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2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3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6" r:id="rId1"/>
  </p:sldMasterIdLst>
  <p:notesMasterIdLst>
    <p:notesMasterId r:id="rId51"/>
  </p:notesMasterIdLst>
  <p:handoutMasterIdLst>
    <p:handoutMasterId r:id="rId52"/>
  </p:handoutMasterIdLst>
  <p:sldIdLst>
    <p:sldId id="330" r:id="rId2"/>
    <p:sldId id="327" r:id="rId3"/>
    <p:sldId id="257" r:id="rId4"/>
    <p:sldId id="366" r:id="rId5"/>
    <p:sldId id="260" r:id="rId6"/>
    <p:sldId id="258" r:id="rId7"/>
    <p:sldId id="264" r:id="rId8"/>
    <p:sldId id="259" r:id="rId9"/>
    <p:sldId id="277" r:id="rId10"/>
    <p:sldId id="379" r:id="rId11"/>
    <p:sldId id="266" r:id="rId12"/>
    <p:sldId id="263" r:id="rId13"/>
    <p:sldId id="284" r:id="rId14"/>
    <p:sldId id="316" r:id="rId15"/>
    <p:sldId id="313" r:id="rId16"/>
    <p:sldId id="317" r:id="rId17"/>
    <p:sldId id="380" r:id="rId18"/>
    <p:sldId id="325" r:id="rId19"/>
    <p:sldId id="377" r:id="rId20"/>
    <p:sldId id="405" r:id="rId21"/>
    <p:sldId id="403" r:id="rId22"/>
    <p:sldId id="322" r:id="rId23"/>
    <p:sldId id="383" r:id="rId24"/>
    <p:sldId id="382" r:id="rId25"/>
    <p:sldId id="393" r:id="rId26"/>
    <p:sldId id="329" r:id="rId27"/>
    <p:sldId id="336" r:id="rId28"/>
    <p:sldId id="337" r:id="rId29"/>
    <p:sldId id="338" r:id="rId30"/>
    <p:sldId id="341" r:id="rId31"/>
    <p:sldId id="342" r:id="rId32"/>
    <p:sldId id="343" r:id="rId33"/>
    <p:sldId id="345" r:id="rId34"/>
    <p:sldId id="386" r:id="rId35"/>
    <p:sldId id="353" r:id="rId36"/>
    <p:sldId id="344" r:id="rId37"/>
    <p:sldId id="356" r:id="rId38"/>
    <p:sldId id="370" r:id="rId39"/>
    <p:sldId id="371" r:id="rId40"/>
    <p:sldId id="357" r:id="rId41"/>
    <p:sldId id="358" r:id="rId42"/>
    <p:sldId id="384" r:id="rId43"/>
    <p:sldId id="368" r:id="rId44"/>
    <p:sldId id="369" r:id="rId45"/>
    <p:sldId id="359" r:id="rId46"/>
    <p:sldId id="362" r:id="rId47"/>
    <p:sldId id="407" r:id="rId48"/>
    <p:sldId id="363" r:id="rId49"/>
    <p:sldId id="406" r:id="rId50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2F5897"/>
    <a:srgbClr val="336699"/>
    <a:srgbClr val="000099"/>
    <a:srgbClr val="006666"/>
    <a:srgbClr val="CCFFFF"/>
    <a:srgbClr val="CCECFF"/>
    <a:srgbClr val="6699FF"/>
    <a:srgbClr val="0066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18" autoAdjust="0"/>
    <p:restoredTop sz="98579" autoAdjust="0"/>
  </p:normalViewPr>
  <p:slideViewPr>
    <p:cSldViewPr>
      <p:cViewPr varScale="1">
        <p:scale>
          <a:sx n="60" d="100"/>
          <a:sy n="60" d="100"/>
        </p:scale>
        <p:origin x="580" y="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image" Target="../media/image2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862" cy="497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94" y="0"/>
            <a:ext cx="2945862" cy="497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1863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7766"/>
            <a:ext cx="2945862" cy="497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3" tIns="45717" rIns="91433" bIns="4571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186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94" y="9427766"/>
            <a:ext cx="2945862" cy="497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3" tIns="45717" rIns="91433" bIns="4571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2ED021D-0F30-4716-B648-2F0A5BABE3CA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8168044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862" cy="497333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294" y="0"/>
            <a:ext cx="2945862" cy="497333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pPr>
              <a:defRPr/>
            </a:pPr>
            <a:fld id="{486C9CC8-1BC5-4DE2-8A79-34C7843850DA}" type="datetimeFigureOut">
              <a:rPr lang="en-US"/>
              <a:pPr>
                <a:defRPr/>
              </a:pPr>
              <a:t>6/25/2025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65" y="4716194"/>
            <a:ext cx="5438748" cy="4466755"/>
          </a:xfrm>
          <a:prstGeom prst="rect">
            <a:avLst/>
          </a:prstGeom>
        </p:spPr>
        <p:txBody>
          <a:bodyPr vert="horz" lIns="91433" tIns="45717" rIns="91433" bIns="45717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US" noProof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7766"/>
            <a:ext cx="2945862" cy="497332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294" y="9427766"/>
            <a:ext cx="2945862" cy="497332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pPr>
              <a:defRPr/>
            </a:pPr>
            <a:fld id="{AAC6DECE-0F7F-4767-8F51-106264E2B28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264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00F68F-CB3A-4760-A665-B4040781999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859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222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81" indent="-28491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2707" indent="-22823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9177" indent="-22823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179" indent="-22823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98332" indent="-22823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39484" indent="-22823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80636" indent="-22823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21788" indent="-22823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1FB9AAA-2A58-4C87-908E-59FF04C4A709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26</a:t>
            </a:fld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C6DECE-0F7F-4767-8F51-106264E2B28A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239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C6DECE-0F7F-4767-8F51-106264E2B28A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0670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02386-BEE7-5D4D-B4E7-4BB579C47884}" type="slidenum">
              <a:rPr lang="de-DE" smtClean="0"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6809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2ABE3-84AF-43D4-9125-95A508FBA5AB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9504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7772400" cy="74295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470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 txBox="1">
            <a:spLocks/>
          </p:cNvSpPr>
          <p:nvPr userDrawn="1"/>
        </p:nvSpPr>
        <p:spPr>
          <a:xfrm>
            <a:off x="2267744" y="6669361"/>
            <a:ext cx="6768752" cy="216023"/>
          </a:xfrm>
          <a:prstGeom prst="rect">
            <a:avLst/>
          </a:prstGeom>
        </p:spPr>
        <p:txBody>
          <a:bodyPr lIns="4572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en-US" sz="1100" noProof="0" dirty="0" smtClean="0"/>
              <a:t>M. Steck (GSI)  CAS, Intensity Limitations in Hadron Beams,</a:t>
            </a:r>
            <a:r>
              <a:rPr lang="en-US" altLang="en-US" sz="1100" baseline="0" noProof="0" dirty="0" smtClean="0"/>
              <a:t> 15 – </a:t>
            </a:r>
            <a:r>
              <a:rPr lang="en-US" altLang="en-US" sz="1100" baseline="0" noProof="0" dirty="0" smtClean="0"/>
              <a:t>27 </a:t>
            </a:r>
            <a:r>
              <a:rPr lang="en-US" altLang="en-US" sz="1100" baseline="0" noProof="0" dirty="0" smtClean="0"/>
              <a:t>June 2025</a:t>
            </a:r>
            <a:r>
              <a:rPr lang="en-US" altLang="en-US" sz="1100" noProof="0" dirty="0" smtClean="0"/>
              <a:t>, Borovets</a:t>
            </a:r>
            <a:r>
              <a:rPr lang="en-US" altLang="en-US" sz="1100" baseline="0" noProof="0" dirty="0" smtClean="0"/>
              <a:t>, Bulgaria </a:t>
            </a:r>
            <a:endParaRPr lang="en-US" altLang="en-US" sz="1100" noProof="0" dirty="0"/>
          </a:p>
        </p:txBody>
      </p:sp>
    </p:spTree>
    <p:extLst>
      <p:ext uri="{BB962C8B-B14F-4D97-AF65-F5344CB8AC3E}">
        <p14:creationId xmlns:p14="http://schemas.microsoft.com/office/powerpoint/2010/main" val="4002402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2461B-8FFD-4BA2-B35F-10103A612459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6799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10E29-0FE2-47A8-AB3A-06BC22E16795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6083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57200" y="333375"/>
            <a:ext cx="8229600" cy="57975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1EBD8-2687-48BC-9E31-A10B01000C14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84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611188" y="333375"/>
            <a:ext cx="7543800" cy="100647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57200" y="1719263"/>
            <a:ext cx="4038600" cy="21288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719263"/>
            <a:ext cx="4038600" cy="21288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57200" y="4000500"/>
            <a:ext cx="4038600" cy="2130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8200" y="4000500"/>
            <a:ext cx="4038600" cy="2130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8D24B-1787-4DD3-B55A-40A24E3C1D60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3975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048DB-029C-4A51-B537-9731E51F64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E0FC46-70B8-4E97-BB5B-0E9E487BF0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D9A26D-7A85-4ADD-BCDC-74704FA42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FD93A-FA5B-4B12-B18E-86C91444C200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9851FF-46BC-49DB-917E-90AEBEB06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ACF4EF-BDA2-41FE-9DD8-EE5D63926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3934-DBAE-4742-AD3F-B5F5564EE70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730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6655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7772400" cy="7429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37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DE" altLang="en-US"/>
              <a:t>9 March 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1138" y="6448425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de-DE" altLang="en-US"/>
              <a:t>M. Steck JUAS 2015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4D23E900-F521-4BEB-9085-1692F1B7660A}" type="slidenum">
              <a:rPr lang="en-US" altLang="en-US"/>
              <a:pPr>
                <a:defRPr/>
              </a:pPr>
              <a:t>‹Nr.›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5" r:id="rId1"/>
    <p:sldLayoutId id="2147484196" r:id="rId2"/>
    <p:sldLayoutId id="2147484197" r:id="rId3"/>
    <p:sldLayoutId id="2147484198" r:id="rId4"/>
    <p:sldLayoutId id="2147484199" r:id="rId5"/>
    <p:sldLayoutId id="2147484200" r:id="rId6"/>
    <p:sldLayoutId id="2147484203" r:id="rId7"/>
    <p:sldLayoutId id="2147484204" r:id="rId8"/>
    <p:sldLayoutId id="2147484205" r:id="rId9"/>
    <p:sldLayoutId id="2147484206" r:id="rId10"/>
  </p:sldLayoutIdLst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oleObject" Target="../embeddings/oleObject2.bin"/><Relationship Id="rId3" Type="http://schemas.openxmlformats.org/officeDocument/2006/relationships/tags" Target="../tags/tag14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27.wmf"/><Relationship Id="rId2" Type="http://schemas.openxmlformats.org/officeDocument/2006/relationships/tags" Target="../tags/tag13.xml"/><Relationship Id="rId16" Type="http://schemas.openxmlformats.org/officeDocument/2006/relationships/image" Target="../media/image33.png"/><Relationship Id="rId1" Type="http://schemas.openxmlformats.org/officeDocument/2006/relationships/vmlDrawing" Target="../drawings/vmlDrawing1.vml"/><Relationship Id="rId6" Type="http://schemas.openxmlformats.org/officeDocument/2006/relationships/tags" Target="../tags/tag17.xml"/><Relationship Id="rId11" Type="http://schemas.openxmlformats.org/officeDocument/2006/relationships/oleObject" Target="../embeddings/oleObject1.bin"/><Relationship Id="rId5" Type="http://schemas.openxmlformats.org/officeDocument/2006/relationships/tags" Target="../tags/tag16.xml"/><Relationship Id="rId15" Type="http://schemas.openxmlformats.org/officeDocument/2006/relationships/image" Target="../media/image32.png"/><Relationship Id="rId10" Type="http://schemas.openxmlformats.org/officeDocument/2006/relationships/image" Target="../media/image31.png"/><Relationship Id="rId4" Type="http://schemas.openxmlformats.org/officeDocument/2006/relationships/tags" Target="../tags/tag15.xml"/><Relationship Id="rId9" Type="http://schemas.openxmlformats.org/officeDocument/2006/relationships/image" Target="../media/image30.png"/><Relationship Id="rId1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tags" Target="../tags/tag21.xml"/><Relationship Id="rId7" Type="http://schemas.openxmlformats.org/officeDocument/2006/relationships/image" Target="../media/image38.pn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37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2.xml"/><Relationship Id="rId9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10.png"/><Relationship Id="rId4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emf"/><Relationship Id="rId5" Type="http://schemas.openxmlformats.org/officeDocument/2006/relationships/image" Target="../media/image51.png"/><Relationship Id="rId4" Type="http://schemas.openxmlformats.org/officeDocument/2006/relationships/image" Target="../media/image50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gif"/><Relationship Id="rId3" Type="http://schemas.openxmlformats.org/officeDocument/2006/relationships/oleObject" Target="../embeddings/oleObject3.bin"/><Relationship Id="rId7" Type="http://schemas.openxmlformats.org/officeDocument/2006/relationships/image" Target="../media/image4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4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53.wmf"/><Relationship Id="rId9" Type="http://schemas.openxmlformats.org/officeDocument/2006/relationships/image" Target="../media/image5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4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6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7" Type="http://schemas.openxmlformats.org/officeDocument/2006/relationships/image" Target="../media/image72.png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.emf"/><Relationship Id="rId4" Type="http://schemas.openxmlformats.org/officeDocument/2006/relationships/image" Target="../media/image79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13" Type="http://schemas.openxmlformats.org/officeDocument/2006/relationships/image" Target="../media/image13.png"/><Relationship Id="rId3" Type="http://schemas.openxmlformats.org/officeDocument/2006/relationships/tags" Target="../tags/tag26.xml"/><Relationship Id="rId7" Type="http://schemas.openxmlformats.org/officeDocument/2006/relationships/image" Target="../media/image83.png"/><Relationship Id="rId12" Type="http://schemas.openxmlformats.org/officeDocument/2006/relationships/image" Target="../media/image88.pn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notesSlide" Target="../notesSlides/notesSlide3.xml"/><Relationship Id="rId11" Type="http://schemas.openxmlformats.org/officeDocument/2006/relationships/image" Target="../media/image87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86.png"/><Relationship Id="rId4" Type="http://schemas.openxmlformats.org/officeDocument/2006/relationships/tags" Target="../tags/tag27.xml"/><Relationship Id="rId9" Type="http://schemas.openxmlformats.org/officeDocument/2006/relationships/image" Target="../media/image85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tags" Target="../tags/tag30.xml"/><Relationship Id="rId7" Type="http://schemas.openxmlformats.org/officeDocument/2006/relationships/image" Target="../media/image90.png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image" Target="../media/image89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93.png"/><Relationship Id="rId4" Type="http://schemas.openxmlformats.org/officeDocument/2006/relationships/tags" Target="../tags/tag31.xml"/><Relationship Id="rId9" Type="http://schemas.openxmlformats.org/officeDocument/2006/relationships/image" Target="../media/image92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94.png"/><Relationship Id="rId7" Type="http://schemas.openxmlformats.org/officeDocument/2006/relationships/image" Target="../media/image9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w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2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wmf"/><Relationship Id="rId2" Type="http://schemas.openxmlformats.org/officeDocument/2006/relationships/image" Target="../media/image104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wmf"/><Relationship Id="rId5" Type="http://schemas.openxmlformats.org/officeDocument/2006/relationships/image" Target="../media/image107.wmf"/><Relationship Id="rId4" Type="http://schemas.openxmlformats.org/officeDocument/2006/relationships/image" Target="../media/image106.w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110.emf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9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11.emf"/><Relationship Id="rId9" Type="http://schemas.openxmlformats.org/officeDocument/2006/relationships/oleObject" Target="../embeddings/oleObject9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emf"/><Relationship Id="rId7" Type="http://schemas.openxmlformats.org/officeDocument/2006/relationships/image" Target="../media/image117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6.png"/><Relationship Id="rId5" Type="http://schemas.openxmlformats.org/officeDocument/2006/relationships/image" Target="../media/image115.png"/><Relationship Id="rId4" Type="http://schemas.openxmlformats.org/officeDocument/2006/relationships/image" Target="../media/image11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jpeg"/><Relationship Id="rId3" Type="http://schemas.openxmlformats.org/officeDocument/2006/relationships/image" Target="../media/image119.jpeg"/><Relationship Id="rId7" Type="http://schemas.openxmlformats.org/officeDocument/2006/relationships/image" Target="../media/image123.jpeg"/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2.jpeg"/><Relationship Id="rId5" Type="http://schemas.openxmlformats.org/officeDocument/2006/relationships/image" Target="../media/image121.jpeg"/><Relationship Id="rId10" Type="http://schemas.openxmlformats.org/officeDocument/2006/relationships/image" Target="../media/image126.jpeg"/><Relationship Id="rId4" Type="http://schemas.openxmlformats.org/officeDocument/2006/relationships/image" Target="../media/image120.jpeg"/><Relationship Id="rId9" Type="http://schemas.openxmlformats.org/officeDocument/2006/relationships/image" Target="../media/image125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jpe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5.jpeg"/><Relationship Id="rId4" Type="http://schemas.openxmlformats.org/officeDocument/2006/relationships/image" Target="../media/image134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36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8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0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9.png"/><Relationship Id="rId5" Type="http://schemas.openxmlformats.org/officeDocument/2006/relationships/tags" Target="../tags/tag5.xml"/><Relationship Id="rId10" Type="http://schemas.openxmlformats.org/officeDocument/2006/relationships/image" Target="../media/image8.png"/><Relationship Id="rId4" Type="http://schemas.openxmlformats.org/officeDocument/2006/relationships/tags" Target="../tags/tag4.xml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tags" Target="../tags/tag9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20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11" Type="http://schemas.openxmlformats.org/officeDocument/2006/relationships/image" Target="../media/image19.png"/><Relationship Id="rId5" Type="http://schemas.openxmlformats.org/officeDocument/2006/relationships/tags" Target="../tags/tag11.xml"/><Relationship Id="rId10" Type="http://schemas.openxmlformats.org/officeDocument/2006/relationships/image" Target="../media/image18.png"/><Relationship Id="rId4" Type="http://schemas.openxmlformats.org/officeDocument/2006/relationships/tags" Target="../tags/tag10.xml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971600" y="908720"/>
            <a:ext cx="7488831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z="4800" b="1" dirty="0" smtClean="0">
                <a:effectLst/>
                <a:latin typeface="Arial" charset="0"/>
                <a:cs typeface="Arial" charset="0"/>
              </a:rPr>
              <a:t>Cooling of</a:t>
            </a:r>
            <a:br>
              <a:rPr lang="en-US" altLang="en-US" sz="4800" b="1" dirty="0" smtClean="0">
                <a:effectLst/>
                <a:latin typeface="Arial" charset="0"/>
                <a:cs typeface="Arial" charset="0"/>
              </a:rPr>
            </a:br>
            <a:r>
              <a:rPr lang="en-US" altLang="en-US" sz="4800" b="1" dirty="0" smtClean="0">
                <a:effectLst/>
                <a:latin typeface="Arial" charset="0"/>
                <a:cs typeface="Arial" charset="0"/>
              </a:rPr>
              <a:t>High-Intensity Beams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51520" y="3068960"/>
            <a:ext cx="8712967" cy="3024782"/>
          </a:xfrm>
          <a:prstGeom prst="rect">
            <a:avLst/>
          </a:prstGeom>
        </p:spPr>
        <p:txBody>
          <a:bodyPr/>
          <a:lstStyle/>
          <a:p>
            <a:pPr marL="0" indent="0" algn="ctr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Steck, GSI Darmstadt</a:t>
            </a:r>
          </a:p>
          <a:p>
            <a:pPr marL="0" indent="0" algn="ctr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sz="3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Intensity Limitations in Hadron Beams,</a:t>
            </a:r>
          </a:p>
          <a:p>
            <a:pPr marL="0" indent="0" algn="ctr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Hotel </a:t>
            </a:r>
            <a:r>
              <a:rPr lang="en-US" altLang="en-US" sz="2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Rila</a:t>
            </a:r>
            <a:r>
              <a:rPr lang="en-US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Borovets, Bulgaria </a:t>
            </a:r>
          </a:p>
          <a:p>
            <a:pPr marL="0" indent="0" algn="ctr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15 - 27 June 2025 </a:t>
            </a:r>
          </a:p>
          <a:p>
            <a:pPr marL="0" indent="0" algn="ctr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sz="32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560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2"/>
          <p:cNvSpPr txBox="1">
            <a:spLocks noChangeArrowheads="1"/>
          </p:cNvSpPr>
          <p:nvPr/>
        </p:nvSpPr>
        <p:spPr bwMode="auto">
          <a:xfrm>
            <a:off x="1331640" y="111786"/>
            <a:ext cx="590418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3600" b="1" dirty="0">
                <a:solidFill>
                  <a:srgbClr val="336699"/>
                </a:solidFill>
              </a:rPr>
              <a:t>Electron Cooling Systems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5570627" y="5013176"/>
            <a:ext cx="3063659" cy="132343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 smtClean="0">
                <a:solidFill>
                  <a:srgbClr val="800000"/>
                </a:solidFill>
              </a:rPr>
              <a:t>ESR Electron Cooler/GSI</a:t>
            </a:r>
          </a:p>
          <a:p>
            <a:pPr eaLnBrk="1" hangingPunct="1"/>
            <a:r>
              <a:rPr lang="en-US" altLang="en-US" dirty="0" smtClean="0">
                <a:solidFill>
                  <a:srgbClr val="800000"/>
                </a:solidFill>
              </a:rPr>
              <a:t>1990</a:t>
            </a:r>
          </a:p>
          <a:p>
            <a:pPr eaLnBrk="1" hangingPunct="1"/>
            <a:r>
              <a:rPr lang="en-US" altLang="en-US" dirty="0" smtClean="0">
                <a:solidFill>
                  <a:srgbClr val="800000"/>
                </a:solidFill>
              </a:rPr>
              <a:t>Medium Energy: 250 </a:t>
            </a:r>
            <a:r>
              <a:rPr lang="en-US" altLang="en-US" dirty="0" err="1" smtClean="0">
                <a:solidFill>
                  <a:srgbClr val="800000"/>
                </a:solidFill>
              </a:rPr>
              <a:t>keV</a:t>
            </a:r>
            <a:r>
              <a:rPr lang="en-US" altLang="en-US" dirty="0">
                <a:solidFill>
                  <a:srgbClr val="800000"/>
                </a:solidFill>
              </a:rPr>
              <a:t/>
            </a:r>
            <a:br>
              <a:rPr lang="en-US" altLang="en-US" dirty="0">
                <a:solidFill>
                  <a:srgbClr val="800000"/>
                </a:solidFill>
              </a:rPr>
            </a:br>
            <a:endParaRPr lang="en-US" altLang="en-US" dirty="0">
              <a:solidFill>
                <a:srgbClr val="800000"/>
              </a:solidFill>
            </a:endParaRPr>
          </a:p>
        </p:txBody>
      </p:sp>
      <p:sp>
        <p:nvSpPr>
          <p:cNvPr id="28678" name="Text Box 7"/>
          <p:cNvSpPr txBox="1">
            <a:spLocks noChangeArrowheads="1"/>
          </p:cNvSpPr>
          <p:nvPr/>
        </p:nvSpPr>
        <p:spPr bwMode="auto">
          <a:xfrm>
            <a:off x="559066" y="5013176"/>
            <a:ext cx="3562194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 smtClean="0">
                <a:solidFill>
                  <a:srgbClr val="800000"/>
                </a:solidFill>
              </a:rPr>
              <a:t>First Electron Cooling System</a:t>
            </a:r>
            <a:endParaRPr lang="en-US" altLang="en-US" dirty="0">
              <a:solidFill>
                <a:srgbClr val="800000"/>
              </a:solidFill>
            </a:endParaRPr>
          </a:p>
          <a:p>
            <a:pPr eaLnBrk="1" hangingPunct="1"/>
            <a:r>
              <a:rPr lang="en-US" altLang="en-US" dirty="0" smtClean="0">
                <a:solidFill>
                  <a:srgbClr val="800000"/>
                </a:solidFill>
              </a:rPr>
              <a:t>NAP-M/BINP</a:t>
            </a:r>
            <a:endParaRPr lang="en-US" altLang="en-US" dirty="0">
              <a:solidFill>
                <a:srgbClr val="800000"/>
              </a:solidFill>
            </a:endParaRPr>
          </a:p>
          <a:p>
            <a:pPr eaLnBrk="1" hangingPunct="1"/>
            <a:r>
              <a:rPr lang="de-DE" altLang="en-US" dirty="0" smtClean="0">
                <a:solidFill>
                  <a:srgbClr val="800000"/>
                </a:solidFill>
              </a:rPr>
              <a:t>1974</a:t>
            </a:r>
          </a:p>
          <a:p>
            <a:pPr eaLnBrk="1" hangingPunct="1"/>
            <a:r>
              <a:rPr lang="de-DE" altLang="en-US" dirty="0" err="1" smtClean="0">
                <a:solidFill>
                  <a:srgbClr val="800000"/>
                </a:solidFill>
              </a:rPr>
              <a:t>Electron</a:t>
            </a:r>
            <a:r>
              <a:rPr lang="de-DE" altLang="en-US" dirty="0" smtClean="0">
                <a:solidFill>
                  <a:srgbClr val="800000"/>
                </a:solidFill>
              </a:rPr>
              <a:t> </a:t>
            </a:r>
            <a:r>
              <a:rPr lang="de-DE" altLang="en-US" dirty="0" err="1" smtClean="0">
                <a:solidFill>
                  <a:srgbClr val="800000"/>
                </a:solidFill>
              </a:rPr>
              <a:t>Energy</a:t>
            </a:r>
            <a:r>
              <a:rPr lang="de-DE" altLang="en-US" dirty="0" smtClean="0">
                <a:solidFill>
                  <a:srgbClr val="800000"/>
                </a:solidFill>
              </a:rPr>
              <a:t>: 35 </a:t>
            </a:r>
            <a:r>
              <a:rPr lang="de-DE" altLang="en-US" dirty="0" err="1" smtClean="0">
                <a:solidFill>
                  <a:srgbClr val="800000"/>
                </a:solidFill>
              </a:rPr>
              <a:t>keV</a:t>
            </a:r>
            <a:endParaRPr lang="en-US" altLang="en-US" dirty="0" smtClean="0">
              <a:solidFill>
                <a:srgbClr val="800000"/>
              </a:solidFill>
            </a:endParaRPr>
          </a:p>
        </p:txBody>
      </p:sp>
      <p:pic>
        <p:nvPicPr>
          <p:cNvPr id="14" name="Рисунок 10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66779"/>
            <a:ext cx="4499610" cy="3348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4" descr="esrcooler_foto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268760"/>
            <a:ext cx="3620757" cy="3620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 flipH="1">
            <a:off x="55982" y="1063279"/>
            <a:ext cx="5478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err="1" smtClean="0"/>
              <a:t>proposed</a:t>
            </a:r>
            <a:r>
              <a:rPr lang="de-DE" sz="1800" dirty="0" smtClean="0"/>
              <a:t> </a:t>
            </a:r>
            <a:r>
              <a:rPr lang="de-DE" sz="1800" dirty="0" err="1" smtClean="0"/>
              <a:t>by</a:t>
            </a:r>
            <a:r>
              <a:rPr lang="de-DE" sz="1800" dirty="0" smtClean="0"/>
              <a:t> G.I. </a:t>
            </a:r>
            <a:r>
              <a:rPr lang="de-DE" sz="1800" dirty="0" err="1" smtClean="0"/>
              <a:t>Budker</a:t>
            </a:r>
            <a:r>
              <a:rPr lang="de-DE" sz="1800" dirty="0" smtClean="0"/>
              <a:t>, Novosibirsk, in 1966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139535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983619" y="38894"/>
            <a:ext cx="608371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3600" b="1" dirty="0">
                <a:solidFill>
                  <a:srgbClr val="336699"/>
                </a:solidFill>
              </a:rPr>
              <a:t>Simple Derivation of</a:t>
            </a:r>
          </a:p>
          <a:p>
            <a:pPr algn="ctr"/>
            <a:r>
              <a:rPr lang="en-US" altLang="en-US" sz="3600" b="1" dirty="0">
                <a:solidFill>
                  <a:srgbClr val="336699"/>
                </a:solidFill>
              </a:rPr>
              <a:t>the Electron Cooling Force</a:t>
            </a:r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420688" y="1700213"/>
            <a:ext cx="3771900" cy="707886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CC0000"/>
                </a:solidFill>
              </a:rPr>
              <a:t>Analogy: energy loss in matter</a:t>
            </a:r>
            <a:br>
              <a:rPr lang="en-US" altLang="en-US" dirty="0">
                <a:solidFill>
                  <a:srgbClr val="CC0000"/>
                </a:solidFill>
              </a:rPr>
            </a:br>
            <a:r>
              <a:rPr lang="en-US" altLang="en-US" dirty="0">
                <a:solidFill>
                  <a:srgbClr val="CC0000"/>
                </a:solidFill>
              </a:rPr>
              <a:t>	 </a:t>
            </a:r>
            <a:r>
              <a:rPr lang="en-US" altLang="en-US" dirty="0" smtClean="0">
                <a:solidFill>
                  <a:srgbClr val="CC0000"/>
                </a:solidFill>
              </a:rPr>
              <a:t>(</a:t>
            </a:r>
            <a:r>
              <a:rPr lang="en-US" altLang="en-US" dirty="0">
                <a:solidFill>
                  <a:srgbClr val="CC0000"/>
                </a:solidFill>
              </a:rPr>
              <a:t>electrons in the shell) </a:t>
            </a:r>
          </a:p>
        </p:txBody>
      </p:sp>
      <p:sp>
        <p:nvSpPr>
          <p:cNvPr id="17412" name="Line 6"/>
          <p:cNvSpPr>
            <a:spLocks noChangeShapeType="1"/>
          </p:cNvSpPr>
          <p:nvPr/>
        </p:nvSpPr>
        <p:spPr bwMode="auto">
          <a:xfrm>
            <a:off x="5508625" y="1700213"/>
            <a:ext cx="0" cy="863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3" name="Line 7"/>
          <p:cNvSpPr>
            <a:spLocks noChangeShapeType="1"/>
          </p:cNvSpPr>
          <p:nvPr/>
        </p:nvSpPr>
        <p:spPr bwMode="auto">
          <a:xfrm>
            <a:off x="7667625" y="1700213"/>
            <a:ext cx="0" cy="863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4" name="Line 8"/>
          <p:cNvSpPr>
            <a:spLocks noChangeShapeType="1"/>
          </p:cNvSpPr>
          <p:nvPr/>
        </p:nvSpPr>
        <p:spPr bwMode="auto">
          <a:xfrm flipV="1">
            <a:off x="4427538" y="2133600"/>
            <a:ext cx="1008062" cy="21590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5" name="Line 9"/>
          <p:cNvSpPr>
            <a:spLocks noChangeShapeType="1"/>
          </p:cNvSpPr>
          <p:nvPr/>
        </p:nvSpPr>
        <p:spPr bwMode="auto">
          <a:xfrm flipV="1">
            <a:off x="5581650" y="2060575"/>
            <a:ext cx="719138" cy="71438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6" name="Text Box 10"/>
          <p:cNvSpPr txBox="1">
            <a:spLocks noChangeArrowheads="1"/>
          </p:cNvSpPr>
          <p:nvPr/>
        </p:nvSpPr>
        <p:spPr bwMode="auto">
          <a:xfrm>
            <a:off x="4960938" y="2492375"/>
            <a:ext cx="1123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800000"/>
                </a:solidFill>
              </a:rPr>
              <a:t>faster ion</a:t>
            </a:r>
          </a:p>
        </p:txBody>
      </p:sp>
      <p:sp>
        <p:nvSpPr>
          <p:cNvPr id="17417" name="Text Box 11"/>
          <p:cNvSpPr txBox="1">
            <a:spLocks noChangeArrowheads="1"/>
          </p:cNvSpPr>
          <p:nvPr/>
        </p:nvSpPr>
        <p:spPr bwMode="auto">
          <a:xfrm>
            <a:off x="7104063" y="2486025"/>
            <a:ext cx="1212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3333CC"/>
                </a:solidFill>
              </a:rPr>
              <a:t>slower ion</a:t>
            </a:r>
          </a:p>
        </p:txBody>
      </p:sp>
      <p:sp>
        <p:nvSpPr>
          <p:cNvPr id="17418" name="Line 12"/>
          <p:cNvSpPr>
            <a:spLocks noChangeShapeType="1"/>
          </p:cNvSpPr>
          <p:nvPr/>
        </p:nvSpPr>
        <p:spPr bwMode="auto">
          <a:xfrm flipH="1">
            <a:off x="7740650" y="1916113"/>
            <a:ext cx="1008063" cy="215900"/>
          </a:xfrm>
          <a:prstGeom prst="line">
            <a:avLst/>
          </a:prstGeom>
          <a:noFill/>
          <a:ln w="25400">
            <a:solidFill>
              <a:srgbClr val="33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9" name="Line 13"/>
          <p:cNvSpPr>
            <a:spLocks noChangeShapeType="1"/>
          </p:cNvSpPr>
          <p:nvPr/>
        </p:nvSpPr>
        <p:spPr bwMode="auto">
          <a:xfrm flipH="1">
            <a:off x="7019925" y="2133600"/>
            <a:ext cx="576263" cy="71438"/>
          </a:xfrm>
          <a:prstGeom prst="line">
            <a:avLst/>
          </a:prstGeom>
          <a:noFill/>
          <a:ln w="25400">
            <a:solidFill>
              <a:srgbClr val="33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0" name="Text Box 14"/>
          <p:cNvSpPr txBox="1">
            <a:spLocks noChangeArrowheads="1"/>
          </p:cNvSpPr>
          <p:nvPr/>
        </p:nvSpPr>
        <p:spPr bwMode="auto">
          <a:xfrm>
            <a:off x="5673292" y="1367850"/>
            <a:ext cx="1872257" cy="584775"/>
          </a:xfrm>
          <a:prstGeom prst="rect">
            <a:avLst/>
          </a:prstGeom>
          <a:solidFill>
            <a:srgbClr val="FFFF99">
              <a:alpha val="4588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1600" dirty="0"/>
              <a:t>in </a:t>
            </a:r>
            <a:r>
              <a:rPr lang="en-US" altLang="en-US" sz="1600" dirty="0" smtClean="0"/>
              <a:t>reference </a:t>
            </a:r>
            <a:r>
              <a:rPr lang="en-US" altLang="en-US" sz="1600" dirty="0"/>
              <a:t>frame</a:t>
            </a:r>
            <a:br>
              <a:rPr lang="en-US" altLang="en-US" sz="1600" dirty="0"/>
            </a:br>
            <a:r>
              <a:rPr lang="en-US" altLang="en-US" sz="1600" dirty="0"/>
              <a:t>of the beam </a:t>
            </a:r>
          </a:p>
        </p:txBody>
      </p:sp>
      <p:sp>
        <p:nvSpPr>
          <p:cNvPr id="17421" name="Text Box 15"/>
          <p:cNvSpPr txBox="1">
            <a:spLocks noChangeArrowheads="1"/>
          </p:cNvSpPr>
          <p:nvPr/>
        </p:nvSpPr>
        <p:spPr bwMode="auto">
          <a:xfrm>
            <a:off x="-36513" y="3032125"/>
            <a:ext cx="2692401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en-US"/>
              <a:t>Rutherford scattering: </a:t>
            </a:r>
            <a:endParaRPr lang="en-US" altLang="en-US"/>
          </a:p>
        </p:txBody>
      </p:sp>
      <p:pic>
        <p:nvPicPr>
          <p:cNvPr id="17422" name="Picture 95" descr="TP_t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2932113"/>
            <a:ext cx="65659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23" name="Text Box 21"/>
          <p:cNvSpPr txBox="1">
            <a:spLocks noChangeArrowheads="1"/>
          </p:cNvSpPr>
          <p:nvPr/>
        </p:nvSpPr>
        <p:spPr bwMode="auto">
          <a:xfrm>
            <a:off x="107950" y="3789363"/>
            <a:ext cx="19875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Energy transfer</a:t>
            </a:r>
            <a:r>
              <a:rPr lang="de-DE" altLang="en-US"/>
              <a:t>:</a:t>
            </a:r>
            <a:endParaRPr lang="en-US" altLang="en-US"/>
          </a:p>
        </p:txBody>
      </p:sp>
      <p:pic>
        <p:nvPicPr>
          <p:cNvPr id="17424" name="Picture 93" descr="TP_tmp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650" y="4276725"/>
            <a:ext cx="2106613" cy="592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25" name="Text Box 33"/>
          <p:cNvSpPr txBox="1">
            <a:spLocks noChangeArrowheads="1"/>
          </p:cNvSpPr>
          <p:nvPr/>
        </p:nvSpPr>
        <p:spPr bwMode="auto">
          <a:xfrm>
            <a:off x="35496" y="5013176"/>
            <a:ext cx="1581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/>
              <a:t>Energy loss:</a:t>
            </a:r>
          </a:p>
        </p:txBody>
      </p:sp>
      <p:sp>
        <p:nvSpPr>
          <p:cNvPr id="17426" name="Text Box 34"/>
          <p:cNvSpPr txBox="1">
            <a:spLocks noChangeArrowheads="1"/>
          </p:cNvSpPr>
          <p:nvPr/>
        </p:nvSpPr>
        <p:spPr bwMode="auto">
          <a:xfrm>
            <a:off x="34925" y="4370388"/>
            <a:ext cx="3079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6600"/>
                </a:solidFill>
              </a:rPr>
              <a:t>Minimum impact parameter: </a:t>
            </a:r>
          </a:p>
        </p:txBody>
      </p:sp>
      <p:sp>
        <p:nvSpPr>
          <p:cNvPr id="17427" name="Text Box 38"/>
          <p:cNvSpPr txBox="1">
            <a:spLocks noChangeArrowheads="1"/>
          </p:cNvSpPr>
          <p:nvPr/>
        </p:nvSpPr>
        <p:spPr bwMode="auto">
          <a:xfrm>
            <a:off x="1619250" y="4868863"/>
            <a:ext cx="704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6600"/>
                </a:solidFill>
              </a:rPr>
              <a:t>from:</a:t>
            </a:r>
          </a:p>
        </p:txBody>
      </p:sp>
      <p:pic>
        <p:nvPicPr>
          <p:cNvPr id="17428" name="Picture 97" descr="TP_tmp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4918075"/>
            <a:ext cx="3095625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17429" name="Object 60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9029700" y="3754438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69" name="Equation" r:id="rId11" imgW="114151" imgH="215619" progId="Equation.3">
                  <p:embed/>
                </p:oleObj>
              </mc:Choice>
              <mc:Fallback>
                <p:oleObj name="Equation" r:id="rId11" imgW="114151" imgH="215619" progId="Equation.3">
                  <p:embed/>
                  <p:pic>
                    <p:nvPicPr>
                      <p:cNvPr id="0" name="Object 6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29700" y="3754438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30" name="Object 77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545637270"/>
              </p:ext>
            </p:extLst>
          </p:nvPr>
        </p:nvGraphicFramePr>
        <p:xfrm>
          <a:off x="5868144" y="4149080"/>
          <a:ext cx="3525084" cy="2190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70" name="Photo Editor Photo" r:id="rId13" imgW="11476190" imgH="7133333" progId="MSPhotoEd.3">
                  <p:embed/>
                </p:oleObj>
              </mc:Choice>
              <mc:Fallback>
                <p:oleObj name="Photo Editor Photo" r:id="rId13" imgW="11476190" imgH="7133333" progId="MSPhotoEd.3">
                  <p:embed/>
                  <p:pic>
                    <p:nvPicPr>
                      <p:cNvPr id="0" name="Object 7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8144" y="4149080"/>
                        <a:ext cx="3525084" cy="21903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31" name="Text Box 76"/>
          <p:cNvSpPr txBox="1">
            <a:spLocks noChangeArrowheads="1"/>
          </p:cNvSpPr>
          <p:nvPr/>
        </p:nvSpPr>
        <p:spPr bwMode="auto">
          <a:xfrm>
            <a:off x="331788" y="6165304"/>
            <a:ext cx="51038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rgbClr val="339933"/>
                </a:solidFill>
              </a:rPr>
              <a:t>Coulomb logarithm L</a:t>
            </a:r>
            <a:r>
              <a:rPr lang="en-US" altLang="en-US" sz="1600" baseline="-25000" dirty="0">
                <a:solidFill>
                  <a:srgbClr val="339933"/>
                </a:solidFill>
              </a:rPr>
              <a:t>C</a:t>
            </a:r>
            <a:r>
              <a:rPr lang="en-US" altLang="en-US" sz="1600" dirty="0">
                <a:solidFill>
                  <a:srgbClr val="339933"/>
                </a:solidFill>
              </a:rPr>
              <a:t>=ln (</a:t>
            </a:r>
            <a:r>
              <a:rPr lang="en-US" altLang="en-US" sz="1600" dirty="0" err="1">
                <a:solidFill>
                  <a:srgbClr val="339933"/>
                </a:solidFill>
              </a:rPr>
              <a:t>b</a:t>
            </a:r>
            <a:r>
              <a:rPr lang="en-US" altLang="en-US" sz="1600" baseline="-25000" dirty="0" err="1">
                <a:solidFill>
                  <a:srgbClr val="339933"/>
                </a:solidFill>
              </a:rPr>
              <a:t>max</a:t>
            </a:r>
            <a:r>
              <a:rPr lang="en-US" altLang="en-US" sz="1600" dirty="0">
                <a:solidFill>
                  <a:srgbClr val="339933"/>
                </a:solidFill>
              </a:rPr>
              <a:t>/</a:t>
            </a:r>
            <a:r>
              <a:rPr lang="en-US" altLang="en-US" sz="1600" dirty="0" err="1">
                <a:solidFill>
                  <a:srgbClr val="339933"/>
                </a:solidFill>
              </a:rPr>
              <a:t>b</a:t>
            </a:r>
            <a:r>
              <a:rPr lang="en-US" altLang="en-US" sz="1600" baseline="-25000" dirty="0" err="1">
                <a:solidFill>
                  <a:srgbClr val="339933"/>
                </a:solidFill>
              </a:rPr>
              <a:t>min</a:t>
            </a:r>
            <a:r>
              <a:rPr lang="en-US" altLang="en-US" sz="1600" dirty="0">
                <a:solidFill>
                  <a:srgbClr val="339933"/>
                </a:solidFill>
              </a:rPr>
              <a:t>) </a:t>
            </a:r>
            <a:r>
              <a:rPr lang="en-US" altLang="en-US" sz="1600" dirty="0">
                <a:solidFill>
                  <a:srgbClr val="339933"/>
                </a:solidFill>
                <a:sym typeface="Symbol" pitchFamily="18" charset="2"/>
              </a:rPr>
              <a:t>10 (typical value)</a:t>
            </a:r>
            <a:endParaRPr lang="en-US" altLang="en-US" sz="1600" dirty="0">
              <a:solidFill>
                <a:srgbClr val="339933"/>
              </a:solidFill>
            </a:endParaRPr>
          </a:p>
        </p:txBody>
      </p:sp>
      <p:sp>
        <p:nvSpPr>
          <p:cNvPr id="17432" name="Text Box 90"/>
          <p:cNvSpPr txBox="1">
            <a:spLocks noChangeArrowheads="1"/>
          </p:cNvSpPr>
          <p:nvPr/>
        </p:nvSpPr>
        <p:spPr bwMode="auto">
          <a:xfrm>
            <a:off x="4479925" y="2744788"/>
            <a:ext cx="184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de-DE" altLang="en-US" sz="4000"/>
          </a:p>
        </p:txBody>
      </p:sp>
      <p:sp>
        <p:nvSpPr>
          <p:cNvPr id="17433" name="Textfeld 1"/>
          <p:cNvSpPr txBox="1">
            <a:spLocks noChangeArrowheads="1"/>
          </p:cNvSpPr>
          <p:nvPr/>
        </p:nvSpPr>
        <p:spPr bwMode="auto">
          <a:xfrm>
            <a:off x="4830763" y="1412875"/>
            <a:ext cx="8207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electron</a:t>
            </a:r>
            <a:br>
              <a:rPr lang="en-US" altLang="en-US" sz="1400"/>
            </a:br>
            <a:r>
              <a:rPr lang="en-US" altLang="en-US" sz="1400"/>
              <a:t>target</a:t>
            </a:r>
          </a:p>
        </p:txBody>
      </p:sp>
      <p:pic>
        <p:nvPicPr>
          <p:cNvPr id="17434" name="Picture 92" descr="TP_tmp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3644900"/>
            <a:ext cx="5507037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435" name="Picture 94" descr="TP_tmp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88" y="5373216"/>
            <a:ext cx="6124575" cy="779462"/>
          </a:xfrm>
          <a:prstGeom prst="rect">
            <a:avLst/>
          </a:prstGeom>
          <a:noFill/>
          <a:ln w="31750" algn="in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36" name="Textfeld 1"/>
          <p:cNvSpPr txBox="1">
            <a:spLocks noChangeArrowheads="1"/>
          </p:cNvSpPr>
          <p:nvPr/>
        </p:nvSpPr>
        <p:spPr bwMode="auto">
          <a:xfrm>
            <a:off x="4192588" y="3009900"/>
            <a:ext cx="184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37" name="Textfeld 2"/>
          <p:cNvSpPr txBox="1">
            <a:spLocks noChangeArrowheads="1"/>
          </p:cNvSpPr>
          <p:nvPr/>
        </p:nvSpPr>
        <p:spPr bwMode="auto">
          <a:xfrm>
            <a:off x="7262391" y="4725144"/>
            <a:ext cx="261937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en-US" sz="1200" i="1" dirty="0">
                <a:latin typeface="Times New Roman" pitchFamily="18" charset="0"/>
                <a:cs typeface="Times New Roman" pitchFamily="18" charset="0"/>
              </a:rPr>
              <a:t>b</a:t>
            </a:r>
            <a:endParaRPr lang="en-US" altLang="en-US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38" name="Textfeld 29"/>
          <p:cNvSpPr txBox="1">
            <a:spLocks noChangeArrowheads="1"/>
          </p:cNvSpPr>
          <p:nvPr/>
        </p:nvSpPr>
        <p:spPr bwMode="auto">
          <a:xfrm>
            <a:off x="7618238" y="4376911"/>
            <a:ext cx="338138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en-US" sz="1200" i="1" dirty="0" err="1">
                <a:latin typeface="Times New Roman" pitchFamily="18" charset="0"/>
                <a:cs typeface="Times New Roman" pitchFamily="18" charset="0"/>
              </a:rPr>
              <a:t>db</a:t>
            </a:r>
            <a:endParaRPr lang="en-US" altLang="en-US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4499992" y="4608000"/>
            <a:ext cx="108000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1" y="1628775"/>
            <a:ext cx="5149850" cy="12241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1476960" y="44624"/>
            <a:ext cx="5262979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3600" b="1" dirty="0">
                <a:solidFill>
                  <a:srgbClr val="336699"/>
                </a:solidFill>
              </a:rPr>
              <a:t>Characteristics of the </a:t>
            </a:r>
            <a:br>
              <a:rPr lang="en-US" altLang="en-US" sz="3600" b="1" dirty="0">
                <a:solidFill>
                  <a:srgbClr val="336699"/>
                </a:solidFill>
              </a:rPr>
            </a:br>
            <a:r>
              <a:rPr lang="en-US" altLang="en-US" sz="3600" b="1" dirty="0">
                <a:solidFill>
                  <a:srgbClr val="336699"/>
                </a:solidFill>
              </a:rPr>
              <a:t>Electron Cooling Force</a:t>
            </a:r>
          </a:p>
        </p:txBody>
      </p:sp>
      <p:pic>
        <p:nvPicPr>
          <p:cNvPr id="18435" name="Picture 8" descr="Fcool_Parkh_proton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07977"/>
            <a:ext cx="4859338" cy="388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36" name="Picture 11" descr="Fcool_diff_species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4" y="2708920"/>
            <a:ext cx="3959225" cy="3183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37" name="Text Box 10"/>
          <p:cNvSpPr txBox="1">
            <a:spLocks noChangeArrowheads="1"/>
          </p:cNvSpPr>
          <p:nvPr/>
        </p:nvSpPr>
        <p:spPr bwMode="auto">
          <a:xfrm>
            <a:off x="5435600" y="1414090"/>
            <a:ext cx="3725863" cy="1366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1800" b="1" dirty="0">
                <a:solidFill>
                  <a:srgbClr val="0000CC"/>
                </a:solidFill>
              </a:rPr>
              <a:t>cooling force F 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US" sz="1800" b="1" dirty="0">
                <a:solidFill>
                  <a:srgbClr val="0000CC"/>
                </a:solidFill>
              </a:rPr>
              <a:t>for small relative velocity: </a:t>
            </a:r>
            <a:r>
              <a:rPr lang="en-US" altLang="en-US" sz="1800" b="1" dirty="0">
                <a:solidFill>
                  <a:srgbClr val="0000CC"/>
                </a:solidFill>
                <a:sym typeface="Symbol" pitchFamily="18" charset="2"/>
              </a:rPr>
              <a:t> </a:t>
            </a:r>
            <a:r>
              <a:rPr lang="en-US" altLang="en-US" sz="1800" b="1" dirty="0" err="1">
                <a:solidFill>
                  <a:srgbClr val="0000CC"/>
                </a:solidFill>
                <a:sym typeface="Symbol" pitchFamily="18" charset="2"/>
              </a:rPr>
              <a:t>v</a:t>
            </a:r>
            <a:r>
              <a:rPr lang="en-US" altLang="en-US" sz="1800" b="1" baseline="-25000" dirty="0" err="1">
                <a:solidFill>
                  <a:srgbClr val="0000CC"/>
                </a:solidFill>
                <a:sym typeface="Symbol" pitchFamily="18" charset="2"/>
              </a:rPr>
              <a:t>rel</a:t>
            </a:r>
            <a:endParaRPr lang="en-US" altLang="en-US" sz="1800" b="1" dirty="0">
              <a:solidFill>
                <a:srgbClr val="0000CC"/>
              </a:solidFill>
              <a:sym typeface="Symbol" pitchFamily="18" charset="2"/>
            </a:endParaRPr>
          </a:p>
          <a:p>
            <a:pPr eaLnBrk="1" hangingPunct="1">
              <a:spcBef>
                <a:spcPct val="20000"/>
              </a:spcBef>
            </a:pPr>
            <a:r>
              <a:rPr lang="en-US" altLang="en-US" sz="1800" b="1" dirty="0">
                <a:solidFill>
                  <a:srgbClr val="0000CC"/>
                </a:solidFill>
                <a:sym typeface="Symbol" pitchFamily="18" charset="2"/>
              </a:rPr>
              <a:t>for large relative velocity:  v</a:t>
            </a:r>
            <a:r>
              <a:rPr lang="en-US" altLang="en-US" sz="1800" b="1" baseline="-25000" dirty="0">
                <a:solidFill>
                  <a:srgbClr val="0000CC"/>
                </a:solidFill>
                <a:sym typeface="Symbol" pitchFamily="18" charset="2"/>
              </a:rPr>
              <a:t>rel</a:t>
            </a:r>
            <a:r>
              <a:rPr lang="en-US" altLang="en-US" sz="1800" b="1" baseline="30000" dirty="0">
                <a:solidFill>
                  <a:srgbClr val="0000CC"/>
                </a:solidFill>
                <a:sym typeface="Symbol" pitchFamily="18" charset="2"/>
              </a:rPr>
              <a:t>-2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US" sz="1800" b="1" dirty="0">
                <a:solidFill>
                  <a:srgbClr val="0000CC"/>
                </a:solidFill>
                <a:sym typeface="Symbol" pitchFamily="18" charset="2"/>
              </a:rPr>
              <a:t>increases with charge:  Q</a:t>
            </a:r>
            <a:r>
              <a:rPr lang="en-US" altLang="en-US" sz="1800" b="1" baseline="30000" dirty="0">
                <a:solidFill>
                  <a:srgbClr val="0000CC"/>
                </a:solidFill>
                <a:sym typeface="Symbol" pitchFamily="18" charset="2"/>
              </a:rPr>
              <a:t>2</a:t>
            </a:r>
          </a:p>
        </p:txBody>
      </p:sp>
      <p:pic>
        <p:nvPicPr>
          <p:cNvPr id="18438" name="Picture 36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628800"/>
            <a:ext cx="4897438" cy="92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39" name="Text Box 29"/>
          <p:cNvSpPr txBox="1">
            <a:spLocks noChangeArrowheads="1"/>
          </p:cNvSpPr>
          <p:nvPr/>
        </p:nvSpPr>
        <p:spPr bwMode="auto">
          <a:xfrm>
            <a:off x="5652120" y="2915652"/>
            <a:ext cx="100264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800" b="1" dirty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de-DE" altLang="en-US" sz="1800" b="1" dirty="0">
                <a:latin typeface="Times New Roman" pitchFamily="18" charset="0"/>
              </a:rPr>
              <a:t>F</a:t>
            </a:r>
            <a:r>
              <a:rPr lang="en-US" altLang="en-US" sz="1800" b="1" dirty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de-DE" altLang="en-US" sz="1800" b="1" dirty="0">
                <a:latin typeface="Times New Roman" pitchFamily="18" charset="0"/>
              </a:rPr>
              <a:t> </a:t>
            </a:r>
            <a:r>
              <a:rPr lang="de-DE" altLang="en-US" sz="1800" b="1" dirty="0">
                <a:latin typeface="Times New Roman" pitchFamily="18" charset="0"/>
                <a:sym typeface="Symbol" pitchFamily="18" charset="2"/>
              </a:rPr>
              <a:t> </a:t>
            </a:r>
            <a:r>
              <a:rPr lang="de-DE" altLang="en-US" sz="1800" b="1" dirty="0" err="1" smtClean="0">
                <a:latin typeface="Times New Roman" pitchFamily="18" charset="0"/>
                <a:sym typeface="Symbol" pitchFamily="18" charset="2"/>
              </a:rPr>
              <a:t>v</a:t>
            </a:r>
            <a:r>
              <a:rPr lang="de-DE" altLang="en-US" sz="1800" b="1" baseline="-25000" dirty="0" err="1" smtClean="0">
                <a:latin typeface="Times New Roman" pitchFamily="18" charset="0"/>
                <a:sym typeface="Symbol" pitchFamily="18" charset="2"/>
              </a:rPr>
              <a:t>rel</a:t>
            </a:r>
            <a:endParaRPr lang="de-DE" altLang="en-US" sz="1800" b="1" baseline="-250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8440" name="Text Box 30"/>
          <p:cNvSpPr txBox="1">
            <a:spLocks noChangeArrowheads="1"/>
          </p:cNvSpPr>
          <p:nvPr/>
        </p:nvSpPr>
        <p:spPr bwMode="auto">
          <a:xfrm>
            <a:off x="7740352" y="2843088"/>
            <a:ext cx="1258888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800" b="1" dirty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de-DE" altLang="en-US" sz="1800" b="1" dirty="0">
                <a:latin typeface="Times New Roman" pitchFamily="18" charset="0"/>
              </a:rPr>
              <a:t>F</a:t>
            </a:r>
            <a:r>
              <a:rPr lang="en-US" altLang="en-US" sz="1800" b="1" dirty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de-DE" altLang="en-US" sz="1800" b="1" dirty="0">
                <a:latin typeface="Times New Roman" pitchFamily="18" charset="0"/>
              </a:rPr>
              <a:t> </a:t>
            </a:r>
            <a:r>
              <a:rPr lang="de-DE" altLang="en-US" sz="1800" b="1" dirty="0">
                <a:latin typeface="Times New Roman" pitchFamily="18" charset="0"/>
                <a:sym typeface="Symbol" pitchFamily="18" charset="2"/>
              </a:rPr>
              <a:t> 1/v</a:t>
            </a:r>
            <a:r>
              <a:rPr lang="de-DE" altLang="en-US" sz="1800" b="1" baseline="-25000" dirty="0">
                <a:latin typeface="Times New Roman" pitchFamily="18" charset="0"/>
                <a:sym typeface="Symbol" pitchFamily="18" charset="2"/>
              </a:rPr>
              <a:t>rel</a:t>
            </a:r>
            <a:r>
              <a:rPr lang="de-DE" altLang="en-US" sz="1800" b="1" baseline="30000" dirty="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18441" name="Rectangle 35"/>
          <p:cNvSpPr>
            <a:spLocks noChangeArrowheads="1"/>
          </p:cNvSpPr>
          <p:nvPr/>
        </p:nvSpPr>
        <p:spPr bwMode="auto">
          <a:xfrm>
            <a:off x="179388" y="1556792"/>
            <a:ext cx="5110162" cy="720725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442" name="Line 37"/>
          <p:cNvSpPr>
            <a:spLocks noChangeShapeType="1"/>
          </p:cNvSpPr>
          <p:nvPr/>
        </p:nvSpPr>
        <p:spPr bwMode="auto">
          <a:xfrm flipV="1">
            <a:off x="6063711" y="4334217"/>
            <a:ext cx="1285578" cy="1504951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3" name="Line 38"/>
          <p:cNvSpPr>
            <a:spLocks noChangeShapeType="1"/>
          </p:cNvSpPr>
          <p:nvPr/>
        </p:nvSpPr>
        <p:spPr bwMode="auto">
          <a:xfrm flipH="1" flipV="1">
            <a:off x="2987823" y="5733256"/>
            <a:ext cx="2160439" cy="216694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4" name="Rechteck 2"/>
          <p:cNvSpPr>
            <a:spLocks noChangeArrowheads="1"/>
          </p:cNvSpPr>
          <p:nvPr/>
        </p:nvSpPr>
        <p:spPr bwMode="auto">
          <a:xfrm>
            <a:off x="5187106" y="5823669"/>
            <a:ext cx="3849390" cy="70167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1800" b="1" dirty="0">
                <a:sym typeface="Symbol" pitchFamily="18" charset="2"/>
              </a:rPr>
              <a:t>maximum of cooling  force 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US" sz="1800" b="1" dirty="0">
                <a:sym typeface="Symbol" pitchFamily="18" charset="2"/>
              </a:rPr>
              <a:t>at effective electron temperature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5"/>
          <p:cNvSpPr>
            <a:spLocks noChangeArrowheads="1"/>
          </p:cNvSpPr>
          <p:nvPr/>
        </p:nvSpPr>
        <p:spPr bwMode="auto">
          <a:xfrm>
            <a:off x="404813" y="992188"/>
            <a:ext cx="6832600" cy="792162"/>
          </a:xfrm>
          <a:prstGeom prst="rect">
            <a:avLst/>
          </a:prstGeom>
          <a:solidFill>
            <a:srgbClr val="CCECFF">
              <a:alpha val="7059"/>
            </a:srgbClr>
          </a:solidFill>
          <a:ln w="31750">
            <a:solidFill>
              <a:srgbClr val="3333CC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1386399" y="128687"/>
            <a:ext cx="507510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3600" b="1" dirty="0">
                <a:solidFill>
                  <a:srgbClr val="336699"/>
                </a:solidFill>
              </a:rPr>
              <a:t>Electron Cooling Time</a:t>
            </a:r>
          </a:p>
        </p:txBody>
      </p:sp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1016000" y="2492375"/>
            <a:ext cx="16779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/>
              <a:t>cooling time</a:t>
            </a:r>
          </a:p>
        </p:txBody>
      </p:sp>
      <p:pic>
        <p:nvPicPr>
          <p:cNvPr id="19461" name="Picture 26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438" y="2420938"/>
            <a:ext cx="2159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462" name="Picture 11" descr="TP_t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133600"/>
            <a:ext cx="1128713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463" name="Picture 15" descr="TP_tmp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713" y="2205038"/>
            <a:ext cx="42545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4" name="Text Box 17"/>
          <p:cNvSpPr txBox="1">
            <a:spLocks noChangeArrowheads="1"/>
          </p:cNvSpPr>
          <p:nvPr/>
        </p:nvSpPr>
        <p:spPr bwMode="auto">
          <a:xfrm>
            <a:off x="395288" y="2997200"/>
            <a:ext cx="8815387" cy="224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u="sng" dirty="0"/>
              <a:t>cooling rate (</a:t>
            </a:r>
            <a:r>
              <a:rPr lang="en-US" altLang="en-US" b="1" u="sng" dirty="0">
                <a:sym typeface="Symbol" pitchFamily="18" charset="2"/>
              </a:rPr>
              <a:t></a:t>
            </a:r>
            <a:r>
              <a:rPr lang="en-US" altLang="en-US" b="1" u="sng" baseline="30000" dirty="0">
                <a:sym typeface="Symbol" pitchFamily="18" charset="2"/>
              </a:rPr>
              <a:t>-1</a:t>
            </a:r>
            <a:r>
              <a:rPr lang="en-US" altLang="en-US" b="1" u="sng" dirty="0">
                <a:sym typeface="Symbol" pitchFamily="18" charset="2"/>
              </a:rPr>
              <a:t>)</a:t>
            </a:r>
            <a:r>
              <a:rPr lang="en-US" altLang="en-US" b="1" u="sng" dirty="0"/>
              <a:t>: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altLang="en-US" dirty="0"/>
              <a:t> slow for </a:t>
            </a:r>
            <a:r>
              <a:rPr lang="en-US" altLang="en-US" dirty="0" smtClean="0"/>
              <a:t>hot hadron </a:t>
            </a:r>
            <a:r>
              <a:rPr lang="en-US" altLang="en-US" dirty="0"/>
              <a:t>beams  </a:t>
            </a:r>
            <a:r>
              <a:rPr lang="en-US" altLang="en-US" dirty="0">
                <a:sym typeface="Symbol" pitchFamily="18" charset="2"/>
              </a:rPr>
              <a:t> </a:t>
            </a:r>
            <a:r>
              <a:rPr lang="en-US" altLang="en-US" dirty="0" smtClean="0">
                <a:sym typeface="Symbol" pitchFamily="18" charset="2"/>
              </a:rPr>
              <a:t></a:t>
            </a:r>
            <a:r>
              <a:rPr lang="en-US" altLang="en-US" baseline="30000" dirty="0" smtClean="0">
                <a:sym typeface="Symbol" pitchFamily="18" charset="2"/>
              </a:rPr>
              <a:t>-3</a:t>
            </a:r>
            <a:endParaRPr lang="en-US" altLang="en-US" baseline="30000" dirty="0">
              <a:sym typeface="Symbol" pitchFamily="18" charset="2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altLang="en-US" dirty="0">
                <a:sym typeface="Symbol" pitchFamily="18" charset="2"/>
              </a:rPr>
              <a:t> decreases with energy  </a:t>
            </a:r>
            <a:r>
              <a:rPr lang="en-US" altLang="en-US" baseline="30000" dirty="0">
                <a:sym typeface="Symbol" pitchFamily="18" charset="2"/>
              </a:rPr>
              <a:t>-2</a:t>
            </a:r>
            <a:r>
              <a:rPr lang="en-US" altLang="en-US" dirty="0">
                <a:sym typeface="Symbol" pitchFamily="18" charset="2"/>
              </a:rPr>
              <a:t> ( is conserved)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altLang="en-US" dirty="0">
                <a:sym typeface="Symbol" pitchFamily="18" charset="2"/>
              </a:rPr>
              <a:t> linear dependence on electron beam intensity n</a:t>
            </a:r>
            <a:r>
              <a:rPr lang="en-US" altLang="en-US" baseline="-25000" dirty="0">
                <a:sym typeface="Symbol" pitchFamily="18" charset="2"/>
              </a:rPr>
              <a:t>e</a:t>
            </a:r>
            <a:r>
              <a:rPr lang="en-US" altLang="en-US" dirty="0">
                <a:sym typeface="Symbol" pitchFamily="18" charset="2"/>
              </a:rPr>
              <a:t> and cooler length =</a:t>
            </a:r>
            <a:r>
              <a:rPr lang="en-US" altLang="en-US" dirty="0" err="1">
                <a:sym typeface="Symbol" pitchFamily="18" charset="2"/>
              </a:rPr>
              <a:t>L</a:t>
            </a:r>
            <a:r>
              <a:rPr lang="en-US" altLang="en-US" baseline="-25000" dirty="0" err="1">
                <a:sym typeface="Symbol" pitchFamily="18" charset="2"/>
              </a:rPr>
              <a:t>ec</a:t>
            </a:r>
            <a:r>
              <a:rPr lang="en-US" altLang="en-US" dirty="0">
                <a:sym typeface="Symbol" pitchFamily="18" charset="2"/>
              </a:rPr>
              <a:t>/C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altLang="en-US" dirty="0">
                <a:sym typeface="Symbol" pitchFamily="18" charset="2"/>
              </a:rPr>
              <a:t> favorable for highly charged ions Q</a:t>
            </a:r>
            <a:r>
              <a:rPr lang="en-US" altLang="en-US" baseline="30000" dirty="0">
                <a:sym typeface="Symbol" pitchFamily="18" charset="2"/>
              </a:rPr>
              <a:t>2</a:t>
            </a:r>
            <a:r>
              <a:rPr lang="en-US" altLang="en-US" dirty="0">
                <a:sym typeface="Symbol" pitchFamily="18" charset="2"/>
              </a:rPr>
              <a:t>/A</a:t>
            </a:r>
            <a:endParaRPr lang="en-US" altLang="en-US" baseline="30000" dirty="0">
              <a:sym typeface="Symbol" pitchFamily="18" charset="2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altLang="en-US" dirty="0">
                <a:sym typeface="Symbol" pitchFamily="18" charset="2"/>
              </a:rPr>
              <a:t> </a:t>
            </a:r>
            <a:r>
              <a:rPr lang="en-US" altLang="en-US" b="1" dirty="0">
                <a:sym typeface="Symbol" pitchFamily="18" charset="2"/>
              </a:rPr>
              <a:t>independent of hadron beam intensity</a:t>
            </a:r>
          </a:p>
        </p:txBody>
      </p:sp>
      <p:sp>
        <p:nvSpPr>
          <p:cNvPr id="19465" name="Text Box 18"/>
          <p:cNvSpPr txBox="1">
            <a:spLocks noChangeArrowheads="1"/>
          </p:cNvSpPr>
          <p:nvPr/>
        </p:nvSpPr>
        <p:spPr bwMode="auto">
          <a:xfrm>
            <a:off x="611560" y="5805264"/>
            <a:ext cx="71945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dirty="0">
                <a:solidFill>
                  <a:schemeClr val="tx2"/>
                </a:solidFill>
              </a:rPr>
              <a:t>cooling rate is constant and maximum at small relative velocity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US" dirty="0">
                <a:solidFill>
                  <a:schemeClr val="tx2"/>
                </a:solidFill>
              </a:rPr>
              <a:t>F </a:t>
            </a:r>
            <a:r>
              <a:rPr lang="en-US" altLang="en-US" dirty="0">
                <a:solidFill>
                  <a:schemeClr val="tx2"/>
                </a:solidFill>
                <a:sym typeface="Symbol" pitchFamily="18" charset="2"/>
              </a:rPr>
              <a:t> </a:t>
            </a:r>
            <a:r>
              <a:rPr lang="en-US" altLang="en-US" dirty="0" err="1">
                <a:solidFill>
                  <a:schemeClr val="tx2"/>
                </a:solidFill>
                <a:sym typeface="Symbol" pitchFamily="18" charset="2"/>
              </a:rPr>
              <a:t>v</a:t>
            </a:r>
            <a:r>
              <a:rPr lang="en-US" altLang="en-US" baseline="-25000" dirty="0" err="1">
                <a:solidFill>
                  <a:schemeClr val="tx2"/>
                </a:solidFill>
                <a:sym typeface="Symbol" pitchFamily="18" charset="2"/>
              </a:rPr>
              <a:t>rel</a:t>
            </a:r>
            <a:r>
              <a:rPr lang="en-US" altLang="en-US" dirty="0">
                <a:solidFill>
                  <a:schemeClr val="tx2"/>
                </a:solidFill>
                <a:sym typeface="Symbol" pitchFamily="18" charset="2"/>
              </a:rPr>
              <a:t>    = t = </a:t>
            </a:r>
            <a:r>
              <a:rPr lang="en-US" altLang="en-US" dirty="0" err="1">
                <a:solidFill>
                  <a:schemeClr val="tx2"/>
                </a:solidFill>
              </a:rPr>
              <a:t>p</a:t>
            </a:r>
            <a:r>
              <a:rPr lang="en-US" altLang="en-US" baseline="-25000" dirty="0" err="1">
                <a:solidFill>
                  <a:schemeClr val="tx2"/>
                </a:solidFill>
              </a:rPr>
              <a:t>rel</a:t>
            </a:r>
            <a:r>
              <a:rPr lang="en-US" altLang="en-US" dirty="0">
                <a:solidFill>
                  <a:schemeClr val="tx2"/>
                </a:solidFill>
              </a:rPr>
              <a:t>/F = constant</a:t>
            </a:r>
          </a:p>
        </p:txBody>
      </p:sp>
      <p:sp>
        <p:nvSpPr>
          <p:cNvPr id="19466" name="Text Box 19"/>
          <p:cNvSpPr txBox="1">
            <a:spLocks noChangeArrowheads="1"/>
          </p:cNvSpPr>
          <p:nvPr/>
        </p:nvSpPr>
        <p:spPr bwMode="auto">
          <a:xfrm>
            <a:off x="471488" y="1916113"/>
            <a:ext cx="4029075" cy="4572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CC0000"/>
                </a:solidFill>
              </a:rPr>
              <a:t>for large relative velocities</a:t>
            </a:r>
          </a:p>
        </p:txBody>
      </p:sp>
      <p:sp>
        <p:nvSpPr>
          <p:cNvPr id="19467" name="Text Box 20"/>
          <p:cNvSpPr txBox="1">
            <a:spLocks noChangeArrowheads="1"/>
          </p:cNvSpPr>
          <p:nvPr/>
        </p:nvSpPr>
        <p:spPr bwMode="auto">
          <a:xfrm>
            <a:off x="539750" y="5348064"/>
            <a:ext cx="4079875" cy="4572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 b="1">
                <a:solidFill>
                  <a:srgbClr val="CC0000"/>
                </a:solidFill>
              </a:rPr>
              <a:t>for small relative velocities</a:t>
            </a:r>
          </a:p>
        </p:txBody>
      </p:sp>
      <p:sp>
        <p:nvSpPr>
          <p:cNvPr id="19468" name="Text Box 22"/>
          <p:cNvSpPr txBox="1">
            <a:spLocks noChangeArrowheads="1"/>
          </p:cNvSpPr>
          <p:nvPr/>
        </p:nvSpPr>
        <p:spPr bwMode="auto">
          <a:xfrm>
            <a:off x="468313" y="1071563"/>
            <a:ext cx="18637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333399"/>
                </a:solidFill>
              </a:rPr>
              <a:t>first estimate:</a:t>
            </a:r>
            <a:br>
              <a:rPr lang="en-US" altLang="en-US" b="1">
                <a:solidFill>
                  <a:srgbClr val="333399"/>
                </a:solidFill>
              </a:rPr>
            </a:br>
            <a:r>
              <a:rPr lang="en-US" altLang="en-US" b="1">
                <a:solidFill>
                  <a:srgbClr val="333399"/>
                </a:solidFill>
              </a:rPr>
              <a:t>(Budker 1967)</a:t>
            </a:r>
          </a:p>
        </p:txBody>
      </p:sp>
      <p:pic>
        <p:nvPicPr>
          <p:cNvPr id="19469" name="Picture 24" descr="TP_tmp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052513"/>
            <a:ext cx="4752975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700808"/>
            <a:ext cx="2960688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913" y="1700808"/>
            <a:ext cx="2962003" cy="22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1563" y="1700808"/>
            <a:ext cx="2960251" cy="22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Grafik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913" y="4005064"/>
            <a:ext cx="2960948" cy="22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Textfeld 5"/>
          <p:cNvSpPr txBox="1">
            <a:spLocks noChangeArrowheads="1"/>
          </p:cNvSpPr>
          <p:nvPr/>
        </p:nvSpPr>
        <p:spPr bwMode="auto">
          <a:xfrm>
            <a:off x="64422" y="4469419"/>
            <a:ext cx="2967479" cy="400110"/>
          </a:xfrm>
          <a:prstGeom prst="rect">
            <a:avLst/>
          </a:prstGeom>
          <a:solidFill>
            <a:srgbClr val="FFFFCC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 smtClean="0">
                <a:solidFill>
                  <a:srgbClr val="0000CC"/>
                </a:solidFill>
              </a:rPr>
              <a:t>protons 400 MeV (Q=1)</a:t>
            </a:r>
            <a:endParaRPr lang="de-DE" altLang="en-US" b="1" dirty="0"/>
          </a:p>
        </p:txBody>
      </p:sp>
      <p:sp>
        <p:nvSpPr>
          <p:cNvPr id="33799" name="Textfeld 6"/>
          <p:cNvSpPr txBox="1">
            <a:spLocks noChangeArrowheads="1"/>
          </p:cNvSpPr>
          <p:nvPr/>
        </p:nvSpPr>
        <p:spPr bwMode="auto">
          <a:xfrm>
            <a:off x="179512" y="981075"/>
            <a:ext cx="3055645" cy="400110"/>
          </a:xfrm>
          <a:prstGeom prst="rect">
            <a:avLst/>
          </a:prstGeom>
          <a:solidFill>
            <a:srgbClr val="FFFFCC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en-US" b="1" dirty="0">
                <a:solidFill>
                  <a:srgbClr val="0000CC"/>
                </a:solidFill>
              </a:rPr>
              <a:t>Xe</a:t>
            </a:r>
            <a:r>
              <a:rPr lang="de-DE" altLang="en-US" b="1" baseline="30000" dirty="0">
                <a:solidFill>
                  <a:srgbClr val="0000CC"/>
                </a:solidFill>
              </a:rPr>
              <a:t>54+</a:t>
            </a:r>
            <a:r>
              <a:rPr lang="de-DE" altLang="en-US" b="1" dirty="0">
                <a:solidFill>
                  <a:srgbClr val="0000CC"/>
                </a:solidFill>
              </a:rPr>
              <a:t> 350 </a:t>
            </a:r>
            <a:r>
              <a:rPr lang="de-DE" altLang="en-US" b="1" dirty="0" err="1" smtClean="0">
                <a:solidFill>
                  <a:srgbClr val="0000CC"/>
                </a:solidFill>
              </a:rPr>
              <a:t>MeV</a:t>
            </a:r>
            <a:r>
              <a:rPr lang="de-DE" altLang="en-US" b="1" dirty="0" smtClean="0">
                <a:solidFill>
                  <a:srgbClr val="0000CC"/>
                </a:solidFill>
              </a:rPr>
              <a:t>/u (Q=54)</a:t>
            </a:r>
            <a:endParaRPr lang="de-DE" altLang="en-US" b="1" dirty="0">
              <a:solidFill>
                <a:srgbClr val="0000CC"/>
              </a:solidFill>
            </a:endParaRPr>
          </a:p>
        </p:txBody>
      </p:sp>
      <p:sp>
        <p:nvSpPr>
          <p:cNvPr id="33800" name="Textfeld 7"/>
          <p:cNvSpPr txBox="1">
            <a:spLocks noChangeArrowheads="1"/>
          </p:cNvSpPr>
          <p:nvPr/>
        </p:nvSpPr>
        <p:spPr bwMode="auto">
          <a:xfrm>
            <a:off x="1476375" y="1340768"/>
            <a:ext cx="13276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en-US" sz="1800" dirty="0" err="1" smtClean="0"/>
              <a:t>I</a:t>
            </a:r>
            <a:r>
              <a:rPr lang="de-DE" altLang="en-US" sz="1800" baseline="-25000" dirty="0" err="1" smtClean="0"/>
              <a:t>e</a:t>
            </a:r>
            <a:r>
              <a:rPr lang="de-DE" altLang="en-US" sz="1800" dirty="0" smtClean="0"/>
              <a:t>= 100 </a:t>
            </a:r>
            <a:r>
              <a:rPr lang="de-DE" altLang="en-US" sz="1800" dirty="0"/>
              <a:t>mA</a:t>
            </a:r>
          </a:p>
        </p:txBody>
      </p:sp>
      <p:sp>
        <p:nvSpPr>
          <p:cNvPr id="33801" name="Textfeld 8"/>
          <p:cNvSpPr txBox="1">
            <a:spLocks noChangeArrowheads="1"/>
          </p:cNvSpPr>
          <p:nvPr/>
        </p:nvSpPr>
        <p:spPr bwMode="auto">
          <a:xfrm>
            <a:off x="4572000" y="1340768"/>
            <a:ext cx="13276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en-US" sz="1800" dirty="0" err="1" smtClean="0"/>
              <a:t>I</a:t>
            </a:r>
            <a:r>
              <a:rPr lang="de-DE" altLang="en-US" sz="1800" baseline="-25000" dirty="0" err="1" smtClean="0"/>
              <a:t>e</a:t>
            </a:r>
            <a:r>
              <a:rPr lang="de-DE" altLang="en-US" sz="1800" dirty="0" smtClean="0"/>
              <a:t>= 250 </a:t>
            </a:r>
            <a:r>
              <a:rPr lang="de-DE" altLang="en-US" sz="1800" dirty="0"/>
              <a:t>mA</a:t>
            </a:r>
          </a:p>
        </p:txBody>
      </p:sp>
      <p:sp>
        <p:nvSpPr>
          <p:cNvPr id="33802" name="Textfeld 9"/>
          <p:cNvSpPr txBox="1">
            <a:spLocks noChangeArrowheads="1"/>
          </p:cNvSpPr>
          <p:nvPr/>
        </p:nvSpPr>
        <p:spPr bwMode="auto">
          <a:xfrm>
            <a:off x="7594600" y="1340768"/>
            <a:ext cx="13917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en-US" sz="1800" dirty="0" err="1" smtClean="0"/>
              <a:t>I</a:t>
            </a:r>
            <a:r>
              <a:rPr lang="de-DE" altLang="en-US" sz="1800" baseline="-25000" dirty="0" err="1" smtClean="0"/>
              <a:t>e</a:t>
            </a:r>
            <a:r>
              <a:rPr lang="de-DE" altLang="en-US" sz="1800" dirty="0" smtClean="0"/>
              <a:t>=  500 </a:t>
            </a:r>
            <a:r>
              <a:rPr lang="de-DE" altLang="en-US" sz="1800" dirty="0"/>
              <a:t>mA</a:t>
            </a:r>
          </a:p>
        </p:txBody>
      </p:sp>
      <p:sp>
        <p:nvSpPr>
          <p:cNvPr id="33803" name="Rectangle 2"/>
          <p:cNvSpPr txBox="1">
            <a:spLocks noChangeArrowheads="1"/>
          </p:cNvSpPr>
          <p:nvPr/>
        </p:nvSpPr>
        <p:spPr bwMode="auto">
          <a:xfrm>
            <a:off x="1115616" y="33558"/>
            <a:ext cx="668337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ts val="5800"/>
              </a:lnSpc>
            </a:pPr>
            <a:r>
              <a:rPr lang="en-US" altLang="en-US" sz="3600" b="1" dirty="0">
                <a:solidFill>
                  <a:srgbClr val="336699"/>
                </a:solidFill>
                <a:cs typeface="Arial" charset="0"/>
              </a:rPr>
              <a:t>Longitudinal Cooling</a:t>
            </a:r>
            <a:endParaRPr lang="de-DE" altLang="en-US" sz="3600" dirty="0">
              <a:solidFill>
                <a:srgbClr val="336699"/>
              </a:solidFill>
              <a:cs typeface="Arial" charset="0"/>
            </a:endParaRPr>
          </a:p>
        </p:txBody>
      </p:sp>
      <p:sp>
        <p:nvSpPr>
          <p:cNvPr id="33804" name="Textfeld 11"/>
          <p:cNvSpPr txBox="1">
            <a:spLocks noChangeArrowheads="1"/>
          </p:cNvSpPr>
          <p:nvPr/>
        </p:nvSpPr>
        <p:spPr bwMode="auto">
          <a:xfrm>
            <a:off x="3776618" y="971436"/>
            <a:ext cx="25955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000099"/>
                </a:solidFill>
              </a:rPr>
              <a:t>measurement time </a:t>
            </a:r>
            <a:r>
              <a:rPr lang="en-US" altLang="en-US" sz="1800" b="1" u="sng" dirty="0" smtClean="0">
                <a:solidFill>
                  <a:srgbClr val="000099"/>
                </a:solidFill>
              </a:rPr>
              <a:t>20 </a:t>
            </a:r>
            <a:r>
              <a:rPr lang="en-US" altLang="en-US" sz="1800" b="1" u="sng" dirty="0">
                <a:solidFill>
                  <a:srgbClr val="000099"/>
                </a:solidFill>
              </a:rPr>
              <a:t>s</a:t>
            </a:r>
          </a:p>
        </p:txBody>
      </p:sp>
      <p:sp>
        <p:nvSpPr>
          <p:cNvPr id="33805" name="Textfeld 12"/>
          <p:cNvSpPr txBox="1">
            <a:spLocks noChangeArrowheads="1"/>
          </p:cNvSpPr>
          <p:nvPr/>
        </p:nvSpPr>
        <p:spPr bwMode="auto">
          <a:xfrm>
            <a:off x="186249" y="4936398"/>
            <a:ext cx="272382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000099"/>
                </a:solidFill>
              </a:rPr>
              <a:t>measurement time </a:t>
            </a:r>
            <a:r>
              <a:rPr lang="en-US" altLang="en-US" sz="1800" b="1" u="sng" dirty="0">
                <a:solidFill>
                  <a:srgbClr val="000099"/>
                </a:solidFill>
              </a:rPr>
              <a:t>650 s</a:t>
            </a:r>
          </a:p>
        </p:txBody>
      </p:sp>
      <p:sp>
        <p:nvSpPr>
          <p:cNvPr id="14" name="Textfeld 5"/>
          <p:cNvSpPr txBox="1">
            <a:spLocks noChangeArrowheads="1"/>
          </p:cNvSpPr>
          <p:nvPr/>
        </p:nvSpPr>
        <p:spPr bwMode="auto">
          <a:xfrm>
            <a:off x="1763688" y="5805264"/>
            <a:ext cx="13276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en-US" sz="1800" dirty="0" err="1" smtClean="0"/>
              <a:t>I</a:t>
            </a:r>
            <a:r>
              <a:rPr lang="de-DE" altLang="en-US" sz="1800" baseline="-25000" dirty="0" err="1" smtClean="0"/>
              <a:t>e</a:t>
            </a:r>
            <a:r>
              <a:rPr lang="de-DE" altLang="en-US" sz="1800" dirty="0" smtClean="0"/>
              <a:t>= 250 mA</a:t>
            </a:r>
            <a:endParaRPr lang="de-DE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11948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309926" y="57150"/>
            <a:ext cx="582723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3600" b="1" dirty="0">
                <a:solidFill>
                  <a:srgbClr val="336699"/>
                </a:solidFill>
              </a:rPr>
              <a:t>Electron Beam Properties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79512" y="692696"/>
            <a:ext cx="8964612" cy="535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300"/>
              </a:spcBef>
            </a:pPr>
            <a:r>
              <a:rPr lang="en-US" altLang="en-US" sz="2400" b="1" dirty="0"/>
              <a:t>electron beam temperature</a:t>
            </a:r>
          </a:p>
          <a:p>
            <a:pPr eaLnBrk="1" hangingPunct="1">
              <a:lnSpc>
                <a:spcPct val="150000"/>
              </a:lnSpc>
              <a:spcBef>
                <a:spcPts val="300"/>
              </a:spcBef>
            </a:pPr>
            <a:r>
              <a:rPr lang="en-US" altLang="en-US" dirty="0"/>
              <a:t>    </a:t>
            </a:r>
            <a:r>
              <a:rPr lang="en-US" altLang="en-US" b="1" dirty="0" smtClean="0"/>
              <a:t>is </a:t>
            </a:r>
            <a:r>
              <a:rPr lang="en-US" alt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determined by the thermal cathode temperature </a:t>
            </a:r>
            <a:r>
              <a:rPr lang="en-US" altLang="en-US" b="1" dirty="0" err="1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k</a:t>
            </a:r>
            <a:r>
              <a:rPr lang="en-US" altLang="en-US" b="1" baseline="-25000" dirty="0" err="1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B</a:t>
            </a:r>
            <a:r>
              <a:rPr lang="en-US" altLang="en-US" b="1" dirty="0" err="1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T</a:t>
            </a:r>
            <a:r>
              <a:rPr lang="en-US" altLang="en-US" b="1" baseline="-25000" dirty="0" err="1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cat</a:t>
            </a:r>
            <a:endParaRPr lang="en-US" alt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ts val="300"/>
              </a:spcBef>
            </a:pPr>
            <a:endParaRPr lang="en-US" altLang="en-US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ts val="300"/>
              </a:spcBef>
            </a:pPr>
            <a:r>
              <a:rPr lang="en-US" alt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transverse temperature </a:t>
            </a:r>
            <a:r>
              <a:rPr lang="en-US" alt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altLang="en-US" b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en-US" b="1" baseline="-25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</a:t>
            </a: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= </a:t>
            </a:r>
            <a:r>
              <a:rPr lang="en-US" altLang="en-US" b="1" dirty="0" err="1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k</a:t>
            </a:r>
            <a:r>
              <a:rPr lang="en-US" altLang="en-US" b="1" baseline="-25000" dirty="0" err="1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B</a:t>
            </a:r>
            <a:r>
              <a:rPr lang="en-US" altLang="en-US" b="1" dirty="0" err="1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T</a:t>
            </a:r>
            <a:r>
              <a:rPr lang="en-US" altLang="en-US" b="1" baseline="-25000" dirty="0" err="1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cat</a:t>
            </a:r>
            <a:r>
              <a:rPr lang="en-US" altLang="en-US" b="1" baseline="-25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, </a:t>
            </a:r>
            <a:br>
              <a:rPr lang="en-US" altLang="en-US" b="1" baseline="-25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</a:br>
            <a:r>
              <a:rPr lang="en-US" altLang="en-US" b="1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         can be reduced by transverse</a:t>
            </a: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en-US" b="1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magnetic expansion with  </a:t>
            </a: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( </a:t>
            </a:r>
            <a:r>
              <a:rPr lang="en-US" altLang="en-US" b="1" dirty="0" err="1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B</a:t>
            </a:r>
            <a:r>
              <a:rPr lang="en-US" altLang="en-US" b="1" baseline="-25000" dirty="0" err="1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c</a:t>
            </a: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/</a:t>
            </a:r>
            <a:r>
              <a:rPr lang="en-US" altLang="en-US" b="1" dirty="0" err="1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B</a:t>
            </a:r>
            <a:r>
              <a:rPr lang="en-US" altLang="en-US" b="1" baseline="-25000" dirty="0" err="1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gun</a:t>
            </a: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) </a:t>
            </a:r>
            <a:endParaRPr lang="en-US" altLang="en-US" b="1" dirty="0" smtClean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  <a:p>
            <a:pPr eaLnBrk="1" hangingPunct="1">
              <a:lnSpc>
                <a:spcPct val="150000"/>
              </a:lnSpc>
              <a:spcBef>
                <a:spcPts val="300"/>
              </a:spcBef>
            </a:pPr>
            <a:endParaRPr lang="en-US" altLang="en-US" sz="800" b="1" dirty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  <a:p>
            <a:pPr eaLnBrk="1" hangingPunct="1">
              <a:lnSpc>
                <a:spcPct val="150000"/>
              </a:lnSpc>
              <a:spcBef>
                <a:spcPts val="300"/>
              </a:spcBef>
            </a:pP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   longitudinal </a:t>
            </a:r>
            <a:r>
              <a:rPr lang="en-US" altLang="en-US" b="1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temperature </a:t>
            </a:r>
            <a:r>
              <a:rPr lang="en-US" altLang="en-US" b="1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k</a:t>
            </a:r>
            <a:r>
              <a:rPr lang="en-US" altLang="en-US" b="1" baseline="-2500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B</a:t>
            </a:r>
            <a:r>
              <a:rPr lang="en-US" altLang="en-US" b="1" dirty="0" err="1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T</a:t>
            </a:r>
            <a:r>
              <a:rPr lang="en-US" altLang="en-US" b="1" baseline="-25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║</a:t>
            </a: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= (</a:t>
            </a:r>
            <a:r>
              <a:rPr lang="en-US" altLang="en-US" b="1" dirty="0" err="1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k</a:t>
            </a:r>
            <a:r>
              <a:rPr lang="en-US" altLang="en-US" b="1" baseline="-25000" dirty="0" err="1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B</a:t>
            </a:r>
            <a:r>
              <a:rPr lang="en-US" altLang="en-US" b="1" dirty="0" err="1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T</a:t>
            </a:r>
            <a:r>
              <a:rPr lang="en-US" altLang="en-US" b="1" baseline="-25000" dirty="0" err="1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cat</a:t>
            </a: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)</a:t>
            </a:r>
            <a:r>
              <a:rPr lang="en-US" altLang="en-US" b="1" baseline="30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2</a:t>
            </a: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/4E</a:t>
            </a:r>
            <a:r>
              <a:rPr lang="en-US" altLang="en-US" b="1" baseline="-25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0  </a:t>
            </a:r>
            <a:r>
              <a:rPr lang="en-US" altLang="en-US" b="1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  </a:t>
            </a:r>
            <a:r>
              <a:rPr lang="en-US" alt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altLang="en-US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en-US" b="1" baseline="-25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</a:t>
            </a: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                  </a:t>
            </a:r>
            <a:endParaRPr lang="en-US" altLang="en-US" b="1" dirty="0" smtClean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  <a:p>
            <a:pPr eaLnBrk="1" hangingPunct="1">
              <a:spcBef>
                <a:spcPts val="300"/>
              </a:spcBef>
            </a:pPr>
            <a:endParaRPr lang="en-US" altLang="en-US" b="1" dirty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  <a:p>
            <a:pPr eaLnBrk="1" hangingPunct="1">
              <a:spcBef>
                <a:spcPts val="300"/>
              </a:spcBef>
            </a:pPr>
            <a:r>
              <a:rPr lang="en-US" altLang="en-US" b="1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    lower </a:t>
            </a: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limit :</a:t>
            </a:r>
          </a:p>
          <a:p>
            <a:pPr eaLnBrk="1" hangingPunct="1">
              <a:spcBef>
                <a:spcPts val="300"/>
              </a:spcBef>
            </a:pPr>
            <a:endParaRPr lang="en-US" altLang="en-US" sz="1200" b="1" dirty="0" smtClean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  <a:p>
            <a:pPr eaLnBrk="1" hangingPunct="1">
              <a:spcBef>
                <a:spcPts val="300"/>
              </a:spcBef>
            </a:pPr>
            <a:r>
              <a:rPr lang="en-US" altLang="en-US" b="1" dirty="0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typical values:</a:t>
            </a:r>
          </a:p>
          <a:p>
            <a:pPr eaLnBrk="1" hangingPunct="1">
              <a:spcBef>
                <a:spcPts val="300"/>
              </a:spcBef>
            </a:pPr>
            <a:r>
              <a:rPr lang="en-US" altLang="en-US" b="1" dirty="0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transverse </a:t>
            </a:r>
            <a:r>
              <a:rPr lang="en-US" altLang="en-US" b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	</a:t>
            </a:r>
            <a:r>
              <a:rPr lang="en-US" altLang="en-US" b="1" dirty="0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	       </a:t>
            </a:r>
            <a:r>
              <a:rPr lang="en-US" altLang="en-US" b="1" dirty="0" err="1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k</a:t>
            </a:r>
            <a:r>
              <a:rPr lang="en-US" altLang="en-US" b="1" baseline="-25000" dirty="0" err="1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B</a:t>
            </a:r>
            <a:r>
              <a:rPr lang="en-US" altLang="en-US" b="1" dirty="0" err="1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T</a:t>
            </a:r>
            <a:r>
              <a:rPr lang="en-US" altLang="en-US" b="1" baseline="-25000" dirty="0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</a:t>
            </a:r>
            <a:r>
              <a:rPr lang="en-US" altLang="en-US" b="1" dirty="0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en-US" b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 </a:t>
            </a:r>
            <a:r>
              <a:rPr lang="en-US" altLang="en-US" b="1" dirty="0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100 </a:t>
            </a:r>
            <a:r>
              <a:rPr lang="en-US" altLang="en-US" b="1" dirty="0" err="1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meV</a:t>
            </a:r>
            <a:r>
              <a:rPr lang="en-US" altLang="en-US" b="1" dirty="0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altLang="en-US" b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(1100 K</a:t>
            </a:r>
            <a:r>
              <a:rPr lang="en-US" altLang="en-US" b="1" dirty="0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) </a:t>
            </a:r>
          </a:p>
          <a:p>
            <a:pPr eaLnBrk="1" hangingPunct="1">
              <a:spcBef>
                <a:spcPts val="300"/>
              </a:spcBef>
            </a:pPr>
            <a:r>
              <a:rPr lang="en-US" altLang="en-US" b="1" dirty="0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with magnetic expansion </a:t>
            </a:r>
            <a:r>
              <a:rPr lang="de-DE" altLang="en-US" b="1" dirty="0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 </a:t>
            </a:r>
            <a:r>
              <a:rPr lang="de-DE" altLang="en-US" b="1" dirty="0" err="1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k</a:t>
            </a:r>
            <a:r>
              <a:rPr lang="de-DE" altLang="en-US" b="1" baseline="-25000" dirty="0" err="1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B</a:t>
            </a:r>
            <a:r>
              <a:rPr lang="de-DE" altLang="en-US" b="1" dirty="0" err="1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T</a:t>
            </a:r>
            <a:r>
              <a:rPr lang="de-DE" altLang="en-US" b="1" baseline="-25000" dirty="0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</a:t>
            </a:r>
            <a:r>
              <a:rPr lang="de-DE" altLang="en-US" b="1" dirty="0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 1 </a:t>
            </a:r>
            <a:r>
              <a:rPr lang="de-DE" altLang="en-US" b="1" dirty="0" err="1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meV</a:t>
            </a:r>
            <a:endParaRPr lang="de-DE" altLang="en-US" b="1" dirty="0" smtClean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eaLnBrk="1" hangingPunct="1">
              <a:spcBef>
                <a:spcPts val="300"/>
              </a:spcBef>
            </a:pPr>
            <a:r>
              <a:rPr lang="en-US" altLang="en-US" b="1" dirty="0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longitudinal		       </a:t>
            </a:r>
            <a:r>
              <a:rPr lang="en-US" altLang="en-US" b="1" dirty="0" err="1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k</a:t>
            </a:r>
            <a:r>
              <a:rPr lang="en-US" altLang="en-US" b="1" baseline="-25000" dirty="0" err="1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B</a:t>
            </a:r>
            <a:r>
              <a:rPr lang="en-US" altLang="en-US" b="1" dirty="0" err="1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T</a:t>
            </a:r>
            <a:r>
              <a:rPr lang="en-US" altLang="en-US" b="1" baseline="-25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║ </a:t>
            </a:r>
            <a:r>
              <a:rPr lang="en-US" altLang="en-US" b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 0.1 - 1 </a:t>
            </a:r>
            <a:r>
              <a:rPr lang="en-US" altLang="en-US" b="1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meV</a:t>
            </a:r>
            <a:endParaRPr lang="en-US" altLang="en-US" b="1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</p:txBody>
      </p:sp>
      <p:pic>
        <p:nvPicPr>
          <p:cNvPr id="4" name="Picture 7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789040"/>
            <a:ext cx="1800200" cy="723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987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77333" y="871524"/>
            <a:ext cx="2520295" cy="3314737"/>
          </a:xfrm>
          <a:prstGeom prst="rect">
            <a:avLst/>
          </a:prstGeom>
        </p:spPr>
      </p:pic>
      <p:sp>
        <p:nvSpPr>
          <p:cNvPr id="27651" name="Text Box 5"/>
          <p:cNvSpPr txBox="1">
            <a:spLocks noChangeArrowheads="1"/>
          </p:cNvSpPr>
          <p:nvPr/>
        </p:nvSpPr>
        <p:spPr bwMode="auto">
          <a:xfrm>
            <a:off x="122766" y="1243846"/>
            <a:ext cx="5987537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</a:pPr>
            <a:r>
              <a:rPr lang="en-US" altLang="en-US" dirty="0"/>
              <a:t>single particle cyclotron motion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</a:pPr>
            <a:r>
              <a:rPr lang="en-US" altLang="en-US" dirty="0"/>
              <a:t>cyclotron frequency </a:t>
            </a:r>
            <a:r>
              <a:rPr lang="en-US" altLang="en-US" dirty="0" smtClean="0"/>
              <a:t>   </a:t>
            </a:r>
            <a:endParaRPr lang="en-US" altLang="en-US" dirty="0">
              <a:sym typeface="Symbol" pitchFamily="18" charset="2"/>
            </a:endParaRPr>
          </a:p>
          <a:p>
            <a:pPr eaLnBrk="1" hangingPunct="1">
              <a:lnSpc>
                <a:spcPct val="150000"/>
              </a:lnSpc>
              <a:spcBef>
                <a:spcPct val="20000"/>
              </a:spcBef>
            </a:pPr>
            <a:r>
              <a:rPr lang="en-US" altLang="en-US" dirty="0" smtClean="0">
                <a:sym typeface="Symbol" pitchFamily="18" charset="2"/>
              </a:rPr>
              <a:t>            cyclotron radius </a:t>
            </a:r>
            <a:endParaRPr lang="en-US" altLang="en-US" dirty="0">
              <a:sym typeface="Symbol" pitchFamily="18" charset="2"/>
            </a:endParaRPr>
          </a:p>
          <a:p>
            <a:pPr eaLnBrk="1" hangingPunct="1">
              <a:lnSpc>
                <a:spcPct val="150000"/>
              </a:lnSpc>
              <a:spcBef>
                <a:spcPct val="20000"/>
              </a:spcBef>
            </a:pPr>
            <a:r>
              <a:rPr lang="en-US" altLang="en-US" dirty="0">
                <a:sym typeface="Symbol" pitchFamily="18" charset="2"/>
              </a:rPr>
              <a:t>electrons follow the magnetic field line </a:t>
            </a:r>
            <a:r>
              <a:rPr lang="en-US" altLang="en-US" dirty="0" smtClean="0">
                <a:sym typeface="Symbol" pitchFamily="18" charset="2"/>
              </a:rPr>
              <a:t>adiabatically</a:t>
            </a:r>
            <a:br>
              <a:rPr lang="en-US" altLang="en-US" dirty="0" smtClean="0">
                <a:sym typeface="Symbol" pitchFamily="18" charset="2"/>
              </a:rPr>
            </a:br>
            <a:r>
              <a:rPr lang="en-US" altLang="en-US" dirty="0" smtClean="0">
                <a:sym typeface="Symbol"/>
              </a:rPr>
              <a:t> transverse magnetic expansion</a:t>
            </a:r>
            <a:br>
              <a:rPr lang="en-US" altLang="en-US" dirty="0" smtClean="0">
                <a:sym typeface="Symbol"/>
              </a:rPr>
            </a:br>
            <a:r>
              <a:rPr lang="en-US" altLang="en-US" dirty="0" smtClean="0">
                <a:sym typeface="Symbol"/>
              </a:rPr>
              <a:t>    results in a reduction of the</a:t>
            </a:r>
            <a:br>
              <a:rPr lang="en-US" altLang="en-US" dirty="0" smtClean="0">
                <a:sym typeface="Symbol"/>
              </a:rPr>
            </a:br>
            <a:r>
              <a:rPr lang="en-US" altLang="en-US" dirty="0" smtClean="0">
                <a:sym typeface="Symbol"/>
              </a:rPr>
              <a:t>    transverse temperature</a:t>
            </a:r>
            <a:r>
              <a:rPr lang="en-US" altLang="en-US" dirty="0">
                <a:sym typeface="Symbol"/>
              </a:rPr>
              <a:t> </a:t>
            </a:r>
            <a:br>
              <a:rPr lang="en-US" altLang="en-US" dirty="0">
                <a:sym typeface="Symbol"/>
              </a:rPr>
            </a:br>
            <a:endParaRPr lang="en-US" altLang="en-US" dirty="0">
              <a:sym typeface="Symbol" pitchFamily="18" charset="2"/>
            </a:endParaRPr>
          </a:p>
        </p:txBody>
      </p:sp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1114812" y="-27384"/>
            <a:ext cx="628890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US" altLang="en-US" sz="3600" b="1" kern="600" dirty="0" smtClean="0">
                <a:solidFill>
                  <a:srgbClr val="336699"/>
                </a:solidFill>
              </a:rPr>
              <a:t>Electron Motion in </a:t>
            </a:r>
          </a:p>
          <a:p>
            <a:pPr algn="ctr">
              <a:defRPr/>
            </a:pPr>
            <a:r>
              <a:rPr lang="en-US" altLang="en-US" sz="3600" b="1" kern="600" dirty="0" smtClean="0">
                <a:solidFill>
                  <a:srgbClr val="336699"/>
                </a:solidFill>
              </a:rPr>
              <a:t>Longitudinal Magnetic Field</a:t>
            </a:r>
          </a:p>
        </p:txBody>
      </p:sp>
      <p:sp>
        <p:nvSpPr>
          <p:cNvPr id="27656" name="Text Box 17"/>
          <p:cNvSpPr txBox="1">
            <a:spLocks noChangeArrowheads="1"/>
          </p:cNvSpPr>
          <p:nvPr/>
        </p:nvSpPr>
        <p:spPr bwMode="auto">
          <a:xfrm>
            <a:off x="303213" y="3232150"/>
            <a:ext cx="184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de-DE" altLang="en-US" sz="4000"/>
          </a:p>
        </p:txBody>
      </p:sp>
      <p:sp>
        <p:nvSpPr>
          <p:cNvPr id="27657" name="Text Box 18"/>
          <p:cNvSpPr txBox="1">
            <a:spLocks noChangeArrowheads="1"/>
          </p:cNvSpPr>
          <p:nvPr/>
        </p:nvSpPr>
        <p:spPr bwMode="auto">
          <a:xfrm>
            <a:off x="35496" y="4869160"/>
            <a:ext cx="9037316" cy="1569660"/>
          </a:xfrm>
          <a:prstGeom prst="rect">
            <a:avLst/>
          </a:prstGeom>
          <a:solidFill>
            <a:srgbClr val="FFFF99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 dirty="0" smtClean="0">
                <a:solidFill>
                  <a:srgbClr val="A50021"/>
                </a:solidFill>
              </a:rPr>
              <a:t>another important </a:t>
            </a:r>
            <a:r>
              <a:rPr lang="en-US" altLang="en-US" sz="2400" dirty="0">
                <a:solidFill>
                  <a:srgbClr val="A50021"/>
                </a:solidFill>
              </a:rPr>
              <a:t>consequence: </a:t>
            </a:r>
            <a:r>
              <a:rPr lang="en-US" altLang="en-US" sz="2400" dirty="0" smtClean="0">
                <a:solidFill>
                  <a:srgbClr val="A50021"/>
                </a:solidFill>
              </a:rPr>
              <a:t/>
            </a:r>
            <a:br>
              <a:rPr lang="en-US" altLang="en-US" sz="2400" dirty="0" smtClean="0">
                <a:solidFill>
                  <a:srgbClr val="A50021"/>
                </a:solidFill>
              </a:rPr>
            </a:br>
            <a:r>
              <a:rPr lang="en-US" altLang="en-US" sz="2400" dirty="0" smtClean="0">
                <a:solidFill>
                  <a:srgbClr val="A50021"/>
                </a:solidFill>
              </a:rPr>
              <a:t>for </a:t>
            </a:r>
            <a:r>
              <a:rPr lang="en-US" altLang="en-US" sz="2400" dirty="0">
                <a:solidFill>
                  <a:srgbClr val="A50021"/>
                </a:solidFill>
              </a:rPr>
              <a:t>interaction times </a:t>
            </a:r>
            <a:r>
              <a:rPr lang="en-US" altLang="en-US" sz="2400" dirty="0" smtClean="0">
                <a:solidFill>
                  <a:srgbClr val="A50021"/>
                </a:solidFill>
              </a:rPr>
              <a:t>which are long </a:t>
            </a:r>
            <a:r>
              <a:rPr lang="en-US" altLang="en-US" sz="2400" dirty="0">
                <a:solidFill>
                  <a:srgbClr val="A50021"/>
                </a:solidFill>
              </a:rPr>
              <a:t>compared </a:t>
            </a:r>
            <a:r>
              <a:rPr lang="en-US" altLang="en-US" sz="2400" dirty="0" smtClean="0">
                <a:solidFill>
                  <a:srgbClr val="A50021"/>
                </a:solidFill>
              </a:rPr>
              <a:t>to the </a:t>
            </a:r>
            <a:r>
              <a:rPr lang="en-US" altLang="en-US" sz="2400" dirty="0">
                <a:solidFill>
                  <a:srgbClr val="A50021"/>
                </a:solidFill>
              </a:rPr>
              <a:t>cyclotron </a:t>
            </a:r>
            <a:r>
              <a:rPr lang="en-US" altLang="en-US" sz="2400" dirty="0" smtClean="0">
                <a:solidFill>
                  <a:srgbClr val="A50021"/>
                </a:solidFill>
              </a:rPr>
              <a:t>period the ions do </a:t>
            </a:r>
            <a:r>
              <a:rPr lang="en-US" altLang="en-US" sz="2400" dirty="0">
                <a:solidFill>
                  <a:srgbClr val="A50021"/>
                </a:solidFill>
              </a:rPr>
              <a:t>not sense the </a:t>
            </a:r>
            <a:r>
              <a:rPr lang="en-US" altLang="en-US" sz="2400" dirty="0" smtClean="0">
                <a:solidFill>
                  <a:srgbClr val="A50021"/>
                </a:solidFill>
              </a:rPr>
              <a:t>transverse electron temperature</a:t>
            </a:r>
            <a:br>
              <a:rPr lang="en-US" altLang="en-US" sz="2400" dirty="0" smtClean="0">
                <a:solidFill>
                  <a:srgbClr val="A50021"/>
                </a:solidFill>
              </a:rPr>
            </a:br>
            <a:r>
              <a:rPr lang="en-US" altLang="en-US" sz="2400" dirty="0" smtClean="0">
                <a:solidFill>
                  <a:srgbClr val="A50021"/>
                </a:solidFill>
                <a:sym typeface="Symbol" pitchFamily="18" charset="2"/>
              </a:rPr>
              <a:t></a:t>
            </a:r>
            <a:r>
              <a:rPr lang="en-US" altLang="en-US" sz="2400" dirty="0" smtClean="0">
                <a:solidFill>
                  <a:srgbClr val="A50021"/>
                </a:solidFill>
              </a:rPr>
              <a:t> </a:t>
            </a:r>
            <a:r>
              <a:rPr lang="en-US" altLang="en-US" sz="2400" b="1" dirty="0">
                <a:solidFill>
                  <a:srgbClr val="A50021"/>
                </a:solidFill>
              </a:rPr>
              <a:t>magnetized cooling ( </a:t>
            </a:r>
            <a:r>
              <a:rPr lang="en-US" altLang="en-US" sz="2400" b="1" dirty="0" err="1">
                <a:solidFill>
                  <a:srgbClr val="A50021"/>
                </a:solidFill>
              </a:rPr>
              <a:t>T</a:t>
            </a:r>
            <a:r>
              <a:rPr lang="en-US" altLang="en-US" sz="2400" b="1" baseline="-25000" dirty="0" err="1">
                <a:solidFill>
                  <a:srgbClr val="A50021"/>
                </a:solidFill>
              </a:rPr>
              <a:t>eff</a:t>
            </a:r>
            <a:r>
              <a:rPr lang="en-US" altLang="en-US" sz="2400" b="1" dirty="0">
                <a:solidFill>
                  <a:srgbClr val="A50021"/>
                </a:solidFill>
              </a:rPr>
              <a:t> </a:t>
            </a:r>
            <a:r>
              <a:rPr lang="en-US" altLang="en-US" sz="2400" b="1" dirty="0">
                <a:solidFill>
                  <a:srgbClr val="A50021"/>
                </a:solidFill>
                <a:sym typeface="Symbol" pitchFamily="18" charset="2"/>
              </a:rPr>
              <a:t></a:t>
            </a:r>
            <a:r>
              <a:rPr lang="en-US" altLang="en-US" sz="2400" b="1" dirty="0">
                <a:solidFill>
                  <a:srgbClr val="A50021"/>
                </a:solidFill>
              </a:rPr>
              <a:t> T</a:t>
            </a:r>
            <a:r>
              <a:rPr lang="en-US" altLang="en-US" sz="2400" b="1" baseline="-25000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║</a:t>
            </a:r>
            <a:r>
              <a:rPr lang="en-US" altLang="en-US" sz="2400" b="1" dirty="0">
                <a:solidFill>
                  <a:srgbClr val="A50021"/>
                </a:solidFill>
                <a:sym typeface="Symbol" pitchFamily="18" charset="2"/>
              </a:rPr>
              <a:t> </a:t>
            </a:r>
            <a:r>
              <a:rPr lang="en-US" altLang="en-US" b="1" dirty="0">
                <a:solidFill>
                  <a:srgbClr val="A50021"/>
                </a:solidFill>
                <a:sym typeface="Symbol" pitchFamily="18" charset="2"/>
              </a:rPr>
              <a:t></a:t>
            </a:r>
            <a:r>
              <a:rPr lang="en-US" altLang="en-US" sz="2400" b="1" dirty="0">
                <a:solidFill>
                  <a:srgbClr val="A50021"/>
                </a:solidFill>
                <a:sym typeface="Symbol" pitchFamily="18" charset="2"/>
              </a:rPr>
              <a:t> T</a:t>
            </a:r>
            <a:r>
              <a:rPr lang="en-US" altLang="en-US" sz="2400" b="1" baseline="-25000" dirty="0">
                <a:solidFill>
                  <a:srgbClr val="A50021"/>
                </a:solidFill>
                <a:sym typeface="Symbol" pitchFamily="18" charset="2"/>
              </a:rPr>
              <a:t></a:t>
            </a:r>
            <a:r>
              <a:rPr lang="en-US" altLang="en-US" sz="2400" b="1" dirty="0">
                <a:solidFill>
                  <a:srgbClr val="A50021"/>
                </a:solidFill>
                <a:sym typeface="Symbol" pitchFamily="18" charset="2"/>
              </a:rPr>
              <a:t>)</a:t>
            </a:r>
          </a:p>
        </p:txBody>
      </p:sp>
      <p:cxnSp>
        <p:nvCxnSpPr>
          <p:cNvPr id="4" name="Gerade Verbindung mit Pfeil 3"/>
          <p:cNvCxnSpPr/>
          <p:nvPr/>
        </p:nvCxnSpPr>
        <p:spPr>
          <a:xfrm>
            <a:off x="5868144" y="1412776"/>
            <a:ext cx="2931229" cy="1754326"/>
          </a:xfrm>
          <a:prstGeom prst="straightConnector1">
            <a:avLst/>
          </a:prstGeom>
          <a:ln w="508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/>
          <p:cNvSpPr txBox="1"/>
          <p:nvPr/>
        </p:nvSpPr>
        <p:spPr>
          <a:xfrm>
            <a:off x="8646646" y="3212976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>
                <a:solidFill>
                  <a:srgbClr val="006600"/>
                </a:solidFill>
              </a:rPr>
              <a:t>B</a:t>
            </a:r>
            <a:endParaRPr lang="en-US" sz="2400" dirty="0">
              <a:solidFill>
                <a:srgbClr val="006600"/>
              </a:solidFill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>
            <a:off x="8712050" y="3284984"/>
            <a:ext cx="252438" cy="0"/>
          </a:xfrm>
          <a:prstGeom prst="straightConnector1">
            <a:avLst/>
          </a:prstGeom>
          <a:ln w="3175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 flipV="1">
            <a:off x="7884368" y="2117592"/>
            <a:ext cx="360040" cy="519320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7956376" y="1772816"/>
            <a:ext cx="11544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err="1" smtClean="0">
                <a:solidFill>
                  <a:srgbClr val="FF0000"/>
                </a:solidFill>
              </a:rPr>
              <a:t>r</a:t>
            </a:r>
            <a:r>
              <a:rPr lang="de-DE" sz="1600" b="1" baseline="-25000" dirty="0" err="1" smtClean="0">
                <a:solidFill>
                  <a:srgbClr val="FF0000"/>
                </a:solidFill>
              </a:rPr>
              <a:t>c</a:t>
            </a:r>
            <a:r>
              <a:rPr lang="de-DE" sz="1600" b="1" dirty="0" smtClean="0">
                <a:solidFill>
                  <a:srgbClr val="FF0000"/>
                </a:solidFill>
              </a:rPr>
              <a:t> </a:t>
            </a:r>
            <a:r>
              <a:rPr lang="de-DE" sz="1600" b="1" dirty="0" smtClean="0">
                <a:solidFill>
                  <a:srgbClr val="FF0000"/>
                </a:solidFill>
                <a:sym typeface="Symbol"/>
              </a:rPr>
              <a:t> 10 m</a:t>
            </a:r>
            <a:endParaRPr lang="en-US" sz="1600" b="1" dirty="0">
              <a:solidFill>
                <a:srgbClr val="FF0000"/>
              </a:solidFill>
            </a:endParaRPr>
          </a:p>
        </p:txBody>
      </p:sp>
      <p:cxnSp>
        <p:nvCxnSpPr>
          <p:cNvPr id="22" name="Gerade Verbindung mit Pfeil 21"/>
          <p:cNvCxnSpPr/>
          <p:nvPr/>
        </p:nvCxnSpPr>
        <p:spPr>
          <a:xfrm>
            <a:off x="8460432" y="3720008"/>
            <a:ext cx="216024" cy="6903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6" descr="C:\CERN-skola\expansionInv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234514"/>
            <a:ext cx="2160240" cy="1634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6876256" y="1321023"/>
            <a:ext cx="5533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solidFill>
                  <a:srgbClr val="FF0000"/>
                </a:solidFill>
                <a:sym typeface="Symbol"/>
              </a:rPr>
              <a:t> e</a:t>
            </a:r>
            <a:r>
              <a:rPr lang="de-DE" sz="1600" baseline="30000" dirty="0" smtClean="0">
                <a:solidFill>
                  <a:srgbClr val="FF0000"/>
                </a:solidFill>
                <a:sym typeface="Symbol"/>
              </a:rPr>
              <a:t>-</a:t>
            </a:r>
            <a:r>
              <a:rPr lang="de-DE" sz="1600" dirty="0" smtClean="0">
                <a:solidFill>
                  <a:srgbClr val="FF0000"/>
                </a:solidFill>
                <a:sym typeface="Symbol"/>
              </a:rPr>
              <a:t> </a:t>
            </a:r>
            <a:endParaRPr lang="en-US" sz="16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2915816" y="2160000"/>
                <a:ext cx="3138423" cy="7241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𝑟</m:t>
                      </m:r>
                      <m:r>
                        <a:rPr lang="de-DE" b="0" i="1" baseline="-25000" smtClean="0">
                          <a:latin typeface="Cambria Math"/>
                        </a:rPr>
                        <m:t>𝑐</m:t>
                      </m:r>
                      <m:r>
                        <a:rPr lang="de-DE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/>
                            </a:rPr>
                            <m:t>𝑣</m:t>
                          </m:r>
                          <m:r>
                            <a:rPr lang="de-DE" b="0" i="1" baseline="-25000" smtClean="0">
                              <a:latin typeface="Cambria Math"/>
                              <a:sym typeface="Symbol"/>
                            </a:rPr>
                            <m:t></m:t>
                          </m:r>
                        </m:num>
                        <m:den>
                          <m:r>
                            <a:rPr lang="de-DE" b="0" i="1" smtClean="0">
                              <a:latin typeface="Cambria Math"/>
                              <a:sym typeface="Symbol"/>
                            </a:rPr>
                            <m:t></m:t>
                          </m:r>
                          <m:r>
                            <a:rPr lang="de-DE" b="0" i="1" baseline="-25000" smtClean="0">
                              <a:latin typeface="Cambria Math"/>
                              <a:sym typeface="Symbol"/>
                            </a:rPr>
                            <m:t>𝑐</m:t>
                          </m:r>
                        </m:den>
                      </m:f>
                      <m:r>
                        <a:rPr lang="de-DE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b="0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de-DE" b="0" i="1" smtClean="0">
                                  <a:latin typeface="Cambria Math"/>
                                </a:rPr>
                                <m:t>𝑘𝐵𝑇</m:t>
                              </m:r>
                              <m:r>
                                <a:rPr lang="de-DE" b="0" i="1" baseline="-25000" smtClean="0">
                                  <a:latin typeface="Cambria Math"/>
                                  <a:sym typeface="Symbol"/>
                                </a:rPr>
                                <m:t></m:t>
                              </m:r>
                              <m:r>
                                <a:rPr lang="de-DE" b="0" i="1" smtClean="0">
                                  <a:latin typeface="Cambria Math"/>
                                  <a:sym typeface="Symbol"/>
                                </a:rPr>
                                <m:t>𝑚</m:t>
                              </m:r>
                              <m:r>
                                <a:rPr lang="de-DE" b="0" i="1" baseline="-25000" smtClean="0">
                                  <a:latin typeface="Cambria Math"/>
                                  <a:sym typeface="Symbol"/>
                                </a:rPr>
                                <m:t>𝑒</m:t>
                              </m:r>
                              <m:r>
                                <a:rPr lang="de-DE" b="0" i="1" smtClean="0">
                                  <a:latin typeface="Cambria Math"/>
                                  <a:sym typeface="Symbol"/>
                                </a:rPr>
                                <m:t>)</m:t>
                              </m:r>
                            </m:e>
                            <m:sup>
                              <m:r>
                                <a:rPr lang="de-DE" b="0" i="1" smtClean="0">
                                  <a:latin typeface="Cambria Math"/>
                                </a:rPr>
                                <m:t>1/2</m:t>
                              </m:r>
                            </m:sup>
                          </m:sSup>
                          <m:r>
                            <a:rPr lang="de-DE" b="0" i="1" smtClean="0">
                              <a:latin typeface="Cambria Math"/>
                            </a:rPr>
                            <m:t> </m:t>
                          </m:r>
                          <m:r>
                            <a:rPr lang="de-DE" b="0" i="1" smtClean="0">
                              <a:latin typeface="Cambria Math"/>
                              <a:sym typeface="Symbol"/>
                            </a:rPr>
                            <m:t></m:t>
                          </m:r>
                        </m:num>
                        <m:den>
                          <m:r>
                            <a:rPr lang="de-DE" b="0" i="1" smtClean="0">
                              <a:latin typeface="Cambria Math"/>
                            </a:rPr>
                            <m:t>𝑒𝐵</m:t>
                          </m:r>
                        </m:den>
                      </m:f>
                      <m:r>
                        <a:rPr lang="de-DE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2160000"/>
                <a:ext cx="3138423" cy="724173"/>
              </a:xfrm>
              <a:prstGeom prst="rect">
                <a:avLst/>
              </a:prstGeom>
              <a:blipFill rotWithShape="1">
                <a:blip r:embed="rId4"/>
                <a:stretch>
                  <a:fillRect b="-8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/>
              <p:cNvSpPr txBox="1"/>
              <p:nvPr/>
            </p:nvSpPr>
            <p:spPr>
              <a:xfrm>
                <a:off x="2411760" y="1673618"/>
                <a:ext cx="1352422" cy="7219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  <a:sym typeface="Symbol"/>
                        </a:rPr>
                        <m:t></m:t>
                      </m:r>
                      <m:r>
                        <a:rPr lang="de-DE" b="0" i="1" baseline="-25000" smtClean="0">
                          <a:latin typeface="Cambria Math"/>
                        </a:rPr>
                        <m:t>𝑐</m:t>
                      </m:r>
                      <m:r>
                        <a:rPr lang="de-DE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/>
                            </a:rPr>
                            <m:t>𝑒𝐵</m:t>
                          </m:r>
                        </m:num>
                        <m:den>
                          <m:r>
                            <a:rPr lang="de-DE" b="0" i="1" smtClean="0">
                              <a:latin typeface="Cambria Math"/>
                              <a:sym typeface="Symbol"/>
                            </a:rPr>
                            <m:t></m:t>
                          </m:r>
                          <m:r>
                            <a:rPr lang="de-DE" b="0" i="1" smtClean="0">
                              <a:latin typeface="Cambria Math"/>
                              <a:sym typeface="Symbol"/>
                            </a:rPr>
                            <m:t>𝑚𝑒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feld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1673618"/>
                <a:ext cx="1352422" cy="72192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/>
              <p:cNvSpPr txBox="1"/>
              <p:nvPr/>
            </p:nvSpPr>
            <p:spPr>
              <a:xfrm>
                <a:off x="3491880" y="4179226"/>
                <a:ext cx="1832232" cy="617926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/>
                            </a:rPr>
                            <m:t>𝑚𝑣</m:t>
                          </m:r>
                          <m:r>
                            <a:rPr lang="de-DE" b="0" i="1" baseline="-25000" smtClean="0">
                              <a:latin typeface="Cambria Math"/>
                              <a:sym typeface="Symbol"/>
                            </a:rPr>
                            <m:t></m:t>
                          </m:r>
                          <m:r>
                            <a:rPr lang="de-DE" b="0" i="1" baseline="30000" smtClean="0">
                              <a:latin typeface="Cambria Math"/>
                              <a:sym typeface="Symbol"/>
                            </a:rPr>
                            <m:t>2</m:t>
                          </m:r>
                        </m:num>
                        <m:den>
                          <m:r>
                            <a:rPr lang="de-DE" b="0" i="1" smtClean="0">
                              <a:latin typeface="Cambria Math"/>
                            </a:rPr>
                            <m:t>𝐵</m:t>
                          </m:r>
                        </m:den>
                      </m:f>
                      <m:r>
                        <a:rPr lang="de-DE" b="0" i="1" smtClean="0">
                          <a:latin typeface="Cambria Math"/>
                        </a:rPr>
                        <m:t>=</m:t>
                      </m:r>
                      <m:r>
                        <a:rPr lang="de-DE" b="0" i="1" smtClean="0">
                          <a:latin typeface="Cambria Math"/>
                        </a:rPr>
                        <m:t>𝑐𝑜𝑛𝑠𝑡</m:t>
                      </m:r>
                      <m:r>
                        <a:rPr lang="de-DE" b="0" i="1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feld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80" y="4179226"/>
                <a:ext cx="1832232" cy="61792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46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mti_acc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16" y="1556792"/>
            <a:ext cx="258445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Text Box 7"/>
          <p:cNvSpPr txBox="1">
            <a:spLocks noChangeArrowheads="1"/>
          </p:cNvSpPr>
          <p:nvPr/>
        </p:nvSpPr>
        <p:spPr bwMode="auto">
          <a:xfrm>
            <a:off x="-17725" y="962694"/>
            <a:ext cx="3149565" cy="58477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600" dirty="0">
                <a:solidFill>
                  <a:srgbClr val="0000CC"/>
                </a:solidFill>
              </a:rPr>
              <a:t>standard </a:t>
            </a:r>
            <a:r>
              <a:rPr lang="en-US" altLang="en-US" sz="1600" dirty="0" err="1">
                <a:solidFill>
                  <a:srgbClr val="0000CC"/>
                </a:solidFill>
              </a:rPr>
              <a:t>multiturn</a:t>
            </a:r>
            <a:r>
              <a:rPr lang="en-US" altLang="en-US" sz="1600" dirty="0">
                <a:solidFill>
                  <a:srgbClr val="0000CC"/>
                </a:solidFill>
              </a:rPr>
              <a:t> </a:t>
            </a:r>
            <a:r>
              <a:rPr lang="en-US" altLang="en-US" sz="1600" dirty="0" smtClean="0">
                <a:solidFill>
                  <a:srgbClr val="0000CC"/>
                </a:solidFill>
              </a:rPr>
              <a:t>injection in</a:t>
            </a:r>
            <a:br>
              <a:rPr lang="en-US" altLang="en-US" sz="1600" dirty="0" smtClean="0">
                <a:solidFill>
                  <a:srgbClr val="0000CC"/>
                </a:solidFill>
              </a:rPr>
            </a:br>
            <a:r>
              <a:rPr lang="en-US" altLang="en-US" sz="1600" b="1" dirty="0" smtClean="0">
                <a:solidFill>
                  <a:srgbClr val="0000CC"/>
                </a:solidFill>
              </a:rPr>
              <a:t>SIS18 (GSI) </a:t>
            </a:r>
            <a:r>
              <a:rPr lang="en-US" altLang="en-US" sz="1600" dirty="0" smtClean="0">
                <a:solidFill>
                  <a:srgbClr val="0000CC"/>
                </a:solidFill>
              </a:rPr>
              <a:t>Au</a:t>
            </a:r>
            <a:r>
              <a:rPr lang="en-US" altLang="en-US" sz="1600" baseline="30000" dirty="0" smtClean="0">
                <a:solidFill>
                  <a:srgbClr val="0000CC"/>
                </a:solidFill>
              </a:rPr>
              <a:t>65+</a:t>
            </a:r>
            <a:r>
              <a:rPr lang="en-US" altLang="en-US" sz="1600" dirty="0" smtClean="0">
                <a:solidFill>
                  <a:srgbClr val="0000CC"/>
                </a:solidFill>
              </a:rPr>
              <a:t> at 11.4 MeV/u</a:t>
            </a:r>
            <a:endParaRPr lang="en-US" altLang="en-US" sz="1600" dirty="0">
              <a:solidFill>
                <a:srgbClr val="0000CC"/>
              </a:solidFill>
            </a:endParaRPr>
          </a:p>
        </p:txBody>
      </p:sp>
      <p:pic>
        <p:nvPicPr>
          <p:cNvPr id="25604" name="Picture 5" descr="mmti_acc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2" y="4437112"/>
            <a:ext cx="2632075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Text Box 6"/>
          <p:cNvSpPr txBox="1">
            <a:spLocks noChangeArrowheads="1"/>
          </p:cNvSpPr>
          <p:nvPr/>
        </p:nvSpPr>
        <p:spPr bwMode="auto">
          <a:xfrm>
            <a:off x="-5103" y="3645024"/>
            <a:ext cx="31019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600" dirty="0"/>
              <a:t>fast accumulation by </a:t>
            </a:r>
            <a:br>
              <a:rPr lang="en-US" altLang="en-US" sz="1600" dirty="0"/>
            </a:br>
            <a:r>
              <a:rPr lang="en-US" altLang="en-US" sz="1600" dirty="0"/>
              <a:t>repeated </a:t>
            </a:r>
            <a:r>
              <a:rPr lang="en-US" altLang="en-US" sz="1600" dirty="0" err="1"/>
              <a:t>multiturn</a:t>
            </a:r>
            <a:r>
              <a:rPr lang="en-US" altLang="en-US" sz="1600" dirty="0"/>
              <a:t> injection</a:t>
            </a:r>
            <a:br>
              <a:rPr lang="en-US" altLang="en-US" sz="1600" dirty="0"/>
            </a:br>
            <a:r>
              <a:rPr lang="en-US" altLang="en-US" sz="1600" dirty="0"/>
              <a:t>with electron cooling</a:t>
            </a:r>
          </a:p>
        </p:txBody>
      </p:sp>
      <p:pic>
        <p:nvPicPr>
          <p:cNvPr id="25606" name="Picture 3" descr="demo_bpmmmti_14183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068" y="1606205"/>
            <a:ext cx="2959019" cy="2441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Text Box 8"/>
          <p:cNvSpPr txBox="1">
            <a:spLocks noChangeArrowheads="1"/>
          </p:cNvSpPr>
          <p:nvPr/>
        </p:nvSpPr>
        <p:spPr bwMode="auto">
          <a:xfrm>
            <a:off x="3258701" y="1109007"/>
            <a:ext cx="2178502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400" b="1" dirty="0"/>
              <a:t>fast transverse cooling</a:t>
            </a:r>
          </a:p>
        </p:txBody>
      </p:sp>
      <p:pic>
        <p:nvPicPr>
          <p:cNvPr id="25608" name="Picture 10" descr="accudemo_a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7988" y="4470133"/>
            <a:ext cx="2729244" cy="2038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9" name="Text Box 11"/>
          <p:cNvSpPr txBox="1">
            <a:spLocks noChangeArrowheads="1"/>
          </p:cNvSpPr>
          <p:nvPr/>
        </p:nvSpPr>
        <p:spPr bwMode="auto">
          <a:xfrm>
            <a:off x="3131840" y="4480084"/>
            <a:ext cx="1554745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400" dirty="0">
                <a:solidFill>
                  <a:srgbClr val="990000"/>
                </a:solidFill>
              </a:rPr>
              <a:t>i</a:t>
            </a:r>
            <a:r>
              <a:rPr lang="en-US" altLang="en-US" sz="1200" dirty="0">
                <a:solidFill>
                  <a:srgbClr val="990000"/>
                </a:solidFill>
              </a:rPr>
              <a:t>ntensity </a:t>
            </a:r>
            <a:r>
              <a:rPr lang="en-US" altLang="en-US" sz="1200" dirty="0" smtClean="0">
                <a:solidFill>
                  <a:srgbClr val="990000"/>
                </a:solidFill>
              </a:rPr>
              <a:t>increase</a:t>
            </a:r>
            <a:br>
              <a:rPr lang="en-US" altLang="en-US" sz="1200" dirty="0" smtClean="0">
                <a:solidFill>
                  <a:srgbClr val="990000"/>
                </a:solidFill>
              </a:rPr>
            </a:br>
            <a:r>
              <a:rPr lang="en-US" altLang="en-US" sz="1200" dirty="0" smtClean="0">
                <a:solidFill>
                  <a:srgbClr val="990000"/>
                </a:solidFill>
              </a:rPr>
              <a:t>by a factor  of </a:t>
            </a:r>
            <a:r>
              <a:rPr lang="en-US" altLang="en-US" sz="1200" dirty="0">
                <a:solidFill>
                  <a:srgbClr val="990000"/>
                </a:solidFill>
                <a:sym typeface="Symbol" pitchFamily="18" charset="2"/>
              </a:rPr>
              <a:t> </a:t>
            </a:r>
            <a:r>
              <a:rPr lang="en-US" altLang="en-US" sz="1200" dirty="0" smtClean="0">
                <a:solidFill>
                  <a:srgbClr val="990000"/>
                </a:solidFill>
              </a:rPr>
              <a:t>10</a:t>
            </a:r>
          </a:p>
          <a:p>
            <a:r>
              <a:rPr lang="en-US" altLang="en-US" sz="1200" dirty="0" smtClean="0">
                <a:solidFill>
                  <a:srgbClr val="990000"/>
                </a:solidFill>
              </a:rPr>
              <a:t>in 5 seconds</a:t>
            </a:r>
            <a:endParaRPr lang="en-US" altLang="en-US" sz="1200" dirty="0">
              <a:solidFill>
                <a:srgbClr val="990000"/>
              </a:solidFill>
            </a:endParaRPr>
          </a:p>
        </p:txBody>
      </p:sp>
      <p:sp>
        <p:nvSpPr>
          <p:cNvPr id="25610" name="Text Box 9"/>
          <p:cNvSpPr txBox="1">
            <a:spLocks noChangeArrowheads="1"/>
          </p:cNvSpPr>
          <p:nvPr/>
        </p:nvSpPr>
        <p:spPr bwMode="auto">
          <a:xfrm>
            <a:off x="5870558" y="4744442"/>
            <a:ext cx="2877906" cy="923330"/>
          </a:xfrm>
          <a:prstGeom prst="rect">
            <a:avLst/>
          </a:prstGeom>
          <a:solidFill>
            <a:srgbClr val="FFCC99">
              <a:alpha val="40000"/>
            </a:srgb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800" b="1" dirty="0">
                <a:solidFill>
                  <a:srgbClr val="990000"/>
                </a:solidFill>
              </a:rPr>
              <a:t>limitations:  </a:t>
            </a:r>
          </a:p>
          <a:p>
            <a:r>
              <a:rPr lang="en-US" altLang="en-US" sz="1800" b="1" dirty="0">
                <a:solidFill>
                  <a:srgbClr val="990000"/>
                </a:solidFill>
              </a:rPr>
              <a:t>space charge tune </a:t>
            </a:r>
            <a:r>
              <a:rPr lang="en-US" altLang="en-US" sz="1800" b="1" dirty="0" smtClean="0">
                <a:solidFill>
                  <a:srgbClr val="990000"/>
                </a:solidFill>
              </a:rPr>
              <a:t>shift, </a:t>
            </a:r>
            <a:r>
              <a:rPr lang="en-US" altLang="en-US" sz="1800" b="1" dirty="0">
                <a:solidFill>
                  <a:srgbClr val="990000"/>
                </a:solidFill>
              </a:rPr>
              <a:t/>
            </a:r>
            <a:br>
              <a:rPr lang="en-US" altLang="en-US" sz="1800" b="1" dirty="0">
                <a:solidFill>
                  <a:srgbClr val="990000"/>
                </a:solidFill>
              </a:rPr>
            </a:br>
            <a:r>
              <a:rPr lang="en-US" altLang="en-US" sz="1800" b="1" dirty="0">
                <a:solidFill>
                  <a:srgbClr val="990000"/>
                </a:solidFill>
              </a:rPr>
              <a:t>recombination (REC)</a:t>
            </a:r>
          </a:p>
        </p:txBody>
      </p:sp>
      <p:sp>
        <p:nvSpPr>
          <p:cNvPr id="25611" name="Text Box 4"/>
          <p:cNvSpPr txBox="1">
            <a:spLocks noChangeArrowheads="1"/>
          </p:cNvSpPr>
          <p:nvPr/>
        </p:nvSpPr>
        <p:spPr bwMode="auto">
          <a:xfrm>
            <a:off x="375132" y="-32468"/>
            <a:ext cx="8106706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3200" b="1" dirty="0" smtClean="0">
                <a:solidFill>
                  <a:srgbClr val="336699"/>
                </a:solidFill>
              </a:rPr>
              <a:t>Accumulation of Low Energy Heavy Ions</a:t>
            </a:r>
            <a:br>
              <a:rPr lang="en-US" altLang="en-US" sz="3200" b="1" dirty="0" smtClean="0">
                <a:solidFill>
                  <a:srgbClr val="336699"/>
                </a:solidFill>
              </a:rPr>
            </a:br>
            <a:r>
              <a:rPr lang="en-US" altLang="en-US" sz="3200" b="1" dirty="0" smtClean="0">
                <a:solidFill>
                  <a:srgbClr val="336699"/>
                </a:solidFill>
              </a:rPr>
              <a:t>by </a:t>
            </a:r>
            <a:r>
              <a:rPr lang="en-US" altLang="en-US" sz="3200" b="1" dirty="0">
                <a:solidFill>
                  <a:srgbClr val="336699"/>
                </a:solidFill>
              </a:rPr>
              <a:t>Electron </a:t>
            </a:r>
            <a:r>
              <a:rPr lang="en-US" altLang="en-US" sz="3200" b="1" dirty="0" smtClean="0">
                <a:solidFill>
                  <a:srgbClr val="336699"/>
                </a:solidFill>
              </a:rPr>
              <a:t>Cooling before Acceleration</a:t>
            </a:r>
            <a:endParaRPr lang="en-US" altLang="en-US" sz="3200" b="1" dirty="0">
              <a:solidFill>
                <a:srgbClr val="336699"/>
              </a:solidFill>
            </a:endParaRPr>
          </a:p>
        </p:txBody>
      </p:sp>
      <p:sp>
        <p:nvSpPr>
          <p:cNvPr id="25612" name="Textfeld 12"/>
          <p:cNvSpPr txBox="1">
            <a:spLocks noChangeArrowheads="1"/>
          </p:cNvSpPr>
          <p:nvPr/>
        </p:nvSpPr>
        <p:spPr bwMode="auto">
          <a:xfrm>
            <a:off x="3117862" y="1321371"/>
            <a:ext cx="252986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en-US" sz="1600" dirty="0" smtClean="0"/>
              <a:t>horizontal              </a:t>
            </a:r>
            <a:r>
              <a:rPr lang="de-DE" altLang="en-US" sz="1600" dirty="0" err="1"/>
              <a:t>vertical</a:t>
            </a:r>
            <a:endParaRPr lang="en-US" altLang="en-US" sz="1600" dirty="0"/>
          </a:p>
        </p:txBody>
      </p:sp>
      <p:sp>
        <p:nvSpPr>
          <p:cNvPr id="25613" name="Textfeld 13"/>
          <p:cNvSpPr txBox="1">
            <a:spLocks noChangeArrowheads="1"/>
          </p:cNvSpPr>
          <p:nvPr/>
        </p:nvSpPr>
        <p:spPr bwMode="auto">
          <a:xfrm>
            <a:off x="2819901" y="1631261"/>
            <a:ext cx="67197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dirty="0"/>
              <a:t>profile</a:t>
            </a:r>
          </a:p>
        </p:txBody>
      </p:sp>
      <p:sp>
        <p:nvSpPr>
          <p:cNvPr id="25614" name="Textfeld 14"/>
          <p:cNvSpPr txBox="1">
            <a:spLocks noChangeArrowheads="1"/>
          </p:cNvSpPr>
          <p:nvPr/>
        </p:nvSpPr>
        <p:spPr bwMode="auto">
          <a:xfrm>
            <a:off x="3049589" y="2905199"/>
            <a:ext cx="10903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dirty="0" smtClean="0"/>
              <a:t>beam size </a:t>
            </a:r>
            <a:endParaRPr lang="en-US" altLang="en-US" sz="1400" dirty="0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8455" y="2134295"/>
            <a:ext cx="3419196" cy="2316609"/>
          </a:xfrm>
          <a:prstGeom prst="rect">
            <a:avLst/>
          </a:prstGeom>
        </p:spPr>
      </p:pic>
      <p:sp>
        <p:nvSpPr>
          <p:cNvPr id="16" name="Textfeld 15"/>
          <p:cNvSpPr txBox="1"/>
          <p:nvPr/>
        </p:nvSpPr>
        <p:spPr>
          <a:xfrm>
            <a:off x="5906490" y="1108041"/>
            <a:ext cx="3164521" cy="830997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CC"/>
                </a:solidFill>
              </a:rPr>
              <a:t>horizontal-longitudinal stacking</a:t>
            </a:r>
            <a:br>
              <a:rPr lang="en-US" sz="1600" dirty="0" smtClean="0">
                <a:solidFill>
                  <a:srgbClr val="0000CC"/>
                </a:solidFill>
              </a:rPr>
            </a:br>
            <a:r>
              <a:rPr lang="en-US" sz="1600" dirty="0" smtClean="0">
                <a:solidFill>
                  <a:srgbClr val="0000CC"/>
                </a:solidFill>
              </a:rPr>
              <a:t>supported by electron cooling</a:t>
            </a:r>
            <a:r>
              <a:rPr lang="en-US" sz="1600" dirty="0">
                <a:solidFill>
                  <a:srgbClr val="0000CC"/>
                </a:solidFill>
              </a:rPr>
              <a:t> </a:t>
            </a:r>
            <a:r>
              <a:rPr lang="en-US" sz="1600" dirty="0" smtClean="0">
                <a:solidFill>
                  <a:srgbClr val="0000CC"/>
                </a:solidFill>
              </a:rPr>
              <a:t>In</a:t>
            </a:r>
            <a:br>
              <a:rPr lang="en-US" sz="1600" dirty="0" smtClean="0">
                <a:solidFill>
                  <a:srgbClr val="0000CC"/>
                </a:solidFill>
              </a:rPr>
            </a:br>
            <a:r>
              <a:rPr lang="en-US" sz="1600" b="1" dirty="0" smtClean="0">
                <a:solidFill>
                  <a:srgbClr val="0000CC"/>
                </a:solidFill>
              </a:rPr>
              <a:t>LEIR (CERN) </a:t>
            </a:r>
            <a:r>
              <a:rPr lang="en-US" sz="1600" dirty="0" smtClean="0">
                <a:solidFill>
                  <a:srgbClr val="0000CC"/>
                </a:solidFill>
              </a:rPr>
              <a:t>Au</a:t>
            </a:r>
            <a:r>
              <a:rPr lang="en-US" sz="1600" baseline="30000" dirty="0" smtClean="0">
                <a:solidFill>
                  <a:srgbClr val="0000CC"/>
                </a:solidFill>
              </a:rPr>
              <a:t>54+</a:t>
            </a:r>
            <a:r>
              <a:rPr lang="en-US" sz="1600" dirty="0" smtClean="0">
                <a:solidFill>
                  <a:srgbClr val="0000CC"/>
                </a:solidFill>
              </a:rPr>
              <a:t> at 4.2 MeV/u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2968594" y="4149958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C00000"/>
                </a:solidFill>
              </a:rPr>
              <a:t>beam accumulation</a:t>
            </a:r>
            <a:endParaRPr lang="en-US" sz="1800" b="1" dirty="0">
              <a:solidFill>
                <a:srgbClr val="C00000"/>
              </a:solidFill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2681567" y="4165468"/>
            <a:ext cx="2844567" cy="234358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5" name="Gerader Verbinder 4"/>
          <p:cNvCxnSpPr/>
          <p:nvPr/>
        </p:nvCxnSpPr>
        <p:spPr>
          <a:xfrm>
            <a:off x="5652120" y="1052736"/>
            <a:ext cx="0" cy="546430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201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9"/>
          <p:cNvSpPr>
            <a:spLocks noChangeArrowheads="1"/>
          </p:cNvSpPr>
          <p:nvPr/>
        </p:nvSpPr>
        <p:spPr bwMode="auto">
          <a:xfrm>
            <a:off x="55223" y="4745309"/>
            <a:ext cx="5740913" cy="1152128"/>
          </a:xfrm>
          <a:prstGeom prst="rect">
            <a:avLst/>
          </a:prstGeom>
          <a:solidFill>
            <a:srgbClr val="99CCFF">
              <a:alpha val="5098"/>
            </a:srgbClr>
          </a:solidFill>
          <a:ln w="25400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1058126" y="-27384"/>
            <a:ext cx="651973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3600" b="1" dirty="0">
                <a:solidFill>
                  <a:srgbClr val="336699"/>
                </a:solidFill>
              </a:rPr>
              <a:t>Atomic Physics Limitation of</a:t>
            </a:r>
            <a:br>
              <a:rPr lang="en-US" altLang="en-US" sz="3600" b="1" dirty="0">
                <a:solidFill>
                  <a:srgbClr val="336699"/>
                </a:solidFill>
              </a:rPr>
            </a:br>
            <a:r>
              <a:rPr lang="en-US" altLang="en-US" sz="3600" b="1" dirty="0">
                <a:solidFill>
                  <a:srgbClr val="336699"/>
                </a:solidFill>
              </a:rPr>
              <a:t>Electron Cooling</a:t>
            </a:r>
          </a:p>
        </p:txBody>
      </p:sp>
      <p:sp>
        <p:nvSpPr>
          <p:cNvPr id="29701" name="Text Box 6"/>
          <p:cNvSpPr txBox="1">
            <a:spLocks noChangeArrowheads="1"/>
          </p:cNvSpPr>
          <p:nvPr/>
        </p:nvSpPr>
        <p:spPr bwMode="auto">
          <a:xfrm>
            <a:off x="122868" y="5998323"/>
            <a:ext cx="3973512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rgbClr val="333399"/>
                </a:solidFill>
              </a:rPr>
              <a:t>losses by recombination (REC)</a:t>
            </a:r>
          </a:p>
        </p:txBody>
      </p:sp>
      <p:sp>
        <p:nvSpPr>
          <p:cNvPr id="29702" name="Text Box 7"/>
          <p:cNvSpPr txBox="1">
            <a:spLocks noChangeArrowheads="1"/>
          </p:cNvSpPr>
          <p:nvPr/>
        </p:nvSpPr>
        <p:spPr bwMode="auto">
          <a:xfrm>
            <a:off x="124625" y="4798105"/>
            <a:ext cx="12271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rgbClr val="333399"/>
                </a:solidFill>
              </a:rPr>
              <a:t>loss rate</a:t>
            </a:r>
          </a:p>
        </p:txBody>
      </p:sp>
      <p:grpSp>
        <p:nvGrpSpPr>
          <p:cNvPr id="29703" name="Group 45"/>
          <p:cNvGrpSpPr>
            <a:grpSpLocks/>
          </p:cNvGrpSpPr>
          <p:nvPr/>
        </p:nvGrpSpPr>
        <p:grpSpPr bwMode="auto">
          <a:xfrm>
            <a:off x="366927" y="2065639"/>
            <a:ext cx="3231666" cy="2571345"/>
            <a:chOff x="4486" y="2714"/>
            <a:chExt cx="1393" cy="1315"/>
          </a:xfrm>
        </p:grpSpPr>
        <p:sp>
          <p:nvSpPr>
            <p:cNvPr id="29707" name="AutoShape 22"/>
            <p:cNvSpPr>
              <a:spLocks noChangeArrowheads="1"/>
            </p:cNvSpPr>
            <p:nvPr/>
          </p:nvSpPr>
          <p:spPr bwMode="auto">
            <a:xfrm>
              <a:off x="4486" y="2714"/>
              <a:ext cx="1393" cy="1315"/>
            </a:xfrm>
            <a:prstGeom prst="flowChartAlternate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29708" name="Group 44"/>
            <p:cNvGrpSpPr>
              <a:grpSpLocks/>
            </p:cNvGrpSpPr>
            <p:nvPr/>
          </p:nvGrpSpPr>
          <p:grpSpPr bwMode="auto">
            <a:xfrm>
              <a:off x="4488" y="2777"/>
              <a:ext cx="1130" cy="1172"/>
              <a:chOff x="4488" y="2777"/>
              <a:chExt cx="1130" cy="1172"/>
            </a:xfrm>
          </p:grpSpPr>
          <p:sp>
            <p:nvSpPr>
              <p:cNvPr id="29709" name="Oval 24"/>
              <p:cNvSpPr>
                <a:spLocks noChangeArrowheads="1"/>
              </p:cNvSpPr>
              <p:nvPr/>
            </p:nvSpPr>
            <p:spPr bwMode="auto">
              <a:xfrm>
                <a:off x="4883" y="2861"/>
                <a:ext cx="65" cy="8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9710" name="Line 25"/>
              <p:cNvSpPr>
                <a:spLocks noChangeShapeType="1"/>
              </p:cNvSpPr>
              <p:nvPr/>
            </p:nvSpPr>
            <p:spPr bwMode="auto">
              <a:xfrm>
                <a:off x="4600" y="3008"/>
                <a:ext cx="583" cy="0"/>
              </a:xfrm>
              <a:prstGeom prst="line">
                <a:avLst/>
              </a:prstGeom>
              <a:noFill/>
              <a:ln w="587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1" name="Line 26"/>
              <p:cNvSpPr>
                <a:spLocks noChangeShapeType="1"/>
              </p:cNvSpPr>
              <p:nvPr/>
            </p:nvSpPr>
            <p:spPr bwMode="auto">
              <a:xfrm>
                <a:off x="4612" y="3082"/>
                <a:ext cx="571" cy="0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2" name="Line 27"/>
              <p:cNvSpPr>
                <a:spLocks noChangeShapeType="1"/>
              </p:cNvSpPr>
              <p:nvPr/>
            </p:nvSpPr>
            <p:spPr bwMode="auto">
              <a:xfrm>
                <a:off x="4604" y="3270"/>
                <a:ext cx="569" cy="0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3" name="Freeform 28"/>
              <p:cNvSpPr>
                <a:spLocks/>
              </p:cNvSpPr>
              <p:nvPr/>
            </p:nvSpPr>
            <p:spPr bwMode="auto">
              <a:xfrm>
                <a:off x="4956" y="3568"/>
                <a:ext cx="356" cy="76"/>
              </a:xfrm>
              <a:custGeom>
                <a:avLst/>
                <a:gdLst>
                  <a:gd name="T0" fmla="*/ 0 w 624"/>
                  <a:gd name="T1" fmla="*/ 1 h 112"/>
                  <a:gd name="T2" fmla="*/ 1 w 624"/>
                  <a:gd name="T3" fmla="*/ 1 h 112"/>
                  <a:gd name="T4" fmla="*/ 1 w 624"/>
                  <a:gd name="T5" fmla="*/ 1 h 112"/>
                  <a:gd name="T6" fmla="*/ 1 w 624"/>
                  <a:gd name="T7" fmla="*/ 1 h 112"/>
                  <a:gd name="T8" fmla="*/ 1 w 624"/>
                  <a:gd name="T9" fmla="*/ 1 h 112"/>
                  <a:gd name="T10" fmla="*/ 1 w 624"/>
                  <a:gd name="T11" fmla="*/ 1 h 112"/>
                  <a:gd name="T12" fmla="*/ 1 w 624"/>
                  <a:gd name="T13" fmla="*/ 1 h 112"/>
                  <a:gd name="T14" fmla="*/ 1 w 624"/>
                  <a:gd name="T15" fmla="*/ 1 h 112"/>
                  <a:gd name="T16" fmla="*/ 1 w 624"/>
                  <a:gd name="T17" fmla="*/ 1 h 112"/>
                  <a:gd name="T18" fmla="*/ 1 w 624"/>
                  <a:gd name="T19" fmla="*/ 1 h 112"/>
                  <a:gd name="T20" fmla="*/ 1 w 624"/>
                  <a:gd name="T21" fmla="*/ 1 h 112"/>
                  <a:gd name="T22" fmla="*/ 1 w 624"/>
                  <a:gd name="T23" fmla="*/ 1 h 112"/>
                  <a:gd name="T24" fmla="*/ 1 w 624"/>
                  <a:gd name="T25" fmla="*/ 1 h 112"/>
                  <a:gd name="T26" fmla="*/ 1 w 624"/>
                  <a:gd name="T27" fmla="*/ 1 h 11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624" h="112">
                    <a:moveTo>
                      <a:pt x="0" y="56"/>
                    </a:moveTo>
                    <a:cubicBezTo>
                      <a:pt x="16" y="52"/>
                      <a:pt x="32" y="48"/>
                      <a:pt x="48" y="56"/>
                    </a:cubicBezTo>
                    <a:cubicBezTo>
                      <a:pt x="64" y="64"/>
                      <a:pt x="80" y="112"/>
                      <a:pt x="96" y="104"/>
                    </a:cubicBezTo>
                    <a:cubicBezTo>
                      <a:pt x="112" y="96"/>
                      <a:pt x="128" y="8"/>
                      <a:pt x="144" y="8"/>
                    </a:cubicBezTo>
                    <a:cubicBezTo>
                      <a:pt x="160" y="8"/>
                      <a:pt x="176" y="104"/>
                      <a:pt x="192" y="104"/>
                    </a:cubicBezTo>
                    <a:cubicBezTo>
                      <a:pt x="208" y="104"/>
                      <a:pt x="224" y="8"/>
                      <a:pt x="240" y="8"/>
                    </a:cubicBezTo>
                    <a:cubicBezTo>
                      <a:pt x="256" y="8"/>
                      <a:pt x="272" y="104"/>
                      <a:pt x="288" y="104"/>
                    </a:cubicBezTo>
                    <a:cubicBezTo>
                      <a:pt x="304" y="104"/>
                      <a:pt x="320" y="8"/>
                      <a:pt x="336" y="8"/>
                    </a:cubicBezTo>
                    <a:cubicBezTo>
                      <a:pt x="352" y="8"/>
                      <a:pt x="368" y="104"/>
                      <a:pt x="384" y="104"/>
                    </a:cubicBezTo>
                    <a:cubicBezTo>
                      <a:pt x="400" y="104"/>
                      <a:pt x="416" y="8"/>
                      <a:pt x="432" y="8"/>
                    </a:cubicBezTo>
                    <a:cubicBezTo>
                      <a:pt x="448" y="8"/>
                      <a:pt x="464" y="104"/>
                      <a:pt x="480" y="104"/>
                    </a:cubicBezTo>
                    <a:cubicBezTo>
                      <a:pt x="496" y="104"/>
                      <a:pt x="512" y="16"/>
                      <a:pt x="528" y="8"/>
                    </a:cubicBezTo>
                    <a:cubicBezTo>
                      <a:pt x="544" y="0"/>
                      <a:pt x="560" y="48"/>
                      <a:pt x="576" y="56"/>
                    </a:cubicBezTo>
                    <a:cubicBezTo>
                      <a:pt x="592" y="64"/>
                      <a:pt x="616" y="56"/>
                      <a:pt x="624" y="56"/>
                    </a:cubicBezTo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5" name="Text Box 30"/>
              <p:cNvSpPr txBox="1">
                <a:spLocks noChangeArrowheads="1"/>
              </p:cNvSpPr>
              <p:nvPr/>
            </p:nvSpPr>
            <p:spPr bwMode="auto">
              <a:xfrm>
                <a:off x="5210" y="2880"/>
                <a:ext cx="358" cy="1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222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1000"/>
                  <a:t>Continuum</a:t>
                </a:r>
              </a:p>
            </p:txBody>
          </p:sp>
          <p:sp>
            <p:nvSpPr>
              <p:cNvPr id="29716" name="Text Box 31"/>
              <p:cNvSpPr txBox="1">
                <a:spLocks noChangeArrowheads="1"/>
              </p:cNvSpPr>
              <p:nvPr/>
            </p:nvSpPr>
            <p:spPr bwMode="auto">
              <a:xfrm>
                <a:off x="5211" y="2983"/>
                <a:ext cx="407" cy="1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222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1000" dirty="0"/>
                  <a:t>bound states</a:t>
                </a:r>
              </a:p>
            </p:txBody>
          </p:sp>
          <p:sp>
            <p:nvSpPr>
              <p:cNvPr id="29717" name="Line 32"/>
              <p:cNvSpPr>
                <a:spLocks noChangeShapeType="1"/>
              </p:cNvSpPr>
              <p:nvPr/>
            </p:nvSpPr>
            <p:spPr bwMode="auto">
              <a:xfrm>
                <a:off x="4919" y="2954"/>
                <a:ext cx="0" cy="846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8" name="Line 33"/>
              <p:cNvSpPr>
                <a:spLocks noChangeShapeType="1"/>
              </p:cNvSpPr>
              <p:nvPr/>
            </p:nvSpPr>
            <p:spPr bwMode="auto">
              <a:xfrm>
                <a:off x="4600" y="3868"/>
                <a:ext cx="583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9" name="Line 34"/>
              <p:cNvSpPr>
                <a:spLocks noChangeShapeType="1"/>
              </p:cNvSpPr>
              <p:nvPr/>
            </p:nvSpPr>
            <p:spPr bwMode="auto">
              <a:xfrm>
                <a:off x="4516" y="2898"/>
                <a:ext cx="370" cy="0"/>
              </a:xfrm>
              <a:prstGeom prst="line">
                <a:avLst/>
              </a:prstGeom>
              <a:noFill/>
              <a:ln w="17526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20" name="Rectangle 35"/>
              <p:cNvSpPr>
                <a:spLocks noChangeArrowheads="1"/>
              </p:cNvSpPr>
              <p:nvPr/>
            </p:nvSpPr>
            <p:spPr bwMode="auto">
              <a:xfrm>
                <a:off x="4632" y="2777"/>
                <a:ext cx="139" cy="114"/>
              </a:xfrm>
              <a:prstGeom prst="rect">
                <a:avLst/>
              </a:pr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1400" dirty="0">
                    <a:solidFill>
                      <a:srgbClr val="000000"/>
                    </a:solidFill>
                  </a:rPr>
                  <a:t>E</a:t>
                </a:r>
                <a:r>
                  <a:rPr lang="en-US" altLang="en-US" sz="1400" baseline="-25000" dirty="0">
                    <a:solidFill>
                      <a:srgbClr val="000000"/>
                    </a:solidFill>
                  </a:rPr>
                  <a:t>KIN</a:t>
                </a:r>
              </a:p>
            </p:txBody>
          </p:sp>
          <p:sp>
            <p:nvSpPr>
              <p:cNvPr id="29721" name="Oval 36"/>
              <p:cNvSpPr>
                <a:spLocks noChangeArrowheads="1"/>
              </p:cNvSpPr>
              <p:nvPr/>
            </p:nvSpPr>
            <p:spPr bwMode="auto">
              <a:xfrm>
                <a:off x="4895" y="3808"/>
                <a:ext cx="51" cy="70"/>
              </a:xfrm>
              <a:prstGeom prst="ellipse">
                <a:avLst/>
              </a:prstGeom>
              <a:solidFill>
                <a:schemeClr val="tx1"/>
              </a:solidFill>
              <a:ln w="222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9722" name="Text Box 37"/>
              <p:cNvSpPr txBox="1">
                <a:spLocks noChangeArrowheads="1"/>
              </p:cNvSpPr>
              <p:nvPr/>
            </p:nvSpPr>
            <p:spPr bwMode="auto">
              <a:xfrm>
                <a:off x="4497" y="3802"/>
                <a:ext cx="130" cy="1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de-DE" altLang="en-US" sz="1200" b="1"/>
                  <a:t>K</a:t>
                </a:r>
              </a:p>
            </p:txBody>
          </p:sp>
          <p:sp>
            <p:nvSpPr>
              <p:cNvPr id="29723" name="Text Box 38"/>
              <p:cNvSpPr txBox="1">
                <a:spLocks noChangeArrowheads="1"/>
              </p:cNvSpPr>
              <p:nvPr/>
            </p:nvSpPr>
            <p:spPr bwMode="auto">
              <a:xfrm>
                <a:off x="4509" y="3209"/>
                <a:ext cx="162" cy="1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de-DE" altLang="en-US" sz="1200" b="1"/>
                  <a:t>L</a:t>
                </a:r>
              </a:p>
            </p:txBody>
          </p:sp>
          <p:sp>
            <p:nvSpPr>
              <p:cNvPr id="29724" name="Text Box 39"/>
              <p:cNvSpPr txBox="1">
                <a:spLocks noChangeArrowheads="1"/>
              </p:cNvSpPr>
              <p:nvPr/>
            </p:nvSpPr>
            <p:spPr bwMode="auto">
              <a:xfrm>
                <a:off x="4497" y="3033"/>
                <a:ext cx="129" cy="1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de-DE" altLang="en-US" sz="1200" b="1"/>
                  <a:t>M</a:t>
                </a:r>
              </a:p>
            </p:txBody>
          </p:sp>
          <p:graphicFrame>
            <p:nvGraphicFramePr>
              <p:cNvPr id="29725" name="Object 40"/>
              <p:cNvGraphicFramePr>
                <a:graphicFrameLocks noChangeAspect="1"/>
              </p:cNvGraphicFramePr>
              <p:nvPr/>
            </p:nvGraphicFramePr>
            <p:xfrm>
              <a:off x="4488" y="2941"/>
              <a:ext cx="183" cy="11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6184" name="Equation" r:id="rId3" imgW="152202" imgH="126835" progId="Equation.3">
                      <p:embed/>
                    </p:oleObj>
                  </mc:Choice>
                  <mc:Fallback>
                    <p:oleObj name="Equation" r:id="rId3" imgW="152202" imgH="126835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488" y="2941"/>
                            <a:ext cx="183" cy="11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9714" name="Object 2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47146329"/>
                  </p:ext>
                </p:extLst>
              </p:nvPr>
            </p:nvGraphicFramePr>
            <p:xfrm>
              <a:off x="5028" y="3344"/>
              <a:ext cx="241" cy="19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6185" name="Equation" r:id="rId5" imgW="215619" imgH="177569" progId="Equation.3">
                      <p:embed/>
                    </p:oleObj>
                  </mc:Choice>
                  <mc:Fallback>
                    <p:oleObj name="Equation" r:id="rId5" imgW="215619" imgH="177569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28" y="3344"/>
                            <a:ext cx="241" cy="19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00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29704" name="Text Box 47"/>
          <p:cNvSpPr txBox="1">
            <a:spLocks noChangeArrowheads="1"/>
          </p:cNvSpPr>
          <p:nvPr/>
        </p:nvSpPr>
        <p:spPr bwMode="auto">
          <a:xfrm>
            <a:off x="248219" y="1316048"/>
            <a:ext cx="3839513" cy="369332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800" b="1" dirty="0">
                <a:solidFill>
                  <a:srgbClr val="666699"/>
                </a:solidFill>
              </a:rPr>
              <a:t>Radiative Electron Capture (REC)</a:t>
            </a:r>
          </a:p>
        </p:txBody>
      </p:sp>
      <p:sp>
        <p:nvSpPr>
          <p:cNvPr id="29705" name="Textfeld 1"/>
          <p:cNvSpPr txBox="1">
            <a:spLocks noChangeArrowheads="1"/>
          </p:cNvSpPr>
          <p:nvPr/>
        </p:nvSpPr>
        <p:spPr bwMode="auto">
          <a:xfrm>
            <a:off x="3836574" y="2468539"/>
            <a:ext cx="2149948" cy="1323439"/>
          </a:xfrm>
          <a:prstGeom prst="rect">
            <a:avLst/>
          </a:prstGeom>
          <a:solidFill>
            <a:srgbClr val="FFC000">
              <a:alpha val="40000"/>
            </a:srgbClr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/>
              <a:t>change of </a:t>
            </a:r>
            <a:r>
              <a:rPr lang="en-US" altLang="en-US" dirty="0" smtClean="0"/>
              <a:t>the ion</a:t>
            </a:r>
            <a:br>
              <a:rPr lang="en-US" altLang="en-US" dirty="0" smtClean="0"/>
            </a:br>
            <a:r>
              <a:rPr lang="en-US" altLang="en-US" dirty="0" smtClean="0"/>
              <a:t>charge results in</a:t>
            </a:r>
            <a:br>
              <a:rPr lang="en-US" altLang="en-US" dirty="0" smtClean="0"/>
            </a:br>
            <a:r>
              <a:rPr lang="en-US" altLang="en-US" dirty="0" smtClean="0"/>
              <a:t>particle </a:t>
            </a:r>
            <a:r>
              <a:rPr lang="en-US" altLang="en-US" dirty="0"/>
              <a:t>loss</a:t>
            </a:r>
          </a:p>
          <a:p>
            <a:pPr eaLnBrk="1" hangingPunct="1"/>
            <a:r>
              <a:rPr lang="en-US" altLang="en-US" dirty="0">
                <a:sym typeface="Symbol" pitchFamily="18" charset="2"/>
              </a:rPr>
              <a:t> different orbit</a:t>
            </a:r>
            <a:endParaRPr lang="en-US" altLang="en-US" dirty="0"/>
          </a:p>
        </p:txBody>
      </p:sp>
      <p:sp>
        <p:nvSpPr>
          <p:cNvPr id="29706" name="Textfeld 1"/>
          <p:cNvSpPr txBox="1">
            <a:spLocks noChangeArrowheads="1"/>
          </p:cNvSpPr>
          <p:nvPr/>
        </p:nvSpPr>
        <p:spPr bwMode="auto">
          <a:xfrm>
            <a:off x="1445585" y="3903190"/>
            <a:ext cx="252940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600" dirty="0" err="1"/>
              <a:t>emission</a:t>
            </a:r>
            <a:r>
              <a:rPr lang="de-DE" altLang="de-DE" sz="1600" dirty="0"/>
              <a:t> </a:t>
            </a:r>
            <a:r>
              <a:rPr lang="de-DE" altLang="de-DE" sz="1600" dirty="0" err="1"/>
              <a:t>of</a:t>
            </a:r>
            <a:r>
              <a:rPr lang="de-DE" altLang="de-DE" sz="1600" dirty="0"/>
              <a:t> a </a:t>
            </a:r>
            <a:r>
              <a:rPr lang="de-DE" altLang="de-DE" sz="1600" dirty="0" err="1"/>
              <a:t>photon</a:t>
            </a:r>
            <a:endParaRPr lang="en-US" altLang="de-DE" sz="1600" dirty="0"/>
          </a:p>
        </p:txBody>
      </p:sp>
      <p:sp>
        <p:nvSpPr>
          <p:cNvPr id="2" name="Textfeld 1"/>
          <p:cNvSpPr txBox="1"/>
          <p:nvPr/>
        </p:nvSpPr>
        <p:spPr>
          <a:xfrm>
            <a:off x="677338" y="1646370"/>
            <a:ext cx="28314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33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="1" baseline="30000" dirty="0">
                <a:solidFill>
                  <a:srgbClr val="33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de-DE" b="1" baseline="30000" dirty="0" smtClean="0">
                <a:solidFill>
                  <a:srgbClr val="33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de-DE" b="1" dirty="0" smtClean="0">
                <a:solidFill>
                  <a:srgbClr val="33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e</a:t>
            </a:r>
            <a:r>
              <a:rPr lang="de-DE" b="1" baseline="30000" dirty="0" smtClean="0">
                <a:solidFill>
                  <a:srgbClr val="33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de-DE" b="1" dirty="0" smtClean="0">
                <a:solidFill>
                  <a:srgbClr val="33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de-DE" b="1" dirty="0" smtClean="0">
                <a:solidFill>
                  <a:srgbClr val="336699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de-DE" b="1" dirty="0" smtClean="0">
                <a:solidFill>
                  <a:srgbClr val="33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A</a:t>
            </a:r>
            <a:r>
              <a:rPr lang="de-DE" b="1" baseline="30000" dirty="0" smtClean="0">
                <a:solidFill>
                  <a:srgbClr val="33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(Q-1)+</a:t>
            </a:r>
            <a:r>
              <a:rPr lang="de-DE" b="1" dirty="0" smtClean="0">
                <a:solidFill>
                  <a:srgbClr val="33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h</a:t>
            </a:r>
            <a:r>
              <a:rPr lang="de-DE" b="1" dirty="0" smtClean="0">
                <a:solidFill>
                  <a:srgbClr val="336699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</a:t>
            </a:r>
            <a:endParaRPr lang="en-US" b="1" dirty="0">
              <a:solidFill>
                <a:srgbClr val="3366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/>
              <p:cNvSpPr txBox="1"/>
              <p:nvPr/>
            </p:nvSpPr>
            <p:spPr>
              <a:xfrm>
                <a:off x="120011" y="5295866"/>
                <a:ext cx="5892099" cy="5527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i="1" smtClean="0">
                        <a:latin typeface="Cambria Math"/>
                        <a:sym typeface="Symbol"/>
                      </a:rPr>
                      <m:t></m:t>
                    </m:r>
                    <m:r>
                      <a:rPr lang="de-DE" sz="1800" b="0" i="1" baseline="-25000" smtClean="0">
                        <a:latin typeface="Cambria Math"/>
                        <a:sym typeface="Symbol"/>
                      </a:rPr>
                      <m:t>𝑅𝐸𝐶</m:t>
                    </m:r>
                    <m:r>
                      <a:rPr lang="de-DE" sz="1800" b="0" i="1" smtClean="0">
                        <a:latin typeface="Cambria Math"/>
                        <a:sym typeface="Symbol"/>
                      </a:rPr>
                      <m:t>= </m:t>
                    </m:r>
                    <m:f>
                      <m:fPr>
                        <m:ctrlPr>
                          <a:rPr lang="de-DE" sz="1800" b="0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de-DE" sz="1800" b="0" i="1" smtClean="0">
                                <a:latin typeface="Cambria Math" panose="02040503050406030204" pitchFamily="18" charset="0"/>
                                <a:sym typeface="Symbol"/>
                              </a:rPr>
                            </m:ctrlPr>
                          </m:sSupPr>
                          <m:e>
                            <m:r>
                              <a:rPr lang="de-DE" sz="1800" b="0" i="1" smtClean="0">
                                <a:latin typeface="Cambria Math"/>
                                <a:sym typeface="Symbol"/>
                              </a:rPr>
                              <m:t>1.92 </m:t>
                            </m:r>
                            <m:r>
                              <a:rPr lang="de-DE" sz="1800" b="0" i="1" smtClean="0">
                                <a:latin typeface="Cambria Math"/>
                                <a:ea typeface="Cambria Math"/>
                                <a:sym typeface="Symbol"/>
                              </a:rPr>
                              <m:t>× 10</m:t>
                            </m:r>
                          </m:e>
                          <m:sup>
                            <m:r>
                              <a:rPr lang="de-DE" sz="1800" b="0" i="1" smtClean="0">
                                <a:latin typeface="Cambria Math"/>
                                <a:sym typeface="Symbol"/>
                              </a:rPr>
                              <m:t>−13</m:t>
                            </m:r>
                          </m:sup>
                        </m:sSup>
                        <m:r>
                          <a:rPr lang="de-DE" sz="1800" b="0" i="1" baseline="30000" smtClean="0">
                            <a:latin typeface="Cambria Math"/>
                            <a:ea typeface="Cambria Math"/>
                            <a:sym typeface="Symbol"/>
                          </a:rPr>
                          <m:t>  </m:t>
                        </m:r>
                        <m:r>
                          <a:rPr lang="de-DE" sz="1800" b="0" i="1" smtClean="0">
                            <a:latin typeface="Cambria Math"/>
                            <a:ea typeface="Cambria Math"/>
                            <a:sym typeface="Symbol"/>
                          </a:rPr>
                          <m:t>𝑄</m:t>
                        </m:r>
                        <m:r>
                          <a:rPr lang="de-DE" sz="1800" b="0" i="1" baseline="30000" smtClean="0">
                            <a:latin typeface="Cambria Math"/>
                            <a:ea typeface="Cambria Math"/>
                            <a:sym typeface="Symbol"/>
                          </a:rPr>
                          <m:t>2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de-DE" sz="1800" b="0" i="1" smtClean="0">
                                <a:latin typeface="Cambria Math" panose="02040503050406030204" pitchFamily="18" charset="0"/>
                                <a:sym typeface="Symbol"/>
                              </a:rPr>
                            </m:ctrlPr>
                          </m:radPr>
                          <m:deg/>
                          <m:e>
                            <m:r>
                              <a:rPr lang="de-DE" sz="1800" b="0" i="1" smtClean="0">
                                <a:latin typeface="Cambria Math"/>
                                <a:sym typeface="Symbol"/>
                              </a:rPr>
                              <m:t>𝑘</m:t>
                            </m:r>
                            <m:r>
                              <a:rPr lang="de-DE" sz="1800" b="0" i="1" baseline="-25000" smtClean="0">
                                <a:latin typeface="Cambria Math"/>
                                <a:sym typeface="Symbol"/>
                              </a:rPr>
                              <m:t>𝐵</m:t>
                            </m:r>
                            <m:r>
                              <a:rPr lang="de-DE" sz="1800" b="0" i="1" smtClean="0">
                                <a:latin typeface="Cambria Math"/>
                                <a:sym typeface="Symbol"/>
                              </a:rPr>
                              <m:t>𝑇</m:t>
                            </m:r>
                          </m:e>
                        </m:rad>
                      </m:den>
                    </m:f>
                    <m:r>
                      <a:rPr lang="de-DE" sz="1800" b="0" i="1" smtClean="0">
                        <a:latin typeface="Cambria Math"/>
                        <a:sym typeface="Symbol"/>
                      </a:rPr>
                      <m:t> </m:t>
                    </m:r>
                    <m:d>
                      <m:dPr>
                        <m:ctrlPr>
                          <a:rPr lang="de-DE" sz="1800" b="0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de-DE" sz="1800" b="0" i="1" smtClean="0">
                                <a:latin typeface="Cambria Math" panose="02040503050406030204" pitchFamily="18" charset="0"/>
                                <a:sym typeface="Symbol"/>
                              </a:rPr>
                            </m:ctrlPr>
                          </m:funcPr>
                          <m:fName>
                            <m:r>
                              <a:rPr lang="de-DE" sz="1800" b="0" i="1" smtClean="0">
                                <a:latin typeface="Cambria Math"/>
                                <a:sym typeface="Symbol"/>
                              </a:rPr>
                              <m:t>𝑙𝑛</m:t>
                            </m:r>
                          </m:fName>
                          <m:e>
                            <m:f>
                              <m:fPr>
                                <m:ctrlPr>
                                  <a:rPr lang="de-DE" sz="1800" b="0" i="1" smtClean="0">
                                    <a:latin typeface="Cambria Math" panose="02040503050406030204" pitchFamily="18" charset="0"/>
                                    <a:sym typeface="Symbol"/>
                                  </a:rPr>
                                </m:ctrlPr>
                              </m:fPr>
                              <m:num>
                                <m:r>
                                  <a:rPr lang="de-DE" sz="1800" b="0" i="1" smtClean="0">
                                    <a:latin typeface="Cambria Math"/>
                                    <a:sym typeface="Symbol"/>
                                  </a:rPr>
                                  <m:t>5.66 </m:t>
                                </m:r>
                                <m:r>
                                  <a:rPr lang="de-DE" sz="1800" b="0" i="1" smtClean="0">
                                    <a:latin typeface="Cambria Math"/>
                                    <a:sym typeface="Symbol"/>
                                  </a:rPr>
                                  <m:t>𝑄</m:t>
                                </m:r>
                              </m:num>
                              <m:den>
                                <m:rad>
                                  <m:radPr>
                                    <m:degHide m:val="on"/>
                                    <m:ctrlPr>
                                      <a:rPr lang="de-DE" sz="1800" b="0" i="1" smtClean="0">
                                        <a:latin typeface="Cambria Math" panose="02040503050406030204" pitchFamily="18" charset="0"/>
                                        <a:sym typeface="Symbol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de-DE" sz="1800" b="0" i="1" smtClean="0">
                                        <a:latin typeface="Cambria Math"/>
                                        <a:sym typeface="Symbol"/>
                                      </a:rPr>
                                      <m:t>𝑘</m:t>
                                    </m:r>
                                    <m:r>
                                      <a:rPr lang="de-DE" sz="1800" b="0" i="1" baseline="-25000" smtClean="0">
                                        <a:latin typeface="Cambria Math"/>
                                        <a:sym typeface="Symbol"/>
                                      </a:rPr>
                                      <m:t>𝐵</m:t>
                                    </m:r>
                                    <m:r>
                                      <a:rPr lang="de-DE" sz="1800" b="0" i="1" smtClean="0">
                                        <a:latin typeface="Cambria Math"/>
                                        <a:sym typeface="Symbol"/>
                                      </a:rPr>
                                      <m:t>𝑇</m:t>
                                    </m:r>
                                  </m:e>
                                </m:rad>
                              </m:den>
                            </m:f>
                          </m:e>
                        </m:func>
                        <m:r>
                          <a:rPr lang="de-DE" sz="1800" b="0" i="1" smtClean="0">
                            <a:latin typeface="Cambria Math"/>
                            <a:sym typeface="Symbol"/>
                          </a:rPr>
                          <m:t>+0.196</m:t>
                        </m:r>
                        <m:sSup>
                          <m:sSupPr>
                            <m:ctrlPr>
                              <a:rPr lang="de-DE" sz="1800" b="0" i="1" smtClean="0">
                                <a:latin typeface="Cambria Math" panose="02040503050406030204" pitchFamily="18" charset="0"/>
                                <a:sym typeface="Symbol"/>
                              </a:rPr>
                            </m:ctrlPr>
                          </m:sSupPr>
                          <m:e>
                            <m:r>
                              <a:rPr lang="de-DE" sz="1800" b="0" i="1" smtClean="0">
                                <a:latin typeface="Cambria Math"/>
                                <a:sym typeface="Symbol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de-DE" sz="1800" b="0" i="1" smtClean="0">
                                    <a:latin typeface="Cambria Math" panose="02040503050406030204" pitchFamily="18" charset="0"/>
                                    <a:sym typeface="Symbol"/>
                                  </a:rPr>
                                </m:ctrlPr>
                              </m:fPr>
                              <m:num>
                                <m:r>
                                  <a:rPr lang="de-DE" sz="1800" b="0" i="1" smtClean="0">
                                    <a:latin typeface="Cambria Math"/>
                                    <a:sym typeface="Symbol"/>
                                  </a:rPr>
                                  <m:t>𝑘</m:t>
                                </m:r>
                                <m:r>
                                  <a:rPr lang="de-DE" sz="1800" b="0" i="1" baseline="-25000" smtClean="0">
                                    <a:latin typeface="Cambria Math"/>
                                    <a:sym typeface="Symbol"/>
                                  </a:rPr>
                                  <m:t>𝐵</m:t>
                                </m:r>
                                <m:r>
                                  <a:rPr lang="de-DE" sz="1800" b="0" i="1" smtClean="0">
                                    <a:latin typeface="Cambria Math"/>
                                    <a:sym typeface="Symbol"/>
                                  </a:rPr>
                                  <m:t>𝑇</m:t>
                                </m:r>
                              </m:num>
                              <m:den>
                                <m:r>
                                  <a:rPr lang="de-DE" sz="1800" b="0" i="1" smtClean="0">
                                    <a:latin typeface="Cambria Math"/>
                                    <a:sym typeface="Symbol"/>
                                  </a:rPr>
                                  <m:t>𝑄</m:t>
                                </m:r>
                                <m:r>
                                  <a:rPr lang="de-DE" sz="1800" b="0" i="1" baseline="30000" smtClean="0">
                                    <a:latin typeface="Cambria Math"/>
                                    <a:sym typeface="Symbol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de-DE" sz="1800" b="0" i="1" smtClean="0">
                                <a:latin typeface="Cambria Math"/>
                                <a:sym typeface="Symbol"/>
                              </a:rPr>
                              <m:t>)</m:t>
                            </m:r>
                          </m:e>
                          <m:sup>
                            <m:r>
                              <a:rPr lang="de-DE" sz="1800" b="0" i="1" smtClean="0">
                                <a:latin typeface="Cambria Math"/>
                                <a:sym typeface="Symbol"/>
                              </a:rPr>
                              <m:t>1/3</m:t>
                            </m:r>
                          </m:sup>
                        </m:sSup>
                      </m:e>
                    </m:d>
                    <m:r>
                      <a:rPr lang="de-DE" sz="1800" b="0" i="1" smtClean="0">
                        <a:latin typeface="Cambria Math"/>
                        <a:sym typeface="Symbol"/>
                      </a:rPr>
                      <m:t>[</m:t>
                    </m:r>
                    <m:r>
                      <a:rPr lang="de-DE" sz="1800" b="0" i="1" smtClean="0">
                        <a:latin typeface="Cambria Math"/>
                        <a:sym typeface="Symbol"/>
                      </a:rPr>
                      <m:t>𝑐𝑚</m:t>
                    </m:r>
                    <m:r>
                      <a:rPr lang="de-DE" sz="1800" b="0" i="1" baseline="30000" smtClean="0">
                        <a:latin typeface="Cambria Math"/>
                        <a:sym typeface="Symbol"/>
                      </a:rPr>
                      <m:t>3 </m:t>
                    </m:r>
                    <m:r>
                      <a:rPr lang="de-DE" sz="1800" b="0" i="1" smtClean="0">
                        <a:latin typeface="Cambria Math"/>
                        <a:sym typeface="Symbol"/>
                      </a:rPr>
                      <m:t>𝑠</m:t>
                    </m:r>
                    <m:r>
                      <a:rPr lang="de-DE" sz="1800" b="0" i="1" baseline="30000" smtClean="0">
                        <a:latin typeface="Cambria Math"/>
                        <a:sym typeface="Symbol"/>
                      </a:rPr>
                      <m:t>_1</m:t>
                    </m:r>
                    <m:r>
                      <a:rPr lang="de-DE" sz="1800" b="0" i="1" smtClean="0">
                        <a:latin typeface="Cambria Math"/>
                        <a:sym typeface="Symbol"/>
                      </a:rPr>
                      <m:t>]  </m:t>
                    </m:r>
                  </m:oMath>
                </a14:m>
                <a:r>
                  <a:rPr lang="en-US" sz="1800" dirty="0" smtClean="0"/>
                  <a:t>  </a:t>
                </a:r>
                <a:endParaRPr lang="en-US" sz="1800" dirty="0"/>
              </a:p>
            </p:txBody>
          </p:sp>
        </mc:Choice>
        <mc:Fallback xmlns="">
          <p:sp>
            <p:nvSpPr>
              <p:cNvPr id="3" name="Textfeld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011" y="5295866"/>
                <a:ext cx="5892099" cy="55278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feld 4"/>
          <p:cNvSpPr txBox="1"/>
          <p:nvPr/>
        </p:nvSpPr>
        <p:spPr>
          <a:xfrm>
            <a:off x="1457296" y="4775447"/>
            <a:ext cx="2040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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-1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= 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-2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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REC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n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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4503" y="2104949"/>
            <a:ext cx="2549293" cy="2095780"/>
          </a:xfrm>
          <a:prstGeom prst="rect">
            <a:avLst/>
          </a:prstGeom>
        </p:spPr>
      </p:pic>
      <p:sp>
        <p:nvSpPr>
          <p:cNvPr id="36" name="Text Box 47"/>
          <p:cNvSpPr txBox="1">
            <a:spLocks noChangeArrowheads="1"/>
          </p:cNvSpPr>
          <p:nvPr/>
        </p:nvSpPr>
        <p:spPr bwMode="auto">
          <a:xfrm>
            <a:off x="5223691" y="1344789"/>
            <a:ext cx="3788217" cy="369332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800" b="1" dirty="0" err="1" smtClean="0">
                <a:solidFill>
                  <a:srgbClr val="666699"/>
                </a:solidFill>
              </a:rPr>
              <a:t>Dielectronic</a:t>
            </a:r>
            <a:r>
              <a:rPr lang="en-US" altLang="en-US" sz="1800" b="1" dirty="0" smtClean="0">
                <a:solidFill>
                  <a:srgbClr val="666699"/>
                </a:solidFill>
              </a:rPr>
              <a:t> Recombination (DR)</a:t>
            </a:r>
            <a:endParaRPr lang="en-US" altLang="en-US" sz="1800" b="1" dirty="0">
              <a:solidFill>
                <a:srgbClr val="666699"/>
              </a:solidFill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4761770" y="1691004"/>
            <a:ext cx="41731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solidFill>
                  <a:srgbClr val="33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="1" baseline="30000" dirty="0" err="1">
                <a:solidFill>
                  <a:srgbClr val="33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de-DE" b="1" baseline="30000" dirty="0" smtClean="0">
                <a:solidFill>
                  <a:srgbClr val="33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de-DE" b="1" dirty="0" smtClean="0">
                <a:solidFill>
                  <a:srgbClr val="33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e</a:t>
            </a:r>
            <a:r>
              <a:rPr lang="de-DE" b="1" baseline="30000" dirty="0" smtClean="0">
                <a:solidFill>
                  <a:srgbClr val="33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de-DE" b="1" dirty="0" smtClean="0">
                <a:solidFill>
                  <a:srgbClr val="33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b="1" dirty="0" smtClean="0">
                <a:solidFill>
                  <a:srgbClr val="336699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[A</a:t>
            </a:r>
            <a:r>
              <a:rPr lang="de-DE" b="1" baseline="30000" dirty="0" smtClean="0">
                <a:solidFill>
                  <a:srgbClr val="336699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(q-1)+</a:t>
            </a:r>
            <a:r>
              <a:rPr lang="de-DE" b="1" dirty="0" smtClean="0">
                <a:solidFill>
                  <a:srgbClr val="336699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]** </a:t>
            </a:r>
            <a:r>
              <a:rPr lang="de-DE" b="1" dirty="0" smtClean="0">
                <a:solidFill>
                  <a:srgbClr val="33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A</a:t>
            </a:r>
            <a:r>
              <a:rPr lang="de-DE" b="1" baseline="30000" dirty="0" smtClean="0">
                <a:solidFill>
                  <a:srgbClr val="33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(q-1)+</a:t>
            </a:r>
            <a:r>
              <a:rPr lang="de-DE" b="1" dirty="0" smtClean="0">
                <a:solidFill>
                  <a:srgbClr val="33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h</a:t>
            </a:r>
            <a:r>
              <a:rPr lang="de-DE" b="1" dirty="0" smtClean="0">
                <a:solidFill>
                  <a:srgbClr val="336699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</a:t>
            </a:r>
            <a:endParaRPr lang="en-US" b="1" dirty="0">
              <a:solidFill>
                <a:srgbClr val="3366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8" name="Inhaltsplatzhalter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982" y="4241744"/>
            <a:ext cx="2925788" cy="2383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76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4"/>
          <p:cNvSpPr txBox="1">
            <a:spLocks noChangeArrowheads="1"/>
          </p:cNvSpPr>
          <p:nvPr/>
        </p:nvSpPr>
        <p:spPr bwMode="auto">
          <a:xfrm>
            <a:off x="1259632" y="-1451"/>
            <a:ext cx="6740948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n-US" sz="3200" dirty="0">
                <a:solidFill>
                  <a:srgbClr val="336699"/>
                </a:solidFill>
              </a:rPr>
              <a:t>Recombination Coefficient of </a:t>
            </a:r>
            <a:br>
              <a:rPr lang="en-US" altLang="en-US" sz="3200" dirty="0">
                <a:solidFill>
                  <a:srgbClr val="336699"/>
                </a:solidFill>
              </a:rPr>
            </a:br>
            <a:r>
              <a:rPr lang="en-US" altLang="en-US" sz="3200" dirty="0">
                <a:solidFill>
                  <a:srgbClr val="336699"/>
                </a:solidFill>
              </a:rPr>
              <a:t>Incompletely Stripped Heavy Ions</a:t>
            </a:r>
          </a:p>
        </p:txBody>
      </p:sp>
      <p:sp>
        <p:nvSpPr>
          <p:cNvPr id="37891" name="Rechteck 1"/>
          <p:cNvSpPr>
            <a:spLocks noChangeArrowheads="1"/>
          </p:cNvSpPr>
          <p:nvPr/>
        </p:nvSpPr>
        <p:spPr bwMode="auto">
          <a:xfrm>
            <a:off x="1676400" y="3771900"/>
            <a:ext cx="1358900" cy="241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pic>
        <p:nvPicPr>
          <p:cNvPr id="37893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234" y="1744539"/>
            <a:ext cx="4406890" cy="3700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4" name="Textfeld 1"/>
          <p:cNvSpPr txBox="1">
            <a:spLocks noChangeArrowheads="1"/>
          </p:cNvSpPr>
          <p:nvPr/>
        </p:nvSpPr>
        <p:spPr bwMode="auto">
          <a:xfrm>
            <a:off x="68262" y="1124744"/>
            <a:ext cx="51419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800" dirty="0" smtClean="0">
                <a:solidFill>
                  <a:srgbClr val="FF0000"/>
                </a:solidFill>
              </a:rPr>
              <a:t>      SIS18, GSI</a:t>
            </a:r>
            <a:r>
              <a:rPr lang="en-US" altLang="en-US" sz="1800" b="0" dirty="0"/>
              <a:t/>
            </a:r>
            <a:br>
              <a:rPr lang="en-US" altLang="en-US" sz="1800" b="0" dirty="0"/>
            </a:br>
            <a:r>
              <a:rPr lang="en-US" altLang="en-US" sz="1800" b="0" dirty="0"/>
              <a:t>measurement at the injection energy 11.4 MeV/u</a:t>
            </a:r>
          </a:p>
        </p:txBody>
      </p:sp>
      <p:pic>
        <p:nvPicPr>
          <p:cNvPr id="3789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919" y="1916832"/>
            <a:ext cx="4098081" cy="2935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6" name="Textfeld 2"/>
          <p:cNvSpPr txBox="1">
            <a:spLocks noChangeArrowheads="1"/>
          </p:cNvSpPr>
          <p:nvPr/>
        </p:nvSpPr>
        <p:spPr bwMode="auto">
          <a:xfrm>
            <a:off x="5719763" y="4941168"/>
            <a:ext cx="33226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 dirty="0" smtClean="0">
                <a:solidFill>
                  <a:srgbClr val="0000CC"/>
                </a:solidFill>
              </a:rPr>
              <a:t>LEAR result, J. </a:t>
            </a:r>
            <a:r>
              <a:rPr lang="en-US" altLang="en-US" sz="1400" b="0" dirty="0" err="1" smtClean="0">
                <a:solidFill>
                  <a:srgbClr val="0000CC"/>
                </a:solidFill>
              </a:rPr>
              <a:t>Bosser</a:t>
            </a:r>
            <a:r>
              <a:rPr lang="en-US" altLang="en-US" sz="1400" b="0" dirty="0" smtClean="0">
                <a:solidFill>
                  <a:srgbClr val="0000CC"/>
                </a:solidFill>
              </a:rPr>
              <a:t> et al. EPAC 98</a:t>
            </a:r>
            <a:br>
              <a:rPr lang="en-US" altLang="en-US" sz="1400" b="0" dirty="0" smtClean="0">
                <a:solidFill>
                  <a:srgbClr val="0000CC"/>
                </a:solidFill>
              </a:rPr>
            </a:br>
            <a:r>
              <a:rPr lang="en-US" altLang="en-US" sz="1400" b="0" dirty="0" smtClean="0">
                <a:solidFill>
                  <a:srgbClr val="0000CC"/>
                </a:solidFill>
              </a:rPr>
              <a:t>increased recombination rate for Pb</a:t>
            </a:r>
            <a:r>
              <a:rPr lang="en-US" altLang="en-US" sz="1400" b="0" baseline="30000" dirty="0" smtClean="0">
                <a:solidFill>
                  <a:srgbClr val="0000CC"/>
                </a:solidFill>
              </a:rPr>
              <a:t>53+</a:t>
            </a:r>
            <a:endParaRPr lang="en-US" altLang="en-US" sz="1400" b="0" baseline="30000" dirty="0">
              <a:solidFill>
                <a:srgbClr val="0000CC"/>
              </a:solidFill>
            </a:endParaRPr>
          </a:p>
        </p:txBody>
      </p:sp>
      <p:sp>
        <p:nvSpPr>
          <p:cNvPr id="37897" name="Textfeld 1"/>
          <p:cNvSpPr txBox="1">
            <a:spLocks noChangeArrowheads="1"/>
          </p:cNvSpPr>
          <p:nvPr/>
        </p:nvSpPr>
        <p:spPr bwMode="auto">
          <a:xfrm>
            <a:off x="157446" y="5877272"/>
            <a:ext cx="920316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000" dirty="0">
                <a:solidFill>
                  <a:srgbClr val="C00000"/>
                </a:solidFill>
              </a:rPr>
              <a:t>recombination of incompletely stripped </a:t>
            </a:r>
            <a:r>
              <a:rPr lang="en-US" altLang="en-US" sz="2000" dirty="0" smtClean="0">
                <a:solidFill>
                  <a:srgbClr val="C00000"/>
                </a:solidFill>
              </a:rPr>
              <a:t>ions is hard </a:t>
            </a:r>
            <a:r>
              <a:rPr lang="en-US" altLang="en-US" sz="2000" dirty="0">
                <a:solidFill>
                  <a:srgbClr val="C00000"/>
                </a:solidFill>
              </a:rPr>
              <a:t>to </a:t>
            </a:r>
            <a:r>
              <a:rPr lang="en-US" altLang="en-US" sz="2000" dirty="0" smtClean="0">
                <a:solidFill>
                  <a:srgbClr val="C00000"/>
                </a:solidFill>
              </a:rPr>
              <a:t>predict,</a:t>
            </a:r>
          </a:p>
          <a:p>
            <a:r>
              <a:rPr lang="en-US" altLang="en-US" sz="2000" dirty="0" smtClean="0">
                <a:solidFill>
                  <a:srgbClr val="C00000"/>
                </a:solidFill>
              </a:rPr>
              <a:t>it determines the lifetime of the cooled ion beam and limits accumulation</a:t>
            </a:r>
            <a:endParaRPr lang="en-US" altLang="en-US" sz="2000" dirty="0">
              <a:solidFill>
                <a:srgbClr val="C00000"/>
              </a:solidFill>
            </a:endParaRPr>
          </a:p>
        </p:txBody>
      </p:sp>
      <p:sp>
        <p:nvSpPr>
          <p:cNvPr id="37898" name="Textfeld 2"/>
          <p:cNvSpPr txBox="1">
            <a:spLocks noChangeArrowheads="1"/>
          </p:cNvSpPr>
          <p:nvPr/>
        </p:nvSpPr>
        <p:spPr bwMode="auto">
          <a:xfrm>
            <a:off x="5719764" y="1268760"/>
            <a:ext cx="324472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800" dirty="0" smtClean="0">
                <a:solidFill>
                  <a:srgbClr val="000099"/>
                </a:solidFill>
              </a:rPr>
              <a:t>LEAR, CERN</a:t>
            </a:r>
            <a:r>
              <a:rPr lang="en-US" altLang="en-US" sz="1800" b="0" dirty="0"/>
              <a:t/>
            </a:r>
            <a:br>
              <a:rPr lang="en-US" altLang="en-US" sz="1800" b="0" dirty="0"/>
            </a:br>
            <a:r>
              <a:rPr lang="en-US" altLang="en-US" sz="1800" b="0" dirty="0"/>
              <a:t>lead ion </a:t>
            </a:r>
            <a:r>
              <a:rPr lang="en-US" altLang="en-US" sz="1800" b="0" dirty="0" smtClean="0"/>
              <a:t>accumulation for </a:t>
            </a:r>
            <a:r>
              <a:rPr lang="en-US" altLang="en-US" sz="1800" b="0" dirty="0"/>
              <a:t>LHC 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619" y="5517232"/>
            <a:ext cx="5651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beam lifetime is inversely proportional to the recombination coefficient</a:t>
            </a:r>
            <a:endParaRPr lang="en-US" sz="1400" dirty="0"/>
          </a:p>
        </p:txBody>
      </p:sp>
      <p:sp>
        <p:nvSpPr>
          <p:cNvPr id="3" name="Textfeld 2"/>
          <p:cNvSpPr txBox="1"/>
          <p:nvPr/>
        </p:nvSpPr>
        <p:spPr>
          <a:xfrm>
            <a:off x="2824956" y="4653160"/>
            <a:ext cx="1890261" cy="216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theoretical value for REC</a:t>
            </a:r>
            <a:endParaRPr lang="en-US" sz="1200" dirty="0"/>
          </a:p>
        </p:txBody>
      </p:sp>
      <p:sp>
        <p:nvSpPr>
          <p:cNvPr id="4" name="Rechteck 3"/>
          <p:cNvSpPr/>
          <p:nvPr/>
        </p:nvSpPr>
        <p:spPr>
          <a:xfrm>
            <a:off x="1259632" y="4725144"/>
            <a:ext cx="577533" cy="1933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363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2169152"/>
            <a:ext cx="3504001" cy="262800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169152"/>
            <a:ext cx="3504000" cy="26280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998" y="2349144"/>
            <a:ext cx="3072538" cy="2376000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-108520" y="1734204"/>
            <a:ext cx="9505056" cy="7763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990046" y="6121"/>
            <a:ext cx="7127875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ts val="5800"/>
              </a:lnSpc>
            </a:pPr>
            <a:r>
              <a:rPr lang="en-US" altLang="en-US" sz="3600" b="1" dirty="0">
                <a:solidFill>
                  <a:srgbClr val="336699"/>
                </a:solidFill>
                <a:cs typeface="Arial" charset="0"/>
              </a:rPr>
              <a:t>Observation of Cooling</a:t>
            </a:r>
          </a:p>
        </p:txBody>
      </p:sp>
      <p:sp>
        <p:nvSpPr>
          <p:cNvPr id="3" name="Rechteck 2"/>
          <p:cNvSpPr/>
          <p:nvPr/>
        </p:nvSpPr>
        <p:spPr>
          <a:xfrm>
            <a:off x="6650504" y="1797932"/>
            <a:ext cx="2385992" cy="190908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feld 4"/>
          <p:cNvSpPr txBox="1"/>
          <p:nvPr/>
        </p:nvSpPr>
        <p:spPr>
          <a:xfrm>
            <a:off x="641221" y="940658"/>
            <a:ext cx="75632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Xe</a:t>
            </a:r>
            <a:r>
              <a:rPr lang="en-US" b="1" baseline="30000" dirty="0" smtClean="0">
                <a:solidFill>
                  <a:srgbClr val="006600"/>
                </a:solidFill>
              </a:rPr>
              <a:t>54+</a:t>
            </a:r>
            <a:r>
              <a:rPr lang="en-US" b="1" dirty="0" smtClean="0">
                <a:solidFill>
                  <a:srgbClr val="006600"/>
                </a:solidFill>
              </a:rPr>
              <a:t> </a:t>
            </a:r>
            <a:r>
              <a:rPr lang="en-US" b="1" dirty="0">
                <a:solidFill>
                  <a:srgbClr val="006600"/>
                </a:solidFill>
              </a:rPr>
              <a:t>b</a:t>
            </a:r>
            <a:r>
              <a:rPr lang="en-US" b="1" dirty="0" smtClean="0">
                <a:solidFill>
                  <a:srgbClr val="006600"/>
                </a:solidFill>
              </a:rPr>
              <a:t>eam at 400 MeV/u cooled with electron current 200 mA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337463" y="5034662"/>
            <a:ext cx="55306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CC"/>
                </a:solidFill>
              </a:rPr>
              <a:t>measured with residual gas ionization beam profile monitor</a:t>
            </a:r>
            <a:endParaRPr lang="en-US" sz="1600" dirty="0">
              <a:solidFill>
                <a:srgbClr val="0000CC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6570502" y="5034662"/>
            <a:ext cx="26100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CC"/>
                </a:solidFill>
              </a:rPr>
              <a:t>longitudinal </a:t>
            </a:r>
            <a:r>
              <a:rPr lang="en-US" sz="1600" dirty="0" err="1" smtClean="0">
                <a:solidFill>
                  <a:srgbClr val="0000CC"/>
                </a:solidFill>
              </a:rPr>
              <a:t>Schottky</a:t>
            </a:r>
            <a:r>
              <a:rPr lang="en-US" sz="1600" dirty="0" smtClean="0">
                <a:solidFill>
                  <a:srgbClr val="0000CC"/>
                </a:solidFill>
              </a:rPr>
              <a:t> noise</a:t>
            </a:r>
            <a:endParaRPr lang="en-US" sz="1600" dirty="0">
              <a:solidFill>
                <a:srgbClr val="0000CC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3779912" y="1990581"/>
            <a:ext cx="2287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/>
              <a:t>vertical profile</a:t>
            </a:r>
            <a:br>
              <a:rPr lang="en-US" sz="1800" b="1" dirty="0" smtClean="0"/>
            </a:br>
            <a:r>
              <a:rPr lang="en-US" sz="1800" b="1" dirty="0" smtClean="0"/>
              <a:t>(vertical emittance)</a:t>
            </a:r>
            <a:endParaRPr lang="en-US" sz="1800" b="1" dirty="0"/>
          </a:p>
        </p:txBody>
      </p:sp>
      <p:sp>
        <p:nvSpPr>
          <p:cNvPr id="2" name="Textfeld 1"/>
          <p:cNvSpPr txBox="1"/>
          <p:nvPr/>
        </p:nvSpPr>
        <p:spPr>
          <a:xfrm>
            <a:off x="405066" y="1990581"/>
            <a:ext cx="25827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/>
              <a:t>horizontal profile</a:t>
            </a:r>
          </a:p>
          <a:p>
            <a:pPr algn="ctr"/>
            <a:r>
              <a:rPr lang="de-DE" sz="1800" b="1" dirty="0" smtClean="0"/>
              <a:t>(horizontal </a:t>
            </a:r>
            <a:r>
              <a:rPr lang="de-DE" sz="1800" b="1" dirty="0" err="1" smtClean="0"/>
              <a:t>emittance</a:t>
            </a:r>
            <a:r>
              <a:rPr lang="de-DE" sz="1800" b="1" dirty="0" smtClean="0"/>
              <a:t>)</a:t>
            </a:r>
            <a:endParaRPr lang="en-US" sz="1800" b="1" dirty="0"/>
          </a:p>
        </p:txBody>
      </p:sp>
      <p:sp>
        <p:nvSpPr>
          <p:cNvPr id="14" name="Textfeld 13"/>
          <p:cNvSpPr txBox="1"/>
          <p:nvPr/>
        </p:nvSpPr>
        <p:spPr>
          <a:xfrm>
            <a:off x="6372200" y="1990581"/>
            <a:ext cx="283923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/>
              <a:t>longitudinal</a:t>
            </a:r>
            <a:br>
              <a:rPr lang="en-US" sz="1800" b="1" dirty="0" smtClean="0"/>
            </a:br>
            <a:r>
              <a:rPr lang="en-US" sz="1800" b="1" dirty="0" smtClean="0"/>
              <a:t>momentum distribution</a:t>
            </a:r>
            <a:endParaRPr lang="en-US" sz="1800" b="1" dirty="0"/>
          </a:p>
        </p:txBody>
      </p:sp>
      <p:sp>
        <p:nvSpPr>
          <p:cNvPr id="8" name="Textfeld 7"/>
          <p:cNvSpPr txBox="1"/>
          <p:nvPr/>
        </p:nvSpPr>
        <p:spPr>
          <a:xfrm>
            <a:off x="3519728" y="4005064"/>
            <a:ext cx="12682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injection</a:t>
            </a:r>
            <a:br>
              <a:rPr lang="en-US" sz="1400" b="1" dirty="0" smtClean="0">
                <a:solidFill>
                  <a:schemeClr val="bg1"/>
                </a:solidFill>
              </a:rPr>
            </a:br>
            <a:r>
              <a:rPr lang="en-US" sz="1400" b="1" dirty="0" smtClean="0">
                <a:solidFill>
                  <a:schemeClr val="bg1"/>
                </a:solidFill>
              </a:rPr>
              <a:t>of new beam</a:t>
            </a:r>
            <a:endParaRPr lang="en-US" sz="1400" b="1" dirty="0">
              <a:solidFill>
                <a:schemeClr val="bg1"/>
              </a:solidFill>
            </a:endParaRPr>
          </a:p>
        </p:txBody>
      </p:sp>
      <p:cxnSp>
        <p:nvCxnSpPr>
          <p:cNvPr id="15" name="Gerade Verbindung mit Pfeil 14"/>
          <p:cNvCxnSpPr/>
          <p:nvPr/>
        </p:nvCxnSpPr>
        <p:spPr>
          <a:xfrm>
            <a:off x="4427984" y="4221088"/>
            <a:ext cx="252000" cy="72000"/>
          </a:xfrm>
          <a:prstGeom prst="straightConnector1">
            <a:avLst/>
          </a:prstGeom>
          <a:ln w="317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755576" y="1412776"/>
            <a:ext cx="4705134" cy="400110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cooling in six-dimensional phase space 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8" name="Gerade Verbindung mit Pfeil 17"/>
          <p:cNvCxnSpPr/>
          <p:nvPr/>
        </p:nvCxnSpPr>
        <p:spPr>
          <a:xfrm flipV="1">
            <a:off x="6002351" y="3212976"/>
            <a:ext cx="0" cy="1008112"/>
          </a:xfrm>
          <a:prstGeom prst="straightConnector1">
            <a:avLst/>
          </a:prstGeom>
          <a:ln w="444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5404301" y="3212976"/>
            <a:ext cx="607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>
                <a:solidFill>
                  <a:srgbClr val="FFFFFF"/>
                </a:solidFill>
              </a:rPr>
              <a:t>time</a:t>
            </a:r>
            <a:endParaRPr lang="en-US" sz="16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20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1331640" y="116632"/>
            <a:ext cx="665650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600" b="1" dirty="0" smtClean="0">
                <a:solidFill>
                  <a:srgbClr val="336699"/>
                </a:solidFill>
              </a:rPr>
              <a:t>Limits of Beam Accumulation</a:t>
            </a:r>
            <a:endParaRPr lang="en-US" altLang="en-US" sz="3600" b="1" dirty="0">
              <a:solidFill>
                <a:srgbClr val="336699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0" y="836712"/>
            <a:ext cx="9128967" cy="5837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accumulation saturates when injection rate is balanced by loss rate</a:t>
            </a:r>
          </a:p>
          <a:p>
            <a:r>
              <a:rPr lang="en-US" dirty="0" smtClean="0"/>
              <a:t>       </a:t>
            </a:r>
            <a:r>
              <a:rPr lang="en-US" dirty="0" smtClean="0">
                <a:sym typeface="Symbol" panose="05050102010706020507" pitchFamily="18" charset="2"/>
              </a:rPr>
              <a:t></a:t>
            </a:r>
            <a:r>
              <a:rPr lang="en-US" baseline="-25000" dirty="0" smtClean="0">
                <a:sym typeface="Symbol" panose="05050102010706020507" pitchFamily="18" charset="2"/>
              </a:rPr>
              <a:t>loss</a:t>
            </a:r>
            <a:r>
              <a:rPr lang="en-US" baseline="30000" dirty="0" smtClean="0">
                <a:sym typeface="Symbol" panose="05050102010706020507" pitchFamily="18" charset="2"/>
              </a:rPr>
              <a:t>-1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US" dirty="0" smtClean="0"/>
              <a:t>= </a:t>
            </a:r>
            <a:r>
              <a:rPr lang="en-US" dirty="0" smtClean="0">
                <a:sym typeface="Symbol" panose="05050102010706020507" pitchFamily="18" charset="2"/>
              </a:rPr>
              <a:t></a:t>
            </a:r>
            <a:r>
              <a:rPr lang="en-US" baseline="-25000" dirty="0" smtClean="0">
                <a:sym typeface="Symbol" panose="05050102010706020507" pitchFamily="18" charset="2"/>
              </a:rPr>
              <a:t>inj</a:t>
            </a:r>
            <a:r>
              <a:rPr lang="en-US" baseline="30000" dirty="0" smtClean="0">
                <a:sym typeface="Symbol" panose="05050102010706020507" pitchFamily="18" charset="2"/>
              </a:rPr>
              <a:t>-1</a:t>
            </a:r>
            <a:endParaRPr lang="en-US" dirty="0" smtClean="0"/>
          </a:p>
          <a:p>
            <a:endParaRPr lang="en-US" sz="800" dirty="0" smtClean="0"/>
          </a:p>
          <a:p>
            <a:r>
              <a:rPr lang="en-US" dirty="0" smtClean="0"/>
              <a:t>various process result in finite beam lifetime </a:t>
            </a:r>
            <a:r>
              <a:rPr lang="en-US" dirty="0" smtClean="0">
                <a:sym typeface="Symbol" panose="05050102010706020507" pitchFamily="18" charset="2"/>
              </a:rPr>
              <a:t></a:t>
            </a:r>
            <a:r>
              <a:rPr lang="en-US" baseline="-25000" dirty="0" smtClean="0">
                <a:sym typeface="Symbol" panose="05050102010706020507" pitchFamily="18" charset="2"/>
              </a:rPr>
              <a:t>beam</a:t>
            </a:r>
          </a:p>
          <a:p>
            <a:endParaRPr lang="en-US" sz="1200" baseline="-25000" dirty="0" smtClean="0">
              <a:sym typeface="Symbol" panose="05050102010706020507" pitchFamily="18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ym typeface="Symbol" panose="05050102010706020507" pitchFamily="18" charset="2"/>
              </a:rPr>
              <a:t>losses due to atomic interaction in vacuum (ionization, capture)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Symbol" panose="05050102010706020507" pitchFamily="18" charset="2"/>
              </a:rPr>
              <a:t>nuclear lifetime of rare isotopes </a:t>
            </a:r>
            <a:r>
              <a:rPr lang="en-US" dirty="0" smtClean="0">
                <a:sym typeface="Symbol" panose="05050102010706020507" pitchFamily="18" charset="2"/>
              </a:rPr>
              <a:t>(can range from microseconds to years)</a:t>
            </a:r>
            <a:endParaRPr lang="en-US" dirty="0">
              <a:sym typeface="Symbol" panose="05050102010706020507" pitchFamily="18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ym typeface="Symbol" panose="05050102010706020507" pitchFamily="18" charset="2"/>
              </a:rPr>
              <a:t>interaction with electron beam (radiative electron capture)</a:t>
            </a:r>
          </a:p>
          <a:p>
            <a:endParaRPr lang="en-US" dirty="0" smtClean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equilibrium intensity </a:t>
            </a:r>
            <a:r>
              <a:rPr lang="en-US" dirty="0" err="1" smtClean="0">
                <a:sym typeface="Symbol" panose="05050102010706020507" pitchFamily="18" charset="2"/>
              </a:rPr>
              <a:t>N</a:t>
            </a:r>
            <a:r>
              <a:rPr lang="en-US" baseline="-25000" dirty="0" err="1" smtClean="0">
                <a:sym typeface="Symbol" panose="05050102010706020507" pitchFamily="18" charset="2"/>
              </a:rPr>
              <a:t>eq</a:t>
            </a:r>
            <a:r>
              <a:rPr lang="en-US" dirty="0" smtClean="0">
                <a:sym typeface="Symbol" panose="05050102010706020507" pitchFamily="18" charset="2"/>
              </a:rPr>
              <a:t> is achieved when</a:t>
            </a:r>
          </a:p>
          <a:p>
            <a:endParaRPr lang="en-US" sz="800" dirty="0" smtClean="0">
              <a:sym typeface="Symbol" panose="05050102010706020507" pitchFamily="18" charset="2"/>
            </a:endParaRPr>
          </a:p>
          <a:p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    </a:t>
            </a:r>
            <a:r>
              <a:rPr lang="en-US" dirty="0" err="1" smtClean="0">
                <a:sym typeface="Symbol" panose="05050102010706020507" pitchFamily="18" charset="2"/>
              </a:rPr>
              <a:t>N</a:t>
            </a:r>
            <a:r>
              <a:rPr lang="en-US" baseline="-25000" dirty="0" err="1" smtClean="0">
                <a:sym typeface="Symbol" panose="05050102010706020507" pitchFamily="18" charset="2"/>
              </a:rPr>
              <a:t>inj</a:t>
            </a:r>
            <a:r>
              <a:rPr lang="en-US" dirty="0" smtClean="0">
                <a:sym typeface="Symbol" panose="05050102010706020507" pitchFamily="18" charset="2"/>
              </a:rPr>
              <a:t>/</a:t>
            </a:r>
            <a:r>
              <a:rPr lang="en-US" dirty="0" err="1" smtClean="0">
                <a:sym typeface="Symbol" panose="05050102010706020507" pitchFamily="18" charset="2"/>
              </a:rPr>
              <a:t>T</a:t>
            </a:r>
            <a:r>
              <a:rPr lang="en-US" baseline="-25000" dirty="0" err="1" smtClean="0">
                <a:sym typeface="Symbol" panose="05050102010706020507" pitchFamily="18" charset="2"/>
              </a:rPr>
              <a:t>rep</a:t>
            </a:r>
            <a:r>
              <a:rPr lang="en-US" dirty="0" smtClean="0">
                <a:sym typeface="Symbol" panose="05050102010706020507" pitchFamily="18" charset="2"/>
              </a:rPr>
              <a:t> = </a:t>
            </a:r>
            <a:r>
              <a:rPr lang="en-US" dirty="0" err="1" smtClean="0">
                <a:sym typeface="Symbol" panose="05050102010706020507" pitchFamily="18" charset="2"/>
              </a:rPr>
              <a:t>N</a:t>
            </a:r>
            <a:r>
              <a:rPr lang="en-US" baseline="-25000" dirty="0" err="1" smtClean="0">
                <a:sym typeface="Symbol" panose="05050102010706020507" pitchFamily="18" charset="2"/>
              </a:rPr>
              <a:t>eq</a:t>
            </a:r>
            <a:r>
              <a:rPr lang="en-US" dirty="0" smtClean="0">
                <a:sym typeface="Symbol" panose="05050102010706020507" pitchFamily="18" charset="2"/>
              </a:rPr>
              <a:t>(1 - </a:t>
            </a:r>
            <a:r>
              <a:rPr lang="en-US" dirty="0" err="1" smtClean="0">
                <a:sym typeface="Symbol" panose="05050102010706020507" pitchFamily="18" charset="2"/>
              </a:rPr>
              <a:t>exp</a:t>
            </a:r>
            <a:r>
              <a:rPr lang="en-US" dirty="0">
                <a:sym typeface="Symbol" panose="05050102010706020507" pitchFamily="18" charset="2"/>
              </a:rPr>
              <a:t>(-</a:t>
            </a:r>
            <a:r>
              <a:rPr lang="en-US" dirty="0" err="1">
                <a:sym typeface="Symbol" panose="05050102010706020507" pitchFamily="18" charset="2"/>
              </a:rPr>
              <a:t>T</a:t>
            </a:r>
            <a:r>
              <a:rPr lang="en-US" baseline="-25000" dirty="0" err="1">
                <a:sym typeface="Symbol" panose="05050102010706020507" pitchFamily="18" charset="2"/>
              </a:rPr>
              <a:t>rep</a:t>
            </a:r>
            <a:r>
              <a:rPr lang="en-US" dirty="0">
                <a:sym typeface="Symbol" panose="05050102010706020507" pitchFamily="18" charset="2"/>
              </a:rPr>
              <a:t>/</a:t>
            </a:r>
            <a:r>
              <a:rPr lang="en-US" baseline="-25000" dirty="0">
                <a:sym typeface="Symbol" panose="05050102010706020507" pitchFamily="18" charset="2"/>
              </a:rPr>
              <a:t>beam</a:t>
            </a:r>
            <a:r>
              <a:rPr lang="en-US" dirty="0" smtClean="0">
                <a:sym typeface="Symbol" panose="05050102010706020507" pitchFamily="18" charset="2"/>
              </a:rPr>
              <a:t>))/</a:t>
            </a:r>
            <a:r>
              <a:rPr lang="en-US" dirty="0" err="1" smtClean="0">
                <a:sym typeface="Symbol" panose="05050102010706020507" pitchFamily="18" charset="2"/>
              </a:rPr>
              <a:t>T</a:t>
            </a:r>
            <a:r>
              <a:rPr lang="en-US" baseline="-25000" dirty="0" err="1" smtClean="0">
                <a:sym typeface="Symbol" panose="05050102010706020507" pitchFamily="18" charset="2"/>
              </a:rPr>
              <a:t>rep</a:t>
            </a:r>
            <a:endParaRPr lang="en-US" baseline="-25000" dirty="0" smtClean="0">
              <a:sym typeface="Symbol" panose="05050102010706020507" pitchFamily="18" charset="2"/>
            </a:endParaRPr>
          </a:p>
          <a:p>
            <a:endParaRPr lang="en-US" sz="800" dirty="0">
              <a:sym typeface="Symbol" panose="05050102010706020507" pitchFamily="18" charset="2"/>
            </a:endParaRPr>
          </a:p>
          <a:p>
            <a:r>
              <a:rPr lang="en-US" sz="1800" dirty="0" smtClean="0">
                <a:sym typeface="Symbol" panose="05050102010706020507" pitchFamily="18" charset="2"/>
              </a:rPr>
              <a:t>         production/injection </a:t>
            </a:r>
            <a:r>
              <a:rPr lang="en-US" sz="1800" dirty="0">
                <a:sym typeface="Symbol" panose="05050102010706020507" pitchFamily="18" charset="2"/>
              </a:rPr>
              <a:t>rate </a:t>
            </a:r>
            <a:r>
              <a:rPr lang="en-US" sz="1800" dirty="0" err="1" smtClean="0">
                <a:sym typeface="Symbol" panose="05050102010706020507" pitchFamily="18" charset="2"/>
              </a:rPr>
              <a:t>N</a:t>
            </a:r>
            <a:r>
              <a:rPr lang="en-US" sz="1800" baseline="-25000" dirty="0" err="1" smtClean="0">
                <a:sym typeface="Symbol" panose="05050102010706020507" pitchFamily="18" charset="2"/>
              </a:rPr>
              <a:t>inj</a:t>
            </a:r>
            <a:r>
              <a:rPr lang="en-US" sz="1800" dirty="0" smtClean="0">
                <a:sym typeface="Symbol" panose="05050102010706020507" pitchFamily="18" charset="2"/>
              </a:rPr>
              <a:t>/</a:t>
            </a:r>
            <a:r>
              <a:rPr lang="en-US" sz="1800" dirty="0" err="1" smtClean="0">
                <a:sym typeface="Symbol" panose="05050102010706020507" pitchFamily="18" charset="2"/>
              </a:rPr>
              <a:t>T</a:t>
            </a:r>
            <a:r>
              <a:rPr lang="en-US" sz="1800" baseline="-25000" dirty="0" err="1" smtClean="0">
                <a:sym typeface="Symbol" panose="05050102010706020507" pitchFamily="18" charset="2"/>
              </a:rPr>
              <a:t>rep</a:t>
            </a:r>
            <a:endParaRPr lang="en-US" sz="1800" dirty="0" smtClean="0">
              <a:sym typeface="Symbol" panose="05050102010706020507" pitchFamily="18" charset="2"/>
            </a:endParaRPr>
          </a:p>
          <a:p>
            <a:endParaRPr lang="en-US" sz="800" baseline="-25000" dirty="0">
              <a:sym typeface="Symbol" panose="05050102010706020507" pitchFamily="18" charset="2"/>
            </a:endParaRPr>
          </a:p>
          <a:p>
            <a:r>
              <a:rPr lang="en-US" sz="1800" dirty="0" smtClean="0">
                <a:sym typeface="Symbol" panose="05050102010706020507" pitchFamily="18" charset="2"/>
              </a:rPr>
              <a:t>         loss </a:t>
            </a:r>
            <a:r>
              <a:rPr lang="en-US" sz="1800" dirty="0">
                <a:sym typeface="Symbol" panose="05050102010706020507" pitchFamily="18" charset="2"/>
              </a:rPr>
              <a:t>rate </a:t>
            </a:r>
            <a:r>
              <a:rPr lang="en-US" sz="1800" dirty="0" err="1">
                <a:sym typeface="Symbol" panose="05050102010706020507" pitchFamily="18" charset="2"/>
              </a:rPr>
              <a:t>N</a:t>
            </a:r>
            <a:r>
              <a:rPr lang="en-US" sz="1800" baseline="-25000" dirty="0" err="1">
                <a:sym typeface="Symbol" panose="05050102010706020507" pitchFamily="18" charset="2"/>
              </a:rPr>
              <a:t>eq</a:t>
            </a:r>
            <a:r>
              <a:rPr lang="en-US" sz="1800" dirty="0">
                <a:sym typeface="Symbol" panose="05050102010706020507" pitchFamily="18" charset="2"/>
              </a:rPr>
              <a:t>(1-exp(-</a:t>
            </a:r>
            <a:r>
              <a:rPr lang="en-US" sz="1800" dirty="0" err="1">
                <a:sym typeface="Symbol" panose="05050102010706020507" pitchFamily="18" charset="2"/>
              </a:rPr>
              <a:t>T</a:t>
            </a:r>
            <a:r>
              <a:rPr lang="en-US" sz="1800" baseline="-25000" dirty="0" err="1">
                <a:sym typeface="Symbol" panose="05050102010706020507" pitchFamily="18" charset="2"/>
              </a:rPr>
              <a:t>rep</a:t>
            </a:r>
            <a:r>
              <a:rPr lang="en-US" sz="1800" dirty="0">
                <a:sym typeface="Symbol" panose="05050102010706020507" pitchFamily="18" charset="2"/>
              </a:rPr>
              <a:t>/</a:t>
            </a:r>
            <a:r>
              <a:rPr lang="en-US" sz="1800" baseline="-25000" dirty="0">
                <a:sym typeface="Symbol" panose="05050102010706020507" pitchFamily="18" charset="2"/>
              </a:rPr>
              <a:t>beam</a:t>
            </a:r>
            <a:r>
              <a:rPr lang="en-US" sz="1800" dirty="0" smtClean="0">
                <a:sym typeface="Symbol" panose="05050102010706020507" pitchFamily="18" charset="2"/>
              </a:rPr>
              <a:t>))/</a:t>
            </a:r>
            <a:r>
              <a:rPr lang="en-US" sz="1800" dirty="0" err="1" smtClean="0">
                <a:sym typeface="Symbol" panose="05050102010706020507" pitchFamily="18" charset="2"/>
              </a:rPr>
              <a:t>T</a:t>
            </a:r>
            <a:r>
              <a:rPr lang="en-US" sz="1800" baseline="-25000" dirty="0" err="1" smtClean="0">
                <a:sym typeface="Symbol" panose="05050102010706020507" pitchFamily="18" charset="2"/>
              </a:rPr>
              <a:t>rep</a:t>
            </a:r>
            <a:endParaRPr lang="en-US" sz="1800" baseline="-25000" dirty="0" smtClean="0">
              <a:sym typeface="Symbol" panose="05050102010706020507" pitchFamily="18" charset="2"/>
            </a:endParaRPr>
          </a:p>
          <a:p>
            <a:endParaRPr lang="en-US" dirty="0" smtClean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beam accumulation is most beneficial for</a:t>
            </a:r>
            <a:br>
              <a:rPr lang="en-US" dirty="0" smtClean="0">
                <a:sym typeface="Symbol" panose="05050102010706020507" pitchFamily="18" charset="2"/>
              </a:rPr>
            </a:br>
            <a:r>
              <a:rPr lang="en-US" dirty="0" smtClean="0">
                <a:sym typeface="Symbol" panose="05050102010706020507" pitchFamily="18" charset="2"/>
              </a:rPr>
              <a:t>low intensity or secondary beams with </a:t>
            </a:r>
            <a:br>
              <a:rPr lang="en-US" dirty="0" smtClean="0">
                <a:sym typeface="Symbol" panose="05050102010706020507" pitchFamily="18" charset="2"/>
              </a:rPr>
            </a:br>
            <a:r>
              <a:rPr lang="en-US" dirty="0" smtClean="0">
                <a:sym typeface="Symbol" panose="05050102010706020507" pitchFamily="18" charset="2"/>
              </a:rPr>
              <a:t>sufficiently long lifetime</a:t>
            </a:r>
          </a:p>
          <a:p>
            <a:endParaRPr lang="en-US" dirty="0" smtClean="0"/>
          </a:p>
          <a:p>
            <a:endParaRPr lang="en-US" dirty="0">
              <a:solidFill>
                <a:srgbClr val="336699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084168" y="4653136"/>
            <a:ext cx="8458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T</a:t>
            </a:r>
            <a:r>
              <a:rPr lang="de-DE" sz="1200" baseline="-25000" dirty="0" err="1" smtClean="0"/>
              <a:t>rep</a:t>
            </a:r>
            <a:r>
              <a:rPr lang="de-DE" sz="1200" dirty="0" smtClean="0"/>
              <a:t>=0.4 s</a:t>
            </a:r>
            <a:endParaRPr lang="de-DE" sz="1200" dirty="0"/>
          </a:p>
        </p:txBody>
      </p:sp>
      <p:pic>
        <p:nvPicPr>
          <p:cNvPr id="7" name="Inhaltsplatzhalt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081" y="3068960"/>
            <a:ext cx="3714413" cy="3026491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7202263" y="3841303"/>
            <a:ext cx="97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saturation</a:t>
            </a:r>
            <a:endParaRPr lang="en-US" sz="1400" dirty="0"/>
          </a:p>
        </p:txBody>
      </p:sp>
      <p:sp>
        <p:nvSpPr>
          <p:cNvPr id="9" name="Textfeld 8"/>
          <p:cNvSpPr txBox="1"/>
          <p:nvPr/>
        </p:nvSpPr>
        <p:spPr>
          <a:xfrm>
            <a:off x="8083273" y="4862176"/>
            <a:ext cx="75212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ym typeface="Symbol" panose="05050102010706020507" pitchFamily="18" charset="2"/>
              </a:rPr>
              <a:t></a:t>
            </a:r>
            <a:r>
              <a:rPr lang="en-US" sz="1800" b="1" baseline="-25000" dirty="0" smtClean="0"/>
              <a:t>beam</a:t>
            </a:r>
          </a:p>
          <a:p>
            <a:r>
              <a:rPr lang="en-US" sz="1400" dirty="0" smtClean="0"/>
              <a:t>beam</a:t>
            </a:r>
            <a:br>
              <a:rPr lang="en-US" sz="1400" dirty="0" smtClean="0"/>
            </a:br>
            <a:r>
              <a:rPr lang="en-US" sz="1400" dirty="0" smtClean="0"/>
              <a:t>lifetime</a:t>
            </a:r>
            <a:endParaRPr lang="en-US" sz="1400" dirty="0"/>
          </a:p>
        </p:txBody>
      </p:sp>
      <p:sp>
        <p:nvSpPr>
          <p:cNvPr id="2" name="Textfeld 1"/>
          <p:cNvSpPr txBox="1"/>
          <p:nvPr/>
        </p:nvSpPr>
        <p:spPr>
          <a:xfrm>
            <a:off x="6714101" y="4849995"/>
            <a:ext cx="118308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T</a:t>
            </a:r>
            <a:r>
              <a:rPr lang="en-US" sz="1400" b="1" baseline="-25000" dirty="0" err="1" smtClean="0"/>
              <a:t>rep</a:t>
            </a:r>
            <a:r>
              <a:rPr lang="en-US" sz="1400" b="1" dirty="0" smtClean="0"/>
              <a:t>=350 </a:t>
            </a:r>
            <a:r>
              <a:rPr lang="en-US" sz="1400" b="1" dirty="0" err="1" smtClean="0"/>
              <a:t>ms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11562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479" y="809458"/>
            <a:ext cx="4181222" cy="3051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672137" y="87791"/>
            <a:ext cx="774146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" rIns="54000">
            <a:spAutoFit/>
          </a:bodyPr>
          <a:lstStyle>
            <a:lvl1pPr marL="342900" indent="-342900" eaLnBrk="0" hangingPunct="0">
              <a:defRPr sz="3600" b="1">
                <a:solidFill>
                  <a:srgbClr val="000000"/>
                </a:solidFill>
                <a:latin typeface="Times" pitchFamily="18" charset="0"/>
              </a:defRPr>
            </a:lvl1pPr>
            <a:lvl2pPr marL="742950" indent="-285750" eaLnBrk="0" hangingPunct="0">
              <a:defRPr sz="3600" b="1">
                <a:solidFill>
                  <a:srgbClr val="000000"/>
                </a:solidFill>
                <a:latin typeface="Times" pitchFamily="18" charset="0"/>
              </a:defRPr>
            </a:lvl2pPr>
            <a:lvl3pPr marL="1143000" indent="-228600" eaLnBrk="0" hangingPunct="0">
              <a:defRPr sz="3600" b="1">
                <a:solidFill>
                  <a:srgbClr val="000000"/>
                </a:solidFill>
                <a:latin typeface="Times" pitchFamily="18" charset="0"/>
              </a:defRPr>
            </a:lvl3pPr>
            <a:lvl4pPr marL="1600200" indent="-228600" eaLnBrk="0" hangingPunct="0">
              <a:defRPr sz="3600" b="1">
                <a:solidFill>
                  <a:srgbClr val="000000"/>
                </a:solidFill>
                <a:latin typeface="Times" pitchFamily="18" charset="0"/>
              </a:defRPr>
            </a:lvl4pPr>
            <a:lvl5pPr marL="2057400" indent="-228600" eaLnBrk="0" hangingPunct="0">
              <a:defRPr sz="3600" b="1">
                <a:solidFill>
                  <a:srgbClr val="000000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0"/>
              </a:spcAft>
              <a:buChar char="•"/>
              <a:defRPr sz="3600" b="1">
                <a:solidFill>
                  <a:srgbClr val="000000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0"/>
              </a:spcAft>
              <a:buChar char="•"/>
              <a:defRPr sz="3600" b="1">
                <a:solidFill>
                  <a:srgbClr val="000000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0"/>
              </a:spcAft>
              <a:buChar char="•"/>
              <a:defRPr sz="3600" b="1">
                <a:solidFill>
                  <a:srgbClr val="000000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0"/>
              </a:spcAft>
              <a:buChar char="•"/>
              <a:defRPr sz="3600" b="1">
                <a:solidFill>
                  <a:srgbClr val="000000"/>
                </a:solidFill>
                <a:latin typeface="Times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en-US" dirty="0" smtClean="0">
                <a:solidFill>
                  <a:srgbClr val="336699"/>
                </a:solidFill>
                <a:latin typeface="Arial" charset="0"/>
              </a:rPr>
              <a:t>Slow Extraction by Charge Change</a:t>
            </a:r>
            <a:endParaRPr lang="en-US" altLang="en-US" dirty="0">
              <a:solidFill>
                <a:srgbClr val="336699"/>
              </a:solidFill>
              <a:latin typeface="Arial" charset="0"/>
            </a:endParaRP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628" y="880791"/>
            <a:ext cx="2042102" cy="1882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31" y="692404"/>
            <a:ext cx="2548161" cy="3168643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82" y="4028622"/>
            <a:ext cx="4504371" cy="2476160"/>
          </a:xfrm>
          <a:prstGeom prst="rect">
            <a:avLst/>
          </a:prstGeom>
        </p:spPr>
      </p:pic>
      <p:cxnSp>
        <p:nvCxnSpPr>
          <p:cNvPr id="14" name="Gerade Verbindung 13"/>
          <p:cNvCxnSpPr/>
          <p:nvPr/>
        </p:nvCxnSpPr>
        <p:spPr bwMode="auto">
          <a:xfrm flipV="1">
            <a:off x="1838428" y="3095604"/>
            <a:ext cx="1772208" cy="98574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Gerade Verbindung 16"/>
          <p:cNvCxnSpPr/>
          <p:nvPr/>
        </p:nvCxnSpPr>
        <p:spPr bwMode="auto">
          <a:xfrm>
            <a:off x="1691680" y="1124744"/>
            <a:ext cx="1215561" cy="266962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extfeld 1"/>
          <p:cNvSpPr txBox="1"/>
          <p:nvPr/>
        </p:nvSpPr>
        <p:spPr bwMode="auto">
          <a:xfrm>
            <a:off x="2907241" y="2499868"/>
            <a:ext cx="163563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" rIns="54000" rtlCol="0">
            <a:spAutoFit/>
          </a:bodyPr>
          <a:lstStyle/>
          <a:p>
            <a:pPr marL="0" eaLnBrk="1" hangingPunct="1">
              <a:buFontTx/>
              <a:buNone/>
            </a:pPr>
            <a:r>
              <a:rPr lang="en-US" sz="1600" dirty="0" smtClean="0">
                <a:latin typeface="Arial" charset="0"/>
              </a:rPr>
              <a:t>septum magnet</a:t>
            </a:r>
            <a:br>
              <a:rPr lang="en-US" sz="1600" dirty="0" smtClean="0">
                <a:latin typeface="Arial" charset="0"/>
              </a:rPr>
            </a:br>
            <a:r>
              <a:rPr lang="en-US" sz="1600" dirty="0" smtClean="0">
                <a:latin typeface="Arial" charset="0"/>
              </a:rPr>
              <a:t>installed in UHV</a:t>
            </a:r>
            <a:endParaRPr lang="en-US" sz="1600" dirty="0">
              <a:latin typeface="Arial" charset="0"/>
            </a:endParaRPr>
          </a:p>
        </p:txBody>
      </p:sp>
      <p:sp>
        <p:nvSpPr>
          <p:cNvPr id="3" name="Textfeld 2"/>
          <p:cNvSpPr txBox="1"/>
          <p:nvPr/>
        </p:nvSpPr>
        <p:spPr bwMode="auto">
          <a:xfrm>
            <a:off x="4971122" y="4028622"/>
            <a:ext cx="3995936" cy="2308324"/>
          </a:xfrm>
          <a:prstGeom prst="rect">
            <a:avLst/>
          </a:prstGeom>
          <a:solidFill>
            <a:srgbClr val="FF9999">
              <a:alpha val="35000"/>
            </a:srgbClr>
          </a:solidFill>
          <a:ln>
            <a:noFill/>
          </a:ln>
          <a:effectLst/>
          <a:extLst/>
        </p:spPr>
        <p:txBody>
          <a:bodyPr wrap="square" lIns="18000" rIns="54000" rtlCol="0">
            <a:spAutoFit/>
          </a:bodyPr>
          <a:lstStyle/>
          <a:p>
            <a:pPr marL="0" eaLnBrk="1" hangingPunct="1">
              <a:buFontTx/>
              <a:buNone/>
            </a:pPr>
            <a:r>
              <a:rPr lang="en-US" sz="1800" dirty="0" smtClean="0"/>
              <a:t>electron capture in the cooling system</a:t>
            </a:r>
            <a:br>
              <a:rPr lang="en-US" sz="1800" dirty="0" smtClean="0"/>
            </a:br>
            <a:r>
              <a:rPr lang="en-US" sz="1800" dirty="0" smtClean="0"/>
              <a:t>provides a cooled beam for ultraslow extraction at any energy at</a:t>
            </a:r>
            <a:r>
              <a:rPr lang="en-US" sz="1800" dirty="0"/>
              <a:t> </a:t>
            </a:r>
            <a:r>
              <a:rPr lang="en-US" sz="1800" dirty="0" smtClean="0"/>
              <a:t>which beam can be stored and cooled</a:t>
            </a:r>
          </a:p>
          <a:p>
            <a:pPr marL="0" eaLnBrk="1" hangingPunct="1">
              <a:buFontTx/>
              <a:buNone/>
            </a:pPr>
            <a:r>
              <a:rPr lang="en-US" sz="1800" dirty="0" smtClean="0"/>
              <a:t>(depending on the ring acceptance) 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sz="1800" dirty="0" smtClean="0"/>
              <a:t>small emittance 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sz="1800" dirty="0" smtClean="0"/>
              <a:t>good control of extraction rate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sz="1800" dirty="0" smtClean="0"/>
              <a:t>extraction time minutes to hours</a:t>
            </a:r>
          </a:p>
        </p:txBody>
      </p:sp>
    </p:spTree>
    <p:extLst>
      <p:ext uri="{BB962C8B-B14F-4D97-AF65-F5344CB8AC3E}">
        <p14:creationId xmlns:p14="http://schemas.microsoft.com/office/powerpoint/2010/main" val="234882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776" y="975487"/>
            <a:ext cx="3688257" cy="5280178"/>
          </a:xfrm>
          <a:prstGeom prst="rect">
            <a:avLst/>
          </a:prstGeom>
        </p:spPr>
      </p:pic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260921" y="-27384"/>
            <a:ext cx="8271519" cy="110250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  <a:lvl2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2pPr>
            <a:lvl3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3pPr>
            <a:lvl4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4pPr>
            <a:lvl5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5pPr>
            <a:lvl6pPr marL="4572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6pPr>
            <a:lvl7pPr marL="9144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7pPr>
            <a:lvl8pPr marL="13716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8pPr>
            <a:lvl9pPr marL="18288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en-US" sz="2800" b="1" dirty="0" smtClean="0">
                <a:solidFill>
                  <a:srgbClr val="336699"/>
                </a:solidFill>
                <a:effectLst/>
                <a:latin typeface="Arial" charset="0"/>
              </a:rPr>
              <a:t>Electron Cooled Beams in Equilibrium with </a:t>
            </a:r>
            <a:r>
              <a:rPr lang="en-US" altLang="en-US" sz="2800" b="1" dirty="0" err="1" smtClean="0">
                <a:solidFill>
                  <a:srgbClr val="336699"/>
                </a:solidFill>
                <a:effectLst/>
                <a:latin typeface="Arial" charset="0"/>
              </a:rPr>
              <a:t>Intrabeam</a:t>
            </a:r>
            <a:r>
              <a:rPr lang="en-US" altLang="en-US" sz="2800" b="1" dirty="0" smtClean="0">
                <a:solidFill>
                  <a:srgbClr val="336699"/>
                </a:solidFill>
                <a:effectLst/>
                <a:latin typeface="Arial" charset="0"/>
              </a:rPr>
              <a:t> Scattering (IBS)</a:t>
            </a:r>
            <a:endParaRPr lang="en-US" altLang="en-US" sz="2800" b="1" dirty="0">
              <a:solidFill>
                <a:srgbClr val="336699"/>
              </a:solidFill>
              <a:effectLst/>
              <a:latin typeface="Arial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1" y="1168664"/>
            <a:ext cx="3261658" cy="4658544"/>
          </a:xfrm>
          <a:prstGeom prst="rect">
            <a:avLst/>
          </a:prstGeom>
        </p:spPr>
      </p:pic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2387949"/>
              </p:ext>
            </p:extLst>
          </p:nvPr>
        </p:nvGraphicFramePr>
        <p:xfrm>
          <a:off x="602559" y="5949280"/>
          <a:ext cx="4165600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93" name="Formel" r:id="rId5" imgW="2743200" imgH="457200" progId="Equation.3">
                  <p:embed/>
                </p:oleObj>
              </mc:Choice>
              <mc:Fallback>
                <p:oleObj name="Formel" r:id="rId5" imgW="2743200" imgH="4572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559" y="5949280"/>
                        <a:ext cx="4165600" cy="669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3059832" y="2060848"/>
            <a:ext cx="1080000" cy="338554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eaLnBrk="0" hangingPunct="0">
              <a:spcBef>
                <a:spcPct val="0"/>
              </a:spcBef>
              <a:buNone/>
            </a:pPr>
            <a:r>
              <a:rPr lang="de-DE" altLang="en-US" sz="1600" b="1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82" charset="2"/>
              </a:rPr>
              <a:t>p/p </a:t>
            </a:r>
            <a:r>
              <a:rPr lang="de-DE" altLang="en-US" sz="1200" b="1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82" charset="2"/>
              </a:rPr>
              <a:t></a:t>
            </a:r>
            <a:r>
              <a:rPr lang="de-DE" altLang="en-US" sz="1600" b="1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82" charset="2"/>
              </a:rPr>
              <a:t> N</a:t>
            </a:r>
            <a:r>
              <a:rPr lang="de-DE" altLang="en-US" sz="1600" b="1" baseline="30000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82" charset="2"/>
              </a:rPr>
              <a:t>0.3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3113832" y="4962654"/>
            <a:ext cx="972000" cy="338554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eaLnBrk="0" hangingPunct="0">
              <a:spcBef>
                <a:spcPct val="0"/>
              </a:spcBef>
              <a:buNone/>
            </a:pPr>
            <a:r>
              <a:rPr lang="de-DE" altLang="en-US" sz="1600" b="1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82" charset="2"/>
              </a:rPr>
              <a:t></a:t>
            </a:r>
            <a:r>
              <a:rPr lang="de-DE" altLang="en-US" sz="1600" b="1" baseline="-25000" dirty="0" err="1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82" charset="2"/>
              </a:rPr>
              <a:t>x,y</a:t>
            </a:r>
            <a:r>
              <a:rPr lang="de-DE" altLang="en-US" sz="1600" b="1" baseline="-25000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82" charset="2"/>
              </a:rPr>
              <a:t> </a:t>
            </a:r>
            <a:r>
              <a:rPr lang="de-DE" altLang="en-US" sz="1200" b="1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82" charset="2"/>
              </a:rPr>
              <a:t></a:t>
            </a:r>
            <a:r>
              <a:rPr lang="de-DE" altLang="en-US" sz="1600" b="1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82" charset="2"/>
              </a:rPr>
              <a:t> </a:t>
            </a:r>
            <a:r>
              <a:rPr lang="de-DE" altLang="en-US" sz="1600" b="1" dirty="0" smtClean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82" charset="2"/>
              </a:rPr>
              <a:t>N</a:t>
            </a:r>
            <a:r>
              <a:rPr lang="de-DE" altLang="en-US" sz="1600" b="1" baseline="30000" dirty="0" smtClean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82" charset="2"/>
              </a:rPr>
              <a:t>0.5</a:t>
            </a:r>
            <a:endParaRPr lang="de-DE" altLang="en-US" sz="1600" b="1" baseline="30000" dirty="0">
              <a:solidFill>
                <a:srgbClr val="990033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 pitchFamily="82" charset="2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97850" y="864336"/>
            <a:ext cx="2181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different ions (</a:t>
            </a:r>
            <a:r>
              <a:rPr lang="en-US" sz="1800" dirty="0"/>
              <a:t>Q</a:t>
            </a:r>
            <a:r>
              <a:rPr lang="en-US" sz="1800" dirty="0" smtClean="0"/>
              <a:t>,A) </a:t>
            </a:r>
            <a:endParaRPr lang="en-US" sz="1800" dirty="0"/>
          </a:p>
        </p:txBody>
      </p:sp>
      <p:sp>
        <p:nvSpPr>
          <p:cNvPr id="14" name="Textfeld 13"/>
          <p:cNvSpPr txBox="1"/>
          <p:nvPr/>
        </p:nvSpPr>
        <p:spPr>
          <a:xfrm>
            <a:off x="6372200" y="937228"/>
            <a:ext cx="2658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different energies (</a:t>
            </a:r>
            <a:r>
              <a:rPr lang="en-US" sz="1800" dirty="0" smtClean="0">
                <a:sym typeface="Symbol"/>
              </a:rPr>
              <a:t>, </a:t>
            </a:r>
            <a:r>
              <a:rPr lang="en-US" sz="1800" dirty="0" smtClean="0"/>
              <a:t>) </a:t>
            </a:r>
            <a:endParaRPr lang="en-US" sz="1800" dirty="0"/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5056322" y="6001536"/>
            <a:ext cx="3879164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eaLnBrk="0" hangingPunct="0">
              <a:spcBef>
                <a:spcPct val="0"/>
              </a:spcBef>
              <a:buNone/>
            </a:pPr>
            <a:r>
              <a:rPr lang="en-US" altLang="en-US" sz="1600" dirty="0" smtClean="0">
                <a:solidFill>
                  <a:srgbClr val="990033"/>
                </a:solidFill>
                <a:latin typeface="Arial" charset="0"/>
              </a:rPr>
              <a:t>IBS: total </a:t>
            </a:r>
            <a:r>
              <a:rPr lang="en-US" altLang="en-US" sz="1600" dirty="0">
                <a:solidFill>
                  <a:srgbClr val="990033"/>
                </a:solidFill>
                <a:latin typeface="Arial" charset="0"/>
              </a:rPr>
              <a:t>phase space volume </a:t>
            </a:r>
            <a:r>
              <a:rPr lang="en-US" altLang="en-US" sz="1600" dirty="0" smtClean="0">
                <a:solidFill>
                  <a:srgbClr val="990033"/>
                </a:solidFill>
                <a:latin typeface="Arial" charset="0"/>
              </a:rPr>
              <a:t>increases</a:t>
            </a:r>
            <a:br>
              <a:rPr lang="en-US" altLang="en-US" sz="1600" dirty="0" smtClean="0">
                <a:solidFill>
                  <a:srgbClr val="990033"/>
                </a:solidFill>
                <a:latin typeface="Arial" charset="0"/>
              </a:rPr>
            </a:br>
            <a:r>
              <a:rPr lang="en-US" altLang="en-US" sz="1600" dirty="0" smtClean="0">
                <a:solidFill>
                  <a:srgbClr val="990033"/>
                </a:solidFill>
                <a:latin typeface="Arial" charset="0"/>
              </a:rPr>
              <a:t>with </a:t>
            </a:r>
            <a:r>
              <a:rPr lang="en-US" altLang="en-US" sz="1600" dirty="0">
                <a:solidFill>
                  <a:srgbClr val="990033"/>
                </a:solidFill>
                <a:latin typeface="Arial" charset="0"/>
              </a:rPr>
              <a:t>ion beam intensity and ion charge</a:t>
            </a:r>
          </a:p>
        </p:txBody>
      </p:sp>
    </p:spTree>
    <p:extLst>
      <p:ext uri="{BB962C8B-B14F-4D97-AF65-F5344CB8AC3E}">
        <p14:creationId xmlns:p14="http://schemas.microsoft.com/office/powerpoint/2010/main" val="168332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39688" y="-9836"/>
            <a:ext cx="8454939" cy="7429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  <a:lvl2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2pPr>
            <a:lvl3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3pPr>
            <a:lvl4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4pPr>
            <a:lvl5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5pPr>
            <a:lvl6pPr marL="4572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6pPr>
            <a:lvl7pPr marL="9144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7pPr>
            <a:lvl8pPr marL="13716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8pPr>
            <a:lvl9pPr marL="18288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9pPr>
          </a:lstStyle>
          <a:p>
            <a:pPr eaLnBrk="1" hangingPunct="1"/>
            <a:r>
              <a:rPr lang="en-US" altLang="en-US" sz="3600" b="1" dirty="0" smtClean="0">
                <a:solidFill>
                  <a:srgbClr val="336699"/>
                </a:solidFill>
                <a:effectLst/>
                <a:latin typeface="Arial" panose="020B0604020202020204" pitchFamily="34" charset="0"/>
              </a:rPr>
              <a:t>Intensity Limit of Cooled Ion Beam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006024"/>
            <a:ext cx="3730859" cy="2855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995649"/>
            <a:ext cx="3744416" cy="2865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316" y="985993"/>
            <a:ext cx="3656056" cy="2797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683568" y="1403484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ym typeface="Symbol" panose="05050102010706020507" pitchFamily="18" charset="2"/>
              </a:rPr>
              <a:t>p/p  N</a:t>
            </a:r>
            <a:r>
              <a:rPr lang="en-US" sz="1800" baseline="30000" dirty="0" smtClean="0">
                <a:sym typeface="Symbol" panose="05050102010706020507" pitchFamily="18" charset="2"/>
              </a:rPr>
              <a:t>1/3</a:t>
            </a:r>
            <a:endParaRPr lang="en-US" sz="1800" baseline="30000" dirty="0"/>
          </a:p>
        </p:txBody>
      </p:sp>
      <p:sp>
        <p:nvSpPr>
          <p:cNvPr id="7" name="Textfeld 6"/>
          <p:cNvSpPr txBox="1"/>
          <p:nvPr/>
        </p:nvSpPr>
        <p:spPr>
          <a:xfrm>
            <a:off x="3816979" y="1403484"/>
            <a:ext cx="10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ym typeface="Symbol" panose="05050102010706020507" pitchFamily="18" charset="2"/>
              </a:rPr>
              <a:t></a:t>
            </a:r>
            <a:r>
              <a:rPr lang="en-US" sz="1800" baseline="-25000" dirty="0" smtClean="0">
                <a:sym typeface="Symbol" panose="05050102010706020507" pitchFamily="18" charset="2"/>
              </a:rPr>
              <a:t>x</a:t>
            </a:r>
            <a:r>
              <a:rPr lang="en-US" sz="1800" dirty="0" smtClean="0">
                <a:sym typeface="Symbol" panose="05050102010706020507" pitchFamily="18" charset="2"/>
              </a:rPr>
              <a:t>  N</a:t>
            </a:r>
            <a:r>
              <a:rPr lang="en-US" sz="1800" baseline="30000" dirty="0">
                <a:sym typeface="Symbol" panose="05050102010706020507" pitchFamily="18" charset="2"/>
              </a:rPr>
              <a:t>2</a:t>
            </a:r>
            <a:r>
              <a:rPr lang="en-US" sz="1800" baseline="30000" dirty="0" smtClean="0">
                <a:sym typeface="Symbol" panose="05050102010706020507" pitchFamily="18" charset="2"/>
              </a:rPr>
              <a:t>/3</a:t>
            </a:r>
            <a:endParaRPr lang="en-US" sz="1800" baseline="30000" dirty="0"/>
          </a:p>
        </p:txBody>
      </p:sp>
      <p:sp>
        <p:nvSpPr>
          <p:cNvPr id="8" name="Textfeld 7"/>
          <p:cNvSpPr txBox="1"/>
          <p:nvPr/>
        </p:nvSpPr>
        <p:spPr>
          <a:xfrm>
            <a:off x="6827758" y="1412776"/>
            <a:ext cx="128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ym typeface="Symbol" panose="05050102010706020507" pitchFamily="18" charset="2"/>
              </a:rPr>
              <a:t></a:t>
            </a:r>
            <a:r>
              <a:rPr lang="en-US" sz="1800" baseline="-25000" dirty="0" smtClean="0">
                <a:sym typeface="Symbol" panose="05050102010706020507" pitchFamily="18" charset="2"/>
              </a:rPr>
              <a:t>y</a:t>
            </a:r>
            <a:r>
              <a:rPr lang="en-US" sz="1800" dirty="0" smtClean="0">
                <a:sym typeface="Symbol" panose="05050102010706020507" pitchFamily="18" charset="2"/>
              </a:rPr>
              <a:t>  N</a:t>
            </a:r>
            <a:r>
              <a:rPr lang="en-US" sz="1800" baseline="30000" dirty="0" smtClean="0">
                <a:sym typeface="Symbol" panose="05050102010706020507" pitchFamily="18" charset="2"/>
              </a:rPr>
              <a:t>1/3-2/3</a:t>
            </a:r>
            <a:endParaRPr lang="en-US" sz="1800" baseline="30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/>
              <p:cNvSpPr txBox="1"/>
              <p:nvPr/>
            </p:nvSpPr>
            <p:spPr>
              <a:xfrm>
                <a:off x="3707904" y="3789040"/>
                <a:ext cx="4914715" cy="7496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 </m:t>
                    </m:r>
                    <m:d>
                      <m:dPr>
                        <m:begChr m:val="["/>
                        <m:endChr m:val="]"/>
                        <m:ctrlPr>
                          <a:rPr lang="de-DE" sz="2400" b="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de-DE" sz="2400" b="0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sz="2400" b="0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</m:t>
                            </m:r>
                            <m:r>
                              <a:rPr lang="de-DE" sz="2400" b="0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𝑝</m:t>
                            </m:r>
                          </m:num>
                          <m:den>
                            <m:r>
                              <a:rPr lang="de-DE" sz="2400" b="0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den>
                        </m:f>
                      </m:e>
                    </m:d>
                    <m:r>
                      <a:rPr lang="de-DE" sz="2400" b="0" i="1" baseline="8000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de-DE" sz="2400" b="0" i="1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sz="2400" dirty="0" smtClean="0">
                    <a:solidFill>
                      <a:srgbClr val="000099"/>
                    </a:solidFill>
                  </a:rPr>
                  <a:t>≥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de-DE" sz="2400" b="0" i="1" dirty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40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de-DE" sz="2400" b="0" i="1" dirty="0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sz="2400" b="0" i="1" dirty="0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de-DE" sz="2400" b="0" i="1" dirty="0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de-DE" sz="24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de-DE" sz="24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²</m:t>
                        </m:r>
                      </m:num>
                      <m:den>
                        <m:r>
                          <a:rPr lang="de-DE" sz="24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𝐴𝑚</m:t>
                        </m:r>
                        <m:r>
                          <a:rPr lang="de-DE" sz="2400" b="0" i="1" baseline="-25000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de-DE" sz="24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de-DE" sz="24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²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rgbClr val="000099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24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de-DE" sz="24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de-DE" sz="24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de-DE" sz="2400" b="0" i="1" baseline="-25000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num>
                      <m:den>
                        <m:r>
                          <a:rPr lang="en-US" sz="240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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rgbClr val="000099"/>
                    </a:solidFill>
                  </a:rPr>
                  <a:t> </a:t>
                </a:r>
                <a:r>
                  <a:rPr lang="en-US" sz="2400" dirty="0" smtClean="0">
                    <a:solidFill>
                      <a:srgbClr val="000099"/>
                    </a:solidFill>
                    <a:sym typeface="Symbol" panose="05050102010706020507" pitchFamily="18" charset="2"/>
                  </a:rPr>
                  <a:t>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24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de-DE" sz="2400" b="0" i="1" baseline="-25000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de-DE" sz="2400" b="0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rgbClr val="000099"/>
                    </a:solidFill>
                    <a:sym typeface="Symbol" panose="05050102010706020507" pitchFamily="18" charset="2"/>
                  </a:rPr>
                  <a:t>     </a:t>
                </a:r>
                <a:endParaRPr lang="en-US" sz="2400" dirty="0" smtClean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9" name="Textfeld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904" y="3789040"/>
                <a:ext cx="4914715" cy="74962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/>
              <p:cNvSpPr txBox="1"/>
              <p:nvPr/>
            </p:nvSpPr>
            <p:spPr>
              <a:xfrm>
                <a:off x="3851920" y="4581128"/>
                <a:ext cx="4968552" cy="7496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de-DE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de-DE" sz="24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sz="24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</m:t>
                            </m:r>
                            <m:r>
                              <a:rPr lang="de-DE" sz="24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𝑝</m:t>
                            </m:r>
                          </m:num>
                          <m:den>
                            <m:r>
                              <a:rPr lang="de-DE" sz="24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den>
                        </m:f>
                      </m:e>
                    </m:d>
                    <m:r>
                      <a:rPr lang="de-DE" sz="24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 smtClean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≥</a:t>
                </a:r>
                <a14:m>
                  <m:oMath xmlns:m="http://schemas.openxmlformats.org/officeDocument/2006/math">
                    <m:r>
                      <a:rPr lang="de-DE" sz="2400" b="0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400" i="1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40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  <m:r>
                          <a:rPr lang="de-DE" sz="2400" b="0" i="1" baseline="30000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de-DE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de-DE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de-DE" sz="2400" b="0" i="1" baseline="30000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de-DE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de-DE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</m:t>
                        </m:r>
                        <m:r>
                          <a:rPr lang="de-DE" sz="2400" b="0" i="1" baseline="30000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2 </m:t>
                        </m:r>
                        <m:r>
                          <a:rPr lang="de-DE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𝐴𝑚</m:t>
                        </m:r>
                        <m:r>
                          <a:rPr lang="de-DE" sz="2400" b="0" i="1" baseline="-25000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𝑛</m:t>
                        </m:r>
                        <m:r>
                          <a:rPr lang="de-DE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𝑐</m:t>
                        </m:r>
                        <m:r>
                          <a:rPr lang="de-DE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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num>
                      <m:den>
                        <m:r>
                          <a:rPr lang="de-DE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r>
                          <a:rPr lang="de-DE" sz="2400" b="0" i="1" baseline="-25000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  <m:r>
                          <a:rPr lang="de-DE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de-DE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</m:t>
                        </m:r>
                        <m:d>
                          <m:dPr>
                            <m:ctrlPr>
                              <a:rPr lang="de-DE" sz="2400" b="0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dPr>
                          <m:e>
                            <m:r>
                              <a:rPr lang="de-DE" sz="2400" b="0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𝑛</m:t>
                            </m:r>
                            <m:r>
                              <a:rPr lang="de-DE" sz="2400" b="0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−</m:t>
                            </m:r>
                            <m:r>
                              <a:rPr lang="de-DE" sz="2400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𝑞</m:t>
                            </m:r>
                            <m:r>
                              <a:rPr lang="de-DE" sz="2400" i="1" baseline="-2500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  <m:r>
                          <a:rPr lang="de-DE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+</m:t>
                        </m:r>
                        <m:r>
                          <a:rPr lang="de-DE" sz="24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r>
                          <a:rPr lang="de-DE" sz="2400" i="1" baseline="-250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  <m:r>
                          <a:rPr lang="de-DE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)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2400" dirty="0" smtClean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 panose="05050102010706020507" pitchFamily="18" charset="2"/>
                  </a:rPr>
                  <a:t></a:t>
                </a:r>
                <a14:m>
                  <m:oMath xmlns:m="http://schemas.openxmlformats.org/officeDocument/2006/math">
                    <m:r>
                      <a:rPr lang="de-DE" sz="24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</m:t>
                    </m:r>
                    <m:r>
                      <a:rPr lang="de-DE" sz="2400" b="0" i="1" baseline="-2500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</m:t>
                    </m:r>
                  </m:oMath>
                </a14:m>
                <a:r>
                  <a:rPr lang="en-US" sz="2400" dirty="0" smtClean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 panose="05050102010706020507" pitchFamily="18" charset="2"/>
                  </a:rPr>
                  <a:t></a:t>
                </a:r>
                <a:endParaRPr lang="en-US" sz="2400" i="1" dirty="0" smtClean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Textfeld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20" y="4581128"/>
                <a:ext cx="4968552" cy="74962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/>
              <p:cNvSpPr txBox="1"/>
              <p:nvPr/>
            </p:nvSpPr>
            <p:spPr>
              <a:xfrm>
                <a:off x="4079288" y="5379766"/>
                <a:ext cx="3147827" cy="64152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</m:t>
                    </m:r>
                    <m:r>
                      <a:rPr lang="de-DE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𝑄</m:t>
                    </m:r>
                    <m:r>
                      <a:rPr lang="de-DE" sz="2400" b="0" i="1" baseline="-2500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de-DE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de-DE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−</m:t>
                    </m:r>
                  </m:oMath>
                </a14:m>
                <a:r>
                  <a:rPr lang="de-DE" sz="2400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40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24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  <m:r>
                          <a:rPr lang="de-DE" sz="2400" b="0" i="1" baseline="-25000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sSup>
                          <m:sSupPr>
                            <m:ctrlPr>
                              <a:rPr lang="de-DE" sz="24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sz="24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de-DE" sz="24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de-DE" sz="24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num>
                      <m:den>
                        <m:r>
                          <a:rPr lang="de-DE" sz="24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de-DE" sz="24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</m:t>
                        </m:r>
                        <m:r>
                          <a:rPr lang="de-DE" sz="24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𝐴𝐵</m:t>
                        </m:r>
                        <m:sSup>
                          <m:sSupPr>
                            <m:ctrlPr>
                              <a:rPr lang="de-DE" sz="24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pPr>
                          <m:e>
                            <m:r>
                              <a:rPr lang="de-DE" sz="24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</m:t>
                            </m:r>
                          </m:e>
                          <m:sup>
                            <m:r>
                              <a:rPr lang="de-DE" sz="24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de-DE" sz="24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pPr>
                          <m:e>
                            <m:r>
                              <a:rPr lang="de-DE" sz="24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</m:t>
                            </m:r>
                          </m:e>
                          <m:sup>
                            <m:r>
                              <a:rPr lang="de-DE" sz="24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3</m:t>
                            </m:r>
                          </m:sup>
                        </m:sSup>
                        <m:r>
                          <a:rPr lang="de-DE" sz="24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</m:t>
                        </m:r>
                        <m:r>
                          <a:rPr lang="de-DE" sz="2400" b="0" i="1" baseline="-25000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𝑥</m:t>
                        </m:r>
                      </m:den>
                    </m:f>
                  </m:oMath>
                </a14:m>
                <a:r>
                  <a:rPr lang="de-DE" sz="2400" dirty="0" smtClean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1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288" y="5379766"/>
                <a:ext cx="3147827" cy="64152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Gerader Verbinder 12"/>
          <p:cNvCxnSpPr/>
          <p:nvPr/>
        </p:nvCxnSpPr>
        <p:spPr>
          <a:xfrm flipV="1">
            <a:off x="4283968" y="1628800"/>
            <a:ext cx="1691126" cy="1728192"/>
          </a:xfrm>
          <a:prstGeom prst="line">
            <a:avLst/>
          </a:prstGeom>
          <a:ln w="254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/>
          <p:cNvCxnSpPr/>
          <p:nvPr/>
        </p:nvCxnSpPr>
        <p:spPr>
          <a:xfrm flipV="1">
            <a:off x="7812360" y="2143484"/>
            <a:ext cx="1110743" cy="1141501"/>
          </a:xfrm>
          <a:prstGeom prst="line">
            <a:avLst/>
          </a:prstGeom>
          <a:ln w="254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Ellipse 27"/>
          <p:cNvSpPr/>
          <p:nvPr/>
        </p:nvSpPr>
        <p:spPr>
          <a:xfrm>
            <a:off x="1259632" y="2328587"/>
            <a:ext cx="1584176" cy="88438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Gerader Verbinder 22"/>
          <p:cNvCxnSpPr/>
          <p:nvPr/>
        </p:nvCxnSpPr>
        <p:spPr>
          <a:xfrm flipV="1">
            <a:off x="1660178" y="1340768"/>
            <a:ext cx="1293375" cy="1944216"/>
          </a:xfrm>
          <a:prstGeom prst="line">
            <a:avLst/>
          </a:prstGeom>
          <a:ln w="254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 flipV="1">
            <a:off x="718510" y="1628799"/>
            <a:ext cx="2200101" cy="1656185"/>
          </a:xfrm>
          <a:prstGeom prst="line">
            <a:avLst/>
          </a:prstGeom>
          <a:ln w="25400">
            <a:solidFill>
              <a:srgbClr val="00009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>
            <a:off x="1043608" y="3861048"/>
            <a:ext cx="24112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9"/>
                </a:solidFill>
              </a:rPr>
              <a:t>longitudinal stability</a:t>
            </a:r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1112830" y="4653136"/>
            <a:ext cx="23070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transverse stability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1005053" y="5509891"/>
            <a:ext cx="28328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space charge tune shift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601991" y="879171"/>
            <a:ext cx="6920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000099"/>
                </a:solidFill>
              </a:rPr>
              <a:t>electron cooling of U</a:t>
            </a:r>
            <a:r>
              <a:rPr lang="en-US" sz="1800" b="1" baseline="30000" dirty="0" smtClean="0">
                <a:solidFill>
                  <a:srgbClr val="000099"/>
                </a:solidFill>
              </a:rPr>
              <a:t>89+</a:t>
            </a:r>
            <a:r>
              <a:rPr lang="en-US" sz="1800" b="1" dirty="0" smtClean="0">
                <a:solidFill>
                  <a:srgbClr val="000099"/>
                </a:solidFill>
              </a:rPr>
              <a:t> at 75 MeV/u, including bunched beam</a:t>
            </a:r>
            <a:endParaRPr lang="en-US" sz="1800" b="1" dirty="0">
              <a:solidFill>
                <a:srgbClr val="000099"/>
              </a:solidFill>
            </a:endParaRPr>
          </a:p>
        </p:txBody>
      </p:sp>
      <p:sp>
        <p:nvSpPr>
          <p:cNvPr id="39" name="Ellipse 38"/>
          <p:cNvSpPr/>
          <p:nvPr/>
        </p:nvSpPr>
        <p:spPr>
          <a:xfrm>
            <a:off x="2482254" y="2183974"/>
            <a:ext cx="292045" cy="3175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feld 39"/>
          <p:cNvSpPr txBox="1"/>
          <p:nvPr/>
        </p:nvSpPr>
        <p:spPr>
          <a:xfrm>
            <a:off x="3245186" y="3512041"/>
            <a:ext cx="283898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ions / ring circumference N/B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Rechteck 40"/>
          <p:cNvSpPr/>
          <p:nvPr/>
        </p:nvSpPr>
        <p:spPr>
          <a:xfrm>
            <a:off x="1259632" y="3542238"/>
            <a:ext cx="1047233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hteck 41"/>
          <p:cNvSpPr/>
          <p:nvPr/>
        </p:nvSpPr>
        <p:spPr>
          <a:xfrm>
            <a:off x="7197175" y="3501008"/>
            <a:ext cx="1047233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feld 13"/>
          <p:cNvSpPr txBox="1"/>
          <p:nvPr/>
        </p:nvSpPr>
        <p:spPr>
          <a:xfrm>
            <a:off x="1971495" y="2745081"/>
            <a:ext cx="1016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/>
              <a:t>bunched </a:t>
            </a:r>
          </a:p>
          <a:p>
            <a:pPr algn="r"/>
            <a:r>
              <a:rPr lang="en-US" sz="1200" b="1" dirty="0" err="1" smtClean="0">
                <a:solidFill>
                  <a:srgbClr val="FF0000"/>
                </a:solidFill>
              </a:rPr>
              <a:t>unbunched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82071" y="6084004"/>
            <a:ext cx="8366393" cy="369332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with increasing intensity the cooled beam approaches the unstable regime</a:t>
            </a:r>
          </a:p>
        </p:txBody>
      </p:sp>
    </p:spTree>
    <p:extLst>
      <p:ext uri="{BB962C8B-B14F-4D97-AF65-F5344CB8AC3E}">
        <p14:creationId xmlns:p14="http://schemas.microsoft.com/office/powerpoint/2010/main" val="396223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855" y="1384858"/>
            <a:ext cx="3660407" cy="3728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9688" y="-122466"/>
            <a:ext cx="8454939" cy="599138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altLang="en-US" sz="3200" b="1" dirty="0" smtClean="0">
                <a:solidFill>
                  <a:srgbClr val="336699"/>
                </a:solidFill>
                <a:effectLst/>
                <a:latin typeface="Arial" panose="020B0604020202020204" pitchFamily="34" charset="0"/>
              </a:rPr>
              <a:t>Low Intensity, High Brilliance Beam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657225" y="150018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3547064" y="769801"/>
            <a:ext cx="514756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800" dirty="0">
                <a:solidFill>
                  <a:srgbClr val="CC0000"/>
                </a:solidFill>
              </a:rPr>
              <a:t>The phase space density </a:t>
            </a:r>
            <a:r>
              <a:rPr lang="en-US" altLang="en-US" sz="1800" dirty="0" smtClean="0">
                <a:solidFill>
                  <a:srgbClr val="CC0000"/>
                </a:solidFill>
              </a:rPr>
              <a:t>below</a:t>
            </a:r>
            <a:br>
              <a:rPr lang="en-US" altLang="en-US" sz="1800" dirty="0" smtClean="0">
                <a:solidFill>
                  <a:srgbClr val="CC0000"/>
                </a:solidFill>
              </a:rPr>
            </a:br>
            <a:r>
              <a:rPr lang="en-US" altLang="en-US" sz="1800" dirty="0" smtClean="0">
                <a:solidFill>
                  <a:srgbClr val="CC0000"/>
                </a:solidFill>
              </a:rPr>
              <a:t>the </a:t>
            </a:r>
            <a:r>
              <a:rPr lang="en-US" altLang="en-US" sz="1800" dirty="0">
                <a:solidFill>
                  <a:srgbClr val="CC0000"/>
                </a:solidFill>
              </a:rPr>
              <a:t>transition point </a:t>
            </a:r>
            <a:r>
              <a:rPr lang="en-US" altLang="en-US" sz="1800" dirty="0" smtClean="0">
                <a:solidFill>
                  <a:srgbClr val="CC0000"/>
                </a:solidFill>
              </a:rPr>
              <a:t>is </a:t>
            </a:r>
            <a:r>
              <a:rPr lang="en-US" altLang="en-US" sz="1800" dirty="0">
                <a:solidFill>
                  <a:srgbClr val="CC0000"/>
                </a:solidFill>
              </a:rPr>
              <a:t>dramatically increased</a:t>
            </a: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3851920" y="5205680"/>
            <a:ext cx="4680520" cy="1400383"/>
          </a:xfrm>
          <a:prstGeom prst="rect">
            <a:avLst/>
          </a:prstGeom>
          <a:solidFill>
            <a:srgbClr val="CCFFFF">
              <a:alpha val="50000"/>
            </a:srgbClr>
          </a:solidFill>
          <a:ln>
            <a:noFill/>
          </a:ln>
          <a:effectLst/>
        </p:spPr>
        <p:txBody>
          <a:bodyPr wrap="square">
            <a:spAutoFit/>
          </a:bodyPr>
          <a:lstStyle>
            <a:lvl1pPr marL="457200" indent="-4572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-1800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1600" dirty="0" err="1" smtClean="0">
                <a:solidFill>
                  <a:schemeClr val="accent2"/>
                </a:solidFill>
              </a:rPr>
              <a:t>Intrabeam</a:t>
            </a:r>
            <a:r>
              <a:rPr lang="en-US" altLang="en-US" sz="1600" dirty="0" smtClean="0">
                <a:solidFill>
                  <a:schemeClr val="accent2"/>
                </a:solidFill>
              </a:rPr>
              <a:t> </a:t>
            </a:r>
            <a:r>
              <a:rPr lang="en-US" altLang="en-US" sz="1600" dirty="0">
                <a:solidFill>
                  <a:schemeClr val="accent2"/>
                </a:solidFill>
              </a:rPr>
              <a:t>scattering must be absent </a:t>
            </a:r>
            <a:r>
              <a:rPr lang="en-US" altLang="en-US" sz="1600" dirty="0" smtClean="0">
                <a:solidFill>
                  <a:schemeClr val="accent2"/>
                </a:solidFill>
              </a:rPr>
              <a:t>for</a:t>
            </a:r>
            <a:br>
              <a:rPr lang="en-US" altLang="en-US" sz="1600" dirty="0" smtClean="0">
                <a:solidFill>
                  <a:schemeClr val="accent2"/>
                </a:solidFill>
              </a:rPr>
            </a:br>
            <a:r>
              <a:rPr lang="en-US" altLang="en-US" sz="1600" dirty="0" smtClean="0">
                <a:solidFill>
                  <a:schemeClr val="accent2"/>
                </a:solidFill>
              </a:rPr>
              <a:t>   low </a:t>
            </a:r>
            <a:r>
              <a:rPr lang="en-US" altLang="en-US" sz="1600" dirty="0">
                <a:solidFill>
                  <a:schemeClr val="accent2"/>
                </a:solidFill>
              </a:rPr>
              <a:t>ion beam intensity.</a:t>
            </a:r>
          </a:p>
          <a:p>
            <a:pPr marL="0" indent="-1800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1600" dirty="0" smtClean="0">
                <a:solidFill>
                  <a:schemeClr val="accent2"/>
                </a:solidFill>
              </a:rPr>
              <a:t>For higher intensity the </a:t>
            </a:r>
            <a:r>
              <a:rPr lang="en-US" altLang="en-US" sz="1600" dirty="0">
                <a:solidFill>
                  <a:schemeClr val="accent2"/>
                </a:solidFill>
              </a:rPr>
              <a:t>cooling </a:t>
            </a:r>
            <a:r>
              <a:rPr lang="en-US" altLang="en-US" sz="1600" dirty="0" smtClean="0">
                <a:solidFill>
                  <a:schemeClr val="accent2"/>
                </a:solidFill>
              </a:rPr>
              <a:t>rate cannot</a:t>
            </a:r>
            <a:br>
              <a:rPr lang="en-US" altLang="en-US" sz="1600" dirty="0" smtClean="0">
                <a:solidFill>
                  <a:schemeClr val="accent2"/>
                </a:solidFill>
              </a:rPr>
            </a:br>
            <a:r>
              <a:rPr lang="en-US" altLang="en-US" sz="1600" dirty="0" smtClean="0">
                <a:solidFill>
                  <a:schemeClr val="accent2"/>
                </a:solidFill>
              </a:rPr>
              <a:t>   be increased</a:t>
            </a:r>
            <a:r>
              <a:rPr lang="en-US" altLang="en-US" sz="1600" dirty="0">
                <a:solidFill>
                  <a:schemeClr val="accent2"/>
                </a:solidFill>
              </a:rPr>
              <a:t> </a:t>
            </a:r>
            <a:r>
              <a:rPr lang="en-US" altLang="en-US" sz="1600" dirty="0" smtClean="0">
                <a:solidFill>
                  <a:schemeClr val="accent2"/>
                </a:solidFill>
              </a:rPr>
              <a:t>corresponding </a:t>
            </a:r>
            <a:r>
              <a:rPr lang="en-US" altLang="en-US" sz="1600" dirty="0">
                <a:solidFill>
                  <a:schemeClr val="accent2"/>
                </a:solidFill>
              </a:rPr>
              <a:t>to the </a:t>
            </a:r>
            <a:r>
              <a:rPr lang="en-US" altLang="en-US" sz="1600" dirty="0" smtClean="0">
                <a:solidFill>
                  <a:schemeClr val="accent2"/>
                </a:solidFill>
              </a:rPr>
              <a:t>IBS</a:t>
            </a:r>
            <a:br>
              <a:rPr lang="en-US" altLang="en-US" sz="1600" dirty="0" smtClean="0">
                <a:solidFill>
                  <a:schemeClr val="accent2"/>
                </a:solidFill>
              </a:rPr>
            </a:br>
            <a:r>
              <a:rPr lang="en-US" altLang="en-US" sz="1600" dirty="0" smtClean="0">
                <a:solidFill>
                  <a:schemeClr val="accent2"/>
                </a:solidFill>
              </a:rPr>
              <a:t>   </a:t>
            </a:r>
            <a:r>
              <a:rPr lang="en-US" altLang="en-US" sz="1600" dirty="0">
                <a:solidFill>
                  <a:schemeClr val="accent2"/>
                </a:solidFill>
              </a:rPr>
              <a:t>heating rate.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7070639" y="3102059"/>
            <a:ext cx="2109873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 smtClean="0">
                <a:solidFill>
                  <a:srgbClr val="CC0000"/>
                </a:solidFill>
                <a:latin typeface="+mj-lt"/>
              </a:rPr>
              <a:t>for small particle number:</a:t>
            </a:r>
          </a:p>
          <a:p>
            <a:pPr>
              <a:defRPr/>
            </a:pPr>
            <a:r>
              <a:rPr lang="en-US" sz="1200" dirty="0" smtClean="0">
                <a:solidFill>
                  <a:srgbClr val="CC0000"/>
                </a:solidFill>
                <a:latin typeface="+mj-lt"/>
              </a:rPr>
              <a:t>increase </a:t>
            </a:r>
            <a:r>
              <a:rPr lang="en-US" sz="1200" dirty="0">
                <a:solidFill>
                  <a:srgbClr val="CC0000"/>
                </a:solidFill>
                <a:latin typeface="+mj-lt"/>
              </a:rPr>
              <a:t>of phase </a:t>
            </a:r>
            <a:r>
              <a:rPr lang="en-US" sz="1200" dirty="0" smtClean="0">
                <a:solidFill>
                  <a:srgbClr val="CC0000"/>
                </a:solidFill>
                <a:latin typeface="+mj-lt"/>
              </a:rPr>
              <a:t>space</a:t>
            </a:r>
            <a:br>
              <a:rPr lang="en-US" sz="1200" dirty="0" smtClean="0">
                <a:solidFill>
                  <a:srgbClr val="CC0000"/>
                </a:solidFill>
                <a:latin typeface="+mj-lt"/>
              </a:rPr>
            </a:br>
            <a:r>
              <a:rPr lang="en-US" sz="1200" dirty="0" smtClean="0">
                <a:solidFill>
                  <a:srgbClr val="CC0000"/>
                </a:solidFill>
                <a:latin typeface="+mj-lt"/>
              </a:rPr>
              <a:t>density</a:t>
            </a:r>
            <a:r>
              <a:rPr lang="en-US" sz="1200" dirty="0">
                <a:solidFill>
                  <a:srgbClr val="CC0000"/>
                </a:solidFill>
                <a:latin typeface="+mj-lt"/>
              </a:rPr>
              <a:t> </a:t>
            </a:r>
            <a:r>
              <a:rPr lang="en-US" sz="1200" dirty="0" smtClean="0">
                <a:solidFill>
                  <a:srgbClr val="CC0000"/>
                </a:solidFill>
                <a:latin typeface="+mj-lt"/>
              </a:rPr>
              <a:t>by </a:t>
            </a:r>
            <a:r>
              <a:rPr lang="en-US" sz="1200" dirty="0">
                <a:solidFill>
                  <a:srgbClr val="CC0000"/>
                </a:solidFill>
                <a:latin typeface="+mj-lt"/>
              </a:rPr>
              <a:t>4 </a:t>
            </a:r>
            <a:r>
              <a:rPr lang="en-US" sz="1200" dirty="0" smtClean="0">
                <a:solidFill>
                  <a:srgbClr val="CC0000"/>
                </a:solidFill>
                <a:latin typeface="+mj-lt"/>
              </a:rPr>
              <a:t>orders</a:t>
            </a:r>
            <a:br>
              <a:rPr lang="en-US" sz="1200" dirty="0" smtClean="0">
                <a:solidFill>
                  <a:srgbClr val="CC0000"/>
                </a:solidFill>
                <a:latin typeface="+mj-lt"/>
              </a:rPr>
            </a:br>
            <a:r>
              <a:rPr lang="en-US" sz="1200" dirty="0" smtClean="0">
                <a:solidFill>
                  <a:srgbClr val="CC0000"/>
                </a:solidFill>
                <a:latin typeface="+mj-lt"/>
              </a:rPr>
              <a:t>of </a:t>
            </a:r>
            <a:r>
              <a:rPr lang="en-US" sz="1200" dirty="0">
                <a:solidFill>
                  <a:srgbClr val="CC0000"/>
                </a:solidFill>
                <a:latin typeface="+mj-lt"/>
              </a:rPr>
              <a:t>magnitude</a:t>
            </a:r>
          </a:p>
        </p:txBody>
      </p:sp>
      <p:cxnSp>
        <p:nvCxnSpPr>
          <p:cNvPr id="30728" name="Gerade Verbindung mit Pfeil 5"/>
          <p:cNvCxnSpPr>
            <a:cxnSpLocks noChangeShapeType="1"/>
          </p:cNvCxnSpPr>
          <p:nvPr/>
        </p:nvCxnSpPr>
        <p:spPr bwMode="auto">
          <a:xfrm flipV="1">
            <a:off x="2322513" y="3887788"/>
            <a:ext cx="0" cy="384175"/>
          </a:xfrm>
          <a:prstGeom prst="straightConnector1">
            <a:avLst/>
          </a:prstGeom>
          <a:noFill/>
          <a:ln w="19050" algn="ctr">
            <a:solidFill>
              <a:srgbClr val="CC0000"/>
            </a:solidFill>
            <a:prstDash val="sys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29" name="Gerade Verbindung mit Pfeil 14"/>
          <p:cNvCxnSpPr>
            <a:cxnSpLocks noChangeShapeType="1"/>
          </p:cNvCxnSpPr>
          <p:nvPr/>
        </p:nvCxnSpPr>
        <p:spPr bwMode="auto">
          <a:xfrm>
            <a:off x="2330450" y="4821238"/>
            <a:ext cx="0" cy="427037"/>
          </a:xfrm>
          <a:prstGeom prst="straightConnector1">
            <a:avLst/>
          </a:prstGeom>
          <a:noFill/>
          <a:ln w="19050" algn="ctr">
            <a:solidFill>
              <a:srgbClr val="CC0000"/>
            </a:solidFill>
            <a:prstDash val="sys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0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96" y="733114"/>
            <a:ext cx="3020644" cy="5244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Gerade Verbindung mit Pfeil 14"/>
          <p:cNvCxnSpPr/>
          <p:nvPr/>
        </p:nvCxnSpPr>
        <p:spPr>
          <a:xfrm>
            <a:off x="7092280" y="2924944"/>
            <a:ext cx="0" cy="1275011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Box 26"/>
          <p:cNvSpPr txBox="1">
            <a:spLocks noChangeArrowheads="1"/>
          </p:cNvSpPr>
          <p:nvPr/>
        </p:nvSpPr>
        <p:spPr bwMode="auto">
          <a:xfrm>
            <a:off x="179512" y="6021288"/>
            <a:ext cx="3020405" cy="584775"/>
          </a:xfrm>
          <a:prstGeom prst="rect">
            <a:avLst/>
          </a:prstGeom>
          <a:solidFill>
            <a:srgbClr val="CCFFCC">
              <a:alpha val="50000"/>
            </a:srgbClr>
          </a:solidFill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600" dirty="0" smtClean="0">
                <a:solidFill>
                  <a:srgbClr val="339933"/>
                </a:solidFill>
              </a:rPr>
              <a:t>beam temperature for </a:t>
            </a:r>
            <a:r>
              <a:rPr lang="en-US" altLang="en-US" sz="1600" dirty="0">
                <a:solidFill>
                  <a:srgbClr val="339933"/>
                </a:solidFill>
              </a:rPr>
              <a:t>C</a:t>
            </a:r>
            <a:r>
              <a:rPr lang="en-US" altLang="en-US" sz="1600" baseline="30000" dirty="0">
                <a:solidFill>
                  <a:srgbClr val="339933"/>
                </a:solidFill>
              </a:rPr>
              <a:t>6+</a:t>
            </a:r>
            <a:r>
              <a:rPr lang="en-US" altLang="en-US" sz="1600" dirty="0">
                <a:solidFill>
                  <a:srgbClr val="339933"/>
                </a:solidFill>
              </a:rPr>
              <a:t> at  4800 </a:t>
            </a:r>
            <a:r>
              <a:rPr lang="en-US" altLang="en-US" sz="1600" dirty="0" smtClean="0">
                <a:solidFill>
                  <a:srgbClr val="339933"/>
                </a:solidFill>
              </a:rPr>
              <a:t>MeV is below 1 </a:t>
            </a:r>
            <a:r>
              <a:rPr lang="en-US" altLang="en-US" sz="1600" dirty="0" err="1" smtClean="0">
                <a:solidFill>
                  <a:srgbClr val="339933"/>
                </a:solidFill>
              </a:rPr>
              <a:t>meV</a:t>
            </a:r>
            <a:endParaRPr lang="en-US" altLang="en-US" sz="1600" dirty="0">
              <a:solidFill>
                <a:srgbClr val="339933"/>
              </a:solidFill>
            </a:endParaRPr>
          </a:p>
        </p:txBody>
      </p:sp>
      <p:pic>
        <p:nvPicPr>
          <p:cNvPr id="27" name="Picture 2" descr="demo_schott_ste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429" y="1345848"/>
            <a:ext cx="2177659" cy="1581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feld 18"/>
          <p:cNvSpPr txBox="1"/>
          <p:nvPr/>
        </p:nvSpPr>
        <p:spPr>
          <a:xfrm>
            <a:off x="3339689" y="2924944"/>
            <a:ext cx="183736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6699FF"/>
                </a:solidFill>
              </a:rPr>
              <a:t>momentum spread </a:t>
            </a:r>
            <a:br>
              <a:rPr lang="en-US" sz="1400" b="1" dirty="0" smtClean="0">
                <a:solidFill>
                  <a:srgbClr val="6699FF"/>
                </a:solidFill>
              </a:rPr>
            </a:br>
            <a:r>
              <a:rPr lang="en-US" sz="1400" b="1" dirty="0" smtClean="0">
                <a:solidFill>
                  <a:srgbClr val="6699FF"/>
                </a:solidFill>
              </a:rPr>
              <a:t>reduction for less</a:t>
            </a:r>
            <a:br>
              <a:rPr lang="en-US" sz="1400" b="1" dirty="0" smtClean="0">
                <a:solidFill>
                  <a:srgbClr val="6699FF"/>
                </a:solidFill>
              </a:rPr>
            </a:br>
            <a:r>
              <a:rPr lang="en-US" sz="1400" b="1" dirty="0" smtClean="0">
                <a:solidFill>
                  <a:srgbClr val="6699FF"/>
                </a:solidFill>
              </a:rPr>
              <a:t>than 1000 particles</a:t>
            </a:r>
          </a:p>
          <a:p>
            <a:r>
              <a:rPr lang="en-US" sz="1400" b="1" dirty="0" smtClean="0">
                <a:solidFill>
                  <a:srgbClr val="6699FF"/>
                </a:solidFill>
              </a:rPr>
              <a:t>(</a:t>
            </a:r>
            <a:r>
              <a:rPr lang="en-US" sz="1400" b="1" dirty="0" err="1">
                <a:solidFill>
                  <a:srgbClr val="6699FF"/>
                </a:solidFill>
              </a:rPr>
              <a:t>S</a:t>
            </a:r>
            <a:r>
              <a:rPr lang="en-US" sz="1400" b="1" dirty="0" err="1" smtClean="0">
                <a:solidFill>
                  <a:srgbClr val="6699FF"/>
                </a:solidFill>
              </a:rPr>
              <a:t>chottky</a:t>
            </a:r>
            <a:r>
              <a:rPr lang="en-US" sz="1400" b="1" dirty="0" smtClean="0">
                <a:solidFill>
                  <a:srgbClr val="6699FF"/>
                </a:solidFill>
              </a:rPr>
              <a:t> noise) </a:t>
            </a:r>
            <a:endParaRPr lang="en-US" sz="1400" b="1" dirty="0">
              <a:solidFill>
                <a:srgbClr val="66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72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39688" y="-9836"/>
            <a:ext cx="8454939" cy="7429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  <a:lvl2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2pPr>
            <a:lvl3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3pPr>
            <a:lvl4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4pPr>
            <a:lvl5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5pPr>
            <a:lvl6pPr marL="4572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6pPr>
            <a:lvl7pPr marL="9144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7pPr>
            <a:lvl8pPr marL="13716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8pPr>
            <a:lvl9pPr marL="18288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9pPr>
          </a:lstStyle>
          <a:p>
            <a:pPr eaLnBrk="1" hangingPunct="1">
              <a:lnSpc>
                <a:spcPts val="4400"/>
              </a:lnSpc>
            </a:pPr>
            <a:r>
              <a:rPr lang="en-US" altLang="en-US" sz="3600" b="1" dirty="0" smtClean="0">
                <a:solidFill>
                  <a:srgbClr val="336699"/>
                </a:solidFill>
                <a:effectLst/>
                <a:latin typeface="Arial" panose="020B0604020202020204" pitchFamily="34" charset="0"/>
              </a:rPr>
              <a:t>Collective Effects in</a:t>
            </a:r>
            <a:br>
              <a:rPr lang="en-US" altLang="en-US" sz="3600" b="1" dirty="0" smtClean="0">
                <a:solidFill>
                  <a:srgbClr val="336699"/>
                </a:solidFill>
                <a:effectLst/>
                <a:latin typeface="Arial" panose="020B0604020202020204" pitchFamily="34" charset="0"/>
              </a:rPr>
            </a:br>
            <a:r>
              <a:rPr lang="en-US" altLang="en-US" sz="3600" b="1" dirty="0" smtClean="0">
                <a:solidFill>
                  <a:srgbClr val="336699"/>
                </a:solidFill>
                <a:effectLst/>
                <a:latin typeface="Arial" panose="020B0604020202020204" pitchFamily="34" charset="0"/>
              </a:rPr>
              <a:t>High Intensity Cooled Beams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107504" y="1268760"/>
            <a:ext cx="6065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000099"/>
                </a:solidFill>
              </a:rPr>
              <a:t>Ar</a:t>
            </a:r>
            <a:r>
              <a:rPr lang="en-US" sz="1800" b="1" baseline="30000" dirty="0" smtClean="0">
                <a:solidFill>
                  <a:srgbClr val="000099"/>
                </a:solidFill>
              </a:rPr>
              <a:t>18+</a:t>
            </a:r>
            <a:r>
              <a:rPr lang="en-US" sz="1800" b="1" dirty="0" smtClean="0">
                <a:solidFill>
                  <a:srgbClr val="000099"/>
                </a:solidFill>
              </a:rPr>
              <a:t> at 400 MV/u cooled with 300 mA electron current</a:t>
            </a:r>
            <a:endParaRPr lang="en-US" sz="1800" b="1" dirty="0">
              <a:solidFill>
                <a:srgbClr val="000099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628800"/>
            <a:ext cx="3252192" cy="2198566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3861048"/>
            <a:ext cx="3366562" cy="2281983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3393147" y="1961545"/>
            <a:ext cx="28350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2</a:t>
            </a:r>
            <a:r>
              <a:rPr lang="en-US" sz="1600" b="1" dirty="0" smtClean="0">
                <a:sym typeface="Symbol" panose="05050102010706020507" pitchFamily="18" charset="2"/>
              </a:rPr>
              <a:t>10</a:t>
            </a:r>
            <a:r>
              <a:rPr lang="en-US" sz="1600" b="1" baseline="30000" dirty="0" smtClean="0">
                <a:sym typeface="Symbol" panose="05050102010706020507" pitchFamily="18" charset="2"/>
              </a:rPr>
              <a:t>7</a:t>
            </a:r>
            <a:r>
              <a:rPr lang="en-US" sz="1600" b="1" dirty="0" smtClean="0">
                <a:sym typeface="Symbol" panose="05050102010706020507" pitchFamily="18" charset="2"/>
              </a:rPr>
              <a:t> cooled ions</a:t>
            </a:r>
            <a:endParaRPr lang="en-US" sz="1600" b="1" dirty="0" smtClean="0"/>
          </a:p>
          <a:p>
            <a:r>
              <a:rPr lang="en-US" sz="1600" b="1" dirty="0" smtClean="0"/>
              <a:t>width of the </a:t>
            </a:r>
            <a:r>
              <a:rPr lang="en-US" sz="1600" b="1" dirty="0" err="1" smtClean="0"/>
              <a:t>Schottky</a:t>
            </a:r>
            <a:r>
              <a:rPr lang="en-US" sz="1600" b="1" dirty="0" smtClean="0"/>
              <a:t> signal corresponds </a:t>
            </a:r>
          </a:p>
          <a:p>
            <a:r>
              <a:rPr lang="en-US" sz="1600" b="1" dirty="0" smtClean="0"/>
              <a:t>to a momentum spread of </a:t>
            </a:r>
            <a:r>
              <a:rPr lang="en-US" sz="1600" b="1" dirty="0" smtClean="0">
                <a:sym typeface="Symbol" panose="05050102010706020507" pitchFamily="18" charset="2"/>
              </a:rPr>
              <a:t></a:t>
            </a:r>
            <a:r>
              <a:rPr lang="en-US" sz="1600" b="1" dirty="0" smtClean="0"/>
              <a:t>p/p= 3 </a:t>
            </a:r>
            <a:r>
              <a:rPr lang="en-US" sz="1600" b="1" dirty="0" smtClean="0">
                <a:sym typeface="Symbol" panose="05050102010706020507" pitchFamily="18" charset="2"/>
              </a:rPr>
              <a:t> 10</a:t>
            </a:r>
            <a:r>
              <a:rPr lang="en-US" sz="1600" b="1" baseline="30000" dirty="0" smtClean="0">
                <a:sym typeface="Symbol" panose="05050102010706020507" pitchFamily="18" charset="2"/>
              </a:rPr>
              <a:t>-5</a:t>
            </a:r>
            <a:endParaRPr lang="en-US" sz="1600" b="1" baseline="30000" dirty="0"/>
          </a:p>
        </p:txBody>
      </p:sp>
      <p:cxnSp>
        <p:nvCxnSpPr>
          <p:cNvPr id="9" name="Gerade Verbindung mit Pfeil 8"/>
          <p:cNvCxnSpPr/>
          <p:nvPr/>
        </p:nvCxnSpPr>
        <p:spPr>
          <a:xfrm flipH="1">
            <a:off x="1979712" y="2276872"/>
            <a:ext cx="252000" cy="0"/>
          </a:xfrm>
          <a:prstGeom prst="straightConnector1">
            <a:avLst/>
          </a:prstGeom>
          <a:ln w="158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>
            <a:off x="1511688" y="2276872"/>
            <a:ext cx="252000" cy="0"/>
          </a:xfrm>
          <a:prstGeom prst="straightConnector1">
            <a:avLst/>
          </a:prstGeom>
          <a:ln w="158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3419872" y="4061971"/>
            <a:ext cx="31454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ym typeface="Symbol" panose="05050102010706020507" pitchFamily="18" charset="2"/>
              </a:rPr>
              <a:t>6</a:t>
            </a:r>
            <a:r>
              <a:rPr lang="en-US" sz="1800" b="1" dirty="0" smtClean="0">
                <a:sym typeface="Symbol" panose="05050102010706020507" pitchFamily="18" charset="2"/>
              </a:rPr>
              <a:t>10</a:t>
            </a:r>
            <a:r>
              <a:rPr lang="en-US" sz="1800" b="1" baseline="30000" dirty="0" smtClean="0">
                <a:sym typeface="Symbol" panose="05050102010706020507" pitchFamily="18" charset="2"/>
              </a:rPr>
              <a:t>8</a:t>
            </a:r>
            <a:r>
              <a:rPr lang="en-US" sz="1800" b="1" dirty="0" smtClean="0">
                <a:sym typeface="Symbol" panose="05050102010706020507" pitchFamily="18" charset="2"/>
              </a:rPr>
              <a:t> cooled ions</a:t>
            </a:r>
            <a:endParaRPr lang="en-US" sz="1800" b="1" dirty="0" smtClean="0"/>
          </a:p>
          <a:p>
            <a:pPr marL="72000" indent="180000">
              <a:buFont typeface="Arial" panose="020B0604020202020204" pitchFamily="34" charset="0"/>
              <a:buChar char="•"/>
            </a:pPr>
            <a:r>
              <a:rPr lang="en-US" sz="1800" b="1" dirty="0" smtClean="0"/>
              <a:t>double peak structure</a:t>
            </a:r>
            <a:br>
              <a:rPr lang="en-US" sz="1800" b="1" dirty="0" smtClean="0"/>
            </a:br>
            <a:r>
              <a:rPr lang="en-US" sz="1800" b="1" dirty="0" smtClean="0"/>
              <a:t>   with signal suppression </a:t>
            </a:r>
          </a:p>
          <a:p>
            <a:pPr marL="72000" indent="180000">
              <a:buFont typeface="Arial" panose="020B0604020202020204" pitchFamily="34" charset="0"/>
              <a:buChar char="•"/>
            </a:pPr>
            <a:r>
              <a:rPr lang="en-US" sz="1800" b="1" dirty="0"/>
              <a:t>p</a:t>
            </a:r>
            <a:r>
              <a:rPr lang="en-US" sz="1800" b="1" dirty="0" smtClean="0"/>
              <a:t>eak distance increases</a:t>
            </a:r>
            <a:br>
              <a:rPr lang="en-US" sz="1800" b="1" dirty="0" smtClean="0"/>
            </a:br>
            <a:r>
              <a:rPr lang="en-US" sz="1800" b="1" dirty="0" smtClean="0"/>
              <a:t>   with particle number N</a:t>
            </a:r>
            <a:r>
              <a:rPr lang="en-US" sz="1800" b="1" baseline="30000" dirty="0" smtClean="0"/>
              <a:t>1/2</a:t>
            </a:r>
          </a:p>
          <a:p>
            <a:pPr marL="72000" indent="180000">
              <a:buFont typeface="Arial" panose="020B0604020202020204" pitchFamily="34" charset="0"/>
              <a:buChar char="•"/>
            </a:pPr>
            <a:r>
              <a:rPr lang="en-US" sz="1800" b="1" dirty="0" smtClean="0"/>
              <a:t>long tails of particle</a:t>
            </a:r>
            <a:br>
              <a:rPr lang="en-US" sz="1800" b="1" dirty="0" smtClean="0"/>
            </a:br>
            <a:r>
              <a:rPr lang="en-US" sz="1800" b="1" dirty="0" smtClean="0"/>
              <a:t>   distribution  </a:t>
            </a: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950" y="1597442"/>
            <a:ext cx="2500347" cy="4991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feld 21"/>
          <p:cNvSpPr txBox="1"/>
          <p:nvPr/>
        </p:nvSpPr>
        <p:spPr>
          <a:xfrm>
            <a:off x="6524890" y="1302141"/>
            <a:ext cx="2640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electron cooled beam in TSR</a:t>
            </a:r>
            <a:endParaRPr lang="en-US" sz="1400" b="1" dirty="0"/>
          </a:p>
        </p:txBody>
      </p:sp>
      <p:sp>
        <p:nvSpPr>
          <p:cNvPr id="23" name="Textfeld 22"/>
          <p:cNvSpPr txBox="1"/>
          <p:nvPr/>
        </p:nvSpPr>
        <p:spPr>
          <a:xfrm>
            <a:off x="239688" y="6243323"/>
            <a:ext cx="4814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C00000"/>
                </a:solidFill>
              </a:rPr>
              <a:t>this beam is stable, no increased loss rate</a:t>
            </a:r>
            <a:endParaRPr lang="en-US" sz="1800" b="1" dirty="0">
              <a:solidFill>
                <a:srgbClr val="C00000"/>
              </a:solidFill>
            </a:endParaRPr>
          </a:p>
        </p:txBody>
      </p:sp>
      <p:cxnSp>
        <p:nvCxnSpPr>
          <p:cNvPr id="13" name="Gerade Verbindung mit Pfeil 12"/>
          <p:cNvCxnSpPr/>
          <p:nvPr/>
        </p:nvCxnSpPr>
        <p:spPr>
          <a:xfrm flipH="1">
            <a:off x="1925721" y="3977393"/>
            <a:ext cx="125999" cy="210013"/>
          </a:xfrm>
          <a:prstGeom prst="straightConnector1">
            <a:avLst/>
          </a:prstGeom>
          <a:ln w="158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1637688" y="3977393"/>
            <a:ext cx="126000" cy="210013"/>
          </a:xfrm>
          <a:prstGeom prst="straightConnector1">
            <a:avLst/>
          </a:prstGeom>
          <a:ln w="158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843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feld 3"/>
          <p:cNvSpPr txBox="1">
            <a:spLocks noChangeArrowheads="1"/>
          </p:cNvSpPr>
          <p:nvPr/>
        </p:nvSpPr>
        <p:spPr bwMode="auto">
          <a:xfrm>
            <a:off x="102493" y="848891"/>
            <a:ext cx="87899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800" b="1" dirty="0"/>
              <a:t>Electron cooling with electrostatic acceleration is limited in energy (5-10 MeV).</a:t>
            </a:r>
          </a:p>
          <a:p>
            <a:pPr eaLnBrk="1" hangingPunct="1"/>
            <a:r>
              <a:rPr lang="en-US" altLang="en-US" sz="1800" b="1" dirty="0"/>
              <a:t>A bunched electron beam offers the extension of the electron cooling method</a:t>
            </a:r>
            <a:br>
              <a:rPr lang="en-US" altLang="en-US" sz="1800" b="1" dirty="0"/>
            </a:br>
            <a:r>
              <a:rPr lang="en-US" altLang="en-US" sz="1800" b="1" dirty="0"/>
              <a:t>to higher energy (linear </a:t>
            </a:r>
            <a:r>
              <a:rPr lang="en-US" altLang="en-US" sz="1800" b="1" dirty="0" err="1"/>
              <a:t>rf</a:t>
            </a:r>
            <a:r>
              <a:rPr lang="en-US" altLang="en-US" sz="1800" b="1" dirty="0"/>
              <a:t> </a:t>
            </a:r>
            <a:r>
              <a:rPr lang="en-US" altLang="en-US" sz="1800" b="1" dirty="0" smtClean="0"/>
              <a:t>accelerator to increase the electron energy). </a:t>
            </a:r>
            <a:endParaRPr lang="en-US" altLang="en-US" sz="1800" b="1" dirty="0"/>
          </a:p>
        </p:txBody>
      </p:sp>
      <p:grpSp>
        <p:nvGrpSpPr>
          <p:cNvPr id="29699" name="Group 10"/>
          <p:cNvGrpSpPr>
            <a:grpSpLocks/>
          </p:cNvGrpSpPr>
          <p:nvPr/>
        </p:nvGrpSpPr>
        <p:grpSpPr bwMode="auto">
          <a:xfrm>
            <a:off x="119063" y="2132856"/>
            <a:ext cx="4165600" cy="530225"/>
            <a:chOff x="1346378" y="3772480"/>
            <a:chExt cx="6213243" cy="1087546"/>
          </a:xfrm>
        </p:grpSpPr>
        <p:sp>
          <p:nvSpPr>
            <p:cNvPr id="6" name="Oval 11"/>
            <p:cNvSpPr/>
            <p:nvPr/>
          </p:nvSpPr>
          <p:spPr>
            <a:xfrm>
              <a:off x="1671804" y="4067872"/>
              <a:ext cx="5209274" cy="700066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7" name="Straight Connector 12"/>
            <p:cNvCxnSpPr/>
            <p:nvPr/>
          </p:nvCxnSpPr>
          <p:spPr>
            <a:xfrm flipV="1">
              <a:off x="1346378" y="4335791"/>
              <a:ext cx="6213243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Oval 13"/>
            <p:cNvSpPr/>
            <p:nvPr/>
          </p:nvSpPr>
          <p:spPr>
            <a:xfrm>
              <a:off x="1999905" y="3818066"/>
              <a:ext cx="99450" cy="104196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Oval 14"/>
            <p:cNvSpPr/>
            <p:nvPr/>
          </p:nvSpPr>
          <p:spPr>
            <a:xfrm>
              <a:off x="2501890" y="3808298"/>
              <a:ext cx="99450" cy="1038703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Oval 15"/>
            <p:cNvSpPr/>
            <p:nvPr/>
          </p:nvSpPr>
          <p:spPr>
            <a:xfrm>
              <a:off x="2928103" y="3808298"/>
              <a:ext cx="99450" cy="1038703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Oval 16"/>
            <p:cNvSpPr/>
            <p:nvPr/>
          </p:nvSpPr>
          <p:spPr>
            <a:xfrm>
              <a:off x="3430088" y="3795274"/>
              <a:ext cx="99450" cy="104196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Oval 17"/>
            <p:cNvSpPr/>
            <p:nvPr/>
          </p:nvSpPr>
          <p:spPr>
            <a:xfrm>
              <a:off x="3894186" y="3795274"/>
              <a:ext cx="99450" cy="104196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Oval 18"/>
            <p:cNvSpPr/>
            <p:nvPr/>
          </p:nvSpPr>
          <p:spPr>
            <a:xfrm>
              <a:off x="4396171" y="3785505"/>
              <a:ext cx="99450" cy="103870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Oval 19"/>
            <p:cNvSpPr/>
            <p:nvPr/>
          </p:nvSpPr>
          <p:spPr>
            <a:xfrm>
              <a:off x="4822384" y="3785505"/>
              <a:ext cx="99450" cy="103870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Oval 20"/>
            <p:cNvSpPr/>
            <p:nvPr/>
          </p:nvSpPr>
          <p:spPr>
            <a:xfrm>
              <a:off x="5324369" y="3772480"/>
              <a:ext cx="99450" cy="104196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Oval 21"/>
            <p:cNvSpPr/>
            <p:nvPr/>
          </p:nvSpPr>
          <p:spPr>
            <a:xfrm>
              <a:off x="5750582" y="3772480"/>
              <a:ext cx="99450" cy="104196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Oval 22"/>
            <p:cNvSpPr/>
            <p:nvPr/>
          </p:nvSpPr>
          <p:spPr>
            <a:xfrm>
              <a:off x="6245463" y="3775737"/>
              <a:ext cx="99450" cy="104196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29700" name="Textfeld 17"/>
          <p:cNvSpPr txBox="1">
            <a:spLocks noChangeArrowheads="1"/>
          </p:cNvSpPr>
          <p:nvPr/>
        </p:nvSpPr>
        <p:spPr bwMode="auto">
          <a:xfrm>
            <a:off x="2771800" y="1753652"/>
            <a:ext cx="22493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altLang="en-US" sz="1400" b="1" dirty="0">
                <a:solidFill>
                  <a:srgbClr val="FF0000"/>
                </a:solidFill>
              </a:rPr>
              <a:t>ion bunch (some ten </a:t>
            </a:r>
            <a:r>
              <a:rPr lang="en-US" altLang="en-US" sz="1400" b="1" dirty="0" smtClean="0">
                <a:solidFill>
                  <a:srgbClr val="FF0000"/>
                </a:solidFill>
              </a:rPr>
              <a:t>ns)</a:t>
            </a:r>
            <a:r>
              <a:rPr lang="en-US" altLang="en-US" sz="1400" b="1" dirty="0">
                <a:solidFill>
                  <a:srgbClr val="FF0000"/>
                </a:solidFill>
              </a:rPr>
              <a:t/>
            </a:r>
            <a:br>
              <a:rPr lang="en-US" altLang="en-US" sz="1400" b="1" dirty="0">
                <a:solidFill>
                  <a:srgbClr val="FF0000"/>
                </a:solidFill>
              </a:rPr>
            </a:br>
            <a:r>
              <a:rPr lang="en-US" altLang="en-US" sz="1400" b="1" dirty="0">
                <a:solidFill>
                  <a:srgbClr val="FF0000"/>
                </a:solidFill>
              </a:rPr>
              <a:t>or </a:t>
            </a:r>
            <a:r>
              <a:rPr lang="en-US" altLang="en-US" sz="1400" b="1" dirty="0" smtClean="0">
                <a:solidFill>
                  <a:srgbClr val="FF0000"/>
                </a:solidFill>
              </a:rPr>
              <a:t>coasting ion beam</a:t>
            </a:r>
            <a:endParaRPr lang="en-US" altLang="en-US" sz="1400" b="1" dirty="0">
              <a:solidFill>
                <a:srgbClr val="FF0000"/>
              </a:solidFill>
            </a:endParaRPr>
          </a:p>
        </p:txBody>
      </p:sp>
      <p:sp>
        <p:nvSpPr>
          <p:cNvPr id="29701" name="Textfeld 18"/>
          <p:cNvSpPr txBox="1">
            <a:spLocks noChangeArrowheads="1"/>
          </p:cNvSpPr>
          <p:nvPr/>
        </p:nvSpPr>
        <p:spPr bwMode="auto">
          <a:xfrm>
            <a:off x="61913" y="2636912"/>
            <a:ext cx="2557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>
                <a:solidFill>
                  <a:srgbClr val="3366CC"/>
                </a:solidFill>
              </a:rPr>
              <a:t>electron bunches (some ns)</a:t>
            </a:r>
          </a:p>
        </p:txBody>
      </p:sp>
      <p:sp>
        <p:nvSpPr>
          <p:cNvPr id="20" name="Rechteck 19"/>
          <p:cNvSpPr/>
          <p:nvPr/>
        </p:nvSpPr>
        <p:spPr>
          <a:xfrm>
            <a:off x="5891213" y="2060848"/>
            <a:ext cx="2808287" cy="6223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2" name="Gerade Verbindung 21"/>
          <p:cNvCxnSpPr/>
          <p:nvPr/>
        </p:nvCxnSpPr>
        <p:spPr>
          <a:xfrm>
            <a:off x="5891213" y="2060848"/>
            <a:ext cx="2808287" cy="0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5886450" y="2689200"/>
            <a:ext cx="2808288" cy="0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>
          <a:xfrm>
            <a:off x="5689600" y="2420888"/>
            <a:ext cx="3162300" cy="0"/>
          </a:xfrm>
          <a:prstGeom prst="line">
            <a:avLst/>
          </a:prstGeom>
          <a:ln w="1905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>
          <a:xfrm>
            <a:off x="5688013" y="2376488"/>
            <a:ext cx="3162300" cy="0"/>
          </a:xfrm>
          <a:prstGeom prst="line">
            <a:avLst/>
          </a:prstGeom>
          <a:ln w="1905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7" name="Textfeld 30"/>
          <p:cNvSpPr txBox="1">
            <a:spLocks noChangeArrowheads="1"/>
          </p:cNvSpPr>
          <p:nvPr/>
        </p:nvSpPr>
        <p:spPr bwMode="auto">
          <a:xfrm>
            <a:off x="6554663" y="1791528"/>
            <a:ext cx="24098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dirty="0">
                <a:solidFill>
                  <a:srgbClr val="3366CC"/>
                </a:solidFill>
              </a:rPr>
              <a:t>continuous electron beam</a:t>
            </a:r>
          </a:p>
        </p:txBody>
      </p:sp>
      <p:sp>
        <p:nvSpPr>
          <p:cNvPr id="32" name="Ellipse 31"/>
          <p:cNvSpPr/>
          <p:nvPr/>
        </p:nvSpPr>
        <p:spPr>
          <a:xfrm>
            <a:off x="6442075" y="2132856"/>
            <a:ext cx="1585913" cy="454025"/>
          </a:xfrm>
          <a:prstGeom prst="ellipse">
            <a:avLst/>
          </a:prstGeom>
          <a:solidFill>
            <a:srgbClr val="FF9999"/>
          </a:solidFill>
          <a:ln>
            <a:solidFill>
              <a:srgbClr val="A5002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" name="Rechteck 26"/>
          <p:cNvSpPr/>
          <p:nvPr/>
        </p:nvSpPr>
        <p:spPr>
          <a:xfrm>
            <a:off x="5709444" y="2276872"/>
            <a:ext cx="3162300" cy="182562"/>
          </a:xfrm>
          <a:prstGeom prst="rect">
            <a:avLst/>
          </a:prstGeom>
          <a:solidFill>
            <a:srgbClr val="FF0000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710" name="Textfeld 32"/>
          <p:cNvSpPr txBox="1">
            <a:spLocks noChangeArrowheads="1"/>
          </p:cNvSpPr>
          <p:nvPr/>
        </p:nvSpPr>
        <p:spPr bwMode="auto">
          <a:xfrm>
            <a:off x="5868144" y="2688977"/>
            <a:ext cx="31226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dirty="0">
                <a:solidFill>
                  <a:srgbClr val="FF0000"/>
                </a:solidFill>
              </a:rPr>
              <a:t>continuous </a:t>
            </a:r>
            <a:r>
              <a:rPr lang="en-US" altLang="en-US" sz="1400" b="1" dirty="0">
                <a:solidFill>
                  <a:srgbClr val="FF7C80"/>
                </a:solidFill>
              </a:rPr>
              <a:t>(or bunched)</a:t>
            </a:r>
            <a:r>
              <a:rPr lang="en-US" altLang="en-US" sz="1400" b="1" dirty="0">
                <a:solidFill>
                  <a:srgbClr val="FF0000"/>
                </a:solidFill>
              </a:rPr>
              <a:t> ion beam</a:t>
            </a:r>
          </a:p>
        </p:txBody>
      </p:sp>
      <p:sp>
        <p:nvSpPr>
          <p:cNvPr id="29711" name="Textfeld 33"/>
          <p:cNvSpPr txBox="1">
            <a:spLocks noChangeArrowheads="1"/>
          </p:cNvSpPr>
          <p:nvPr/>
        </p:nvSpPr>
        <p:spPr bwMode="auto">
          <a:xfrm>
            <a:off x="180975" y="1772816"/>
            <a:ext cx="1557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800" b="1" dirty="0"/>
              <a:t>new scheme</a:t>
            </a:r>
          </a:p>
        </p:txBody>
      </p:sp>
      <p:sp>
        <p:nvSpPr>
          <p:cNvPr id="29712" name="Textfeld 34"/>
          <p:cNvSpPr txBox="1">
            <a:spLocks noChangeArrowheads="1"/>
          </p:cNvSpPr>
          <p:nvPr/>
        </p:nvSpPr>
        <p:spPr bwMode="auto">
          <a:xfrm>
            <a:off x="5148263" y="1762969"/>
            <a:ext cx="13001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en-US" sz="1800" b="1" dirty="0"/>
              <a:t>traditional</a:t>
            </a:r>
            <a:endParaRPr lang="en-US" altLang="en-US" sz="1800" b="1" dirty="0"/>
          </a:p>
        </p:txBody>
      </p:sp>
      <p:cxnSp>
        <p:nvCxnSpPr>
          <p:cNvPr id="37" name="Gerade Verbindung mit Pfeil 36"/>
          <p:cNvCxnSpPr/>
          <p:nvPr/>
        </p:nvCxnSpPr>
        <p:spPr>
          <a:xfrm flipV="1">
            <a:off x="4519613" y="2492375"/>
            <a:ext cx="1060450" cy="0"/>
          </a:xfrm>
          <a:prstGeom prst="straightConnector1">
            <a:avLst/>
          </a:prstGeom>
          <a:ln w="44450">
            <a:solidFill>
              <a:schemeClr val="tx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714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005064"/>
            <a:ext cx="6869113" cy="239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15" name="Textfeld 41"/>
          <p:cNvSpPr txBox="1">
            <a:spLocks noChangeArrowheads="1"/>
          </p:cNvSpPr>
          <p:nvPr/>
        </p:nvSpPr>
        <p:spPr bwMode="auto">
          <a:xfrm>
            <a:off x="5743575" y="4365104"/>
            <a:ext cx="31337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800" b="1" dirty="0">
                <a:solidFill>
                  <a:srgbClr val="006600"/>
                </a:solidFill>
                <a:cs typeface="Arial" charset="0"/>
              </a:rPr>
              <a:t>Low Energy RHIC e-Cooler</a:t>
            </a:r>
            <a:br>
              <a:rPr lang="en-US" altLang="en-US" sz="1800" b="1" dirty="0">
                <a:solidFill>
                  <a:srgbClr val="006600"/>
                </a:solidFill>
                <a:cs typeface="Arial" charset="0"/>
              </a:rPr>
            </a:br>
            <a:r>
              <a:rPr lang="en-US" altLang="en-US" sz="1800" b="1" dirty="0">
                <a:solidFill>
                  <a:srgbClr val="006600"/>
                </a:solidFill>
                <a:cs typeface="Arial" charset="0"/>
              </a:rPr>
              <a:t>(</a:t>
            </a:r>
            <a:r>
              <a:rPr lang="en-US" altLang="en-US" sz="1800" b="1" dirty="0" err="1">
                <a:solidFill>
                  <a:srgbClr val="006600"/>
                </a:solidFill>
                <a:cs typeface="Arial" charset="0"/>
              </a:rPr>
              <a:t>LEReC</a:t>
            </a:r>
            <a:r>
              <a:rPr lang="en-US" altLang="en-US" sz="1800" b="1" dirty="0">
                <a:solidFill>
                  <a:srgbClr val="006600"/>
                </a:solidFill>
                <a:cs typeface="Arial" charset="0"/>
              </a:rPr>
              <a:t>) project at BNL</a:t>
            </a:r>
            <a:endParaRPr lang="en-US" altLang="en-US" sz="1800" dirty="0">
              <a:solidFill>
                <a:srgbClr val="006600"/>
              </a:solidFill>
              <a:cs typeface="Arial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4619625" y="4076700"/>
            <a:ext cx="528638" cy="288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717" name="Text Box 2"/>
          <p:cNvSpPr txBox="1">
            <a:spLocks noChangeArrowheads="1"/>
          </p:cNvSpPr>
          <p:nvPr/>
        </p:nvSpPr>
        <p:spPr bwMode="auto">
          <a:xfrm>
            <a:off x="640165" y="92824"/>
            <a:ext cx="736611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3600" b="1" dirty="0">
                <a:solidFill>
                  <a:srgbClr val="336699"/>
                </a:solidFill>
              </a:rPr>
              <a:t>Bunched Beam Electron Cooling</a:t>
            </a:r>
          </a:p>
        </p:txBody>
      </p:sp>
      <p:sp>
        <p:nvSpPr>
          <p:cNvPr id="30742" name="Textfeld 1"/>
          <p:cNvSpPr txBox="1">
            <a:spLocks noChangeArrowheads="1"/>
          </p:cNvSpPr>
          <p:nvPr/>
        </p:nvSpPr>
        <p:spPr bwMode="auto">
          <a:xfrm>
            <a:off x="1437327" y="2996952"/>
            <a:ext cx="5222905" cy="1323439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1600" dirty="0" smtClean="0"/>
              <a:t>high intensity bunches (production, transport)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1600" dirty="0" smtClean="0"/>
              <a:t>momentum spread and emittance of bunches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1600" dirty="0" smtClean="0"/>
              <a:t>beam alignment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1600" dirty="0" smtClean="0"/>
              <a:t>magnetized </a:t>
            </a:r>
            <a:r>
              <a:rPr lang="en-US" altLang="en-US" sz="1600" dirty="0" smtClean="0">
                <a:sym typeface="Symbol"/>
              </a:rPr>
              <a:t> non-magnetized (magnetic shielding)</a:t>
            </a:r>
            <a:endParaRPr lang="en-US" altLang="en-US" sz="1600" dirty="0" smtClean="0"/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1600" dirty="0" smtClean="0"/>
              <a:t>synchronization of electron and ion bunches</a:t>
            </a:r>
          </a:p>
        </p:txBody>
      </p:sp>
      <p:sp>
        <p:nvSpPr>
          <p:cNvPr id="29719" name="Textfeld 2"/>
          <p:cNvSpPr txBox="1">
            <a:spLocks noChangeArrowheads="1"/>
          </p:cNvSpPr>
          <p:nvPr/>
        </p:nvSpPr>
        <p:spPr bwMode="auto">
          <a:xfrm>
            <a:off x="69825" y="5661248"/>
            <a:ext cx="16938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en-US" sz="1400" b="1" dirty="0">
                <a:solidFill>
                  <a:srgbClr val="0099CC"/>
                </a:solidFill>
              </a:rPr>
              <a:t>super-</a:t>
            </a:r>
            <a:r>
              <a:rPr lang="de-DE" altLang="en-US" sz="1400" b="1" dirty="0" err="1">
                <a:solidFill>
                  <a:srgbClr val="0099CC"/>
                </a:solidFill>
              </a:rPr>
              <a:t>conducting</a:t>
            </a:r>
            <a:endParaRPr lang="de-DE" altLang="en-US" sz="1400" b="1" dirty="0">
              <a:solidFill>
                <a:srgbClr val="0099CC"/>
              </a:solidFill>
            </a:endParaRPr>
          </a:p>
          <a:p>
            <a:pPr eaLnBrk="1" hangingPunct="1"/>
            <a:r>
              <a:rPr lang="de-DE" altLang="en-US" sz="1400" b="1" dirty="0" err="1">
                <a:solidFill>
                  <a:srgbClr val="0099CC"/>
                </a:solidFill>
              </a:rPr>
              <a:t>rf</a:t>
            </a:r>
            <a:r>
              <a:rPr lang="de-DE" altLang="en-US" sz="1400" b="1" dirty="0">
                <a:solidFill>
                  <a:srgbClr val="0099CC"/>
                </a:solidFill>
              </a:rPr>
              <a:t> </a:t>
            </a:r>
            <a:r>
              <a:rPr lang="de-DE" altLang="en-US" sz="1400" b="1" dirty="0" err="1">
                <a:solidFill>
                  <a:srgbClr val="0099CC"/>
                </a:solidFill>
              </a:rPr>
              <a:t>gun</a:t>
            </a:r>
            <a:endParaRPr lang="en-US" altLang="en-US" sz="1400" b="1" dirty="0">
              <a:solidFill>
                <a:srgbClr val="0099CC"/>
              </a:solidFill>
            </a:endParaRPr>
          </a:p>
        </p:txBody>
      </p:sp>
      <p:cxnSp>
        <p:nvCxnSpPr>
          <p:cNvPr id="5" name="Gerade Verbindung mit Pfeil 4"/>
          <p:cNvCxnSpPr/>
          <p:nvPr/>
        </p:nvCxnSpPr>
        <p:spPr>
          <a:xfrm flipV="1">
            <a:off x="293688" y="5157192"/>
            <a:ext cx="0" cy="546099"/>
          </a:xfrm>
          <a:prstGeom prst="straightConnector1">
            <a:avLst/>
          </a:prstGeom>
          <a:ln w="25400">
            <a:solidFill>
              <a:srgbClr val="0099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21" name="Textfeld 18"/>
          <p:cNvSpPr txBox="1">
            <a:spLocks noChangeArrowheads="1"/>
          </p:cNvSpPr>
          <p:nvPr/>
        </p:nvSpPr>
        <p:spPr bwMode="auto">
          <a:xfrm>
            <a:off x="900113" y="6021288"/>
            <a:ext cx="245745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dirty="0">
                <a:solidFill>
                  <a:srgbClr val="FF0000"/>
                </a:solidFill>
              </a:rPr>
              <a:t>5 MeV, 250 kW beam dump</a:t>
            </a:r>
          </a:p>
        </p:txBody>
      </p:sp>
      <p:sp>
        <p:nvSpPr>
          <p:cNvPr id="29722" name="Textfeld 2"/>
          <p:cNvSpPr txBox="1">
            <a:spLocks noChangeArrowheads="1"/>
          </p:cNvSpPr>
          <p:nvPr/>
        </p:nvSpPr>
        <p:spPr bwMode="auto">
          <a:xfrm>
            <a:off x="6804248" y="5085184"/>
            <a:ext cx="21145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dirty="0"/>
              <a:t>two counter-propagating</a:t>
            </a:r>
          </a:p>
          <a:p>
            <a:pPr eaLnBrk="1" hangingPunct="1"/>
            <a:r>
              <a:rPr lang="en-US" altLang="en-US" sz="1400" dirty="0"/>
              <a:t>ion beams</a:t>
            </a:r>
          </a:p>
        </p:txBody>
      </p:sp>
      <p:cxnSp>
        <p:nvCxnSpPr>
          <p:cNvPr id="18" name="Gerade Verbindung mit Pfeil 17"/>
          <p:cNvCxnSpPr/>
          <p:nvPr/>
        </p:nvCxnSpPr>
        <p:spPr>
          <a:xfrm>
            <a:off x="6553200" y="5229200"/>
            <a:ext cx="250825" cy="0"/>
          </a:xfrm>
          <a:prstGeom prst="straightConnector1">
            <a:avLst/>
          </a:prstGeom>
          <a:ln w="31750">
            <a:solidFill>
              <a:srgbClr val="00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/>
          <p:cNvCxnSpPr/>
          <p:nvPr/>
        </p:nvCxnSpPr>
        <p:spPr>
          <a:xfrm rot="10800000">
            <a:off x="6553423" y="5589240"/>
            <a:ext cx="250825" cy="0"/>
          </a:xfrm>
          <a:prstGeom prst="straightConnector1">
            <a:avLst/>
          </a:prstGeom>
          <a:ln w="317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25" name="Textfeld 22"/>
          <p:cNvSpPr txBox="1">
            <a:spLocks noChangeArrowheads="1"/>
          </p:cNvSpPr>
          <p:nvPr/>
        </p:nvSpPr>
        <p:spPr bwMode="auto">
          <a:xfrm>
            <a:off x="2835275" y="5661248"/>
            <a:ext cx="2744788" cy="2524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dirty="0"/>
              <a:t>two opposite cooling sections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560021" y="2996952"/>
            <a:ext cx="902811" cy="369332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sz="1800" dirty="0"/>
              <a:t>i</a:t>
            </a:r>
            <a:r>
              <a:rPr lang="en-US" sz="1800" dirty="0" smtClean="0"/>
              <a:t>ssues: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65165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B76F02B-FC74-42D2-A98F-70F73F8D1BC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212976"/>
            <a:ext cx="3015508" cy="22782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8FD10D8-5E57-4B3C-A76F-46D1A81F4B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168" y="545475"/>
            <a:ext cx="3001964" cy="25954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4C5395E-D7D8-4B8A-A378-84DA38846C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26" y="4623513"/>
            <a:ext cx="4306557" cy="20458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C2AB76-7468-4669-8C5A-9686A8F03A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486" y="3139532"/>
            <a:ext cx="2477211" cy="180099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046C4D7-4CC0-4AF2-88B4-8DA831486789}"/>
              </a:ext>
            </a:extLst>
          </p:cNvPr>
          <p:cNvSpPr/>
          <p:nvPr/>
        </p:nvSpPr>
        <p:spPr>
          <a:xfrm>
            <a:off x="241776" y="332656"/>
            <a:ext cx="555436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GB" sz="1600" b="1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 err="1"/>
              <a:t>LEReC</a:t>
            </a:r>
            <a:r>
              <a:rPr lang="en-US" sz="1400" dirty="0"/>
              <a:t> is </a:t>
            </a:r>
            <a:r>
              <a:rPr lang="en-US" sz="1400" dirty="0" smtClean="0"/>
              <a:t>the first </a:t>
            </a:r>
            <a:r>
              <a:rPr lang="en-US" sz="1400" dirty="0"/>
              <a:t>electron cooler based on the RF acceleration of electron beam </a:t>
            </a:r>
            <a:r>
              <a:rPr lang="en-US" sz="1400" dirty="0" smtClean="0"/>
              <a:t>. 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State of the art electron accelerator which uses photocathode high-current gun, high-power laser and several RF </a:t>
            </a:r>
            <a:r>
              <a:rPr lang="en-US" sz="1400" dirty="0" smtClean="0"/>
              <a:t>cavities.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Electron beam parameters suitable for cooling were successfully generated and transported to the cooling sections in RHIC.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First electron cooling of hadron beams using a bunched electron beam was demonstrated on April 5, 2019.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Both longitudinal and transverse cooling was achieved.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Cooling of ion bunches in two separate RHIC rings (Yellow and Blue</a:t>
            </a:r>
            <a:r>
              <a:rPr lang="en-US" sz="1400" dirty="0" smtClean="0"/>
              <a:t>) </a:t>
            </a:r>
            <a:r>
              <a:rPr lang="en-US" sz="1400" dirty="0"/>
              <a:t>using single electron beam was demonstrated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DF21581-195D-4D9D-8A60-F1B09131869F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228184" y="3198719"/>
            <a:ext cx="2837853" cy="289457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04DD535-44F8-4999-B59F-5F6668D3A6DF}"/>
              </a:ext>
            </a:extLst>
          </p:cNvPr>
          <p:cNvSpPr txBox="1"/>
          <p:nvPr/>
        </p:nvSpPr>
        <p:spPr>
          <a:xfrm>
            <a:off x="3869846" y="3342735"/>
            <a:ext cx="20874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rgbClr val="FFFFFF"/>
                </a:solidFill>
              </a:rPr>
              <a:t>LEReC</a:t>
            </a:r>
            <a:r>
              <a:rPr lang="en-US" sz="1400" dirty="0">
                <a:solidFill>
                  <a:srgbClr val="FFFFFF"/>
                </a:solidFill>
              </a:rPr>
              <a:t> cooling sections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6444208" y="6114782"/>
            <a:ext cx="26484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demonstration of cooling</a:t>
            </a:r>
            <a:endParaRPr lang="en-US" sz="1600" b="1" dirty="0">
              <a:solidFill>
                <a:srgbClr val="C00000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6228184" y="3140968"/>
            <a:ext cx="2864506" cy="3306575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feld 9"/>
          <p:cNvSpPr txBox="1"/>
          <p:nvPr/>
        </p:nvSpPr>
        <p:spPr>
          <a:xfrm>
            <a:off x="4572000" y="6073169"/>
            <a:ext cx="16802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solidFill>
                  <a:srgbClr val="00B050"/>
                </a:solidFill>
              </a:rPr>
              <a:t>A. Fedotov et al.</a:t>
            </a:r>
            <a:endParaRPr lang="en-US" sz="1600" dirty="0">
              <a:solidFill>
                <a:srgbClr val="00B050"/>
              </a:solidFill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251520" y="25460"/>
            <a:ext cx="87318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altLang="en-US" sz="2800" b="1" dirty="0" smtClean="0">
                <a:solidFill>
                  <a:srgbClr val="336699"/>
                </a:solidFill>
              </a:rPr>
              <a:t>Low-</a:t>
            </a:r>
            <a:r>
              <a:rPr lang="de-DE" altLang="en-US" sz="2800" b="1" dirty="0" err="1" smtClean="0">
                <a:solidFill>
                  <a:srgbClr val="336699"/>
                </a:solidFill>
              </a:rPr>
              <a:t>Energy</a:t>
            </a:r>
            <a:r>
              <a:rPr lang="de-DE" altLang="en-US" sz="2800" b="1" dirty="0" smtClean="0">
                <a:solidFill>
                  <a:srgbClr val="336699"/>
                </a:solidFill>
              </a:rPr>
              <a:t> RHIC </a:t>
            </a:r>
            <a:r>
              <a:rPr lang="de-DE" altLang="en-US" sz="2800" b="1" dirty="0" err="1" smtClean="0">
                <a:solidFill>
                  <a:srgbClr val="336699"/>
                </a:solidFill>
              </a:rPr>
              <a:t>electron</a:t>
            </a:r>
            <a:r>
              <a:rPr lang="de-DE" altLang="en-US" sz="2800" b="1" dirty="0" smtClean="0">
                <a:solidFill>
                  <a:srgbClr val="336699"/>
                </a:solidFill>
              </a:rPr>
              <a:t> Cooler (</a:t>
            </a:r>
            <a:r>
              <a:rPr lang="de-DE" altLang="en-US" sz="2800" b="1" dirty="0" err="1" smtClean="0">
                <a:solidFill>
                  <a:srgbClr val="336699"/>
                </a:solidFill>
              </a:rPr>
              <a:t>LEReC</a:t>
            </a:r>
            <a:r>
              <a:rPr lang="de-DE" altLang="en-US" sz="2800" b="1" dirty="0" smtClean="0">
                <a:solidFill>
                  <a:srgbClr val="336699"/>
                </a:solidFill>
              </a:rPr>
              <a:t>) at BNL</a:t>
            </a:r>
            <a:endParaRPr lang="en-US" altLang="en-US" sz="2800" b="1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6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Oval 29"/>
          <p:cNvSpPr>
            <a:spLocks noChangeArrowheads="1"/>
          </p:cNvSpPr>
          <p:nvPr/>
        </p:nvSpPr>
        <p:spPr bwMode="auto">
          <a:xfrm>
            <a:off x="182661" y="2204864"/>
            <a:ext cx="4101307" cy="274674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196" name="Line 30"/>
          <p:cNvSpPr>
            <a:spLocks noChangeShapeType="1"/>
          </p:cNvSpPr>
          <p:nvPr/>
        </p:nvSpPr>
        <p:spPr bwMode="auto">
          <a:xfrm>
            <a:off x="2200010" y="2042784"/>
            <a:ext cx="15173" cy="3249959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7" name="Line 31"/>
          <p:cNvSpPr>
            <a:spLocks noChangeShapeType="1"/>
          </p:cNvSpPr>
          <p:nvPr/>
        </p:nvSpPr>
        <p:spPr bwMode="auto">
          <a:xfrm>
            <a:off x="40480" y="3587747"/>
            <a:ext cx="44595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8" name="Oval 32"/>
          <p:cNvSpPr>
            <a:spLocks noChangeAspect="1" noChangeArrowheads="1"/>
          </p:cNvSpPr>
          <p:nvPr/>
        </p:nvSpPr>
        <p:spPr bwMode="auto">
          <a:xfrm rot="-2400000">
            <a:off x="1043609" y="2736850"/>
            <a:ext cx="180000" cy="12571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199" name="Oval 33"/>
          <p:cNvSpPr>
            <a:spLocks noChangeArrowheads="1"/>
          </p:cNvSpPr>
          <p:nvPr/>
        </p:nvSpPr>
        <p:spPr bwMode="auto">
          <a:xfrm>
            <a:off x="2257425" y="3587749"/>
            <a:ext cx="198438" cy="175851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200" name="Oval 34"/>
          <p:cNvSpPr>
            <a:spLocks noChangeArrowheads="1"/>
          </p:cNvSpPr>
          <p:nvPr/>
        </p:nvSpPr>
        <p:spPr bwMode="auto">
          <a:xfrm rot="-2400000">
            <a:off x="2581043" y="4015555"/>
            <a:ext cx="198437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201" name="Oval 35"/>
          <p:cNvSpPr>
            <a:spLocks noChangeArrowheads="1"/>
          </p:cNvSpPr>
          <p:nvPr/>
        </p:nvSpPr>
        <p:spPr bwMode="auto">
          <a:xfrm>
            <a:off x="1693863" y="4349750"/>
            <a:ext cx="200025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202" name="Oval 36"/>
          <p:cNvSpPr>
            <a:spLocks noChangeArrowheads="1"/>
          </p:cNvSpPr>
          <p:nvPr/>
        </p:nvSpPr>
        <p:spPr bwMode="auto">
          <a:xfrm>
            <a:off x="2835023" y="3215134"/>
            <a:ext cx="180000" cy="180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203" name="Oval 37"/>
          <p:cNvSpPr>
            <a:spLocks noChangeArrowheads="1"/>
          </p:cNvSpPr>
          <p:nvPr/>
        </p:nvSpPr>
        <p:spPr bwMode="auto">
          <a:xfrm rot="4200000">
            <a:off x="3663950" y="3054350"/>
            <a:ext cx="198438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204" name="Oval 38"/>
          <p:cNvSpPr>
            <a:spLocks noChangeAspect="1" noChangeArrowheads="1"/>
          </p:cNvSpPr>
          <p:nvPr/>
        </p:nvSpPr>
        <p:spPr bwMode="auto">
          <a:xfrm rot="1800000">
            <a:off x="2157412" y="2914650"/>
            <a:ext cx="231955" cy="16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205" name="Oval 39"/>
          <p:cNvSpPr>
            <a:spLocks noChangeArrowheads="1"/>
          </p:cNvSpPr>
          <p:nvPr/>
        </p:nvSpPr>
        <p:spPr bwMode="auto">
          <a:xfrm>
            <a:off x="2587707" y="4597450"/>
            <a:ext cx="144000" cy="216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206" name="Oval 40"/>
          <p:cNvSpPr>
            <a:spLocks noChangeArrowheads="1"/>
          </p:cNvSpPr>
          <p:nvPr/>
        </p:nvSpPr>
        <p:spPr bwMode="auto">
          <a:xfrm rot="1800000">
            <a:off x="1096175" y="3883875"/>
            <a:ext cx="220496" cy="11895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207" name="Oval 41"/>
          <p:cNvSpPr>
            <a:spLocks noChangeArrowheads="1"/>
          </p:cNvSpPr>
          <p:nvPr/>
        </p:nvSpPr>
        <p:spPr bwMode="auto">
          <a:xfrm>
            <a:off x="2289353" y="2348880"/>
            <a:ext cx="124975" cy="108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208" name="Oval 42"/>
          <p:cNvSpPr>
            <a:spLocks noChangeArrowheads="1"/>
          </p:cNvSpPr>
          <p:nvPr/>
        </p:nvSpPr>
        <p:spPr bwMode="auto">
          <a:xfrm>
            <a:off x="1099028" y="3241326"/>
            <a:ext cx="250430" cy="18335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209" name="Oval 43"/>
          <p:cNvSpPr>
            <a:spLocks noChangeArrowheads="1"/>
          </p:cNvSpPr>
          <p:nvPr/>
        </p:nvSpPr>
        <p:spPr bwMode="auto">
          <a:xfrm>
            <a:off x="3733800" y="3803650"/>
            <a:ext cx="200025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210" name="Oval 44"/>
          <p:cNvSpPr>
            <a:spLocks noChangeArrowheads="1"/>
          </p:cNvSpPr>
          <p:nvPr/>
        </p:nvSpPr>
        <p:spPr bwMode="auto">
          <a:xfrm rot="3000000">
            <a:off x="799579" y="4191000"/>
            <a:ext cx="200025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211" name="Oval 45"/>
          <p:cNvSpPr>
            <a:spLocks noChangeArrowheads="1"/>
          </p:cNvSpPr>
          <p:nvPr/>
        </p:nvSpPr>
        <p:spPr bwMode="auto">
          <a:xfrm rot="1200000">
            <a:off x="3300413" y="4082599"/>
            <a:ext cx="200025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212" name="Oval 46"/>
          <p:cNvSpPr>
            <a:spLocks noChangeArrowheads="1"/>
          </p:cNvSpPr>
          <p:nvPr/>
        </p:nvSpPr>
        <p:spPr bwMode="auto">
          <a:xfrm>
            <a:off x="3100388" y="2597150"/>
            <a:ext cx="200025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213" name="Oval 47"/>
          <p:cNvSpPr>
            <a:spLocks noChangeArrowheads="1"/>
          </p:cNvSpPr>
          <p:nvPr/>
        </p:nvSpPr>
        <p:spPr bwMode="auto">
          <a:xfrm>
            <a:off x="504875" y="3051363"/>
            <a:ext cx="198438" cy="163771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214" name="Rectangle 48"/>
          <p:cNvSpPr>
            <a:spLocks noChangeArrowheads="1"/>
          </p:cNvSpPr>
          <p:nvPr/>
        </p:nvSpPr>
        <p:spPr bwMode="auto">
          <a:xfrm>
            <a:off x="4315553" y="3194050"/>
            <a:ext cx="307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GB" altLang="en-US" sz="1800" b="1" dirty="0"/>
              <a:t>x</a:t>
            </a:r>
          </a:p>
        </p:txBody>
      </p:sp>
      <p:sp>
        <p:nvSpPr>
          <p:cNvPr id="8215" name="Rectangle 49"/>
          <p:cNvSpPr>
            <a:spLocks noChangeArrowheads="1"/>
          </p:cNvSpPr>
          <p:nvPr/>
        </p:nvSpPr>
        <p:spPr bwMode="auto">
          <a:xfrm>
            <a:off x="1905794" y="1796306"/>
            <a:ext cx="361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GB" altLang="en-US" sz="1800" b="1" dirty="0"/>
              <a:t>x'</a:t>
            </a:r>
          </a:p>
        </p:txBody>
      </p: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1286970" y="-10340"/>
            <a:ext cx="5737468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3200" b="1" dirty="0" smtClean="0">
                <a:solidFill>
                  <a:srgbClr val="336699"/>
                </a:solidFill>
              </a:rPr>
              <a:t>Stochastic Cooling</a:t>
            </a:r>
            <a:br>
              <a:rPr lang="en-US" altLang="en-US" sz="3200" b="1" dirty="0" smtClean="0">
                <a:solidFill>
                  <a:srgbClr val="336699"/>
                </a:solidFill>
              </a:rPr>
            </a:br>
            <a:r>
              <a:rPr lang="en-US" altLang="en-US" sz="3200" b="1" dirty="0" smtClean="0">
                <a:solidFill>
                  <a:srgbClr val="336699"/>
                </a:solidFill>
              </a:rPr>
              <a:t>Fluctuations in Phase Space</a:t>
            </a:r>
            <a:endParaRPr lang="en-US" altLang="en-US" sz="3200" b="1" dirty="0">
              <a:solidFill>
                <a:srgbClr val="336699"/>
              </a:solidFill>
            </a:endParaRPr>
          </a:p>
        </p:txBody>
      </p:sp>
      <p:sp>
        <p:nvSpPr>
          <p:cNvPr id="31" name="Oval 41"/>
          <p:cNvSpPr>
            <a:spLocks noChangeArrowheads="1"/>
          </p:cNvSpPr>
          <p:nvPr/>
        </p:nvSpPr>
        <p:spPr bwMode="auto">
          <a:xfrm>
            <a:off x="496094" y="3727450"/>
            <a:ext cx="207219" cy="1842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" name="Oval 40"/>
          <p:cNvSpPr>
            <a:spLocks noChangeArrowheads="1"/>
          </p:cNvSpPr>
          <p:nvPr/>
        </p:nvSpPr>
        <p:spPr bwMode="auto">
          <a:xfrm rot="1800000">
            <a:off x="1533880" y="2806507"/>
            <a:ext cx="220496" cy="11895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3" name="Oval 34"/>
          <p:cNvSpPr>
            <a:spLocks noChangeArrowheads="1"/>
          </p:cNvSpPr>
          <p:nvPr/>
        </p:nvSpPr>
        <p:spPr bwMode="auto">
          <a:xfrm rot="-2400000">
            <a:off x="1784072" y="3774885"/>
            <a:ext cx="198437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4" name="Oval 41"/>
          <p:cNvSpPr>
            <a:spLocks noChangeArrowheads="1"/>
          </p:cNvSpPr>
          <p:nvPr/>
        </p:nvSpPr>
        <p:spPr bwMode="auto">
          <a:xfrm>
            <a:off x="3300413" y="3004164"/>
            <a:ext cx="124975" cy="108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5" name="Oval 32"/>
          <p:cNvSpPr>
            <a:spLocks noChangeAspect="1" noChangeArrowheads="1"/>
          </p:cNvSpPr>
          <p:nvPr/>
        </p:nvSpPr>
        <p:spPr bwMode="auto">
          <a:xfrm rot="-2400000">
            <a:off x="3119736" y="3700745"/>
            <a:ext cx="180000" cy="12571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6" name="Oval 39"/>
          <p:cNvSpPr>
            <a:spLocks noChangeArrowheads="1"/>
          </p:cNvSpPr>
          <p:nvPr/>
        </p:nvSpPr>
        <p:spPr bwMode="auto">
          <a:xfrm>
            <a:off x="1697719" y="3158088"/>
            <a:ext cx="139598" cy="16647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7" name="Oval 29"/>
          <p:cNvSpPr>
            <a:spLocks noChangeAspect="1" noChangeArrowheads="1"/>
          </p:cNvSpPr>
          <p:nvPr/>
        </p:nvSpPr>
        <p:spPr bwMode="auto">
          <a:xfrm>
            <a:off x="5469499" y="2457136"/>
            <a:ext cx="3278965" cy="2196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8" name="Oval 34"/>
          <p:cNvSpPr>
            <a:spLocks noChangeArrowheads="1"/>
          </p:cNvSpPr>
          <p:nvPr/>
        </p:nvSpPr>
        <p:spPr bwMode="auto">
          <a:xfrm rot="-2400000">
            <a:off x="2717035" y="2797662"/>
            <a:ext cx="198437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" name="Oval 37"/>
          <p:cNvSpPr>
            <a:spLocks noChangeArrowheads="1"/>
          </p:cNvSpPr>
          <p:nvPr/>
        </p:nvSpPr>
        <p:spPr bwMode="auto">
          <a:xfrm rot="4200000">
            <a:off x="2257071" y="4211101"/>
            <a:ext cx="198438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0" name="Oval 41"/>
          <p:cNvSpPr>
            <a:spLocks noChangeArrowheads="1"/>
          </p:cNvSpPr>
          <p:nvPr/>
        </p:nvSpPr>
        <p:spPr bwMode="auto">
          <a:xfrm>
            <a:off x="1286970" y="4597450"/>
            <a:ext cx="124975" cy="108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1" name="Oval 41"/>
          <p:cNvSpPr>
            <a:spLocks noChangeArrowheads="1"/>
          </p:cNvSpPr>
          <p:nvPr/>
        </p:nvSpPr>
        <p:spPr bwMode="auto">
          <a:xfrm>
            <a:off x="6300192" y="3102577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2" name="Oval 41"/>
          <p:cNvSpPr>
            <a:spLocks noChangeArrowheads="1"/>
          </p:cNvSpPr>
          <p:nvPr/>
        </p:nvSpPr>
        <p:spPr bwMode="auto">
          <a:xfrm>
            <a:off x="5796136" y="3756577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3" name="Oval 41"/>
          <p:cNvSpPr>
            <a:spLocks noChangeArrowheads="1"/>
          </p:cNvSpPr>
          <p:nvPr/>
        </p:nvSpPr>
        <p:spPr bwMode="auto">
          <a:xfrm>
            <a:off x="7098192" y="2799706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4" name="Oval 41"/>
          <p:cNvSpPr>
            <a:spLocks noChangeArrowheads="1"/>
          </p:cNvSpPr>
          <p:nvPr/>
        </p:nvSpPr>
        <p:spPr bwMode="auto">
          <a:xfrm>
            <a:off x="6757392" y="3559777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5" name="Oval 41"/>
          <p:cNvSpPr>
            <a:spLocks noChangeArrowheads="1"/>
          </p:cNvSpPr>
          <p:nvPr/>
        </p:nvSpPr>
        <p:spPr bwMode="auto">
          <a:xfrm>
            <a:off x="6491324" y="4075333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6" name="Oval 41"/>
          <p:cNvSpPr>
            <a:spLocks noChangeArrowheads="1"/>
          </p:cNvSpPr>
          <p:nvPr/>
        </p:nvSpPr>
        <p:spPr bwMode="auto">
          <a:xfrm>
            <a:off x="7062192" y="3864577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7" name="Oval 41"/>
          <p:cNvSpPr>
            <a:spLocks noChangeArrowheads="1"/>
          </p:cNvSpPr>
          <p:nvPr/>
        </p:nvSpPr>
        <p:spPr bwMode="auto">
          <a:xfrm>
            <a:off x="7668344" y="3007074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8" name="Oval 41"/>
          <p:cNvSpPr>
            <a:spLocks noChangeArrowheads="1"/>
          </p:cNvSpPr>
          <p:nvPr/>
        </p:nvSpPr>
        <p:spPr bwMode="auto">
          <a:xfrm>
            <a:off x="8172400" y="3215134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9" name="Oval 41"/>
          <p:cNvSpPr>
            <a:spLocks noChangeArrowheads="1"/>
          </p:cNvSpPr>
          <p:nvPr/>
        </p:nvSpPr>
        <p:spPr bwMode="auto">
          <a:xfrm>
            <a:off x="7519392" y="4321777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0" name="Oval 41"/>
          <p:cNvSpPr>
            <a:spLocks noChangeArrowheads="1"/>
          </p:cNvSpPr>
          <p:nvPr/>
        </p:nvSpPr>
        <p:spPr bwMode="auto">
          <a:xfrm>
            <a:off x="7098192" y="4248753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" name="Oval 41"/>
          <p:cNvSpPr>
            <a:spLocks noChangeArrowheads="1"/>
          </p:cNvSpPr>
          <p:nvPr/>
        </p:nvSpPr>
        <p:spPr bwMode="auto">
          <a:xfrm>
            <a:off x="7884368" y="3828577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2" name="Oval 41"/>
          <p:cNvSpPr>
            <a:spLocks noChangeArrowheads="1"/>
          </p:cNvSpPr>
          <p:nvPr/>
        </p:nvSpPr>
        <p:spPr bwMode="auto">
          <a:xfrm>
            <a:off x="7519392" y="4321777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3" name="Oval 41"/>
          <p:cNvSpPr>
            <a:spLocks noChangeArrowheads="1"/>
          </p:cNvSpPr>
          <p:nvPr/>
        </p:nvSpPr>
        <p:spPr bwMode="auto">
          <a:xfrm>
            <a:off x="6685392" y="3205325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" name="Oval 41"/>
          <p:cNvSpPr>
            <a:spLocks noChangeArrowheads="1"/>
          </p:cNvSpPr>
          <p:nvPr/>
        </p:nvSpPr>
        <p:spPr bwMode="auto">
          <a:xfrm>
            <a:off x="5796136" y="3305134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5" name="Oval 41"/>
          <p:cNvSpPr>
            <a:spLocks noChangeArrowheads="1"/>
          </p:cNvSpPr>
          <p:nvPr/>
        </p:nvSpPr>
        <p:spPr bwMode="auto">
          <a:xfrm>
            <a:off x="7704344" y="3344268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6" name="Oval 41"/>
          <p:cNvSpPr>
            <a:spLocks noChangeArrowheads="1"/>
          </p:cNvSpPr>
          <p:nvPr/>
        </p:nvSpPr>
        <p:spPr bwMode="auto">
          <a:xfrm>
            <a:off x="6534716" y="2561150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7" name="Oval 41"/>
          <p:cNvSpPr>
            <a:spLocks noChangeArrowheads="1"/>
          </p:cNvSpPr>
          <p:nvPr/>
        </p:nvSpPr>
        <p:spPr bwMode="auto">
          <a:xfrm>
            <a:off x="7406134" y="2615905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8" name="Oval 41"/>
          <p:cNvSpPr>
            <a:spLocks noChangeArrowheads="1"/>
          </p:cNvSpPr>
          <p:nvPr/>
        </p:nvSpPr>
        <p:spPr bwMode="auto">
          <a:xfrm>
            <a:off x="8532440" y="3469399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9" name="Oval 41"/>
          <p:cNvSpPr>
            <a:spLocks noChangeArrowheads="1"/>
          </p:cNvSpPr>
          <p:nvPr/>
        </p:nvSpPr>
        <p:spPr bwMode="auto">
          <a:xfrm>
            <a:off x="8028384" y="2731312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0" name="Oval 41"/>
          <p:cNvSpPr>
            <a:spLocks noChangeArrowheads="1"/>
          </p:cNvSpPr>
          <p:nvPr/>
        </p:nvSpPr>
        <p:spPr bwMode="auto">
          <a:xfrm>
            <a:off x="8311465" y="3774412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1" name="Oval 41"/>
          <p:cNvSpPr>
            <a:spLocks noChangeArrowheads="1"/>
          </p:cNvSpPr>
          <p:nvPr/>
        </p:nvSpPr>
        <p:spPr bwMode="auto">
          <a:xfrm>
            <a:off x="6086194" y="2835706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2" name="Oval 41"/>
          <p:cNvSpPr>
            <a:spLocks noChangeArrowheads="1"/>
          </p:cNvSpPr>
          <p:nvPr/>
        </p:nvSpPr>
        <p:spPr bwMode="auto">
          <a:xfrm>
            <a:off x="7134192" y="3326964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3" name="Oval 41"/>
          <p:cNvSpPr>
            <a:spLocks noChangeArrowheads="1"/>
          </p:cNvSpPr>
          <p:nvPr/>
        </p:nvSpPr>
        <p:spPr bwMode="auto">
          <a:xfrm>
            <a:off x="7519392" y="3943350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4" name="Oval 41"/>
          <p:cNvSpPr>
            <a:spLocks noChangeArrowheads="1"/>
          </p:cNvSpPr>
          <p:nvPr/>
        </p:nvSpPr>
        <p:spPr bwMode="auto">
          <a:xfrm>
            <a:off x="7438992" y="3631764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5" name="Oval 41"/>
          <p:cNvSpPr>
            <a:spLocks noChangeArrowheads="1"/>
          </p:cNvSpPr>
          <p:nvPr/>
        </p:nvSpPr>
        <p:spPr bwMode="auto">
          <a:xfrm>
            <a:off x="6264192" y="4260850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6" name="Oval 41"/>
          <p:cNvSpPr>
            <a:spLocks noChangeArrowheads="1"/>
          </p:cNvSpPr>
          <p:nvPr/>
        </p:nvSpPr>
        <p:spPr bwMode="auto">
          <a:xfrm>
            <a:off x="6264192" y="3654054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7" name="Line 31"/>
          <p:cNvSpPr>
            <a:spLocks noChangeShapeType="1"/>
          </p:cNvSpPr>
          <p:nvPr/>
        </p:nvSpPr>
        <p:spPr bwMode="auto">
          <a:xfrm flipV="1">
            <a:off x="5220072" y="3550865"/>
            <a:ext cx="379620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" name="Line 30"/>
          <p:cNvSpPr>
            <a:spLocks noChangeShapeType="1"/>
          </p:cNvSpPr>
          <p:nvPr/>
        </p:nvSpPr>
        <p:spPr bwMode="auto">
          <a:xfrm>
            <a:off x="7155019" y="2185433"/>
            <a:ext cx="15173" cy="277569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feld 1"/>
          <p:cNvSpPr txBox="1"/>
          <p:nvPr/>
        </p:nvSpPr>
        <p:spPr>
          <a:xfrm>
            <a:off x="599703" y="5281532"/>
            <a:ext cx="72763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compression of total phase space volume by reduction of </a:t>
            </a:r>
            <a:br>
              <a:rPr lang="en-US" b="1" dirty="0" smtClean="0"/>
            </a:br>
            <a:r>
              <a:rPr lang="en-US" b="1" dirty="0" smtClean="0"/>
              <a:t>locally empty phase space volume </a:t>
            </a:r>
            <a:endParaRPr lang="en-US" b="1" dirty="0"/>
          </a:p>
        </p:txBody>
      </p:sp>
      <p:sp>
        <p:nvSpPr>
          <p:cNvPr id="70" name="Rectangle 49"/>
          <p:cNvSpPr>
            <a:spLocks noChangeArrowheads="1"/>
          </p:cNvSpPr>
          <p:nvPr/>
        </p:nvSpPr>
        <p:spPr bwMode="auto">
          <a:xfrm>
            <a:off x="6685392" y="2042784"/>
            <a:ext cx="361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GB" altLang="en-US" sz="1800" b="1" dirty="0"/>
              <a:t>x'</a:t>
            </a:r>
          </a:p>
        </p:txBody>
      </p:sp>
      <p:sp>
        <p:nvSpPr>
          <p:cNvPr id="71" name="Rectangle 48"/>
          <p:cNvSpPr>
            <a:spLocks noChangeArrowheads="1"/>
          </p:cNvSpPr>
          <p:nvPr/>
        </p:nvSpPr>
        <p:spPr bwMode="auto">
          <a:xfrm>
            <a:off x="8820472" y="3140968"/>
            <a:ext cx="307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GB" altLang="en-US" sz="1800" b="1" dirty="0"/>
              <a:t>x</a:t>
            </a:r>
          </a:p>
        </p:txBody>
      </p:sp>
      <p:cxnSp>
        <p:nvCxnSpPr>
          <p:cNvPr id="4" name="Gerade Verbindung mit Pfeil 3"/>
          <p:cNvCxnSpPr/>
          <p:nvPr/>
        </p:nvCxnSpPr>
        <p:spPr>
          <a:xfrm>
            <a:off x="4315553" y="4202690"/>
            <a:ext cx="1178120" cy="0"/>
          </a:xfrm>
          <a:prstGeom prst="straightConnector1">
            <a:avLst/>
          </a:prstGeom>
          <a:ln w="76200" cmpd="sng">
            <a:solidFill>
              <a:srgbClr val="3333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4283968" y="4365104"/>
            <a:ext cx="12763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err="1" smtClean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cooling</a:t>
            </a:r>
            <a:endParaRPr lang="en-US" sz="2400" b="1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899591" y="1136938"/>
            <a:ext cx="64267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phase space is not homogeneously filled with particles </a:t>
            </a:r>
            <a:br>
              <a:rPr lang="en-US" dirty="0" smtClean="0"/>
            </a:br>
            <a:r>
              <a:rPr lang="en-US" dirty="0" smtClean="0">
                <a:sym typeface="Symbol"/>
              </a:rPr>
              <a:t> fluctuations of local particle density</a:t>
            </a:r>
            <a:endParaRPr lang="en-US" dirty="0"/>
          </a:p>
        </p:txBody>
      </p:sp>
      <p:sp>
        <p:nvSpPr>
          <p:cNvPr id="69" name="Oval 35"/>
          <p:cNvSpPr>
            <a:spLocks noChangeArrowheads="1"/>
          </p:cNvSpPr>
          <p:nvPr/>
        </p:nvSpPr>
        <p:spPr bwMode="auto">
          <a:xfrm>
            <a:off x="3162875" y="4489450"/>
            <a:ext cx="200025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2" name="Oval 32"/>
          <p:cNvSpPr>
            <a:spLocks noChangeAspect="1" noChangeArrowheads="1"/>
          </p:cNvSpPr>
          <p:nvPr/>
        </p:nvSpPr>
        <p:spPr bwMode="auto">
          <a:xfrm rot="-2400000">
            <a:off x="1988025" y="4739136"/>
            <a:ext cx="180000" cy="12571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3" name="Oval 35"/>
          <p:cNvSpPr>
            <a:spLocks noChangeArrowheads="1"/>
          </p:cNvSpPr>
          <p:nvPr/>
        </p:nvSpPr>
        <p:spPr bwMode="auto">
          <a:xfrm>
            <a:off x="1597706" y="2361864"/>
            <a:ext cx="200025" cy="139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4" name="Oval 39"/>
          <p:cNvSpPr>
            <a:spLocks noChangeArrowheads="1"/>
          </p:cNvSpPr>
          <p:nvPr/>
        </p:nvSpPr>
        <p:spPr bwMode="auto">
          <a:xfrm>
            <a:off x="827591" y="3398964"/>
            <a:ext cx="144000" cy="216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5" name="Oval 40"/>
          <p:cNvSpPr>
            <a:spLocks noChangeArrowheads="1"/>
          </p:cNvSpPr>
          <p:nvPr/>
        </p:nvSpPr>
        <p:spPr bwMode="auto">
          <a:xfrm rot="1800000">
            <a:off x="2345615" y="3299947"/>
            <a:ext cx="220496" cy="11895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6" name="Oval 41"/>
          <p:cNvSpPr>
            <a:spLocks noChangeArrowheads="1"/>
          </p:cNvSpPr>
          <p:nvPr/>
        </p:nvSpPr>
        <p:spPr bwMode="auto">
          <a:xfrm>
            <a:off x="1474048" y="3675674"/>
            <a:ext cx="144000" cy="144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8" name="Oval 41"/>
          <p:cNvSpPr>
            <a:spLocks noChangeArrowheads="1"/>
          </p:cNvSpPr>
          <p:nvPr/>
        </p:nvSpPr>
        <p:spPr bwMode="auto">
          <a:xfrm>
            <a:off x="3525864" y="3362964"/>
            <a:ext cx="144000" cy="144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9" name="Oval 41"/>
          <p:cNvSpPr>
            <a:spLocks noChangeArrowheads="1"/>
          </p:cNvSpPr>
          <p:nvPr/>
        </p:nvSpPr>
        <p:spPr bwMode="auto">
          <a:xfrm>
            <a:off x="3015023" y="4162073"/>
            <a:ext cx="144000" cy="144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" name="Textfeld 2"/>
          <p:cNvSpPr txBox="1"/>
          <p:nvPr/>
        </p:nvSpPr>
        <p:spPr>
          <a:xfrm>
            <a:off x="3008702" y="2020778"/>
            <a:ext cx="2499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2D phase space x-x‘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57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Text Box 7"/>
          <p:cNvSpPr txBox="1">
            <a:spLocks noChangeArrowheads="1"/>
          </p:cNvSpPr>
          <p:nvPr/>
        </p:nvSpPr>
        <p:spPr bwMode="auto">
          <a:xfrm>
            <a:off x="107950" y="980728"/>
            <a:ext cx="8916988" cy="458788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rgbClr val="333399"/>
                </a:solidFill>
              </a:rPr>
              <a:t>First cooling method which was successfully used for beam preparation</a:t>
            </a:r>
          </a:p>
        </p:txBody>
      </p:sp>
      <p:sp>
        <p:nvSpPr>
          <p:cNvPr id="37892" name="Text Box 11"/>
          <p:cNvSpPr txBox="1">
            <a:spLocks noChangeArrowheads="1"/>
          </p:cNvSpPr>
          <p:nvPr/>
        </p:nvSpPr>
        <p:spPr bwMode="auto">
          <a:xfrm>
            <a:off x="4140200" y="2565400"/>
            <a:ext cx="4956175" cy="275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/>
              <a:t>Conditions: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US"/>
              <a:t>Betatron motion phase advance </a:t>
            </a:r>
            <a:br>
              <a:rPr lang="en-US" altLang="en-US"/>
            </a:br>
            <a:r>
              <a:rPr lang="en-US" altLang="en-US"/>
              <a:t>(pick-up to kicker):  (n</a:t>
            </a:r>
            <a:r>
              <a:rPr lang="en-US" altLang="en-US">
                <a:sym typeface="Symbol" pitchFamily="18" charset="2"/>
              </a:rPr>
              <a:t> + ½) </a:t>
            </a:r>
            <a:r>
              <a:rPr lang="en-US" altLang="en-US"/>
              <a:t> </a:t>
            </a:r>
          </a:p>
          <a:p>
            <a:pPr eaLnBrk="1" hangingPunct="1">
              <a:spcBef>
                <a:spcPct val="20000"/>
              </a:spcBef>
            </a:pPr>
            <a:endParaRPr lang="en-US" altLang="en-US" sz="800"/>
          </a:p>
          <a:p>
            <a:pPr eaLnBrk="1" hangingPunct="1">
              <a:spcBef>
                <a:spcPct val="20000"/>
              </a:spcBef>
            </a:pPr>
            <a:r>
              <a:rPr lang="en-US" altLang="en-US"/>
              <a:t>Signal travel time = time of flight of particle</a:t>
            </a:r>
            <a:br>
              <a:rPr lang="en-US" altLang="en-US"/>
            </a:br>
            <a:r>
              <a:rPr lang="en-US" altLang="en-US"/>
              <a:t>(between pick-up and kicker)</a:t>
            </a:r>
          </a:p>
          <a:p>
            <a:pPr eaLnBrk="1" hangingPunct="1">
              <a:spcBef>
                <a:spcPct val="20000"/>
              </a:spcBef>
            </a:pPr>
            <a:endParaRPr lang="en-US" altLang="en-US" sz="800"/>
          </a:p>
          <a:p>
            <a:pPr eaLnBrk="1" hangingPunct="1">
              <a:spcBef>
                <a:spcPct val="20000"/>
              </a:spcBef>
            </a:pPr>
            <a:r>
              <a:rPr lang="en-US" altLang="en-US"/>
              <a:t>Sampling of sub-ensemble of total beam</a:t>
            </a:r>
          </a:p>
          <a:p>
            <a:pPr eaLnBrk="1" hangingPunct="1">
              <a:spcBef>
                <a:spcPct val="20000"/>
              </a:spcBef>
            </a:pPr>
            <a:endParaRPr lang="en-US" altLang="en-US"/>
          </a:p>
        </p:txBody>
      </p:sp>
      <p:pic>
        <p:nvPicPr>
          <p:cNvPr id="37893" name="Picture 12" descr="stochastic_cooling_scheme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56792"/>
            <a:ext cx="3546475" cy="5040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4" name="Text Box 9"/>
          <p:cNvSpPr txBox="1">
            <a:spLocks noChangeArrowheads="1"/>
          </p:cNvSpPr>
          <p:nvPr/>
        </p:nvSpPr>
        <p:spPr bwMode="auto">
          <a:xfrm>
            <a:off x="107950" y="5084763"/>
            <a:ext cx="4851400" cy="1006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3366"/>
                </a:solidFill>
              </a:rPr>
              <a:t>Principle of transverse cooling:</a:t>
            </a:r>
          </a:p>
          <a:p>
            <a:pPr eaLnBrk="1" hangingPunct="1"/>
            <a:r>
              <a:rPr lang="en-US" altLang="en-US">
                <a:solidFill>
                  <a:srgbClr val="003366"/>
                </a:solidFill>
              </a:rPr>
              <a:t>measurement of deviation from ideal orbit</a:t>
            </a:r>
          </a:p>
          <a:p>
            <a:pPr eaLnBrk="1" hangingPunct="1"/>
            <a:r>
              <a:rPr lang="en-US" altLang="en-US">
                <a:solidFill>
                  <a:srgbClr val="003366"/>
                </a:solidFill>
              </a:rPr>
              <a:t>is used for correction kick (feedback)</a:t>
            </a:r>
          </a:p>
        </p:txBody>
      </p:sp>
      <p:sp>
        <p:nvSpPr>
          <p:cNvPr id="37895" name="Text Box 14"/>
          <p:cNvSpPr txBox="1">
            <a:spLocks noChangeArrowheads="1"/>
          </p:cNvSpPr>
          <p:nvPr/>
        </p:nvSpPr>
        <p:spPr bwMode="auto">
          <a:xfrm>
            <a:off x="4140200" y="1700213"/>
            <a:ext cx="48482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en-US" sz="1800" dirty="0">
                <a:solidFill>
                  <a:srgbClr val="006666"/>
                </a:solidFill>
              </a:rPr>
              <a:t>S. van der Meer,  D. </a:t>
            </a:r>
            <a:r>
              <a:rPr lang="de-DE" altLang="en-US" sz="1800" dirty="0" err="1">
                <a:solidFill>
                  <a:srgbClr val="006666"/>
                </a:solidFill>
              </a:rPr>
              <a:t>Möhl</a:t>
            </a:r>
            <a:r>
              <a:rPr lang="de-DE" altLang="en-US" sz="1800" dirty="0">
                <a:solidFill>
                  <a:srgbClr val="006666"/>
                </a:solidFill>
              </a:rPr>
              <a:t>,  L. </a:t>
            </a:r>
            <a:r>
              <a:rPr lang="de-DE" altLang="en-US" sz="1800" dirty="0" err="1">
                <a:solidFill>
                  <a:srgbClr val="006666"/>
                </a:solidFill>
              </a:rPr>
              <a:t>Thorndahl</a:t>
            </a:r>
            <a:r>
              <a:rPr lang="de-DE" altLang="en-US" sz="1800" dirty="0">
                <a:solidFill>
                  <a:srgbClr val="006666"/>
                </a:solidFill>
              </a:rPr>
              <a:t> et al.</a:t>
            </a:r>
            <a:br>
              <a:rPr lang="de-DE" altLang="en-US" sz="1800" dirty="0">
                <a:solidFill>
                  <a:srgbClr val="006666"/>
                </a:solidFill>
              </a:rPr>
            </a:br>
            <a:r>
              <a:rPr lang="de-DE" altLang="en-US" sz="1800" dirty="0">
                <a:solidFill>
                  <a:srgbClr val="006666"/>
                </a:solidFill>
              </a:rPr>
              <a:t> </a:t>
            </a:r>
            <a:r>
              <a:rPr lang="de-DE" altLang="en-US" sz="1800" dirty="0" smtClean="0">
                <a:solidFill>
                  <a:srgbClr val="006666"/>
                </a:solidFill>
              </a:rPr>
              <a:t> </a:t>
            </a:r>
            <a:r>
              <a:rPr lang="de-DE" altLang="en-US" sz="1600" dirty="0" smtClean="0">
                <a:solidFill>
                  <a:srgbClr val="006666"/>
                </a:solidFill>
              </a:rPr>
              <a:t>(</a:t>
            </a:r>
            <a:r>
              <a:rPr lang="de-DE" altLang="en-US" sz="1600" dirty="0">
                <a:solidFill>
                  <a:srgbClr val="006666"/>
                </a:solidFill>
              </a:rPr>
              <a:t>1925 – 2011) </a:t>
            </a:r>
            <a:r>
              <a:rPr lang="de-DE" altLang="en-US" sz="1600" dirty="0" smtClean="0">
                <a:solidFill>
                  <a:srgbClr val="006666"/>
                </a:solidFill>
              </a:rPr>
              <a:t>    </a:t>
            </a:r>
            <a:r>
              <a:rPr lang="de-DE" altLang="en-US" sz="1600" dirty="0">
                <a:solidFill>
                  <a:srgbClr val="006666"/>
                </a:solidFill>
              </a:rPr>
              <a:t>(</a:t>
            </a:r>
            <a:r>
              <a:rPr lang="de-DE" altLang="en-US" sz="1600" dirty="0" smtClean="0">
                <a:solidFill>
                  <a:srgbClr val="006666"/>
                </a:solidFill>
              </a:rPr>
              <a:t>1936 - 2012</a:t>
            </a:r>
            <a:r>
              <a:rPr lang="de-DE" altLang="en-US" sz="1600" dirty="0">
                <a:solidFill>
                  <a:srgbClr val="006666"/>
                </a:solidFill>
              </a:rPr>
              <a:t>)</a:t>
            </a:r>
          </a:p>
        </p:txBody>
      </p:sp>
      <p:sp>
        <p:nvSpPr>
          <p:cNvPr id="37896" name="Text Box 16"/>
          <p:cNvSpPr txBox="1">
            <a:spLocks noChangeArrowheads="1"/>
          </p:cNvSpPr>
          <p:nvPr/>
        </p:nvSpPr>
        <p:spPr bwMode="auto">
          <a:xfrm>
            <a:off x="467544" y="2997200"/>
            <a:ext cx="906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b="1" dirty="0"/>
              <a:t>pick-up</a:t>
            </a:r>
          </a:p>
        </p:txBody>
      </p:sp>
      <p:sp>
        <p:nvSpPr>
          <p:cNvPr id="37897" name="Text Box 17"/>
          <p:cNvSpPr txBox="1">
            <a:spLocks noChangeArrowheads="1"/>
          </p:cNvSpPr>
          <p:nvPr/>
        </p:nvSpPr>
        <p:spPr bwMode="auto">
          <a:xfrm>
            <a:off x="2505075" y="2997200"/>
            <a:ext cx="771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b="1"/>
              <a:t>kicker</a:t>
            </a:r>
          </a:p>
        </p:txBody>
      </p:sp>
      <p:sp>
        <p:nvSpPr>
          <p:cNvPr id="37898" name="Text Box 18"/>
          <p:cNvSpPr txBox="1">
            <a:spLocks noChangeArrowheads="1"/>
          </p:cNvSpPr>
          <p:nvPr/>
        </p:nvSpPr>
        <p:spPr bwMode="auto">
          <a:xfrm>
            <a:off x="1306513" y="3860800"/>
            <a:ext cx="10334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b="1"/>
              <a:t>amplifier</a:t>
            </a:r>
          </a:p>
        </p:txBody>
      </p:sp>
      <p:cxnSp>
        <p:nvCxnSpPr>
          <p:cNvPr id="3" name="Gerade Verbindung 2"/>
          <p:cNvCxnSpPr/>
          <p:nvPr/>
        </p:nvCxnSpPr>
        <p:spPr>
          <a:xfrm>
            <a:off x="161925" y="3573016"/>
            <a:ext cx="144463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mit Pfeil 4"/>
          <p:cNvCxnSpPr/>
          <p:nvPr/>
        </p:nvCxnSpPr>
        <p:spPr>
          <a:xfrm flipH="1" flipV="1">
            <a:off x="233363" y="3645024"/>
            <a:ext cx="306387" cy="576262"/>
          </a:xfrm>
          <a:prstGeom prst="straightConnector1">
            <a:avLst/>
          </a:prstGeom>
          <a:ln w="12700">
            <a:solidFill>
              <a:srgbClr val="0000CC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901" name="Textfeld 6"/>
          <p:cNvSpPr txBox="1">
            <a:spLocks noChangeArrowheads="1"/>
          </p:cNvSpPr>
          <p:nvPr/>
        </p:nvSpPr>
        <p:spPr bwMode="auto">
          <a:xfrm>
            <a:off x="323850" y="4221088"/>
            <a:ext cx="96853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dirty="0">
                <a:solidFill>
                  <a:srgbClr val="0000CC"/>
                </a:solidFill>
              </a:rPr>
              <a:t>deviation</a:t>
            </a:r>
          </a:p>
        </p:txBody>
      </p:sp>
      <p:cxnSp>
        <p:nvCxnSpPr>
          <p:cNvPr id="19" name="Gerade Verbindung 18"/>
          <p:cNvCxnSpPr/>
          <p:nvPr/>
        </p:nvCxnSpPr>
        <p:spPr>
          <a:xfrm>
            <a:off x="3240088" y="3212976"/>
            <a:ext cx="215900" cy="0"/>
          </a:xfrm>
          <a:prstGeom prst="line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903" name="Textfeld 19"/>
          <p:cNvSpPr txBox="1">
            <a:spLocks noChangeArrowheads="1"/>
          </p:cNvSpPr>
          <p:nvPr/>
        </p:nvSpPr>
        <p:spPr bwMode="auto">
          <a:xfrm>
            <a:off x="2411413" y="4016375"/>
            <a:ext cx="53251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dirty="0">
                <a:solidFill>
                  <a:srgbClr val="0000CC"/>
                </a:solidFill>
              </a:rPr>
              <a:t>kick</a:t>
            </a:r>
          </a:p>
        </p:txBody>
      </p:sp>
      <p:cxnSp>
        <p:nvCxnSpPr>
          <p:cNvPr id="21" name="Gerade Verbindung mit Pfeil 20"/>
          <p:cNvCxnSpPr/>
          <p:nvPr/>
        </p:nvCxnSpPr>
        <p:spPr>
          <a:xfrm flipV="1">
            <a:off x="2779713" y="3527425"/>
            <a:ext cx="568325" cy="504825"/>
          </a:xfrm>
          <a:prstGeom prst="straightConnector1">
            <a:avLst/>
          </a:prstGeom>
          <a:ln w="12700">
            <a:solidFill>
              <a:srgbClr val="0000CC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/>
          <p:cNvCxnSpPr/>
          <p:nvPr/>
        </p:nvCxnSpPr>
        <p:spPr>
          <a:xfrm>
            <a:off x="3240000" y="3645024"/>
            <a:ext cx="215900" cy="0"/>
          </a:xfrm>
          <a:prstGeom prst="line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/>
          <p:cNvCxnSpPr/>
          <p:nvPr/>
        </p:nvCxnSpPr>
        <p:spPr>
          <a:xfrm>
            <a:off x="3240088" y="3429000"/>
            <a:ext cx="215900" cy="0"/>
          </a:xfrm>
          <a:prstGeom prst="line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2124075" y="44624"/>
            <a:ext cx="436529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3600" b="1" dirty="0">
                <a:solidFill>
                  <a:srgbClr val="336699"/>
                </a:solidFill>
              </a:rPr>
              <a:t>Stochastic Cooling</a:t>
            </a:r>
          </a:p>
        </p:txBody>
      </p:sp>
    </p:spTree>
    <p:extLst>
      <p:ext uri="{BB962C8B-B14F-4D97-AF65-F5344CB8AC3E}">
        <p14:creationId xmlns:p14="http://schemas.microsoft.com/office/powerpoint/2010/main" val="30986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6"/>
          <p:cNvSpPr txBox="1">
            <a:spLocks noChangeArrowheads="1"/>
          </p:cNvSpPr>
          <p:nvPr/>
        </p:nvSpPr>
        <p:spPr bwMode="auto">
          <a:xfrm>
            <a:off x="2060575" y="188913"/>
            <a:ext cx="363220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4000" b="1" dirty="0">
                <a:solidFill>
                  <a:srgbClr val="336699"/>
                </a:solidFill>
              </a:rPr>
              <a:t>Beam Cooling</a:t>
            </a:r>
          </a:p>
        </p:txBody>
      </p:sp>
      <p:sp>
        <p:nvSpPr>
          <p:cNvPr id="11267" name="Text Box 7"/>
          <p:cNvSpPr txBox="1">
            <a:spLocks noChangeArrowheads="1"/>
          </p:cNvSpPr>
          <p:nvPr/>
        </p:nvSpPr>
        <p:spPr bwMode="auto">
          <a:xfrm>
            <a:off x="9525" y="981075"/>
            <a:ext cx="9170988" cy="578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en-US" altLang="en-US" sz="2400" dirty="0"/>
              <a:t>Beam cooling is synonymous for a reduction of beam </a:t>
            </a:r>
            <a:r>
              <a:rPr lang="en-US" altLang="en-US" sz="2400" dirty="0" smtClean="0"/>
              <a:t>temperature.</a:t>
            </a:r>
            <a:endParaRPr lang="en-US" altLang="en-US" sz="2400" dirty="0"/>
          </a:p>
          <a:p>
            <a:pPr eaLnBrk="1" hangingPunct="1">
              <a:spcBef>
                <a:spcPct val="30000"/>
              </a:spcBef>
            </a:pPr>
            <a:r>
              <a:rPr lang="en-US" altLang="en-US" sz="2400" dirty="0"/>
              <a:t>Temperature is equivalent to terms as phase space volume,</a:t>
            </a:r>
            <a:br>
              <a:rPr lang="en-US" altLang="en-US" sz="2400" dirty="0"/>
            </a:br>
            <a:r>
              <a:rPr lang="en-US" altLang="en-US" sz="2400" dirty="0"/>
              <a:t>emittance and momentum </a:t>
            </a:r>
            <a:r>
              <a:rPr lang="en-US" altLang="en-US" sz="2400" dirty="0" smtClean="0"/>
              <a:t>spread.</a:t>
            </a:r>
            <a:endParaRPr lang="en-US" altLang="en-US" sz="2400" dirty="0"/>
          </a:p>
          <a:p>
            <a:pPr eaLnBrk="1" hangingPunct="1">
              <a:spcBef>
                <a:spcPct val="30000"/>
              </a:spcBef>
            </a:pPr>
            <a:endParaRPr lang="en-US" altLang="en-US" sz="1200" dirty="0"/>
          </a:p>
          <a:p>
            <a:pPr eaLnBrk="1" hangingPunct="1">
              <a:spcBef>
                <a:spcPct val="30000"/>
              </a:spcBef>
            </a:pPr>
            <a:r>
              <a:rPr lang="en-US" altLang="en-US" sz="2400" dirty="0"/>
              <a:t>Beam Cooling processes are not following </a:t>
            </a:r>
            <a:r>
              <a:rPr lang="en-US" altLang="en-US" sz="2400" dirty="0" err="1"/>
              <a:t>Liouville‘s</a:t>
            </a:r>
            <a:r>
              <a:rPr lang="en-US" altLang="en-US" sz="2400" dirty="0"/>
              <a:t> Theorem:</a:t>
            </a:r>
          </a:p>
          <a:p>
            <a:pPr eaLnBrk="1" hangingPunct="1">
              <a:spcBef>
                <a:spcPct val="30000"/>
              </a:spcBef>
            </a:pPr>
            <a:r>
              <a:rPr lang="en-US" altLang="en-US" sz="2400" dirty="0" smtClean="0"/>
              <a:t>` in </a:t>
            </a:r>
            <a:r>
              <a:rPr lang="en-US" altLang="en-US" sz="2400" dirty="0"/>
              <a:t>a system where the particle motion is controlled by external</a:t>
            </a:r>
            <a:br>
              <a:rPr lang="en-US" altLang="en-US" sz="2400" dirty="0"/>
            </a:br>
            <a:r>
              <a:rPr lang="en-US" altLang="en-US" sz="2400" dirty="0"/>
              <a:t> conservative forces the phase space density is </a:t>
            </a:r>
            <a:r>
              <a:rPr lang="en-US" altLang="en-US" sz="2400" dirty="0" smtClean="0"/>
              <a:t>conserved ´  </a:t>
            </a:r>
            <a:endParaRPr lang="en-US" altLang="en-US" sz="2400" dirty="0"/>
          </a:p>
          <a:p>
            <a:pPr eaLnBrk="1" hangingPunct="1">
              <a:spcBef>
                <a:spcPct val="30000"/>
              </a:spcBef>
            </a:pPr>
            <a:r>
              <a:rPr lang="en-US" altLang="en-US" sz="2400" dirty="0"/>
              <a:t> (This </a:t>
            </a:r>
            <a:r>
              <a:rPr lang="en-US" altLang="en-US" sz="2400" dirty="0" smtClean="0"/>
              <a:t>neglects </a:t>
            </a:r>
            <a:r>
              <a:rPr lang="en-US" altLang="en-US" sz="2400" dirty="0"/>
              <a:t>interactions between beam particles.)</a:t>
            </a:r>
          </a:p>
          <a:p>
            <a:pPr eaLnBrk="1" hangingPunct="1">
              <a:spcBef>
                <a:spcPct val="30000"/>
              </a:spcBef>
            </a:pPr>
            <a:endParaRPr lang="en-US" altLang="en-US" sz="1200" dirty="0"/>
          </a:p>
          <a:p>
            <a:pPr eaLnBrk="1" hangingPunct="1">
              <a:spcBef>
                <a:spcPct val="30000"/>
              </a:spcBef>
            </a:pPr>
            <a:r>
              <a:rPr lang="en-US" altLang="en-US" sz="2400" dirty="0"/>
              <a:t>Beam cooling techniques are non-</a:t>
            </a:r>
            <a:r>
              <a:rPr lang="en-US" altLang="en-US" sz="2400" dirty="0" err="1"/>
              <a:t>Liouvillean</a:t>
            </a:r>
            <a:r>
              <a:rPr lang="en-US" altLang="en-US" sz="2400" dirty="0"/>
              <a:t> processes which</a:t>
            </a:r>
            <a:br>
              <a:rPr lang="en-US" altLang="en-US" sz="2400" dirty="0"/>
            </a:br>
            <a:r>
              <a:rPr lang="en-US" altLang="en-US" sz="2400" dirty="0"/>
              <a:t>violate the assumption of a conservative force.</a:t>
            </a:r>
          </a:p>
          <a:p>
            <a:pPr eaLnBrk="1" hangingPunct="1">
              <a:spcBef>
                <a:spcPct val="30000"/>
              </a:spcBef>
            </a:pPr>
            <a:r>
              <a:rPr lang="en-US" altLang="en-US" sz="2400" dirty="0"/>
              <a:t>e.g. interaction of the beam particles with other particles</a:t>
            </a:r>
            <a:br>
              <a:rPr lang="en-US" altLang="en-US" sz="2400" dirty="0"/>
            </a:br>
            <a:r>
              <a:rPr lang="en-US" altLang="en-US" sz="2400" dirty="0"/>
              <a:t>       (electrons, photons, matter)</a:t>
            </a:r>
          </a:p>
          <a:p>
            <a:pPr eaLnBrk="1" hangingPunct="1">
              <a:spcBef>
                <a:spcPct val="30000"/>
              </a:spcBef>
            </a:pPr>
            <a:endParaRPr lang="en-US" alt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55" descr="bw1a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4068763" cy="2846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9939" name="Picture 59" descr="bw2a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995" y="3208821"/>
            <a:ext cx="4533987" cy="3400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9941" name="Picture 34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744000"/>
            <a:ext cx="2100486" cy="513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9942" name="Picture 32" descr="TP_t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1692" y="5013176"/>
            <a:ext cx="4744804" cy="1375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9943" name="Text Box 33"/>
          <p:cNvSpPr txBox="1">
            <a:spLocks noChangeArrowheads="1"/>
          </p:cNvSpPr>
          <p:nvPr/>
        </p:nvSpPr>
        <p:spPr bwMode="auto">
          <a:xfrm>
            <a:off x="3953892" y="4437112"/>
            <a:ext cx="5154612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800" dirty="0" smtClean="0"/>
              <a:t>For exponential damping (                                  ):</a:t>
            </a:r>
            <a:endParaRPr lang="en-US" altLang="en-US" sz="1800" dirty="0">
              <a:sym typeface="Symbol" pitchFamily="18" charset="2"/>
            </a:endParaRPr>
          </a:p>
        </p:txBody>
      </p:sp>
      <p:pic>
        <p:nvPicPr>
          <p:cNvPr id="39944" name="Picture 8" descr="TP_tmp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11325"/>
            <a:ext cx="15843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945" name="Text Box 5"/>
          <p:cNvSpPr txBox="1">
            <a:spLocks noChangeArrowheads="1"/>
          </p:cNvSpPr>
          <p:nvPr/>
        </p:nvSpPr>
        <p:spPr bwMode="auto">
          <a:xfrm>
            <a:off x="4139952" y="1340768"/>
            <a:ext cx="282641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800" dirty="0"/>
              <a:t> </a:t>
            </a:r>
            <a:r>
              <a:rPr lang="en-US" altLang="en-US" sz="1800" dirty="0" smtClean="0"/>
              <a:t>correction </a:t>
            </a:r>
            <a:r>
              <a:rPr lang="en-US" altLang="en-US" sz="1800" dirty="0"/>
              <a:t>kick</a:t>
            </a:r>
          </a:p>
          <a:p>
            <a:pPr eaLnBrk="1" hangingPunct="1"/>
            <a:r>
              <a:rPr lang="en-US" altLang="en-US" sz="1800" dirty="0"/>
              <a:t>(unlimited </a:t>
            </a:r>
            <a:r>
              <a:rPr lang="en-US" altLang="en-US" sz="1800" dirty="0" smtClean="0"/>
              <a:t>time resolution</a:t>
            </a:r>
            <a:r>
              <a:rPr lang="en-US" altLang="en-US" sz="1800" dirty="0"/>
              <a:t>)</a:t>
            </a:r>
            <a:endParaRPr lang="en-US" altLang="en-US" sz="1800" dirty="0">
              <a:sym typeface="Symbol" pitchFamily="18" charset="2"/>
            </a:endParaRPr>
          </a:p>
        </p:txBody>
      </p:sp>
      <p:pic>
        <p:nvPicPr>
          <p:cNvPr id="39946" name="Picture 51" descr="TP_tmp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789040"/>
            <a:ext cx="2303910" cy="582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9947" name="Text Box 47"/>
          <p:cNvSpPr txBox="1">
            <a:spLocks noChangeArrowheads="1"/>
          </p:cNvSpPr>
          <p:nvPr/>
        </p:nvSpPr>
        <p:spPr bwMode="auto">
          <a:xfrm>
            <a:off x="4383529" y="3403739"/>
            <a:ext cx="3852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800" b="1" dirty="0">
                <a:solidFill>
                  <a:srgbClr val="003399"/>
                </a:solidFill>
              </a:rPr>
              <a:t>correction </a:t>
            </a:r>
            <a:r>
              <a:rPr lang="en-US" altLang="en-US" sz="1800" b="1" dirty="0" smtClean="0">
                <a:solidFill>
                  <a:srgbClr val="003399"/>
                </a:solidFill>
              </a:rPr>
              <a:t>kick with bandwidth W</a:t>
            </a:r>
            <a:endParaRPr lang="en-US" altLang="en-US" sz="1800" b="1" dirty="0">
              <a:solidFill>
                <a:srgbClr val="003399"/>
              </a:solidFill>
              <a:sym typeface="Symbol" pitchFamily="18" charset="2"/>
            </a:endParaRPr>
          </a:p>
        </p:txBody>
      </p:sp>
      <p:sp>
        <p:nvSpPr>
          <p:cNvPr id="39948" name="Rectangle 48"/>
          <p:cNvSpPr>
            <a:spLocks noChangeArrowheads="1"/>
          </p:cNvSpPr>
          <p:nvPr/>
        </p:nvSpPr>
        <p:spPr bwMode="auto">
          <a:xfrm>
            <a:off x="4013646" y="4437112"/>
            <a:ext cx="5094858" cy="2074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49" name="Text Box 53"/>
          <p:cNvSpPr txBox="1">
            <a:spLocks noChangeArrowheads="1"/>
          </p:cNvSpPr>
          <p:nvPr/>
        </p:nvSpPr>
        <p:spPr bwMode="auto">
          <a:xfrm>
            <a:off x="4068785" y="2564904"/>
            <a:ext cx="4679679" cy="707886"/>
          </a:xfrm>
          <a:prstGeom prst="rect">
            <a:avLst/>
          </a:prstGeom>
          <a:solidFill>
            <a:srgbClr val="FFFF99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800000"/>
                </a:solidFill>
              </a:rPr>
              <a:t>Nyquist </a:t>
            </a:r>
            <a:r>
              <a:rPr lang="en-US" altLang="en-US" dirty="0" smtClean="0">
                <a:solidFill>
                  <a:srgbClr val="800000"/>
                </a:solidFill>
                <a:sym typeface="Symbol"/>
              </a:rPr>
              <a:t> the time resolution for</a:t>
            </a:r>
            <a:br>
              <a:rPr lang="en-US" altLang="en-US" dirty="0" smtClean="0">
                <a:solidFill>
                  <a:srgbClr val="800000"/>
                </a:solidFill>
                <a:sym typeface="Symbol"/>
              </a:rPr>
            </a:br>
            <a:r>
              <a:rPr lang="en-US" altLang="en-US" dirty="0" smtClean="0">
                <a:solidFill>
                  <a:srgbClr val="800000"/>
                </a:solidFill>
                <a:sym typeface="Symbol"/>
              </a:rPr>
              <a:t>a system of bandwidth W is</a:t>
            </a:r>
            <a:r>
              <a:rPr lang="en-US" altLang="en-US" dirty="0" smtClean="0">
                <a:solidFill>
                  <a:srgbClr val="800000"/>
                </a:solidFill>
                <a:sym typeface="Symbol" pitchFamily="18" charset="2"/>
              </a:rPr>
              <a:t> </a:t>
            </a:r>
            <a:r>
              <a:rPr lang="en-US" altLang="en-US" dirty="0">
                <a:solidFill>
                  <a:srgbClr val="800000"/>
                </a:solidFill>
                <a:sym typeface="Symbol" pitchFamily="18" charset="2"/>
              </a:rPr>
              <a:t></a:t>
            </a:r>
            <a:r>
              <a:rPr lang="en-US" altLang="en-US" dirty="0" smtClean="0">
                <a:solidFill>
                  <a:srgbClr val="800000"/>
                </a:solidFill>
                <a:sym typeface="Symbol" pitchFamily="18" charset="2"/>
              </a:rPr>
              <a:t>T = (2W)</a:t>
            </a:r>
            <a:r>
              <a:rPr lang="en-US" altLang="en-US" baseline="30000" dirty="0" smtClean="0">
                <a:solidFill>
                  <a:srgbClr val="800000"/>
                </a:solidFill>
                <a:sym typeface="Symbol" pitchFamily="18" charset="2"/>
              </a:rPr>
              <a:t>-1</a:t>
            </a:r>
            <a:endParaRPr lang="en-US" altLang="en-US" baseline="30000" dirty="0">
              <a:solidFill>
                <a:srgbClr val="800000"/>
              </a:solidFill>
              <a:sym typeface="Symbol" pitchFamily="18" charset="2"/>
            </a:endParaRPr>
          </a:p>
        </p:txBody>
      </p:sp>
      <p:sp>
        <p:nvSpPr>
          <p:cNvPr id="39950" name="Text Box 62"/>
          <p:cNvSpPr txBox="1">
            <a:spLocks noChangeArrowheads="1"/>
          </p:cNvSpPr>
          <p:nvPr/>
        </p:nvSpPr>
        <p:spPr bwMode="auto">
          <a:xfrm>
            <a:off x="2487687" y="4077072"/>
            <a:ext cx="1292225" cy="2746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200" b="1" dirty="0">
                <a:solidFill>
                  <a:srgbClr val="0000FF"/>
                </a:solidFill>
              </a:rPr>
              <a:t>Correction kick</a:t>
            </a:r>
          </a:p>
        </p:txBody>
      </p:sp>
      <p:sp>
        <p:nvSpPr>
          <p:cNvPr id="39951" name="Text Box 63"/>
          <p:cNvSpPr txBox="1">
            <a:spLocks noChangeArrowheads="1"/>
          </p:cNvSpPr>
          <p:nvPr/>
        </p:nvSpPr>
        <p:spPr bwMode="auto">
          <a:xfrm>
            <a:off x="2268538" y="1280567"/>
            <a:ext cx="1276350" cy="276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200" b="1" dirty="0">
                <a:solidFill>
                  <a:srgbClr val="0000FF"/>
                </a:solidFill>
              </a:rPr>
              <a:t>correction kick</a:t>
            </a:r>
          </a:p>
        </p:txBody>
      </p:sp>
      <p:sp>
        <p:nvSpPr>
          <p:cNvPr id="2" name="Rechteck 1"/>
          <p:cNvSpPr/>
          <p:nvPr/>
        </p:nvSpPr>
        <p:spPr>
          <a:xfrm>
            <a:off x="5435600" y="5733256"/>
            <a:ext cx="1368302" cy="709045"/>
          </a:xfrm>
          <a:prstGeom prst="rect">
            <a:avLst/>
          </a:prstGeom>
          <a:noFill/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feld 2"/>
          <p:cNvSpPr txBox="1"/>
          <p:nvPr/>
        </p:nvSpPr>
        <p:spPr>
          <a:xfrm>
            <a:off x="4283968" y="5805264"/>
            <a:ext cx="1004888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  <a:t>cooling</a:t>
            </a:r>
            <a:b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  <a:t>rate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3995738" y="878083"/>
            <a:ext cx="18517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in time domain</a:t>
            </a:r>
            <a:endParaRPr lang="en-US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/>
              <p:cNvSpPr txBox="1"/>
              <p:nvPr/>
            </p:nvSpPr>
            <p:spPr>
              <a:xfrm>
                <a:off x="6408624" y="4437112"/>
                <a:ext cx="2627872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b="0" i="1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6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de-DE" sz="1600" b="0" i="1" smtClean="0">
                          <a:latin typeface="Cambria Math"/>
                        </a:rPr>
                        <m:t>=</m:t>
                      </m:r>
                      <m:r>
                        <a:rPr lang="de-DE" sz="1600" b="0" i="1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6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de-DE" sz="1600" b="0" i="1" baseline="-25000" smtClean="0"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de-DE" sz="1600" b="0" i="1" smtClean="0"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de-DE" sz="16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DE" sz="1600" b="0" i="1" smtClean="0">
                              <a:latin typeface="Cambria Math"/>
                              <a:ea typeface="Cambria Math"/>
                            </a:rPr>
                            <m:t>𝑒</m:t>
                          </m:r>
                        </m:e>
                        <m:sup>
                          <m:r>
                            <a:rPr lang="de-DE" sz="1600" b="0" i="1" smtClean="0">
                              <a:latin typeface="Cambria Math"/>
                              <a:ea typeface="Cambria Math"/>
                            </a:rPr>
                            <m:t>−(</m:t>
                          </m:r>
                          <m:r>
                            <a:rPr lang="de-DE" sz="1600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de-DE" sz="16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de-DE" sz="1600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de-DE" sz="1600" b="0" i="1" baseline="-25000" smtClean="0">
                              <a:latin typeface="Cambria Math"/>
                              <a:ea typeface="Cambria Math"/>
                            </a:rPr>
                            <m:t>0</m:t>
                          </m:r>
                          <m:r>
                            <a:rPr lang="de-DE" sz="1600" b="0" i="1" smtClean="0">
                              <a:latin typeface="Cambria Math"/>
                              <a:ea typeface="Cambria Math"/>
                            </a:rPr>
                            <m:t>)/</m:t>
                          </m:r>
                          <m:r>
                            <a:rPr lang="de-DE" sz="1600" b="0" i="1" smtClean="0">
                              <a:latin typeface="Cambria Math"/>
                              <a:ea typeface="Cambria Math"/>
                              <a:sym typeface="Symbol"/>
                            </a:rPr>
                            <m:t></m:t>
                          </m:r>
                        </m:sup>
                      </m:sSup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5" name="Textfeld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8624" y="4437112"/>
                <a:ext cx="2627872" cy="348813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Gerade Verbindung mit Pfeil 6"/>
          <p:cNvCxnSpPr/>
          <p:nvPr/>
        </p:nvCxnSpPr>
        <p:spPr>
          <a:xfrm>
            <a:off x="2257200" y="1350201"/>
            <a:ext cx="0" cy="278599"/>
          </a:xfrm>
          <a:prstGeom prst="straightConnector1">
            <a:avLst/>
          </a:prstGeom>
          <a:ln w="2540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-1" y="-27384"/>
            <a:ext cx="9175423" cy="707886"/>
          </a:xfrm>
          <a:prstGeom prst="rect">
            <a:avLst/>
          </a:prstGeom>
          <a:solidFill>
            <a:schemeClr val="bg2">
              <a:lumMod val="90000"/>
              <a:alpha val="5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en-US" sz="4000" b="1" dirty="0" smtClean="0">
                <a:solidFill>
                  <a:schemeClr val="tx2"/>
                </a:solidFill>
              </a:rPr>
              <a:t>               </a:t>
            </a:r>
            <a:r>
              <a:rPr lang="en-US" altLang="en-US" sz="4000" b="1" dirty="0" smtClean="0">
                <a:solidFill>
                  <a:srgbClr val="336699"/>
                </a:solidFill>
              </a:rPr>
              <a:t>Stochastic Cooling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383529" y="2020778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-</a:t>
            </a:r>
            <a:endParaRPr lang="en-US" dirty="0"/>
          </a:p>
        </p:txBody>
      </p:sp>
      <p:sp>
        <p:nvSpPr>
          <p:cNvPr id="22" name="Textfeld 21"/>
          <p:cNvSpPr txBox="1"/>
          <p:nvPr/>
        </p:nvSpPr>
        <p:spPr>
          <a:xfrm>
            <a:off x="4355976" y="3748970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-</a:t>
            </a: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3257012" y="1803548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time</a:t>
            </a:r>
            <a:endParaRPr lang="en-US" sz="1400" dirty="0"/>
          </a:p>
        </p:txBody>
      </p:sp>
      <p:sp>
        <p:nvSpPr>
          <p:cNvPr id="24" name="Textfeld 23"/>
          <p:cNvSpPr txBox="1"/>
          <p:nvPr/>
        </p:nvSpPr>
        <p:spPr>
          <a:xfrm>
            <a:off x="323528" y="689278"/>
            <a:ext cx="8018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position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9724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4"/>
          <p:cNvSpPr txBox="1">
            <a:spLocks noChangeArrowheads="1"/>
          </p:cNvSpPr>
          <p:nvPr/>
        </p:nvSpPr>
        <p:spPr bwMode="auto">
          <a:xfrm>
            <a:off x="1691680" y="109252"/>
            <a:ext cx="436529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3600" b="1" dirty="0">
                <a:solidFill>
                  <a:srgbClr val="336699"/>
                </a:solidFill>
              </a:rPr>
              <a:t>Stochastic Cooling</a:t>
            </a:r>
          </a:p>
        </p:txBody>
      </p:sp>
      <p:sp>
        <p:nvSpPr>
          <p:cNvPr id="40963" name="Text Box 5"/>
          <p:cNvSpPr txBox="1">
            <a:spLocks noChangeArrowheads="1"/>
          </p:cNvSpPr>
          <p:nvPr/>
        </p:nvSpPr>
        <p:spPr bwMode="auto">
          <a:xfrm>
            <a:off x="684213" y="980728"/>
            <a:ext cx="51736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rgbClr val="3333CC"/>
                </a:solidFill>
              </a:rPr>
              <a:t>some refinements of cooling rate formula</a:t>
            </a:r>
          </a:p>
        </p:txBody>
      </p:sp>
      <p:sp>
        <p:nvSpPr>
          <p:cNvPr id="40964" name="Text Box 6"/>
          <p:cNvSpPr txBox="1">
            <a:spLocks noChangeArrowheads="1"/>
          </p:cNvSpPr>
          <p:nvPr/>
        </p:nvSpPr>
        <p:spPr bwMode="auto">
          <a:xfrm>
            <a:off x="611188" y="1556792"/>
            <a:ext cx="690445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rgbClr val="CC0066"/>
                </a:solidFill>
              </a:rPr>
              <a:t>noise:</a:t>
            </a:r>
            <a:r>
              <a:rPr lang="en-US" altLang="en-US" b="1" dirty="0">
                <a:solidFill>
                  <a:srgbClr val="800000"/>
                </a:solidFill>
              </a:rPr>
              <a:t>	</a:t>
            </a:r>
            <a:r>
              <a:rPr lang="en-US" altLang="en-US" dirty="0"/>
              <a:t>thermal or electronic noise adds to </a:t>
            </a:r>
            <a:r>
              <a:rPr lang="en-US" altLang="en-US" dirty="0" smtClean="0"/>
              <a:t>the beam </a:t>
            </a:r>
            <a:r>
              <a:rPr lang="en-US" altLang="en-US" dirty="0"/>
              <a:t>signal</a:t>
            </a:r>
          </a:p>
        </p:txBody>
      </p:sp>
      <p:sp>
        <p:nvSpPr>
          <p:cNvPr id="40965" name="Text Box 7"/>
          <p:cNvSpPr txBox="1">
            <a:spLocks noChangeArrowheads="1"/>
          </p:cNvSpPr>
          <p:nvPr/>
        </p:nvSpPr>
        <p:spPr bwMode="auto">
          <a:xfrm>
            <a:off x="592138" y="1988840"/>
            <a:ext cx="690766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rgbClr val="CC0066"/>
                </a:solidFill>
              </a:rPr>
              <a:t>mixing:</a:t>
            </a:r>
            <a:r>
              <a:rPr lang="en-US" altLang="en-US" dirty="0">
                <a:solidFill>
                  <a:srgbClr val="CC0066"/>
                </a:solidFill>
              </a:rPr>
              <a:t>	</a:t>
            </a:r>
            <a:r>
              <a:rPr lang="en-US" altLang="en-US" dirty="0" smtClean="0">
                <a:solidFill>
                  <a:srgbClr val="CC0066"/>
                </a:solidFill>
              </a:rPr>
              <a:t> </a:t>
            </a:r>
            <a:r>
              <a:rPr lang="en-US" altLang="en-US" dirty="0" smtClean="0"/>
              <a:t>change </a:t>
            </a:r>
            <a:r>
              <a:rPr lang="en-US" altLang="en-US" dirty="0"/>
              <a:t>of relative longitudinal position of particles </a:t>
            </a:r>
            <a:br>
              <a:rPr lang="en-US" altLang="en-US" dirty="0"/>
            </a:br>
            <a:r>
              <a:rPr lang="en-US" altLang="en-US" dirty="0"/>
              <a:t>	</a:t>
            </a:r>
            <a:r>
              <a:rPr lang="en-US" altLang="en-US" dirty="0" smtClean="0"/>
              <a:t> due </a:t>
            </a:r>
            <a:r>
              <a:rPr lang="en-US" altLang="en-US" dirty="0"/>
              <a:t>to momentum spread</a:t>
            </a:r>
          </a:p>
        </p:txBody>
      </p:sp>
      <p:sp>
        <p:nvSpPr>
          <p:cNvPr id="40966" name="Text Box 8"/>
          <p:cNvSpPr txBox="1">
            <a:spLocks noChangeArrowheads="1"/>
          </p:cNvSpPr>
          <p:nvPr/>
        </p:nvSpPr>
        <p:spPr bwMode="auto">
          <a:xfrm>
            <a:off x="250825" y="2924944"/>
            <a:ext cx="1622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rgbClr val="0000CC"/>
                </a:solidFill>
              </a:rPr>
              <a:t>cooling rate</a:t>
            </a:r>
          </a:p>
        </p:txBody>
      </p:sp>
      <p:pic>
        <p:nvPicPr>
          <p:cNvPr id="40967" name="Picture 27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2780928"/>
            <a:ext cx="4764088" cy="722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8" name="Text Box 13"/>
          <p:cNvSpPr txBox="1">
            <a:spLocks noChangeArrowheads="1"/>
          </p:cNvSpPr>
          <p:nvPr/>
        </p:nvSpPr>
        <p:spPr bwMode="auto">
          <a:xfrm>
            <a:off x="6804025" y="2780928"/>
            <a:ext cx="238125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en-US" altLang="en-US" sz="1800" dirty="0"/>
              <a:t>M mixing factor</a:t>
            </a:r>
          </a:p>
          <a:p>
            <a:pPr eaLnBrk="1" hangingPunct="1">
              <a:spcBef>
                <a:spcPct val="30000"/>
              </a:spcBef>
            </a:pPr>
            <a:r>
              <a:rPr lang="en-US" altLang="en-US" sz="1800" dirty="0"/>
              <a:t>U noise to signal ratio</a:t>
            </a:r>
          </a:p>
        </p:txBody>
      </p:sp>
      <p:sp>
        <p:nvSpPr>
          <p:cNvPr id="40969" name="Text Box 15"/>
          <p:cNvSpPr txBox="1">
            <a:spLocks noChangeArrowheads="1"/>
          </p:cNvSpPr>
          <p:nvPr/>
        </p:nvSpPr>
        <p:spPr bwMode="auto">
          <a:xfrm>
            <a:off x="3995936" y="3356992"/>
            <a:ext cx="22637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333399"/>
                </a:solidFill>
              </a:rPr>
              <a:t>cooling</a:t>
            </a:r>
            <a:r>
              <a:rPr lang="en-US" altLang="en-US" dirty="0"/>
              <a:t>   </a:t>
            </a:r>
            <a:r>
              <a:rPr lang="en-US" altLang="en-US" dirty="0" smtClean="0"/>
              <a:t>   </a:t>
            </a:r>
            <a:r>
              <a:rPr lang="en-US" altLang="en-US" dirty="0">
                <a:solidFill>
                  <a:srgbClr val="CC0000"/>
                </a:solidFill>
              </a:rPr>
              <a:t>heating</a:t>
            </a:r>
          </a:p>
        </p:txBody>
      </p:sp>
      <p:sp>
        <p:nvSpPr>
          <p:cNvPr id="40970" name="Text Box 19"/>
          <p:cNvSpPr txBox="1">
            <a:spLocks noChangeArrowheads="1"/>
          </p:cNvSpPr>
          <p:nvPr/>
        </p:nvSpPr>
        <p:spPr bwMode="auto">
          <a:xfrm>
            <a:off x="323850" y="3717032"/>
            <a:ext cx="3270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rgbClr val="3333CC"/>
                </a:solidFill>
              </a:rPr>
              <a:t>maximum of cooling rate</a:t>
            </a:r>
            <a:r>
              <a:rPr lang="de-DE" altLang="en-US" sz="2400" dirty="0">
                <a:solidFill>
                  <a:srgbClr val="3333CC"/>
                </a:solidFill>
              </a:rPr>
              <a:t> </a:t>
            </a:r>
          </a:p>
        </p:txBody>
      </p:sp>
      <p:pic>
        <p:nvPicPr>
          <p:cNvPr id="40971" name="Picture 22" descr="TP_t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746" y="4066939"/>
            <a:ext cx="2952526" cy="7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72" name="Picture 28" descr="TP_tmp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149080"/>
            <a:ext cx="2592388" cy="66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73" name="Rectangle 25"/>
          <p:cNvSpPr>
            <a:spLocks noChangeArrowheads="1"/>
          </p:cNvSpPr>
          <p:nvPr/>
        </p:nvSpPr>
        <p:spPr bwMode="auto">
          <a:xfrm>
            <a:off x="360362" y="3790851"/>
            <a:ext cx="3095625" cy="1081088"/>
          </a:xfrm>
          <a:prstGeom prst="rect">
            <a:avLst/>
          </a:prstGeom>
          <a:solidFill>
            <a:srgbClr val="CCCCFF">
              <a:alpha val="27058"/>
            </a:srgbClr>
          </a:solidFill>
          <a:ln w="19050">
            <a:solidFill>
              <a:srgbClr val="6666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0975" name="Text Box 34"/>
          <p:cNvSpPr txBox="1">
            <a:spLocks noChangeArrowheads="1"/>
          </p:cNvSpPr>
          <p:nvPr/>
        </p:nvSpPr>
        <p:spPr bwMode="auto">
          <a:xfrm>
            <a:off x="-66675" y="5517232"/>
            <a:ext cx="2492990" cy="72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600"/>
              </a:spcBef>
            </a:pPr>
            <a:r>
              <a:rPr lang="en-US" altLang="en-US" sz="1800" dirty="0" smtClean="0"/>
              <a:t>    with wanted </a:t>
            </a:r>
            <a:r>
              <a:rPr lang="en-US" altLang="en-US" sz="1800" dirty="0"/>
              <a:t>mixing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1800" dirty="0" smtClean="0"/>
              <a:t> and unwanted </a:t>
            </a:r>
            <a:r>
              <a:rPr lang="en-US" altLang="en-US" sz="1800" dirty="0"/>
              <a:t>mixing </a:t>
            </a:r>
          </a:p>
        </p:txBody>
      </p:sp>
      <p:pic>
        <p:nvPicPr>
          <p:cNvPr id="40976" name="Picture 36" descr="TP_tmp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025" y="5616575"/>
            <a:ext cx="228600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77" name="Text Box 37"/>
          <p:cNvSpPr txBox="1">
            <a:spLocks noChangeArrowheads="1"/>
          </p:cNvSpPr>
          <p:nvPr/>
        </p:nvSpPr>
        <p:spPr bwMode="auto">
          <a:xfrm>
            <a:off x="2439988" y="5514037"/>
            <a:ext cx="2005677" cy="72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600"/>
              </a:spcBef>
            </a:pPr>
            <a:r>
              <a:rPr lang="de-DE" altLang="en-US" sz="1800" dirty="0"/>
              <a:t>(</a:t>
            </a:r>
            <a:r>
              <a:rPr lang="en-US" altLang="en-US" sz="1800" dirty="0"/>
              <a:t>kicker to pick-up)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1800" dirty="0"/>
              <a:t>(pick-up to kicker)</a:t>
            </a:r>
          </a:p>
        </p:txBody>
      </p:sp>
      <p:sp>
        <p:nvSpPr>
          <p:cNvPr id="40978" name="Text Box 40"/>
          <p:cNvSpPr txBox="1">
            <a:spLocks noChangeArrowheads="1"/>
          </p:cNvSpPr>
          <p:nvPr/>
        </p:nvSpPr>
        <p:spPr bwMode="auto">
          <a:xfrm>
            <a:off x="158750" y="5048349"/>
            <a:ext cx="60436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/>
              <a:t>further refinement (wanted </a:t>
            </a:r>
            <a:r>
              <a:rPr lang="en-US" altLang="en-US" b="1">
                <a:sym typeface="Symbol" pitchFamily="18" charset="2"/>
              </a:rPr>
              <a:t> unwanted mixing)</a:t>
            </a:r>
            <a:r>
              <a:rPr lang="en-US" altLang="en-US" b="1"/>
              <a:t>:</a:t>
            </a:r>
          </a:p>
        </p:txBody>
      </p:sp>
      <p:sp>
        <p:nvSpPr>
          <p:cNvPr id="40979" name="Line 41"/>
          <p:cNvSpPr>
            <a:spLocks noChangeShapeType="1"/>
          </p:cNvSpPr>
          <p:nvPr/>
        </p:nvSpPr>
        <p:spPr bwMode="auto">
          <a:xfrm>
            <a:off x="4284663" y="3356992"/>
            <a:ext cx="358775" cy="0"/>
          </a:xfrm>
          <a:prstGeom prst="line">
            <a:avLst/>
          </a:prstGeom>
          <a:noFill/>
          <a:ln w="3175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80" name="Line 42"/>
          <p:cNvSpPr>
            <a:spLocks noChangeShapeType="1"/>
          </p:cNvSpPr>
          <p:nvPr/>
        </p:nvSpPr>
        <p:spPr bwMode="auto">
          <a:xfrm>
            <a:off x="4930775" y="3356992"/>
            <a:ext cx="1728788" cy="0"/>
          </a:xfrm>
          <a:prstGeom prst="line">
            <a:avLst/>
          </a:prstGeom>
          <a:noFill/>
          <a:ln w="3175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496" y="5561206"/>
            <a:ext cx="4644008" cy="604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004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Ellipse 2048"/>
          <p:cNvSpPr/>
          <p:nvPr/>
        </p:nvSpPr>
        <p:spPr>
          <a:xfrm>
            <a:off x="4345361" y="1569104"/>
            <a:ext cx="514671" cy="504915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2555776" y="-99392"/>
            <a:ext cx="4176464" cy="707886"/>
          </a:xfrm>
          <a:prstGeom prst="rect">
            <a:avLst/>
          </a:prstGeom>
          <a:solidFill>
            <a:schemeClr val="bg2">
              <a:lumMod val="90000"/>
              <a:alpha val="5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en-US" sz="4000" b="1" dirty="0" smtClean="0">
                <a:solidFill>
                  <a:schemeClr val="tx2"/>
                </a:solidFill>
              </a:rPr>
              <a:t>       </a:t>
            </a:r>
            <a:r>
              <a:rPr lang="en-US" altLang="en-US" sz="3600" b="1" dirty="0" smtClean="0">
                <a:solidFill>
                  <a:srgbClr val="336699"/>
                </a:solidFill>
              </a:rPr>
              <a:t>Mixing</a:t>
            </a:r>
          </a:p>
        </p:txBody>
      </p:sp>
      <p:sp>
        <p:nvSpPr>
          <p:cNvPr id="25" name="Rechteck 24"/>
          <p:cNvSpPr/>
          <p:nvPr/>
        </p:nvSpPr>
        <p:spPr>
          <a:xfrm>
            <a:off x="5685698" y="3608029"/>
            <a:ext cx="471707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Ellipse 1"/>
          <p:cNvSpPr/>
          <p:nvPr/>
        </p:nvSpPr>
        <p:spPr>
          <a:xfrm>
            <a:off x="402192" y="1124744"/>
            <a:ext cx="2153584" cy="449610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llipse 10"/>
          <p:cNvSpPr/>
          <p:nvPr/>
        </p:nvSpPr>
        <p:spPr>
          <a:xfrm>
            <a:off x="505896" y="2059997"/>
            <a:ext cx="72000" cy="72000"/>
          </a:xfrm>
          <a:prstGeom prst="ellipse">
            <a:avLst/>
          </a:prstGeom>
          <a:solidFill>
            <a:srgbClr val="3333FF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7" name="Ellipse 16"/>
          <p:cNvSpPr/>
          <p:nvPr/>
        </p:nvSpPr>
        <p:spPr>
          <a:xfrm>
            <a:off x="381254" y="2095997"/>
            <a:ext cx="72000" cy="72000"/>
          </a:xfrm>
          <a:prstGeom prst="ellipse">
            <a:avLst/>
          </a:prstGeom>
          <a:solidFill>
            <a:srgbClr val="3333FF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8" name="Ellipse 17"/>
          <p:cNvSpPr/>
          <p:nvPr/>
        </p:nvSpPr>
        <p:spPr>
          <a:xfrm>
            <a:off x="453254" y="2195248"/>
            <a:ext cx="72000" cy="72000"/>
          </a:xfrm>
          <a:prstGeom prst="ellipse">
            <a:avLst/>
          </a:prstGeom>
          <a:solidFill>
            <a:srgbClr val="3333FF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9" name="Ellipse 18"/>
          <p:cNvSpPr/>
          <p:nvPr/>
        </p:nvSpPr>
        <p:spPr>
          <a:xfrm>
            <a:off x="395536" y="2348880"/>
            <a:ext cx="72000" cy="72000"/>
          </a:xfrm>
          <a:prstGeom prst="ellipse">
            <a:avLst/>
          </a:prstGeom>
          <a:solidFill>
            <a:srgbClr val="00CC00"/>
          </a:solidFill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1" name="Ellipse 20"/>
          <p:cNvSpPr/>
          <p:nvPr/>
        </p:nvSpPr>
        <p:spPr>
          <a:xfrm>
            <a:off x="395544" y="2492896"/>
            <a:ext cx="72000" cy="72000"/>
          </a:xfrm>
          <a:prstGeom prst="ellipse">
            <a:avLst/>
          </a:prstGeom>
          <a:solidFill>
            <a:srgbClr val="00CC00"/>
          </a:solidFill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2" name="Ellipse 21"/>
          <p:cNvSpPr/>
          <p:nvPr/>
        </p:nvSpPr>
        <p:spPr>
          <a:xfrm>
            <a:off x="295948" y="2420888"/>
            <a:ext cx="72000" cy="72000"/>
          </a:xfrm>
          <a:prstGeom prst="ellipse">
            <a:avLst/>
          </a:prstGeom>
          <a:solidFill>
            <a:srgbClr val="00CC00"/>
          </a:solidFill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4" name="Ellipse 23"/>
          <p:cNvSpPr/>
          <p:nvPr/>
        </p:nvSpPr>
        <p:spPr>
          <a:xfrm>
            <a:off x="323536" y="2636912"/>
            <a:ext cx="72000" cy="7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6" name="Ellipse 25"/>
          <p:cNvSpPr/>
          <p:nvPr/>
        </p:nvSpPr>
        <p:spPr>
          <a:xfrm>
            <a:off x="323528" y="2780936"/>
            <a:ext cx="72000" cy="7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7" name="Ellipse 26"/>
          <p:cNvSpPr/>
          <p:nvPr/>
        </p:nvSpPr>
        <p:spPr>
          <a:xfrm>
            <a:off x="225614" y="2708920"/>
            <a:ext cx="72000" cy="7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8" name="Ellipse 27"/>
          <p:cNvSpPr/>
          <p:nvPr/>
        </p:nvSpPr>
        <p:spPr>
          <a:xfrm>
            <a:off x="3491880" y="1124744"/>
            <a:ext cx="2153584" cy="454085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Ellipse 28"/>
          <p:cNvSpPr/>
          <p:nvPr/>
        </p:nvSpPr>
        <p:spPr>
          <a:xfrm>
            <a:off x="6594880" y="1152000"/>
            <a:ext cx="2153584" cy="446885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Ellipse 29"/>
          <p:cNvSpPr/>
          <p:nvPr/>
        </p:nvSpPr>
        <p:spPr>
          <a:xfrm>
            <a:off x="5561256" y="2462687"/>
            <a:ext cx="72000" cy="72000"/>
          </a:xfrm>
          <a:prstGeom prst="ellipse">
            <a:avLst/>
          </a:prstGeom>
          <a:solidFill>
            <a:srgbClr val="3333FF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1" name="Ellipse 30"/>
          <p:cNvSpPr/>
          <p:nvPr/>
        </p:nvSpPr>
        <p:spPr>
          <a:xfrm>
            <a:off x="5658784" y="2617439"/>
            <a:ext cx="72000" cy="72000"/>
          </a:xfrm>
          <a:prstGeom prst="ellipse">
            <a:avLst/>
          </a:prstGeom>
          <a:solidFill>
            <a:srgbClr val="3333FF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2" name="Ellipse 31"/>
          <p:cNvSpPr/>
          <p:nvPr/>
        </p:nvSpPr>
        <p:spPr>
          <a:xfrm>
            <a:off x="5645464" y="2780928"/>
            <a:ext cx="72000" cy="72000"/>
          </a:xfrm>
          <a:prstGeom prst="ellipse">
            <a:avLst/>
          </a:prstGeom>
          <a:solidFill>
            <a:srgbClr val="3333FF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3" name="Ellipse 32"/>
          <p:cNvSpPr/>
          <p:nvPr/>
        </p:nvSpPr>
        <p:spPr>
          <a:xfrm>
            <a:off x="5508104" y="2060856"/>
            <a:ext cx="72000" cy="72000"/>
          </a:xfrm>
          <a:prstGeom prst="ellipse">
            <a:avLst/>
          </a:prstGeom>
          <a:solidFill>
            <a:srgbClr val="00CC00"/>
          </a:solidFill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4" name="Ellipse 33"/>
          <p:cNvSpPr/>
          <p:nvPr/>
        </p:nvSpPr>
        <p:spPr>
          <a:xfrm>
            <a:off x="5526236" y="2207874"/>
            <a:ext cx="72000" cy="72000"/>
          </a:xfrm>
          <a:prstGeom prst="ellipse">
            <a:avLst/>
          </a:prstGeom>
          <a:solidFill>
            <a:srgbClr val="00CC00"/>
          </a:solidFill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5" name="Ellipse 34"/>
          <p:cNvSpPr/>
          <p:nvPr/>
        </p:nvSpPr>
        <p:spPr>
          <a:xfrm>
            <a:off x="5580112" y="2348888"/>
            <a:ext cx="72000" cy="72000"/>
          </a:xfrm>
          <a:prstGeom prst="ellipse">
            <a:avLst/>
          </a:prstGeom>
          <a:solidFill>
            <a:srgbClr val="00CC00"/>
          </a:solidFill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6" name="Ellipse 35"/>
          <p:cNvSpPr/>
          <p:nvPr/>
        </p:nvSpPr>
        <p:spPr>
          <a:xfrm>
            <a:off x="5436096" y="1988848"/>
            <a:ext cx="72000" cy="7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7" name="Ellipse 36"/>
          <p:cNvSpPr/>
          <p:nvPr/>
        </p:nvSpPr>
        <p:spPr>
          <a:xfrm>
            <a:off x="5410607" y="1844832"/>
            <a:ext cx="72000" cy="7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8" name="Ellipse 37"/>
          <p:cNvSpPr/>
          <p:nvPr/>
        </p:nvSpPr>
        <p:spPr>
          <a:xfrm>
            <a:off x="5364096" y="1700816"/>
            <a:ext cx="72000" cy="7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9" name="Ellipse 38"/>
          <p:cNvSpPr/>
          <p:nvPr/>
        </p:nvSpPr>
        <p:spPr>
          <a:xfrm>
            <a:off x="6876264" y="1700808"/>
            <a:ext cx="72000" cy="72000"/>
          </a:xfrm>
          <a:prstGeom prst="ellipse">
            <a:avLst/>
          </a:prstGeom>
          <a:solidFill>
            <a:srgbClr val="3333FF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0" name="Ellipse 39"/>
          <p:cNvSpPr/>
          <p:nvPr/>
        </p:nvSpPr>
        <p:spPr>
          <a:xfrm>
            <a:off x="6588232" y="2204872"/>
            <a:ext cx="72000" cy="72000"/>
          </a:xfrm>
          <a:prstGeom prst="ellipse">
            <a:avLst/>
          </a:prstGeom>
          <a:solidFill>
            <a:srgbClr val="3333FF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1" name="Ellipse 40"/>
          <p:cNvSpPr/>
          <p:nvPr/>
        </p:nvSpPr>
        <p:spPr>
          <a:xfrm>
            <a:off x="6516216" y="2708928"/>
            <a:ext cx="72000" cy="72000"/>
          </a:xfrm>
          <a:prstGeom prst="ellipse">
            <a:avLst/>
          </a:prstGeom>
          <a:solidFill>
            <a:srgbClr val="3333FF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2" name="Ellipse 41"/>
          <p:cNvSpPr/>
          <p:nvPr/>
        </p:nvSpPr>
        <p:spPr>
          <a:xfrm>
            <a:off x="6660232" y="2132864"/>
            <a:ext cx="72000" cy="72000"/>
          </a:xfrm>
          <a:prstGeom prst="ellipse">
            <a:avLst/>
          </a:prstGeom>
          <a:solidFill>
            <a:srgbClr val="00CC00"/>
          </a:solidFill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3" name="Ellipse 42"/>
          <p:cNvSpPr/>
          <p:nvPr/>
        </p:nvSpPr>
        <p:spPr>
          <a:xfrm>
            <a:off x="6588232" y="2564912"/>
            <a:ext cx="72000" cy="72000"/>
          </a:xfrm>
          <a:prstGeom prst="ellipse">
            <a:avLst/>
          </a:prstGeom>
          <a:solidFill>
            <a:srgbClr val="00CC00"/>
          </a:solidFill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4" name="Ellipse 43"/>
          <p:cNvSpPr/>
          <p:nvPr/>
        </p:nvSpPr>
        <p:spPr>
          <a:xfrm>
            <a:off x="6517972" y="3140976"/>
            <a:ext cx="72000" cy="72000"/>
          </a:xfrm>
          <a:prstGeom prst="ellipse">
            <a:avLst/>
          </a:prstGeom>
          <a:solidFill>
            <a:srgbClr val="00CC00"/>
          </a:solidFill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5" name="Ellipse 44"/>
          <p:cNvSpPr/>
          <p:nvPr/>
        </p:nvSpPr>
        <p:spPr>
          <a:xfrm>
            <a:off x="6732248" y="1916832"/>
            <a:ext cx="72000" cy="7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6" name="Ellipse 45"/>
          <p:cNvSpPr/>
          <p:nvPr/>
        </p:nvSpPr>
        <p:spPr>
          <a:xfrm>
            <a:off x="6588224" y="2378832"/>
            <a:ext cx="72000" cy="7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7" name="Ellipse 46"/>
          <p:cNvSpPr/>
          <p:nvPr/>
        </p:nvSpPr>
        <p:spPr>
          <a:xfrm>
            <a:off x="6516216" y="2924952"/>
            <a:ext cx="72000" cy="7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2" name="Textfeld 11"/>
          <p:cNvSpPr txBox="1"/>
          <p:nvPr/>
        </p:nvSpPr>
        <p:spPr>
          <a:xfrm>
            <a:off x="670755" y="2071881"/>
            <a:ext cx="732893" cy="4616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pick-up</a:t>
            </a:r>
            <a:br>
              <a:rPr lang="en-US" sz="1200" b="1" dirty="0" smtClean="0"/>
            </a:br>
            <a:r>
              <a:rPr lang="en-US" sz="1200" b="1" dirty="0" smtClean="0"/>
              <a:t>(at s</a:t>
            </a:r>
            <a:r>
              <a:rPr lang="en-US" sz="1200" b="1" baseline="-25000" dirty="0" smtClean="0"/>
              <a:t>1</a:t>
            </a:r>
            <a:r>
              <a:rPr lang="en-US" sz="1200" b="1" dirty="0" smtClean="0"/>
              <a:t>)</a:t>
            </a:r>
          </a:p>
        </p:txBody>
      </p:sp>
      <p:sp>
        <p:nvSpPr>
          <p:cNvPr id="49" name="Textfeld 48"/>
          <p:cNvSpPr txBox="1"/>
          <p:nvPr/>
        </p:nvSpPr>
        <p:spPr>
          <a:xfrm>
            <a:off x="6876256" y="2071881"/>
            <a:ext cx="732893" cy="276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pick-up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1784665" y="2420888"/>
            <a:ext cx="636713" cy="4616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kicker</a:t>
            </a:r>
          </a:p>
          <a:p>
            <a:r>
              <a:rPr lang="de-DE" sz="1200" b="1" dirty="0" smtClean="0"/>
              <a:t>(at s</a:t>
            </a:r>
            <a:r>
              <a:rPr lang="de-DE" sz="1200" b="1" baseline="-25000" dirty="0" smtClean="0"/>
              <a:t>2</a:t>
            </a:r>
            <a:r>
              <a:rPr lang="de-DE" sz="1200" b="1" dirty="0" smtClean="0"/>
              <a:t>)</a:t>
            </a:r>
            <a:endParaRPr lang="en-US" sz="1200" b="1" dirty="0" smtClean="0"/>
          </a:p>
        </p:txBody>
      </p:sp>
      <p:sp>
        <p:nvSpPr>
          <p:cNvPr id="52" name="Textfeld 51"/>
          <p:cNvSpPr txBox="1"/>
          <p:nvPr/>
        </p:nvSpPr>
        <p:spPr>
          <a:xfrm>
            <a:off x="4881009" y="2492896"/>
            <a:ext cx="627095" cy="276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kicker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2411760" y="1733907"/>
            <a:ext cx="13260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ym typeface="Symbol"/>
              </a:rPr>
              <a:t> </a:t>
            </a:r>
            <a:r>
              <a:rPr lang="en-US" sz="1600" dirty="0" smtClean="0"/>
              <a:t>half a turn </a:t>
            </a:r>
            <a:br>
              <a:rPr lang="en-US" sz="1600" dirty="0" smtClean="0"/>
            </a:br>
            <a:r>
              <a:rPr lang="en-US" sz="1600" dirty="0" smtClean="0"/>
              <a:t>from pick-up</a:t>
            </a:r>
            <a:br>
              <a:rPr lang="en-US" sz="1600" dirty="0" smtClean="0"/>
            </a:br>
            <a:r>
              <a:rPr lang="en-US" sz="1600" dirty="0" smtClean="0"/>
              <a:t>to kicker</a:t>
            </a:r>
            <a:endParaRPr lang="en-US" sz="1600" dirty="0"/>
          </a:p>
        </p:txBody>
      </p:sp>
      <p:sp>
        <p:nvSpPr>
          <p:cNvPr id="54" name="Textfeld 53"/>
          <p:cNvSpPr txBox="1"/>
          <p:nvPr/>
        </p:nvSpPr>
        <p:spPr>
          <a:xfrm>
            <a:off x="6994966" y="3573016"/>
            <a:ext cx="14654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ym typeface="Symbol"/>
              </a:rPr>
              <a:t> </a:t>
            </a:r>
            <a:r>
              <a:rPr lang="en-US" sz="1800" dirty="0" smtClean="0"/>
              <a:t>half a turn </a:t>
            </a:r>
            <a:br>
              <a:rPr lang="en-US" sz="1800" dirty="0" smtClean="0"/>
            </a:br>
            <a:r>
              <a:rPr lang="en-US" sz="1800" dirty="0" smtClean="0"/>
              <a:t>from kicker</a:t>
            </a:r>
            <a:br>
              <a:rPr lang="en-US" sz="1800" dirty="0" smtClean="0"/>
            </a:br>
            <a:r>
              <a:rPr lang="en-US" sz="1800" dirty="0" smtClean="0"/>
              <a:t>to pick-up</a:t>
            </a:r>
            <a:endParaRPr lang="en-US" sz="1800" dirty="0"/>
          </a:p>
        </p:txBody>
      </p:sp>
      <p:sp>
        <p:nvSpPr>
          <p:cNvPr id="14" name="Textfeld 13"/>
          <p:cNvSpPr txBox="1"/>
          <p:nvPr/>
        </p:nvSpPr>
        <p:spPr>
          <a:xfrm>
            <a:off x="2051720" y="1044025"/>
            <a:ext cx="20040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990000"/>
                </a:solidFill>
              </a:rPr>
              <a:t>unwanted mixing </a:t>
            </a:r>
            <a:r>
              <a:rPr lang="en-US" dirty="0" smtClean="0">
                <a:solidFill>
                  <a:srgbClr val="990000"/>
                </a:solidFill>
              </a:rPr>
              <a:t/>
            </a:r>
            <a:br>
              <a:rPr lang="en-US" dirty="0" smtClean="0">
                <a:solidFill>
                  <a:srgbClr val="990000"/>
                </a:solidFill>
              </a:rPr>
            </a:br>
            <a:r>
              <a:rPr lang="en-US" sz="1400" dirty="0" smtClean="0"/>
              <a:t>(from pick-up to kicker)</a:t>
            </a:r>
            <a:endParaRPr lang="en-US" sz="1400" dirty="0"/>
          </a:p>
        </p:txBody>
      </p:sp>
      <p:sp>
        <p:nvSpPr>
          <p:cNvPr id="56" name="Textfeld 55"/>
          <p:cNvSpPr txBox="1"/>
          <p:nvPr/>
        </p:nvSpPr>
        <p:spPr>
          <a:xfrm>
            <a:off x="5194556" y="1031056"/>
            <a:ext cx="20040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6600"/>
                </a:solidFill>
              </a:rPr>
              <a:t> wanted mixing </a:t>
            </a:r>
            <a:r>
              <a:rPr lang="en-US" dirty="0" smtClean="0">
                <a:solidFill>
                  <a:srgbClr val="006600"/>
                </a:solidFill>
              </a:rPr>
              <a:t/>
            </a:r>
            <a:br>
              <a:rPr lang="en-US" dirty="0" smtClean="0">
                <a:solidFill>
                  <a:srgbClr val="006600"/>
                </a:solidFill>
              </a:rPr>
            </a:br>
            <a:r>
              <a:rPr lang="en-US" sz="1400" dirty="0" smtClean="0"/>
              <a:t>(from kicker to pick-up)</a:t>
            </a:r>
            <a:endParaRPr lang="en-US" sz="1400" dirty="0"/>
          </a:p>
        </p:txBody>
      </p:sp>
      <p:sp>
        <p:nvSpPr>
          <p:cNvPr id="15" name="Textfeld 14"/>
          <p:cNvSpPr txBox="1"/>
          <p:nvPr/>
        </p:nvSpPr>
        <p:spPr>
          <a:xfrm>
            <a:off x="489254" y="6103760"/>
            <a:ext cx="13067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3333FF"/>
                </a:solidFill>
                <a:sym typeface="Symbol"/>
              </a:rPr>
              <a:t> </a:t>
            </a:r>
            <a:r>
              <a:rPr lang="de-DE" b="1" baseline="-25000" dirty="0" err="1" smtClean="0">
                <a:solidFill>
                  <a:srgbClr val="3333FF"/>
                </a:solidFill>
                <a:sym typeface="Symbol"/>
              </a:rPr>
              <a:t>eff</a:t>
            </a:r>
            <a:r>
              <a:rPr lang="de-DE" b="1" dirty="0" smtClean="0">
                <a:solidFill>
                  <a:srgbClr val="3333FF"/>
                </a:solidFill>
              </a:rPr>
              <a:t> ~ 0</a:t>
            </a:r>
            <a:endParaRPr lang="en-US" b="1" dirty="0">
              <a:solidFill>
                <a:srgbClr val="3333FF"/>
              </a:solidFill>
            </a:endParaRPr>
          </a:p>
        </p:txBody>
      </p:sp>
      <p:sp>
        <p:nvSpPr>
          <p:cNvPr id="58" name="Textfeld 57"/>
          <p:cNvSpPr txBox="1"/>
          <p:nvPr/>
        </p:nvSpPr>
        <p:spPr>
          <a:xfrm>
            <a:off x="5076056" y="6021288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3333FF"/>
                </a:solidFill>
                <a:sym typeface="Symbol"/>
              </a:rPr>
              <a:t> </a:t>
            </a:r>
            <a:r>
              <a:rPr lang="de-DE" b="1" baseline="-25000" dirty="0" smtClean="0">
                <a:solidFill>
                  <a:srgbClr val="3333FF"/>
                </a:solidFill>
                <a:sym typeface="Symbol"/>
              </a:rPr>
              <a:t>k</a:t>
            </a:r>
            <a:r>
              <a:rPr lang="de-DE" b="1" baseline="-25000" dirty="0" smtClean="0">
                <a:solidFill>
                  <a:srgbClr val="3333FF"/>
                </a:solidFill>
              </a:rPr>
              <a:t>-</a:t>
            </a:r>
            <a:r>
              <a:rPr lang="de-DE" b="1" baseline="-25000" dirty="0" err="1" smtClean="0">
                <a:solidFill>
                  <a:srgbClr val="3333FF"/>
                </a:solidFill>
              </a:rPr>
              <a:t>pu</a:t>
            </a:r>
            <a:r>
              <a:rPr lang="de-DE" b="1" dirty="0" smtClean="0">
                <a:solidFill>
                  <a:srgbClr val="3333FF"/>
                </a:solidFill>
              </a:rPr>
              <a:t> </a:t>
            </a:r>
            <a:r>
              <a:rPr lang="de-DE" b="1" dirty="0" smtClean="0">
                <a:solidFill>
                  <a:srgbClr val="3333FF"/>
                </a:solidFill>
                <a:sym typeface="Symbol"/>
              </a:rPr>
              <a:t></a:t>
            </a:r>
            <a:r>
              <a:rPr lang="de-DE" b="1" dirty="0" smtClean="0">
                <a:solidFill>
                  <a:srgbClr val="3333FF"/>
                </a:solidFill>
              </a:rPr>
              <a:t> 0,   (T</a:t>
            </a:r>
            <a:r>
              <a:rPr lang="de-DE" b="1" dirty="0" smtClean="0">
                <a:solidFill>
                  <a:srgbClr val="3333FF"/>
                </a:solidFill>
                <a:sym typeface="Symbol"/>
              </a:rPr>
              <a:t>(p/p)</a:t>
            </a:r>
            <a:r>
              <a:rPr lang="de-DE" b="1" baseline="-25000" dirty="0" err="1" smtClean="0">
                <a:solidFill>
                  <a:srgbClr val="3333FF"/>
                </a:solidFill>
                <a:sym typeface="Symbol"/>
              </a:rPr>
              <a:t>rms</a:t>
            </a:r>
            <a:r>
              <a:rPr lang="de-DE" b="1" dirty="0" smtClean="0">
                <a:solidFill>
                  <a:srgbClr val="3333FF"/>
                </a:solidFill>
                <a:sym typeface="Symbol"/>
              </a:rPr>
              <a:t>)</a:t>
            </a:r>
            <a:r>
              <a:rPr lang="de-DE" b="1" baseline="30000" dirty="0" smtClean="0">
                <a:solidFill>
                  <a:srgbClr val="3333FF"/>
                </a:solidFill>
                <a:sym typeface="Symbol"/>
              </a:rPr>
              <a:t>-1</a:t>
            </a:r>
            <a:r>
              <a:rPr lang="de-DE" b="1" dirty="0" smtClean="0">
                <a:solidFill>
                  <a:srgbClr val="3333FF"/>
                </a:solidFill>
                <a:sym typeface="Symbol"/>
              </a:rPr>
              <a:t>  1</a:t>
            </a:r>
            <a:endParaRPr lang="en-US" b="1" dirty="0">
              <a:solidFill>
                <a:srgbClr val="3333FF"/>
              </a:solidFill>
            </a:endParaRPr>
          </a:p>
        </p:txBody>
      </p:sp>
      <p:sp>
        <p:nvSpPr>
          <p:cNvPr id="2051" name="Rechteck 2050"/>
          <p:cNvSpPr/>
          <p:nvPr/>
        </p:nvSpPr>
        <p:spPr>
          <a:xfrm>
            <a:off x="4283968" y="1903668"/>
            <a:ext cx="661951" cy="229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Ellipse 64"/>
          <p:cNvSpPr/>
          <p:nvPr/>
        </p:nvSpPr>
        <p:spPr>
          <a:xfrm>
            <a:off x="7452320" y="2852936"/>
            <a:ext cx="514671" cy="540497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hteck 65"/>
          <p:cNvSpPr/>
          <p:nvPr/>
        </p:nvSpPr>
        <p:spPr>
          <a:xfrm>
            <a:off x="7486760" y="2852936"/>
            <a:ext cx="541624" cy="1935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Gerade Verbindung mit Pfeil 66"/>
          <p:cNvCxnSpPr/>
          <p:nvPr/>
        </p:nvCxnSpPr>
        <p:spPr>
          <a:xfrm flipV="1">
            <a:off x="7452320" y="2979184"/>
            <a:ext cx="0" cy="1440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3" name="Gerade Verbindung mit Pfeil 2052"/>
          <p:cNvCxnSpPr/>
          <p:nvPr/>
        </p:nvCxnSpPr>
        <p:spPr>
          <a:xfrm rot="-5400000" flipH="1" flipV="1">
            <a:off x="4788000" y="1916832"/>
            <a:ext cx="14401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3810" y="3861048"/>
            <a:ext cx="1744952" cy="702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1751" y="4455421"/>
            <a:ext cx="1650169" cy="485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212" y="4941168"/>
            <a:ext cx="1872208" cy="415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Rechteck 2057"/>
          <p:cNvSpPr/>
          <p:nvPr/>
        </p:nvSpPr>
        <p:spPr>
          <a:xfrm>
            <a:off x="2083810" y="3861048"/>
            <a:ext cx="1872200" cy="1566137"/>
          </a:xfrm>
          <a:prstGeom prst="rect">
            <a:avLst/>
          </a:prstGeom>
          <a:noFill/>
          <a:ln w="1905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feld 47"/>
          <p:cNvSpPr txBox="1"/>
          <p:nvPr/>
        </p:nvSpPr>
        <p:spPr>
          <a:xfrm>
            <a:off x="3767099" y="2086185"/>
            <a:ext cx="732893" cy="276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pick-up</a:t>
            </a:r>
          </a:p>
        </p:txBody>
      </p:sp>
      <p:sp>
        <p:nvSpPr>
          <p:cNvPr id="53" name="Textfeld 52"/>
          <p:cNvSpPr txBox="1"/>
          <p:nvPr/>
        </p:nvSpPr>
        <p:spPr>
          <a:xfrm>
            <a:off x="7956376" y="2431921"/>
            <a:ext cx="627095" cy="276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kicker</a:t>
            </a:r>
          </a:p>
        </p:txBody>
      </p:sp>
      <p:sp>
        <p:nvSpPr>
          <p:cNvPr id="2059" name="Textfeld 2058"/>
          <p:cNvSpPr txBox="1"/>
          <p:nvPr/>
        </p:nvSpPr>
        <p:spPr>
          <a:xfrm>
            <a:off x="1688150" y="2979184"/>
            <a:ext cx="2536272" cy="584775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336699"/>
                </a:solidFill>
              </a:rPr>
              <a:t>mixing is determined by</a:t>
            </a:r>
            <a:br>
              <a:rPr lang="en-US" sz="1600" b="1" dirty="0" smtClean="0">
                <a:solidFill>
                  <a:srgbClr val="336699"/>
                </a:solidFill>
              </a:rPr>
            </a:br>
            <a:r>
              <a:rPr lang="en-US" sz="1600" b="1" dirty="0" smtClean="0">
                <a:solidFill>
                  <a:srgbClr val="336699"/>
                </a:solidFill>
              </a:rPr>
              <a:t>the ion optical functions</a:t>
            </a:r>
            <a:endParaRPr lang="en-US" sz="1600" b="1" dirty="0">
              <a:solidFill>
                <a:srgbClr val="336699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686878"/>
            <a:ext cx="4410057" cy="406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5661248"/>
            <a:ext cx="3168352" cy="388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192" y="527630"/>
            <a:ext cx="4309864" cy="560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73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4"/>
          <p:cNvSpPr txBox="1">
            <a:spLocks noChangeArrowheads="1"/>
          </p:cNvSpPr>
          <p:nvPr/>
        </p:nvSpPr>
        <p:spPr bwMode="auto">
          <a:xfrm>
            <a:off x="776004" y="188640"/>
            <a:ext cx="757130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3600" b="1" dirty="0" smtClean="0">
                <a:solidFill>
                  <a:srgbClr val="336699"/>
                </a:solidFill>
              </a:rPr>
              <a:t>Requirements Stochastic Cooling</a:t>
            </a:r>
            <a:endParaRPr lang="en-US" altLang="en-US" sz="3600" b="1" dirty="0">
              <a:solidFill>
                <a:srgbClr val="336699"/>
              </a:solidFill>
            </a:endParaRPr>
          </a:p>
        </p:txBody>
      </p:sp>
      <p:sp>
        <p:nvSpPr>
          <p:cNvPr id="49155" name="Text Box 5"/>
          <p:cNvSpPr txBox="1">
            <a:spLocks noChangeArrowheads="1"/>
          </p:cNvSpPr>
          <p:nvPr/>
        </p:nvSpPr>
        <p:spPr bwMode="auto">
          <a:xfrm>
            <a:off x="-20688" y="1124744"/>
            <a:ext cx="9164688" cy="5663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884238" indent="-34290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406525" indent="-3429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928813" indent="-3429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451100" indent="-3429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908300" indent="-3429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3365500" indent="-3429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822700" indent="-3429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4279900" indent="-3429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400" b="1" dirty="0" smtClean="0"/>
              <a:t>large bandwidth </a:t>
            </a:r>
            <a:r>
              <a:rPr lang="en-US" altLang="en-US" sz="2400" b="1" dirty="0"/>
              <a:t>(</a:t>
            </a:r>
            <a:r>
              <a:rPr lang="en-US" altLang="en-US" sz="2400" b="1" dirty="0" smtClean="0"/>
              <a:t>typically one octave in the GHz range) </a:t>
            </a:r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400" b="1" dirty="0" smtClean="0"/>
              <a:t>good transfer function in gain and phase</a:t>
            </a:r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400" b="1" dirty="0" smtClean="0"/>
              <a:t>high sensitivity (high impedance) of pick-ups and kickers</a:t>
            </a:r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400" b="1" dirty="0" smtClean="0"/>
              <a:t>low electronic noise (cold pick-ups, low noise amplifiers)</a:t>
            </a:r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400" b="1" dirty="0"/>
              <a:t>l</a:t>
            </a:r>
            <a:r>
              <a:rPr lang="en-US" altLang="en-US" sz="2400" b="1" dirty="0" smtClean="0"/>
              <a:t>arge, but adjustable gain</a:t>
            </a:r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400" b="1" dirty="0" smtClean="0"/>
              <a:t>special ion optical properties of the ring </a:t>
            </a:r>
            <a:br>
              <a:rPr lang="en-US" altLang="en-US" sz="2400" b="1" dirty="0" smtClean="0"/>
            </a:br>
            <a:r>
              <a:rPr lang="en-US" altLang="en-US" b="1" dirty="0" smtClean="0"/>
              <a:t>   </a:t>
            </a:r>
            <a:r>
              <a:rPr lang="en-US" altLang="en-US" b="1" dirty="0" err="1" smtClean="0"/>
              <a:t>betatron</a:t>
            </a:r>
            <a:r>
              <a:rPr lang="en-US" altLang="en-US" b="1" dirty="0" smtClean="0"/>
              <a:t> phase advance between transverse pick-up and kicker</a:t>
            </a:r>
            <a:br>
              <a:rPr lang="en-US" altLang="en-US" b="1" dirty="0" smtClean="0"/>
            </a:br>
            <a:r>
              <a:rPr lang="en-US" altLang="en-US" b="1" dirty="0" smtClean="0"/>
              <a:t>   small momentum slip factor (large wanted and little unwanted mixing)</a:t>
            </a:r>
            <a:br>
              <a:rPr lang="en-US" altLang="en-US" b="1" dirty="0" smtClean="0"/>
            </a:br>
            <a:r>
              <a:rPr lang="en-US" altLang="en-US" b="1" dirty="0" smtClean="0"/>
              <a:t>   for Palmer cooling: large dispersion value at pick-up</a:t>
            </a:r>
          </a:p>
          <a:p>
            <a:pPr eaLnBrk="1" hangingPunct="1">
              <a:lnSpc>
                <a:spcPct val="150000"/>
              </a:lnSpc>
            </a:pPr>
            <a:endParaRPr lang="en-US" altLang="en-US" sz="2400" b="1" dirty="0" smtClean="0"/>
          </a:p>
          <a:p>
            <a:pPr eaLnBrk="1" hangingPunct="1"/>
            <a:r>
              <a:rPr lang="de-DE" altLang="en-US" b="1" dirty="0" smtClean="0"/>
              <a:t> </a:t>
            </a:r>
            <a:endParaRPr lang="de-DE" altLang="en-US" b="1" dirty="0"/>
          </a:p>
        </p:txBody>
      </p:sp>
    </p:spTree>
    <p:extLst>
      <p:ext uri="{BB962C8B-B14F-4D97-AF65-F5344CB8AC3E}">
        <p14:creationId xmlns:p14="http://schemas.microsoft.com/office/powerpoint/2010/main" val="35341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1508125" y="3933825"/>
            <a:ext cx="542925" cy="215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9155" name="Text Box 4"/>
          <p:cNvSpPr txBox="1">
            <a:spLocks noChangeArrowheads="1"/>
          </p:cNvSpPr>
          <p:nvPr/>
        </p:nvSpPr>
        <p:spPr bwMode="auto">
          <a:xfrm>
            <a:off x="477093" y="116632"/>
            <a:ext cx="7407275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4000" dirty="0">
                <a:solidFill>
                  <a:schemeClr val="tx2"/>
                </a:solidFill>
              </a:rPr>
              <a:t> </a:t>
            </a:r>
            <a:r>
              <a:rPr lang="en-US" altLang="en-US" sz="3600" b="1" dirty="0">
                <a:solidFill>
                  <a:srgbClr val="336699"/>
                </a:solidFill>
              </a:rPr>
              <a:t>Longitudinal Stochastic Cooling</a:t>
            </a:r>
          </a:p>
        </p:txBody>
      </p:sp>
      <p:pic>
        <p:nvPicPr>
          <p:cNvPr id="49156" name="Picture 7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3403501"/>
            <a:ext cx="6300787" cy="261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7" name="Text Box 9"/>
          <p:cNvSpPr txBox="1">
            <a:spLocks noChangeArrowheads="1"/>
          </p:cNvSpPr>
          <p:nvPr/>
        </p:nvSpPr>
        <p:spPr bwMode="auto">
          <a:xfrm>
            <a:off x="1436688" y="4725144"/>
            <a:ext cx="2703512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dirty="0"/>
              <a:t>transmission line</a:t>
            </a:r>
          </a:p>
          <a:p>
            <a:pPr eaLnBrk="1" hangingPunct="1"/>
            <a:r>
              <a:rPr lang="en-US" altLang="en-US" sz="1600" dirty="0"/>
              <a:t>short circuit at all harmonics</a:t>
            </a:r>
            <a:br>
              <a:rPr lang="en-US" altLang="en-US" sz="1600" dirty="0"/>
            </a:br>
            <a:r>
              <a:rPr lang="en-US" altLang="en-US" sz="1600" dirty="0"/>
              <a:t>of the revolution frequency </a:t>
            </a:r>
          </a:p>
        </p:txBody>
      </p:sp>
      <p:sp>
        <p:nvSpPr>
          <p:cNvPr id="49158" name="Text Box 10"/>
          <p:cNvSpPr txBox="1">
            <a:spLocks noChangeArrowheads="1"/>
          </p:cNvSpPr>
          <p:nvPr/>
        </p:nvSpPr>
        <p:spPr bwMode="auto">
          <a:xfrm>
            <a:off x="6815138" y="4419600"/>
            <a:ext cx="2293937" cy="738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notches at harmonics </a:t>
            </a:r>
          </a:p>
          <a:p>
            <a:pPr eaLnBrk="1" hangingPunct="1"/>
            <a:r>
              <a:rPr lang="en-US" altLang="en-US" sz="1400"/>
              <a:t>of the revolution frequency</a:t>
            </a:r>
          </a:p>
          <a:p>
            <a:pPr eaLnBrk="1" hangingPunct="1"/>
            <a:r>
              <a:rPr lang="en-US" altLang="en-US" sz="1400"/>
              <a:t>with 180</a:t>
            </a:r>
            <a:r>
              <a:rPr lang="en-US" altLang="en-US" sz="1400">
                <a:cs typeface="Arial" charset="0"/>
              </a:rPr>
              <a:t>º</a:t>
            </a:r>
            <a:r>
              <a:rPr lang="en-US" altLang="en-US" sz="1400"/>
              <a:t>  phase jump</a:t>
            </a:r>
          </a:p>
        </p:txBody>
      </p:sp>
      <p:sp>
        <p:nvSpPr>
          <p:cNvPr id="49159" name="Text Box 5"/>
          <p:cNvSpPr txBox="1">
            <a:spLocks noChangeArrowheads="1"/>
          </p:cNvSpPr>
          <p:nvPr/>
        </p:nvSpPr>
        <p:spPr bwMode="auto">
          <a:xfrm>
            <a:off x="735013" y="980728"/>
            <a:ext cx="8226425" cy="3662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 dirty="0"/>
              <a:t>1) </a:t>
            </a:r>
            <a:r>
              <a:rPr lang="en-US" altLang="en-US" sz="2400" b="1" dirty="0">
                <a:solidFill>
                  <a:srgbClr val="333399"/>
                </a:solidFill>
              </a:rPr>
              <a:t>Palmer cooling</a:t>
            </a:r>
          </a:p>
          <a:p>
            <a:pPr eaLnBrk="1" hangingPunct="1"/>
            <a:r>
              <a:rPr lang="en-US" altLang="en-US" dirty="0"/>
              <a:t>	pick-up in dispersive section detects horizontal position</a:t>
            </a:r>
          </a:p>
          <a:p>
            <a:pPr eaLnBrk="1" hangingPunct="1"/>
            <a:r>
              <a:rPr lang="en-US" altLang="en-US" dirty="0"/>
              <a:t>	</a:t>
            </a:r>
            <a:r>
              <a:rPr lang="en-US" altLang="en-US" dirty="0">
                <a:sym typeface="Symbol" pitchFamily="18" charset="2"/>
              </a:rPr>
              <a:t> acceleration/deceleration kick corrects momentum deviation</a:t>
            </a:r>
            <a:endParaRPr lang="en-US" altLang="en-US" sz="2400" dirty="0"/>
          </a:p>
          <a:p>
            <a:pPr eaLnBrk="1" hangingPunct="1"/>
            <a:endParaRPr lang="en-US" altLang="en-US" sz="800" dirty="0"/>
          </a:p>
          <a:p>
            <a:pPr eaLnBrk="1" hangingPunct="1"/>
            <a:r>
              <a:rPr lang="en-US" altLang="en-US" sz="2400" dirty="0"/>
              <a:t>2) </a:t>
            </a:r>
            <a:r>
              <a:rPr lang="en-US" altLang="en-US" sz="2400" b="1" dirty="0">
                <a:solidFill>
                  <a:srgbClr val="333399"/>
                </a:solidFill>
              </a:rPr>
              <a:t>Notch filter cooling</a:t>
            </a:r>
          </a:p>
          <a:p>
            <a:pPr eaLnBrk="1" hangingPunct="1"/>
            <a:r>
              <a:rPr lang="en-US" altLang="en-US" sz="2400" dirty="0"/>
              <a:t>	</a:t>
            </a:r>
            <a:r>
              <a:rPr lang="en-US" altLang="en-US" dirty="0"/>
              <a:t>filter creates notches at the harmonics of the nominal</a:t>
            </a:r>
            <a:br>
              <a:rPr lang="en-US" altLang="en-US" dirty="0"/>
            </a:br>
            <a:r>
              <a:rPr lang="en-US" altLang="en-US" dirty="0"/>
              <a:t>              revolution frequency</a:t>
            </a:r>
          </a:p>
          <a:p>
            <a:pPr eaLnBrk="1" hangingPunct="1"/>
            <a:r>
              <a:rPr lang="en-US" altLang="en-US" dirty="0">
                <a:sym typeface="Symbol" pitchFamily="18" charset="2"/>
              </a:rPr>
              <a:t>               particles are forced to circulate at the nominal frequency</a:t>
            </a:r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sz="2400" dirty="0"/>
          </a:p>
        </p:txBody>
      </p:sp>
      <p:sp>
        <p:nvSpPr>
          <p:cNvPr id="49160" name="Text Box 5"/>
          <p:cNvSpPr txBox="1">
            <a:spLocks noChangeArrowheads="1"/>
          </p:cNvSpPr>
          <p:nvPr/>
        </p:nvSpPr>
        <p:spPr bwMode="auto">
          <a:xfrm>
            <a:off x="798513" y="5683399"/>
            <a:ext cx="8072437" cy="76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 dirty="0"/>
              <a:t>3) </a:t>
            </a:r>
            <a:r>
              <a:rPr lang="en-US" altLang="en-US" sz="2400" b="1" dirty="0" err="1">
                <a:solidFill>
                  <a:srgbClr val="333399"/>
                </a:solidFill>
              </a:rPr>
              <a:t>ToF</a:t>
            </a:r>
            <a:r>
              <a:rPr lang="en-US" altLang="en-US" sz="2400" b="1" dirty="0">
                <a:solidFill>
                  <a:srgbClr val="333399"/>
                </a:solidFill>
              </a:rPr>
              <a:t> cooling</a:t>
            </a:r>
          </a:p>
          <a:p>
            <a:pPr eaLnBrk="1" hangingPunct="1"/>
            <a:r>
              <a:rPr lang="en-US" altLang="en-US" dirty="0"/>
              <a:t>	simplified scheme without notches allows efficient pre-cooling</a:t>
            </a:r>
          </a:p>
        </p:txBody>
      </p:sp>
    </p:spTree>
    <p:extLst>
      <p:ext uri="{BB962C8B-B14F-4D97-AF65-F5344CB8AC3E}">
        <p14:creationId xmlns:p14="http://schemas.microsoft.com/office/powerpoint/2010/main" val="265920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35496" y="44624"/>
            <a:ext cx="908133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 algn="ctr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rgbClr val="000000"/>
                </a:solidFill>
                <a:latin typeface="Times" pitchFamily="18" charset="0"/>
              </a:defRPr>
            </a:lvl1pPr>
            <a:lvl2pPr marL="742950" indent="-285750" eaLnBrk="0" hangingPunct="0">
              <a:defRPr sz="3600" b="1">
                <a:solidFill>
                  <a:srgbClr val="000000"/>
                </a:solidFill>
                <a:latin typeface="Times" pitchFamily="18" charset="0"/>
              </a:defRPr>
            </a:lvl2pPr>
            <a:lvl3pPr marL="1143000" indent="-228600" eaLnBrk="0" hangingPunct="0">
              <a:defRPr sz="3600" b="1">
                <a:solidFill>
                  <a:srgbClr val="000000"/>
                </a:solidFill>
                <a:latin typeface="Times" pitchFamily="18" charset="0"/>
              </a:defRPr>
            </a:lvl3pPr>
            <a:lvl4pPr marL="1600200" indent="-228600" eaLnBrk="0" hangingPunct="0">
              <a:defRPr sz="3600" b="1">
                <a:solidFill>
                  <a:srgbClr val="000000"/>
                </a:solidFill>
                <a:latin typeface="Times" pitchFamily="18" charset="0"/>
              </a:defRPr>
            </a:lvl4pPr>
            <a:lvl5pPr marL="2057400" indent="-228600" eaLnBrk="0" hangingPunct="0">
              <a:defRPr sz="3600" b="1">
                <a:solidFill>
                  <a:srgbClr val="000000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00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00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00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00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dirty="0" smtClean="0">
                <a:solidFill>
                  <a:srgbClr val="336699"/>
                </a:solidFill>
                <a:latin typeface="Arial" pitchFamily="34" charset="0"/>
              </a:rPr>
              <a:t>Comparison of Longitudinal </a:t>
            </a:r>
            <a:r>
              <a:rPr lang="en-US" altLang="en-US" sz="3200" dirty="0">
                <a:solidFill>
                  <a:srgbClr val="336699"/>
                </a:solidFill>
                <a:latin typeface="Arial" pitchFamily="34" charset="0"/>
              </a:rPr>
              <a:t>Cooling </a:t>
            </a:r>
            <a:r>
              <a:rPr lang="en-US" altLang="en-US" sz="3200" dirty="0" smtClean="0">
                <a:solidFill>
                  <a:srgbClr val="336699"/>
                </a:solidFill>
                <a:latin typeface="Arial" pitchFamily="34" charset="0"/>
              </a:rPr>
              <a:t>Methods</a:t>
            </a:r>
            <a:endParaRPr lang="en-US" altLang="en-US" sz="3200" dirty="0">
              <a:solidFill>
                <a:srgbClr val="336699"/>
              </a:solidFill>
              <a:latin typeface="Arial" pitchFamily="34" charset="0"/>
            </a:endParaRPr>
          </a:p>
        </p:txBody>
      </p:sp>
      <p:pic>
        <p:nvPicPr>
          <p:cNvPr id="21508" name="Picture 22" descr="palmer0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12975"/>
            <a:ext cx="2870200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9" name="Picture 25" descr="ctof0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689" y="2212975"/>
            <a:ext cx="2874962" cy="2157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1" name="Picture 28" descr="cnotch0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9087" y="2206625"/>
            <a:ext cx="2876550" cy="215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12" name="Text Box 31"/>
          <p:cNvSpPr txBox="1">
            <a:spLocks noChangeArrowheads="1"/>
          </p:cNvSpPr>
          <p:nvPr/>
        </p:nvSpPr>
        <p:spPr bwMode="auto">
          <a:xfrm>
            <a:off x="428625" y="1807989"/>
            <a:ext cx="16986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" rIns="54000">
            <a:spAutoFit/>
          </a:bodyPr>
          <a:lstStyle>
            <a:lvl1pPr marL="342900" indent="-342900" eaLnBrk="0" hangingPunct="0">
              <a:defRPr sz="3600" b="1">
                <a:solidFill>
                  <a:srgbClr val="000000"/>
                </a:solidFill>
                <a:latin typeface="Times" pitchFamily="18" charset="0"/>
              </a:defRPr>
            </a:lvl1pPr>
            <a:lvl2pPr marL="742950" indent="-285750" eaLnBrk="0" hangingPunct="0">
              <a:defRPr sz="3600" b="1">
                <a:solidFill>
                  <a:srgbClr val="000000"/>
                </a:solidFill>
                <a:latin typeface="Times" pitchFamily="18" charset="0"/>
              </a:defRPr>
            </a:lvl2pPr>
            <a:lvl3pPr marL="1143000" indent="-228600" eaLnBrk="0" hangingPunct="0">
              <a:defRPr sz="3600" b="1">
                <a:solidFill>
                  <a:srgbClr val="000000"/>
                </a:solidFill>
                <a:latin typeface="Times" pitchFamily="18" charset="0"/>
              </a:defRPr>
            </a:lvl3pPr>
            <a:lvl4pPr marL="1600200" indent="-228600" eaLnBrk="0" hangingPunct="0">
              <a:defRPr sz="3600" b="1">
                <a:solidFill>
                  <a:srgbClr val="000000"/>
                </a:solidFill>
                <a:latin typeface="Times" pitchFamily="18" charset="0"/>
              </a:defRPr>
            </a:lvl4pPr>
            <a:lvl5pPr marL="2057400" indent="-228600" eaLnBrk="0" hangingPunct="0">
              <a:defRPr sz="3600" b="1">
                <a:solidFill>
                  <a:srgbClr val="000000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00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00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00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00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US" altLang="en-US" sz="2000" dirty="0">
                <a:solidFill>
                  <a:srgbClr val="C00000"/>
                </a:solidFill>
              </a:rPr>
              <a:t>Palmer cooling</a:t>
            </a:r>
          </a:p>
        </p:txBody>
      </p:sp>
      <p:sp>
        <p:nvSpPr>
          <p:cNvPr id="21513" name="Text Box 32"/>
          <p:cNvSpPr txBox="1">
            <a:spLocks noChangeArrowheads="1"/>
          </p:cNvSpPr>
          <p:nvPr/>
        </p:nvSpPr>
        <p:spPr bwMode="auto">
          <a:xfrm>
            <a:off x="3223816" y="1807989"/>
            <a:ext cx="25003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" rIns="54000">
            <a:spAutoFit/>
          </a:bodyPr>
          <a:lstStyle>
            <a:lvl1pPr marL="342900" indent="-342900" eaLnBrk="0" hangingPunct="0">
              <a:defRPr sz="3600" b="1">
                <a:solidFill>
                  <a:srgbClr val="000000"/>
                </a:solidFill>
                <a:latin typeface="Times" pitchFamily="18" charset="0"/>
              </a:defRPr>
            </a:lvl1pPr>
            <a:lvl2pPr marL="742950" indent="-285750" eaLnBrk="0" hangingPunct="0">
              <a:defRPr sz="3600" b="1">
                <a:solidFill>
                  <a:srgbClr val="000000"/>
                </a:solidFill>
                <a:latin typeface="Times" pitchFamily="18" charset="0"/>
              </a:defRPr>
            </a:lvl2pPr>
            <a:lvl3pPr marL="1143000" indent="-228600" eaLnBrk="0" hangingPunct="0">
              <a:defRPr sz="3600" b="1">
                <a:solidFill>
                  <a:srgbClr val="000000"/>
                </a:solidFill>
                <a:latin typeface="Times" pitchFamily="18" charset="0"/>
              </a:defRPr>
            </a:lvl3pPr>
            <a:lvl4pPr marL="1600200" indent="-228600" eaLnBrk="0" hangingPunct="0">
              <a:defRPr sz="3600" b="1">
                <a:solidFill>
                  <a:srgbClr val="000000"/>
                </a:solidFill>
                <a:latin typeface="Times" pitchFamily="18" charset="0"/>
              </a:defRPr>
            </a:lvl4pPr>
            <a:lvl5pPr marL="2057400" indent="-228600" eaLnBrk="0" hangingPunct="0">
              <a:defRPr sz="3600" b="1">
                <a:solidFill>
                  <a:srgbClr val="000000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00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00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00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00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US" altLang="en-US" sz="2000" dirty="0">
                <a:solidFill>
                  <a:srgbClr val="CC0000"/>
                </a:solidFill>
              </a:rPr>
              <a:t>Time-of-Flight cooling</a:t>
            </a:r>
          </a:p>
        </p:txBody>
      </p:sp>
      <p:sp>
        <p:nvSpPr>
          <p:cNvPr id="21514" name="Text Box 33"/>
          <p:cNvSpPr txBox="1">
            <a:spLocks noChangeArrowheads="1"/>
          </p:cNvSpPr>
          <p:nvPr/>
        </p:nvSpPr>
        <p:spPr bwMode="auto">
          <a:xfrm>
            <a:off x="6316663" y="1807989"/>
            <a:ext cx="2155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" rIns="54000">
            <a:spAutoFit/>
          </a:bodyPr>
          <a:lstStyle>
            <a:lvl1pPr marL="342900" indent="-342900" eaLnBrk="0" hangingPunct="0">
              <a:defRPr sz="3600" b="1">
                <a:solidFill>
                  <a:srgbClr val="000000"/>
                </a:solidFill>
                <a:latin typeface="Times" pitchFamily="18" charset="0"/>
              </a:defRPr>
            </a:lvl1pPr>
            <a:lvl2pPr marL="742950" indent="-285750" eaLnBrk="0" hangingPunct="0">
              <a:defRPr sz="3600" b="1">
                <a:solidFill>
                  <a:srgbClr val="000000"/>
                </a:solidFill>
                <a:latin typeface="Times" pitchFamily="18" charset="0"/>
              </a:defRPr>
            </a:lvl2pPr>
            <a:lvl3pPr marL="1143000" indent="-228600" eaLnBrk="0" hangingPunct="0">
              <a:defRPr sz="3600" b="1">
                <a:solidFill>
                  <a:srgbClr val="000000"/>
                </a:solidFill>
                <a:latin typeface="Times" pitchFamily="18" charset="0"/>
              </a:defRPr>
            </a:lvl3pPr>
            <a:lvl4pPr marL="1600200" indent="-228600" eaLnBrk="0" hangingPunct="0">
              <a:defRPr sz="3600" b="1">
                <a:solidFill>
                  <a:srgbClr val="000000"/>
                </a:solidFill>
                <a:latin typeface="Times" pitchFamily="18" charset="0"/>
              </a:defRPr>
            </a:lvl4pPr>
            <a:lvl5pPr marL="2057400" indent="-228600" eaLnBrk="0" hangingPunct="0">
              <a:defRPr sz="3600" b="1">
                <a:solidFill>
                  <a:srgbClr val="000000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00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00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00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00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US" altLang="en-US" sz="2000" dirty="0">
                <a:solidFill>
                  <a:srgbClr val="CC0000"/>
                </a:solidFill>
              </a:rPr>
              <a:t>Notch filter cooling</a:t>
            </a:r>
          </a:p>
        </p:txBody>
      </p:sp>
      <p:sp>
        <p:nvSpPr>
          <p:cNvPr id="21515" name="Text Box 34"/>
          <p:cNvSpPr txBox="1">
            <a:spLocks noChangeArrowheads="1"/>
          </p:cNvSpPr>
          <p:nvPr/>
        </p:nvSpPr>
        <p:spPr bwMode="auto">
          <a:xfrm>
            <a:off x="161775" y="863017"/>
            <a:ext cx="5202313" cy="981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" rIns="54000">
            <a:spAutoFit/>
          </a:bodyPr>
          <a:lstStyle>
            <a:lvl1pPr marL="342900" indent="-342900" eaLnBrk="0" hangingPunct="0">
              <a:defRPr sz="3600" b="1">
                <a:solidFill>
                  <a:srgbClr val="000000"/>
                </a:solidFill>
                <a:latin typeface="Times" pitchFamily="18" charset="0"/>
              </a:defRPr>
            </a:lvl1pPr>
            <a:lvl2pPr marL="742950" indent="-285750" eaLnBrk="0" hangingPunct="0">
              <a:defRPr sz="3600" b="1">
                <a:solidFill>
                  <a:srgbClr val="000000"/>
                </a:solidFill>
                <a:latin typeface="Times" pitchFamily="18" charset="0"/>
              </a:defRPr>
            </a:lvl2pPr>
            <a:lvl3pPr marL="1143000" indent="-228600" eaLnBrk="0" hangingPunct="0">
              <a:defRPr sz="3600" b="1">
                <a:solidFill>
                  <a:srgbClr val="000000"/>
                </a:solidFill>
                <a:latin typeface="Times" pitchFamily="18" charset="0"/>
              </a:defRPr>
            </a:lvl3pPr>
            <a:lvl4pPr marL="1600200" indent="-228600" eaLnBrk="0" hangingPunct="0">
              <a:defRPr sz="3600" b="1">
                <a:solidFill>
                  <a:srgbClr val="000000"/>
                </a:solidFill>
                <a:latin typeface="Times" pitchFamily="18" charset="0"/>
              </a:defRPr>
            </a:lvl4pPr>
            <a:lvl5pPr marL="2057400" indent="-228600" eaLnBrk="0" hangingPunct="0">
              <a:defRPr sz="3600" b="1">
                <a:solidFill>
                  <a:srgbClr val="000000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00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00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00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00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de-DE" altLang="en-US" sz="2000" dirty="0">
                <a:solidFill>
                  <a:srgbClr val="008000"/>
                </a:solidFill>
              </a:rPr>
              <a:t>Ar</a:t>
            </a:r>
            <a:r>
              <a:rPr lang="de-DE" altLang="en-US" sz="2000" baseline="30000" dirty="0">
                <a:solidFill>
                  <a:srgbClr val="008000"/>
                </a:solidFill>
              </a:rPr>
              <a:t>18+</a:t>
            </a:r>
            <a:r>
              <a:rPr lang="de-DE" altLang="en-US" sz="2000" dirty="0">
                <a:solidFill>
                  <a:srgbClr val="008000"/>
                </a:solidFill>
              </a:rPr>
              <a:t> 400 </a:t>
            </a:r>
            <a:r>
              <a:rPr lang="de-DE" altLang="en-US" sz="2000" dirty="0" err="1" smtClean="0">
                <a:solidFill>
                  <a:srgbClr val="008000"/>
                </a:solidFill>
              </a:rPr>
              <a:t>MeV</a:t>
            </a:r>
            <a:r>
              <a:rPr lang="de-DE" altLang="en-US" sz="2000" dirty="0" smtClean="0">
                <a:solidFill>
                  <a:srgbClr val="008000"/>
                </a:solidFill>
              </a:rPr>
              <a:t>/u</a:t>
            </a:r>
            <a:br>
              <a:rPr lang="de-DE" altLang="en-US" sz="2000" dirty="0" smtClean="0">
                <a:solidFill>
                  <a:srgbClr val="008000"/>
                </a:solidFill>
              </a:rPr>
            </a:br>
            <a:r>
              <a:rPr lang="en-US" altLang="en-US" sz="1800" dirty="0" smtClean="0"/>
              <a:t>longitudinal momentum distribution versus time</a:t>
            </a:r>
          </a:p>
          <a:p>
            <a:pPr eaLnBrk="1" hangingPunct="1">
              <a:spcBef>
                <a:spcPct val="10000"/>
              </a:spcBef>
            </a:pPr>
            <a:r>
              <a:rPr lang="de-DE" altLang="en-US" sz="1800" dirty="0"/>
              <a:t> </a:t>
            </a:r>
            <a:r>
              <a:rPr lang="de-DE" altLang="en-US" sz="1800" dirty="0" smtClean="0"/>
              <a:t>     </a:t>
            </a:r>
            <a:endParaRPr lang="en-US" altLang="en-US" sz="1800" dirty="0">
              <a:solidFill>
                <a:srgbClr val="C00000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07504" y="4350003"/>
            <a:ext cx="286168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 smtClean="0"/>
              <a:t>large momentum capture range</a:t>
            </a:r>
          </a:p>
          <a:p>
            <a:pPr>
              <a:lnSpc>
                <a:spcPct val="150000"/>
              </a:lnSpc>
            </a:pPr>
            <a:r>
              <a:rPr lang="en-US" sz="1400" b="1" dirty="0" smtClean="0"/>
              <a:t>fast cooling</a:t>
            </a:r>
          </a:p>
          <a:p>
            <a:pPr>
              <a:lnSpc>
                <a:spcPct val="150000"/>
              </a:lnSpc>
            </a:pPr>
            <a:r>
              <a:rPr lang="en-US" sz="1400" b="1" dirty="0" smtClean="0"/>
              <a:t>good final momentum spread</a:t>
            </a:r>
          </a:p>
          <a:p>
            <a:pPr>
              <a:lnSpc>
                <a:spcPct val="150000"/>
              </a:lnSpc>
            </a:pPr>
            <a:r>
              <a:rPr lang="en-US" sz="1400" b="1" dirty="0" smtClean="0"/>
              <a:t>drawback: horizontal heating </a:t>
            </a:r>
            <a:br>
              <a:rPr lang="en-US" sz="1400" b="1" dirty="0" smtClean="0"/>
            </a:br>
            <a:r>
              <a:rPr lang="en-US" sz="1400" b="1" dirty="0" smtClean="0"/>
              <a:t>needs to be compensated</a:t>
            </a:r>
          </a:p>
          <a:p>
            <a:pPr>
              <a:lnSpc>
                <a:spcPct val="150000"/>
              </a:lnSpc>
            </a:pPr>
            <a:r>
              <a:rPr lang="en-US" sz="1400" b="1" dirty="0" smtClean="0"/>
              <a:t>by horizontal cooling </a:t>
            </a:r>
            <a:endParaRPr lang="en-US" sz="1400" b="1" dirty="0"/>
          </a:p>
        </p:txBody>
      </p:sp>
      <p:sp>
        <p:nvSpPr>
          <p:cNvPr id="17" name="Textfeld 16"/>
          <p:cNvSpPr txBox="1"/>
          <p:nvPr/>
        </p:nvSpPr>
        <p:spPr>
          <a:xfrm>
            <a:off x="3059832" y="4385136"/>
            <a:ext cx="3060453" cy="170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 smtClean="0"/>
              <a:t>large momentum capture range</a:t>
            </a:r>
          </a:p>
          <a:p>
            <a:pPr>
              <a:lnSpc>
                <a:spcPct val="150000"/>
              </a:lnSpc>
            </a:pPr>
            <a:r>
              <a:rPr lang="en-US" sz="1400" b="1" dirty="0" smtClean="0"/>
              <a:t>slower cooling</a:t>
            </a:r>
          </a:p>
          <a:p>
            <a:pPr>
              <a:lnSpc>
                <a:spcPct val="150000"/>
              </a:lnSpc>
            </a:pPr>
            <a:r>
              <a:rPr lang="en-US" sz="1400" b="1" dirty="0" smtClean="0"/>
              <a:t>moderate final momentum spread</a:t>
            </a:r>
          </a:p>
          <a:p>
            <a:pPr>
              <a:lnSpc>
                <a:spcPct val="150000"/>
              </a:lnSpc>
            </a:pPr>
            <a:r>
              <a:rPr lang="en-US" sz="1400" b="1" dirty="0" smtClean="0"/>
              <a:t>simple set-up</a:t>
            </a:r>
          </a:p>
          <a:p>
            <a:pPr>
              <a:lnSpc>
                <a:spcPct val="150000"/>
              </a:lnSpc>
            </a:pPr>
            <a:r>
              <a:rPr lang="en-US" sz="1400" b="1" dirty="0" smtClean="0"/>
              <a:t>no special lattice requirement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6084168" y="4381771"/>
            <a:ext cx="3129383" cy="170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 smtClean="0"/>
              <a:t>reduced momentum capture range</a:t>
            </a:r>
          </a:p>
          <a:p>
            <a:pPr>
              <a:lnSpc>
                <a:spcPct val="150000"/>
              </a:lnSpc>
            </a:pPr>
            <a:r>
              <a:rPr lang="en-US" sz="1400" b="1" dirty="0" smtClean="0"/>
              <a:t>good cooling rate</a:t>
            </a:r>
          </a:p>
          <a:p>
            <a:pPr>
              <a:lnSpc>
                <a:spcPct val="150000"/>
              </a:lnSpc>
            </a:pPr>
            <a:r>
              <a:rPr lang="en-US" sz="1400" b="1" dirty="0" smtClean="0"/>
              <a:t>smallest final momentum spread</a:t>
            </a:r>
          </a:p>
          <a:p>
            <a:pPr>
              <a:lnSpc>
                <a:spcPct val="150000"/>
              </a:lnSpc>
            </a:pPr>
            <a:r>
              <a:rPr lang="en-US" sz="1400" b="1" dirty="0" smtClean="0"/>
              <a:t>most elaborate </a:t>
            </a:r>
            <a:r>
              <a:rPr lang="en-US" sz="1400" b="1" dirty="0" err="1" smtClean="0"/>
              <a:t>rf</a:t>
            </a:r>
            <a:r>
              <a:rPr lang="en-US" sz="1400" b="1" dirty="0" smtClean="0"/>
              <a:t> hardware</a:t>
            </a:r>
          </a:p>
          <a:p>
            <a:pPr>
              <a:lnSpc>
                <a:spcPct val="150000"/>
              </a:lnSpc>
            </a:pPr>
            <a:r>
              <a:rPr lang="en-US" sz="1400" b="1" dirty="0" smtClean="0"/>
              <a:t>issue of notch filter stability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6212320" y="764704"/>
            <a:ext cx="243207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8000"/>
                </a:solidFill>
              </a:rPr>
              <a:t>measured at the ESR</a:t>
            </a:r>
            <a:br>
              <a:rPr lang="en-US" sz="1600" b="1" dirty="0" smtClean="0">
                <a:solidFill>
                  <a:srgbClr val="008000"/>
                </a:solidFill>
              </a:rPr>
            </a:br>
            <a:r>
              <a:rPr lang="en-US" sz="1600" b="1" dirty="0" smtClean="0">
                <a:solidFill>
                  <a:srgbClr val="008000"/>
                </a:solidFill>
              </a:rPr>
              <a:t>heavy ion storage ring</a:t>
            </a:r>
            <a:r>
              <a:rPr lang="de-DE" altLang="en-US" sz="1600" dirty="0" smtClean="0">
                <a:solidFill>
                  <a:srgbClr val="008000"/>
                </a:solidFill>
              </a:rPr>
              <a:t> </a:t>
            </a:r>
          </a:p>
          <a:p>
            <a:r>
              <a:rPr lang="en-US" altLang="en-US" sz="1400" b="1" dirty="0" err="1" smtClean="0">
                <a:solidFill>
                  <a:srgbClr val="C00000"/>
                </a:solidFill>
              </a:rPr>
              <a:t>Schottky</a:t>
            </a:r>
            <a:r>
              <a:rPr lang="en-US" altLang="en-US" sz="1400" b="1" dirty="0" smtClean="0">
                <a:solidFill>
                  <a:srgbClr val="C00000"/>
                </a:solidFill>
              </a:rPr>
              <a:t> signal observed</a:t>
            </a:r>
            <a:br>
              <a:rPr lang="en-US" altLang="en-US" sz="1400" b="1" dirty="0" smtClean="0">
                <a:solidFill>
                  <a:srgbClr val="C00000"/>
                </a:solidFill>
              </a:rPr>
            </a:br>
            <a:r>
              <a:rPr lang="en-US" altLang="en-US" sz="1400" b="1" dirty="0" smtClean="0">
                <a:solidFill>
                  <a:srgbClr val="C00000"/>
                </a:solidFill>
              </a:rPr>
              <a:t>at 245 MHz (h=124)</a:t>
            </a:r>
            <a:endParaRPr lang="en-US" sz="1600" b="1" dirty="0" smtClean="0">
              <a:solidFill>
                <a:srgbClr val="0000CC"/>
              </a:solidFill>
            </a:endParaRPr>
          </a:p>
        </p:txBody>
      </p:sp>
      <p:cxnSp>
        <p:nvCxnSpPr>
          <p:cNvPr id="8" name="Gerader Verbinder 7"/>
          <p:cNvCxnSpPr/>
          <p:nvPr/>
        </p:nvCxnSpPr>
        <p:spPr>
          <a:xfrm flipH="1" flipV="1">
            <a:off x="2969186" y="1916832"/>
            <a:ext cx="40629" cy="454411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 flipH="1" flipV="1">
            <a:off x="6043539" y="1916832"/>
            <a:ext cx="40629" cy="454411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677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6768" y="832709"/>
            <a:ext cx="4124992" cy="5476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664200" y="46365"/>
            <a:ext cx="808426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3600" b="1" dirty="0" smtClean="0">
                <a:solidFill>
                  <a:srgbClr val="336699"/>
                </a:solidFill>
              </a:rPr>
              <a:t>Basic Studies of Stochastic </a:t>
            </a:r>
            <a:r>
              <a:rPr lang="en-US" altLang="en-US" sz="3600" b="1" dirty="0">
                <a:solidFill>
                  <a:srgbClr val="336699"/>
                </a:solidFill>
              </a:rPr>
              <a:t>Cooling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203081" y="1074221"/>
            <a:ext cx="2223686" cy="1200329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003399"/>
                </a:solidFill>
              </a:rPr>
              <a:t>summary of initial </a:t>
            </a:r>
            <a:br>
              <a:rPr lang="en-US" sz="1800" b="1" dirty="0" smtClean="0">
                <a:solidFill>
                  <a:srgbClr val="003399"/>
                </a:solidFill>
              </a:rPr>
            </a:br>
            <a:r>
              <a:rPr lang="en-US" sz="1800" b="1" dirty="0" smtClean="0">
                <a:solidFill>
                  <a:srgbClr val="003399"/>
                </a:solidFill>
              </a:rPr>
              <a:t>stochastic cooling</a:t>
            </a:r>
            <a:br>
              <a:rPr lang="en-US" sz="1800" b="1" dirty="0" smtClean="0">
                <a:solidFill>
                  <a:srgbClr val="003399"/>
                </a:solidFill>
              </a:rPr>
            </a:br>
            <a:r>
              <a:rPr lang="en-US" sz="1800" b="1" dirty="0" smtClean="0">
                <a:solidFill>
                  <a:srgbClr val="003399"/>
                </a:solidFill>
              </a:rPr>
              <a:t>studies at CERN</a:t>
            </a:r>
          </a:p>
          <a:p>
            <a:r>
              <a:rPr lang="en-US" sz="1800" b="1" dirty="0" smtClean="0">
                <a:solidFill>
                  <a:srgbClr val="003399"/>
                </a:solidFill>
              </a:rPr>
              <a:t>with (anti-)protons</a:t>
            </a:r>
            <a:endParaRPr lang="en-US" sz="1800" b="1" dirty="0">
              <a:solidFill>
                <a:srgbClr val="003399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755576" y="2938383"/>
            <a:ext cx="193995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3399"/>
                </a:solidFill>
              </a:rPr>
              <a:t>noise limit regime</a:t>
            </a:r>
            <a:br>
              <a:rPr lang="en-US" sz="1600" b="1" dirty="0" smtClean="0">
                <a:solidFill>
                  <a:srgbClr val="003399"/>
                </a:solidFill>
              </a:rPr>
            </a:br>
            <a:r>
              <a:rPr lang="en-US" sz="1400" b="1" dirty="0" smtClean="0">
                <a:solidFill>
                  <a:srgbClr val="003399"/>
                </a:solidFill>
              </a:rPr>
              <a:t>(depending on gain) </a:t>
            </a:r>
            <a:endParaRPr lang="en-US" sz="1400" b="1" dirty="0">
              <a:solidFill>
                <a:srgbClr val="003399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6551760" y="2081425"/>
            <a:ext cx="21178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3399"/>
                </a:solidFill>
              </a:rPr>
              <a:t>mixing limit regime </a:t>
            </a:r>
            <a:endParaRPr lang="en-US" sz="1600" b="1" dirty="0">
              <a:solidFill>
                <a:srgbClr val="003399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5436096" y="2808701"/>
            <a:ext cx="785793" cy="400110"/>
          </a:xfrm>
          <a:prstGeom prst="rect">
            <a:avLst/>
          </a:prstGeom>
          <a:solidFill>
            <a:srgbClr val="FFFFCC"/>
          </a:solidFill>
          <a:ln>
            <a:solidFill>
              <a:srgbClr val="000099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003399"/>
                </a:solidFill>
                <a:sym typeface="Symbol"/>
              </a:rPr>
              <a:t>  N</a:t>
            </a:r>
            <a:endParaRPr lang="en-US" b="1" dirty="0">
              <a:solidFill>
                <a:srgbClr val="003399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776569" y="6237578"/>
            <a:ext cx="14253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particle number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6372200" y="980728"/>
            <a:ext cx="277351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cooling time</a:t>
            </a:r>
          </a:p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(normalized to 1 GHz bandwidth)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6228184" y="2808701"/>
            <a:ext cx="2977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b="1" dirty="0" smtClean="0">
                <a:solidFill>
                  <a:srgbClr val="000099"/>
                </a:solidFill>
                <a:sym typeface="Symbol" panose="05050102010706020507" pitchFamily="18" charset="2"/>
              </a:rPr>
              <a:t> </a:t>
            </a:r>
            <a:r>
              <a:rPr lang="en-US" sz="1800" b="1" dirty="0" smtClean="0">
                <a:solidFill>
                  <a:srgbClr val="000099"/>
                </a:solidFill>
              </a:rPr>
              <a:t>cooling rate decreases</a:t>
            </a:r>
            <a:br>
              <a:rPr lang="en-US" sz="1800" b="1" dirty="0" smtClean="0">
                <a:solidFill>
                  <a:srgbClr val="000099"/>
                </a:solidFill>
              </a:rPr>
            </a:br>
            <a:r>
              <a:rPr lang="en-US" sz="1800" b="1" dirty="0" smtClean="0">
                <a:solidFill>
                  <a:srgbClr val="000099"/>
                </a:solidFill>
              </a:rPr>
              <a:t>  for high intensity beams</a:t>
            </a:r>
            <a:endParaRPr lang="en-US" sz="18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52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4"/>
          <p:cNvSpPr txBox="1">
            <a:spLocks noChangeArrowheads="1"/>
          </p:cNvSpPr>
          <p:nvPr/>
        </p:nvSpPr>
        <p:spPr bwMode="auto">
          <a:xfrm>
            <a:off x="1312749" y="-3577"/>
            <a:ext cx="570752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3600" b="1" dirty="0">
                <a:solidFill>
                  <a:srgbClr val="336699"/>
                </a:solidFill>
              </a:rPr>
              <a:t>Antiproton Accumulation</a:t>
            </a:r>
            <a:br>
              <a:rPr lang="en-US" altLang="en-US" sz="3600" b="1" dirty="0">
                <a:solidFill>
                  <a:srgbClr val="336699"/>
                </a:solidFill>
              </a:rPr>
            </a:br>
            <a:r>
              <a:rPr lang="en-US" altLang="en-US" sz="3600" b="1" dirty="0">
                <a:solidFill>
                  <a:srgbClr val="336699"/>
                </a:solidFill>
              </a:rPr>
              <a:t>by Stochastic Cooling</a:t>
            </a:r>
          </a:p>
        </p:txBody>
      </p:sp>
      <p:pic>
        <p:nvPicPr>
          <p:cNvPr id="44035" name="Picture 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2060849"/>
            <a:ext cx="4398963" cy="368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6" name="Picture 10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060848"/>
            <a:ext cx="1873250" cy="183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Picture 1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149080"/>
            <a:ext cx="1911350" cy="194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4509120"/>
            <a:ext cx="2197100" cy="157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039" name="Text Box 17"/>
          <p:cNvSpPr txBox="1">
            <a:spLocks noChangeArrowheads="1"/>
          </p:cNvSpPr>
          <p:nvPr/>
        </p:nvSpPr>
        <p:spPr bwMode="auto">
          <a:xfrm>
            <a:off x="5262563" y="3789040"/>
            <a:ext cx="1181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dirty="0"/>
              <a:t>kicker array</a:t>
            </a:r>
          </a:p>
        </p:txBody>
      </p:sp>
      <p:sp>
        <p:nvSpPr>
          <p:cNvPr id="44040" name="Text Box 18"/>
          <p:cNvSpPr txBox="1">
            <a:spLocks noChangeArrowheads="1"/>
          </p:cNvSpPr>
          <p:nvPr/>
        </p:nvSpPr>
        <p:spPr bwMode="auto">
          <a:xfrm>
            <a:off x="7164388" y="3861048"/>
            <a:ext cx="20367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dirty="0"/>
              <a:t>cryogenic microwave </a:t>
            </a:r>
            <a:br>
              <a:rPr lang="en-US" altLang="en-US" sz="1400" b="1" dirty="0"/>
            </a:br>
            <a:r>
              <a:rPr lang="en-US" altLang="en-US" sz="1400" b="1" dirty="0"/>
              <a:t>amplifier</a:t>
            </a:r>
          </a:p>
        </p:txBody>
      </p:sp>
      <p:sp>
        <p:nvSpPr>
          <p:cNvPr id="44041" name="Text Box 19"/>
          <p:cNvSpPr txBox="1">
            <a:spLocks noChangeArrowheads="1"/>
          </p:cNvSpPr>
          <p:nvPr/>
        </p:nvSpPr>
        <p:spPr bwMode="auto">
          <a:xfrm>
            <a:off x="4787900" y="6093296"/>
            <a:ext cx="2085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dirty="0"/>
              <a:t>microwave electronics</a:t>
            </a:r>
          </a:p>
        </p:txBody>
      </p:sp>
      <p:sp>
        <p:nvSpPr>
          <p:cNvPr id="44042" name="Text Box 20"/>
          <p:cNvSpPr txBox="1">
            <a:spLocks noChangeArrowheads="1"/>
          </p:cNvSpPr>
          <p:nvPr/>
        </p:nvSpPr>
        <p:spPr bwMode="auto">
          <a:xfrm>
            <a:off x="6937375" y="6093296"/>
            <a:ext cx="22431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b="1" dirty="0"/>
              <a:t>power amplifiers (TWTs)</a:t>
            </a:r>
          </a:p>
        </p:txBody>
      </p:sp>
      <p:sp>
        <p:nvSpPr>
          <p:cNvPr id="44043" name="Text Box 21"/>
          <p:cNvSpPr txBox="1">
            <a:spLocks noChangeArrowheads="1"/>
          </p:cNvSpPr>
          <p:nvPr/>
        </p:nvSpPr>
        <p:spPr bwMode="auto">
          <a:xfrm>
            <a:off x="110434" y="2782669"/>
            <a:ext cx="322395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800" dirty="0" smtClean="0">
                <a:solidFill>
                  <a:srgbClr val="FFFFFF"/>
                </a:solidFill>
              </a:rPr>
              <a:t>momentum distribution of </a:t>
            </a:r>
            <a:br>
              <a:rPr lang="en-US" altLang="en-US" sz="1800" dirty="0" smtClean="0">
                <a:solidFill>
                  <a:srgbClr val="FFFFFF"/>
                </a:solidFill>
              </a:rPr>
            </a:br>
            <a:r>
              <a:rPr lang="en-US" altLang="en-US" sz="1800" dirty="0" smtClean="0">
                <a:solidFill>
                  <a:srgbClr val="FFFFFF"/>
                </a:solidFill>
              </a:rPr>
              <a:t>accumulated</a:t>
            </a:r>
            <a:r>
              <a:rPr lang="en-US" altLang="en-US" sz="1800" dirty="0">
                <a:solidFill>
                  <a:srgbClr val="FFFFFF"/>
                </a:solidFill>
              </a:rPr>
              <a:t> </a:t>
            </a:r>
            <a:r>
              <a:rPr lang="en-US" altLang="en-US" sz="1800" dirty="0" smtClean="0">
                <a:solidFill>
                  <a:srgbClr val="FFFFFF"/>
                </a:solidFill>
              </a:rPr>
              <a:t>antiproton beam</a:t>
            </a:r>
            <a:endParaRPr lang="en-US" altLang="en-US" sz="1800" dirty="0">
              <a:solidFill>
                <a:srgbClr val="FFFFFF"/>
              </a:solidFill>
            </a:endParaRPr>
          </a:p>
        </p:txBody>
      </p:sp>
      <p:sp>
        <p:nvSpPr>
          <p:cNvPr id="44044" name="Text Box 22"/>
          <p:cNvSpPr txBox="1">
            <a:spLocks noChangeArrowheads="1"/>
          </p:cNvSpPr>
          <p:nvPr/>
        </p:nvSpPr>
        <p:spPr bwMode="auto">
          <a:xfrm>
            <a:off x="36513" y="1268760"/>
            <a:ext cx="9152955" cy="646331"/>
          </a:xfrm>
          <a:prstGeom prst="rect">
            <a:avLst/>
          </a:prstGeom>
          <a:solidFill>
            <a:srgbClr val="CCFF99">
              <a:alpha val="4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800" b="1" dirty="0"/>
              <a:t>accumulation of 8 GeV antiprotons at a</a:t>
            </a:r>
            <a:r>
              <a:rPr lang="en-US" altLang="en-US" sz="1800" b="1" dirty="0" smtClean="0"/>
              <a:t>ccumulator </a:t>
            </a:r>
            <a:r>
              <a:rPr lang="en-US" altLang="en-US" sz="1800" b="1" dirty="0"/>
              <a:t>r</a:t>
            </a:r>
            <a:r>
              <a:rPr lang="en-US" altLang="en-US" sz="1800" b="1" dirty="0" smtClean="0"/>
              <a:t>ing, </a:t>
            </a:r>
            <a:r>
              <a:rPr lang="en-US" altLang="en-US" sz="1800" b="1" dirty="0"/>
              <a:t>FNAL, shut down 09/2011</a:t>
            </a:r>
          </a:p>
          <a:p>
            <a:pPr eaLnBrk="1" hangingPunct="1"/>
            <a:r>
              <a:rPr lang="en-US" altLang="en-US" sz="1800" b="1" dirty="0" smtClean="0"/>
              <a:t>a similar </a:t>
            </a:r>
            <a:r>
              <a:rPr lang="en-US" altLang="en-US" sz="1800" b="1" dirty="0"/>
              <a:t>facility AC/AA at </a:t>
            </a:r>
            <a:r>
              <a:rPr lang="en-US" altLang="en-US" sz="1800" b="1" dirty="0" smtClean="0"/>
              <a:t>CERN was operated until 11/1996</a:t>
            </a:r>
            <a:endParaRPr lang="en-US" altLang="en-US" sz="1800" b="1" dirty="0"/>
          </a:p>
        </p:txBody>
      </p:sp>
      <p:pic>
        <p:nvPicPr>
          <p:cNvPr id="44045" name="Picture 2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060848"/>
            <a:ext cx="2160587" cy="174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54612" y="5746030"/>
            <a:ext cx="46614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000099"/>
                </a:solidFill>
              </a:rPr>
              <a:t>with stochastic cooling:</a:t>
            </a:r>
          </a:p>
          <a:p>
            <a:r>
              <a:rPr lang="en-US" sz="1800" b="1" dirty="0" smtClean="0">
                <a:solidFill>
                  <a:srgbClr val="000099"/>
                </a:solidFill>
              </a:rPr>
              <a:t>accumulation of up to 6×10</a:t>
            </a:r>
            <a:r>
              <a:rPr lang="en-US" sz="1800" b="1" baseline="30000" dirty="0" smtClean="0">
                <a:solidFill>
                  <a:srgbClr val="000099"/>
                </a:solidFill>
              </a:rPr>
              <a:t>11</a:t>
            </a:r>
            <a:r>
              <a:rPr lang="en-US" sz="1800" b="1" dirty="0" smtClean="0">
                <a:solidFill>
                  <a:srgbClr val="000099"/>
                </a:solidFill>
              </a:rPr>
              <a:t> antiprotons</a:t>
            </a:r>
          </a:p>
          <a:p>
            <a:r>
              <a:rPr lang="en-US" sz="1800" b="1" dirty="0" smtClean="0">
                <a:solidFill>
                  <a:srgbClr val="000099"/>
                </a:solidFill>
              </a:rPr>
              <a:t>about 60 mA</a:t>
            </a:r>
            <a:r>
              <a:rPr lang="en-US" sz="1800" dirty="0" smtClean="0">
                <a:solidFill>
                  <a:srgbClr val="000099"/>
                </a:solidFill>
              </a:rPr>
              <a:t> </a:t>
            </a:r>
            <a:endParaRPr lang="en-US" sz="18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58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138172" y="2085594"/>
            <a:ext cx="990600" cy="723900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en-US" altLang="de-DE" sz="2000" dirty="0" smtClean="0"/>
              <a:t>Nickel target</a:t>
            </a:r>
          </a:p>
        </p:txBody>
      </p:sp>
      <p:pic>
        <p:nvPicPr>
          <p:cNvPr id="103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762000"/>
            <a:ext cx="13716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838200"/>
            <a:ext cx="12192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7" name="Group 6"/>
          <p:cNvGrpSpPr>
            <a:grpSpLocks/>
          </p:cNvGrpSpPr>
          <p:nvPr/>
        </p:nvGrpSpPr>
        <p:grpSpPr bwMode="auto">
          <a:xfrm>
            <a:off x="457200" y="914400"/>
            <a:ext cx="1752600" cy="1981200"/>
            <a:chOff x="288" y="624"/>
            <a:chExt cx="1104" cy="1248"/>
          </a:xfrm>
        </p:grpSpPr>
        <p:sp>
          <p:nvSpPr>
            <p:cNvPr id="1071" name="Rectangle 7"/>
            <p:cNvSpPr>
              <a:spLocks noChangeArrowheads="1"/>
            </p:cNvSpPr>
            <p:nvPr/>
          </p:nvSpPr>
          <p:spPr bwMode="auto">
            <a:xfrm>
              <a:off x="1296" y="624"/>
              <a:ext cx="96" cy="672"/>
            </a:xfrm>
            <a:prstGeom prst="rect">
              <a:avLst/>
            </a:prstGeom>
            <a:solidFill>
              <a:srgbClr val="FFFF00"/>
            </a:solidFill>
            <a:ln w="571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de-DE" altLang="de-DE" sz="3200" b="0"/>
            </a:p>
          </p:txBody>
        </p:sp>
        <p:sp>
          <p:nvSpPr>
            <p:cNvPr id="1072" name="AutoShape 8"/>
            <p:cNvSpPr>
              <a:spLocks noChangeArrowheads="1"/>
            </p:cNvSpPr>
            <p:nvPr/>
          </p:nvSpPr>
          <p:spPr bwMode="auto">
            <a:xfrm>
              <a:off x="432" y="720"/>
              <a:ext cx="624" cy="336"/>
            </a:xfrm>
            <a:prstGeom prst="rightArrow">
              <a:avLst>
                <a:gd name="adj1" fmla="val 50000"/>
                <a:gd name="adj2" fmla="val 46429"/>
              </a:avLst>
            </a:prstGeom>
            <a:solidFill>
              <a:srgbClr val="FF3300"/>
            </a:solidFill>
            <a:ln w="9525" algn="ctr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de-DE" altLang="de-DE" sz="3200" b="0"/>
            </a:p>
          </p:txBody>
        </p:sp>
        <p:sp>
          <p:nvSpPr>
            <p:cNvPr id="1073" name="Rectangle 9"/>
            <p:cNvSpPr>
              <a:spLocks noChangeArrowheads="1"/>
            </p:cNvSpPr>
            <p:nvPr/>
          </p:nvSpPr>
          <p:spPr bwMode="auto">
            <a:xfrm>
              <a:off x="288" y="1056"/>
              <a:ext cx="1008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20000"/>
                </a:spcBef>
                <a:buFont typeface="Wingdings" panose="05000000000000000000" pitchFamily="2" charset="2"/>
                <a:buNone/>
              </a:pPr>
              <a:r>
                <a:rPr lang="en-US" altLang="de-DE" sz="2000" dirty="0">
                  <a:solidFill>
                    <a:srgbClr val="FF3300"/>
                  </a:solidFill>
                </a:rPr>
                <a:t>Proton beam</a:t>
              </a:r>
              <a:r>
                <a:rPr lang="en-US" altLang="de-DE" sz="1800" b="0" dirty="0">
                  <a:solidFill>
                    <a:srgbClr val="FF3300"/>
                  </a:solidFill>
                </a:rPr>
                <a:t> 7</a:t>
              </a:r>
              <a:r>
                <a:rPr lang="en-US" altLang="de-DE" sz="1800" b="0" dirty="0">
                  <a:solidFill>
                    <a:srgbClr val="FF3300"/>
                  </a:solidFill>
                  <a:sym typeface="Symbol" panose="05050102010706020507" pitchFamily="18" charset="2"/>
                </a:rPr>
                <a:t>10</a:t>
              </a:r>
              <a:r>
                <a:rPr lang="en-US" altLang="de-DE" sz="1800" b="0" baseline="30000" dirty="0">
                  <a:solidFill>
                    <a:srgbClr val="FF3300"/>
                  </a:solidFill>
                  <a:sym typeface="Symbol" panose="05050102010706020507" pitchFamily="18" charset="2"/>
                </a:rPr>
                <a:t>12 </a:t>
              </a:r>
              <a:r>
                <a:rPr lang="en-US" altLang="de-DE" sz="1800" b="0" dirty="0">
                  <a:solidFill>
                    <a:srgbClr val="FF3300"/>
                  </a:solidFill>
                  <a:sym typeface="Symbol" panose="05050102010706020507" pitchFamily="18" charset="2"/>
                </a:rPr>
                <a:t> p</a:t>
              </a:r>
              <a:r>
                <a:rPr lang="en-US" altLang="de-DE" sz="1800" b="0" dirty="0">
                  <a:solidFill>
                    <a:srgbClr val="FF3300"/>
                  </a:solidFill>
                </a:rPr>
                <a:t>rotons every 2 sec</a:t>
              </a:r>
            </a:p>
            <a:p>
              <a:pPr eaLnBrk="1" hangingPunct="1">
                <a:lnSpc>
                  <a:spcPct val="90000"/>
                </a:lnSpc>
                <a:spcBef>
                  <a:spcPct val="20000"/>
                </a:spcBef>
                <a:buFont typeface="Wingdings" panose="05000000000000000000" pitchFamily="2" charset="2"/>
                <a:buNone/>
              </a:pPr>
              <a:r>
                <a:rPr lang="en-US" altLang="de-DE" sz="1800" b="0" dirty="0"/>
                <a:t>120 GeV</a:t>
              </a:r>
            </a:p>
          </p:txBody>
        </p:sp>
      </p:grpSp>
      <p:sp>
        <p:nvSpPr>
          <p:cNvPr id="1038" name="Rectangle 10"/>
          <p:cNvSpPr>
            <a:spLocks noChangeArrowheads="1"/>
          </p:cNvSpPr>
          <p:nvPr/>
        </p:nvSpPr>
        <p:spPr bwMode="auto">
          <a:xfrm>
            <a:off x="3505200" y="2133600"/>
            <a:ext cx="16002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de-DE" sz="2000">
                <a:solidFill>
                  <a:schemeClr val="accent2"/>
                </a:solidFill>
              </a:rPr>
              <a:t>Debuncher </a:t>
            </a:r>
            <a:r>
              <a:rPr lang="en-US" altLang="de-DE" sz="1800" b="0"/>
              <a:t>(stochastic cooling)</a:t>
            </a:r>
          </a:p>
        </p:txBody>
      </p:sp>
      <p:sp>
        <p:nvSpPr>
          <p:cNvPr id="1039" name="AutoShape 11"/>
          <p:cNvSpPr>
            <a:spLocks noChangeArrowheads="1"/>
          </p:cNvSpPr>
          <p:nvPr/>
        </p:nvSpPr>
        <p:spPr bwMode="auto">
          <a:xfrm>
            <a:off x="4876800" y="1143000"/>
            <a:ext cx="838200" cy="228600"/>
          </a:xfrm>
          <a:prstGeom prst="rightArrow">
            <a:avLst>
              <a:gd name="adj1" fmla="val 50000"/>
              <a:gd name="adj2" fmla="val 91667"/>
            </a:avLst>
          </a:prstGeom>
          <a:solidFill>
            <a:schemeClr val="accent2"/>
          </a:solidFill>
          <a:ln w="9525" algn="ctr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 sz="3200" b="0"/>
          </a:p>
        </p:txBody>
      </p:sp>
      <p:sp>
        <p:nvSpPr>
          <p:cNvPr id="1040" name="Rectangle 12"/>
          <p:cNvSpPr>
            <a:spLocks noChangeArrowheads="1"/>
          </p:cNvSpPr>
          <p:nvPr/>
        </p:nvSpPr>
        <p:spPr bwMode="auto">
          <a:xfrm>
            <a:off x="5943600" y="2057400"/>
            <a:ext cx="1905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de-DE" sz="2000">
                <a:solidFill>
                  <a:srgbClr val="FF3300"/>
                </a:solidFill>
              </a:rPr>
              <a:t>Accumulator </a:t>
            </a:r>
            <a:r>
              <a:rPr lang="en-US" altLang="de-DE" sz="1800" b="0"/>
              <a:t>(stochastic cooling)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endParaRPr lang="en-US" altLang="de-DE" sz="1800" b="0">
              <a:solidFill>
                <a:srgbClr val="FF3300"/>
              </a:solidFill>
            </a:endParaRPr>
          </a:p>
        </p:txBody>
      </p:sp>
      <p:sp>
        <p:nvSpPr>
          <p:cNvPr id="1041" name="AutoShape 13"/>
          <p:cNvSpPr>
            <a:spLocks noChangeArrowheads="1"/>
          </p:cNvSpPr>
          <p:nvPr/>
        </p:nvSpPr>
        <p:spPr bwMode="auto">
          <a:xfrm flipV="1">
            <a:off x="7315200" y="1676400"/>
            <a:ext cx="762000" cy="8382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2"/>
          </a:solidFill>
          <a:ln w="9525" algn="ctr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 sz="3200" b="0"/>
          </a:p>
        </p:txBody>
      </p:sp>
      <p:sp>
        <p:nvSpPr>
          <p:cNvPr id="1042" name="Rectangle 14"/>
          <p:cNvSpPr>
            <a:spLocks noChangeArrowheads="1"/>
          </p:cNvSpPr>
          <p:nvPr/>
        </p:nvSpPr>
        <p:spPr bwMode="auto">
          <a:xfrm>
            <a:off x="3810000" y="1447800"/>
            <a:ext cx="990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de-DE" sz="2000" b="0"/>
              <a:t>8 GeV</a:t>
            </a:r>
          </a:p>
        </p:txBody>
      </p:sp>
      <p:sp>
        <p:nvSpPr>
          <p:cNvPr id="1043" name="Rectangle 15"/>
          <p:cNvSpPr>
            <a:spLocks noChangeArrowheads="1"/>
          </p:cNvSpPr>
          <p:nvPr/>
        </p:nvSpPr>
        <p:spPr bwMode="auto">
          <a:xfrm>
            <a:off x="6096000" y="1524000"/>
            <a:ext cx="990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de-DE" sz="2000" b="0"/>
              <a:t>8 GeV</a:t>
            </a:r>
          </a:p>
        </p:txBody>
      </p:sp>
      <p:grpSp>
        <p:nvGrpSpPr>
          <p:cNvPr id="1044" name="Group 16"/>
          <p:cNvGrpSpPr>
            <a:grpSpLocks/>
          </p:cNvGrpSpPr>
          <p:nvPr/>
        </p:nvGrpSpPr>
        <p:grpSpPr bwMode="auto">
          <a:xfrm>
            <a:off x="1465263" y="2971800"/>
            <a:ext cx="2497137" cy="2438400"/>
            <a:chOff x="1248" y="1872"/>
            <a:chExt cx="1440" cy="1536"/>
          </a:xfrm>
        </p:grpSpPr>
        <p:sp>
          <p:nvSpPr>
            <p:cNvPr id="1068" name="Oval 17"/>
            <p:cNvSpPr>
              <a:spLocks noChangeArrowheads="1"/>
            </p:cNvSpPr>
            <p:nvPr/>
          </p:nvSpPr>
          <p:spPr bwMode="auto">
            <a:xfrm>
              <a:off x="1248" y="1872"/>
              <a:ext cx="1440" cy="1536"/>
            </a:xfrm>
            <a:prstGeom prst="ellipse">
              <a:avLst/>
            </a:prstGeom>
            <a:noFill/>
            <a:ln w="57150" algn="ctr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de-DE" altLang="de-DE" sz="3200" b="0"/>
            </a:p>
          </p:txBody>
        </p:sp>
        <p:sp>
          <p:nvSpPr>
            <p:cNvPr id="1069" name="Rectangle 18"/>
            <p:cNvSpPr>
              <a:spLocks noChangeArrowheads="1"/>
            </p:cNvSpPr>
            <p:nvPr/>
          </p:nvSpPr>
          <p:spPr bwMode="auto">
            <a:xfrm>
              <a:off x="1632" y="2304"/>
              <a:ext cx="624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Wingdings" panose="05000000000000000000" pitchFamily="2" charset="2"/>
                <a:buNone/>
              </a:pPr>
              <a:r>
                <a:rPr lang="en-US" altLang="de-DE" sz="2000" b="0"/>
                <a:t>1 TeV</a:t>
              </a:r>
            </a:p>
          </p:txBody>
        </p:sp>
        <p:sp>
          <p:nvSpPr>
            <p:cNvPr id="1070" name="Rectangle 19"/>
            <p:cNvSpPr>
              <a:spLocks noChangeArrowheads="1"/>
            </p:cNvSpPr>
            <p:nvPr/>
          </p:nvSpPr>
          <p:spPr bwMode="auto">
            <a:xfrm>
              <a:off x="1584" y="2688"/>
              <a:ext cx="768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Wingdings" panose="05000000000000000000" pitchFamily="2" charset="2"/>
                <a:buNone/>
              </a:pPr>
              <a:r>
                <a:rPr lang="en-US" altLang="de-DE" sz="2000">
                  <a:solidFill>
                    <a:srgbClr val="008000"/>
                  </a:solidFill>
                </a:rPr>
                <a:t>Tevatron</a:t>
              </a:r>
            </a:p>
          </p:txBody>
        </p:sp>
      </p:grpSp>
      <p:grpSp>
        <p:nvGrpSpPr>
          <p:cNvPr id="1045" name="Group 20"/>
          <p:cNvGrpSpPr>
            <a:grpSpLocks/>
          </p:cNvGrpSpPr>
          <p:nvPr/>
        </p:nvGrpSpPr>
        <p:grpSpPr bwMode="auto">
          <a:xfrm>
            <a:off x="3962400" y="3200400"/>
            <a:ext cx="1752600" cy="1981200"/>
            <a:chOff x="2688" y="1968"/>
            <a:chExt cx="1104" cy="1248"/>
          </a:xfrm>
        </p:grpSpPr>
        <p:sp>
          <p:nvSpPr>
            <p:cNvPr id="1065" name="Oval 21"/>
            <p:cNvSpPr>
              <a:spLocks noChangeArrowheads="1"/>
            </p:cNvSpPr>
            <p:nvPr/>
          </p:nvSpPr>
          <p:spPr bwMode="auto">
            <a:xfrm>
              <a:off x="2688" y="1968"/>
              <a:ext cx="960" cy="960"/>
            </a:xfrm>
            <a:prstGeom prst="ellipse">
              <a:avLst/>
            </a:prstGeom>
            <a:noFill/>
            <a:ln w="57150" algn="ctr">
              <a:solidFill>
                <a:srgbClr val="33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de-DE" altLang="de-DE" sz="1400" b="0">
                <a:solidFill>
                  <a:srgbClr val="33CCFF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066" name="Rectangle 22"/>
            <p:cNvSpPr>
              <a:spLocks noChangeArrowheads="1"/>
            </p:cNvSpPr>
            <p:nvPr/>
          </p:nvSpPr>
          <p:spPr bwMode="auto">
            <a:xfrm>
              <a:off x="2784" y="2304"/>
              <a:ext cx="768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Wingdings" panose="05000000000000000000" pitchFamily="2" charset="2"/>
                <a:buNone/>
              </a:pPr>
              <a:r>
                <a:rPr lang="en-US" altLang="de-DE" sz="2000" b="0"/>
                <a:t>150 GeV</a:t>
              </a:r>
            </a:p>
          </p:txBody>
        </p:sp>
        <p:sp>
          <p:nvSpPr>
            <p:cNvPr id="1067" name="Rectangle 23"/>
            <p:cNvSpPr>
              <a:spLocks noChangeArrowheads="1"/>
            </p:cNvSpPr>
            <p:nvPr/>
          </p:nvSpPr>
          <p:spPr bwMode="auto">
            <a:xfrm>
              <a:off x="2736" y="2976"/>
              <a:ext cx="105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Wingdings" panose="05000000000000000000" pitchFamily="2" charset="2"/>
                <a:buNone/>
              </a:pPr>
              <a:r>
                <a:rPr lang="en-US" altLang="de-DE" sz="2000">
                  <a:solidFill>
                    <a:srgbClr val="33CCFF"/>
                  </a:solidFill>
                </a:rPr>
                <a:t>Main injector</a:t>
              </a:r>
            </a:p>
          </p:txBody>
        </p:sp>
      </p:grpSp>
      <p:sp>
        <p:nvSpPr>
          <p:cNvPr id="1046" name="Oval 25"/>
          <p:cNvSpPr>
            <a:spLocks noChangeArrowheads="1"/>
          </p:cNvSpPr>
          <p:nvPr/>
        </p:nvSpPr>
        <p:spPr bwMode="auto">
          <a:xfrm>
            <a:off x="6934200" y="2819400"/>
            <a:ext cx="1524000" cy="1524000"/>
          </a:xfrm>
          <a:prstGeom prst="ellipse">
            <a:avLst/>
          </a:prstGeom>
          <a:noFill/>
          <a:ln w="57150" algn="ctr">
            <a:solidFill>
              <a:srgbClr val="FF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 sz="3200" b="0"/>
          </a:p>
        </p:txBody>
      </p:sp>
      <p:sp>
        <p:nvSpPr>
          <p:cNvPr id="1047" name="Rectangle 26"/>
          <p:cNvSpPr>
            <a:spLocks noChangeArrowheads="1"/>
          </p:cNvSpPr>
          <p:nvPr/>
        </p:nvSpPr>
        <p:spPr bwMode="auto">
          <a:xfrm>
            <a:off x="7162800" y="3352800"/>
            <a:ext cx="990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de-DE" sz="2000" b="0"/>
              <a:t>8 GeV</a:t>
            </a:r>
          </a:p>
        </p:txBody>
      </p:sp>
      <p:sp>
        <p:nvSpPr>
          <p:cNvPr id="1048" name="Rectangle 27"/>
          <p:cNvSpPr>
            <a:spLocks noChangeArrowheads="1"/>
          </p:cNvSpPr>
          <p:nvPr/>
        </p:nvSpPr>
        <p:spPr bwMode="auto">
          <a:xfrm>
            <a:off x="7086600" y="4267200"/>
            <a:ext cx="15367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de-DE" sz="2000">
                <a:solidFill>
                  <a:srgbClr val="FF33CC"/>
                </a:solidFill>
              </a:rPr>
              <a:t>Recycler </a:t>
            </a:r>
            <a:r>
              <a:rPr lang="en-US" altLang="de-DE" sz="1800" b="0"/>
              <a:t>(stochastic and </a:t>
            </a:r>
            <a:r>
              <a:rPr lang="en-US" altLang="de-DE" sz="2000">
                <a:solidFill>
                  <a:srgbClr val="FF3300"/>
                </a:solidFill>
              </a:rPr>
              <a:t>electron</a:t>
            </a:r>
            <a:r>
              <a:rPr lang="en-US" altLang="de-DE" sz="1800">
                <a:solidFill>
                  <a:srgbClr val="FF3300"/>
                </a:solidFill>
              </a:rPr>
              <a:t> </a:t>
            </a:r>
            <a:r>
              <a:rPr lang="en-US" altLang="de-DE" sz="1800" b="0"/>
              <a:t>cooling)</a:t>
            </a:r>
          </a:p>
        </p:txBody>
      </p:sp>
      <p:grpSp>
        <p:nvGrpSpPr>
          <p:cNvPr id="1049" name="Group 28"/>
          <p:cNvGrpSpPr>
            <a:grpSpLocks/>
          </p:cNvGrpSpPr>
          <p:nvPr/>
        </p:nvGrpSpPr>
        <p:grpSpPr bwMode="auto">
          <a:xfrm>
            <a:off x="7162800" y="914400"/>
            <a:ext cx="1066800" cy="685800"/>
            <a:chOff x="4560" y="624"/>
            <a:chExt cx="672" cy="432"/>
          </a:xfrm>
        </p:grpSpPr>
        <p:sp>
          <p:nvSpPr>
            <p:cNvPr id="1064" name="Rectangle 29"/>
            <p:cNvSpPr>
              <a:spLocks noChangeArrowheads="1"/>
            </p:cNvSpPr>
            <p:nvPr/>
          </p:nvSpPr>
          <p:spPr bwMode="auto">
            <a:xfrm>
              <a:off x="4560" y="624"/>
              <a:ext cx="672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de-DE" sz="2000" b="0">
                  <a:solidFill>
                    <a:schemeClr val="accent2"/>
                  </a:solidFill>
                </a:rPr>
                <a:t>6</a:t>
              </a:r>
              <a:r>
                <a:rPr lang="en-US" altLang="de-DE" sz="2000" b="0">
                  <a:solidFill>
                    <a:schemeClr val="accent2"/>
                  </a:solidFill>
                  <a:sym typeface="Symbol" panose="05050102010706020507" pitchFamily="18" charset="2"/>
                </a:rPr>
                <a:t></a:t>
              </a:r>
              <a:r>
                <a:rPr lang="en-US" altLang="de-DE" sz="2000" b="0">
                  <a:solidFill>
                    <a:schemeClr val="accent2"/>
                  </a:solidFill>
                </a:rPr>
                <a:t>10</a:t>
              </a:r>
              <a:r>
                <a:rPr lang="en-US" altLang="de-DE" sz="2000" b="0" baseline="30000">
                  <a:solidFill>
                    <a:schemeClr val="accent2"/>
                  </a:solidFill>
                </a:rPr>
                <a:t>11</a:t>
              </a:r>
              <a:r>
                <a:rPr lang="en-US" altLang="de-DE" sz="1800" b="0" baseline="30000">
                  <a:solidFill>
                    <a:srgbClr val="FF3300"/>
                  </a:solidFill>
                </a:rPr>
                <a:t>  </a:t>
              </a:r>
              <a:r>
                <a:rPr lang="en-US" altLang="de-DE" sz="1800" b="0">
                  <a:solidFill>
                    <a:srgbClr val="FF3300"/>
                  </a:solidFill>
                </a:rPr>
                <a:t> </a:t>
              </a:r>
            </a:p>
            <a:p>
              <a:r>
                <a:rPr lang="en-US" altLang="de-DE" sz="2000" b="0">
                  <a:solidFill>
                    <a:schemeClr val="accent2"/>
                  </a:solidFill>
                  <a:sym typeface="Symbol" panose="05050102010706020507" pitchFamily="18" charset="2"/>
                </a:rPr>
                <a:t></a:t>
              </a:r>
              <a:r>
                <a:rPr lang="en-US" altLang="de-DE" sz="2000" b="0">
                  <a:solidFill>
                    <a:schemeClr val="accent2"/>
                  </a:solidFill>
                </a:rPr>
                <a:t>= 2</a:t>
              </a:r>
              <a:r>
                <a:rPr lang="en-US" altLang="de-DE" sz="2000" b="0">
                  <a:solidFill>
                    <a:schemeClr val="accent2"/>
                  </a:solidFill>
                  <a:sym typeface="Symbol" panose="05050102010706020507" pitchFamily="18" charset="2"/>
                </a:rPr>
                <a:t></a:t>
              </a:r>
              <a:r>
                <a:rPr lang="en-US" altLang="de-DE" sz="2000" b="0">
                  <a:solidFill>
                    <a:schemeClr val="accent2"/>
                  </a:solidFill>
                </a:rPr>
                <a:t>10</a:t>
              </a:r>
              <a:r>
                <a:rPr lang="en-US" altLang="de-DE" sz="2000" b="0" baseline="30000">
                  <a:solidFill>
                    <a:schemeClr val="accent2"/>
                  </a:solidFill>
                </a:rPr>
                <a:t>8</a:t>
              </a:r>
              <a:r>
                <a:rPr lang="en-US" altLang="de-DE" sz="1800" b="0" baseline="30000">
                  <a:solidFill>
                    <a:srgbClr val="FF3300"/>
                  </a:solidFill>
                </a:rPr>
                <a:t> </a:t>
              </a:r>
              <a:endParaRPr lang="en-US" altLang="de-DE" sz="1800" b="0">
                <a:latin typeface="Arial" panose="020B0604020202020204" pitchFamily="34" charset="0"/>
              </a:endParaRPr>
            </a:p>
          </p:txBody>
        </p:sp>
        <p:graphicFrame>
          <p:nvGraphicFramePr>
            <p:cNvPr id="1029" name="Object 30"/>
            <p:cNvGraphicFramePr>
              <a:graphicFrameLocks noChangeAspect="1"/>
            </p:cNvGraphicFramePr>
            <p:nvPr/>
          </p:nvGraphicFramePr>
          <p:xfrm>
            <a:off x="4992" y="688"/>
            <a:ext cx="120" cy="1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230" name="Equation" r:id="rId5" imgW="190440" imgH="241200" progId="Equation.3">
                    <p:embed/>
                  </p:oleObj>
                </mc:Choice>
                <mc:Fallback>
                  <p:oleObj name="Equation" r:id="rId5" imgW="190440" imgH="241200" progId="Equation.3">
                    <p:embed/>
                    <p:pic>
                      <p:nvPicPr>
                        <p:cNvPr id="1029" name="Object 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92" y="688"/>
                          <a:ext cx="120" cy="15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050" name="Group 31"/>
          <p:cNvGrpSpPr>
            <a:grpSpLocks/>
          </p:cNvGrpSpPr>
          <p:nvPr/>
        </p:nvGrpSpPr>
        <p:grpSpPr bwMode="auto">
          <a:xfrm>
            <a:off x="5486400" y="3429000"/>
            <a:ext cx="1295400" cy="1295400"/>
            <a:chOff x="3648" y="2208"/>
            <a:chExt cx="816" cy="816"/>
          </a:xfrm>
        </p:grpSpPr>
        <p:sp>
          <p:nvSpPr>
            <p:cNvPr id="1061" name="AutoShape 32"/>
            <p:cNvSpPr>
              <a:spLocks noChangeArrowheads="1"/>
            </p:cNvSpPr>
            <p:nvPr/>
          </p:nvSpPr>
          <p:spPr bwMode="auto">
            <a:xfrm rot="10800000">
              <a:off x="3648" y="2208"/>
              <a:ext cx="816" cy="384"/>
            </a:xfrm>
            <a:prstGeom prst="rightArrow">
              <a:avLst>
                <a:gd name="adj1" fmla="val 50000"/>
                <a:gd name="adj2" fmla="val 53125"/>
              </a:avLst>
            </a:prstGeom>
            <a:solidFill>
              <a:schemeClr val="accent2"/>
            </a:solidFill>
            <a:ln w="9525" algn="ctr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de-DE" altLang="de-DE" sz="3200" b="0"/>
            </a:p>
          </p:txBody>
        </p:sp>
        <p:grpSp>
          <p:nvGrpSpPr>
            <p:cNvPr id="1062" name="Group 33"/>
            <p:cNvGrpSpPr>
              <a:grpSpLocks/>
            </p:cNvGrpSpPr>
            <p:nvPr/>
          </p:nvGrpSpPr>
          <p:grpSpPr bwMode="auto">
            <a:xfrm>
              <a:off x="3792" y="2592"/>
              <a:ext cx="672" cy="432"/>
              <a:chOff x="4560" y="624"/>
              <a:chExt cx="672" cy="432"/>
            </a:xfrm>
          </p:grpSpPr>
          <p:sp>
            <p:nvSpPr>
              <p:cNvPr id="1063" name="Rectangle 34"/>
              <p:cNvSpPr>
                <a:spLocks noChangeArrowheads="1"/>
              </p:cNvSpPr>
              <p:nvPr/>
            </p:nvSpPr>
            <p:spPr bwMode="auto">
              <a:xfrm>
                <a:off x="4560" y="624"/>
                <a:ext cx="672" cy="4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en-US" altLang="de-DE" sz="2000" b="0">
                    <a:solidFill>
                      <a:schemeClr val="accent2"/>
                    </a:solidFill>
                  </a:rPr>
                  <a:t>4</a:t>
                </a:r>
                <a:r>
                  <a:rPr lang="en-US" altLang="de-DE" sz="2000" b="0">
                    <a:solidFill>
                      <a:schemeClr val="accent2"/>
                    </a:solidFill>
                    <a:sym typeface="Symbol" panose="05050102010706020507" pitchFamily="18" charset="2"/>
                  </a:rPr>
                  <a:t></a:t>
                </a:r>
                <a:r>
                  <a:rPr lang="en-US" altLang="de-DE" sz="2000" b="0">
                    <a:solidFill>
                      <a:schemeClr val="accent2"/>
                    </a:solidFill>
                  </a:rPr>
                  <a:t>10</a:t>
                </a:r>
                <a:r>
                  <a:rPr lang="en-US" altLang="de-DE" sz="2000" b="0" baseline="30000">
                    <a:solidFill>
                      <a:schemeClr val="accent2"/>
                    </a:solidFill>
                  </a:rPr>
                  <a:t>12</a:t>
                </a:r>
                <a:r>
                  <a:rPr lang="en-US" altLang="de-DE" sz="1800" b="0" baseline="30000">
                    <a:solidFill>
                      <a:srgbClr val="FF3300"/>
                    </a:solidFill>
                  </a:rPr>
                  <a:t>  </a:t>
                </a:r>
                <a:r>
                  <a:rPr lang="en-US" altLang="de-DE" sz="1800" b="0">
                    <a:solidFill>
                      <a:srgbClr val="FF3300"/>
                    </a:solidFill>
                  </a:rPr>
                  <a:t> </a:t>
                </a:r>
              </a:p>
              <a:p>
                <a:r>
                  <a:rPr lang="en-US" altLang="de-DE" sz="2000" b="0">
                    <a:solidFill>
                      <a:schemeClr val="accent2"/>
                    </a:solidFill>
                    <a:sym typeface="Symbol" panose="05050102010706020507" pitchFamily="18" charset="2"/>
                  </a:rPr>
                  <a:t></a:t>
                </a:r>
                <a:r>
                  <a:rPr lang="en-US" altLang="de-DE" sz="2000" b="0">
                    <a:solidFill>
                      <a:schemeClr val="accent2"/>
                    </a:solidFill>
                  </a:rPr>
                  <a:t>= 4</a:t>
                </a:r>
                <a:r>
                  <a:rPr lang="en-US" altLang="de-DE" sz="2000" b="0">
                    <a:solidFill>
                      <a:schemeClr val="accent2"/>
                    </a:solidFill>
                    <a:sym typeface="Symbol" panose="05050102010706020507" pitchFamily="18" charset="2"/>
                  </a:rPr>
                  <a:t></a:t>
                </a:r>
                <a:r>
                  <a:rPr lang="en-US" altLang="de-DE" sz="2000" b="0">
                    <a:solidFill>
                      <a:schemeClr val="accent2"/>
                    </a:solidFill>
                  </a:rPr>
                  <a:t>10</a:t>
                </a:r>
                <a:r>
                  <a:rPr lang="en-US" altLang="de-DE" sz="2000" b="0" baseline="30000">
                    <a:solidFill>
                      <a:schemeClr val="accent2"/>
                    </a:solidFill>
                  </a:rPr>
                  <a:t>9</a:t>
                </a:r>
                <a:r>
                  <a:rPr lang="en-US" altLang="de-DE" sz="1800" b="0" baseline="30000">
                    <a:solidFill>
                      <a:srgbClr val="FF3300"/>
                    </a:solidFill>
                  </a:rPr>
                  <a:t> </a:t>
                </a:r>
                <a:endParaRPr lang="en-US" altLang="de-DE" sz="1800" b="0">
                  <a:latin typeface="Arial" panose="020B0604020202020204" pitchFamily="34" charset="0"/>
                </a:endParaRPr>
              </a:p>
            </p:txBody>
          </p:sp>
          <p:graphicFrame>
            <p:nvGraphicFramePr>
              <p:cNvPr id="1028" name="Object 35"/>
              <p:cNvGraphicFramePr>
                <a:graphicFrameLocks noChangeAspect="1"/>
              </p:cNvGraphicFramePr>
              <p:nvPr/>
            </p:nvGraphicFramePr>
            <p:xfrm>
              <a:off x="4992" y="688"/>
              <a:ext cx="120" cy="15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8231" name="Equation" r:id="rId7" imgW="190440" imgH="241200" progId="Equation.3">
                      <p:embed/>
                    </p:oleObj>
                  </mc:Choice>
                  <mc:Fallback>
                    <p:oleObj name="Equation" r:id="rId7" imgW="190440" imgH="241200" progId="Equation.3">
                      <p:embed/>
                      <p:pic>
                        <p:nvPicPr>
                          <p:cNvPr id="1028" name="Object 3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992" y="688"/>
                            <a:ext cx="120" cy="15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1051" name="Group 36"/>
          <p:cNvGrpSpPr>
            <a:grpSpLocks/>
          </p:cNvGrpSpPr>
          <p:nvPr/>
        </p:nvGrpSpPr>
        <p:grpSpPr bwMode="auto">
          <a:xfrm>
            <a:off x="2362200" y="1143000"/>
            <a:ext cx="1066800" cy="914400"/>
            <a:chOff x="1488" y="864"/>
            <a:chExt cx="672" cy="576"/>
          </a:xfrm>
        </p:grpSpPr>
        <p:sp>
          <p:nvSpPr>
            <p:cNvPr id="1058" name="AutoShape 37"/>
            <p:cNvSpPr>
              <a:spLocks noChangeArrowheads="1"/>
            </p:cNvSpPr>
            <p:nvPr/>
          </p:nvSpPr>
          <p:spPr bwMode="auto">
            <a:xfrm>
              <a:off x="1536" y="864"/>
              <a:ext cx="528" cy="144"/>
            </a:xfrm>
            <a:prstGeom prst="rightArrow">
              <a:avLst>
                <a:gd name="adj1" fmla="val 50000"/>
                <a:gd name="adj2" fmla="val 91667"/>
              </a:avLst>
            </a:prstGeom>
            <a:solidFill>
              <a:schemeClr val="accent2"/>
            </a:solidFill>
            <a:ln w="9525" algn="ctr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de-DE" altLang="de-DE" sz="3200" b="0"/>
            </a:p>
          </p:txBody>
        </p:sp>
        <p:grpSp>
          <p:nvGrpSpPr>
            <p:cNvPr id="1059" name="Group 38"/>
            <p:cNvGrpSpPr>
              <a:grpSpLocks/>
            </p:cNvGrpSpPr>
            <p:nvPr/>
          </p:nvGrpSpPr>
          <p:grpSpPr bwMode="auto">
            <a:xfrm>
              <a:off x="1488" y="1008"/>
              <a:ext cx="672" cy="432"/>
              <a:chOff x="4560" y="624"/>
              <a:chExt cx="672" cy="432"/>
            </a:xfrm>
          </p:grpSpPr>
          <p:sp>
            <p:nvSpPr>
              <p:cNvPr id="1060" name="Rectangle 39"/>
              <p:cNvSpPr>
                <a:spLocks noChangeArrowheads="1"/>
              </p:cNvSpPr>
              <p:nvPr/>
            </p:nvSpPr>
            <p:spPr bwMode="auto">
              <a:xfrm>
                <a:off x="4560" y="624"/>
                <a:ext cx="672" cy="4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en-US" altLang="de-DE" sz="2000" b="0">
                    <a:solidFill>
                      <a:schemeClr val="accent2"/>
                    </a:solidFill>
                  </a:rPr>
                  <a:t>1</a:t>
                </a:r>
                <a:r>
                  <a:rPr lang="en-US" altLang="de-DE" sz="2000" b="0">
                    <a:solidFill>
                      <a:schemeClr val="accent2"/>
                    </a:solidFill>
                    <a:sym typeface="Symbol" panose="05050102010706020507" pitchFamily="18" charset="2"/>
                  </a:rPr>
                  <a:t></a:t>
                </a:r>
                <a:r>
                  <a:rPr lang="en-US" altLang="de-DE" sz="2000" b="0">
                    <a:solidFill>
                      <a:schemeClr val="accent2"/>
                    </a:solidFill>
                  </a:rPr>
                  <a:t>10</a:t>
                </a:r>
                <a:r>
                  <a:rPr lang="en-US" altLang="de-DE" sz="2000" b="0" baseline="30000">
                    <a:solidFill>
                      <a:schemeClr val="accent2"/>
                    </a:solidFill>
                  </a:rPr>
                  <a:t>8</a:t>
                </a:r>
                <a:r>
                  <a:rPr lang="en-US" altLang="de-DE" sz="1800" b="0" baseline="30000">
                    <a:solidFill>
                      <a:srgbClr val="FF3300"/>
                    </a:solidFill>
                  </a:rPr>
                  <a:t>  </a:t>
                </a:r>
                <a:r>
                  <a:rPr lang="en-US" altLang="de-DE" sz="1800" b="0">
                    <a:solidFill>
                      <a:srgbClr val="FF3300"/>
                    </a:solidFill>
                  </a:rPr>
                  <a:t> </a:t>
                </a:r>
              </a:p>
              <a:p>
                <a:r>
                  <a:rPr lang="en-US" altLang="de-DE" sz="2000" b="0">
                    <a:solidFill>
                      <a:schemeClr val="accent2"/>
                    </a:solidFill>
                    <a:sym typeface="Symbol" panose="05050102010706020507" pitchFamily="18" charset="2"/>
                  </a:rPr>
                  <a:t></a:t>
                </a:r>
                <a:r>
                  <a:rPr lang="en-US" altLang="de-DE" sz="2000" b="0">
                    <a:solidFill>
                      <a:schemeClr val="accent2"/>
                    </a:solidFill>
                  </a:rPr>
                  <a:t>= 1</a:t>
                </a:r>
                <a:r>
                  <a:rPr lang="en-US" altLang="de-DE" sz="1800" b="0" baseline="30000">
                    <a:solidFill>
                      <a:srgbClr val="FF3300"/>
                    </a:solidFill>
                  </a:rPr>
                  <a:t> </a:t>
                </a:r>
                <a:endParaRPr lang="en-US" altLang="de-DE" sz="1800" b="0">
                  <a:latin typeface="Arial" panose="020B0604020202020204" pitchFamily="34" charset="0"/>
                </a:endParaRPr>
              </a:p>
            </p:txBody>
          </p:sp>
          <p:graphicFrame>
            <p:nvGraphicFramePr>
              <p:cNvPr id="1027" name="Object 40"/>
              <p:cNvGraphicFramePr>
                <a:graphicFrameLocks noChangeAspect="1"/>
              </p:cNvGraphicFramePr>
              <p:nvPr/>
            </p:nvGraphicFramePr>
            <p:xfrm>
              <a:off x="4992" y="688"/>
              <a:ext cx="120" cy="15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8232" name="Equation" r:id="rId8" imgW="190440" imgH="241200" progId="Equation.3">
                      <p:embed/>
                    </p:oleObj>
                  </mc:Choice>
                  <mc:Fallback>
                    <p:oleObj name="Equation" r:id="rId8" imgW="190440" imgH="241200" progId="Equation.3">
                      <p:embed/>
                      <p:pic>
                        <p:nvPicPr>
                          <p:cNvPr id="1027" name="Object 4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992" y="688"/>
                            <a:ext cx="120" cy="15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1052" name="Group 41"/>
          <p:cNvGrpSpPr>
            <a:grpSpLocks/>
          </p:cNvGrpSpPr>
          <p:nvPr/>
        </p:nvGrpSpPr>
        <p:grpSpPr bwMode="auto">
          <a:xfrm>
            <a:off x="4876800" y="1600200"/>
            <a:ext cx="1066800" cy="685800"/>
            <a:chOff x="4560" y="624"/>
            <a:chExt cx="672" cy="432"/>
          </a:xfrm>
        </p:grpSpPr>
        <p:sp>
          <p:nvSpPr>
            <p:cNvPr id="1057" name="Rectangle 42"/>
            <p:cNvSpPr>
              <a:spLocks noChangeArrowheads="1"/>
            </p:cNvSpPr>
            <p:nvPr/>
          </p:nvSpPr>
          <p:spPr bwMode="auto">
            <a:xfrm>
              <a:off x="4560" y="624"/>
              <a:ext cx="672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de-DE" sz="2000" b="0">
                  <a:solidFill>
                    <a:schemeClr val="accent2"/>
                  </a:solidFill>
                </a:rPr>
                <a:t>1</a:t>
              </a:r>
              <a:r>
                <a:rPr lang="en-US" altLang="de-DE" sz="2000" b="0">
                  <a:solidFill>
                    <a:schemeClr val="accent2"/>
                  </a:solidFill>
                  <a:sym typeface="Symbol" panose="05050102010706020507" pitchFamily="18" charset="2"/>
                </a:rPr>
                <a:t></a:t>
              </a:r>
              <a:r>
                <a:rPr lang="en-US" altLang="de-DE" sz="2000" b="0">
                  <a:solidFill>
                    <a:schemeClr val="accent2"/>
                  </a:solidFill>
                </a:rPr>
                <a:t>10</a:t>
              </a:r>
              <a:r>
                <a:rPr lang="en-US" altLang="de-DE" sz="2000" b="0" baseline="30000">
                  <a:solidFill>
                    <a:schemeClr val="accent2"/>
                  </a:solidFill>
                </a:rPr>
                <a:t>8</a:t>
              </a:r>
              <a:r>
                <a:rPr lang="en-US" altLang="de-DE" sz="1800" b="0" baseline="30000">
                  <a:solidFill>
                    <a:srgbClr val="FF3300"/>
                  </a:solidFill>
                </a:rPr>
                <a:t>  </a:t>
              </a:r>
              <a:r>
                <a:rPr lang="en-US" altLang="de-DE" sz="1800" b="0">
                  <a:solidFill>
                    <a:srgbClr val="FF3300"/>
                  </a:solidFill>
                </a:rPr>
                <a:t> </a:t>
              </a:r>
            </a:p>
            <a:p>
              <a:r>
                <a:rPr lang="en-US" altLang="de-DE" sz="2000" b="0">
                  <a:solidFill>
                    <a:schemeClr val="accent2"/>
                  </a:solidFill>
                  <a:sym typeface="Symbol" panose="05050102010706020507" pitchFamily="18" charset="2"/>
                </a:rPr>
                <a:t></a:t>
              </a:r>
              <a:r>
                <a:rPr lang="en-US" altLang="de-DE" sz="2000" b="0">
                  <a:solidFill>
                    <a:schemeClr val="accent2"/>
                  </a:solidFill>
                </a:rPr>
                <a:t>= 300</a:t>
              </a:r>
              <a:r>
                <a:rPr lang="en-US" altLang="de-DE" sz="1800" b="0" baseline="30000">
                  <a:solidFill>
                    <a:srgbClr val="FF3300"/>
                  </a:solidFill>
                </a:rPr>
                <a:t> </a:t>
              </a:r>
              <a:endParaRPr lang="en-US" altLang="de-DE" sz="1800" b="0">
                <a:latin typeface="Arial" panose="020B0604020202020204" pitchFamily="34" charset="0"/>
              </a:endParaRPr>
            </a:p>
          </p:txBody>
        </p:sp>
        <p:graphicFrame>
          <p:nvGraphicFramePr>
            <p:cNvPr id="1026" name="Object 43"/>
            <p:cNvGraphicFramePr>
              <a:graphicFrameLocks noChangeAspect="1"/>
            </p:cNvGraphicFramePr>
            <p:nvPr/>
          </p:nvGraphicFramePr>
          <p:xfrm>
            <a:off x="4992" y="688"/>
            <a:ext cx="120" cy="1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233" name="Equation" r:id="rId9" imgW="190440" imgH="241200" progId="Equation.3">
                    <p:embed/>
                  </p:oleObj>
                </mc:Choice>
                <mc:Fallback>
                  <p:oleObj name="Equation" r:id="rId9" imgW="190440" imgH="241200" progId="Equation.3">
                    <p:embed/>
                    <p:pic>
                      <p:nvPicPr>
                        <p:cNvPr id="1026" name="Object 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92" y="688"/>
                          <a:ext cx="120" cy="15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53" name="AutoShape 44"/>
          <p:cNvSpPr>
            <a:spLocks noChangeArrowheads="1"/>
          </p:cNvSpPr>
          <p:nvPr/>
        </p:nvSpPr>
        <p:spPr bwMode="auto">
          <a:xfrm rot="7489620">
            <a:off x="4838700" y="2476500"/>
            <a:ext cx="1447800" cy="457200"/>
          </a:xfrm>
          <a:prstGeom prst="rightArrow">
            <a:avLst>
              <a:gd name="adj1" fmla="val 50000"/>
              <a:gd name="adj2" fmla="val 79167"/>
            </a:avLst>
          </a:prstGeom>
          <a:solidFill>
            <a:schemeClr val="hlink"/>
          </a:solidFill>
          <a:ln w="9525" algn="ctr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 sz="3200" b="0"/>
          </a:p>
        </p:txBody>
      </p:sp>
      <p:sp>
        <p:nvSpPr>
          <p:cNvPr id="1054" name="Rectangle 45"/>
          <p:cNvSpPr>
            <a:spLocks noChangeArrowheads="1"/>
          </p:cNvSpPr>
          <p:nvPr/>
        </p:nvSpPr>
        <p:spPr bwMode="auto">
          <a:xfrm>
            <a:off x="5257800" y="2971800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endParaRPr lang="de-DE" altLang="de-DE" sz="1800" b="0">
              <a:solidFill>
                <a:schemeClr val="hlink"/>
              </a:solidFill>
            </a:endParaRPr>
          </a:p>
        </p:txBody>
      </p:sp>
      <p:sp>
        <p:nvSpPr>
          <p:cNvPr id="1055" name="Rectangle 46"/>
          <p:cNvSpPr>
            <a:spLocks noChangeArrowheads="1"/>
          </p:cNvSpPr>
          <p:nvPr/>
        </p:nvSpPr>
        <p:spPr bwMode="auto">
          <a:xfrm>
            <a:off x="5410200" y="2971800"/>
            <a:ext cx="1238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de-DE" sz="1800" b="0">
                <a:solidFill>
                  <a:schemeClr val="hlink"/>
                </a:solidFill>
                <a:latin typeface="Arial" panose="020B0604020202020204" pitchFamily="34" charset="0"/>
              </a:rPr>
              <a:t> until 2005</a:t>
            </a:r>
          </a:p>
        </p:txBody>
      </p:sp>
      <p:sp>
        <p:nvSpPr>
          <p:cNvPr id="409647" name="Rectangle 47"/>
          <p:cNvSpPr>
            <a:spLocks noChangeArrowheads="1"/>
          </p:cNvSpPr>
          <p:nvPr/>
        </p:nvSpPr>
        <p:spPr bwMode="auto">
          <a:xfrm>
            <a:off x="1028700" y="5589240"/>
            <a:ext cx="7200900" cy="707886"/>
          </a:xfrm>
          <a:prstGeom prst="rect">
            <a:avLst/>
          </a:prstGeom>
          <a:solidFill>
            <a:srgbClr val="CCFFFF">
              <a:alpha val="50196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2000" b="0" dirty="0">
                <a:solidFill>
                  <a:srgbClr val="FF3300"/>
                </a:solidFill>
              </a:rPr>
              <a:t>Electron cooling</a:t>
            </a:r>
            <a:r>
              <a:rPr lang="en-US" sz="2000" b="0" dirty="0"/>
              <a:t> in the Recycler Ring </a:t>
            </a:r>
            <a:r>
              <a:rPr lang="en-US" sz="2000" b="0" dirty="0" smtClean="0"/>
              <a:t>resulted in faster cooling</a:t>
            </a:r>
            <a:br>
              <a:rPr lang="en-US" sz="2000" b="0" dirty="0" smtClean="0"/>
            </a:br>
            <a:r>
              <a:rPr lang="en-US" sz="2000" b="0" dirty="0" smtClean="0"/>
              <a:t>and a factor of 3 more accumulated antiprotons</a:t>
            </a:r>
            <a:endParaRPr lang="en-US" sz="2000" b="0" dirty="0"/>
          </a:p>
        </p:txBody>
      </p:sp>
      <p:sp>
        <p:nvSpPr>
          <p:cNvPr id="50" name="Text Box 4"/>
          <p:cNvSpPr txBox="1">
            <a:spLocks noChangeArrowheads="1"/>
          </p:cNvSpPr>
          <p:nvPr/>
        </p:nvSpPr>
        <p:spPr bwMode="auto">
          <a:xfrm>
            <a:off x="64311" y="7959"/>
            <a:ext cx="893917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3600" b="1" dirty="0" err="1" smtClean="0">
                <a:solidFill>
                  <a:srgbClr val="336699"/>
                </a:solidFill>
              </a:rPr>
              <a:t>Fermilab’s</a:t>
            </a:r>
            <a:r>
              <a:rPr lang="en-US" altLang="en-US" sz="3600" b="1" dirty="0" smtClean="0">
                <a:solidFill>
                  <a:srgbClr val="336699"/>
                </a:solidFill>
              </a:rPr>
              <a:t> Antiproton Production Chain</a:t>
            </a:r>
            <a:endParaRPr lang="en-US" altLang="en-US" sz="3600" b="1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64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4"/>
          <p:cNvSpPr txBox="1">
            <a:spLocks noChangeArrowheads="1"/>
          </p:cNvSpPr>
          <p:nvPr/>
        </p:nvSpPr>
        <p:spPr bwMode="auto">
          <a:xfrm>
            <a:off x="813136" y="-10862"/>
            <a:ext cx="672491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3600" b="1" dirty="0" smtClean="0">
                <a:solidFill>
                  <a:srgbClr val="336699"/>
                </a:solidFill>
              </a:rPr>
              <a:t>High Energy </a:t>
            </a:r>
            <a:r>
              <a:rPr lang="en-US" altLang="en-US" sz="3600" b="1" dirty="0">
                <a:solidFill>
                  <a:srgbClr val="336699"/>
                </a:solidFill>
              </a:rPr>
              <a:t>Electron Cooling</a:t>
            </a:r>
          </a:p>
        </p:txBody>
      </p:sp>
      <p:pic>
        <p:nvPicPr>
          <p:cNvPr id="27651" name="Picture 5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4187" y="603786"/>
            <a:ext cx="3022198" cy="2136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Text Box 7"/>
          <p:cNvSpPr txBox="1">
            <a:spLocks noChangeArrowheads="1"/>
          </p:cNvSpPr>
          <p:nvPr/>
        </p:nvSpPr>
        <p:spPr bwMode="auto">
          <a:xfrm>
            <a:off x="20543" y="719404"/>
            <a:ext cx="586744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 b="1" dirty="0" smtClean="0">
                <a:solidFill>
                  <a:srgbClr val="C00000"/>
                </a:solidFill>
              </a:rPr>
              <a:t>electron </a:t>
            </a:r>
            <a:r>
              <a:rPr lang="en-US" altLang="en-US" sz="2400" b="1" dirty="0">
                <a:solidFill>
                  <a:srgbClr val="C00000"/>
                </a:solidFill>
              </a:rPr>
              <a:t>cooling of 8 GeV antiprotons</a:t>
            </a:r>
          </a:p>
          <a:p>
            <a:pPr eaLnBrk="1" hangingPunct="1"/>
            <a:r>
              <a:rPr lang="en-US" altLang="en-US" b="1" dirty="0" smtClean="0"/>
              <a:t>cooling </a:t>
            </a:r>
            <a:r>
              <a:rPr lang="en-US" altLang="en-US" b="1" dirty="0"/>
              <a:t>with 0.2 A, 4.4 MeV electron beam</a:t>
            </a:r>
          </a:p>
        </p:txBody>
      </p:sp>
      <p:sp>
        <p:nvSpPr>
          <p:cNvPr id="27655" name="Text Box 10"/>
          <p:cNvSpPr txBox="1">
            <a:spLocks noChangeArrowheads="1"/>
          </p:cNvSpPr>
          <p:nvPr/>
        </p:nvSpPr>
        <p:spPr bwMode="auto">
          <a:xfrm>
            <a:off x="107504" y="1501493"/>
            <a:ext cx="4240785" cy="369332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800" dirty="0" smtClean="0"/>
              <a:t>FNAL Recycler electron cooling system</a:t>
            </a:r>
          </a:p>
        </p:txBody>
      </p:sp>
      <p:sp>
        <p:nvSpPr>
          <p:cNvPr id="2" name="Rechteck 1"/>
          <p:cNvSpPr/>
          <p:nvPr/>
        </p:nvSpPr>
        <p:spPr>
          <a:xfrm>
            <a:off x="160312" y="5736186"/>
            <a:ext cx="5275784" cy="80960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 cooling time of order ten minutes</a:t>
            </a:r>
          </a:p>
          <a:p>
            <a:pPr>
              <a:defRPr/>
            </a:pPr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stochastic cooling time ≥ N/2W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327" y="2752676"/>
            <a:ext cx="2749979" cy="2042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684" y="4637742"/>
            <a:ext cx="2771694" cy="1852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6966420" y="5887756"/>
            <a:ext cx="180369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de-DE" altLang="en-US" sz="1600" b="1" dirty="0">
                <a:solidFill>
                  <a:srgbClr val="FFFF00"/>
                </a:solidFill>
              </a:rPr>
              <a:t>20 m </a:t>
            </a:r>
            <a:r>
              <a:rPr lang="de-DE" altLang="en-US" sz="1600" b="1" dirty="0" err="1">
                <a:solidFill>
                  <a:srgbClr val="FFFF00"/>
                </a:solidFill>
              </a:rPr>
              <a:t>long</a:t>
            </a:r>
            <a:endParaRPr lang="en-US" altLang="en-US" sz="1600" b="1" dirty="0">
              <a:solidFill>
                <a:srgbClr val="FFFF00"/>
              </a:solidFill>
            </a:endParaRPr>
          </a:p>
          <a:p>
            <a:pPr algn="r" eaLnBrk="1" hangingPunct="1"/>
            <a:r>
              <a:rPr lang="en-US" altLang="en-US" sz="1600" b="1" dirty="0">
                <a:solidFill>
                  <a:srgbClr val="FFFF00"/>
                </a:solidFill>
              </a:rPr>
              <a:t>solenoid section</a:t>
            </a:r>
          </a:p>
        </p:txBody>
      </p:sp>
      <p:grpSp>
        <p:nvGrpSpPr>
          <p:cNvPr id="14" name="Group 3"/>
          <p:cNvGrpSpPr>
            <a:grpSpLocks/>
          </p:cNvGrpSpPr>
          <p:nvPr/>
        </p:nvGrpSpPr>
        <p:grpSpPr bwMode="auto">
          <a:xfrm>
            <a:off x="2359863" y="1916832"/>
            <a:ext cx="3631464" cy="2777871"/>
            <a:chOff x="3647" y="523"/>
            <a:chExt cx="2529" cy="1831"/>
          </a:xfrm>
        </p:grpSpPr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7" y="523"/>
              <a:ext cx="2529" cy="17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tangle 5"/>
            <p:cNvSpPr>
              <a:spLocks noChangeArrowheads="1"/>
            </p:cNvSpPr>
            <p:nvPr/>
          </p:nvSpPr>
          <p:spPr bwMode="auto">
            <a:xfrm>
              <a:off x="5352" y="2227"/>
              <a:ext cx="27" cy="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1" hangingPunct="1"/>
              <a:r>
                <a:rPr lang="en-US" altLang="de-DE" sz="1600" b="0">
                  <a:solidFill>
                    <a:srgbClr val="000000"/>
                  </a:solidFill>
                </a:rPr>
                <a:t> </a:t>
              </a:r>
              <a:endParaRPr lang="en-US" altLang="de-DE" sz="1400" b="0">
                <a:latin typeface="Comic Sans MS" panose="030F0702030302020204" pitchFamily="66" charset="0"/>
              </a:endParaRPr>
            </a:p>
          </p:txBody>
        </p:sp>
      </p:grpSp>
      <p:pic>
        <p:nvPicPr>
          <p:cNvPr id="11" name="Picture 2" descr="cool_layout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0004" r="8318" b="22205"/>
          <a:stretch>
            <a:fillRect/>
          </a:stretch>
        </p:blipFill>
        <p:spPr bwMode="auto">
          <a:xfrm>
            <a:off x="0" y="1916832"/>
            <a:ext cx="3915095" cy="2036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6"/>
          <p:cNvGrpSpPr>
            <a:grpSpLocks/>
          </p:cNvGrpSpPr>
          <p:nvPr/>
        </p:nvGrpSpPr>
        <p:grpSpPr bwMode="auto">
          <a:xfrm>
            <a:off x="16296" y="4509120"/>
            <a:ext cx="5975031" cy="1189979"/>
            <a:chOff x="525" y="528"/>
            <a:chExt cx="3411" cy="714"/>
          </a:xfrm>
        </p:grpSpPr>
        <p:pic>
          <p:nvPicPr>
            <p:cNvPr id="18" name="Picture 7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" y="528"/>
              <a:ext cx="3341" cy="7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Rectangle 8"/>
            <p:cNvSpPr>
              <a:spLocks noChangeArrowheads="1"/>
            </p:cNvSpPr>
            <p:nvPr/>
          </p:nvSpPr>
          <p:spPr bwMode="auto">
            <a:xfrm>
              <a:off x="3905" y="1089"/>
              <a:ext cx="31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1" hangingPunct="1"/>
              <a:r>
                <a:rPr lang="en-US" altLang="de-DE" sz="2200" b="0">
                  <a:solidFill>
                    <a:srgbClr val="000000"/>
                  </a:solidFill>
                </a:rPr>
                <a:t> </a:t>
              </a:r>
              <a:endParaRPr lang="en-US" altLang="de-DE" sz="1400" b="0">
                <a:latin typeface="Comic Sans MS" panose="030F0702030302020204" pitchFamily="66" charset="0"/>
              </a:endParaRPr>
            </a:p>
          </p:txBody>
        </p:sp>
      </p:grp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6868677" y="3961568"/>
            <a:ext cx="187262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de-DE" altLang="en-US" sz="1600" b="1" dirty="0" err="1" smtClean="0">
                <a:solidFill>
                  <a:srgbClr val="FFFF00"/>
                </a:solidFill>
              </a:rPr>
              <a:t>Pelletron</a:t>
            </a:r>
            <a:endParaRPr lang="en-US" altLang="en-US" sz="1600" b="1" dirty="0">
              <a:solidFill>
                <a:srgbClr val="FFFF00"/>
              </a:solidFill>
            </a:endParaRPr>
          </a:p>
          <a:p>
            <a:pPr algn="r" eaLnBrk="1" hangingPunct="1"/>
            <a:r>
              <a:rPr lang="en-US" altLang="en-US" sz="1600" b="1" dirty="0" smtClean="0">
                <a:solidFill>
                  <a:srgbClr val="FFFF00"/>
                </a:solidFill>
              </a:rPr>
              <a:t>high voltage tank</a:t>
            </a:r>
            <a:endParaRPr lang="en-US" altLang="en-US" sz="1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94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6"/>
          <p:cNvSpPr txBox="1">
            <a:spLocks noChangeArrowheads="1"/>
          </p:cNvSpPr>
          <p:nvPr/>
        </p:nvSpPr>
        <p:spPr bwMode="auto">
          <a:xfrm>
            <a:off x="2339752" y="116632"/>
            <a:ext cx="363220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4000" b="1" dirty="0">
                <a:solidFill>
                  <a:srgbClr val="336699"/>
                </a:solidFill>
              </a:rPr>
              <a:t>Beam Cooling</a:t>
            </a:r>
          </a:p>
        </p:txBody>
      </p:sp>
      <p:sp>
        <p:nvSpPr>
          <p:cNvPr id="11267" name="Text Box 7"/>
          <p:cNvSpPr txBox="1">
            <a:spLocks noChangeArrowheads="1"/>
          </p:cNvSpPr>
          <p:nvPr/>
        </p:nvSpPr>
        <p:spPr bwMode="auto">
          <a:xfrm>
            <a:off x="3222" y="1052736"/>
            <a:ext cx="9140778" cy="5226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altLang="en-US" sz="2400" dirty="0" smtClean="0"/>
              <a:t>Beam cooling increases the phase space density and can support an intensity increase of weak beams,</a:t>
            </a:r>
            <a:br>
              <a:rPr lang="en-US" altLang="en-US" sz="2400" dirty="0" smtClean="0"/>
            </a:br>
            <a:r>
              <a:rPr lang="en-US" altLang="en-US" sz="2400" dirty="0" smtClean="0"/>
              <a:t>particularly secondary beams (rare isotopes, antiprotons).</a:t>
            </a:r>
          </a:p>
          <a:p>
            <a:pPr marL="342900" indent="-342900" eaLnBrk="1" hangingPunct="1"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altLang="en-US" sz="2400" dirty="0" smtClean="0"/>
              <a:t>It is not a technique to achieve ultimate intensities,</a:t>
            </a:r>
            <a:br>
              <a:rPr lang="en-US" altLang="en-US" sz="2400" dirty="0" smtClean="0"/>
            </a:br>
            <a:r>
              <a:rPr lang="en-US" altLang="en-US" sz="2400" dirty="0" smtClean="0"/>
              <a:t>the cooled beam has smaller emittance and energy spread,</a:t>
            </a:r>
            <a:br>
              <a:rPr lang="en-US" altLang="en-US" sz="2400" dirty="0" smtClean="0"/>
            </a:br>
            <a:r>
              <a:rPr lang="en-US" altLang="en-US" sz="2400" dirty="0" smtClean="0"/>
              <a:t>which makes it more susceptible to instabilities and results in stronger Coulomb interaction,</a:t>
            </a:r>
            <a:br>
              <a:rPr lang="en-US" altLang="en-US" sz="2400" dirty="0" smtClean="0"/>
            </a:br>
            <a:r>
              <a:rPr lang="en-US" altLang="en-US" sz="2400" dirty="0" smtClean="0"/>
              <a:t>i.e. </a:t>
            </a:r>
            <a:r>
              <a:rPr lang="en-US" altLang="en-US" sz="2400" dirty="0" err="1" smtClean="0"/>
              <a:t>intrabeam</a:t>
            </a:r>
            <a:r>
              <a:rPr lang="en-US" altLang="en-US" sz="2400" dirty="0" smtClean="0"/>
              <a:t> scattering, space charge.</a:t>
            </a:r>
            <a:endParaRPr lang="en-US" altLang="en-US" sz="2400" dirty="0"/>
          </a:p>
          <a:p>
            <a:pPr marL="342900" indent="-342900" eaLnBrk="1" hangingPunct="1"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altLang="en-US" sz="2400" dirty="0"/>
              <a:t>I</a:t>
            </a:r>
            <a:r>
              <a:rPr lang="en-US" altLang="en-US" sz="2400" dirty="0" smtClean="0"/>
              <a:t>t can support techniques which require good beam quality for </a:t>
            </a:r>
            <a:br>
              <a:rPr lang="en-US" altLang="en-US" sz="2400" dirty="0" smtClean="0"/>
            </a:br>
            <a:r>
              <a:rPr lang="en-US" altLang="en-US" sz="2400" dirty="0" smtClean="0"/>
              <a:t>efficient manipulation of the beam and improve performance,</a:t>
            </a:r>
            <a:br>
              <a:rPr lang="en-US" altLang="en-US" sz="2400" dirty="0" smtClean="0"/>
            </a:br>
            <a:r>
              <a:rPr lang="en-US" altLang="en-US" sz="2400" dirty="0" smtClean="0"/>
              <a:t>an intensity increase can result due to improved efficiency of beam manipulations.</a:t>
            </a:r>
            <a:endParaRPr lang="en-US" altLang="en-US" sz="2400" dirty="0"/>
          </a:p>
          <a:p>
            <a:pPr marL="342900" indent="-342900" eaLnBrk="1" hangingPunct="1">
              <a:spcBef>
                <a:spcPct val="30000"/>
              </a:spcBef>
              <a:buFont typeface="Arial" panose="020B0604020202020204" pitchFamily="34" charset="0"/>
              <a:buChar char="•"/>
            </a:pP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4447806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07504" y="-171400"/>
            <a:ext cx="8928992" cy="704975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  <a:lvl2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2pPr>
            <a:lvl3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3pPr>
            <a:lvl4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4pPr>
            <a:lvl5pPr algn="ctr" rtl="0" eaLnBrk="0" fontAlgn="base" hangingPunct="0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5pPr>
            <a:lvl6pPr marL="4572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6pPr>
            <a:lvl7pPr marL="9144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7pPr>
            <a:lvl8pPr marL="13716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8pPr>
            <a:lvl9pPr marL="18288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Palatino Linotype" pitchFamily="18" charset="0"/>
              </a:defRPr>
            </a:lvl9pPr>
          </a:lstStyle>
          <a:p>
            <a:r>
              <a:rPr lang="en-US" sz="3200" b="1" dirty="0">
                <a:solidFill>
                  <a:srgbClr val="3366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3200" b="1" dirty="0" smtClean="0">
                <a:solidFill>
                  <a:srgbClr val="3366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tochastic Cooling for Bunched </a:t>
            </a:r>
            <a:r>
              <a:rPr lang="en-US" sz="3200" b="1" dirty="0">
                <a:solidFill>
                  <a:srgbClr val="3366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3200" b="1" dirty="0" smtClean="0">
                <a:solidFill>
                  <a:srgbClr val="3366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eavy </a:t>
            </a:r>
            <a:r>
              <a:rPr lang="en-US" sz="3200" b="1" dirty="0">
                <a:solidFill>
                  <a:srgbClr val="33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3200" b="1" dirty="0" smtClean="0">
                <a:solidFill>
                  <a:srgbClr val="33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ons</a:t>
            </a:r>
            <a:endParaRPr lang="en-US" sz="3200" b="1" dirty="0">
              <a:solidFill>
                <a:srgbClr val="33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14"/>
          <p:cNvSpPr txBox="1"/>
          <p:nvPr/>
        </p:nvSpPr>
        <p:spPr>
          <a:xfrm>
            <a:off x="57137" y="628293"/>
            <a:ext cx="2066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longitudinal pickup</a:t>
            </a:r>
          </a:p>
        </p:txBody>
      </p:sp>
      <p:pic>
        <p:nvPicPr>
          <p:cNvPr id="6" name="Picture 7" descr="pi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875" y="893415"/>
            <a:ext cx="5173843" cy="4695825"/>
          </a:xfrm>
          <a:prstGeom prst="rect">
            <a:avLst/>
          </a:prstGeom>
        </p:spPr>
      </p:pic>
      <p:pic>
        <p:nvPicPr>
          <p:cNvPr id="3" name="Picture 16" descr="2010 RHIC stochastic cooling, longitudinal pick-u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8301" y="943096"/>
            <a:ext cx="1614299" cy="1621808"/>
          </a:xfrm>
          <a:prstGeom prst="rect">
            <a:avLst/>
          </a:prstGeom>
        </p:spPr>
      </p:pic>
      <p:sp>
        <p:nvSpPr>
          <p:cNvPr id="7" name="TextBox 18"/>
          <p:cNvSpPr txBox="1"/>
          <p:nvPr/>
        </p:nvSpPr>
        <p:spPr>
          <a:xfrm>
            <a:off x="4051571" y="611977"/>
            <a:ext cx="27526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 tanks with longitudinal</a:t>
            </a:r>
            <a:b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(narrow band) kicker units</a:t>
            </a:r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5401" y="717523"/>
            <a:ext cx="2195118" cy="1465082"/>
          </a:xfrm>
          <a:prstGeom prst="rect">
            <a:avLst/>
          </a:prstGeom>
        </p:spPr>
      </p:pic>
      <p:pic>
        <p:nvPicPr>
          <p:cNvPr id="9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348880"/>
            <a:ext cx="1110829" cy="1876305"/>
          </a:xfrm>
          <a:prstGeom prst="rect">
            <a:avLst/>
          </a:prstGeom>
        </p:spPr>
      </p:pic>
      <p:pic>
        <p:nvPicPr>
          <p:cNvPr id="10" name="Picture 1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29" t="17444" r="26526" b="2934"/>
          <a:stretch/>
        </p:blipFill>
        <p:spPr>
          <a:xfrm>
            <a:off x="7812360" y="2365982"/>
            <a:ext cx="1248412" cy="1855106"/>
          </a:xfrm>
          <a:prstGeom prst="rect">
            <a:avLst/>
          </a:prstGeom>
        </p:spPr>
      </p:pic>
      <p:sp>
        <p:nvSpPr>
          <p:cNvPr id="11" name="TextBox 11"/>
          <p:cNvSpPr txBox="1"/>
          <p:nvPr/>
        </p:nvSpPr>
        <p:spPr>
          <a:xfrm>
            <a:off x="6516216" y="4149080"/>
            <a:ext cx="23705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longitudinal kicker </a:t>
            </a:r>
            <a:b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open for injection and ramping (left), closed during cooling (right)</a:t>
            </a:r>
          </a:p>
        </p:txBody>
      </p:sp>
      <p:pic>
        <p:nvPicPr>
          <p:cNvPr id="14" name="Picture 17" descr="2010 RHIC transverse pick-up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578523" y="5229200"/>
            <a:ext cx="1953917" cy="1307994"/>
          </a:xfrm>
          <a:prstGeom prst="rect">
            <a:avLst/>
          </a:prstGeom>
        </p:spPr>
      </p:pic>
      <p:sp>
        <p:nvSpPr>
          <p:cNvPr id="15" name="TextBox 12"/>
          <p:cNvSpPr txBox="1"/>
          <p:nvPr/>
        </p:nvSpPr>
        <p:spPr>
          <a:xfrm>
            <a:off x="4923859" y="5436513"/>
            <a:ext cx="1736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horizontal and</a:t>
            </a:r>
            <a:b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vertical pickups</a:t>
            </a:r>
          </a:p>
        </p:txBody>
      </p:sp>
      <p:pic>
        <p:nvPicPr>
          <p:cNvPr id="16" name="Picture 6" descr="DSC0199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101954"/>
            <a:ext cx="1159206" cy="1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5" descr="DSC0195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511943"/>
            <a:ext cx="1224136" cy="119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2"/>
          <p:cNvGrpSpPr>
            <a:grpSpLocks/>
          </p:cNvGrpSpPr>
          <p:nvPr/>
        </p:nvGrpSpPr>
        <p:grpSpPr bwMode="auto">
          <a:xfrm>
            <a:off x="35496" y="4581128"/>
            <a:ext cx="3405964" cy="1956066"/>
            <a:chOff x="480" y="2880"/>
            <a:chExt cx="3312" cy="1392"/>
          </a:xfrm>
        </p:grpSpPr>
        <p:pic>
          <p:nvPicPr>
            <p:cNvPr id="20" name="Picture 3" descr="RHICcomplex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" y="2880"/>
              <a:ext cx="3312" cy="13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Line 4"/>
            <p:cNvSpPr>
              <a:spLocks noChangeShapeType="1"/>
            </p:cNvSpPr>
            <p:nvPr/>
          </p:nvSpPr>
          <p:spPr bwMode="auto">
            <a:xfrm>
              <a:off x="2976" y="3312"/>
              <a:ext cx="192" cy="52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" name="Textfeld 11"/>
          <p:cNvSpPr txBox="1"/>
          <p:nvPr/>
        </p:nvSpPr>
        <p:spPr>
          <a:xfrm>
            <a:off x="3284849" y="3451066"/>
            <a:ext cx="10711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/>
              <a:t>70 GHz carrier</a:t>
            </a:r>
            <a:br>
              <a:rPr lang="en-US" sz="1000" b="1" dirty="0" smtClean="0"/>
            </a:br>
            <a:r>
              <a:rPr lang="en-US" sz="1000" b="1" dirty="0" smtClean="0"/>
              <a:t>with 16 GHz</a:t>
            </a:r>
            <a:br>
              <a:rPr lang="en-US" sz="1000" b="1" dirty="0" smtClean="0"/>
            </a:br>
            <a:r>
              <a:rPr lang="en-US" sz="1000" b="1" dirty="0" smtClean="0"/>
              <a:t>local oscillator</a:t>
            </a:r>
            <a:endParaRPr lang="en-US" sz="1000" b="1" dirty="0"/>
          </a:p>
        </p:txBody>
      </p:sp>
      <p:sp>
        <p:nvSpPr>
          <p:cNvPr id="4" name="Textfeld 3"/>
          <p:cNvSpPr txBox="1"/>
          <p:nvPr/>
        </p:nvSpPr>
        <p:spPr>
          <a:xfrm>
            <a:off x="1886991" y="3892039"/>
            <a:ext cx="14150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666"/>
                </a:solidFill>
              </a:rPr>
              <a:t>RHIC</a:t>
            </a:r>
          </a:p>
          <a:p>
            <a:r>
              <a:rPr lang="en-US" dirty="0" smtClean="0">
                <a:solidFill>
                  <a:srgbClr val="006666"/>
                </a:solidFill>
              </a:rPr>
              <a:t>ion collider</a:t>
            </a:r>
            <a:endParaRPr lang="en-US" dirty="0">
              <a:solidFill>
                <a:srgbClr val="00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57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411052" y="-27384"/>
            <a:ext cx="6465912" cy="706437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3366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RHIC Luminosity Increase</a:t>
            </a:r>
            <a:endParaRPr lang="en-US" sz="4000" b="1" dirty="0">
              <a:solidFill>
                <a:srgbClr val="336699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227583" y="4860032"/>
            <a:ext cx="4200401" cy="1017240"/>
          </a:xfrm>
          <a:prstGeom prst="rect">
            <a:avLst/>
          </a:prstGeom>
          <a:solidFill>
            <a:srgbClr val="FFCC99">
              <a:alpha val="50196"/>
            </a:srgbClr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</a:rPr>
              <a:t>For Uranium-on-Uranium 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collisions</a:t>
            </a:r>
            <a:b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the 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</a:rPr>
              <a:t>cooling increased the integrated luminosity per store by a factor of 5</a:t>
            </a:r>
          </a:p>
        </p:txBody>
      </p:sp>
      <p:pic>
        <p:nvPicPr>
          <p:cNvPr id="4" name="Picture 2" descr="C:\Users\brennan\Documents\IPAC12\figs2submitt\WEPPP082_f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546" y="1844824"/>
            <a:ext cx="4999054" cy="284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48572"/>
            <a:ext cx="4267200" cy="2704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4"/>
          <p:cNvSpPr txBox="1">
            <a:spLocks/>
          </p:cNvSpPr>
          <p:nvPr/>
        </p:nvSpPr>
        <p:spPr>
          <a:xfrm>
            <a:off x="4716016" y="4932040"/>
            <a:ext cx="4392488" cy="729208"/>
          </a:xfrm>
          <a:prstGeom prst="rect">
            <a:avLst/>
          </a:prstGeom>
          <a:solidFill>
            <a:srgbClr val="FFCC99">
              <a:alpha val="50000"/>
            </a:srgb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>
                <a:latin typeface="Calibri" panose="020F0502020204030204" pitchFamily="34" charset="0"/>
              </a:rPr>
              <a:t>The transverse emittances were reduced by x 4 with a cooling time of ½ hour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251520" y="1619508"/>
            <a:ext cx="43652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luminosity </a:t>
            </a:r>
            <a:r>
              <a:rPr lang="en-US" sz="1800" dirty="0" smtClean="0">
                <a:solidFill>
                  <a:srgbClr val="0000CC"/>
                </a:solidFill>
              </a:rPr>
              <a:t>with</a:t>
            </a:r>
            <a:r>
              <a:rPr lang="en-US" sz="1800" dirty="0" smtClean="0"/>
              <a:t>/</a:t>
            </a:r>
            <a:r>
              <a:rPr lang="en-US" sz="1800" dirty="0" smtClean="0">
                <a:solidFill>
                  <a:srgbClr val="FF0000"/>
                </a:solidFill>
              </a:rPr>
              <a:t>without</a:t>
            </a:r>
            <a:r>
              <a:rPr lang="en-US" sz="1800" dirty="0" smtClean="0"/>
              <a:t> stochastic cooling</a:t>
            </a:r>
            <a:endParaRPr lang="en-US" sz="1800" dirty="0"/>
          </a:p>
        </p:txBody>
      </p:sp>
      <p:sp>
        <p:nvSpPr>
          <p:cNvPr id="7" name="Textfeld 6"/>
          <p:cNvSpPr txBox="1"/>
          <p:nvPr/>
        </p:nvSpPr>
        <p:spPr>
          <a:xfrm>
            <a:off x="5004048" y="1628800"/>
            <a:ext cx="31085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beam emittance during store</a:t>
            </a:r>
            <a:endParaRPr lang="en-US" sz="1800" dirty="0"/>
          </a:p>
        </p:txBody>
      </p:sp>
      <p:sp>
        <p:nvSpPr>
          <p:cNvPr id="9" name="Textfeld 8"/>
          <p:cNvSpPr txBox="1"/>
          <p:nvPr/>
        </p:nvSpPr>
        <p:spPr>
          <a:xfrm>
            <a:off x="6732240" y="5949280"/>
            <a:ext cx="17491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solidFill>
                  <a:srgbClr val="008000"/>
                </a:solidFill>
              </a:rPr>
              <a:t>M. Brennan et al.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06993" y="802055"/>
            <a:ext cx="85331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9"/>
                </a:solidFill>
              </a:rPr>
              <a:t>luminosity of ions colliding at 100 GeV/u is limited by </a:t>
            </a:r>
            <a:r>
              <a:rPr lang="en-US" dirty="0" err="1" smtClean="0">
                <a:solidFill>
                  <a:srgbClr val="000099"/>
                </a:solidFill>
              </a:rPr>
              <a:t>intrabeam</a:t>
            </a:r>
            <a:r>
              <a:rPr lang="en-US" dirty="0" smtClean="0">
                <a:solidFill>
                  <a:srgbClr val="000099"/>
                </a:solidFill>
              </a:rPr>
              <a:t> scattering</a:t>
            </a:r>
            <a:br>
              <a:rPr lang="en-US" dirty="0" smtClean="0">
                <a:solidFill>
                  <a:srgbClr val="000099"/>
                </a:solidFill>
              </a:rPr>
            </a:br>
            <a:r>
              <a:rPr lang="en-US" dirty="0" smtClean="0">
                <a:solidFill>
                  <a:srgbClr val="000099"/>
                </a:solidFill>
              </a:rPr>
              <a:t>in the intense beam of highly charged ions</a:t>
            </a:r>
            <a:endParaRPr lang="en-US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92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02639" y="128826"/>
            <a:ext cx="893385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indent="36000" algn="ctr"/>
            <a:r>
              <a:rPr lang="en-US" altLang="en-US" sz="4000" b="1" dirty="0" smtClean="0">
                <a:solidFill>
                  <a:schemeClr val="tx2"/>
                </a:solidFill>
              </a:rPr>
              <a:t>Increase of Stochastic Cooling Rate</a:t>
            </a:r>
            <a:endParaRPr lang="en-US" altLang="en-US" sz="4000" b="1" dirty="0">
              <a:solidFill>
                <a:schemeClr val="tx2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79512" y="1196752"/>
            <a:ext cx="902362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 more powerful cooling or cooling of large particle number</a:t>
            </a:r>
            <a:br>
              <a:rPr lang="en-US" sz="2400" dirty="0" smtClean="0"/>
            </a:br>
            <a:r>
              <a:rPr lang="en-US" sz="2400" dirty="0" smtClean="0"/>
              <a:t>requires an increase of the bandwidth W</a:t>
            </a:r>
            <a:br>
              <a:rPr lang="en-US" sz="2400" dirty="0" smtClean="0"/>
            </a:br>
            <a:r>
              <a:rPr lang="en-US" sz="2400" dirty="0" smtClean="0"/>
              <a:t>of the cooling system </a:t>
            </a:r>
            <a:r>
              <a:rPr lang="en-US" sz="2400" dirty="0" smtClean="0">
                <a:sym typeface="Symbol" panose="05050102010706020507" pitchFamily="18" charset="2"/>
              </a:rPr>
              <a:t></a:t>
            </a:r>
            <a:r>
              <a:rPr lang="en-US" sz="2400" baseline="30000" dirty="0" smtClean="0">
                <a:sym typeface="Symbol" panose="05050102010706020507" pitchFamily="18" charset="2"/>
              </a:rPr>
              <a:t>-1</a:t>
            </a:r>
            <a:r>
              <a:rPr lang="en-US" sz="2400" dirty="0" smtClean="0">
                <a:sym typeface="Symbol" panose="05050102010706020507" pitchFamily="18" charset="2"/>
              </a:rPr>
              <a:t>  2W/N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sym typeface="Symbol" panose="05050102010706020507" pitchFamily="18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ym typeface="Symbol" panose="05050102010706020507" pitchFamily="18" charset="2"/>
              </a:rPr>
              <a:t>Electronic cooling systems were developed for</a:t>
            </a:r>
            <a:br>
              <a:rPr lang="en-US" sz="2400" dirty="0" smtClean="0">
                <a:sym typeface="Symbol" panose="05050102010706020507" pitchFamily="18" charset="2"/>
              </a:rPr>
            </a:br>
            <a:r>
              <a:rPr lang="en-US" sz="2400" dirty="0" smtClean="0">
                <a:sym typeface="Symbol" panose="05050102010706020507" pitchFamily="18" charset="2"/>
              </a:rPr>
              <a:t>8 and 16 GHz bandwidth, but larger bandwidth systems</a:t>
            </a:r>
            <a:br>
              <a:rPr lang="en-US" sz="2400" dirty="0" smtClean="0">
                <a:sym typeface="Symbol" panose="05050102010706020507" pitchFamily="18" charset="2"/>
              </a:rPr>
            </a:br>
            <a:r>
              <a:rPr lang="en-US" sz="2400" dirty="0" smtClean="0">
                <a:sym typeface="Symbol" panose="05050102010706020507" pitchFamily="18" charset="2"/>
              </a:rPr>
              <a:t>are not available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ym typeface="Symbol" panose="05050102010706020507" pitchFamily="18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ym typeface="Symbol" panose="05050102010706020507" pitchFamily="18" charset="2"/>
              </a:rPr>
              <a:t>Alternative approaches are proposed to provide faster cooling </a:t>
            </a:r>
            <a:br>
              <a:rPr lang="en-US" sz="2400" dirty="0" smtClean="0">
                <a:sym typeface="Symbol" panose="05050102010706020507" pitchFamily="18" charset="2"/>
              </a:rPr>
            </a:br>
            <a:r>
              <a:rPr lang="en-US" sz="2400" dirty="0" smtClean="0">
                <a:sym typeface="Symbol" panose="05050102010706020507" pitchFamily="18" charset="2"/>
              </a:rPr>
              <a:t>at relativistic energies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4696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176" y="3524721"/>
            <a:ext cx="2729677" cy="3148450"/>
          </a:xfrm>
          <a:prstGeom prst="rect">
            <a:avLst/>
          </a:prstGeom>
        </p:spPr>
      </p:pic>
      <p:sp>
        <p:nvSpPr>
          <p:cNvPr id="46082" name="Text Box 4"/>
          <p:cNvSpPr txBox="1">
            <a:spLocks noChangeArrowheads="1"/>
          </p:cNvSpPr>
          <p:nvPr/>
        </p:nvSpPr>
        <p:spPr bwMode="auto">
          <a:xfrm>
            <a:off x="1097378" y="78227"/>
            <a:ext cx="603242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3600" b="1" dirty="0">
                <a:solidFill>
                  <a:srgbClr val="336699"/>
                </a:solidFill>
              </a:rPr>
              <a:t>Coherent Electron Cooling</a:t>
            </a:r>
          </a:p>
        </p:txBody>
      </p:sp>
      <p:grpSp>
        <p:nvGrpSpPr>
          <p:cNvPr id="46083" name="Group 406"/>
          <p:cNvGrpSpPr>
            <a:grpSpLocks/>
          </p:cNvGrpSpPr>
          <p:nvPr/>
        </p:nvGrpSpPr>
        <p:grpSpPr bwMode="auto">
          <a:xfrm>
            <a:off x="41198" y="1394658"/>
            <a:ext cx="8379916" cy="2124649"/>
            <a:chOff x="-40" y="1069"/>
            <a:chExt cx="5800" cy="1471"/>
          </a:xfrm>
        </p:grpSpPr>
        <p:sp>
          <p:nvSpPr>
            <p:cNvPr id="46087" name="Text Box 407"/>
            <p:cNvSpPr txBox="1">
              <a:spLocks noChangeArrowheads="1"/>
            </p:cNvSpPr>
            <p:nvPr/>
          </p:nvSpPr>
          <p:spPr bwMode="auto">
            <a:xfrm>
              <a:off x="597" y="1718"/>
              <a:ext cx="875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en-US" sz="1600" b="1" dirty="0" smtClean="0">
                  <a:ea typeface="ＭＳ Ｐゴシック" charset="-128"/>
                </a:rPr>
                <a:t>Modulator</a:t>
              </a:r>
              <a:endParaRPr lang="en-US" altLang="en-US" sz="1600" b="1" dirty="0">
                <a:ea typeface="ＭＳ Ｐゴシック" charset="-128"/>
              </a:endParaRPr>
            </a:p>
          </p:txBody>
        </p:sp>
        <p:sp>
          <p:nvSpPr>
            <p:cNvPr id="46088" name="Text Box 408"/>
            <p:cNvSpPr txBox="1">
              <a:spLocks noChangeArrowheads="1"/>
            </p:cNvSpPr>
            <p:nvPr/>
          </p:nvSpPr>
          <p:spPr bwMode="auto">
            <a:xfrm>
              <a:off x="4370" y="1709"/>
              <a:ext cx="594" cy="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en-US" sz="1600" b="1" dirty="0">
                  <a:ea typeface="ＭＳ Ｐゴシック" charset="-128"/>
                </a:rPr>
                <a:t>Kicker</a:t>
              </a:r>
            </a:p>
          </p:txBody>
        </p:sp>
        <p:sp>
          <p:nvSpPr>
            <p:cNvPr id="46089" name="Text Box 409"/>
            <p:cNvSpPr txBox="1">
              <a:spLocks noChangeArrowheads="1"/>
            </p:cNvSpPr>
            <p:nvPr/>
          </p:nvSpPr>
          <p:spPr bwMode="auto">
            <a:xfrm>
              <a:off x="1546" y="1446"/>
              <a:ext cx="160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en-US" sz="1200" b="1">
                  <a:solidFill>
                    <a:srgbClr val="FF0000"/>
                  </a:solidFill>
                  <a:ea typeface="ＭＳ Ｐゴシック" charset="-128"/>
                </a:rPr>
                <a:t>Dispersion section </a:t>
              </a:r>
            </a:p>
            <a:p>
              <a:pPr algn="ctr" eaLnBrk="1" hangingPunct="1"/>
              <a:r>
                <a:rPr lang="en-US" altLang="en-US" sz="1200" b="1">
                  <a:solidFill>
                    <a:srgbClr val="FF0000"/>
                  </a:solidFill>
                  <a:ea typeface="ＭＳ Ｐゴシック" charset="-128"/>
                </a:rPr>
                <a:t>( for hadrons)</a:t>
              </a:r>
              <a:endParaRPr lang="en-US" altLang="en-US" sz="1200" b="1" baseline="-25000">
                <a:solidFill>
                  <a:srgbClr val="FF0000"/>
                </a:solidFill>
                <a:ea typeface="ＭＳ Ｐゴシック" charset="-128"/>
              </a:endParaRPr>
            </a:p>
          </p:txBody>
        </p:sp>
        <p:sp>
          <p:nvSpPr>
            <p:cNvPr id="46090" name="Text Box 410"/>
            <p:cNvSpPr txBox="1">
              <a:spLocks noChangeArrowheads="1"/>
            </p:cNvSpPr>
            <p:nvPr/>
          </p:nvSpPr>
          <p:spPr bwMode="auto">
            <a:xfrm>
              <a:off x="-40" y="2318"/>
              <a:ext cx="625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en-US" sz="1400" b="1">
                  <a:ea typeface="ＭＳ Ｐゴシック" charset="-128"/>
                </a:rPr>
                <a:t>Electrons</a:t>
              </a:r>
            </a:p>
          </p:txBody>
        </p:sp>
        <p:sp>
          <p:nvSpPr>
            <p:cNvPr id="46091" name="Rectangle 411" descr="Dark vertical"/>
            <p:cNvSpPr>
              <a:spLocks noChangeArrowheads="1"/>
            </p:cNvSpPr>
            <p:nvPr/>
          </p:nvSpPr>
          <p:spPr bwMode="auto">
            <a:xfrm>
              <a:off x="1784" y="2172"/>
              <a:ext cx="2304" cy="71"/>
            </a:xfrm>
            <a:prstGeom prst="rect">
              <a:avLst/>
            </a:prstGeom>
            <a:pattFill prst="dkVert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DE" altLang="en-US" sz="2400">
                <a:ea typeface="ＭＳ Ｐゴシック" charset="-128"/>
              </a:endParaRPr>
            </a:p>
          </p:txBody>
        </p:sp>
        <p:sp>
          <p:nvSpPr>
            <p:cNvPr id="46092" name="Line 412"/>
            <p:cNvSpPr>
              <a:spLocks noChangeShapeType="1"/>
            </p:cNvSpPr>
            <p:nvPr/>
          </p:nvSpPr>
          <p:spPr bwMode="auto">
            <a:xfrm>
              <a:off x="240" y="1992"/>
              <a:ext cx="523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3" name="Line 413"/>
            <p:cNvSpPr>
              <a:spLocks noChangeShapeType="1"/>
            </p:cNvSpPr>
            <p:nvPr/>
          </p:nvSpPr>
          <p:spPr bwMode="auto">
            <a:xfrm flipV="1">
              <a:off x="36" y="2091"/>
              <a:ext cx="285" cy="228"/>
            </a:xfrm>
            <a:prstGeom prst="line">
              <a:avLst/>
            </a:prstGeom>
            <a:noFill/>
            <a:ln w="76200" cmpd="tri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4" name="Line 414"/>
            <p:cNvSpPr>
              <a:spLocks noChangeShapeType="1"/>
            </p:cNvSpPr>
            <p:nvPr/>
          </p:nvSpPr>
          <p:spPr bwMode="auto">
            <a:xfrm>
              <a:off x="5409" y="2068"/>
              <a:ext cx="293" cy="257"/>
            </a:xfrm>
            <a:prstGeom prst="line">
              <a:avLst/>
            </a:prstGeom>
            <a:noFill/>
            <a:ln w="76200" cmpd="tri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5" name="Line 415"/>
            <p:cNvSpPr>
              <a:spLocks noChangeShapeType="1"/>
            </p:cNvSpPr>
            <p:nvPr/>
          </p:nvSpPr>
          <p:spPr bwMode="auto">
            <a:xfrm flipV="1">
              <a:off x="0" y="1992"/>
              <a:ext cx="361" cy="0"/>
            </a:xfrm>
            <a:prstGeom prst="line">
              <a:avLst/>
            </a:prstGeom>
            <a:noFill/>
            <a:ln w="76200" cmpd="tri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6" name="Text Box 416"/>
            <p:cNvSpPr txBox="1">
              <a:spLocks noChangeArrowheads="1"/>
            </p:cNvSpPr>
            <p:nvPr/>
          </p:nvSpPr>
          <p:spPr bwMode="auto">
            <a:xfrm>
              <a:off x="-39" y="1707"/>
              <a:ext cx="569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en-US" sz="1400" b="1">
                  <a:solidFill>
                    <a:srgbClr val="FF0000"/>
                  </a:solidFill>
                  <a:ea typeface="ＭＳ Ｐゴシック" charset="-128"/>
                </a:rPr>
                <a:t>Hadrons</a:t>
              </a:r>
            </a:p>
          </p:txBody>
        </p:sp>
        <p:sp>
          <p:nvSpPr>
            <p:cNvPr id="46097" name="Line 417"/>
            <p:cNvSpPr>
              <a:spLocks noChangeShapeType="1"/>
            </p:cNvSpPr>
            <p:nvPr/>
          </p:nvSpPr>
          <p:spPr bwMode="auto">
            <a:xfrm flipV="1">
              <a:off x="5399" y="1996"/>
              <a:ext cx="361" cy="0"/>
            </a:xfrm>
            <a:prstGeom prst="line">
              <a:avLst/>
            </a:prstGeom>
            <a:noFill/>
            <a:ln w="76200" cmpd="tri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8" name="Text Box 418"/>
            <p:cNvSpPr txBox="1">
              <a:spLocks noChangeArrowheads="1"/>
            </p:cNvSpPr>
            <p:nvPr/>
          </p:nvSpPr>
          <p:spPr bwMode="auto">
            <a:xfrm>
              <a:off x="4853" y="2044"/>
              <a:ext cx="21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en-US" sz="1600" i="1">
                  <a:ea typeface="ＭＳ Ｐゴシック" charset="-128"/>
                </a:rPr>
                <a:t>l</a:t>
              </a:r>
              <a:r>
                <a:rPr lang="en-US" altLang="en-US" sz="1600" i="1" baseline="-25000">
                  <a:ea typeface="ＭＳ Ｐゴシック" charset="-128"/>
                </a:rPr>
                <a:t>2</a:t>
              </a:r>
              <a:endParaRPr lang="en-US" altLang="en-US" sz="1600" i="1">
                <a:ea typeface="ＭＳ Ｐゴシック" charset="-128"/>
              </a:endParaRPr>
            </a:p>
          </p:txBody>
        </p:sp>
        <p:sp>
          <p:nvSpPr>
            <p:cNvPr id="46099" name="Oval 419"/>
            <p:cNvSpPr>
              <a:spLocks noChangeArrowheads="1"/>
            </p:cNvSpPr>
            <p:nvPr/>
          </p:nvSpPr>
          <p:spPr bwMode="auto">
            <a:xfrm>
              <a:off x="454" y="2273"/>
              <a:ext cx="1406" cy="180"/>
            </a:xfrm>
            <a:prstGeom prst="ellipse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A1A1FF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DE" altLang="en-US" sz="2400">
                <a:ea typeface="ＭＳ Ｐゴシック" charset="-128"/>
              </a:endParaRPr>
            </a:p>
          </p:txBody>
        </p:sp>
        <p:sp>
          <p:nvSpPr>
            <p:cNvPr id="46100" name="Text Box 420"/>
            <p:cNvSpPr txBox="1">
              <a:spLocks noChangeArrowheads="1"/>
            </p:cNvSpPr>
            <p:nvPr/>
          </p:nvSpPr>
          <p:spPr bwMode="auto">
            <a:xfrm>
              <a:off x="889" y="2004"/>
              <a:ext cx="21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en-US" sz="1200" i="1">
                  <a:ea typeface="ＭＳ Ｐゴシック" charset="-128"/>
                </a:rPr>
                <a:t>l</a:t>
              </a:r>
              <a:r>
                <a:rPr lang="en-US" altLang="en-US" sz="1200" i="1" baseline="-25000">
                  <a:ea typeface="ＭＳ Ｐゴシック" charset="-128"/>
                </a:rPr>
                <a:t>1</a:t>
              </a:r>
              <a:endParaRPr lang="en-US" altLang="en-US" sz="1200" i="1">
                <a:ea typeface="ＭＳ Ｐゴシック" charset="-128"/>
              </a:endParaRPr>
            </a:p>
          </p:txBody>
        </p:sp>
        <p:sp>
          <p:nvSpPr>
            <p:cNvPr id="46101" name="Text Box 421"/>
            <p:cNvSpPr txBox="1">
              <a:spLocks noChangeArrowheads="1"/>
            </p:cNvSpPr>
            <p:nvPr/>
          </p:nvSpPr>
          <p:spPr bwMode="auto">
            <a:xfrm>
              <a:off x="2255" y="2009"/>
              <a:ext cx="197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200" b="1" dirty="0">
                  <a:ea typeface="ＭＳ Ｐゴシック" charset="-128"/>
                </a:rPr>
                <a:t>High gain FEL (for electrons)</a:t>
              </a:r>
              <a:endParaRPr lang="en-US" altLang="en-US" sz="1200" b="1" baseline="-25000" dirty="0">
                <a:ea typeface="ＭＳ Ｐゴシック" charset="-128"/>
              </a:endParaRPr>
            </a:p>
          </p:txBody>
        </p:sp>
        <p:sp>
          <p:nvSpPr>
            <p:cNvPr id="46102" name="Line 422"/>
            <p:cNvSpPr>
              <a:spLocks noChangeShapeType="1"/>
            </p:cNvSpPr>
            <p:nvPr/>
          </p:nvSpPr>
          <p:spPr bwMode="auto">
            <a:xfrm>
              <a:off x="476" y="1932"/>
              <a:ext cx="9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71" name="Oval 423"/>
            <p:cNvSpPr>
              <a:spLocks noChangeArrowheads="1"/>
            </p:cNvSpPr>
            <p:nvPr/>
          </p:nvSpPr>
          <p:spPr bwMode="auto">
            <a:xfrm>
              <a:off x="1041" y="2306"/>
              <a:ext cx="27" cy="114"/>
            </a:xfrm>
            <a:prstGeom prst="ellipse">
              <a:avLst/>
            </a:prstGeom>
            <a:gradFill rotWithShape="0">
              <a:gsLst>
                <a:gs pos="0">
                  <a:srgbClr val="273DFF">
                    <a:alpha val="0"/>
                  </a:srgbClr>
                </a:gs>
                <a:gs pos="50000">
                  <a:srgbClr val="273DFF">
                    <a:gamma/>
                    <a:shade val="3922"/>
                    <a:invGamma/>
                    <a:alpha val="72000"/>
                  </a:srgbClr>
                </a:gs>
                <a:gs pos="100000">
                  <a:srgbClr val="273DFF">
                    <a:alpha val="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ea typeface="ＭＳ Ｐゴシック" pitchFamily="-32" charset="-128"/>
                <a:cs typeface="ＭＳ Ｐゴシック"/>
              </a:endParaRPr>
            </a:p>
          </p:txBody>
        </p:sp>
        <p:grpSp>
          <p:nvGrpSpPr>
            <p:cNvPr id="46106" name="Group 424"/>
            <p:cNvGrpSpPr>
              <a:grpSpLocks/>
            </p:cNvGrpSpPr>
            <p:nvPr/>
          </p:nvGrpSpPr>
          <p:grpSpPr bwMode="auto">
            <a:xfrm>
              <a:off x="1082" y="2347"/>
              <a:ext cx="136" cy="23"/>
              <a:chOff x="1002" y="1535"/>
              <a:chExt cx="136" cy="23"/>
            </a:xfrm>
          </p:grpSpPr>
          <p:sp>
            <p:nvSpPr>
              <p:cNvPr id="46238" name="Oval 425"/>
              <p:cNvSpPr>
                <a:spLocks noChangeAspect="1" noChangeArrowheads="1"/>
              </p:cNvSpPr>
              <p:nvPr/>
            </p:nvSpPr>
            <p:spPr bwMode="auto">
              <a:xfrm>
                <a:off x="1002" y="1535"/>
                <a:ext cx="23" cy="2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endParaRPr lang="de-DE" altLang="en-US" sz="2400">
                  <a:ea typeface="ＭＳ Ｐゴシック" charset="-128"/>
                </a:endParaRPr>
              </a:p>
            </p:txBody>
          </p:sp>
          <p:sp>
            <p:nvSpPr>
              <p:cNvPr id="46239" name="Line 426"/>
              <p:cNvSpPr>
                <a:spLocks noChangeShapeType="1"/>
              </p:cNvSpPr>
              <p:nvPr/>
            </p:nvSpPr>
            <p:spPr bwMode="auto">
              <a:xfrm flipV="1">
                <a:off x="1022" y="1548"/>
                <a:ext cx="116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6107" name="Freeform 427"/>
            <p:cNvSpPr>
              <a:spLocks/>
            </p:cNvSpPr>
            <p:nvPr/>
          </p:nvSpPr>
          <p:spPr bwMode="auto">
            <a:xfrm>
              <a:off x="1730" y="1711"/>
              <a:ext cx="2203" cy="306"/>
            </a:xfrm>
            <a:custGeom>
              <a:avLst/>
              <a:gdLst>
                <a:gd name="T0" fmla="*/ 0 w 2203"/>
                <a:gd name="T1" fmla="*/ 286 h 306"/>
                <a:gd name="T2" fmla="*/ 736 w 2203"/>
                <a:gd name="T3" fmla="*/ 254 h 306"/>
                <a:gd name="T4" fmla="*/ 1098 w 2203"/>
                <a:gd name="T5" fmla="*/ 1 h 306"/>
                <a:gd name="T6" fmla="*/ 1468 w 2203"/>
                <a:gd name="T7" fmla="*/ 259 h 306"/>
                <a:gd name="T8" fmla="*/ 2203 w 2203"/>
                <a:gd name="T9" fmla="*/ 286 h 3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03"/>
                <a:gd name="T16" fmla="*/ 0 h 306"/>
                <a:gd name="T17" fmla="*/ 2203 w 2203"/>
                <a:gd name="T18" fmla="*/ 306 h 3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03" h="306">
                  <a:moveTo>
                    <a:pt x="0" y="286"/>
                  </a:moveTo>
                  <a:cubicBezTo>
                    <a:pt x="123" y="282"/>
                    <a:pt x="553" y="301"/>
                    <a:pt x="736" y="254"/>
                  </a:cubicBezTo>
                  <a:cubicBezTo>
                    <a:pt x="919" y="207"/>
                    <a:pt x="976" y="0"/>
                    <a:pt x="1098" y="1"/>
                  </a:cubicBezTo>
                  <a:cubicBezTo>
                    <a:pt x="1220" y="2"/>
                    <a:pt x="1284" y="212"/>
                    <a:pt x="1468" y="259"/>
                  </a:cubicBezTo>
                  <a:cubicBezTo>
                    <a:pt x="1652" y="306"/>
                    <a:pt x="2050" y="281"/>
                    <a:pt x="2203" y="286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8" name="Line 428"/>
            <p:cNvSpPr>
              <a:spLocks noChangeShapeType="1"/>
            </p:cNvSpPr>
            <p:nvPr/>
          </p:nvSpPr>
          <p:spPr bwMode="auto">
            <a:xfrm flipV="1">
              <a:off x="347" y="1994"/>
              <a:ext cx="1755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9" name="Line 429"/>
            <p:cNvSpPr>
              <a:spLocks noChangeShapeType="1"/>
            </p:cNvSpPr>
            <p:nvPr/>
          </p:nvSpPr>
          <p:spPr bwMode="auto">
            <a:xfrm flipV="1">
              <a:off x="3676" y="1997"/>
              <a:ext cx="1755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0" name="Freeform 430"/>
            <p:cNvSpPr>
              <a:spLocks/>
            </p:cNvSpPr>
            <p:nvPr/>
          </p:nvSpPr>
          <p:spPr bwMode="auto">
            <a:xfrm>
              <a:off x="192" y="2004"/>
              <a:ext cx="5424" cy="240"/>
            </a:xfrm>
            <a:custGeom>
              <a:avLst/>
              <a:gdLst>
                <a:gd name="T0" fmla="*/ 0 w 5424"/>
                <a:gd name="T1" fmla="*/ 192 h 240"/>
                <a:gd name="T2" fmla="*/ 240 w 5424"/>
                <a:gd name="T3" fmla="*/ 0 h 240"/>
                <a:gd name="T4" fmla="*/ 1268 w 5424"/>
                <a:gd name="T5" fmla="*/ 8 h 240"/>
                <a:gd name="T6" fmla="*/ 1564 w 5424"/>
                <a:gd name="T7" fmla="*/ 200 h 240"/>
                <a:gd name="T8" fmla="*/ 3936 w 5424"/>
                <a:gd name="T9" fmla="*/ 208 h 240"/>
                <a:gd name="T10" fmla="*/ 4416 w 5424"/>
                <a:gd name="T11" fmla="*/ 0 h 240"/>
                <a:gd name="T12" fmla="*/ 5136 w 5424"/>
                <a:gd name="T13" fmla="*/ 0 h 240"/>
                <a:gd name="T14" fmla="*/ 5424 w 5424"/>
                <a:gd name="T15" fmla="*/ 240 h 2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424"/>
                <a:gd name="T25" fmla="*/ 0 h 240"/>
                <a:gd name="T26" fmla="*/ 5424 w 5424"/>
                <a:gd name="T27" fmla="*/ 240 h 24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424" h="240">
                  <a:moveTo>
                    <a:pt x="0" y="192"/>
                  </a:moveTo>
                  <a:lnTo>
                    <a:pt x="240" y="0"/>
                  </a:lnTo>
                  <a:lnTo>
                    <a:pt x="1268" y="8"/>
                  </a:lnTo>
                  <a:lnTo>
                    <a:pt x="1564" y="200"/>
                  </a:lnTo>
                  <a:lnTo>
                    <a:pt x="3936" y="208"/>
                  </a:lnTo>
                  <a:lnTo>
                    <a:pt x="4416" y="0"/>
                  </a:lnTo>
                  <a:lnTo>
                    <a:pt x="5136" y="0"/>
                  </a:lnTo>
                  <a:lnTo>
                    <a:pt x="5424" y="240"/>
                  </a:ln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1" name="Oval 431"/>
            <p:cNvSpPr>
              <a:spLocks noChangeArrowheads="1"/>
            </p:cNvSpPr>
            <p:nvPr/>
          </p:nvSpPr>
          <p:spPr bwMode="auto">
            <a:xfrm>
              <a:off x="2482" y="2289"/>
              <a:ext cx="1406" cy="180"/>
            </a:xfrm>
            <a:prstGeom prst="ellipse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A1A1FF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DE" altLang="en-US" sz="2400">
                <a:ea typeface="ＭＳ Ｐゴシック" charset="-128"/>
              </a:endParaRPr>
            </a:p>
          </p:txBody>
        </p:sp>
        <p:sp>
          <p:nvSpPr>
            <p:cNvPr id="2480" name="Oval 432"/>
            <p:cNvSpPr>
              <a:spLocks noChangeArrowheads="1"/>
            </p:cNvSpPr>
            <p:nvPr/>
          </p:nvSpPr>
          <p:spPr bwMode="auto">
            <a:xfrm>
              <a:off x="3504" y="2342"/>
              <a:ext cx="40" cy="75"/>
            </a:xfrm>
            <a:prstGeom prst="ellipse">
              <a:avLst/>
            </a:prstGeom>
            <a:gradFill rotWithShape="0">
              <a:gsLst>
                <a:gs pos="0">
                  <a:srgbClr val="0000FF">
                    <a:alpha val="84000"/>
                  </a:srgbClr>
                </a:gs>
                <a:gs pos="50000">
                  <a:srgbClr val="0000FF">
                    <a:gamma/>
                    <a:shade val="46275"/>
                    <a:invGamma/>
                  </a:srgbClr>
                </a:gs>
                <a:gs pos="100000">
                  <a:srgbClr val="0000FF">
                    <a:alpha val="8400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ea typeface="ＭＳ Ｐゴシック" pitchFamily="-32" charset="-128"/>
                <a:cs typeface="ＭＳ Ｐゴシック"/>
              </a:endParaRPr>
            </a:p>
          </p:txBody>
        </p:sp>
        <p:sp>
          <p:nvSpPr>
            <p:cNvPr id="2481" name="Oval 433"/>
            <p:cNvSpPr>
              <a:spLocks noChangeArrowheads="1"/>
            </p:cNvSpPr>
            <p:nvPr/>
          </p:nvSpPr>
          <p:spPr bwMode="auto">
            <a:xfrm>
              <a:off x="3198" y="2328"/>
              <a:ext cx="40" cy="109"/>
            </a:xfrm>
            <a:prstGeom prst="ellipse">
              <a:avLst/>
            </a:prstGeom>
            <a:gradFill rotWithShape="0">
              <a:gsLst>
                <a:gs pos="0">
                  <a:srgbClr val="0000FF">
                    <a:alpha val="84000"/>
                  </a:srgbClr>
                </a:gs>
                <a:gs pos="50000">
                  <a:srgbClr val="0000FF">
                    <a:gamma/>
                    <a:shade val="46275"/>
                    <a:invGamma/>
                  </a:srgbClr>
                </a:gs>
                <a:gs pos="100000">
                  <a:srgbClr val="0000FF">
                    <a:alpha val="8400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ea typeface="ＭＳ Ｐゴシック" pitchFamily="-32" charset="-128"/>
                <a:cs typeface="ＭＳ Ｐゴシック"/>
              </a:endParaRPr>
            </a:p>
          </p:txBody>
        </p:sp>
        <p:sp>
          <p:nvSpPr>
            <p:cNvPr id="2482" name="Oval 434"/>
            <p:cNvSpPr>
              <a:spLocks noChangeArrowheads="1"/>
            </p:cNvSpPr>
            <p:nvPr/>
          </p:nvSpPr>
          <p:spPr bwMode="auto">
            <a:xfrm>
              <a:off x="3234" y="2316"/>
              <a:ext cx="40" cy="127"/>
            </a:xfrm>
            <a:prstGeom prst="ellipse">
              <a:avLst/>
            </a:prstGeom>
            <a:gradFill rotWithShape="0">
              <a:gsLst>
                <a:gs pos="0">
                  <a:srgbClr val="0000FF">
                    <a:alpha val="84000"/>
                  </a:srgbClr>
                </a:gs>
                <a:gs pos="50000">
                  <a:srgbClr val="0000FF">
                    <a:gamma/>
                    <a:tint val="20392"/>
                    <a:invGamma/>
                  </a:srgbClr>
                </a:gs>
                <a:gs pos="100000">
                  <a:srgbClr val="0000FF">
                    <a:alpha val="8400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ea typeface="ＭＳ Ｐゴシック" pitchFamily="-32" charset="-128"/>
                <a:cs typeface="ＭＳ Ｐゴシック"/>
              </a:endParaRPr>
            </a:p>
          </p:txBody>
        </p:sp>
        <p:sp>
          <p:nvSpPr>
            <p:cNvPr id="2483" name="Oval 435"/>
            <p:cNvSpPr>
              <a:spLocks noChangeArrowheads="1"/>
            </p:cNvSpPr>
            <p:nvPr/>
          </p:nvSpPr>
          <p:spPr bwMode="auto">
            <a:xfrm>
              <a:off x="3274" y="2310"/>
              <a:ext cx="40" cy="138"/>
            </a:xfrm>
            <a:prstGeom prst="ellipse">
              <a:avLst/>
            </a:prstGeom>
            <a:gradFill rotWithShape="0">
              <a:gsLst>
                <a:gs pos="0">
                  <a:srgbClr val="0000FF">
                    <a:alpha val="84000"/>
                  </a:srgbClr>
                </a:gs>
                <a:gs pos="50000">
                  <a:srgbClr val="0000FF">
                    <a:gamma/>
                    <a:shade val="46275"/>
                    <a:invGamma/>
                  </a:srgbClr>
                </a:gs>
                <a:gs pos="100000">
                  <a:srgbClr val="0000FF">
                    <a:alpha val="8400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ea typeface="ＭＳ Ｐゴシック" pitchFamily="-32" charset="-128"/>
                <a:cs typeface="ＭＳ Ｐゴシック"/>
              </a:endParaRPr>
            </a:p>
          </p:txBody>
        </p:sp>
        <p:sp>
          <p:nvSpPr>
            <p:cNvPr id="2484" name="Oval 436"/>
            <p:cNvSpPr>
              <a:spLocks noChangeArrowheads="1"/>
            </p:cNvSpPr>
            <p:nvPr/>
          </p:nvSpPr>
          <p:spPr bwMode="auto">
            <a:xfrm>
              <a:off x="3312" y="2310"/>
              <a:ext cx="40" cy="138"/>
            </a:xfrm>
            <a:prstGeom prst="ellipse">
              <a:avLst/>
            </a:prstGeom>
            <a:gradFill rotWithShape="0">
              <a:gsLst>
                <a:gs pos="0">
                  <a:srgbClr val="0000FF">
                    <a:alpha val="84000"/>
                  </a:srgbClr>
                </a:gs>
                <a:gs pos="50000">
                  <a:srgbClr val="0000FF">
                    <a:gamma/>
                    <a:tint val="20392"/>
                    <a:invGamma/>
                  </a:srgbClr>
                </a:gs>
                <a:gs pos="100000">
                  <a:srgbClr val="0000FF">
                    <a:alpha val="8400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ea typeface="ＭＳ Ｐゴシック" pitchFamily="-32" charset="-128"/>
                <a:cs typeface="ＭＳ Ｐゴシック"/>
              </a:endParaRPr>
            </a:p>
          </p:txBody>
        </p:sp>
        <p:sp>
          <p:nvSpPr>
            <p:cNvPr id="2485" name="Oval 437"/>
            <p:cNvSpPr>
              <a:spLocks noChangeArrowheads="1"/>
            </p:cNvSpPr>
            <p:nvPr/>
          </p:nvSpPr>
          <p:spPr bwMode="auto">
            <a:xfrm>
              <a:off x="3350" y="2308"/>
              <a:ext cx="40" cy="138"/>
            </a:xfrm>
            <a:prstGeom prst="ellipse">
              <a:avLst/>
            </a:prstGeom>
            <a:gradFill rotWithShape="0">
              <a:gsLst>
                <a:gs pos="0">
                  <a:srgbClr val="0000FF">
                    <a:alpha val="84000"/>
                  </a:srgbClr>
                </a:gs>
                <a:gs pos="50000">
                  <a:srgbClr val="0000FF">
                    <a:gamma/>
                    <a:shade val="46275"/>
                    <a:invGamma/>
                  </a:srgbClr>
                </a:gs>
                <a:gs pos="100000">
                  <a:srgbClr val="0000FF">
                    <a:alpha val="8400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ea typeface="ＭＳ Ｐゴシック" pitchFamily="-32" charset="-128"/>
                <a:cs typeface="ＭＳ Ｐゴシック"/>
              </a:endParaRPr>
            </a:p>
          </p:txBody>
        </p:sp>
        <p:sp>
          <p:nvSpPr>
            <p:cNvPr id="2486" name="Oval 438"/>
            <p:cNvSpPr>
              <a:spLocks noChangeArrowheads="1"/>
            </p:cNvSpPr>
            <p:nvPr/>
          </p:nvSpPr>
          <p:spPr bwMode="auto">
            <a:xfrm>
              <a:off x="3388" y="2308"/>
              <a:ext cx="40" cy="138"/>
            </a:xfrm>
            <a:prstGeom prst="ellipse">
              <a:avLst/>
            </a:prstGeom>
            <a:gradFill rotWithShape="0">
              <a:gsLst>
                <a:gs pos="0">
                  <a:srgbClr val="0000FF">
                    <a:alpha val="84000"/>
                  </a:srgbClr>
                </a:gs>
                <a:gs pos="50000">
                  <a:srgbClr val="0000FF">
                    <a:gamma/>
                    <a:tint val="20392"/>
                    <a:invGamma/>
                  </a:srgbClr>
                </a:gs>
                <a:gs pos="100000">
                  <a:srgbClr val="0000FF">
                    <a:alpha val="8400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ea typeface="ＭＳ Ｐゴシック" pitchFamily="-32" charset="-128"/>
                <a:cs typeface="ＭＳ Ｐゴシック"/>
              </a:endParaRPr>
            </a:p>
          </p:txBody>
        </p:sp>
        <p:sp>
          <p:nvSpPr>
            <p:cNvPr id="2487" name="Oval 439"/>
            <p:cNvSpPr>
              <a:spLocks noChangeArrowheads="1"/>
            </p:cNvSpPr>
            <p:nvPr/>
          </p:nvSpPr>
          <p:spPr bwMode="auto">
            <a:xfrm>
              <a:off x="3428" y="2318"/>
              <a:ext cx="40" cy="127"/>
            </a:xfrm>
            <a:prstGeom prst="ellipse">
              <a:avLst/>
            </a:prstGeom>
            <a:gradFill rotWithShape="0">
              <a:gsLst>
                <a:gs pos="0">
                  <a:srgbClr val="0000FF">
                    <a:alpha val="84000"/>
                  </a:srgbClr>
                </a:gs>
                <a:gs pos="50000">
                  <a:srgbClr val="0000FF">
                    <a:gamma/>
                    <a:shade val="46275"/>
                    <a:invGamma/>
                  </a:srgbClr>
                </a:gs>
                <a:gs pos="100000">
                  <a:srgbClr val="0000FF">
                    <a:alpha val="8400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ea typeface="ＭＳ Ｐゴシック" pitchFamily="-32" charset="-128"/>
                <a:cs typeface="ＭＳ Ｐゴシック"/>
              </a:endParaRPr>
            </a:p>
          </p:txBody>
        </p:sp>
        <p:sp>
          <p:nvSpPr>
            <p:cNvPr id="2488" name="Oval 440"/>
            <p:cNvSpPr>
              <a:spLocks noChangeArrowheads="1"/>
            </p:cNvSpPr>
            <p:nvPr/>
          </p:nvSpPr>
          <p:spPr bwMode="auto">
            <a:xfrm>
              <a:off x="3466" y="2326"/>
              <a:ext cx="40" cy="109"/>
            </a:xfrm>
            <a:prstGeom prst="ellipse">
              <a:avLst/>
            </a:prstGeom>
            <a:gradFill rotWithShape="0">
              <a:gsLst>
                <a:gs pos="0">
                  <a:srgbClr val="0000FF">
                    <a:alpha val="84000"/>
                  </a:srgbClr>
                </a:gs>
                <a:gs pos="50000">
                  <a:srgbClr val="0000FF">
                    <a:gamma/>
                    <a:tint val="20392"/>
                    <a:invGamma/>
                  </a:srgbClr>
                </a:gs>
                <a:gs pos="100000">
                  <a:srgbClr val="0000FF">
                    <a:alpha val="8400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ea typeface="ＭＳ Ｐゴシック" pitchFamily="-32" charset="-128"/>
                <a:cs typeface="ＭＳ Ｐゴシック"/>
              </a:endParaRPr>
            </a:p>
          </p:txBody>
        </p:sp>
        <p:sp>
          <p:nvSpPr>
            <p:cNvPr id="2489" name="Oval 441"/>
            <p:cNvSpPr>
              <a:spLocks noChangeArrowheads="1"/>
            </p:cNvSpPr>
            <p:nvPr/>
          </p:nvSpPr>
          <p:spPr bwMode="auto">
            <a:xfrm>
              <a:off x="3160" y="2352"/>
              <a:ext cx="40" cy="69"/>
            </a:xfrm>
            <a:prstGeom prst="ellipse">
              <a:avLst/>
            </a:prstGeom>
            <a:gradFill rotWithShape="0">
              <a:gsLst>
                <a:gs pos="0">
                  <a:srgbClr val="0000FF">
                    <a:alpha val="84000"/>
                  </a:srgbClr>
                </a:gs>
                <a:gs pos="50000">
                  <a:srgbClr val="0000FF">
                    <a:gamma/>
                    <a:tint val="20392"/>
                    <a:invGamma/>
                  </a:srgbClr>
                </a:gs>
                <a:gs pos="100000">
                  <a:srgbClr val="0000FF">
                    <a:alpha val="8400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ea typeface="ＭＳ Ｐゴシック" pitchFamily="-32" charset="-128"/>
                <a:cs typeface="ＭＳ Ｐゴシック"/>
              </a:endParaRPr>
            </a:p>
          </p:txBody>
        </p:sp>
        <p:sp>
          <p:nvSpPr>
            <p:cNvPr id="46142" name="Oval 442"/>
            <p:cNvSpPr>
              <a:spLocks noChangeAspect="1" noChangeArrowheads="1"/>
            </p:cNvSpPr>
            <p:nvPr/>
          </p:nvSpPr>
          <p:spPr bwMode="auto">
            <a:xfrm>
              <a:off x="2818" y="1691"/>
              <a:ext cx="24" cy="27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DE" altLang="en-US" sz="2400">
                <a:ea typeface="ＭＳ Ｐゴシック" charset="-128"/>
              </a:endParaRPr>
            </a:p>
          </p:txBody>
        </p:sp>
        <p:sp>
          <p:nvSpPr>
            <p:cNvPr id="46143" name="Line 443"/>
            <p:cNvSpPr>
              <a:spLocks noChangeShapeType="1"/>
            </p:cNvSpPr>
            <p:nvPr/>
          </p:nvSpPr>
          <p:spPr bwMode="auto">
            <a:xfrm flipV="1">
              <a:off x="2838" y="1706"/>
              <a:ext cx="528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44" name="Line 444"/>
            <p:cNvSpPr>
              <a:spLocks noChangeShapeType="1"/>
            </p:cNvSpPr>
            <p:nvPr/>
          </p:nvSpPr>
          <p:spPr bwMode="auto">
            <a:xfrm flipV="1">
              <a:off x="906" y="2532"/>
              <a:ext cx="51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45" name="Line 445"/>
            <p:cNvSpPr>
              <a:spLocks noChangeShapeType="1"/>
            </p:cNvSpPr>
            <p:nvPr/>
          </p:nvSpPr>
          <p:spPr bwMode="auto">
            <a:xfrm flipV="1">
              <a:off x="3042" y="2528"/>
              <a:ext cx="51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46" name="Freeform 446"/>
            <p:cNvSpPr>
              <a:spLocks/>
            </p:cNvSpPr>
            <p:nvPr/>
          </p:nvSpPr>
          <p:spPr bwMode="auto">
            <a:xfrm>
              <a:off x="1730" y="1795"/>
              <a:ext cx="2203" cy="213"/>
            </a:xfrm>
            <a:custGeom>
              <a:avLst/>
              <a:gdLst>
                <a:gd name="T0" fmla="*/ 0 w 2203"/>
                <a:gd name="T1" fmla="*/ 1 h 306"/>
                <a:gd name="T2" fmla="*/ 736 w 2203"/>
                <a:gd name="T3" fmla="*/ 1 h 306"/>
                <a:gd name="T4" fmla="*/ 1098 w 2203"/>
                <a:gd name="T5" fmla="*/ 1 h 306"/>
                <a:gd name="T6" fmla="*/ 1468 w 2203"/>
                <a:gd name="T7" fmla="*/ 1 h 306"/>
                <a:gd name="T8" fmla="*/ 2203 w 2203"/>
                <a:gd name="T9" fmla="*/ 1 h 3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03"/>
                <a:gd name="T16" fmla="*/ 0 h 306"/>
                <a:gd name="T17" fmla="*/ 2203 w 2203"/>
                <a:gd name="T18" fmla="*/ 306 h 3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03" h="306">
                  <a:moveTo>
                    <a:pt x="0" y="286"/>
                  </a:moveTo>
                  <a:cubicBezTo>
                    <a:pt x="123" y="282"/>
                    <a:pt x="553" y="301"/>
                    <a:pt x="736" y="254"/>
                  </a:cubicBezTo>
                  <a:cubicBezTo>
                    <a:pt x="919" y="207"/>
                    <a:pt x="976" y="0"/>
                    <a:pt x="1098" y="1"/>
                  </a:cubicBezTo>
                  <a:cubicBezTo>
                    <a:pt x="1220" y="2"/>
                    <a:pt x="1284" y="212"/>
                    <a:pt x="1468" y="259"/>
                  </a:cubicBezTo>
                  <a:cubicBezTo>
                    <a:pt x="1652" y="306"/>
                    <a:pt x="2050" y="281"/>
                    <a:pt x="2203" y="286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47" name="Freeform 447"/>
            <p:cNvSpPr>
              <a:spLocks/>
            </p:cNvSpPr>
            <p:nvPr/>
          </p:nvSpPr>
          <p:spPr bwMode="auto">
            <a:xfrm>
              <a:off x="1726" y="1623"/>
              <a:ext cx="2203" cy="397"/>
            </a:xfrm>
            <a:custGeom>
              <a:avLst/>
              <a:gdLst>
                <a:gd name="T0" fmla="*/ 0 w 2203"/>
                <a:gd name="T1" fmla="*/ 14205 h 306"/>
                <a:gd name="T2" fmla="*/ 736 w 2203"/>
                <a:gd name="T3" fmla="*/ 12616 h 306"/>
                <a:gd name="T4" fmla="*/ 1098 w 2203"/>
                <a:gd name="T5" fmla="*/ 1 h 306"/>
                <a:gd name="T6" fmla="*/ 1468 w 2203"/>
                <a:gd name="T7" fmla="*/ 12858 h 306"/>
                <a:gd name="T8" fmla="*/ 2203 w 2203"/>
                <a:gd name="T9" fmla="*/ 14205 h 3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03"/>
                <a:gd name="T16" fmla="*/ 0 h 306"/>
                <a:gd name="T17" fmla="*/ 2203 w 2203"/>
                <a:gd name="T18" fmla="*/ 306 h 3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03" h="306">
                  <a:moveTo>
                    <a:pt x="0" y="286"/>
                  </a:moveTo>
                  <a:cubicBezTo>
                    <a:pt x="123" y="282"/>
                    <a:pt x="553" y="301"/>
                    <a:pt x="736" y="254"/>
                  </a:cubicBezTo>
                  <a:cubicBezTo>
                    <a:pt x="919" y="207"/>
                    <a:pt x="976" y="0"/>
                    <a:pt x="1098" y="1"/>
                  </a:cubicBezTo>
                  <a:cubicBezTo>
                    <a:pt x="1220" y="2"/>
                    <a:pt x="1284" y="212"/>
                    <a:pt x="1468" y="259"/>
                  </a:cubicBezTo>
                  <a:cubicBezTo>
                    <a:pt x="1652" y="306"/>
                    <a:pt x="2050" y="281"/>
                    <a:pt x="2203" y="286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6148" name="Group 448"/>
            <p:cNvGrpSpPr>
              <a:grpSpLocks/>
            </p:cNvGrpSpPr>
            <p:nvPr/>
          </p:nvGrpSpPr>
          <p:grpSpPr bwMode="auto">
            <a:xfrm>
              <a:off x="2858" y="1787"/>
              <a:ext cx="536" cy="23"/>
              <a:chOff x="2322" y="2871"/>
              <a:chExt cx="536" cy="23"/>
            </a:xfrm>
          </p:grpSpPr>
          <p:sp>
            <p:nvSpPr>
              <p:cNvPr id="46236" name="Oval 449"/>
              <p:cNvSpPr>
                <a:spLocks noChangeAspect="1" noChangeArrowheads="1"/>
              </p:cNvSpPr>
              <p:nvPr/>
            </p:nvSpPr>
            <p:spPr bwMode="auto">
              <a:xfrm>
                <a:off x="2322" y="2871"/>
                <a:ext cx="23" cy="23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rgbClr val="FF00FF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endParaRPr lang="de-DE" altLang="en-US" sz="2400">
                  <a:ea typeface="ＭＳ Ｐゴシック" charset="-128"/>
                </a:endParaRPr>
              </a:p>
            </p:txBody>
          </p:sp>
          <p:sp>
            <p:nvSpPr>
              <p:cNvPr id="46237" name="Line 450"/>
              <p:cNvSpPr>
                <a:spLocks noChangeShapeType="1"/>
              </p:cNvSpPr>
              <p:nvPr/>
            </p:nvSpPr>
            <p:spPr bwMode="auto">
              <a:xfrm flipV="1">
                <a:off x="2342" y="2884"/>
                <a:ext cx="516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dash"/>
                <a:round/>
                <a:headEnd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6149" name="Group 451"/>
            <p:cNvGrpSpPr>
              <a:grpSpLocks/>
            </p:cNvGrpSpPr>
            <p:nvPr/>
          </p:nvGrpSpPr>
          <p:grpSpPr bwMode="auto">
            <a:xfrm>
              <a:off x="2782" y="1611"/>
              <a:ext cx="516" cy="27"/>
              <a:chOff x="2322" y="2871"/>
              <a:chExt cx="536" cy="23"/>
            </a:xfrm>
          </p:grpSpPr>
          <p:sp>
            <p:nvSpPr>
              <p:cNvPr id="46234" name="Oval 452"/>
              <p:cNvSpPr>
                <a:spLocks noChangeAspect="1" noChangeArrowheads="1"/>
              </p:cNvSpPr>
              <p:nvPr/>
            </p:nvSpPr>
            <p:spPr bwMode="auto">
              <a:xfrm>
                <a:off x="2322" y="2871"/>
                <a:ext cx="23" cy="23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rgbClr val="800080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endParaRPr lang="de-DE" altLang="en-US" sz="2400">
                  <a:ea typeface="ＭＳ Ｐゴシック" charset="-128"/>
                </a:endParaRPr>
              </a:p>
            </p:txBody>
          </p:sp>
          <p:sp>
            <p:nvSpPr>
              <p:cNvPr id="46235" name="Line 453"/>
              <p:cNvSpPr>
                <a:spLocks noChangeShapeType="1"/>
              </p:cNvSpPr>
              <p:nvPr/>
            </p:nvSpPr>
            <p:spPr bwMode="auto">
              <a:xfrm flipV="1">
                <a:off x="2342" y="2884"/>
                <a:ext cx="516" cy="0"/>
              </a:xfrm>
              <a:prstGeom prst="line">
                <a:avLst/>
              </a:prstGeom>
              <a:noFill/>
              <a:ln w="12700">
                <a:solidFill>
                  <a:srgbClr val="800080"/>
                </a:solidFill>
                <a:prstDash val="dash"/>
                <a:round/>
                <a:headEnd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6150" name="Oval 454"/>
            <p:cNvSpPr>
              <a:spLocks noChangeArrowheads="1"/>
            </p:cNvSpPr>
            <p:nvPr/>
          </p:nvSpPr>
          <p:spPr bwMode="auto">
            <a:xfrm>
              <a:off x="4238" y="2301"/>
              <a:ext cx="1406" cy="180"/>
            </a:xfrm>
            <a:prstGeom prst="ellipse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A1A1FF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DE" altLang="en-US" sz="2400">
                <a:ea typeface="ＭＳ Ｐゴシック" charset="-128"/>
              </a:endParaRPr>
            </a:p>
          </p:txBody>
        </p:sp>
        <p:grpSp>
          <p:nvGrpSpPr>
            <p:cNvPr id="46151" name="Group 455"/>
            <p:cNvGrpSpPr>
              <a:grpSpLocks/>
            </p:cNvGrpSpPr>
            <p:nvPr/>
          </p:nvGrpSpPr>
          <p:grpSpPr bwMode="auto">
            <a:xfrm>
              <a:off x="4916" y="2320"/>
              <a:ext cx="384" cy="140"/>
              <a:chOff x="2560" y="948"/>
              <a:chExt cx="384" cy="140"/>
            </a:xfrm>
          </p:grpSpPr>
          <p:sp>
            <p:nvSpPr>
              <p:cNvPr id="2504" name="Oval 456"/>
              <p:cNvSpPr>
                <a:spLocks noChangeArrowheads="1"/>
              </p:cNvSpPr>
              <p:nvPr/>
            </p:nvSpPr>
            <p:spPr bwMode="auto">
              <a:xfrm>
                <a:off x="2904" y="986"/>
                <a:ext cx="40" cy="69"/>
              </a:xfrm>
              <a:prstGeom prst="ellipse">
                <a:avLst/>
              </a:prstGeom>
              <a:gradFill rotWithShape="0">
                <a:gsLst>
                  <a:gs pos="0">
                    <a:srgbClr val="0000FF">
                      <a:alpha val="84000"/>
                    </a:srgbClr>
                  </a:gs>
                  <a:gs pos="50000">
                    <a:srgbClr val="0000FF">
                      <a:gamma/>
                      <a:shade val="46275"/>
                      <a:invGamma/>
                    </a:srgbClr>
                  </a:gs>
                  <a:gs pos="100000">
                    <a:srgbClr val="0000FF">
                      <a:alpha val="84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ea typeface="ＭＳ Ｐゴシック" pitchFamily="-32" charset="-128"/>
                  <a:cs typeface="ＭＳ Ｐゴシック"/>
                </a:endParaRPr>
              </a:p>
            </p:txBody>
          </p:sp>
          <p:sp>
            <p:nvSpPr>
              <p:cNvPr id="2505" name="Oval 457"/>
              <p:cNvSpPr>
                <a:spLocks noChangeArrowheads="1"/>
              </p:cNvSpPr>
              <p:nvPr/>
            </p:nvSpPr>
            <p:spPr bwMode="auto">
              <a:xfrm>
                <a:off x="2598" y="968"/>
                <a:ext cx="40" cy="109"/>
              </a:xfrm>
              <a:prstGeom prst="ellipse">
                <a:avLst/>
              </a:prstGeom>
              <a:gradFill rotWithShape="0">
                <a:gsLst>
                  <a:gs pos="0">
                    <a:srgbClr val="0000FF">
                      <a:alpha val="84000"/>
                    </a:srgbClr>
                  </a:gs>
                  <a:gs pos="50000">
                    <a:srgbClr val="0000FF">
                      <a:gamma/>
                      <a:shade val="46275"/>
                      <a:invGamma/>
                    </a:srgbClr>
                  </a:gs>
                  <a:gs pos="100000">
                    <a:srgbClr val="0000FF">
                      <a:alpha val="84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ea typeface="ＭＳ Ｐゴシック" pitchFamily="-32" charset="-128"/>
                  <a:cs typeface="ＭＳ Ｐゴシック"/>
                </a:endParaRPr>
              </a:p>
            </p:txBody>
          </p:sp>
          <p:sp>
            <p:nvSpPr>
              <p:cNvPr id="2506" name="Oval 458"/>
              <p:cNvSpPr>
                <a:spLocks noChangeArrowheads="1"/>
              </p:cNvSpPr>
              <p:nvPr/>
            </p:nvSpPr>
            <p:spPr bwMode="auto">
              <a:xfrm>
                <a:off x="2634" y="956"/>
                <a:ext cx="40" cy="127"/>
              </a:xfrm>
              <a:prstGeom prst="ellipse">
                <a:avLst/>
              </a:prstGeom>
              <a:gradFill rotWithShape="0">
                <a:gsLst>
                  <a:gs pos="0">
                    <a:srgbClr val="0000FF">
                      <a:alpha val="84000"/>
                    </a:srgbClr>
                  </a:gs>
                  <a:gs pos="50000">
                    <a:srgbClr val="0000FF">
                      <a:gamma/>
                      <a:tint val="20392"/>
                      <a:invGamma/>
                    </a:srgbClr>
                  </a:gs>
                  <a:gs pos="100000">
                    <a:srgbClr val="0000FF">
                      <a:alpha val="84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ea typeface="ＭＳ Ｐゴシック" pitchFamily="-32" charset="-128"/>
                  <a:cs typeface="ＭＳ Ｐゴシック"/>
                </a:endParaRPr>
              </a:p>
            </p:txBody>
          </p:sp>
          <p:sp>
            <p:nvSpPr>
              <p:cNvPr id="2507" name="Oval 459"/>
              <p:cNvSpPr>
                <a:spLocks noChangeArrowheads="1"/>
              </p:cNvSpPr>
              <p:nvPr/>
            </p:nvSpPr>
            <p:spPr bwMode="auto">
              <a:xfrm>
                <a:off x="2674" y="950"/>
                <a:ext cx="40" cy="138"/>
              </a:xfrm>
              <a:prstGeom prst="ellipse">
                <a:avLst/>
              </a:prstGeom>
              <a:gradFill rotWithShape="0">
                <a:gsLst>
                  <a:gs pos="0">
                    <a:srgbClr val="0000FF">
                      <a:alpha val="84000"/>
                    </a:srgbClr>
                  </a:gs>
                  <a:gs pos="50000">
                    <a:srgbClr val="0000FF">
                      <a:gamma/>
                      <a:shade val="46275"/>
                      <a:invGamma/>
                    </a:srgbClr>
                  </a:gs>
                  <a:gs pos="100000">
                    <a:srgbClr val="0000FF">
                      <a:alpha val="84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ea typeface="ＭＳ Ｐゴシック" pitchFamily="-32" charset="-128"/>
                  <a:cs typeface="ＭＳ Ｐゴシック"/>
                </a:endParaRPr>
              </a:p>
            </p:txBody>
          </p:sp>
          <p:sp>
            <p:nvSpPr>
              <p:cNvPr id="2508" name="Oval 460"/>
              <p:cNvSpPr>
                <a:spLocks noChangeArrowheads="1"/>
              </p:cNvSpPr>
              <p:nvPr/>
            </p:nvSpPr>
            <p:spPr bwMode="auto">
              <a:xfrm>
                <a:off x="2712" y="950"/>
                <a:ext cx="40" cy="138"/>
              </a:xfrm>
              <a:prstGeom prst="ellipse">
                <a:avLst/>
              </a:prstGeom>
              <a:gradFill rotWithShape="0">
                <a:gsLst>
                  <a:gs pos="0">
                    <a:srgbClr val="0000FF">
                      <a:alpha val="84000"/>
                    </a:srgbClr>
                  </a:gs>
                  <a:gs pos="50000">
                    <a:srgbClr val="0000FF">
                      <a:gamma/>
                      <a:tint val="20392"/>
                      <a:invGamma/>
                    </a:srgbClr>
                  </a:gs>
                  <a:gs pos="100000">
                    <a:srgbClr val="0000FF">
                      <a:alpha val="84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ea typeface="ＭＳ Ｐゴシック" pitchFamily="-32" charset="-128"/>
                  <a:cs typeface="ＭＳ Ｐゴシック"/>
                </a:endParaRPr>
              </a:p>
            </p:txBody>
          </p:sp>
          <p:sp>
            <p:nvSpPr>
              <p:cNvPr id="2509" name="Oval 461"/>
              <p:cNvSpPr>
                <a:spLocks noChangeArrowheads="1"/>
              </p:cNvSpPr>
              <p:nvPr/>
            </p:nvSpPr>
            <p:spPr bwMode="auto">
              <a:xfrm>
                <a:off x="2750" y="948"/>
                <a:ext cx="40" cy="138"/>
              </a:xfrm>
              <a:prstGeom prst="ellipse">
                <a:avLst/>
              </a:prstGeom>
              <a:gradFill rotWithShape="0">
                <a:gsLst>
                  <a:gs pos="0">
                    <a:srgbClr val="0000FF">
                      <a:alpha val="84000"/>
                    </a:srgbClr>
                  </a:gs>
                  <a:gs pos="50000">
                    <a:srgbClr val="0000FF">
                      <a:gamma/>
                      <a:shade val="46275"/>
                      <a:invGamma/>
                    </a:srgbClr>
                  </a:gs>
                  <a:gs pos="100000">
                    <a:srgbClr val="0000FF">
                      <a:alpha val="84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ea typeface="ＭＳ Ｐゴシック" pitchFamily="-32" charset="-128"/>
                  <a:cs typeface="ＭＳ Ｐゴシック"/>
                </a:endParaRPr>
              </a:p>
            </p:txBody>
          </p:sp>
          <p:sp>
            <p:nvSpPr>
              <p:cNvPr id="2510" name="Oval 462"/>
              <p:cNvSpPr>
                <a:spLocks noChangeArrowheads="1"/>
              </p:cNvSpPr>
              <p:nvPr/>
            </p:nvSpPr>
            <p:spPr bwMode="auto">
              <a:xfrm>
                <a:off x="2788" y="948"/>
                <a:ext cx="40" cy="138"/>
              </a:xfrm>
              <a:prstGeom prst="ellipse">
                <a:avLst/>
              </a:prstGeom>
              <a:gradFill rotWithShape="0">
                <a:gsLst>
                  <a:gs pos="0">
                    <a:srgbClr val="0000FF">
                      <a:alpha val="84000"/>
                    </a:srgbClr>
                  </a:gs>
                  <a:gs pos="50000">
                    <a:srgbClr val="0000FF">
                      <a:gamma/>
                      <a:tint val="20392"/>
                      <a:invGamma/>
                    </a:srgbClr>
                  </a:gs>
                  <a:gs pos="100000">
                    <a:srgbClr val="0000FF">
                      <a:alpha val="84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ea typeface="ＭＳ Ｐゴシック" pitchFamily="-32" charset="-128"/>
                  <a:cs typeface="ＭＳ Ｐゴシック"/>
                </a:endParaRPr>
              </a:p>
            </p:txBody>
          </p:sp>
          <p:sp>
            <p:nvSpPr>
              <p:cNvPr id="2511" name="Oval 463"/>
              <p:cNvSpPr>
                <a:spLocks noChangeArrowheads="1"/>
              </p:cNvSpPr>
              <p:nvPr/>
            </p:nvSpPr>
            <p:spPr bwMode="auto">
              <a:xfrm>
                <a:off x="2828" y="958"/>
                <a:ext cx="40" cy="127"/>
              </a:xfrm>
              <a:prstGeom prst="ellipse">
                <a:avLst/>
              </a:prstGeom>
              <a:gradFill rotWithShape="0">
                <a:gsLst>
                  <a:gs pos="0">
                    <a:srgbClr val="0000FF">
                      <a:alpha val="84000"/>
                    </a:srgbClr>
                  </a:gs>
                  <a:gs pos="50000">
                    <a:srgbClr val="0000FF">
                      <a:gamma/>
                      <a:shade val="46275"/>
                      <a:invGamma/>
                    </a:srgbClr>
                  </a:gs>
                  <a:gs pos="100000">
                    <a:srgbClr val="0000FF">
                      <a:alpha val="84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ea typeface="ＭＳ Ｐゴシック" pitchFamily="-32" charset="-128"/>
                  <a:cs typeface="ＭＳ Ｐゴシック"/>
                </a:endParaRPr>
              </a:p>
            </p:txBody>
          </p:sp>
          <p:sp>
            <p:nvSpPr>
              <p:cNvPr id="2512" name="Oval 464"/>
              <p:cNvSpPr>
                <a:spLocks noChangeArrowheads="1"/>
              </p:cNvSpPr>
              <p:nvPr/>
            </p:nvSpPr>
            <p:spPr bwMode="auto">
              <a:xfrm>
                <a:off x="2866" y="966"/>
                <a:ext cx="40" cy="109"/>
              </a:xfrm>
              <a:prstGeom prst="ellipse">
                <a:avLst/>
              </a:prstGeom>
              <a:gradFill rotWithShape="0">
                <a:gsLst>
                  <a:gs pos="0">
                    <a:srgbClr val="0000FF">
                      <a:alpha val="84000"/>
                    </a:srgbClr>
                  </a:gs>
                  <a:gs pos="50000">
                    <a:srgbClr val="0000FF">
                      <a:gamma/>
                      <a:tint val="20392"/>
                      <a:invGamma/>
                    </a:srgbClr>
                  </a:gs>
                  <a:gs pos="100000">
                    <a:srgbClr val="0000FF">
                      <a:alpha val="84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ea typeface="ＭＳ Ｐゴシック" pitchFamily="-32" charset="-128"/>
                  <a:cs typeface="ＭＳ Ｐゴシック"/>
                </a:endParaRPr>
              </a:p>
            </p:txBody>
          </p:sp>
          <p:sp>
            <p:nvSpPr>
              <p:cNvPr id="2513" name="Oval 465"/>
              <p:cNvSpPr>
                <a:spLocks noChangeArrowheads="1"/>
              </p:cNvSpPr>
              <p:nvPr/>
            </p:nvSpPr>
            <p:spPr bwMode="auto">
              <a:xfrm>
                <a:off x="2560" y="992"/>
                <a:ext cx="40" cy="69"/>
              </a:xfrm>
              <a:prstGeom prst="ellipse">
                <a:avLst/>
              </a:prstGeom>
              <a:gradFill rotWithShape="0">
                <a:gsLst>
                  <a:gs pos="0">
                    <a:srgbClr val="0000FF">
                      <a:alpha val="84000"/>
                    </a:srgbClr>
                  </a:gs>
                  <a:gs pos="50000">
                    <a:srgbClr val="0000FF">
                      <a:gamma/>
                      <a:tint val="20392"/>
                      <a:invGamma/>
                    </a:srgbClr>
                  </a:gs>
                  <a:gs pos="100000">
                    <a:srgbClr val="0000FF">
                      <a:alpha val="84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ea typeface="ＭＳ Ｐゴシック" pitchFamily="-32" charset="-128"/>
                  <a:cs typeface="ＭＳ Ｐゴシック"/>
                </a:endParaRPr>
              </a:p>
            </p:txBody>
          </p:sp>
        </p:grpSp>
        <p:sp>
          <p:nvSpPr>
            <p:cNvPr id="46152" name="Line 466"/>
            <p:cNvSpPr>
              <a:spLocks noChangeShapeType="1"/>
            </p:cNvSpPr>
            <p:nvPr/>
          </p:nvSpPr>
          <p:spPr bwMode="auto">
            <a:xfrm flipV="1">
              <a:off x="4798" y="2540"/>
              <a:ext cx="51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53" name="Oval 467"/>
            <p:cNvSpPr>
              <a:spLocks noChangeAspect="1" noChangeArrowheads="1"/>
            </p:cNvSpPr>
            <p:nvPr/>
          </p:nvSpPr>
          <p:spPr bwMode="auto">
            <a:xfrm>
              <a:off x="5118" y="2379"/>
              <a:ext cx="23" cy="2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DE" altLang="en-US" sz="2400">
                <a:ea typeface="ＭＳ Ｐゴシック" charset="-128"/>
              </a:endParaRPr>
            </a:p>
          </p:txBody>
        </p:sp>
        <p:sp>
          <p:nvSpPr>
            <p:cNvPr id="46154" name="Line 468"/>
            <p:cNvSpPr>
              <a:spLocks noChangeShapeType="1"/>
            </p:cNvSpPr>
            <p:nvPr/>
          </p:nvSpPr>
          <p:spPr bwMode="auto">
            <a:xfrm flipV="1">
              <a:off x="5138" y="2390"/>
              <a:ext cx="116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55" name="Line 469"/>
            <p:cNvSpPr>
              <a:spLocks noChangeShapeType="1"/>
            </p:cNvSpPr>
            <p:nvPr/>
          </p:nvSpPr>
          <p:spPr bwMode="auto">
            <a:xfrm flipV="1">
              <a:off x="4628" y="1936"/>
              <a:ext cx="696" cy="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18" name="Oval 470"/>
            <p:cNvSpPr>
              <a:spLocks noChangeArrowheads="1"/>
            </p:cNvSpPr>
            <p:nvPr/>
          </p:nvSpPr>
          <p:spPr bwMode="auto">
            <a:xfrm>
              <a:off x="3122" y="2370"/>
              <a:ext cx="40" cy="35"/>
            </a:xfrm>
            <a:prstGeom prst="ellipse">
              <a:avLst/>
            </a:prstGeom>
            <a:gradFill rotWithShape="0">
              <a:gsLst>
                <a:gs pos="0">
                  <a:srgbClr val="0000FF">
                    <a:alpha val="84000"/>
                  </a:srgbClr>
                </a:gs>
                <a:gs pos="50000">
                  <a:srgbClr val="0000FF">
                    <a:gamma/>
                    <a:shade val="46275"/>
                    <a:invGamma/>
                  </a:srgbClr>
                </a:gs>
                <a:gs pos="100000">
                  <a:srgbClr val="0000FF">
                    <a:alpha val="8400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ea typeface="ＭＳ Ｐゴシック" pitchFamily="-32" charset="-128"/>
                <a:cs typeface="ＭＳ Ｐゴシック"/>
              </a:endParaRPr>
            </a:p>
          </p:txBody>
        </p:sp>
        <p:sp>
          <p:nvSpPr>
            <p:cNvPr id="2519" name="Oval 471"/>
            <p:cNvSpPr>
              <a:spLocks noChangeArrowheads="1"/>
            </p:cNvSpPr>
            <p:nvPr/>
          </p:nvSpPr>
          <p:spPr bwMode="auto">
            <a:xfrm>
              <a:off x="3544" y="2346"/>
              <a:ext cx="40" cy="63"/>
            </a:xfrm>
            <a:prstGeom prst="ellipse">
              <a:avLst/>
            </a:prstGeom>
            <a:gradFill rotWithShape="0">
              <a:gsLst>
                <a:gs pos="0">
                  <a:srgbClr val="0000FF">
                    <a:alpha val="84000"/>
                  </a:srgbClr>
                </a:gs>
                <a:gs pos="50000">
                  <a:srgbClr val="0000FF">
                    <a:gamma/>
                    <a:tint val="20392"/>
                    <a:invGamma/>
                  </a:srgbClr>
                </a:gs>
                <a:gs pos="100000">
                  <a:srgbClr val="0000FF">
                    <a:alpha val="8400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ea typeface="ＭＳ Ｐゴシック" pitchFamily="-32" charset="-128"/>
                <a:cs typeface="ＭＳ Ｐゴシック"/>
              </a:endParaRPr>
            </a:p>
          </p:txBody>
        </p:sp>
        <p:sp>
          <p:nvSpPr>
            <p:cNvPr id="46162" name="Freeform 472"/>
            <p:cNvSpPr>
              <a:spLocks/>
            </p:cNvSpPr>
            <p:nvPr/>
          </p:nvSpPr>
          <p:spPr bwMode="auto">
            <a:xfrm>
              <a:off x="3046" y="2309"/>
              <a:ext cx="662" cy="142"/>
            </a:xfrm>
            <a:custGeom>
              <a:avLst/>
              <a:gdLst>
                <a:gd name="T0" fmla="*/ 0 w 662"/>
                <a:gd name="T1" fmla="*/ 71 h 142"/>
                <a:gd name="T2" fmla="*/ 66 w 662"/>
                <a:gd name="T3" fmla="*/ 71 h 142"/>
                <a:gd name="T4" fmla="*/ 112 w 662"/>
                <a:gd name="T5" fmla="*/ 97 h 142"/>
                <a:gd name="T6" fmla="*/ 146 w 662"/>
                <a:gd name="T7" fmla="*/ 49 h 142"/>
                <a:gd name="T8" fmla="*/ 188 w 662"/>
                <a:gd name="T9" fmla="*/ 132 h 142"/>
                <a:gd name="T10" fmla="*/ 224 w 662"/>
                <a:gd name="T11" fmla="*/ 5 h 142"/>
                <a:gd name="T12" fmla="*/ 264 w 662"/>
                <a:gd name="T13" fmla="*/ 141 h 142"/>
                <a:gd name="T14" fmla="*/ 302 w 662"/>
                <a:gd name="T15" fmla="*/ 1 h 142"/>
                <a:gd name="T16" fmla="*/ 342 w 662"/>
                <a:gd name="T17" fmla="*/ 137 h 142"/>
                <a:gd name="T18" fmla="*/ 380 w 662"/>
                <a:gd name="T19" fmla="*/ 7 h 142"/>
                <a:gd name="T20" fmla="*/ 422 w 662"/>
                <a:gd name="T21" fmla="*/ 121 h 142"/>
                <a:gd name="T22" fmla="*/ 458 w 662"/>
                <a:gd name="T23" fmla="*/ 27 h 142"/>
                <a:gd name="T24" fmla="*/ 500 w 662"/>
                <a:gd name="T25" fmla="*/ 99 h 142"/>
                <a:gd name="T26" fmla="*/ 540 w 662"/>
                <a:gd name="T27" fmla="*/ 41 h 142"/>
                <a:gd name="T28" fmla="*/ 576 w 662"/>
                <a:gd name="T29" fmla="*/ 77 h 142"/>
                <a:gd name="T30" fmla="*/ 607 w 662"/>
                <a:gd name="T31" fmla="*/ 71 h 142"/>
                <a:gd name="T32" fmla="*/ 662 w 662"/>
                <a:gd name="T33" fmla="*/ 71 h 14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62"/>
                <a:gd name="T52" fmla="*/ 0 h 142"/>
                <a:gd name="T53" fmla="*/ 662 w 662"/>
                <a:gd name="T54" fmla="*/ 142 h 14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62" h="142">
                  <a:moveTo>
                    <a:pt x="0" y="71"/>
                  </a:moveTo>
                  <a:cubicBezTo>
                    <a:pt x="11" y="71"/>
                    <a:pt x="47" y="67"/>
                    <a:pt x="66" y="71"/>
                  </a:cubicBezTo>
                  <a:cubicBezTo>
                    <a:pt x="85" y="75"/>
                    <a:pt x="99" y="101"/>
                    <a:pt x="112" y="97"/>
                  </a:cubicBezTo>
                  <a:cubicBezTo>
                    <a:pt x="125" y="93"/>
                    <a:pt x="133" y="43"/>
                    <a:pt x="146" y="49"/>
                  </a:cubicBezTo>
                  <a:cubicBezTo>
                    <a:pt x="159" y="55"/>
                    <a:pt x="175" y="139"/>
                    <a:pt x="188" y="132"/>
                  </a:cubicBezTo>
                  <a:cubicBezTo>
                    <a:pt x="201" y="125"/>
                    <a:pt x="211" y="3"/>
                    <a:pt x="224" y="5"/>
                  </a:cubicBezTo>
                  <a:cubicBezTo>
                    <a:pt x="237" y="7"/>
                    <a:pt x="251" y="142"/>
                    <a:pt x="264" y="141"/>
                  </a:cubicBezTo>
                  <a:cubicBezTo>
                    <a:pt x="277" y="140"/>
                    <a:pt x="289" y="2"/>
                    <a:pt x="302" y="1"/>
                  </a:cubicBezTo>
                  <a:cubicBezTo>
                    <a:pt x="315" y="0"/>
                    <a:pt x="329" y="136"/>
                    <a:pt x="342" y="137"/>
                  </a:cubicBezTo>
                  <a:cubicBezTo>
                    <a:pt x="355" y="138"/>
                    <a:pt x="367" y="10"/>
                    <a:pt x="380" y="7"/>
                  </a:cubicBezTo>
                  <a:cubicBezTo>
                    <a:pt x="393" y="4"/>
                    <a:pt x="409" y="118"/>
                    <a:pt x="422" y="121"/>
                  </a:cubicBezTo>
                  <a:cubicBezTo>
                    <a:pt x="435" y="124"/>
                    <a:pt x="445" y="31"/>
                    <a:pt x="458" y="27"/>
                  </a:cubicBezTo>
                  <a:cubicBezTo>
                    <a:pt x="471" y="23"/>
                    <a:pt x="486" y="97"/>
                    <a:pt x="500" y="99"/>
                  </a:cubicBezTo>
                  <a:cubicBezTo>
                    <a:pt x="514" y="101"/>
                    <a:pt x="527" y="45"/>
                    <a:pt x="540" y="41"/>
                  </a:cubicBezTo>
                  <a:cubicBezTo>
                    <a:pt x="553" y="37"/>
                    <a:pt x="565" y="72"/>
                    <a:pt x="576" y="77"/>
                  </a:cubicBezTo>
                  <a:cubicBezTo>
                    <a:pt x="587" y="82"/>
                    <a:pt x="593" y="72"/>
                    <a:pt x="607" y="71"/>
                  </a:cubicBezTo>
                  <a:cubicBezTo>
                    <a:pt x="621" y="70"/>
                    <a:pt x="653" y="71"/>
                    <a:pt x="662" y="71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21" name="Oval 473"/>
            <p:cNvSpPr>
              <a:spLocks noChangeArrowheads="1"/>
            </p:cNvSpPr>
            <p:nvPr/>
          </p:nvSpPr>
          <p:spPr bwMode="auto">
            <a:xfrm>
              <a:off x="3578" y="2358"/>
              <a:ext cx="40" cy="35"/>
            </a:xfrm>
            <a:prstGeom prst="ellipse">
              <a:avLst/>
            </a:prstGeom>
            <a:gradFill rotWithShape="0">
              <a:gsLst>
                <a:gs pos="0">
                  <a:srgbClr val="0000FF">
                    <a:alpha val="84000"/>
                  </a:srgbClr>
                </a:gs>
                <a:gs pos="50000">
                  <a:srgbClr val="0000FF">
                    <a:gamma/>
                    <a:shade val="46275"/>
                    <a:invGamma/>
                  </a:srgbClr>
                </a:gs>
                <a:gs pos="100000">
                  <a:srgbClr val="0000FF">
                    <a:alpha val="8400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ea typeface="ＭＳ Ｐゴシック" pitchFamily="-32" charset="-128"/>
                <a:cs typeface="ＭＳ Ｐゴシック"/>
              </a:endParaRPr>
            </a:p>
          </p:txBody>
        </p:sp>
        <p:sp>
          <p:nvSpPr>
            <p:cNvPr id="46166" name="Text Box 474"/>
            <p:cNvSpPr txBox="1">
              <a:spLocks noChangeArrowheads="1"/>
            </p:cNvSpPr>
            <p:nvPr/>
          </p:nvSpPr>
          <p:spPr bwMode="auto">
            <a:xfrm>
              <a:off x="3353" y="1597"/>
              <a:ext cx="21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en-US" sz="1200" b="1" i="1">
                  <a:solidFill>
                    <a:srgbClr val="FF0000"/>
                  </a:solidFill>
                  <a:ea typeface="ＭＳ Ｐゴシック" charset="-128"/>
                </a:rPr>
                <a:t>E</a:t>
              </a:r>
              <a:r>
                <a:rPr lang="en-US" altLang="en-US" sz="1200" b="1" i="1" baseline="-25000">
                  <a:solidFill>
                    <a:srgbClr val="FF0000"/>
                  </a:solidFill>
                  <a:ea typeface="ＭＳ Ｐゴシック" charset="-128"/>
                </a:rPr>
                <a:t>h</a:t>
              </a:r>
              <a:endParaRPr lang="en-US" altLang="en-US" sz="1200" b="1">
                <a:solidFill>
                  <a:srgbClr val="FF0000"/>
                </a:solidFill>
                <a:ea typeface="ＭＳ Ｐゴシック" charset="-128"/>
              </a:endParaRPr>
            </a:p>
          </p:txBody>
        </p:sp>
        <p:sp>
          <p:nvSpPr>
            <p:cNvPr id="46167" name="Text Box 475"/>
            <p:cNvSpPr txBox="1">
              <a:spLocks noChangeArrowheads="1"/>
            </p:cNvSpPr>
            <p:nvPr/>
          </p:nvSpPr>
          <p:spPr bwMode="auto">
            <a:xfrm>
              <a:off x="2866" y="1444"/>
              <a:ext cx="393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en-US" sz="1200" b="1" i="1">
                  <a:solidFill>
                    <a:srgbClr val="800080"/>
                  </a:solidFill>
                  <a:ea typeface="ＭＳ Ｐゴシック" charset="-128"/>
                </a:rPr>
                <a:t>E &lt; E</a:t>
              </a:r>
              <a:r>
                <a:rPr lang="en-US" altLang="en-US" sz="1200" b="1" i="1" baseline="-25000">
                  <a:solidFill>
                    <a:srgbClr val="800080"/>
                  </a:solidFill>
                  <a:ea typeface="ＭＳ Ｐゴシック" charset="-128"/>
                </a:rPr>
                <a:t>h</a:t>
              </a:r>
              <a:endParaRPr lang="en-US" altLang="en-US" sz="1200" b="1" i="1">
                <a:solidFill>
                  <a:srgbClr val="800080"/>
                </a:solidFill>
                <a:ea typeface="ＭＳ Ｐゴシック" charset="-128"/>
              </a:endParaRPr>
            </a:p>
          </p:txBody>
        </p:sp>
        <p:sp>
          <p:nvSpPr>
            <p:cNvPr id="46168" name="Text Box 476"/>
            <p:cNvSpPr txBox="1">
              <a:spLocks noChangeArrowheads="1"/>
            </p:cNvSpPr>
            <p:nvPr/>
          </p:nvSpPr>
          <p:spPr bwMode="auto">
            <a:xfrm>
              <a:off x="3068" y="1772"/>
              <a:ext cx="393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en-US" sz="1200" b="1" i="1">
                  <a:solidFill>
                    <a:srgbClr val="FF00FF"/>
                  </a:solidFill>
                  <a:ea typeface="ＭＳ Ｐゴシック" charset="-128"/>
                </a:rPr>
                <a:t>E &gt; E</a:t>
              </a:r>
              <a:r>
                <a:rPr lang="en-US" altLang="en-US" sz="1200" b="1" i="1" baseline="-25000">
                  <a:solidFill>
                    <a:srgbClr val="FF00FF"/>
                  </a:solidFill>
                  <a:ea typeface="ＭＳ Ｐゴシック" charset="-128"/>
                </a:rPr>
                <a:t>h</a:t>
              </a:r>
              <a:endParaRPr lang="en-US" altLang="en-US" sz="1200" b="1" i="1">
                <a:solidFill>
                  <a:srgbClr val="FF00FF"/>
                </a:solidFill>
                <a:ea typeface="ＭＳ Ｐゴシック" charset="-128"/>
              </a:endParaRPr>
            </a:p>
          </p:txBody>
        </p:sp>
        <p:grpSp>
          <p:nvGrpSpPr>
            <p:cNvPr id="46169" name="Group 477"/>
            <p:cNvGrpSpPr>
              <a:grpSpLocks/>
            </p:cNvGrpSpPr>
            <p:nvPr/>
          </p:nvGrpSpPr>
          <p:grpSpPr bwMode="auto">
            <a:xfrm>
              <a:off x="4555" y="1182"/>
              <a:ext cx="823" cy="455"/>
              <a:chOff x="4365" y="785"/>
              <a:chExt cx="1173" cy="849"/>
            </a:xfrm>
          </p:grpSpPr>
          <p:sp>
            <p:nvSpPr>
              <p:cNvPr id="2526" name="Oval 478"/>
              <p:cNvSpPr>
                <a:spLocks noChangeAspect="1" noChangeArrowheads="1"/>
              </p:cNvSpPr>
              <p:nvPr/>
            </p:nvSpPr>
            <p:spPr bwMode="auto">
              <a:xfrm>
                <a:off x="4365" y="799"/>
                <a:ext cx="241" cy="832"/>
              </a:xfrm>
              <a:prstGeom prst="ellipse">
                <a:avLst/>
              </a:prstGeom>
              <a:gradFill rotWithShape="0">
                <a:gsLst>
                  <a:gs pos="0">
                    <a:srgbClr val="0000FF">
                      <a:alpha val="11000"/>
                    </a:srgbClr>
                  </a:gs>
                  <a:gs pos="50000">
                    <a:srgbClr val="0000FF">
                      <a:gamma/>
                      <a:shade val="46275"/>
                      <a:invGamma/>
                    </a:srgbClr>
                  </a:gs>
                  <a:gs pos="100000">
                    <a:srgbClr val="0000FF">
                      <a:alpha val="11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ea typeface="ＭＳ Ｐゴシック" pitchFamily="-32" charset="-128"/>
                  <a:cs typeface="ＭＳ Ｐゴシック"/>
                </a:endParaRPr>
              </a:p>
            </p:txBody>
          </p:sp>
          <p:sp>
            <p:nvSpPr>
              <p:cNvPr id="2527" name="Oval 479"/>
              <p:cNvSpPr>
                <a:spLocks noChangeAspect="1" noChangeArrowheads="1"/>
              </p:cNvSpPr>
              <p:nvPr/>
            </p:nvSpPr>
            <p:spPr bwMode="auto">
              <a:xfrm>
                <a:off x="4598" y="797"/>
                <a:ext cx="242" cy="832"/>
              </a:xfrm>
              <a:prstGeom prst="ellipse">
                <a:avLst/>
              </a:prstGeom>
              <a:gradFill rotWithShape="0">
                <a:gsLst>
                  <a:gs pos="0">
                    <a:srgbClr val="0000FF">
                      <a:alpha val="11000"/>
                    </a:srgbClr>
                  </a:gs>
                  <a:gs pos="50000">
                    <a:srgbClr val="0000FF">
                      <a:gamma/>
                      <a:tint val="20392"/>
                      <a:invGamma/>
                    </a:srgbClr>
                  </a:gs>
                  <a:gs pos="100000">
                    <a:srgbClr val="0000FF">
                      <a:alpha val="11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ea typeface="ＭＳ Ｐゴシック" pitchFamily="-32" charset="-128"/>
                  <a:cs typeface="ＭＳ Ｐゴシック"/>
                </a:endParaRPr>
              </a:p>
            </p:txBody>
          </p:sp>
          <p:sp>
            <p:nvSpPr>
              <p:cNvPr id="2528" name="Oval 480"/>
              <p:cNvSpPr>
                <a:spLocks noChangeAspect="1" noChangeArrowheads="1"/>
              </p:cNvSpPr>
              <p:nvPr/>
            </p:nvSpPr>
            <p:spPr bwMode="auto">
              <a:xfrm>
                <a:off x="4830" y="785"/>
                <a:ext cx="242" cy="832"/>
              </a:xfrm>
              <a:prstGeom prst="ellipse">
                <a:avLst/>
              </a:prstGeom>
              <a:gradFill rotWithShape="0">
                <a:gsLst>
                  <a:gs pos="0">
                    <a:srgbClr val="0000FF">
                      <a:alpha val="11000"/>
                    </a:srgbClr>
                  </a:gs>
                  <a:gs pos="50000">
                    <a:srgbClr val="0000FF">
                      <a:gamma/>
                      <a:shade val="46275"/>
                      <a:invGamma/>
                    </a:srgbClr>
                  </a:gs>
                  <a:gs pos="100000">
                    <a:srgbClr val="0000FF">
                      <a:alpha val="11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ea typeface="ＭＳ Ｐゴシック" pitchFamily="-32" charset="-128"/>
                  <a:cs typeface="ＭＳ Ｐゴシック"/>
                </a:endParaRPr>
              </a:p>
            </p:txBody>
          </p:sp>
          <p:sp>
            <p:nvSpPr>
              <p:cNvPr id="2529" name="Oval 481"/>
              <p:cNvSpPr>
                <a:spLocks noChangeAspect="1" noChangeArrowheads="1"/>
              </p:cNvSpPr>
              <p:nvPr/>
            </p:nvSpPr>
            <p:spPr bwMode="auto">
              <a:xfrm>
                <a:off x="5063" y="785"/>
                <a:ext cx="241" cy="832"/>
              </a:xfrm>
              <a:prstGeom prst="ellipse">
                <a:avLst/>
              </a:prstGeom>
              <a:gradFill rotWithShape="0">
                <a:gsLst>
                  <a:gs pos="0">
                    <a:srgbClr val="0000FF">
                      <a:alpha val="11000"/>
                    </a:srgbClr>
                  </a:gs>
                  <a:gs pos="50000">
                    <a:srgbClr val="0000FF">
                      <a:gamma/>
                      <a:tint val="20392"/>
                      <a:invGamma/>
                    </a:srgbClr>
                  </a:gs>
                  <a:gs pos="100000">
                    <a:srgbClr val="0000FF">
                      <a:alpha val="11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ea typeface="ＭＳ Ｐゴシック" pitchFamily="-32" charset="-128"/>
                  <a:cs typeface="ＭＳ Ｐゴシック"/>
                </a:endParaRPr>
              </a:p>
            </p:txBody>
          </p:sp>
          <p:sp>
            <p:nvSpPr>
              <p:cNvPr id="2530" name="Oval 482"/>
              <p:cNvSpPr>
                <a:spLocks noChangeAspect="1" noChangeArrowheads="1"/>
              </p:cNvSpPr>
              <p:nvPr/>
            </p:nvSpPr>
            <p:spPr bwMode="auto">
              <a:xfrm>
                <a:off x="5297" y="802"/>
                <a:ext cx="241" cy="832"/>
              </a:xfrm>
              <a:prstGeom prst="ellipse">
                <a:avLst/>
              </a:prstGeom>
              <a:gradFill rotWithShape="0">
                <a:gsLst>
                  <a:gs pos="0">
                    <a:srgbClr val="0000FF">
                      <a:alpha val="11000"/>
                    </a:srgbClr>
                  </a:gs>
                  <a:gs pos="50000">
                    <a:srgbClr val="0000FF">
                      <a:gamma/>
                      <a:shade val="46275"/>
                      <a:invGamma/>
                    </a:srgbClr>
                  </a:gs>
                  <a:gs pos="100000">
                    <a:srgbClr val="0000FF">
                      <a:alpha val="11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ea typeface="ＭＳ Ｐゴシック" pitchFamily="-32" charset="-128"/>
                  <a:cs typeface="ＭＳ Ｐゴシック"/>
                </a:endParaRPr>
              </a:p>
            </p:txBody>
          </p:sp>
        </p:grpSp>
        <p:sp>
          <p:nvSpPr>
            <p:cNvPr id="46170" name="Oval 483"/>
            <p:cNvSpPr>
              <a:spLocks noChangeAspect="1" noChangeArrowheads="1"/>
            </p:cNvSpPr>
            <p:nvPr/>
          </p:nvSpPr>
          <p:spPr bwMode="auto">
            <a:xfrm flipH="1">
              <a:off x="4924" y="1334"/>
              <a:ext cx="92" cy="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DE" altLang="en-US" sz="2400">
                <a:ea typeface="ＭＳ Ｐゴシック" charset="-128"/>
              </a:endParaRPr>
            </a:p>
          </p:txBody>
        </p:sp>
        <p:sp>
          <p:nvSpPr>
            <p:cNvPr id="46171" name="Text Box 484"/>
            <p:cNvSpPr txBox="1">
              <a:spLocks noChangeArrowheads="1"/>
            </p:cNvSpPr>
            <p:nvPr/>
          </p:nvSpPr>
          <p:spPr bwMode="auto">
            <a:xfrm>
              <a:off x="4973" y="1266"/>
              <a:ext cx="21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en-US" sz="1200" b="1" i="1">
                  <a:solidFill>
                    <a:srgbClr val="FF0000"/>
                  </a:solidFill>
                  <a:ea typeface="ＭＳ Ｐゴシック" charset="-128"/>
                </a:rPr>
                <a:t>E</a:t>
              </a:r>
              <a:r>
                <a:rPr lang="en-US" altLang="en-US" sz="1200" b="1" i="1" baseline="-25000">
                  <a:solidFill>
                    <a:srgbClr val="FF0000"/>
                  </a:solidFill>
                  <a:ea typeface="ＭＳ Ｐゴシック" charset="-128"/>
                </a:rPr>
                <a:t>h</a:t>
              </a:r>
              <a:endParaRPr lang="en-US" altLang="en-US" sz="1200">
                <a:solidFill>
                  <a:srgbClr val="FF0000"/>
                </a:solidFill>
                <a:ea typeface="ＭＳ Ｐゴシック" charset="-128"/>
              </a:endParaRPr>
            </a:p>
          </p:txBody>
        </p:sp>
        <p:grpSp>
          <p:nvGrpSpPr>
            <p:cNvPr id="46172" name="Group 485"/>
            <p:cNvGrpSpPr>
              <a:grpSpLocks/>
            </p:cNvGrpSpPr>
            <p:nvPr/>
          </p:nvGrpSpPr>
          <p:grpSpPr bwMode="auto">
            <a:xfrm>
              <a:off x="4921" y="1479"/>
              <a:ext cx="183" cy="92"/>
              <a:chOff x="1766" y="3241"/>
              <a:chExt cx="183" cy="92"/>
            </a:xfrm>
          </p:grpSpPr>
          <p:sp>
            <p:nvSpPr>
              <p:cNvPr id="46187" name="Oval 486"/>
              <p:cNvSpPr>
                <a:spLocks noChangeAspect="1" noChangeArrowheads="1"/>
              </p:cNvSpPr>
              <p:nvPr/>
            </p:nvSpPr>
            <p:spPr bwMode="auto">
              <a:xfrm flipH="1">
                <a:off x="1857" y="3241"/>
                <a:ext cx="92" cy="92"/>
              </a:xfrm>
              <a:prstGeom prst="ellipse">
                <a:avLst/>
              </a:prstGeom>
              <a:solidFill>
                <a:srgbClr val="FF00FF"/>
              </a:solidFill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endParaRPr lang="de-DE" altLang="en-US" sz="2400">
                  <a:ea typeface="ＭＳ Ｐゴシック" charset="-128"/>
                </a:endParaRPr>
              </a:p>
            </p:txBody>
          </p:sp>
          <p:sp>
            <p:nvSpPr>
              <p:cNvPr id="46188" name="Line 487"/>
              <p:cNvSpPr>
                <a:spLocks noChangeShapeType="1"/>
              </p:cNvSpPr>
              <p:nvPr/>
            </p:nvSpPr>
            <p:spPr bwMode="auto">
              <a:xfrm flipH="1" flipV="1">
                <a:off x="1766" y="3279"/>
                <a:ext cx="134" cy="5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6173" name="Group 488"/>
            <p:cNvGrpSpPr>
              <a:grpSpLocks/>
            </p:cNvGrpSpPr>
            <p:nvPr/>
          </p:nvGrpSpPr>
          <p:grpSpPr bwMode="auto">
            <a:xfrm>
              <a:off x="4828" y="1202"/>
              <a:ext cx="182" cy="92"/>
              <a:chOff x="1633" y="3551"/>
              <a:chExt cx="182" cy="92"/>
            </a:xfrm>
          </p:grpSpPr>
          <p:sp>
            <p:nvSpPr>
              <p:cNvPr id="46185" name="Oval 489"/>
              <p:cNvSpPr>
                <a:spLocks noChangeAspect="1" noChangeArrowheads="1"/>
              </p:cNvSpPr>
              <p:nvPr/>
            </p:nvSpPr>
            <p:spPr bwMode="auto">
              <a:xfrm flipH="1">
                <a:off x="1633" y="3551"/>
                <a:ext cx="92" cy="92"/>
              </a:xfrm>
              <a:prstGeom prst="ellipse">
                <a:avLst/>
              </a:prstGeom>
              <a:solidFill>
                <a:srgbClr val="800080"/>
              </a:solidFill>
              <a:ln w="28575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endParaRPr lang="de-DE" altLang="en-US" sz="2400">
                  <a:ea typeface="ＭＳ Ｐゴシック" charset="-128"/>
                </a:endParaRPr>
              </a:p>
            </p:txBody>
          </p:sp>
          <p:sp>
            <p:nvSpPr>
              <p:cNvPr id="46186" name="Line 490"/>
              <p:cNvSpPr>
                <a:spLocks noChangeShapeType="1"/>
              </p:cNvSpPr>
              <p:nvPr/>
            </p:nvSpPr>
            <p:spPr bwMode="auto">
              <a:xfrm flipV="1">
                <a:off x="1681" y="3589"/>
                <a:ext cx="134" cy="5"/>
              </a:xfrm>
              <a:prstGeom prst="line">
                <a:avLst/>
              </a:prstGeom>
              <a:noFill/>
              <a:ln w="9525">
                <a:solidFill>
                  <a:srgbClr val="80008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6174" name="Text Box 491"/>
            <p:cNvSpPr txBox="1">
              <a:spLocks noChangeArrowheads="1"/>
            </p:cNvSpPr>
            <p:nvPr/>
          </p:nvSpPr>
          <p:spPr bwMode="auto">
            <a:xfrm>
              <a:off x="4800" y="1069"/>
              <a:ext cx="34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en-US" sz="1000" i="1">
                  <a:solidFill>
                    <a:srgbClr val="800080"/>
                  </a:solidFill>
                  <a:ea typeface="ＭＳ Ｐゴシック" charset="-128"/>
                </a:rPr>
                <a:t>E &lt; E</a:t>
              </a:r>
              <a:r>
                <a:rPr lang="en-US" altLang="en-US" sz="1000" i="1" baseline="-25000">
                  <a:solidFill>
                    <a:srgbClr val="800080"/>
                  </a:solidFill>
                  <a:ea typeface="ＭＳ Ｐゴシック" charset="-128"/>
                </a:rPr>
                <a:t>h</a:t>
              </a:r>
              <a:endParaRPr lang="en-US" altLang="en-US" sz="1000" i="1">
                <a:solidFill>
                  <a:srgbClr val="800080"/>
                </a:solidFill>
                <a:ea typeface="ＭＳ Ｐゴシック" charset="-128"/>
              </a:endParaRPr>
            </a:p>
          </p:txBody>
        </p:sp>
        <p:sp>
          <p:nvSpPr>
            <p:cNvPr id="46175" name="Text Box 492"/>
            <p:cNvSpPr txBox="1">
              <a:spLocks noChangeArrowheads="1"/>
            </p:cNvSpPr>
            <p:nvPr/>
          </p:nvSpPr>
          <p:spPr bwMode="auto">
            <a:xfrm>
              <a:off x="4842" y="1581"/>
              <a:ext cx="34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en-US" sz="1000" i="1">
                  <a:solidFill>
                    <a:srgbClr val="FF00FF"/>
                  </a:solidFill>
                  <a:ea typeface="ＭＳ Ｐゴシック" charset="-128"/>
                </a:rPr>
                <a:t>E &gt; E</a:t>
              </a:r>
              <a:r>
                <a:rPr lang="en-US" altLang="en-US" sz="1000" i="1" baseline="-25000">
                  <a:solidFill>
                    <a:srgbClr val="FF00FF"/>
                  </a:solidFill>
                  <a:ea typeface="ＭＳ Ｐゴシック" charset="-128"/>
                </a:rPr>
                <a:t>h</a:t>
              </a:r>
              <a:endParaRPr lang="en-US" altLang="en-US" sz="1000" i="1">
                <a:solidFill>
                  <a:srgbClr val="FF00FF"/>
                </a:solidFill>
                <a:ea typeface="ＭＳ Ｐゴシック" charset="-128"/>
              </a:endParaRPr>
            </a:p>
          </p:txBody>
        </p:sp>
        <p:sp>
          <p:nvSpPr>
            <p:cNvPr id="46176" name="AutoShape 493"/>
            <p:cNvSpPr>
              <a:spLocks noChangeArrowheads="1"/>
            </p:cNvSpPr>
            <p:nvPr/>
          </p:nvSpPr>
          <p:spPr bwMode="auto">
            <a:xfrm>
              <a:off x="4342" y="1113"/>
              <a:ext cx="1264" cy="591"/>
            </a:xfrm>
            <a:prstGeom prst="wedgeEllipseCallout">
              <a:avLst>
                <a:gd name="adj1" fmla="val 11708"/>
                <a:gd name="adj2" fmla="val 148648"/>
              </a:avLst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DE" altLang="en-US" sz="2400">
                <a:ea typeface="ＭＳ Ｐゴシック" charset="-128"/>
              </a:endParaRPr>
            </a:p>
          </p:txBody>
        </p:sp>
        <p:sp>
          <p:nvSpPr>
            <p:cNvPr id="46177" name="Text Box 494"/>
            <p:cNvSpPr txBox="1">
              <a:spLocks noChangeArrowheads="1"/>
            </p:cNvSpPr>
            <p:nvPr/>
          </p:nvSpPr>
          <p:spPr bwMode="auto">
            <a:xfrm>
              <a:off x="5233" y="1647"/>
              <a:ext cx="177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en-US" sz="1400">
                  <a:ea typeface="ＭＳ Ｐゴシック" charset="-128"/>
                  <a:sym typeface="Symbol" pitchFamily="18" charset="2"/>
                </a:rPr>
                <a:t></a:t>
              </a:r>
              <a:endParaRPr lang="en-US" altLang="en-US" sz="1400">
                <a:ea typeface="ＭＳ Ｐゴシック" charset="-128"/>
              </a:endParaRPr>
            </a:p>
          </p:txBody>
        </p:sp>
        <p:sp>
          <p:nvSpPr>
            <p:cNvPr id="2543" name="Oval 495"/>
            <p:cNvSpPr>
              <a:spLocks noChangeAspect="1" noChangeArrowheads="1"/>
            </p:cNvSpPr>
            <p:nvPr/>
          </p:nvSpPr>
          <p:spPr bwMode="auto">
            <a:xfrm>
              <a:off x="5364" y="1184"/>
              <a:ext cx="170" cy="446"/>
            </a:xfrm>
            <a:prstGeom prst="ellipse">
              <a:avLst/>
            </a:prstGeom>
            <a:gradFill rotWithShape="0">
              <a:gsLst>
                <a:gs pos="0">
                  <a:srgbClr val="0000FF">
                    <a:alpha val="11000"/>
                  </a:srgbClr>
                </a:gs>
                <a:gs pos="50000">
                  <a:srgbClr val="0000FF">
                    <a:gamma/>
                    <a:tint val="20392"/>
                    <a:invGamma/>
                  </a:srgbClr>
                </a:gs>
                <a:gs pos="100000">
                  <a:srgbClr val="0000FF">
                    <a:alpha val="1100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ea typeface="ＭＳ Ｐゴシック" pitchFamily="-32" charset="-128"/>
                <a:cs typeface="ＭＳ Ｐゴシック"/>
              </a:endParaRPr>
            </a:p>
          </p:txBody>
        </p:sp>
        <p:sp>
          <p:nvSpPr>
            <p:cNvPr id="2544" name="Oval 496"/>
            <p:cNvSpPr>
              <a:spLocks noChangeAspect="1" noChangeArrowheads="1"/>
            </p:cNvSpPr>
            <p:nvPr/>
          </p:nvSpPr>
          <p:spPr bwMode="auto">
            <a:xfrm>
              <a:off x="4390" y="1204"/>
              <a:ext cx="169" cy="446"/>
            </a:xfrm>
            <a:prstGeom prst="ellipse">
              <a:avLst/>
            </a:prstGeom>
            <a:gradFill rotWithShape="0">
              <a:gsLst>
                <a:gs pos="0">
                  <a:srgbClr val="0000FF">
                    <a:alpha val="11000"/>
                  </a:srgbClr>
                </a:gs>
                <a:gs pos="50000">
                  <a:srgbClr val="0000FF">
                    <a:gamma/>
                    <a:tint val="20392"/>
                    <a:invGamma/>
                  </a:srgbClr>
                </a:gs>
                <a:gs pos="100000">
                  <a:srgbClr val="0000FF">
                    <a:alpha val="1100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ea typeface="ＭＳ Ｐゴシック" pitchFamily="-32" charset="-128"/>
                <a:cs typeface="ＭＳ Ｐゴシック"/>
              </a:endParaRPr>
            </a:p>
          </p:txBody>
        </p:sp>
        <p:sp>
          <p:nvSpPr>
            <p:cNvPr id="46184" name="Line 497"/>
            <p:cNvSpPr>
              <a:spLocks noChangeShapeType="1"/>
            </p:cNvSpPr>
            <p:nvPr/>
          </p:nvSpPr>
          <p:spPr bwMode="auto">
            <a:xfrm flipV="1">
              <a:off x="5127" y="1650"/>
              <a:ext cx="334" cy="5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6084" name="Rectangle 24"/>
          <p:cNvSpPr txBox="1">
            <a:spLocks noChangeArrowheads="1"/>
          </p:cNvSpPr>
          <p:nvPr/>
        </p:nvSpPr>
        <p:spPr bwMode="auto">
          <a:xfrm>
            <a:off x="-106421" y="3637737"/>
            <a:ext cx="8894763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1313" indent="-341313" eaLnBrk="0" hangingPunct="0">
              <a:tabLst>
                <a:tab pos="245745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1pPr>
            <a:lvl2pPr marL="741363" indent="-284163" eaLnBrk="0" hangingPunct="0">
              <a:tabLst>
                <a:tab pos="245745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1413" indent="-227013" eaLnBrk="0" hangingPunct="0">
              <a:tabLst>
                <a:tab pos="245745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45745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45745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45745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45745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45745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45745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/>
            <a:r>
              <a:rPr lang="en-US" altLang="en-US" sz="2400" dirty="0">
                <a:ea typeface="ＭＳ Ｐゴシック" charset="-128"/>
              </a:rPr>
              <a:t> </a:t>
            </a:r>
            <a:r>
              <a:rPr lang="en-US" altLang="en-US" sz="2400" dirty="0" smtClean="0">
                <a:ea typeface="ＭＳ Ｐゴシック" charset="-128"/>
              </a:rPr>
              <a:t>  The</a:t>
            </a:r>
            <a:r>
              <a:rPr lang="en-US" altLang="en-US" dirty="0" smtClean="0">
                <a:ea typeface="ＭＳ Ｐゴシック" charset="-128"/>
              </a:rPr>
              <a:t> </a:t>
            </a:r>
            <a:r>
              <a:rPr lang="en-US" altLang="en-US" dirty="0">
                <a:ea typeface="ＭＳ Ｐゴシック" charset="-128"/>
              </a:rPr>
              <a:t>Coherent Electron Cooling </a:t>
            </a:r>
            <a:r>
              <a:rPr lang="en-US" altLang="en-US" dirty="0" smtClean="0">
                <a:ea typeface="ＭＳ Ｐゴシック" charset="-128"/>
              </a:rPr>
              <a:t>system</a:t>
            </a:r>
            <a:br>
              <a:rPr lang="en-US" altLang="en-US" dirty="0" smtClean="0">
                <a:ea typeface="ＭＳ Ｐゴシック" charset="-128"/>
              </a:rPr>
            </a:br>
            <a:r>
              <a:rPr lang="en-US" altLang="en-US" dirty="0" smtClean="0">
                <a:ea typeface="ＭＳ Ｐゴシック" charset="-128"/>
              </a:rPr>
              <a:t>    has </a:t>
            </a:r>
            <a:r>
              <a:rPr lang="en-US" altLang="en-US" dirty="0">
                <a:ea typeface="ＭＳ Ｐゴシック" charset="-128"/>
              </a:rPr>
              <a:t>three major </a:t>
            </a:r>
            <a:r>
              <a:rPr lang="en-US" altLang="en-US" dirty="0" smtClean="0">
                <a:ea typeface="ＭＳ Ｐゴシック" charset="-128"/>
              </a:rPr>
              <a:t>subsystems</a:t>
            </a:r>
          </a:p>
          <a:p>
            <a:pPr eaLnBrk="1" hangingPunct="1">
              <a:buFont typeface="Arial" charset="0"/>
              <a:buChar char="•"/>
            </a:pPr>
            <a:endParaRPr lang="en-US" altLang="en-US" sz="800" dirty="0">
              <a:ea typeface="ＭＳ Ｐゴシック" charset="-128"/>
            </a:endParaRPr>
          </a:p>
          <a:p>
            <a:pPr marL="540000" lvl="2" eaLnBrk="1" hangingPunct="1">
              <a:buFont typeface="Wingdings" pitchFamily="2" charset="2"/>
              <a:buChar char="§"/>
            </a:pPr>
            <a:r>
              <a:rPr lang="en-US" altLang="en-US" sz="1600" b="1" dirty="0" smtClean="0">
                <a:ea typeface="ＭＳ Ｐゴシック" charset="-128"/>
              </a:rPr>
              <a:t>modulator</a:t>
            </a:r>
            <a:r>
              <a:rPr lang="en-US" altLang="en-US" sz="1600" dirty="0" smtClean="0">
                <a:ea typeface="ＭＳ Ｐゴシック" charset="-128"/>
              </a:rPr>
              <a:t>: the </a:t>
            </a:r>
            <a:r>
              <a:rPr lang="en-US" altLang="en-US" sz="1600" dirty="0">
                <a:ea typeface="ＭＳ Ｐゴシック" charset="-128"/>
              </a:rPr>
              <a:t>ions imprint a “density bump” </a:t>
            </a:r>
            <a:r>
              <a:rPr lang="en-US" altLang="en-US" sz="1600" dirty="0" smtClean="0">
                <a:ea typeface="ＭＳ Ｐゴシック" charset="-128"/>
              </a:rPr>
              <a:t/>
            </a:r>
            <a:br>
              <a:rPr lang="en-US" altLang="en-US" sz="1600" dirty="0" smtClean="0">
                <a:ea typeface="ＭＳ Ｐゴシック" charset="-128"/>
              </a:rPr>
            </a:br>
            <a:r>
              <a:rPr lang="en-US" altLang="en-US" sz="1600" dirty="0" smtClean="0">
                <a:ea typeface="ＭＳ Ｐゴシック" charset="-128"/>
              </a:rPr>
              <a:t>                    on the electron </a:t>
            </a:r>
            <a:r>
              <a:rPr lang="en-US" altLang="en-US" sz="1600" dirty="0">
                <a:ea typeface="ＭＳ Ｐゴシック" charset="-128"/>
              </a:rPr>
              <a:t>distribution</a:t>
            </a:r>
          </a:p>
          <a:p>
            <a:pPr marL="540000" lvl="2" eaLnBrk="1" hangingPunct="1">
              <a:buFont typeface="Wingdings" pitchFamily="2" charset="2"/>
              <a:buChar char="§"/>
            </a:pPr>
            <a:r>
              <a:rPr lang="en-US" altLang="en-US" sz="1600" b="1" dirty="0" smtClean="0">
                <a:ea typeface="ＭＳ Ｐゴシック" charset="-128"/>
              </a:rPr>
              <a:t>amplifier</a:t>
            </a:r>
            <a:r>
              <a:rPr lang="en-US" altLang="en-US" sz="1600" dirty="0" smtClean="0">
                <a:ea typeface="ＭＳ Ｐゴシック" charset="-128"/>
              </a:rPr>
              <a:t>:  FEL </a:t>
            </a:r>
            <a:r>
              <a:rPr lang="en-US" altLang="en-US" sz="1600" dirty="0">
                <a:ea typeface="ＭＳ Ｐゴシック" charset="-128"/>
              </a:rPr>
              <a:t>interaction amplifies a density </a:t>
            </a:r>
            <a:r>
              <a:rPr lang="en-US" altLang="en-US" sz="1600" dirty="0" smtClean="0">
                <a:ea typeface="ＭＳ Ｐゴシック" charset="-128"/>
              </a:rPr>
              <a:t>bump</a:t>
            </a:r>
            <a:br>
              <a:rPr lang="en-US" altLang="en-US" sz="1600" dirty="0" smtClean="0">
                <a:ea typeface="ＭＳ Ｐゴシック" charset="-128"/>
              </a:rPr>
            </a:br>
            <a:r>
              <a:rPr lang="en-US" altLang="en-US" sz="1600" dirty="0" smtClean="0">
                <a:ea typeface="ＭＳ Ｐゴシック" charset="-128"/>
              </a:rPr>
              <a:t>                   by </a:t>
            </a:r>
            <a:r>
              <a:rPr lang="en-US" altLang="en-US" sz="1600" dirty="0">
                <a:ea typeface="ＭＳ Ｐゴシック" charset="-128"/>
              </a:rPr>
              <a:t>orders of magnitude</a:t>
            </a:r>
          </a:p>
          <a:p>
            <a:pPr marL="540000" lvl="2" eaLnBrk="1" hangingPunct="1">
              <a:buFont typeface="Wingdings" pitchFamily="2" charset="2"/>
              <a:buChar char="§"/>
            </a:pPr>
            <a:r>
              <a:rPr lang="en-US" altLang="en-US" sz="1600" b="1" dirty="0" smtClean="0">
                <a:ea typeface="ＭＳ Ｐゴシック" charset="-128"/>
              </a:rPr>
              <a:t>kicker</a:t>
            </a:r>
            <a:r>
              <a:rPr lang="en-US" altLang="en-US" sz="1600" dirty="0" smtClean="0">
                <a:ea typeface="ＭＳ Ｐゴシック" charset="-128"/>
              </a:rPr>
              <a:t>:   the </a:t>
            </a:r>
            <a:r>
              <a:rPr lang="en-US" altLang="en-US" sz="1600" dirty="0">
                <a:ea typeface="ＭＳ Ｐゴシック" charset="-128"/>
              </a:rPr>
              <a:t>amplified &amp; phase-shifted electron </a:t>
            </a:r>
            <a:r>
              <a:rPr lang="en-US" altLang="en-US" sz="1600" dirty="0" smtClean="0">
                <a:ea typeface="ＭＳ Ｐゴシック" charset="-128"/>
              </a:rPr>
              <a:t>charge</a:t>
            </a:r>
            <a:br>
              <a:rPr lang="en-US" altLang="en-US" sz="1600" dirty="0" smtClean="0">
                <a:ea typeface="ＭＳ Ｐゴシック" charset="-128"/>
              </a:rPr>
            </a:br>
            <a:r>
              <a:rPr lang="en-US" altLang="en-US" sz="1600" dirty="0" smtClean="0">
                <a:ea typeface="ＭＳ Ｐゴシック" charset="-128"/>
              </a:rPr>
              <a:t>               distribution is</a:t>
            </a:r>
            <a:r>
              <a:rPr lang="en-US" altLang="en-US" sz="1600" dirty="0">
                <a:ea typeface="ＭＳ Ｐゴシック" charset="-128"/>
              </a:rPr>
              <a:t> </a:t>
            </a:r>
            <a:r>
              <a:rPr lang="en-US" altLang="en-US" sz="1600" dirty="0" smtClean="0">
                <a:ea typeface="ＭＳ Ｐゴシック" charset="-128"/>
              </a:rPr>
              <a:t>used to</a:t>
            </a:r>
            <a:r>
              <a:rPr lang="en-US" altLang="en-US" sz="1600" dirty="0">
                <a:ea typeface="ＭＳ Ｐゴシック" charset="-128"/>
              </a:rPr>
              <a:t> </a:t>
            </a:r>
            <a:r>
              <a:rPr lang="en-US" altLang="en-US" sz="1600" dirty="0" smtClean="0">
                <a:ea typeface="ＭＳ Ｐゴシック" charset="-128"/>
              </a:rPr>
              <a:t>correct </a:t>
            </a:r>
            <a:r>
              <a:rPr lang="en-US" altLang="en-US" sz="1600" dirty="0">
                <a:ea typeface="ＭＳ Ｐゴシック" charset="-128"/>
              </a:rPr>
              <a:t>the velocity </a:t>
            </a:r>
            <a:r>
              <a:rPr lang="en-US" altLang="en-US" sz="1600" dirty="0" smtClean="0">
                <a:ea typeface="ＭＳ Ｐゴシック" charset="-128"/>
              </a:rPr>
              <a:t>offset</a:t>
            </a:r>
            <a:br>
              <a:rPr lang="en-US" altLang="en-US" sz="1600" dirty="0" smtClean="0">
                <a:ea typeface="ＭＳ Ｐゴシック" charset="-128"/>
              </a:rPr>
            </a:br>
            <a:r>
              <a:rPr lang="en-US" altLang="en-US" sz="1600" dirty="0" smtClean="0">
                <a:ea typeface="ＭＳ Ｐゴシック" charset="-128"/>
              </a:rPr>
              <a:t>               of </a:t>
            </a:r>
            <a:r>
              <a:rPr lang="en-US" altLang="en-US" sz="1600" dirty="0">
                <a:ea typeface="ＭＳ Ｐゴシック" charset="-128"/>
              </a:rPr>
              <a:t>the </a:t>
            </a:r>
            <a:r>
              <a:rPr lang="en-US" altLang="en-US" sz="1600" dirty="0" smtClean="0">
                <a:ea typeface="ＭＳ Ｐゴシック" charset="-128"/>
              </a:rPr>
              <a:t>ions</a:t>
            </a:r>
          </a:p>
          <a:p>
            <a:pPr marL="540000" lvl="2" eaLnBrk="1" hangingPunct="1">
              <a:buFont typeface="Wingdings" pitchFamily="2" charset="2"/>
              <a:buChar char="§"/>
            </a:pPr>
            <a:endParaRPr lang="en-US" altLang="en-US" sz="1600" dirty="0">
              <a:ea typeface="ＭＳ Ｐゴシック" charset="-128"/>
            </a:endParaRPr>
          </a:p>
        </p:txBody>
      </p:sp>
      <p:sp>
        <p:nvSpPr>
          <p:cNvPr id="46085" name="Text Box 161"/>
          <p:cNvSpPr txBox="1">
            <a:spLocks noChangeArrowheads="1"/>
          </p:cNvSpPr>
          <p:nvPr/>
        </p:nvSpPr>
        <p:spPr bwMode="auto">
          <a:xfrm>
            <a:off x="954719" y="945854"/>
            <a:ext cx="5853112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de-DE" altLang="en-US"/>
          </a:p>
          <a:p>
            <a:pPr eaLnBrk="1" hangingPunct="1"/>
            <a:endParaRPr lang="de-DE" altLang="en-US"/>
          </a:p>
          <a:p>
            <a:pPr eaLnBrk="1" hangingPunct="1"/>
            <a:endParaRPr lang="en-US" altLang="en-US"/>
          </a:p>
        </p:txBody>
      </p:sp>
      <p:sp>
        <p:nvSpPr>
          <p:cNvPr id="46086" name="Text Box 162"/>
          <p:cNvSpPr txBox="1">
            <a:spLocks noChangeArrowheads="1"/>
          </p:cNvSpPr>
          <p:nvPr/>
        </p:nvSpPr>
        <p:spPr bwMode="auto">
          <a:xfrm>
            <a:off x="-15304" y="884942"/>
            <a:ext cx="8077200" cy="1077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 dirty="0"/>
              <a:t>A combination of electron and stochastic cooling concepts</a:t>
            </a:r>
          </a:p>
          <a:p>
            <a:pPr eaLnBrk="1" hangingPunct="1"/>
            <a:r>
              <a:rPr lang="en-US" altLang="en-US" dirty="0">
                <a:solidFill>
                  <a:srgbClr val="A50021"/>
                </a:solidFill>
              </a:rPr>
              <a:t>proposed for fast cooling at highest energies</a:t>
            </a:r>
            <a:br>
              <a:rPr lang="en-US" altLang="en-US" dirty="0">
                <a:solidFill>
                  <a:srgbClr val="A50021"/>
                </a:solidFill>
              </a:rPr>
            </a:br>
            <a:r>
              <a:rPr lang="en-US" altLang="en-US" dirty="0">
                <a:solidFill>
                  <a:srgbClr val="A50021"/>
                </a:solidFill>
              </a:rPr>
              <a:t>energy range several 10 – 100 GeV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7386939" y="5602014"/>
            <a:ext cx="15055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b="1" dirty="0" smtClean="0">
                <a:solidFill>
                  <a:srgbClr val="336699"/>
                </a:solidFill>
              </a:rPr>
              <a:t>electron-ion</a:t>
            </a:r>
            <a:br>
              <a:rPr lang="en-US" sz="1800" b="1" dirty="0" smtClean="0">
                <a:solidFill>
                  <a:srgbClr val="336699"/>
                </a:solidFill>
              </a:rPr>
            </a:br>
            <a:r>
              <a:rPr lang="en-US" sz="1800" b="1" dirty="0" smtClean="0">
                <a:solidFill>
                  <a:srgbClr val="336699"/>
                </a:solidFill>
              </a:rPr>
              <a:t>collider</a:t>
            </a:r>
          </a:p>
          <a:p>
            <a:pPr algn="r"/>
            <a:r>
              <a:rPr lang="en-US" sz="1800" b="1" dirty="0" smtClean="0">
                <a:solidFill>
                  <a:srgbClr val="336699"/>
                </a:solidFill>
              </a:rPr>
              <a:t>BNL-EIC</a:t>
            </a:r>
            <a:endParaRPr lang="en-US" sz="1800" b="1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69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45947" y="44624"/>
            <a:ext cx="846016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3600" b="1" dirty="0" smtClean="0">
                <a:solidFill>
                  <a:srgbClr val="336699"/>
                </a:solidFill>
              </a:rPr>
              <a:t>Optical Stochastic Cooling Concept</a:t>
            </a:r>
            <a:endParaRPr lang="en-US" altLang="en-US" sz="3600" b="1" dirty="0">
              <a:solidFill>
                <a:srgbClr val="336699"/>
              </a:solidFill>
            </a:endParaRP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205" y="820635"/>
            <a:ext cx="7961905" cy="2752381"/>
          </a:xfrm>
          <a:prstGeom prst="rect">
            <a:avLst/>
          </a:prstGeom>
        </p:spPr>
      </p:pic>
      <p:pic>
        <p:nvPicPr>
          <p:cNvPr id="6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204" y="3573016"/>
            <a:ext cx="7961906" cy="1998283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251520" y="5540459"/>
            <a:ext cx="889248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first experimental demonstration with 100 MeV electron beam in IOTA (FNAL) </a:t>
            </a:r>
            <a:r>
              <a:rPr lang="en-US" sz="1800" i="1" dirty="0" smtClean="0">
                <a:solidFill>
                  <a:srgbClr val="009900"/>
                </a:solidFill>
              </a:rPr>
              <a:t>Nature 608  287-292 (2022)</a:t>
            </a:r>
          </a:p>
          <a:p>
            <a:r>
              <a:rPr lang="en-US" sz="2200" b="1" dirty="0" smtClean="0">
                <a:solidFill>
                  <a:srgbClr val="C00000"/>
                </a:solidFill>
              </a:rPr>
              <a:t>option for cooling hadron beams of highest energy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597204" y="2701369"/>
            <a:ext cx="29466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benefit: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high bandwidth of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optical cooling system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36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3" descr="esr_sto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690813"/>
            <a:ext cx="3167062" cy="419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9" name="Picture 4" descr="stocool_elect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187450"/>
            <a:ext cx="2757487" cy="167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5" descr="dip_quadamp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843463"/>
            <a:ext cx="2771775" cy="168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6" descr="combstat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913" y="2936875"/>
            <a:ext cx="2771775" cy="186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2" name="Text Box 7"/>
          <p:cNvSpPr txBox="1">
            <a:spLocks noChangeArrowheads="1"/>
          </p:cNvSpPr>
          <p:nvPr/>
        </p:nvSpPr>
        <p:spPr bwMode="auto">
          <a:xfrm>
            <a:off x="323850" y="1556792"/>
            <a:ext cx="4114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1800" b="1" dirty="0">
                <a:latin typeface="Times New Roman" pitchFamily="18" charset="0"/>
              </a:rPr>
              <a:t>energy 400 (-550) MeV/u</a:t>
            </a:r>
            <a:br>
              <a:rPr lang="en-GB" altLang="en-US" sz="1800" b="1" dirty="0">
                <a:latin typeface="Times New Roman" pitchFamily="18" charset="0"/>
              </a:rPr>
            </a:br>
            <a:r>
              <a:rPr lang="en-GB" altLang="en-US" sz="1800" b="1" dirty="0">
                <a:latin typeface="Times New Roman" pitchFamily="18" charset="0"/>
              </a:rPr>
              <a:t>bandwidth 0.8 GHz (range 0.9-1.7 GHz) </a:t>
            </a:r>
          </a:p>
          <a:p>
            <a:pPr eaLnBrk="1" hangingPunct="1"/>
            <a:r>
              <a:rPr lang="en-GB" altLang="en-US" sz="1800" b="1" dirty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</a:t>
            </a:r>
            <a:r>
              <a:rPr lang="en-GB" altLang="en-US" sz="1800" b="1" dirty="0">
                <a:solidFill>
                  <a:srgbClr val="FF0000"/>
                </a:solidFill>
                <a:latin typeface="Times New Roman" pitchFamily="18" charset="0"/>
              </a:rPr>
              <a:t>p/p = </a:t>
            </a:r>
            <a:r>
              <a:rPr lang="en-GB" altLang="en-US" sz="1800" b="1" dirty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0.35  %</a:t>
            </a:r>
            <a:r>
              <a:rPr lang="en-GB" altLang="en-US" sz="1800" b="1" dirty="0">
                <a:latin typeface="Symbol" pitchFamily="18" charset="2"/>
              </a:rPr>
              <a:t>  </a:t>
            </a:r>
            <a:r>
              <a:rPr lang="en-GB" altLang="en-US" sz="1800" b="1" dirty="0">
                <a:latin typeface="Symbol" pitchFamily="18" charset="2"/>
                <a:sym typeface="Symbol" pitchFamily="18" charset="2"/>
              </a:rPr>
              <a:t> </a:t>
            </a:r>
            <a:r>
              <a:rPr lang="en-GB" altLang="en-US" sz="1800" b="1" dirty="0">
                <a:latin typeface="Symbol" pitchFamily="18" charset="2"/>
              </a:rPr>
              <a:t> </a:t>
            </a:r>
            <a:r>
              <a:rPr lang="en-GB" altLang="en-US" sz="1800" b="1" dirty="0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</a:t>
            </a:r>
            <a:r>
              <a:rPr lang="en-GB" altLang="en-US" sz="1800" b="1" dirty="0">
                <a:solidFill>
                  <a:schemeClr val="accent2"/>
                </a:solidFill>
                <a:latin typeface="Times New Roman" pitchFamily="18" charset="0"/>
              </a:rPr>
              <a:t>p/p = </a:t>
            </a:r>
            <a:r>
              <a:rPr lang="en-GB" altLang="en-US" sz="1800" b="1" dirty="0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0.01  %</a:t>
            </a:r>
            <a:r>
              <a:rPr lang="en-GB" altLang="en-US" sz="1800" b="1" dirty="0">
                <a:latin typeface="Symbol" pitchFamily="18" charset="2"/>
                <a:sym typeface="Symbol" pitchFamily="18" charset="2"/>
              </a:rPr>
              <a:t/>
            </a:r>
            <a:br>
              <a:rPr lang="en-GB" altLang="en-US" sz="1800" b="1" dirty="0">
                <a:latin typeface="Symbol" pitchFamily="18" charset="2"/>
                <a:sym typeface="Symbol" pitchFamily="18" charset="2"/>
              </a:rPr>
            </a:br>
            <a:r>
              <a:rPr lang="en-GB" altLang="en-US" sz="1800" b="1" dirty="0">
                <a:latin typeface="Symbol" pitchFamily="18" charset="2"/>
                <a:sym typeface="Symbol" pitchFamily="18" charset="2"/>
              </a:rPr>
              <a:t> </a:t>
            </a:r>
            <a:r>
              <a:rPr lang="en-GB" altLang="en-US" sz="1800" b="1" dirty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e = 10  10</a:t>
            </a:r>
            <a:r>
              <a:rPr lang="en-GB" altLang="en-US" sz="1800" b="1" baseline="30000" dirty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-6</a:t>
            </a:r>
            <a:r>
              <a:rPr lang="en-GB" altLang="en-US" sz="1800" b="1" dirty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 </a:t>
            </a:r>
            <a:r>
              <a:rPr lang="en-GB" altLang="en-US" sz="1800" b="1" dirty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m</a:t>
            </a:r>
            <a:r>
              <a:rPr lang="en-GB" altLang="en-US" sz="1800" b="1" dirty="0">
                <a:latin typeface="Times New Roman" pitchFamily="18" charset="0"/>
                <a:sym typeface="Symbol" pitchFamily="18" charset="2"/>
              </a:rPr>
              <a:t>  </a:t>
            </a:r>
            <a:r>
              <a:rPr lang="en-GB" altLang="en-US" sz="1800" b="1" dirty="0">
                <a:latin typeface="Symbol" pitchFamily="18" charset="2"/>
                <a:sym typeface="Symbol" pitchFamily="18" charset="2"/>
              </a:rPr>
              <a:t>  </a:t>
            </a:r>
            <a:r>
              <a:rPr lang="en-GB" altLang="en-US" sz="1800" b="1" dirty="0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e = 2  10</a:t>
            </a:r>
            <a:r>
              <a:rPr lang="en-GB" altLang="en-US" sz="1800" b="1" baseline="30000" dirty="0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-6</a:t>
            </a:r>
            <a:r>
              <a:rPr lang="en-GB" altLang="en-US" sz="1800" b="1" dirty="0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 </a:t>
            </a:r>
            <a:r>
              <a:rPr lang="en-GB" altLang="en-US" sz="1800" b="1" dirty="0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m</a:t>
            </a:r>
            <a:r>
              <a:rPr lang="en-GB" altLang="en-US" sz="1800" b="1" dirty="0">
                <a:latin typeface="Symbol" pitchFamily="18" charset="2"/>
                <a:sym typeface="Symbol" pitchFamily="18" charset="2"/>
              </a:rPr>
              <a:t> </a:t>
            </a:r>
          </a:p>
        </p:txBody>
      </p:sp>
      <p:sp>
        <p:nvSpPr>
          <p:cNvPr id="45063" name="Text Box 8"/>
          <p:cNvSpPr txBox="1">
            <a:spLocks noChangeArrowheads="1"/>
          </p:cNvSpPr>
          <p:nvPr/>
        </p:nvSpPr>
        <p:spPr bwMode="auto">
          <a:xfrm>
            <a:off x="7452320" y="1520343"/>
            <a:ext cx="174307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1600" b="1" dirty="0">
                <a:latin typeface="Times New Roman" pitchFamily="18" charset="0"/>
              </a:rPr>
              <a:t>electrodes installed </a:t>
            </a:r>
            <a:r>
              <a:rPr lang="en-GB" altLang="en-US" sz="1600" b="1" dirty="0" smtClean="0">
                <a:latin typeface="Times New Roman" pitchFamily="18" charset="0"/>
              </a:rPr>
              <a:t>in the</a:t>
            </a:r>
          </a:p>
          <a:p>
            <a:pPr eaLnBrk="1" hangingPunct="1"/>
            <a:r>
              <a:rPr lang="en-GB" altLang="en-US" sz="1600" b="1" dirty="0" smtClean="0">
                <a:latin typeface="Times New Roman" pitchFamily="18" charset="0"/>
              </a:rPr>
              <a:t>ultrahigh vacuum</a:t>
            </a:r>
            <a:r>
              <a:rPr lang="en-GB" altLang="en-US" sz="1600" b="1" dirty="0">
                <a:latin typeface="Times New Roman" pitchFamily="18" charset="0"/>
              </a:rPr>
              <a:t/>
            </a:r>
            <a:br>
              <a:rPr lang="en-GB" altLang="en-US" sz="1600" b="1" dirty="0">
                <a:latin typeface="Times New Roman" pitchFamily="18" charset="0"/>
              </a:rPr>
            </a:br>
            <a:r>
              <a:rPr lang="en-GB" altLang="en-US" sz="1600" b="1" dirty="0">
                <a:latin typeface="Times New Roman" pitchFamily="18" charset="0"/>
              </a:rPr>
              <a:t>inside </a:t>
            </a:r>
            <a:r>
              <a:rPr lang="en-GB" altLang="en-US" sz="1600" b="1" dirty="0" smtClean="0">
                <a:latin typeface="Times New Roman" pitchFamily="18" charset="0"/>
              </a:rPr>
              <a:t>magnets</a:t>
            </a:r>
            <a:endParaRPr lang="en-GB" altLang="en-US" sz="1600" b="1" dirty="0">
              <a:latin typeface="Times New Roman" pitchFamily="18" charset="0"/>
            </a:endParaRPr>
          </a:p>
        </p:txBody>
      </p:sp>
      <p:sp>
        <p:nvSpPr>
          <p:cNvPr id="45064" name="Text Box 9"/>
          <p:cNvSpPr txBox="1">
            <a:spLocks noChangeArrowheads="1"/>
          </p:cNvSpPr>
          <p:nvPr/>
        </p:nvSpPr>
        <p:spPr bwMode="auto">
          <a:xfrm>
            <a:off x="7452320" y="3429000"/>
            <a:ext cx="16002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1600" b="1" dirty="0">
                <a:latin typeface="Times New Roman" pitchFamily="18" charset="0"/>
              </a:rPr>
              <a:t>combination of signals  from electrodes </a:t>
            </a:r>
          </a:p>
        </p:txBody>
      </p:sp>
      <p:sp>
        <p:nvSpPr>
          <p:cNvPr id="45065" name="Text Box 10"/>
          <p:cNvSpPr txBox="1">
            <a:spLocks noChangeArrowheads="1"/>
          </p:cNvSpPr>
          <p:nvPr/>
        </p:nvSpPr>
        <p:spPr bwMode="auto">
          <a:xfrm>
            <a:off x="7452320" y="5229225"/>
            <a:ext cx="16764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1600" b="1" dirty="0">
                <a:latin typeface="Times New Roman" pitchFamily="18" charset="0"/>
              </a:rPr>
              <a:t>power amplifiers</a:t>
            </a:r>
            <a:br>
              <a:rPr lang="en-GB" altLang="en-US" sz="1600" b="1" dirty="0">
                <a:latin typeface="Times New Roman" pitchFamily="18" charset="0"/>
              </a:rPr>
            </a:br>
            <a:r>
              <a:rPr lang="en-GB" altLang="en-US" sz="1600" b="1" dirty="0">
                <a:latin typeface="Times New Roman" pitchFamily="18" charset="0"/>
              </a:rPr>
              <a:t>for generation of</a:t>
            </a:r>
            <a:br>
              <a:rPr lang="en-GB" altLang="en-US" sz="1600" b="1" dirty="0">
                <a:latin typeface="Times New Roman" pitchFamily="18" charset="0"/>
              </a:rPr>
            </a:br>
            <a:r>
              <a:rPr lang="en-GB" altLang="en-US" sz="1600" b="1" dirty="0">
                <a:latin typeface="Times New Roman" pitchFamily="18" charset="0"/>
              </a:rPr>
              <a:t>correction kicks</a:t>
            </a:r>
          </a:p>
        </p:txBody>
      </p:sp>
      <p:sp>
        <p:nvSpPr>
          <p:cNvPr id="45066" name="Text Box 11"/>
          <p:cNvSpPr txBox="1">
            <a:spLocks noChangeArrowheads="1"/>
          </p:cNvSpPr>
          <p:nvPr/>
        </p:nvSpPr>
        <p:spPr bwMode="auto">
          <a:xfrm>
            <a:off x="34925" y="1232942"/>
            <a:ext cx="4465638" cy="323850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altLang="en-US" sz="1800" b="1" dirty="0"/>
              <a:t>fast pre-cooling of hot </a:t>
            </a:r>
            <a:r>
              <a:rPr lang="en-GB" altLang="en-US" sz="1800" b="1" dirty="0" smtClean="0"/>
              <a:t>rare isotopes</a:t>
            </a:r>
            <a:endParaRPr lang="en-GB" altLang="en-US" sz="1800" b="1" dirty="0"/>
          </a:p>
        </p:txBody>
      </p:sp>
      <p:sp>
        <p:nvSpPr>
          <p:cNvPr id="45067" name="Text Box 14"/>
          <p:cNvSpPr txBox="1">
            <a:spLocks noChangeArrowheads="1"/>
          </p:cNvSpPr>
          <p:nvPr/>
        </p:nvSpPr>
        <p:spPr bwMode="auto">
          <a:xfrm>
            <a:off x="1541463" y="-26988"/>
            <a:ext cx="5262562" cy="1200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US" altLang="en-US" sz="3600" b="1" kern="0" dirty="0" smtClean="0">
                <a:solidFill>
                  <a:srgbClr val="336699"/>
                </a:solidFill>
              </a:rPr>
              <a:t>Stochastic Cooling </a:t>
            </a:r>
            <a:br>
              <a:rPr lang="en-US" altLang="en-US" sz="3600" b="1" kern="0" dirty="0" smtClean="0">
                <a:solidFill>
                  <a:srgbClr val="336699"/>
                </a:solidFill>
              </a:rPr>
            </a:br>
            <a:r>
              <a:rPr lang="en-US" altLang="en-US" sz="3600" b="1" kern="0" dirty="0" smtClean="0">
                <a:solidFill>
                  <a:srgbClr val="336699"/>
                </a:solidFill>
              </a:rPr>
              <a:t>of Rare Isotopes at GSI</a:t>
            </a:r>
          </a:p>
        </p:txBody>
      </p:sp>
    </p:spTree>
    <p:extLst>
      <p:ext uri="{BB962C8B-B14F-4D97-AF65-F5344CB8AC3E}">
        <p14:creationId xmlns:p14="http://schemas.microsoft.com/office/powerpoint/2010/main" val="2594782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3874912"/>
              </p:ext>
            </p:extLst>
          </p:nvPr>
        </p:nvGraphicFramePr>
        <p:xfrm>
          <a:off x="-108520" y="1613428"/>
          <a:ext cx="6965127" cy="49839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55" name="Tabelle" r:id="rId3" imgW="10220740" imgH="7087050" progId="Excel.Sheet.8">
                  <p:embed/>
                </p:oleObj>
              </mc:Choice>
              <mc:Fallback>
                <p:oleObj name="Tabelle" r:id="rId3" imgW="10220740" imgH="7087050" progId="Excel.Sheet.8">
                  <p:embed/>
                  <p:pic>
                    <p:nvPicPr>
                      <p:cNvPr id="921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08520" y="1613428"/>
                        <a:ext cx="6965127" cy="49839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975519" y="4123928"/>
            <a:ext cx="1292225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FF0000"/>
                </a:solidFill>
                <a:latin typeface="Comic Sans MS" pitchFamily="66" charset="0"/>
              </a:rPr>
              <a:t>Fast stochastic pre-cooling 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481313" y="1819672"/>
            <a:ext cx="1882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altLang="en-US" sz="1200" dirty="0">
                <a:latin typeface="Comic Sans MS" pitchFamily="66" charset="0"/>
              </a:rPr>
              <a:t>One trace every 120 </a:t>
            </a:r>
            <a:r>
              <a:rPr lang="en-US" altLang="en-US" sz="1200" dirty="0" err="1">
                <a:latin typeface="Comic Sans MS" pitchFamily="66" charset="0"/>
              </a:rPr>
              <a:t>ms</a:t>
            </a:r>
            <a:endParaRPr lang="en-US" altLang="en-US" sz="1200" dirty="0">
              <a:latin typeface="Comic Sans MS" pitchFamily="66" charset="0"/>
            </a:endParaRPr>
          </a:p>
          <a:p>
            <a:pPr algn="r" eaLnBrk="1" hangingPunct="1"/>
            <a:r>
              <a:rPr lang="en-US" altLang="en-US" sz="1200" dirty="0">
                <a:latin typeface="Comic Sans MS" pitchFamily="66" charset="0"/>
              </a:rPr>
              <a:t>5.52 s in total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971600" y="2971800"/>
            <a:ext cx="1332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chemeClr val="accent2"/>
                </a:solidFill>
                <a:latin typeface="Comic Sans MS" pitchFamily="66" charset="0"/>
              </a:rPr>
              <a:t>Subsequent electron cooling</a:t>
            </a:r>
          </a:p>
        </p:txBody>
      </p:sp>
      <p:grpSp>
        <p:nvGrpSpPr>
          <p:cNvPr id="9222" name="Group 6"/>
          <p:cNvGrpSpPr>
            <a:grpSpLocks/>
          </p:cNvGrpSpPr>
          <p:nvPr/>
        </p:nvGrpSpPr>
        <p:grpSpPr bwMode="auto">
          <a:xfrm>
            <a:off x="5076056" y="5517232"/>
            <a:ext cx="757238" cy="336550"/>
            <a:chOff x="4992" y="3329"/>
            <a:chExt cx="477" cy="203"/>
          </a:xfrm>
        </p:grpSpPr>
        <p:sp>
          <p:nvSpPr>
            <p:cNvPr id="9240" name="Line 7"/>
            <p:cNvSpPr>
              <a:spLocks noChangeShapeType="1"/>
            </p:cNvSpPr>
            <p:nvPr/>
          </p:nvSpPr>
          <p:spPr bwMode="auto">
            <a:xfrm flipH="1">
              <a:off x="4992" y="340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41" name="Text Box 8"/>
            <p:cNvSpPr txBox="1">
              <a:spLocks noChangeArrowheads="1"/>
            </p:cNvSpPr>
            <p:nvPr/>
          </p:nvSpPr>
          <p:spPr bwMode="auto">
            <a:xfrm>
              <a:off x="5132" y="3329"/>
              <a:ext cx="337" cy="2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altLang="en-US" sz="1600" dirty="0">
                  <a:latin typeface="Comic Sans MS" pitchFamily="66" charset="0"/>
                </a:rPr>
                <a:t>Inj.</a:t>
              </a:r>
            </a:p>
          </p:txBody>
        </p:sp>
      </p:grpSp>
      <p:grpSp>
        <p:nvGrpSpPr>
          <p:cNvPr id="9223" name="Group 9"/>
          <p:cNvGrpSpPr>
            <a:grpSpLocks/>
          </p:cNvGrpSpPr>
          <p:nvPr/>
        </p:nvGrpSpPr>
        <p:grpSpPr bwMode="auto">
          <a:xfrm>
            <a:off x="5148064" y="3861048"/>
            <a:ext cx="688975" cy="336550"/>
            <a:chOff x="4992" y="2417"/>
            <a:chExt cx="434" cy="212"/>
          </a:xfrm>
        </p:grpSpPr>
        <p:sp>
          <p:nvSpPr>
            <p:cNvPr id="9238" name="Text Box 10"/>
            <p:cNvSpPr txBox="1">
              <a:spLocks noChangeArrowheads="1"/>
            </p:cNvSpPr>
            <p:nvPr/>
          </p:nvSpPr>
          <p:spPr bwMode="auto">
            <a:xfrm>
              <a:off x="5132" y="2417"/>
              <a:ext cx="294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altLang="en-US" sz="1600" dirty="0">
                  <a:latin typeface="Comic Sans MS" pitchFamily="66" charset="0"/>
                </a:rPr>
                <a:t>3 s</a:t>
              </a:r>
            </a:p>
          </p:txBody>
        </p:sp>
        <p:sp>
          <p:nvSpPr>
            <p:cNvPr id="9239" name="Line 11"/>
            <p:cNvSpPr>
              <a:spLocks noChangeShapeType="1"/>
            </p:cNvSpPr>
            <p:nvPr/>
          </p:nvSpPr>
          <p:spPr bwMode="auto">
            <a:xfrm flipH="1">
              <a:off x="4992" y="254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224" name="Group 12"/>
          <p:cNvGrpSpPr>
            <a:grpSpLocks/>
          </p:cNvGrpSpPr>
          <p:nvPr/>
        </p:nvGrpSpPr>
        <p:grpSpPr bwMode="auto">
          <a:xfrm>
            <a:off x="5148064" y="2444378"/>
            <a:ext cx="663575" cy="336550"/>
            <a:chOff x="5040" y="1553"/>
            <a:chExt cx="472" cy="212"/>
          </a:xfrm>
        </p:grpSpPr>
        <p:sp>
          <p:nvSpPr>
            <p:cNvPr id="9236" name="Text Box 13"/>
            <p:cNvSpPr txBox="1">
              <a:spLocks noChangeArrowheads="1"/>
            </p:cNvSpPr>
            <p:nvPr/>
          </p:nvSpPr>
          <p:spPr bwMode="auto">
            <a:xfrm>
              <a:off x="5180" y="1553"/>
              <a:ext cx="33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altLang="en-US" sz="1600" dirty="0">
                  <a:latin typeface="Comic Sans MS" pitchFamily="66" charset="0"/>
                </a:rPr>
                <a:t>5 s</a:t>
              </a:r>
            </a:p>
          </p:txBody>
        </p:sp>
        <p:sp>
          <p:nvSpPr>
            <p:cNvPr id="9237" name="Line 14"/>
            <p:cNvSpPr>
              <a:spLocks noChangeShapeType="1"/>
            </p:cNvSpPr>
            <p:nvPr/>
          </p:nvSpPr>
          <p:spPr bwMode="auto">
            <a:xfrm flipH="1">
              <a:off x="5040" y="1680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25" name="Text Box 15"/>
          <p:cNvSpPr txBox="1">
            <a:spLocks noChangeArrowheads="1"/>
          </p:cNvSpPr>
          <p:nvPr/>
        </p:nvSpPr>
        <p:spPr bwMode="auto">
          <a:xfrm>
            <a:off x="755576" y="4941168"/>
            <a:ext cx="2037651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400" dirty="0">
                <a:latin typeface="Comic Sans MS" pitchFamily="66" charset="0"/>
              </a:rPr>
              <a:t>Primary Uranium beam</a:t>
            </a:r>
          </a:p>
          <a:p>
            <a:pPr eaLnBrk="1" hangingPunct="1"/>
            <a:r>
              <a:rPr lang="en-US" altLang="en-US" sz="1400" dirty="0">
                <a:latin typeface="Comic Sans MS" pitchFamily="66" charset="0"/>
              </a:rPr>
              <a:t>heated in thick target</a:t>
            </a:r>
          </a:p>
        </p:txBody>
      </p:sp>
      <p:sp>
        <p:nvSpPr>
          <p:cNvPr id="9226" name="Text Box 16"/>
          <p:cNvSpPr txBox="1">
            <a:spLocks noChangeArrowheads="1"/>
          </p:cNvSpPr>
          <p:nvPr/>
        </p:nvSpPr>
        <p:spPr bwMode="auto">
          <a:xfrm>
            <a:off x="179388" y="1341438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 sz="2000">
              <a:solidFill>
                <a:srgbClr val="000000"/>
              </a:solidFill>
            </a:endParaRPr>
          </a:p>
        </p:txBody>
      </p:sp>
      <p:sp>
        <p:nvSpPr>
          <p:cNvPr id="9227" name="Text Box 17"/>
          <p:cNvSpPr txBox="1">
            <a:spLocks noChangeArrowheads="1"/>
          </p:cNvSpPr>
          <p:nvPr/>
        </p:nvSpPr>
        <p:spPr bwMode="auto">
          <a:xfrm>
            <a:off x="573646" y="1185932"/>
            <a:ext cx="625839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 sz="2000" b="1" dirty="0">
                <a:solidFill>
                  <a:srgbClr val="FF0000"/>
                </a:solidFill>
              </a:rPr>
              <a:t>stochastic </a:t>
            </a:r>
            <a:r>
              <a:rPr lang="en-US" altLang="en-US" sz="2000" b="1" dirty="0" smtClean="0">
                <a:solidFill>
                  <a:srgbClr val="FF0000"/>
                </a:solidFill>
              </a:rPr>
              <a:t>pre-cooling</a:t>
            </a:r>
            <a:r>
              <a:rPr lang="en-US" altLang="en-US" sz="2000" b="1" dirty="0">
                <a:solidFill>
                  <a:srgbClr val="000000"/>
                </a:solidFill>
              </a:rPr>
              <a:t> </a:t>
            </a:r>
            <a:r>
              <a:rPr lang="en-US" altLang="en-US" sz="2000" b="1" dirty="0" smtClean="0">
                <a:solidFill>
                  <a:srgbClr val="000000"/>
                </a:solidFill>
              </a:rPr>
              <a:t>+ </a:t>
            </a:r>
            <a:r>
              <a:rPr lang="en-US" altLang="en-US" sz="2000" b="1" dirty="0" smtClean="0">
                <a:solidFill>
                  <a:schemeClr val="accent2"/>
                </a:solidFill>
              </a:rPr>
              <a:t>final </a:t>
            </a:r>
            <a:r>
              <a:rPr lang="en-US" altLang="en-US" sz="2000" b="1" dirty="0">
                <a:solidFill>
                  <a:schemeClr val="accent2"/>
                </a:solidFill>
              </a:rPr>
              <a:t>electron cooling</a:t>
            </a:r>
          </a:p>
          <a:p>
            <a:r>
              <a:rPr lang="en-US" altLang="en-US" sz="2000" dirty="0"/>
              <a:t>immediately after injection</a:t>
            </a:r>
          </a:p>
        </p:txBody>
      </p:sp>
      <p:sp>
        <p:nvSpPr>
          <p:cNvPr id="9228" name="Text Box 18"/>
          <p:cNvSpPr txBox="1">
            <a:spLocks noChangeArrowheads="1"/>
          </p:cNvSpPr>
          <p:nvPr/>
        </p:nvSpPr>
        <p:spPr bwMode="auto">
          <a:xfrm>
            <a:off x="1396256" y="42863"/>
            <a:ext cx="6488112" cy="1077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altLang="en-US" sz="3200" b="1" dirty="0">
                <a:solidFill>
                  <a:srgbClr val="336699"/>
                </a:solidFill>
              </a:rPr>
              <a:t>Combination of </a:t>
            </a:r>
            <a:br>
              <a:rPr lang="en-US" altLang="en-US" sz="3200" b="1" dirty="0">
                <a:solidFill>
                  <a:srgbClr val="336699"/>
                </a:solidFill>
              </a:rPr>
            </a:br>
            <a:r>
              <a:rPr lang="en-US" altLang="en-US" sz="3200" b="1" dirty="0">
                <a:solidFill>
                  <a:srgbClr val="336699"/>
                </a:solidFill>
              </a:rPr>
              <a:t>Stochastic and Electron Cooling</a:t>
            </a:r>
          </a:p>
        </p:txBody>
      </p:sp>
      <p:sp>
        <p:nvSpPr>
          <p:cNvPr id="9229" name="Text Box 19"/>
          <p:cNvSpPr txBox="1">
            <a:spLocks noChangeArrowheads="1"/>
          </p:cNvSpPr>
          <p:nvPr/>
        </p:nvSpPr>
        <p:spPr bwMode="auto">
          <a:xfrm>
            <a:off x="6540638" y="2276872"/>
            <a:ext cx="2592472" cy="1323439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 sz="1600" b="1" dirty="0"/>
              <a:t>Stochastic </a:t>
            </a:r>
            <a:r>
              <a:rPr lang="en-US" altLang="en-US" sz="1600" b="1" dirty="0" smtClean="0"/>
              <a:t>pre-cooling</a:t>
            </a:r>
            <a:br>
              <a:rPr lang="en-US" altLang="en-US" sz="1600" b="1" dirty="0" smtClean="0"/>
            </a:br>
            <a:r>
              <a:rPr lang="en-US" altLang="en-US" sz="1600" b="1" dirty="0" smtClean="0"/>
              <a:t>reduces the </a:t>
            </a:r>
            <a:r>
              <a:rPr lang="en-US" altLang="en-US" sz="1600" b="1" dirty="0" smtClean="0">
                <a:solidFill>
                  <a:srgbClr val="FF0000"/>
                </a:solidFill>
              </a:rPr>
              <a:t>total cooling time</a:t>
            </a:r>
            <a:r>
              <a:rPr lang="en-US" altLang="en-US" sz="1600" b="1" dirty="0" smtClean="0"/>
              <a:t> </a:t>
            </a:r>
            <a:r>
              <a:rPr lang="en-US" altLang="en-US" sz="1600" b="1" dirty="0"/>
              <a:t>to </a:t>
            </a:r>
            <a:r>
              <a:rPr lang="en-US" altLang="en-US" sz="1600" b="1" dirty="0">
                <a:solidFill>
                  <a:srgbClr val="FF0000"/>
                </a:solidFill>
              </a:rPr>
              <a:t>a few seconds</a:t>
            </a:r>
            <a:r>
              <a:rPr lang="en-US" altLang="en-US" sz="1600" b="1" dirty="0"/>
              <a:t>,</a:t>
            </a:r>
            <a:endParaRPr lang="en-US" altLang="en-US" sz="1600" b="1" dirty="0">
              <a:solidFill>
                <a:srgbClr val="FF0000"/>
              </a:solidFill>
            </a:endParaRPr>
          </a:p>
          <a:p>
            <a:r>
              <a:rPr lang="en-US" altLang="en-US" sz="1600" b="1" dirty="0"/>
              <a:t>electron cooling </a:t>
            </a:r>
            <a:r>
              <a:rPr lang="en-US" altLang="en-US" sz="1600" b="1" dirty="0" smtClean="0"/>
              <a:t>only</a:t>
            </a:r>
            <a:br>
              <a:rPr lang="en-US" altLang="en-US" sz="1600" b="1" dirty="0" smtClean="0"/>
            </a:br>
            <a:r>
              <a:rPr lang="en-US" altLang="en-US" sz="1600" b="1" dirty="0" smtClean="0"/>
              <a:t>takes </a:t>
            </a:r>
            <a:r>
              <a:rPr lang="en-US" altLang="en-US" sz="1600" b="1" dirty="0"/>
              <a:t>10 - 60 s</a:t>
            </a:r>
          </a:p>
        </p:txBody>
      </p:sp>
    </p:spTree>
    <p:extLst>
      <p:ext uri="{BB962C8B-B14F-4D97-AF65-F5344CB8AC3E}">
        <p14:creationId xmlns:p14="http://schemas.microsoft.com/office/powerpoint/2010/main" val="347688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45" y="1594357"/>
            <a:ext cx="4465087" cy="3194255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056" y="1594357"/>
            <a:ext cx="4222605" cy="2375216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4932040" y="4070158"/>
            <a:ext cx="3960440" cy="707886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dirty="0" smtClean="0"/>
              <a:t>62 injections: 2×10</a:t>
            </a:r>
            <a:r>
              <a:rPr lang="en-US" baseline="30000" dirty="0" smtClean="0"/>
              <a:t>6</a:t>
            </a:r>
            <a:r>
              <a:rPr lang="en-US" dirty="0" smtClean="0"/>
              <a:t> </a:t>
            </a:r>
            <a:r>
              <a:rPr lang="en-US" baseline="30000" dirty="0" smtClean="0"/>
              <a:t>205</a:t>
            </a:r>
            <a:r>
              <a:rPr lang="en-US" dirty="0" smtClean="0"/>
              <a:t>Tl</a:t>
            </a:r>
            <a:r>
              <a:rPr lang="en-US" baseline="30000" dirty="0" smtClean="0"/>
              <a:t>81+</a:t>
            </a:r>
            <a:r>
              <a:rPr lang="en-US" dirty="0" smtClean="0"/>
              <a:t> ions</a:t>
            </a:r>
          </a:p>
          <a:p>
            <a:pPr algn="l"/>
            <a:r>
              <a:rPr lang="en-US" dirty="0" smtClean="0"/>
              <a:t>accumulation over 40 minutes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59892" y="4823388"/>
            <a:ext cx="9056536" cy="1015663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dirty="0" smtClean="0">
                <a:solidFill>
                  <a:srgbClr val="003399"/>
                </a:solidFill>
              </a:rPr>
              <a:t>this accumulation scheme requires two cooling systems and a large momentum acceptance of the ring,</a:t>
            </a:r>
            <a:r>
              <a:rPr lang="en-US" dirty="0">
                <a:solidFill>
                  <a:srgbClr val="003399"/>
                </a:solidFill>
              </a:rPr>
              <a:t> </a:t>
            </a:r>
            <a:r>
              <a:rPr lang="en-US" dirty="0" smtClean="0">
                <a:solidFill>
                  <a:srgbClr val="003399"/>
                </a:solidFill>
              </a:rPr>
              <a:t>one cooling system cools the injected beam and the second cooling system the stacked beam on a different orbit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2483768" y="1074802"/>
            <a:ext cx="1986441" cy="553998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ctr"/>
            <a:r>
              <a:rPr lang="en-US" sz="1400" b="1" dirty="0" smtClean="0"/>
              <a:t>injection orbit</a:t>
            </a:r>
            <a:br>
              <a:rPr lang="en-US" sz="1400" b="1" dirty="0" smtClean="0"/>
            </a:br>
            <a:r>
              <a:rPr lang="en-US" sz="1600" b="1" dirty="0" smtClean="0">
                <a:solidFill>
                  <a:srgbClr val="990033"/>
                </a:solidFill>
              </a:rPr>
              <a:t>stochastic cooling</a:t>
            </a:r>
            <a:endParaRPr lang="en-US" sz="1400" b="1" dirty="0" smtClean="0">
              <a:solidFill>
                <a:srgbClr val="990033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55115" y="1089200"/>
            <a:ext cx="1770036" cy="553998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ctr"/>
            <a:r>
              <a:rPr lang="en-US" sz="1400" b="1" dirty="0" smtClean="0"/>
              <a:t>stack orbit</a:t>
            </a:r>
            <a:br>
              <a:rPr lang="en-US" sz="1400" b="1" dirty="0" smtClean="0"/>
            </a:br>
            <a:r>
              <a:rPr lang="en-US" sz="1600" b="1" dirty="0" smtClean="0">
                <a:solidFill>
                  <a:srgbClr val="990033"/>
                </a:solidFill>
              </a:rPr>
              <a:t>electron cooling</a:t>
            </a:r>
            <a:endParaRPr lang="en-US" sz="1400" b="1" dirty="0" smtClean="0">
              <a:solidFill>
                <a:srgbClr val="990033"/>
              </a:solidFill>
            </a:endParaRPr>
          </a:p>
        </p:txBody>
      </p:sp>
      <p:cxnSp>
        <p:nvCxnSpPr>
          <p:cNvPr id="12" name="Gerade Verbindung mit Pfeil 11"/>
          <p:cNvCxnSpPr/>
          <p:nvPr/>
        </p:nvCxnSpPr>
        <p:spPr>
          <a:xfrm flipV="1">
            <a:off x="1690107" y="3044402"/>
            <a:ext cx="1383527" cy="7952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headEnd type="stealth"/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1860342" y="2757923"/>
            <a:ext cx="1149674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400" dirty="0" smtClean="0">
                <a:sym typeface="Symbol" panose="05050102010706020507" pitchFamily="18" charset="2"/>
              </a:rPr>
              <a:t></a:t>
            </a:r>
            <a:r>
              <a:rPr lang="en-US" sz="1400" dirty="0" smtClean="0"/>
              <a:t>p/p </a:t>
            </a:r>
            <a:r>
              <a:rPr lang="en-US" sz="1400" dirty="0" smtClean="0">
                <a:sym typeface="Symbol" panose="05050102010706020507" pitchFamily="18" charset="2"/>
              </a:rPr>
              <a:t> 1.6%</a:t>
            </a:r>
            <a:endParaRPr lang="en-US" sz="1400" dirty="0" smtClean="0"/>
          </a:p>
        </p:txBody>
      </p:sp>
      <p:sp>
        <p:nvSpPr>
          <p:cNvPr id="11" name="Textfeld 10"/>
          <p:cNvSpPr txBox="1"/>
          <p:nvPr/>
        </p:nvSpPr>
        <p:spPr>
          <a:xfrm>
            <a:off x="226966" y="5835873"/>
            <a:ext cx="6045746" cy="707886"/>
          </a:xfrm>
          <a:prstGeom prst="rect">
            <a:avLst/>
          </a:prstGeom>
          <a:solidFill>
            <a:srgbClr val="FFFFCC">
              <a:alpha val="40000"/>
            </a:srgbClr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a powerful combination for the accumulation of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(long-lived) rare isotope beams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226966" y="59374"/>
            <a:ext cx="877753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200" b="1" dirty="0" smtClean="0">
                <a:solidFill>
                  <a:srgbClr val="336699"/>
                </a:solidFill>
              </a:rPr>
              <a:t>Beam Accumulation of a Rare Isotope Beam</a:t>
            </a:r>
            <a:endParaRPr lang="en-US" altLang="en-US" sz="3200" b="1" dirty="0">
              <a:solidFill>
                <a:srgbClr val="336699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557808" y="612464"/>
            <a:ext cx="8748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6699"/>
                </a:solidFill>
              </a:rPr>
              <a:t>longitudinal stacking for beams transferred between ring accelerators</a:t>
            </a:r>
          </a:p>
        </p:txBody>
      </p:sp>
    </p:spTree>
    <p:extLst>
      <p:ext uri="{BB962C8B-B14F-4D97-AF65-F5344CB8AC3E}">
        <p14:creationId xmlns:p14="http://schemas.microsoft.com/office/powerpoint/2010/main" val="171505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043608" y="44450"/>
            <a:ext cx="6715125" cy="1087438"/>
          </a:xfrm>
          <a:prstGeom prst="rect">
            <a:avLst/>
          </a:prstGeom>
        </p:spPr>
        <p:txBody>
          <a:bodyPr/>
          <a:lstStyle/>
          <a:p>
            <a:pPr eaLnBrk="1" hangingPunct="1">
              <a:lnSpc>
                <a:spcPts val="4000"/>
              </a:lnSpc>
            </a:pPr>
            <a:r>
              <a:rPr lang="en-US" altLang="en-US" sz="3200" b="1" dirty="0" smtClean="0">
                <a:effectLst/>
                <a:latin typeface="Arial" pitchFamily="34" charset="0"/>
              </a:rPr>
              <a:t>Equilibrium </a:t>
            </a:r>
            <a:r>
              <a:rPr lang="en-US" altLang="en-US" sz="3200" b="1" dirty="0" smtClean="0">
                <a:solidFill>
                  <a:srgbClr val="336699"/>
                </a:solidFill>
                <a:effectLst/>
                <a:latin typeface="Arial" pitchFamily="34" charset="0"/>
              </a:rPr>
              <a:t>Beam</a:t>
            </a:r>
            <a:r>
              <a:rPr lang="en-US" altLang="en-US" sz="3200" b="1" dirty="0" smtClean="0">
                <a:effectLst/>
                <a:latin typeface="Arial" pitchFamily="34" charset="0"/>
              </a:rPr>
              <a:t> Parameters of the </a:t>
            </a:r>
            <a:r>
              <a:rPr lang="en-US" altLang="en-US" sz="3200" b="1" dirty="0" smtClean="0">
                <a:solidFill>
                  <a:srgbClr val="336699"/>
                </a:solidFill>
                <a:effectLst/>
                <a:latin typeface="Arial" pitchFamily="34" charset="0"/>
              </a:rPr>
              <a:t>Cooled</a:t>
            </a:r>
            <a:r>
              <a:rPr lang="en-US" altLang="en-US" sz="3200" b="1" dirty="0" smtClean="0">
                <a:effectLst/>
                <a:latin typeface="Arial" pitchFamily="34" charset="0"/>
              </a:rPr>
              <a:t> Beam in the ESR</a:t>
            </a:r>
          </a:p>
        </p:txBody>
      </p: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4444420" y="1221343"/>
            <a:ext cx="4570412" cy="3852862"/>
          </a:xfrm>
          <a:prstGeom prst="rect">
            <a:avLst/>
          </a:prstGeom>
          <a:solidFill>
            <a:srgbClr val="FFFF99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160463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1081088" indent="-457200" defTabSz="1160463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717675" indent="-457200" defTabSz="1160463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2354263" indent="-457200" defTabSz="1160463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990850" indent="-457200" defTabSz="1160463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3448050" indent="-457200" defTabSz="1160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3905250" indent="-457200" defTabSz="1160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4362450" indent="-457200" defTabSz="1160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4819650" indent="-457200" defTabSz="1160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800" b="1" dirty="0"/>
              <a:t>Electron cooling results in</a:t>
            </a:r>
          </a:p>
          <a:p>
            <a:pPr>
              <a:buFont typeface="Wingdings" pitchFamily="2" charset="2"/>
              <a:buNone/>
            </a:pPr>
            <a:r>
              <a:rPr lang="en-US" altLang="en-US" sz="1800" b="1" dirty="0"/>
              <a:t>smaller momentum spread and </a:t>
            </a:r>
            <a:br>
              <a:rPr lang="en-US" altLang="en-US" sz="1800" b="1" dirty="0"/>
            </a:br>
            <a:r>
              <a:rPr lang="en-US" altLang="en-US" sz="1800" b="1" dirty="0"/>
              <a:t>smaller emittance.</a:t>
            </a:r>
          </a:p>
          <a:p>
            <a:pPr>
              <a:buFont typeface="Wingdings" pitchFamily="2" charset="2"/>
              <a:buNone/>
            </a:pPr>
            <a:endParaRPr lang="en-US" altLang="en-US" sz="1000" b="1" dirty="0"/>
          </a:p>
          <a:p>
            <a:pPr>
              <a:buFont typeface="Wingdings" pitchFamily="2" charset="2"/>
              <a:buNone/>
            </a:pPr>
            <a:r>
              <a:rPr lang="en-US" altLang="en-US" sz="1800" b="1" dirty="0"/>
              <a:t>The equilibrium is a balance between the cooling rate and the heating rate by </a:t>
            </a:r>
            <a:r>
              <a:rPr lang="en-US" altLang="en-US" sz="1800" b="1" dirty="0" err="1"/>
              <a:t>intrabeam</a:t>
            </a:r>
            <a:r>
              <a:rPr lang="en-US" altLang="en-US" sz="1800" b="1" dirty="0"/>
              <a:t> scattering.</a:t>
            </a:r>
            <a:br>
              <a:rPr lang="en-US" altLang="en-US" sz="1800" b="1" dirty="0"/>
            </a:br>
            <a:endParaRPr lang="en-US" altLang="en-US" sz="1800" b="1" dirty="0"/>
          </a:p>
          <a:p>
            <a:pPr>
              <a:buFont typeface="Wingdings" pitchFamily="2" charset="2"/>
              <a:buNone/>
            </a:pPr>
            <a:r>
              <a:rPr lang="en-US" altLang="en-US" sz="1800" b="1" u="sng" dirty="0"/>
              <a:t>calculated IBS-heating/cooling rate [s</a:t>
            </a:r>
            <a:r>
              <a:rPr lang="en-US" altLang="en-US" sz="1800" b="1" u="sng" baseline="30000" dirty="0"/>
              <a:t>-1</a:t>
            </a:r>
            <a:r>
              <a:rPr lang="en-US" altLang="en-US" sz="1800" b="1" u="sng" dirty="0"/>
              <a:t>]</a:t>
            </a:r>
          </a:p>
          <a:p>
            <a:pPr>
              <a:buFont typeface="Wingdings" pitchFamily="2" charset="2"/>
              <a:buNone/>
            </a:pPr>
            <a:endParaRPr lang="en-US" altLang="en-US" sz="1000" b="1" u="sng" dirty="0"/>
          </a:p>
          <a:p>
            <a:pPr>
              <a:buFont typeface="Wingdings" pitchFamily="2" charset="2"/>
              <a:buNone/>
            </a:pPr>
            <a:r>
              <a:rPr lang="en-US" altLang="en-US" sz="1800" b="1" dirty="0"/>
              <a:t>                         	 </a:t>
            </a:r>
            <a:r>
              <a:rPr lang="en-US" altLang="en-US" sz="1800" b="1" dirty="0" err="1"/>
              <a:t>longit</a:t>
            </a:r>
            <a:r>
              <a:rPr lang="en-US" altLang="en-US" sz="1800" b="1" dirty="0"/>
              <a:t>. 	</a:t>
            </a:r>
            <a:r>
              <a:rPr lang="en-US" altLang="en-US" sz="1800" b="1" dirty="0" err="1"/>
              <a:t>transv</a:t>
            </a:r>
            <a:r>
              <a:rPr lang="en-US" altLang="en-US" sz="1800" b="1" dirty="0"/>
              <a:t>.</a:t>
            </a:r>
          </a:p>
          <a:p>
            <a:pPr>
              <a:buFont typeface="Wingdings" pitchFamily="2" charset="2"/>
              <a:buNone/>
            </a:pPr>
            <a:endParaRPr lang="en-US" altLang="en-US" sz="800" b="1" dirty="0"/>
          </a:p>
          <a:p>
            <a:pPr>
              <a:buFont typeface="Wingdings" pitchFamily="2" charset="2"/>
              <a:buNone/>
            </a:pPr>
            <a:r>
              <a:rPr lang="en-US" altLang="en-US" sz="1800" b="1" dirty="0" smtClean="0">
                <a:solidFill>
                  <a:srgbClr val="FF3300"/>
                </a:solidFill>
              </a:rPr>
              <a:t>stochastic cooling     0.9 </a:t>
            </a:r>
            <a:r>
              <a:rPr lang="en-US" altLang="en-US" sz="1800" b="1" dirty="0">
                <a:solidFill>
                  <a:srgbClr val="FF3300"/>
                </a:solidFill>
              </a:rPr>
              <a:t>- 2.2   	0.5 - 1.3</a:t>
            </a:r>
            <a:r>
              <a:rPr lang="en-US" altLang="en-US" sz="1800" b="1" dirty="0"/>
              <a:t>             </a:t>
            </a:r>
          </a:p>
          <a:p>
            <a:pPr>
              <a:buFont typeface="Wingdings" pitchFamily="2" charset="2"/>
              <a:buNone/>
            </a:pPr>
            <a:r>
              <a:rPr lang="en-US" altLang="en-US" sz="1800" b="1" dirty="0">
                <a:solidFill>
                  <a:srgbClr val="33CC33"/>
                </a:solidFill>
              </a:rPr>
              <a:t>el. cool.  [25 mA]   	2.0 - 6.0   	1.4 - 3.3</a:t>
            </a:r>
          </a:p>
          <a:p>
            <a:pPr>
              <a:buFont typeface="Wingdings" pitchFamily="2" charset="2"/>
              <a:buNone/>
            </a:pPr>
            <a:r>
              <a:rPr lang="en-US" altLang="en-US" sz="1800" b="1" dirty="0">
                <a:solidFill>
                  <a:srgbClr val="3333FF"/>
                </a:solidFill>
              </a:rPr>
              <a:t>el. cool. [250 mA]   	 18 - 58	   7 - 10 </a:t>
            </a:r>
            <a:r>
              <a:rPr lang="en-US" altLang="en-US" sz="2000" b="1" dirty="0"/>
              <a:t> </a:t>
            </a:r>
          </a:p>
        </p:txBody>
      </p:sp>
      <p:sp>
        <p:nvSpPr>
          <p:cNvPr id="12295" name="Text Box 9"/>
          <p:cNvSpPr txBox="1">
            <a:spLocks noChangeArrowheads="1"/>
          </p:cNvSpPr>
          <p:nvPr/>
        </p:nvSpPr>
        <p:spPr bwMode="auto">
          <a:xfrm>
            <a:off x="526305" y="6129374"/>
            <a:ext cx="3621504" cy="369332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 sz="1800" b="1" dirty="0"/>
              <a:t>limited by </a:t>
            </a:r>
            <a:r>
              <a:rPr lang="en-US" altLang="en-US" sz="1800" b="1" dirty="0" err="1"/>
              <a:t>I</a:t>
            </a:r>
            <a:r>
              <a:rPr lang="en-US" altLang="en-US" sz="1800" b="1" dirty="0" err="1" smtClean="0"/>
              <a:t>ntrabeam</a:t>
            </a:r>
            <a:r>
              <a:rPr lang="en-US" altLang="en-US" sz="1800" b="1" dirty="0" smtClean="0"/>
              <a:t> Scattering</a:t>
            </a:r>
            <a:endParaRPr lang="en-US" altLang="en-US" sz="1800" b="1" dirty="0"/>
          </a:p>
        </p:txBody>
      </p:sp>
      <p:pic>
        <p:nvPicPr>
          <p:cNvPr id="12296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1476375"/>
            <a:ext cx="4206875" cy="442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7" name="Textfeld 2"/>
          <p:cNvSpPr txBox="1">
            <a:spLocks noChangeArrowheads="1"/>
          </p:cNvSpPr>
          <p:nvPr/>
        </p:nvSpPr>
        <p:spPr bwMode="auto">
          <a:xfrm>
            <a:off x="4492612" y="5163661"/>
            <a:ext cx="4399868" cy="147732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 sz="1800" b="1" dirty="0">
                <a:solidFill>
                  <a:srgbClr val="000099"/>
                </a:solidFill>
              </a:rPr>
              <a:t>electron cooling is more powerful</a:t>
            </a:r>
            <a:br>
              <a:rPr lang="en-US" altLang="en-US" sz="1800" b="1" dirty="0">
                <a:solidFill>
                  <a:srgbClr val="000099"/>
                </a:solidFill>
              </a:rPr>
            </a:br>
            <a:r>
              <a:rPr lang="en-US" altLang="en-US" sz="1800" b="1" dirty="0">
                <a:solidFill>
                  <a:srgbClr val="000099"/>
                </a:solidFill>
              </a:rPr>
              <a:t>in producing cold beams,</a:t>
            </a:r>
          </a:p>
          <a:p>
            <a:r>
              <a:rPr lang="en-US" altLang="en-US" sz="1800" b="1" dirty="0">
                <a:solidFill>
                  <a:srgbClr val="000099"/>
                </a:solidFill>
              </a:rPr>
              <a:t>it provides higher </a:t>
            </a:r>
            <a:r>
              <a:rPr lang="en-US" altLang="en-US" sz="1800" b="1" dirty="0" smtClean="0">
                <a:solidFill>
                  <a:srgbClr val="000099"/>
                </a:solidFill>
              </a:rPr>
              <a:t>(more than an order </a:t>
            </a:r>
            <a:br>
              <a:rPr lang="en-US" altLang="en-US" sz="1800" b="1" dirty="0" smtClean="0">
                <a:solidFill>
                  <a:srgbClr val="000099"/>
                </a:solidFill>
              </a:rPr>
            </a:br>
            <a:r>
              <a:rPr lang="en-US" altLang="en-US" sz="1800" b="1" dirty="0" smtClean="0">
                <a:solidFill>
                  <a:srgbClr val="000099"/>
                </a:solidFill>
              </a:rPr>
              <a:t>of magnitude) cooling </a:t>
            </a:r>
            <a:r>
              <a:rPr lang="en-US" altLang="en-US" sz="1800" b="1" dirty="0">
                <a:solidFill>
                  <a:srgbClr val="000099"/>
                </a:solidFill>
              </a:rPr>
              <a:t>rate</a:t>
            </a:r>
            <a:br>
              <a:rPr lang="en-US" altLang="en-US" sz="1800" b="1" dirty="0">
                <a:solidFill>
                  <a:srgbClr val="000099"/>
                </a:solidFill>
              </a:rPr>
            </a:br>
            <a:r>
              <a:rPr lang="en-US" altLang="en-US" sz="1800" b="1" dirty="0">
                <a:solidFill>
                  <a:srgbClr val="000099"/>
                </a:solidFill>
              </a:rPr>
              <a:t>for cold </a:t>
            </a:r>
            <a:r>
              <a:rPr lang="en-US" altLang="en-US" sz="1800" b="1" dirty="0" smtClean="0">
                <a:solidFill>
                  <a:srgbClr val="000099"/>
                </a:solidFill>
              </a:rPr>
              <a:t>ion beams</a:t>
            </a:r>
            <a:endParaRPr lang="en-US" altLang="en-US" sz="18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23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4"/>
          <p:cNvSpPr txBox="1">
            <a:spLocks noChangeArrowheads="1"/>
          </p:cNvSpPr>
          <p:nvPr/>
        </p:nvSpPr>
        <p:spPr bwMode="auto">
          <a:xfrm>
            <a:off x="875051" y="116632"/>
            <a:ext cx="701345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3200" b="1" dirty="0" smtClean="0">
                <a:solidFill>
                  <a:srgbClr val="336699"/>
                </a:solidFill>
              </a:rPr>
              <a:t>Cooling </a:t>
            </a:r>
            <a:r>
              <a:rPr lang="en-US" altLang="en-US" sz="3200" b="1" dirty="0" smtClean="0">
                <a:solidFill>
                  <a:srgbClr val="336699"/>
                </a:solidFill>
              </a:rPr>
              <a:t>Methods </a:t>
            </a:r>
            <a:r>
              <a:rPr lang="en-US" altLang="en-US" sz="3200" b="1" dirty="0" smtClean="0">
                <a:solidFill>
                  <a:srgbClr val="336699"/>
                </a:solidFill>
              </a:rPr>
              <a:t>of</a:t>
            </a:r>
            <a:r>
              <a:rPr lang="en-US" altLang="en-US" sz="3200" b="1" dirty="0" smtClean="0">
                <a:solidFill>
                  <a:srgbClr val="336699"/>
                </a:solidFill>
              </a:rPr>
              <a:t> </a:t>
            </a:r>
            <a:r>
              <a:rPr lang="en-US" altLang="en-US" sz="3200" b="1" dirty="0" smtClean="0">
                <a:solidFill>
                  <a:srgbClr val="336699"/>
                </a:solidFill>
              </a:rPr>
              <a:t>Hadron Beams</a:t>
            </a:r>
            <a:endParaRPr lang="en-US" altLang="en-US" sz="3200" b="1" dirty="0">
              <a:solidFill>
                <a:srgbClr val="336699"/>
              </a:solidFill>
            </a:endParaRPr>
          </a:p>
        </p:txBody>
      </p:sp>
      <p:sp>
        <p:nvSpPr>
          <p:cNvPr id="50179" name="Text Box 5"/>
          <p:cNvSpPr txBox="1">
            <a:spLocks noChangeArrowheads="1"/>
          </p:cNvSpPr>
          <p:nvPr/>
        </p:nvSpPr>
        <p:spPr bwMode="auto">
          <a:xfrm>
            <a:off x="449263" y="981075"/>
            <a:ext cx="829945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defTabSz="790575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0575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0575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0575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0575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05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05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05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05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de-DE" altLang="en-US" dirty="0">
                <a:solidFill>
                  <a:srgbClr val="000000"/>
                </a:solidFill>
                <a:latin typeface="Times" pitchFamily="18" charset="0"/>
              </a:rPr>
              <a:t>			</a:t>
            </a:r>
            <a:r>
              <a:rPr lang="en-US" altLang="en-US" b="1" u="sng" dirty="0">
                <a:solidFill>
                  <a:srgbClr val="0000CC"/>
                </a:solidFill>
                <a:cs typeface="Arial" charset="0"/>
              </a:rPr>
              <a:t>Stochastic Cooling</a:t>
            </a:r>
            <a:r>
              <a:rPr lang="en-US" altLang="en-US" sz="2400" b="1" dirty="0">
                <a:solidFill>
                  <a:srgbClr val="0000CC"/>
                </a:solidFill>
                <a:cs typeface="Arial" charset="0"/>
              </a:rPr>
              <a:t>	 </a:t>
            </a:r>
            <a:r>
              <a:rPr lang="en-US" altLang="en-US" b="1" dirty="0">
                <a:solidFill>
                  <a:srgbClr val="0000CC"/>
                </a:solidFill>
                <a:cs typeface="Arial" charset="0"/>
              </a:rPr>
              <a:t>	</a:t>
            </a:r>
            <a:r>
              <a:rPr lang="en-US" altLang="en-US" b="1" u="sng" dirty="0">
                <a:solidFill>
                  <a:srgbClr val="0000CC"/>
                </a:solidFill>
                <a:cs typeface="Arial" charset="0"/>
              </a:rPr>
              <a:t>Electron Cooling</a:t>
            </a:r>
          </a:p>
          <a:p>
            <a:pPr eaLnBrk="1" hangingPunct="1">
              <a:spcBef>
                <a:spcPct val="20000"/>
              </a:spcBef>
            </a:pPr>
            <a:endParaRPr lang="en-US" altLang="en-US" b="1" dirty="0">
              <a:solidFill>
                <a:srgbClr val="0000CC"/>
              </a:solidFill>
              <a:cs typeface="Arial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en-US" altLang="en-US" b="1" dirty="0">
                <a:solidFill>
                  <a:srgbClr val="000000"/>
                </a:solidFill>
                <a:cs typeface="Arial" charset="0"/>
              </a:rPr>
              <a:t>Useful for:	low intensity beams	</a:t>
            </a:r>
            <a:r>
              <a:rPr lang="en-US" altLang="en-US" b="1" dirty="0" smtClean="0">
                <a:solidFill>
                  <a:srgbClr val="000000"/>
                </a:solidFill>
                <a:cs typeface="Arial" charset="0"/>
              </a:rPr>
              <a:t>low </a:t>
            </a:r>
            <a:r>
              <a:rPr lang="en-US" altLang="en-US" b="1" dirty="0">
                <a:solidFill>
                  <a:srgbClr val="000000"/>
                </a:solidFill>
                <a:cs typeface="Arial" charset="0"/>
              </a:rPr>
              <a:t>energy 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US" b="1" dirty="0">
                <a:solidFill>
                  <a:srgbClr val="000000"/>
                </a:solidFill>
                <a:cs typeface="Arial" charset="0"/>
              </a:rPr>
              <a:t>							all intensities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US" b="1" dirty="0">
                <a:solidFill>
                  <a:srgbClr val="000000"/>
                </a:solidFill>
                <a:cs typeface="Arial" charset="0"/>
              </a:rPr>
              <a:t>			hot (secondary) beams 	warm beams (pre-cooled)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US" b="1" dirty="0">
                <a:solidFill>
                  <a:srgbClr val="000000"/>
                </a:solidFill>
                <a:cs typeface="Arial" charset="0"/>
              </a:rPr>
              <a:t>			high charge			high charge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US" b="1" dirty="0">
                <a:solidFill>
                  <a:srgbClr val="000000"/>
                </a:solidFill>
                <a:cs typeface="Arial" charset="0"/>
              </a:rPr>
              <a:t>			full 3 D control 		bunched beams</a:t>
            </a:r>
          </a:p>
          <a:p>
            <a:pPr eaLnBrk="1" hangingPunct="1">
              <a:spcBef>
                <a:spcPct val="20000"/>
              </a:spcBef>
            </a:pPr>
            <a:endParaRPr lang="en-US" altLang="en-US" b="1" dirty="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en-US" altLang="en-US" b="1" dirty="0">
                <a:solidFill>
                  <a:srgbClr val="993366"/>
                </a:solidFill>
                <a:cs typeface="Arial" charset="0"/>
              </a:rPr>
              <a:t>Limitations:	high intensity beams	space charge effects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US" b="1" dirty="0">
                <a:solidFill>
                  <a:srgbClr val="993366"/>
                </a:solidFill>
                <a:cs typeface="Arial" charset="0"/>
              </a:rPr>
              <a:t>/problems	beam quality limited	recombination </a:t>
            </a:r>
            <a:r>
              <a:rPr lang="en-US" altLang="en-US" b="1" dirty="0" smtClean="0">
                <a:solidFill>
                  <a:srgbClr val="993366"/>
                </a:solidFill>
                <a:cs typeface="Arial" charset="0"/>
              </a:rPr>
              <a:t>losses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US" b="1" dirty="0">
                <a:solidFill>
                  <a:srgbClr val="993366"/>
                </a:solidFill>
                <a:cs typeface="Arial" charset="0"/>
              </a:rPr>
              <a:t>	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US" b="1" dirty="0">
                <a:solidFill>
                  <a:srgbClr val="993366"/>
                </a:solidFill>
                <a:cs typeface="Arial" charset="0"/>
              </a:rPr>
              <a:t>		</a:t>
            </a:r>
            <a:r>
              <a:rPr lang="en-US" altLang="en-US" b="1" dirty="0">
                <a:solidFill>
                  <a:srgbClr val="CC0000"/>
                </a:solidFill>
                <a:cs typeface="Arial" charset="0"/>
              </a:rPr>
              <a:t>	</a:t>
            </a:r>
            <a:r>
              <a:rPr lang="en-US" altLang="en-US" b="1" dirty="0">
                <a:solidFill>
                  <a:schemeClr val="tx2"/>
                </a:solidFill>
                <a:cs typeface="Arial" charset="0"/>
              </a:rPr>
              <a:t>bunched </a:t>
            </a:r>
            <a:r>
              <a:rPr lang="en-US" altLang="en-US" b="1" dirty="0" smtClean="0">
                <a:solidFill>
                  <a:schemeClr val="tx2"/>
                </a:solidFill>
                <a:cs typeface="Arial" charset="0"/>
              </a:rPr>
              <a:t>beams (ions)</a:t>
            </a:r>
            <a:r>
              <a:rPr lang="en-US" altLang="en-US" b="1" dirty="0">
                <a:solidFill>
                  <a:srgbClr val="993366"/>
                </a:solidFill>
                <a:cs typeface="Arial" charset="0"/>
              </a:rPr>
              <a:t>	</a:t>
            </a:r>
            <a:r>
              <a:rPr lang="en-US" altLang="en-US" b="1" dirty="0" smtClean="0">
                <a:solidFill>
                  <a:schemeClr val="tx2"/>
                </a:solidFill>
                <a:cs typeface="Arial" charset="0"/>
              </a:rPr>
              <a:t>high </a:t>
            </a:r>
            <a:r>
              <a:rPr lang="en-US" altLang="en-US" b="1" dirty="0">
                <a:solidFill>
                  <a:schemeClr val="tx2"/>
                </a:solidFill>
                <a:cs typeface="Arial" charset="0"/>
              </a:rPr>
              <a:t>energy </a:t>
            </a:r>
          </a:p>
        </p:txBody>
      </p:sp>
    </p:spTree>
    <p:extLst>
      <p:ext uri="{BB962C8B-B14F-4D97-AF65-F5344CB8AC3E}">
        <p14:creationId xmlns:p14="http://schemas.microsoft.com/office/powerpoint/2010/main" val="385480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2601913" y="3357563"/>
            <a:ext cx="6074543" cy="4314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90" name="Rectangle 43"/>
          <p:cNvSpPr>
            <a:spLocks noChangeArrowheads="1"/>
          </p:cNvSpPr>
          <p:nvPr/>
        </p:nvSpPr>
        <p:spPr bwMode="auto">
          <a:xfrm>
            <a:off x="1835150" y="1628775"/>
            <a:ext cx="3889375" cy="720725"/>
          </a:xfrm>
          <a:prstGeom prst="rect">
            <a:avLst/>
          </a:prstGeom>
          <a:solidFill>
            <a:srgbClr val="CCCCFF">
              <a:alpha val="549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2217737" y="185589"/>
            <a:ext cx="3629025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4000" b="1" dirty="0">
                <a:solidFill>
                  <a:srgbClr val="336699"/>
                </a:solidFill>
              </a:rPr>
              <a:t>Cooling Force</a:t>
            </a:r>
          </a:p>
        </p:txBody>
      </p: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519113" y="1125538"/>
            <a:ext cx="64748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 b="1" dirty="0"/>
              <a:t>Generic (simplest case of a) </a:t>
            </a:r>
            <a:r>
              <a:rPr lang="en-US" altLang="en-US" sz="2400" b="1" dirty="0" smtClean="0"/>
              <a:t>cooling force</a:t>
            </a:r>
            <a:r>
              <a:rPr lang="en-US" altLang="en-US" sz="2400" b="1" dirty="0"/>
              <a:t>: </a:t>
            </a:r>
          </a:p>
        </p:txBody>
      </p:sp>
      <p:pic>
        <p:nvPicPr>
          <p:cNvPr id="12293" name="Picture 40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138" y="1773238"/>
            <a:ext cx="3582987" cy="42862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4" name="Text Box 9"/>
          <p:cNvSpPr txBox="1">
            <a:spLocks noChangeArrowheads="1"/>
          </p:cNvSpPr>
          <p:nvPr/>
        </p:nvSpPr>
        <p:spPr bwMode="auto">
          <a:xfrm>
            <a:off x="900113" y="2349500"/>
            <a:ext cx="5861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C00000"/>
                </a:solidFill>
              </a:rPr>
              <a:t>non </a:t>
            </a:r>
            <a:r>
              <a:rPr lang="en-US" altLang="en-US" sz="1800" dirty="0" smtClean="0">
                <a:solidFill>
                  <a:srgbClr val="C00000"/>
                </a:solidFill>
              </a:rPr>
              <a:t>conservative, cannot </a:t>
            </a:r>
            <a:r>
              <a:rPr lang="en-US" altLang="en-US" sz="1800" dirty="0">
                <a:solidFill>
                  <a:srgbClr val="C00000"/>
                </a:solidFill>
              </a:rPr>
              <a:t>be described by a Hamiltonian</a:t>
            </a:r>
          </a:p>
        </p:txBody>
      </p:sp>
      <p:pic>
        <p:nvPicPr>
          <p:cNvPr id="12296" name="Picture 17" descr="TP_t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3500438"/>
            <a:ext cx="1582738" cy="26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7" name="Text Box 18"/>
          <p:cNvSpPr txBox="1">
            <a:spLocks noChangeArrowheads="1"/>
          </p:cNvSpPr>
          <p:nvPr/>
        </p:nvSpPr>
        <p:spPr bwMode="auto">
          <a:xfrm>
            <a:off x="539750" y="2852738"/>
            <a:ext cx="59356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 b="1"/>
              <a:t>For a 2D subspace distribution function</a:t>
            </a:r>
          </a:p>
        </p:txBody>
      </p:sp>
      <p:pic>
        <p:nvPicPr>
          <p:cNvPr id="12298" name="Picture 22" descr="TP_tmp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600" y="3860800"/>
            <a:ext cx="4305300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9" name="Text Box 23"/>
          <p:cNvSpPr txBox="1">
            <a:spLocks noChangeArrowheads="1"/>
          </p:cNvSpPr>
          <p:nvPr/>
        </p:nvSpPr>
        <p:spPr bwMode="auto">
          <a:xfrm>
            <a:off x="6242050" y="4005263"/>
            <a:ext cx="25066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Times New Roman" pitchFamily="18" charset="0"/>
              </a:rPr>
              <a:t>cooling (damping) rate</a:t>
            </a:r>
          </a:p>
        </p:txBody>
      </p:sp>
      <p:sp>
        <p:nvSpPr>
          <p:cNvPr id="12300" name="Text Box 24"/>
          <p:cNvSpPr txBox="1">
            <a:spLocks noChangeArrowheads="1"/>
          </p:cNvSpPr>
          <p:nvPr/>
        </p:nvSpPr>
        <p:spPr bwMode="auto">
          <a:xfrm>
            <a:off x="107504" y="4653136"/>
            <a:ext cx="5311069" cy="1551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US" altLang="en-US" b="1" dirty="0"/>
              <a:t>in a circular accelerator:</a:t>
            </a:r>
          </a:p>
          <a:p>
            <a:pPr eaLnBrk="1" hangingPunct="1">
              <a:spcBef>
                <a:spcPct val="10000"/>
              </a:spcBef>
            </a:pPr>
            <a:endParaRPr lang="en-US" altLang="en-US" sz="1000" b="1" dirty="0"/>
          </a:p>
          <a:p>
            <a:pPr eaLnBrk="1" hangingPunct="1">
              <a:spcBef>
                <a:spcPct val="10000"/>
              </a:spcBef>
            </a:pPr>
            <a:r>
              <a:rPr lang="en-US" altLang="en-US" b="1" dirty="0" smtClean="0"/>
              <a:t>Transverse </a:t>
            </a:r>
            <a:r>
              <a:rPr lang="en-US" altLang="en-US" b="1" dirty="0"/>
              <a:t>(emittance) cooling </a:t>
            </a:r>
          </a:p>
          <a:p>
            <a:pPr eaLnBrk="1" hangingPunct="1">
              <a:spcBef>
                <a:spcPct val="10000"/>
              </a:spcBef>
            </a:pPr>
            <a:endParaRPr lang="en-US" altLang="en-US" sz="1800" b="1" dirty="0"/>
          </a:p>
          <a:p>
            <a:pPr eaLnBrk="1" hangingPunct="1">
              <a:spcBef>
                <a:spcPct val="10000"/>
              </a:spcBef>
            </a:pPr>
            <a:r>
              <a:rPr lang="en-US" altLang="en-US" b="1" dirty="0"/>
              <a:t>Longitudinal (momentum spread) cooling </a:t>
            </a:r>
          </a:p>
        </p:txBody>
      </p:sp>
      <p:pic>
        <p:nvPicPr>
          <p:cNvPr id="12301" name="Picture 42" descr="TP_tmp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5085184"/>
            <a:ext cx="3639642" cy="1252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302" name="Picture 35" descr="TP_tmp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880000"/>
            <a:ext cx="1223963" cy="37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303" name="Textfeld 2"/>
          <p:cNvSpPr txBox="1">
            <a:spLocks noChangeArrowheads="1"/>
          </p:cNvSpPr>
          <p:nvPr/>
        </p:nvSpPr>
        <p:spPr bwMode="auto">
          <a:xfrm>
            <a:off x="6227763" y="1641475"/>
            <a:ext cx="2847975" cy="708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News701 BT" pitchFamily="18" charset="0"/>
                <a:cs typeface="Times New Roman" pitchFamily="18" charset="0"/>
              </a:rPr>
              <a:t>v</a:t>
            </a:r>
            <a:r>
              <a:rPr lang="en-US" altLang="en-US" baseline="-25000">
                <a:latin typeface="News701 BT" pitchFamily="18" charset="0"/>
                <a:cs typeface="Times New Roman" pitchFamily="18" charset="0"/>
              </a:rPr>
              <a:t>x,y,s</a:t>
            </a:r>
            <a:r>
              <a:rPr lang="en-US" altLang="en-US"/>
              <a:t> velocity in the rest</a:t>
            </a:r>
            <a:br>
              <a:rPr lang="en-US" altLang="en-US"/>
            </a:br>
            <a:r>
              <a:rPr lang="en-US" altLang="en-US"/>
              <a:t>frame of the beam</a:t>
            </a:r>
          </a:p>
        </p:txBody>
      </p:sp>
      <p:sp>
        <p:nvSpPr>
          <p:cNvPr id="2" name="Textfeld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222212" y="3327375"/>
            <a:ext cx="1535869" cy="461665"/>
          </a:xfrm>
          <a:prstGeom prst="rect">
            <a:avLst/>
          </a:prstGeom>
          <a:blipFill rotWithShape="1">
            <a:blip r:embed="rId13"/>
            <a:stretch>
              <a:fillRect b="-5263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pic>
        <p:nvPicPr>
          <p:cNvPr id="12295" name="Picture 41" descr="TP_tmp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913" y="3357563"/>
            <a:ext cx="2214562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2"/>
          <p:cNvSpPr>
            <a:spLocks noChangeArrowheads="1"/>
          </p:cNvSpPr>
          <p:nvPr/>
        </p:nvSpPr>
        <p:spPr bwMode="auto">
          <a:xfrm>
            <a:off x="179388" y="1773238"/>
            <a:ext cx="8785225" cy="223202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1576363" y="116632"/>
            <a:ext cx="4795837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4000" b="1" dirty="0">
                <a:solidFill>
                  <a:srgbClr val="336699"/>
                </a:solidFill>
              </a:rPr>
              <a:t>Beam Temperature</a:t>
            </a:r>
          </a:p>
        </p:txBody>
      </p:sp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395288" y="908050"/>
            <a:ext cx="70993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/>
              <a:t>Where does the beam temperature originate from?</a:t>
            </a:r>
          </a:p>
        </p:txBody>
      </p:sp>
      <p:sp>
        <p:nvSpPr>
          <p:cNvPr id="13317" name="Text Box 6"/>
          <p:cNvSpPr txBox="1">
            <a:spLocks noChangeArrowheads="1"/>
          </p:cNvSpPr>
          <p:nvPr/>
        </p:nvSpPr>
        <p:spPr bwMode="auto">
          <a:xfrm>
            <a:off x="387350" y="1341438"/>
            <a:ext cx="7038975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/>
              <a:t>The beam particles are generated in a ‘</a:t>
            </a:r>
            <a:r>
              <a:rPr lang="en-US" altLang="en-US" sz="2400">
                <a:solidFill>
                  <a:srgbClr val="CC0000"/>
                </a:solidFill>
              </a:rPr>
              <a:t>hot</a:t>
            </a:r>
            <a:r>
              <a:rPr lang="en-US" altLang="en-US" sz="2400"/>
              <a:t>’ source</a:t>
            </a:r>
          </a:p>
        </p:txBody>
      </p:sp>
      <p:sp>
        <p:nvSpPr>
          <p:cNvPr id="13318" name="Text Box 7"/>
          <p:cNvSpPr txBox="1">
            <a:spLocks noChangeArrowheads="1"/>
          </p:cNvSpPr>
          <p:nvPr/>
        </p:nvSpPr>
        <p:spPr bwMode="auto">
          <a:xfrm>
            <a:off x="468313" y="4572000"/>
            <a:ext cx="8286750" cy="175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dirty="0"/>
              <a:t>In a standard accelerator the beam temperature is not reduced</a:t>
            </a:r>
            <a:br>
              <a:rPr lang="en-US" altLang="en-US" dirty="0"/>
            </a:br>
            <a:r>
              <a:rPr lang="en-US" altLang="en-US" dirty="0"/>
              <a:t>(thermal motion is superimposed the average motion after acceleration)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US" dirty="0">
                <a:solidFill>
                  <a:srgbClr val="008000"/>
                </a:solidFill>
              </a:rPr>
              <a:t>but:    many processes can heat up the beam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US" dirty="0">
                <a:solidFill>
                  <a:srgbClr val="008000"/>
                </a:solidFill>
              </a:rPr>
              <a:t> </a:t>
            </a:r>
            <a:r>
              <a:rPr lang="en-US" altLang="en-US" dirty="0" smtClean="0">
                <a:solidFill>
                  <a:srgbClr val="008000"/>
                </a:solidFill>
              </a:rPr>
              <a:t>         e.g</a:t>
            </a:r>
            <a:r>
              <a:rPr lang="en-US" altLang="en-US" dirty="0">
                <a:solidFill>
                  <a:srgbClr val="008000"/>
                </a:solidFill>
              </a:rPr>
              <a:t>. heating by	mismatch, space charge, </a:t>
            </a:r>
            <a:r>
              <a:rPr lang="en-US" altLang="en-US" dirty="0" err="1">
                <a:solidFill>
                  <a:srgbClr val="008000"/>
                </a:solidFill>
              </a:rPr>
              <a:t>intrabeam</a:t>
            </a:r>
            <a:r>
              <a:rPr lang="en-US" altLang="en-US" dirty="0">
                <a:solidFill>
                  <a:srgbClr val="008000"/>
                </a:solidFill>
              </a:rPr>
              <a:t> scattering,</a:t>
            </a:r>
            <a:br>
              <a:rPr lang="en-US" altLang="en-US" dirty="0">
                <a:solidFill>
                  <a:srgbClr val="008000"/>
                </a:solidFill>
              </a:rPr>
            </a:br>
            <a:r>
              <a:rPr lang="en-US" altLang="en-US" dirty="0">
                <a:solidFill>
                  <a:srgbClr val="008000"/>
                </a:solidFill>
              </a:rPr>
              <a:t>			internal targets, residual gas, external noise</a:t>
            </a:r>
          </a:p>
        </p:txBody>
      </p:sp>
      <p:pic>
        <p:nvPicPr>
          <p:cNvPr id="13319" name="Picture 8" descr="cas-beamframe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916113"/>
            <a:ext cx="2736850" cy="195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20" name="Picture 10" descr="cas-beamframe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613" y="1916113"/>
            <a:ext cx="2776537" cy="198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21" name="Picture 14" descr="cas-beamframe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916113"/>
            <a:ext cx="2736850" cy="195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22" name="Text Box 17"/>
          <p:cNvSpPr txBox="1">
            <a:spLocks noChangeArrowheads="1"/>
          </p:cNvSpPr>
          <p:nvPr/>
        </p:nvSpPr>
        <p:spPr bwMode="auto">
          <a:xfrm>
            <a:off x="484188" y="4005263"/>
            <a:ext cx="8345487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 b="1">
                <a:solidFill>
                  <a:srgbClr val="800000"/>
                </a:solidFill>
              </a:rPr>
              <a:t>at rest (source)         at low energy             at high energy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758825" y="116632"/>
            <a:ext cx="730250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4000" b="1" dirty="0">
                <a:solidFill>
                  <a:srgbClr val="336699"/>
                </a:solidFill>
              </a:rPr>
              <a:t>Beam Temperature Definition</a:t>
            </a:r>
          </a:p>
        </p:txBody>
      </p:sp>
      <p:pic>
        <p:nvPicPr>
          <p:cNvPr id="14339" name="Picture 35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313" y="2903538"/>
            <a:ext cx="1166812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0" name="Picture 33" descr="TP_t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75" y="1484313"/>
            <a:ext cx="4157663" cy="684212"/>
          </a:xfrm>
          <a:prstGeom prst="rect">
            <a:avLst/>
          </a:prstGeom>
          <a:noFill/>
          <a:ln w="31750" algn="in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1" name="Picture 34" descr="TP_tmp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25" y="2852738"/>
            <a:ext cx="4173538" cy="617537"/>
          </a:xfrm>
          <a:prstGeom prst="rect">
            <a:avLst/>
          </a:prstGeom>
          <a:noFill/>
          <a:ln w="25400" algn="in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2" name="Text Box 10"/>
          <p:cNvSpPr txBox="1">
            <a:spLocks noChangeArrowheads="1"/>
          </p:cNvSpPr>
          <p:nvPr/>
        </p:nvSpPr>
        <p:spPr bwMode="auto">
          <a:xfrm>
            <a:off x="234950" y="981075"/>
            <a:ext cx="4408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/>
              <a:t>Longitudinal beam temperature</a:t>
            </a:r>
          </a:p>
        </p:txBody>
      </p:sp>
      <p:sp>
        <p:nvSpPr>
          <p:cNvPr id="14343" name="Text Box 11"/>
          <p:cNvSpPr txBox="1">
            <a:spLocks noChangeArrowheads="1"/>
          </p:cNvSpPr>
          <p:nvPr/>
        </p:nvSpPr>
        <p:spPr bwMode="auto">
          <a:xfrm>
            <a:off x="250825" y="2349500"/>
            <a:ext cx="4286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/>
              <a:t>Transverse beam temperature</a:t>
            </a:r>
          </a:p>
        </p:txBody>
      </p:sp>
      <p:sp>
        <p:nvSpPr>
          <p:cNvPr id="14344" name="Text Box 12"/>
          <p:cNvSpPr txBox="1">
            <a:spLocks noChangeArrowheads="1"/>
          </p:cNvSpPr>
          <p:nvPr/>
        </p:nvSpPr>
        <p:spPr bwMode="auto">
          <a:xfrm>
            <a:off x="379413" y="4724400"/>
            <a:ext cx="63724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400" dirty="0"/>
              <a:t>Particle beams can be anisotropic: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US" dirty="0"/>
              <a:t>e.g. due </a:t>
            </a:r>
            <a:r>
              <a:rPr lang="en-US" altLang="en-US" dirty="0" smtClean="0"/>
              <a:t>to different cooling strength in 2D subspaces  </a:t>
            </a:r>
            <a:endParaRPr lang="en-US" altLang="en-US" dirty="0"/>
          </a:p>
        </p:txBody>
      </p:sp>
      <p:pic>
        <p:nvPicPr>
          <p:cNvPr id="14345" name="Picture 16" descr="TP_tmp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601" y="4824000"/>
            <a:ext cx="1944687" cy="391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6" name="Picture 28" descr="TP_tmp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2851150"/>
            <a:ext cx="1944687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7" name="Text Box 29"/>
          <p:cNvSpPr txBox="1">
            <a:spLocks noChangeArrowheads="1"/>
          </p:cNvSpPr>
          <p:nvPr/>
        </p:nvSpPr>
        <p:spPr bwMode="auto">
          <a:xfrm>
            <a:off x="374650" y="5516563"/>
            <a:ext cx="75104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>
                <a:solidFill>
                  <a:srgbClr val="339933"/>
                </a:solidFill>
              </a:rPr>
              <a:t>Don‘t confuse: beam energy  </a:t>
            </a:r>
            <a:r>
              <a:rPr lang="en-US" altLang="en-US" sz="2400">
                <a:solidFill>
                  <a:srgbClr val="339933"/>
                </a:solidFill>
                <a:sym typeface="Symbol" pitchFamily="18" charset="2"/>
              </a:rPr>
              <a:t>  beam temperature</a:t>
            </a:r>
          </a:p>
          <a:p>
            <a:pPr eaLnBrk="1" hangingPunct="1"/>
            <a:r>
              <a:rPr lang="en-US" altLang="en-US">
                <a:solidFill>
                  <a:srgbClr val="339933"/>
                </a:solidFill>
                <a:sym typeface="Symbol" pitchFamily="18" charset="2"/>
              </a:rPr>
              <a:t>(e.g. a beam of energy 100 GeV can have a temperature of 1 eV)</a:t>
            </a:r>
          </a:p>
        </p:txBody>
      </p:sp>
      <p:pic>
        <p:nvPicPr>
          <p:cNvPr id="14348" name="Picture 43" descr="TP_tmp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50" y="3933825"/>
            <a:ext cx="3875088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9" name="Text Box 36"/>
          <p:cNvSpPr txBox="1">
            <a:spLocks noChangeArrowheads="1"/>
          </p:cNvSpPr>
          <p:nvPr/>
        </p:nvSpPr>
        <p:spPr bwMode="auto">
          <a:xfrm>
            <a:off x="328613" y="3619500"/>
            <a:ext cx="29479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/>
              <a:t> Distribution function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7117635" y="3501008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dependent on 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1043608" y="165696"/>
            <a:ext cx="6424612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4000" b="1" dirty="0">
                <a:solidFill>
                  <a:srgbClr val="336699"/>
                </a:solidFill>
              </a:rPr>
              <a:t>Benefits of Beam Cooling</a:t>
            </a: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35496" y="1268760"/>
            <a:ext cx="5306261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257300" indent="-3429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714500" indent="-3429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171700" indent="-3429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de-DE" altLang="en-US" sz="2400" dirty="0"/>
              <a:t> </a:t>
            </a:r>
            <a:r>
              <a:rPr lang="en-US" altLang="en-US" sz="2400" dirty="0"/>
              <a:t>Improved beam quality</a:t>
            </a:r>
          </a:p>
          <a:p>
            <a:pPr lvl="1" eaLnBrk="1" hangingPunct="1">
              <a:buFontTx/>
              <a:buChar char="•"/>
            </a:pPr>
            <a:r>
              <a:rPr lang="en-US" altLang="en-US" sz="2400" dirty="0"/>
              <a:t>Precision experiments</a:t>
            </a:r>
          </a:p>
          <a:p>
            <a:pPr lvl="1" eaLnBrk="1" hangingPunct="1">
              <a:buFontTx/>
              <a:buChar char="•"/>
            </a:pPr>
            <a:r>
              <a:rPr lang="en-US" altLang="en-US" sz="2400" dirty="0"/>
              <a:t>Luminosity increase</a:t>
            </a:r>
          </a:p>
          <a:p>
            <a:pPr lvl="1" eaLnBrk="1" hangingPunct="1">
              <a:buFontTx/>
              <a:buChar char="•"/>
            </a:pPr>
            <a:endParaRPr lang="en-US" altLang="en-US" sz="2400" dirty="0"/>
          </a:p>
          <a:p>
            <a:pPr eaLnBrk="1" hangingPunct="1">
              <a:buFont typeface="Wingdings" pitchFamily="2" charset="2"/>
              <a:buChar char="§"/>
            </a:pPr>
            <a:r>
              <a:rPr lang="en-US" altLang="en-US" sz="2400" dirty="0"/>
              <a:t> Compensation of heating</a:t>
            </a:r>
          </a:p>
          <a:p>
            <a:pPr lvl="1" eaLnBrk="1" hangingPunct="1">
              <a:buFontTx/>
              <a:buChar char="•"/>
            </a:pPr>
            <a:r>
              <a:rPr lang="en-US" altLang="en-US" sz="2400" dirty="0"/>
              <a:t>Experiments with internal target</a:t>
            </a:r>
          </a:p>
          <a:p>
            <a:pPr lvl="1" eaLnBrk="1" hangingPunct="1">
              <a:buFontTx/>
              <a:buChar char="•"/>
            </a:pPr>
            <a:r>
              <a:rPr lang="en-US" altLang="en-US" sz="2400" dirty="0"/>
              <a:t>Colliding beams</a:t>
            </a:r>
            <a:br>
              <a:rPr lang="en-US" altLang="en-US" sz="2400" dirty="0"/>
            </a:br>
            <a:r>
              <a:rPr lang="en-US" altLang="en-US" sz="2400" dirty="0"/>
              <a:t>  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altLang="en-US" sz="2400" dirty="0"/>
              <a:t>Intensity increase by accumulation</a:t>
            </a:r>
          </a:p>
          <a:p>
            <a:pPr lvl="1" eaLnBrk="1" hangingPunct="1">
              <a:buFontTx/>
              <a:buChar char="•"/>
            </a:pPr>
            <a:r>
              <a:rPr lang="en-US" altLang="en-US" sz="2400" dirty="0"/>
              <a:t>Weak beams from </a:t>
            </a:r>
            <a:r>
              <a:rPr lang="en-US" altLang="en-US" sz="2400" dirty="0" smtClean="0"/>
              <a:t>the source </a:t>
            </a:r>
            <a:br>
              <a:rPr lang="en-US" altLang="en-US" sz="2400" dirty="0" smtClean="0"/>
            </a:br>
            <a:r>
              <a:rPr lang="en-US" altLang="en-US" sz="2400" dirty="0" smtClean="0"/>
              <a:t>can </a:t>
            </a:r>
            <a:r>
              <a:rPr lang="en-US" altLang="en-US" sz="2400" dirty="0"/>
              <a:t>be enhanced</a:t>
            </a:r>
          </a:p>
          <a:p>
            <a:pPr lvl="1" eaLnBrk="1" hangingPunct="1">
              <a:buFontTx/>
              <a:buChar char="•"/>
            </a:pPr>
            <a:r>
              <a:rPr lang="en-US" altLang="en-US" sz="2400" dirty="0"/>
              <a:t>Secondary </a:t>
            </a:r>
            <a:r>
              <a:rPr lang="en-US" altLang="en-US" sz="2400" dirty="0" smtClean="0"/>
              <a:t>beams</a:t>
            </a:r>
            <a:br>
              <a:rPr lang="en-US" altLang="en-US" sz="2400" dirty="0" smtClean="0"/>
            </a:br>
            <a:r>
              <a:rPr lang="en-US" altLang="en-US" sz="2400" dirty="0" smtClean="0"/>
              <a:t>(antiprotons, </a:t>
            </a:r>
            <a:r>
              <a:rPr lang="en-US" altLang="en-US" sz="2400" dirty="0"/>
              <a:t>rare isotopes) </a:t>
            </a:r>
          </a:p>
          <a:p>
            <a:pPr eaLnBrk="1" hangingPunct="1">
              <a:buFontTx/>
              <a:buChar char="•"/>
            </a:pPr>
            <a:endParaRPr lang="en-US" altLang="en-US" sz="24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784" y="1412776"/>
            <a:ext cx="4323745" cy="2791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/>
          <p:cNvSpPr/>
          <p:nvPr/>
        </p:nvSpPr>
        <p:spPr>
          <a:xfrm>
            <a:off x="8388424" y="1484784"/>
            <a:ext cx="864096" cy="27191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feld 15"/>
          <p:cNvSpPr txBox="1">
            <a:spLocks noChangeArrowheads="1"/>
          </p:cNvSpPr>
          <p:nvPr/>
        </p:nvSpPr>
        <p:spPr bwMode="auto">
          <a:xfrm>
            <a:off x="5945558" y="4304129"/>
            <a:ext cx="12907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Xe</a:t>
            </a:r>
            <a:r>
              <a:rPr lang="en-US" altLang="en-US" sz="1200" baseline="30000" dirty="0">
                <a:solidFill>
                  <a:schemeClr val="bg1"/>
                </a:solidFill>
              </a:rPr>
              <a:t>54+</a:t>
            </a:r>
            <a:r>
              <a:rPr lang="en-US" altLang="en-US" sz="1200" dirty="0">
                <a:solidFill>
                  <a:schemeClr val="bg1"/>
                </a:solidFill>
              </a:rPr>
              <a:t> </a:t>
            </a:r>
            <a:r>
              <a:rPr lang="en-US" altLang="en-US" sz="1200" dirty="0" smtClean="0">
                <a:solidFill>
                  <a:schemeClr val="bg1"/>
                </a:solidFill>
              </a:rPr>
              <a:t>15 </a:t>
            </a:r>
            <a:r>
              <a:rPr lang="en-US" altLang="en-US" sz="1200" dirty="0">
                <a:solidFill>
                  <a:schemeClr val="bg1"/>
                </a:solidFill>
              </a:rPr>
              <a:t>MeV/u</a:t>
            </a:r>
          </a:p>
        </p:txBody>
      </p:sp>
      <p:sp>
        <p:nvSpPr>
          <p:cNvPr id="7" name="Textfeld 5"/>
          <p:cNvSpPr txBox="1">
            <a:spLocks noChangeArrowheads="1"/>
          </p:cNvSpPr>
          <p:nvPr/>
        </p:nvSpPr>
        <p:spPr bwMode="auto">
          <a:xfrm>
            <a:off x="4894601" y="1538208"/>
            <a:ext cx="2226892" cy="830997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dirty="0" smtClean="0">
                <a:solidFill>
                  <a:schemeClr val="bg1"/>
                </a:solidFill>
              </a:rPr>
              <a:t>effect of </a:t>
            </a:r>
            <a:br>
              <a:rPr lang="en-US" altLang="en-US" sz="1600" dirty="0" smtClean="0">
                <a:solidFill>
                  <a:schemeClr val="bg1"/>
                </a:solidFill>
              </a:rPr>
            </a:br>
            <a:r>
              <a:rPr lang="en-US" altLang="en-US" sz="1600" dirty="0" err="1" smtClean="0">
                <a:solidFill>
                  <a:schemeClr val="bg1"/>
                </a:solidFill>
              </a:rPr>
              <a:t>intrabeam</a:t>
            </a:r>
            <a:r>
              <a:rPr lang="en-US" altLang="en-US" sz="1600" dirty="0" smtClean="0">
                <a:solidFill>
                  <a:schemeClr val="bg1"/>
                </a:solidFill>
              </a:rPr>
              <a:t> scattering</a:t>
            </a:r>
            <a:br>
              <a:rPr lang="en-US" altLang="en-US" sz="1600" dirty="0" smtClean="0">
                <a:solidFill>
                  <a:schemeClr val="bg1"/>
                </a:solidFill>
              </a:rPr>
            </a:br>
            <a:r>
              <a:rPr lang="en-US" altLang="en-US" sz="1600" dirty="0" smtClean="0">
                <a:solidFill>
                  <a:schemeClr val="bg1"/>
                </a:solidFill>
              </a:rPr>
              <a:t>and internal gas target</a:t>
            </a:r>
            <a:endParaRPr lang="en-US" altLang="en-US" sz="1600" dirty="0">
              <a:solidFill>
                <a:schemeClr val="bg1"/>
              </a:solidFill>
            </a:endParaRPr>
          </a:p>
        </p:txBody>
      </p:sp>
      <p:sp>
        <p:nvSpPr>
          <p:cNvPr id="8" name="Textfeld 4"/>
          <p:cNvSpPr txBox="1">
            <a:spLocks noChangeArrowheads="1"/>
          </p:cNvSpPr>
          <p:nvPr/>
        </p:nvSpPr>
        <p:spPr bwMode="auto">
          <a:xfrm>
            <a:off x="8316416" y="1628800"/>
            <a:ext cx="83227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dirty="0" smtClean="0">
                <a:solidFill>
                  <a:srgbClr val="C00000"/>
                </a:solidFill>
              </a:rPr>
              <a:t>cooling</a:t>
            </a:r>
            <a:br>
              <a:rPr lang="en-US" altLang="en-US" sz="1600" dirty="0" smtClean="0">
                <a:solidFill>
                  <a:srgbClr val="C00000"/>
                </a:solidFill>
              </a:rPr>
            </a:br>
            <a:r>
              <a:rPr lang="en-US" altLang="en-US" sz="1600" b="1" u="sng" dirty="0" smtClean="0">
                <a:solidFill>
                  <a:srgbClr val="C00000"/>
                </a:solidFill>
              </a:rPr>
              <a:t>off</a:t>
            </a:r>
            <a:endParaRPr lang="en-US" altLang="en-US" sz="1600" b="1" u="sng" dirty="0">
              <a:solidFill>
                <a:srgbClr val="C00000"/>
              </a:solidFill>
            </a:endParaRPr>
          </a:p>
        </p:txBody>
      </p:sp>
      <p:sp>
        <p:nvSpPr>
          <p:cNvPr id="9" name="Textfeld 12"/>
          <p:cNvSpPr txBox="1">
            <a:spLocks noChangeArrowheads="1"/>
          </p:cNvSpPr>
          <p:nvPr/>
        </p:nvSpPr>
        <p:spPr bwMode="auto">
          <a:xfrm>
            <a:off x="8348233" y="3356992"/>
            <a:ext cx="83227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dirty="0" smtClean="0">
                <a:solidFill>
                  <a:srgbClr val="C00000"/>
                </a:solidFill>
              </a:rPr>
              <a:t>cooling</a:t>
            </a:r>
            <a:br>
              <a:rPr lang="en-US" altLang="en-US" sz="1600" dirty="0" smtClean="0">
                <a:solidFill>
                  <a:srgbClr val="C00000"/>
                </a:solidFill>
              </a:rPr>
            </a:br>
            <a:r>
              <a:rPr lang="en-US" altLang="en-US" sz="1600" b="1" u="sng" dirty="0" smtClean="0">
                <a:solidFill>
                  <a:srgbClr val="C00000"/>
                </a:solidFill>
              </a:rPr>
              <a:t>on</a:t>
            </a:r>
            <a:endParaRPr lang="en-US" altLang="en-US" sz="1600" b="1" u="sng" dirty="0">
              <a:solidFill>
                <a:srgbClr val="C00000"/>
              </a:solidFill>
            </a:endParaRPr>
          </a:p>
        </p:txBody>
      </p:sp>
      <p:cxnSp>
        <p:nvCxnSpPr>
          <p:cNvPr id="10" name="Gerade Verbindung mit Pfeil 9"/>
          <p:cNvCxnSpPr/>
          <p:nvPr/>
        </p:nvCxnSpPr>
        <p:spPr>
          <a:xfrm>
            <a:off x="5652120" y="2420888"/>
            <a:ext cx="0" cy="85566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4"/>
          <p:cNvSpPr txBox="1">
            <a:spLocks noChangeArrowheads="1"/>
          </p:cNvSpPr>
          <p:nvPr/>
        </p:nvSpPr>
        <p:spPr bwMode="auto">
          <a:xfrm rot="-5400000">
            <a:off x="5229945" y="2627040"/>
            <a:ext cx="6080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en-US" sz="1600" b="1" dirty="0">
                <a:solidFill>
                  <a:srgbClr val="003399"/>
                </a:solidFill>
              </a:rPr>
              <a:t>time</a:t>
            </a:r>
            <a:endParaRPr lang="en-US" altLang="en-US" sz="1600" b="1" dirty="0">
              <a:solidFill>
                <a:srgbClr val="003399"/>
              </a:solidFill>
            </a:endParaRPr>
          </a:p>
        </p:txBody>
      </p:sp>
      <p:pic>
        <p:nvPicPr>
          <p:cNvPr id="13" name="Picture 2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3804" y="4365104"/>
            <a:ext cx="2542612" cy="219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5796136" y="1196752"/>
            <a:ext cx="244827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beam momentum</a:t>
            </a:r>
            <a:endParaRPr lang="en-US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924601" y="94087"/>
            <a:ext cx="428514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4000" b="1" dirty="0" smtClean="0">
                <a:solidFill>
                  <a:srgbClr val="336699"/>
                </a:solidFill>
              </a:rPr>
              <a:t>Electron </a:t>
            </a:r>
            <a:r>
              <a:rPr lang="en-US" altLang="en-US" sz="4000" b="1" dirty="0">
                <a:solidFill>
                  <a:srgbClr val="336699"/>
                </a:solidFill>
              </a:rPr>
              <a:t>Cooling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4067175" y="5516563"/>
            <a:ext cx="4905375" cy="1000274"/>
          </a:xfrm>
          <a:prstGeom prst="rect">
            <a:avLst/>
          </a:prstGeom>
          <a:solidFill>
            <a:srgbClr val="CCCCFF">
              <a:alpha val="2509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US" altLang="en-US" sz="1800" b="1" dirty="0"/>
              <a:t>momentum transfer by Coulomb </a:t>
            </a:r>
            <a:r>
              <a:rPr lang="en-US" altLang="en-US" sz="1800" b="1" dirty="0" smtClean="0"/>
              <a:t>collisions</a:t>
            </a:r>
          </a:p>
          <a:p>
            <a:pPr>
              <a:spcBef>
                <a:spcPts val="600"/>
              </a:spcBef>
            </a:pPr>
            <a:r>
              <a:rPr lang="en-US" altLang="en-US" sz="1800" b="1" dirty="0" smtClean="0"/>
              <a:t>cooling </a:t>
            </a:r>
            <a:r>
              <a:rPr lang="en-US" altLang="en-US" sz="1800" b="1" dirty="0"/>
              <a:t>force results from energy </a:t>
            </a:r>
            <a:r>
              <a:rPr lang="en-US" altLang="en-US" sz="1800" b="1" dirty="0" smtClean="0"/>
              <a:t>loss</a:t>
            </a:r>
            <a:br>
              <a:rPr lang="en-US" altLang="en-US" sz="1800" b="1" dirty="0" smtClean="0"/>
            </a:br>
            <a:r>
              <a:rPr lang="en-US" altLang="en-US" sz="1800" b="1" dirty="0" smtClean="0"/>
              <a:t>in </a:t>
            </a:r>
            <a:r>
              <a:rPr lang="en-US" altLang="en-US" sz="1800" b="1" dirty="0"/>
              <a:t>the co-moving gas of free electrons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179388" y="5516563"/>
            <a:ext cx="30003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1">
                <a:solidFill>
                  <a:srgbClr val="CC3300"/>
                </a:solidFill>
              </a:rPr>
              <a:t>superposition</a:t>
            </a:r>
            <a:r>
              <a:rPr lang="en-US" altLang="en-US" b="1">
                <a:solidFill>
                  <a:srgbClr val="990099"/>
                </a:solidFill>
              </a:rPr>
              <a:t> </a:t>
            </a:r>
            <a:r>
              <a:rPr lang="en-US" altLang="en-US" b="1"/>
              <a:t>of a cold </a:t>
            </a:r>
            <a:br>
              <a:rPr lang="en-US" altLang="en-US" b="1"/>
            </a:br>
            <a:r>
              <a:rPr lang="en-US" altLang="en-US" b="1"/>
              <a:t>intense electron beam</a:t>
            </a:r>
            <a:br>
              <a:rPr lang="en-US" altLang="en-US" b="1"/>
            </a:br>
            <a:r>
              <a:rPr lang="en-US" altLang="en-US" b="1"/>
              <a:t>with the </a:t>
            </a:r>
            <a:r>
              <a:rPr lang="en-US" altLang="en-US" b="1">
                <a:solidFill>
                  <a:srgbClr val="CC3300"/>
                </a:solidFill>
              </a:rPr>
              <a:t>same velocity</a:t>
            </a:r>
            <a:r>
              <a:rPr lang="en-US" altLang="en-US" b="1">
                <a:solidFill>
                  <a:schemeClr val="accent2"/>
                </a:solidFill>
              </a:rPr>
              <a:t>     </a:t>
            </a:r>
            <a:endParaRPr lang="en-US" altLang="en-US" b="1" baseline="-25000">
              <a:solidFill>
                <a:schemeClr val="accent2"/>
              </a:solidFill>
              <a:sym typeface="Symbol" pitchFamily="18" charset="2"/>
            </a:endParaRPr>
          </a:p>
        </p:txBody>
      </p:sp>
      <p:pic>
        <p:nvPicPr>
          <p:cNvPr id="16389" name="Picture 7" descr="ecool_beamframe_cas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1075"/>
            <a:ext cx="7235825" cy="443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6656388" y="1044724"/>
            <a:ext cx="2452687" cy="8001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b="1">
                <a:solidFill>
                  <a:schemeClr val="accent2"/>
                </a:solidFill>
              </a:rPr>
              <a:t>v</a:t>
            </a:r>
            <a:r>
              <a:rPr lang="en-US" altLang="en-US" b="1" baseline="-25000">
                <a:solidFill>
                  <a:schemeClr val="accent2"/>
                </a:solidFill>
              </a:rPr>
              <a:t>e</a:t>
            </a:r>
            <a:r>
              <a:rPr lang="en-US" altLang="en-US" sz="1600" b="1" baseline="-25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║</a:t>
            </a:r>
            <a:r>
              <a:rPr lang="en-US" altLang="en-US" b="1">
                <a:solidFill>
                  <a:schemeClr val="accent2"/>
                </a:solidFill>
                <a:sym typeface="Symbol" pitchFamily="18" charset="2"/>
              </a:rPr>
              <a:t> = </a:t>
            </a:r>
            <a:r>
              <a:rPr lang="en-US" altLang="en-US" b="1" baseline="-25000">
                <a:solidFill>
                  <a:schemeClr val="accent2"/>
                </a:solidFill>
                <a:sym typeface="Symbol" pitchFamily="18" charset="2"/>
              </a:rPr>
              <a:t>e</a:t>
            </a:r>
            <a:r>
              <a:rPr lang="en-US" altLang="en-US" b="1">
                <a:solidFill>
                  <a:schemeClr val="accent2"/>
                </a:solidFill>
                <a:sym typeface="Symbol" pitchFamily="18" charset="2"/>
              </a:rPr>
              <a:t>c= </a:t>
            </a:r>
            <a:r>
              <a:rPr lang="en-US" altLang="en-US" b="1" baseline="-25000">
                <a:solidFill>
                  <a:schemeClr val="accent2"/>
                </a:solidFill>
                <a:sym typeface="Symbol" pitchFamily="18" charset="2"/>
              </a:rPr>
              <a:t>i</a:t>
            </a:r>
            <a:r>
              <a:rPr lang="en-US" altLang="en-US" b="1">
                <a:solidFill>
                  <a:schemeClr val="accent2"/>
                </a:solidFill>
                <a:sym typeface="Symbol" pitchFamily="18" charset="2"/>
              </a:rPr>
              <a:t>c = v</a:t>
            </a:r>
            <a:r>
              <a:rPr lang="en-US" altLang="en-US" b="1" baseline="-25000">
                <a:solidFill>
                  <a:schemeClr val="accent2"/>
                </a:solidFill>
                <a:sym typeface="Symbol" pitchFamily="18" charset="2"/>
              </a:rPr>
              <a:t>i</a:t>
            </a:r>
            <a:r>
              <a:rPr lang="en-US" altLang="en-US" sz="1600" b="1" baseline="-25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║</a:t>
            </a:r>
            <a:endParaRPr lang="en-US" altLang="en-US" sz="1600" b="1" baseline="-25000">
              <a:solidFill>
                <a:schemeClr val="accent2"/>
              </a:solidFill>
              <a:sym typeface="Symbol" pitchFamily="18" charset="2"/>
            </a:endParaRPr>
          </a:p>
          <a:p>
            <a:pPr algn="ctr">
              <a:lnSpc>
                <a:spcPct val="130000"/>
              </a:lnSpc>
            </a:pPr>
            <a:r>
              <a:rPr lang="en-US" altLang="en-US" b="1">
                <a:solidFill>
                  <a:schemeClr val="accent2"/>
                </a:solidFill>
                <a:sym typeface="Symbol" pitchFamily="18" charset="2"/>
              </a:rPr>
              <a:t>E</a:t>
            </a:r>
            <a:r>
              <a:rPr lang="en-US" altLang="en-US" b="1" baseline="-25000">
                <a:solidFill>
                  <a:schemeClr val="accent2"/>
                </a:solidFill>
                <a:sym typeface="Symbol" pitchFamily="18" charset="2"/>
              </a:rPr>
              <a:t>e</a:t>
            </a:r>
            <a:r>
              <a:rPr lang="en-US" altLang="en-US" b="1">
                <a:solidFill>
                  <a:schemeClr val="accent2"/>
                </a:solidFill>
                <a:sym typeface="Symbol" pitchFamily="18" charset="2"/>
              </a:rPr>
              <a:t>=m</a:t>
            </a:r>
            <a:r>
              <a:rPr lang="en-US" altLang="en-US" b="1" baseline="-25000">
                <a:solidFill>
                  <a:schemeClr val="accent2"/>
                </a:solidFill>
                <a:sym typeface="Symbol" pitchFamily="18" charset="2"/>
              </a:rPr>
              <a:t>e</a:t>
            </a:r>
            <a:r>
              <a:rPr lang="en-US" altLang="en-US" b="1">
                <a:solidFill>
                  <a:schemeClr val="accent2"/>
                </a:solidFill>
                <a:sym typeface="Symbol" pitchFamily="18" charset="2"/>
              </a:rPr>
              <a:t>/M</a:t>
            </a:r>
            <a:r>
              <a:rPr lang="en-US" altLang="en-US" b="1" baseline="-25000">
                <a:solidFill>
                  <a:schemeClr val="accent2"/>
                </a:solidFill>
                <a:sym typeface="Symbol" pitchFamily="18" charset="2"/>
              </a:rPr>
              <a:t>i</a:t>
            </a:r>
            <a:r>
              <a:rPr lang="en-US" altLang="en-US" b="1">
                <a:solidFill>
                  <a:schemeClr val="accent2"/>
                </a:solidFill>
                <a:sym typeface="Symbol" pitchFamily="18" charset="2"/>
              </a:rPr>
              <a:t>E</a:t>
            </a:r>
            <a:r>
              <a:rPr lang="en-US" altLang="en-US" b="1" baseline="-25000">
                <a:solidFill>
                  <a:schemeClr val="accent2"/>
                </a:solidFill>
                <a:sym typeface="Symbol" pitchFamily="18" charset="2"/>
              </a:rPr>
              <a:t>i</a:t>
            </a:r>
            <a:endParaRPr lang="de-DE" altLang="en-US" b="1"/>
          </a:p>
        </p:txBody>
      </p:sp>
      <p:sp>
        <p:nvSpPr>
          <p:cNvPr id="16391" name="Text Box 9"/>
          <p:cNvSpPr txBox="1">
            <a:spLocks noChangeArrowheads="1"/>
          </p:cNvSpPr>
          <p:nvPr/>
        </p:nvSpPr>
        <p:spPr bwMode="auto">
          <a:xfrm>
            <a:off x="6876256" y="1916832"/>
            <a:ext cx="2284600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dirty="0"/>
              <a:t>e.g.: </a:t>
            </a:r>
            <a:r>
              <a:rPr lang="en-US" altLang="en-US" sz="1600" dirty="0">
                <a:solidFill>
                  <a:srgbClr val="0000CC"/>
                </a:solidFill>
              </a:rPr>
              <a:t>220 </a:t>
            </a:r>
            <a:r>
              <a:rPr lang="en-US" altLang="en-US" sz="1600" dirty="0" err="1">
                <a:solidFill>
                  <a:srgbClr val="0000CC"/>
                </a:solidFill>
              </a:rPr>
              <a:t>keV</a:t>
            </a:r>
            <a:r>
              <a:rPr lang="en-US" altLang="en-US" sz="1600" dirty="0">
                <a:solidFill>
                  <a:srgbClr val="0000CC"/>
                </a:solidFill>
              </a:rPr>
              <a:t> electrons</a:t>
            </a:r>
            <a:br>
              <a:rPr lang="en-US" altLang="en-US" sz="1600" dirty="0">
                <a:solidFill>
                  <a:srgbClr val="0000CC"/>
                </a:solidFill>
              </a:rPr>
            </a:br>
            <a:r>
              <a:rPr lang="en-US" altLang="en-US" sz="1600" dirty="0" smtClean="0"/>
              <a:t>cool </a:t>
            </a:r>
            <a:r>
              <a:rPr lang="en-US" altLang="en-US" sz="1600" dirty="0" smtClean="0">
                <a:solidFill>
                  <a:srgbClr val="CC0000"/>
                </a:solidFill>
              </a:rPr>
              <a:t>400 MeV protons  </a:t>
            </a:r>
          </a:p>
          <a:p>
            <a:pPr eaLnBrk="1" hangingPunct="1"/>
            <a:r>
              <a:rPr lang="en-US" altLang="en-US" sz="1600" dirty="0" smtClean="0"/>
              <a:t>  or</a:t>
            </a:r>
            <a:r>
              <a:rPr lang="en-US" altLang="en-US" sz="1600" dirty="0" smtClean="0">
                <a:solidFill>
                  <a:srgbClr val="CC0000"/>
                </a:solidFill>
              </a:rPr>
              <a:t>   400 MeV/u ions</a:t>
            </a:r>
            <a:endParaRPr lang="en-US" altLang="en-US" sz="1600" dirty="0">
              <a:solidFill>
                <a:srgbClr val="CC0000"/>
              </a:solidFill>
            </a:endParaRPr>
          </a:p>
        </p:txBody>
      </p:sp>
      <p:sp>
        <p:nvSpPr>
          <p:cNvPr id="16392" name="Text Box 10"/>
          <p:cNvSpPr txBox="1">
            <a:spLocks noChangeArrowheads="1"/>
          </p:cNvSpPr>
          <p:nvPr/>
        </p:nvSpPr>
        <p:spPr bwMode="auto">
          <a:xfrm>
            <a:off x="6723063" y="3213100"/>
            <a:ext cx="2457450" cy="1027113"/>
          </a:xfrm>
          <a:prstGeom prst="rect">
            <a:avLst/>
          </a:prstGeom>
          <a:solidFill>
            <a:srgbClr val="99CCFF">
              <a:alpha val="149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1800" b="1">
                <a:solidFill>
                  <a:srgbClr val="3333CC"/>
                </a:solidFill>
              </a:rPr>
              <a:t>electron temperature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US" sz="1800" b="1">
                <a:solidFill>
                  <a:srgbClr val="3333CC"/>
                </a:solidFill>
              </a:rPr>
              <a:t>k</a:t>
            </a:r>
            <a:r>
              <a:rPr lang="en-US" altLang="en-US" sz="1800" b="1" baseline="-25000">
                <a:solidFill>
                  <a:srgbClr val="3333CC"/>
                </a:solidFill>
              </a:rPr>
              <a:t>B</a:t>
            </a:r>
            <a:r>
              <a:rPr lang="en-US" altLang="en-US" sz="1800" b="1">
                <a:solidFill>
                  <a:srgbClr val="3333CC"/>
                </a:solidFill>
              </a:rPr>
              <a:t>T</a:t>
            </a:r>
            <a:r>
              <a:rPr lang="en-US" altLang="en-US" sz="1800" b="1" baseline="-25000">
                <a:solidFill>
                  <a:srgbClr val="3333CC"/>
                </a:solidFill>
                <a:sym typeface="Symbol" pitchFamily="18" charset="2"/>
              </a:rPr>
              <a:t></a:t>
            </a:r>
            <a:r>
              <a:rPr lang="en-US" altLang="en-US" sz="1800" b="1">
                <a:solidFill>
                  <a:srgbClr val="3333CC"/>
                </a:solidFill>
                <a:sym typeface="Symbol" pitchFamily="18" charset="2"/>
              </a:rPr>
              <a:t>  0.1 eV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US" sz="1800" b="1">
                <a:solidFill>
                  <a:srgbClr val="3333CC"/>
                </a:solidFill>
                <a:sym typeface="Symbol" pitchFamily="18" charset="2"/>
              </a:rPr>
              <a:t>k</a:t>
            </a:r>
            <a:r>
              <a:rPr lang="en-US" altLang="en-US" sz="1800" b="1" baseline="-25000">
                <a:solidFill>
                  <a:srgbClr val="3333CC"/>
                </a:solidFill>
                <a:sym typeface="Symbol" pitchFamily="18" charset="2"/>
              </a:rPr>
              <a:t>B</a:t>
            </a:r>
            <a:r>
              <a:rPr lang="en-US" altLang="en-US" sz="1800" b="1">
                <a:solidFill>
                  <a:srgbClr val="3333CC"/>
                </a:solidFill>
                <a:sym typeface="Symbol" pitchFamily="18" charset="2"/>
              </a:rPr>
              <a:t>T</a:t>
            </a:r>
            <a:r>
              <a:rPr lang="en-US" altLang="en-US" sz="1800" b="1" baseline="-2500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║</a:t>
            </a:r>
            <a:r>
              <a:rPr lang="en-US" altLang="en-US" sz="1800" b="1">
                <a:solidFill>
                  <a:srgbClr val="3333CC"/>
                </a:solidFill>
                <a:sym typeface="Symbol" pitchFamily="18" charset="2"/>
              </a:rPr>
              <a:t>  0.1 - 1 meV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3725981" y="1782432"/>
            <a:ext cx="12282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 smtClean="0"/>
              <a:t>acceleration</a:t>
            </a:r>
            <a:br>
              <a:rPr lang="en-US" sz="1400" b="1" dirty="0" smtClean="0"/>
            </a:br>
            <a:r>
              <a:rPr lang="en-US" sz="1400" b="1" dirty="0" smtClean="0"/>
              <a:t>section</a:t>
            </a:r>
            <a:endParaRPr lang="en-US" sz="1400" b="1" dirty="0"/>
          </a:p>
        </p:txBody>
      </p:sp>
      <p:sp>
        <p:nvSpPr>
          <p:cNvPr id="10" name="Textfeld 9"/>
          <p:cNvSpPr txBox="1"/>
          <p:nvPr/>
        </p:nvSpPr>
        <p:spPr>
          <a:xfrm>
            <a:off x="1317937" y="1897668"/>
            <a:ext cx="12378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deceleration</a:t>
            </a:r>
            <a:br>
              <a:rPr lang="en-US" sz="1400" b="1" dirty="0" smtClean="0"/>
            </a:br>
            <a:r>
              <a:rPr lang="en-US" sz="1400" b="1" dirty="0" smtClean="0"/>
              <a:t>section</a:t>
            </a:r>
            <a:endParaRPr lang="en-US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F_{x,y,s} = -\alpha _{x,y,s} v_{x,y,s}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2"/>
  <p:tag name="PICTUREFILESIZE" val="372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k_BT_{\parallel} \ne k_BT_{\perp} 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60"/>
  <p:tag name="PICTUREFILESIZE" val="249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\theta_{\perp}(s)= \sqrt{\frac{\epsilon}{\beta_{\perp}(s)}}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75"/>
  <p:tag name="PICTUREFILESIZE" val="439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%$$f(v_{\perp}, v_{\parallel}) = \frac{m}{2\pi k_BT_{\perp}} (\frac{m}{2\pi k_BT_{\parallel }})^{1/2}$$&#10;$$f(v_{\perp}, v_{\parallel}) \propto  \exp (-\frac{mv_{\perp}^2}{2k_BT_\perp}-\frac{mv_{\parallel}^2}{2k_BT_{\parallel}})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57"/>
  <p:tag name="PICTUREFILESIZE" val="908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2~tan(\frac{\theta}{2}) = \frac{2Z_1 Z_2 e^2}{4\pi \epsilon _0\Delta pvb}~~~Z_1=Q~(ion),~Z_2=-1~(electron) 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56"/>
  <p:tag name="PICTUREFILESIZE" val="1504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b_{min} = \frac{Qe^2}{(4\pi \epsilon _0)^2m_ev^2}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89"/>
  <p:tag name="PICTUREFILESIZE" val="587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\Delta E(b_{min})=\Delta E_{max} \simeq 2 m_ev^2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29"/>
  <p:tag name="PICTUREFILESIZE" val="637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\Delta E(b) = \frac{(\Delta p)^2}{2m_e} \simeq \frac{2 Q^2e^4}{(4\pi \epsilon _0)^2m_ev^2} \frac{1}{b^2}~~(for~~b \gg b_{min})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26"/>
  <p:tag name="PICTUREFILESIZE" val="1511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-\frac{dE}{dx} = 2\pi \int_{b_{min}}^{b_{max}}{b n_e \Delta E \,db} = \frac{4\pi Q^2e^4}{(4\pi \epsilon _0)^2m_ev^2} n_e \ln{\frac{b_{max}}{b_{min}}}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35"/>
  <p:tag name="PICTUREFILESIZE" val="1618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\overrightarrow{F}(\overrightarrow{v_i}) = -\frac{4\pi Q^2e^4n_e}{(4\pi \epsilon _0)^2 m_e}&#10;\int{L_C(\overrightarrow{v}_{rel}) }f(\overrightarrow{v_e}) &#10;\frac{\overrightarrow{v}_{rel}}{v^3_{rel}}d^3\overrightarrow{v_e}$$&#10;$$\overrightarrow{v}_{rel} =\overrightarrow{v_i}-\overrightarrow{v_e}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17"/>
  <p:tag name="PICTUREFILESIZE" val="1866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\tau _z \propto \frac{A}{Q^2}\frac{1}{n_e \eta} \beta ^3 \gamma ^5 \theta _z ^3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85"/>
  <p:tag name="PICTUREFILESIZE" val="604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z=x,y,s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43"/>
  <p:tag name="PICTUREFILESIZE" val="173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\theta _{x,y} = \frac{v_{x,y}}{\gamma \beta c}$$&#10;$$\theta _{\parallel} = \frac{v_{\parallel}}{\gamma \beta c}$$&#10;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48"/>
  <p:tag name="PICTUREFILESIZE" val="519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\lbrace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5"/>
  <p:tag name="PICTUREFILESIZE" val="35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\tau = \frac{3}{8\sqrt{2\pi} n_eQ^2r_er_icL_C}(\frac{k_BT_e}{m_ec^2}+\frac{k_BT_i}{m_ic^2})^{3/2}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83"/>
  <p:tag name="PICTUREFILESIZE" val="1239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k_BT_{\parallel} \ge 2e\frac{n_e^{1/3}}{4\pi \epsilon _0}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67"/>
  <p:tag name="PICTUREFILESIZE" val="431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N_s=N \frac{\Delta T}{T_0} = \frac{N}{2WT_0}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4"/>
  <p:tag name="PICTUREFILESIZE" val="512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\tau ^{-1} = T_0^{-1} \times \frac{\Delta x}{x} = \frac{g2W}{N},~if~\sum _{i=1..N_s} x_i = x$$&#10;$$\tau ^{-1} \le \frac{2W}{N},~if~g \le 1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93"/>
  <p:tag name="PICTUREFILESIZE" val="1491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 \Delta x = g \times x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51"/>
  <p:tag name="PICTUREFILESIZE" val="210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 \Delta x = \frac{g}{N_s} \times \sum_{i= 1..N_s} x_i~,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9"/>
  <p:tag name="PICTUREFILESIZE" val="566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\lambda  = \tau^{-1} = \frac{2W}{N} (2g -g^2(M+U))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45"/>
  <p:tag name="PICTUREFILESIZE" val="6997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\frac{d\lambda}{dg}=0 \Rightarrow g=\frac{1}{M+U}$$ 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7"/>
  <p:tag name="PICTUREFILESIZE" val="461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\frac{df(z,z',t)}{dt} = -\lambda _z f(z,z',t)~~~~~~\lambda _z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45"/>
  <p:tag name="PICTUREFILESIZE" val="7484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\lambda_{max} = \frac{2W}{N} \frac{1}{M+U}$$ 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86"/>
  <p:tag name="PICTUREFILESIZE" val="456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M$$&#10;$$\tilde{M}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1"/>
  <p:tag name="PICTUREFILESIZE" val="84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\epsilon _{x,y}(t_0+t)  = \epsilon _{x,y} (t_0)~e^{-\lambda _{x,y}t}$$&#10;$$\frac{\delta p_{\parallel}}{p_0}(t_0+t) = \frac{\delta p_{\parallel}}{p_0}(t_0)~e^{-\lambda _{\parallel} t}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25"/>
  <p:tag name="PICTUREFILESIZE" val="1255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f(z,z',t)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39"/>
  <p:tag name="PICTUREFILESIZE" val="210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F_{z} = -\alpha _{z} v_{z}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52"/>
  <p:tag name="PICTUREFILESIZE" val="187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\theta_{\perp} = \frac{v_\perp}{\beta c},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41"/>
  <p:tag name="PICTUREFILESIZE" val="196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\frac{1}{2}k_BT_{\parallel} = \frac{1}{2} mv_{\parallel}^2 = \frac{1}{2} mc^2\beta ^2 (\frac{\delta p_{\parallel}}{p})^2 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46"/>
  <p:tag name="PICTUREFILESIZE" val="866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\frac{1}{2}k_BT_{\perp} = \frac{1}{2} mv_{\perp}^2 = \frac{1}{2} mc^2\beta ^2 \gamma ^2 \theta_{\perp} ^2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42"/>
  <p:tag name="PICTUREFILESIZE" val="763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0</TotalTime>
  <Words>4070</Words>
  <Application>Microsoft Office PowerPoint</Application>
  <PresentationFormat>Bildschirmpräsentation (4:3)</PresentationFormat>
  <Paragraphs>607</Paragraphs>
  <Slides>49</Slides>
  <Notes>5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13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4</vt:i4>
      </vt:variant>
      <vt:variant>
        <vt:lpstr>Folientitel</vt:lpstr>
      </vt:variant>
      <vt:variant>
        <vt:i4>49</vt:i4>
      </vt:variant>
    </vt:vector>
  </HeadingPairs>
  <TitlesOfParts>
    <vt:vector size="67" baseType="lpstr">
      <vt:lpstr>ＭＳ Ｐゴシック</vt:lpstr>
      <vt:lpstr>Arial</vt:lpstr>
      <vt:lpstr>Calibri</vt:lpstr>
      <vt:lpstr>Cambria Math</vt:lpstr>
      <vt:lpstr>Century Gothic</vt:lpstr>
      <vt:lpstr>Comic Sans MS</vt:lpstr>
      <vt:lpstr>Courier New</vt:lpstr>
      <vt:lpstr>News701 BT</vt:lpstr>
      <vt:lpstr>Palatino Linotype</vt:lpstr>
      <vt:lpstr>Symbol</vt:lpstr>
      <vt:lpstr>Times</vt:lpstr>
      <vt:lpstr>Times New Roman</vt:lpstr>
      <vt:lpstr>Wingdings</vt:lpstr>
      <vt:lpstr>Executive</vt:lpstr>
      <vt:lpstr>Equation</vt:lpstr>
      <vt:lpstr>Photo Editor Photo</vt:lpstr>
      <vt:lpstr>Formel</vt:lpstr>
      <vt:lpstr>Tabelle</vt:lpstr>
      <vt:lpstr>Cooling of High-Intensity Beams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Low Intensity, High Brilliance Beam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RHIC Luminosity Increase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Equilibrium Beam Parameters of the Cooled Beam in the ESR</vt:lpstr>
      <vt:lpstr>PowerPoint-Präsentation</vt:lpstr>
    </vt:vector>
  </TitlesOfParts>
  <Company>GSI Darmstadt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Cooling</dc:title>
  <dc:creator>Markus Steck</dc:creator>
  <cp:lastModifiedBy>Steck, Markus Dr.</cp:lastModifiedBy>
  <cp:revision>516</cp:revision>
  <cp:lastPrinted>2015-09-04T16:05:11Z</cp:lastPrinted>
  <dcterms:created xsi:type="dcterms:W3CDTF">2009-08-08T14:22:55Z</dcterms:created>
  <dcterms:modified xsi:type="dcterms:W3CDTF">2025-06-25T19:45:47Z</dcterms:modified>
</cp:coreProperties>
</file>