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media/image1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96" r:id="rId3"/>
    <p:sldId id="416" r:id="rId4"/>
    <p:sldId id="417" r:id="rId5"/>
    <p:sldId id="376" r:id="rId6"/>
    <p:sldId id="415" r:id="rId7"/>
    <p:sldId id="419" r:id="rId8"/>
    <p:sldId id="424" r:id="rId9"/>
    <p:sldId id="425" r:id="rId10"/>
    <p:sldId id="426" r:id="rId11"/>
    <p:sldId id="427" r:id="rId12"/>
    <p:sldId id="420" r:id="rId13"/>
    <p:sldId id="421" r:id="rId14"/>
    <p:sldId id="28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07"/>
    <p:restoredTop sz="94686"/>
  </p:normalViewPr>
  <p:slideViewPr>
    <p:cSldViewPr snapToGrid="0" snapToObjects="1">
      <p:cViewPr varScale="1">
        <p:scale>
          <a:sx n="157" d="100"/>
          <a:sy n="157" d="100"/>
        </p:scale>
        <p:origin x="184" y="12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  <a:endParaRPr lang="en-GB" dirty="0"/>
          </a:p>
        </p:txBody>
      </p:sp>
    </p:spTree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</p:spTree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735" y="941705"/>
            <a:ext cx="1729105" cy="1711325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850" indent="-323850">
              <a:buFont typeface="Arial" panose="020B0604020202020204" pitchFamily="34" charset="0"/>
              <a:buChar char="•"/>
              <a:defRPr sz="1800">
                <a:solidFill>
                  <a:schemeClr val="tx2"/>
                </a:solidFill>
              </a:defRPr>
            </a:lvl2pPr>
            <a:lvl3pPr marL="647700" indent="-323850">
              <a:buSzPct val="10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972185" indent="-323850">
              <a:buSzPct val="10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C.E. Montanari | BLMTWG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2255">
              <a:buFont typeface="Arial" panose="020B0604020202020204" pitchFamily="34" charset="0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850" indent="-323850">
              <a:buFont typeface="Arial" panose="020B0604020202020204" pitchFamily="34" charset="0"/>
              <a:buChar char="•"/>
              <a:defRPr sz="2100">
                <a:solidFill>
                  <a:schemeClr val="bg1"/>
                </a:solidFill>
              </a:defRPr>
            </a:lvl2pPr>
            <a:lvl3pPr marL="647700" indent="-323850">
              <a:buSzPct val="100000"/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3pPr>
            <a:lvl4pPr marL="972185" indent="-323850">
              <a:buSzPct val="100000"/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3850" indent="-32385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3850" indent="-32385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2626360" y="6424930"/>
            <a:ext cx="53066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C.E. Montanari | BLMTWG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 panose="020B0604020202020204"/>
        <a:buNone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385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700" indent="-32385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185" indent="-32385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hyperlink" Target="https://gitlab.cern.ch/collteam/lossmaps" TargetMode="External"/><Relationship Id="rId1" Type="http://schemas.openxmlformats.org/officeDocument/2006/relationships/hyperlink" Target="https://cernbox.cern.ch/s/vvfD7xnjcj80BI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Overview of lossmaps and BLM thresholds for upcoming B1 proton quench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GB" dirty="0"/>
              <a:t>C.E. Montanari, S. Morales Vigo, </a:t>
            </a:r>
            <a:r>
              <a:rPr dirty="0"/>
              <a:t>B</a:t>
            </a:r>
            <a:r>
              <a:rPr lang="en-US" dirty="0"/>
              <a:t>.</a:t>
            </a:r>
            <a:r>
              <a:rPr dirty="0"/>
              <a:t>M</a:t>
            </a:r>
            <a:r>
              <a:rPr lang="en-US" dirty="0"/>
              <a:t>.</a:t>
            </a:r>
            <a:r>
              <a:rPr dirty="0"/>
              <a:t> Salvachua Ferrand</a:t>
            </a:r>
            <a:r>
              <a:rPr lang="en-US" dirty="0"/>
              <a:t>o</a:t>
            </a:r>
            <a:endParaRPr dirty="0"/>
          </a:p>
          <a:p>
            <a:r>
              <a:rPr lang="en-US" altLang="en-GB" b="0" dirty="0"/>
              <a:t>BLMTWG - 15 October 2024</a:t>
            </a:r>
            <a:endParaRPr lang="en-US" altLang="en-GB" b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+mn-ea"/>
              </a:rPr>
              <a:t>Ratios for nominal settings, monitor factor kept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8" name="Content Placeholder 7"/>
          <p:cNvSpPr/>
          <p:nvPr>
            <p:ph sz="half" idx="1"/>
          </p:nvPr>
        </p:nvSpPr>
        <p:spPr/>
        <p:txBody>
          <a:bodyPr/>
          <a:p>
            <a:endParaRPr lang="en-US"/>
          </a:p>
        </p:txBody>
      </p:sp>
      <p:pic>
        <p:nvPicPr>
          <p:cNvPr id="9" name="Picture 8" descr="nominal_b1h_above_monitor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07920" y="926465"/>
            <a:ext cx="7680325" cy="2742565"/>
          </a:xfrm>
          <a:prstGeom prst="rect">
            <a:avLst/>
          </a:prstGeom>
        </p:spPr>
      </p:pic>
      <p:pic>
        <p:nvPicPr>
          <p:cNvPr id="10" name="Picture 9" descr="nominal_b1v_above_monito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7920" y="3569970"/>
            <a:ext cx="7620000" cy="2721610"/>
          </a:xfrm>
          <a:prstGeom prst="rect">
            <a:avLst/>
          </a:prstGeom>
        </p:spPr>
      </p:pic>
      <p:sp>
        <p:nvSpPr>
          <p:cNvPr id="18" name="Text Box 17"/>
          <p:cNvSpPr txBox="1"/>
          <p:nvPr/>
        </p:nvSpPr>
        <p:spPr>
          <a:xfrm>
            <a:off x="7070090" y="1302385"/>
            <a:ext cx="4159885" cy="215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lvl="3" algn="l"/>
            <a:r>
              <a:rPr lang="en-US" sz="1400" dirty="0" smtClean="0">
                <a:solidFill>
                  <a:srgbClr val="FF0000"/>
                </a:solidFill>
              </a:rPr>
              <a:t>Similar results in nominal settings...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BLMs with highest signals - Relaxed settings - RS08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9" name="Text Box 8"/>
          <p:cNvSpPr txBox="1"/>
          <p:nvPr/>
        </p:nvSpPr>
        <p:spPr>
          <a:xfrm>
            <a:off x="1135380" y="952500"/>
            <a:ext cx="1676400" cy="2768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algn="l"/>
            <a:r>
              <a:rPr lang="en-US" dirty="0" smtClean="0"/>
              <a:t>Horizontal Plane</a:t>
            </a:r>
            <a:endParaRPr lang="en-US" dirty="0" smtClean="0"/>
          </a:p>
        </p:txBody>
      </p:sp>
      <p:sp>
        <p:nvSpPr>
          <p:cNvPr id="10" name="Text Box 9"/>
          <p:cNvSpPr txBox="1"/>
          <p:nvPr/>
        </p:nvSpPr>
        <p:spPr>
          <a:xfrm>
            <a:off x="1135380" y="3531870"/>
            <a:ext cx="1397000" cy="2768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algn="l"/>
            <a:r>
              <a:rPr lang="en-US" dirty="0" smtClean="0"/>
              <a:t>Vertical Plane</a:t>
            </a:r>
            <a:endParaRPr lang="en-US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7845" y="1265555"/>
            <a:ext cx="11250930" cy="2210435"/>
          </a:xfrm>
          <a:prstGeom prst="rect">
            <a:avLst/>
          </a:prstGeom>
        </p:spPr>
      </p:pic>
      <p:pic>
        <p:nvPicPr>
          <p:cNvPr id="15" name="Content Placeholder 14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37845" y="3834765"/>
            <a:ext cx="11258550" cy="223139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305" y="373380"/>
            <a:ext cx="11627485" cy="1065530"/>
          </a:xfrm>
        </p:spPr>
        <p:txBody>
          <a:bodyPr/>
          <a:lstStyle/>
          <a:p>
            <a:r>
              <a:rPr lang="en-US" dirty="0">
                <a:sym typeface="+mn-ea"/>
              </a:rPr>
              <a:t>BLMs with highest signals - Nominal Settings - RS08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9" name="Text Box 8"/>
          <p:cNvSpPr txBox="1"/>
          <p:nvPr/>
        </p:nvSpPr>
        <p:spPr>
          <a:xfrm>
            <a:off x="1135380" y="952500"/>
            <a:ext cx="1676400" cy="2768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algn="l"/>
            <a:r>
              <a:rPr lang="en-US" dirty="0" smtClean="0"/>
              <a:t>Horizontal Plane</a:t>
            </a:r>
            <a:endParaRPr lang="en-US" dirty="0" smtClean="0"/>
          </a:p>
        </p:txBody>
      </p:sp>
      <p:sp>
        <p:nvSpPr>
          <p:cNvPr id="10" name="Text Box 9"/>
          <p:cNvSpPr txBox="1"/>
          <p:nvPr/>
        </p:nvSpPr>
        <p:spPr>
          <a:xfrm>
            <a:off x="1135380" y="3531870"/>
            <a:ext cx="1397000" cy="2768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algn="l"/>
            <a:r>
              <a:rPr lang="en-US" dirty="0" smtClean="0"/>
              <a:t>Vertical Plane</a:t>
            </a:r>
            <a:endParaRPr lang="en-US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3075" y="1263650"/>
            <a:ext cx="11246485" cy="22339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65" y="3923665"/>
            <a:ext cx="11430635" cy="225869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/>
        </p:nvSpPr>
        <p:spPr>
          <a:xfrm>
            <a:off x="1428115" y="1212215"/>
            <a:ext cx="9335770" cy="29470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Datasets/Notebooks/Interactive plots</a:t>
            </a:r>
            <a:endParaRPr lang="en-US" dirty="0"/>
          </a:p>
          <a:p>
            <a:pPr algn="ctr"/>
            <a:r>
              <a:rPr lang="en-US" dirty="0"/>
              <a:t>available @ </a:t>
            </a:r>
            <a:endParaRPr lang="en-US" dirty="0"/>
          </a:p>
          <a:p>
            <a:pPr algn="ctr"/>
            <a:r>
              <a:rPr lang="en-US" dirty="0">
                <a:hlinkClick r:id="rId1" action="ppaction://hlinkfile"/>
              </a:rPr>
              <a:t>https://cernbox.cern.ch/s/vvfD7xnjcj80BIf</a:t>
            </a:r>
            <a:endParaRPr lang="en-US" dirty="0">
              <a:hlinkClick r:id="rId1" action="ppaction://hlinkfile"/>
            </a:endParaRPr>
          </a:p>
          <a:p>
            <a:pPr algn="ctr"/>
            <a:endParaRPr lang="en-US" dirty="0"/>
          </a:p>
          <a:p>
            <a:pPr algn="ctr"/>
            <a:r>
              <a:rPr lang="en-US" dirty="0"/>
              <a:t>(relies on </a:t>
            </a:r>
            <a:r>
              <a:rPr lang="en-US" dirty="0">
                <a:hlinkClick r:id="rId2" action="ppaction://hlinkfile"/>
              </a:rPr>
              <a:t>Lossmaps</a:t>
            </a:r>
            <a:r>
              <a:rPr lang="en-US" dirty="0"/>
              <a:t> library)</a:t>
            </a:r>
            <a:endParaRPr lang="en-US" dirty="0"/>
          </a:p>
        </p:txBody>
      </p:sp>
      <p:sp>
        <p:nvSpPr>
          <p:cNvPr id="4" name="Rectangles 3"/>
          <p:cNvSpPr/>
          <p:nvPr/>
        </p:nvSpPr>
        <p:spPr>
          <a:xfrm>
            <a:off x="5335905" y="6154420"/>
            <a:ext cx="1435735" cy="4362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Relaxed B1H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635760" y="967740"/>
            <a:ext cx="8919845" cy="5310505"/>
          </a:xfrm>
          <a:prstGeom prst="rect">
            <a:avLst/>
          </a:prstGeom>
        </p:spPr>
      </p:pic>
      <p:sp>
        <p:nvSpPr>
          <p:cNvPr id="18" name="Text Box 17"/>
          <p:cNvSpPr txBox="1"/>
          <p:nvPr/>
        </p:nvSpPr>
        <p:spPr>
          <a:xfrm>
            <a:off x="6597650" y="1064260"/>
            <a:ext cx="1289050" cy="4305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l"/>
            <a:r>
              <a:rPr lang="en-US" sz="1400" dirty="0" smtClean="0">
                <a:solidFill>
                  <a:srgbClr val="FF0000"/>
                </a:solidFill>
              </a:rPr>
              <a:t>Strong losses here on IR6...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Relaxed B1V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560830" y="931545"/>
            <a:ext cx="9070340" cy="5403215"/>
          </a:xfrm>
          <a:prstGeom prst="rect">
            <a:avLst/>
          </a:prstGeom>
        </p:spPr>
      </p:pic>
      <p:sp>
        <p:nvSpPr>
          <p:cNvPr id="18" name="Text Box 17"/>
          <p:cNvSpPr txBox="1"/>
          <p:nvPr/>
        </p:nvSpPr>
        <p:spPr>
          <a:xfrm>
            <a:off x="6812915" y="1338580"/>
            <a:ext cx="1289050" cy="215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l"/>
            <a:r>
              <a:rPr lang="en-US" sz="1400" dirty="0" smtClean="0">
                <a:solidFill>
                  <a:srgbClr val="FF0000"/>
                </a:solidFill>
              </a:rPr>
              <a:t>Lower here!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8227695" y="3896360"/>
            <a:ext cx="2174875" cy="4305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l"/>
            <a:r>
              <a:rPr lang="en-US" sz="1400" dirty="0" smtClean="0">
                <a:solidFill>
                  <a:srgbClr val="FF0000"/>
                </a:solidFill>
              </a:rPr>
              <a:t>Cleaning inefficiency still comparable with H plane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Nominal B1H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25" name="Content Placeholder 24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633855" y="951865"/>
            <a:ext cx="8923655" cy="5300980"/>
          </a:xfrm>
          <a:prstGeom prst="rect">
            <a:avLst/>
          </a:prstGeom>
        </p:spPr>
      </p:pic>
      <p:sp>
        <p:nvSpPr>
          <p:cNvPr id="26" name="Text Box 25"/>
          <p:cNvSpPr txBox="1"/>
          <p:nvPr/>
        </p:nvSpPr>
        <p:spPr>
          <a:xfrm>
            <a:off x="6494145" y="1270000"/>
            <a:ext cx="1783080" cy="27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900" dirty="0" smtClean="0">
                <a:solidFill>
                  <a:srgbClr val="FF0000"/>
                </a:solidFill>
              </a:rPr>
              <a:t>Same can be observed (relatively) in nominal loss maps</a:t>
            </a:r>
            <a:endParaRPr lang="en-US" sz="9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Nominal B1V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75765" y="1010920"/>
            <a:ext cx="8841740" cy="5260975"/>
          </a:xfrm>
          <a:prstGeom prst="rect">
            <a:avLst/>
          </a:prstGeom>
        </p:spPr>
      </p:pic>
      <p:sp>
        <p:nvSpPr>
          <p:cNvPr id="26" name="Text Box 25"/>
          <p:cNvSpPr txBox="1"/>
          <p:nvPr/>
        </p:nvSpPr>
        <p:spPr>
          <a:xfrm>
            <a:off x="6486525" y="1270000"/>
            <a:ext cx="1783080" cy="27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900" dirty="0" smtClean="0">
                <a:solidFill>
                  <a:srgbClr val="FF0000"/>
                </a:solidFill>
              </a:rPr>
              <a:t>Same can be observed (relatively) in nominal loss maps</a:t>
            </a:r>
            <a:endParaRPr lang="en-US" sz="9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12115" y="1296670"/>
            <a:ext cx="7691755" cy="4608195"/>
          </a:xfrm>
        </p:spPr>
        <p:txBody>
          <a:bodyPr/>
          <a:p>
            <a:pPr>
              <a:buFont typeface="Arial" panose="020B0604020202020204" pitchFamily="34" charset="0"/>
            </a:pPr>
            <a:r>
              <a:rPr lang="en-US" dirty="0"/>
              <a:t>Quick recall of the steps used to perform this analysis: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From a lossmap, gather the peak loss in W from FastBCT signal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Evaluate BLM Gy rescaling factor from observed peak power loss (1200kW / observed loss)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Apply rescaling factor to BLM signal observed @ peak loss time - bkg signal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Compare rescaled BLM signals and RS with:</a:t>
            </a:r>
            <a:endParaRPr lang="en-US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0" dirty="0"/>
              <a:t>Original thresholds applied</a:t>
            </a:r>
            <a:endParaRPr lang="en-US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0" dirty="0"/>
              <a:t>Original thresholds with Monitor Factor considered (i.e. threshold / monitor_factor)</a:t>
            </a:r>
            <a:endParaRPr lang="en-US" b="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0" dirty="0"/>
              <a:t>Plots shown are currently considering RS from 4 and above (but data for lower RS is available as well!)</a:t>
            </a:r>
            <a:endParaRPr lang="en-US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Inspecting BLM threshold with rescaled losses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48700" y="1141095"/>
            <a:ext cx="2524125" cy="20339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125" y="3577590"/>
            <a:ext cx="3185795" cy="1408430"/>
          </a:xfrm>
          <a:prstGeom prst="rect">
            <a:avLst/>
          </a:prstGeom>
        </p:spPr>
      </p:pic>
      <p:sp>
        <p:nvSpPr>
          <p:cNvPr id="18" name="Text Box 17"/>
          <p:cNvSpPr txBox="1"/>
          <p:nvPr/>
        </p:nvSpPr>
        <p:spPr>
          <a:xfrm>
            <a:off x="9533255" y="1296670"/>
            <a:ext cx="1007110" cy="27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l"/>
            <a:r>
              <a:rPr lang="en-US" sz="900" dirty="0" smtClean="0">
                <a:solidFill>
                  <a:srgbClr val="FF0000"/>
                </a:solidFill>
              </a:rPr>
              <a:t>Peak power load from lossmap</a:t>
            </a:r>
            <a:endParaRPr lang="en-US" sz="9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Ratios for relaxed settings, monitor factor removed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8" name="Content Placeholder 7"/>
          <p:cNvSpPr/>
          <p:nvPr>
            <p:ph sz="half" idx="1"/>
          </p:nvPr>
        </p:nvSpPr>
        <p:spPr/>
        <p:txBody>
          <a:bodyPr/>
          <a:p>
            <a:endParaRPr lang="en-US"/>
          </a:p>
        </p:txBody>
      </p:sp>
      <p:pic>
        <p:nvPicPr>
          <p:cNvPr id="9" name="Picture 8" descr="relaxed_b1h_abov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5840" y="1068070"/>
            <a:ext cx="7623810" cy="2722880"/>
          </a:xfrm>
          <a:prstGeom prst="rect">
            <a:avLst/>
          </a:prstGeom>
        </p:spPr>
      </p:pic>
      <p:pic>
        <p:nvPicPr>
          <p:cNvPr id="10" name="Picture 9" descr="relaxed_b1v_abov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4425" y="3601085"/>
            <a:ext cx="7406005" cy="2645410"/>
          </a:xfrm>
          <a:prstGeom prst="rect">
            <a:avLst/>
          </a:prstGeom>
        </p:spPr>
      </p:pic>
      <p:sp>
        <p:nvSpPr>
          <p:cNvPr id="11" name="Text Box 10"/>
          <p:cNvSpPr txBox="1"/>
          <p:nvPr/>
        </p:nvSpPr>
        <p:spPr>
          <a:xfrm>
            <a:off x="8663940" y="1303020"/>
            <a:ext cx="2768600" cy="55372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algn="l"/>
            <a:r>
              <a:rPr lang="en-US" dirty="0" smtClean="0">
                <a:solidFill>
                  <a:srgbClr val="FF0000"/>
                </a:solidFill>
              </a:rPr>
              <a:t>Clear strong leakage in IR6</a:t>
            </a:r>
            <a:endParaRPr lang="en-US" dirty="0" smtClean="0">
              <a:solidFill>
                <a:srgbClr val="FF0000"/>
              </a:solidFill>
            </a:endParaRP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when considering H plane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2" name="Text Box 11"/>
          <p:cNvSpPr txBox="1"/>
          <p:nvPr/>
        </p:nvSpPr>
        <p:spPr>
          <a:xfrm>
            <a:off x="8760460" y="3863975"/>
            <a:ext cx="3187700" cy="55372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algn="l"/>
            <a:r>
              <a:rPr lang="en-US" dirty="0" smtClean="0">
                <a:solidFill>
                  <a:srgbClr val="FF0000"/>
                </a:solidFill>
              </a:rPr>
              <a:t>In V plane, situation looks more</a:t>
            </a:r>
            <a:endParaRPr lang="en-US" dirty="0" smtClean="0">
              <a:solidFill>
                <a:srgbClr val="FF0000"/>
              </a:solidFill>
            </a:endParaRP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under control...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+mn-ea"/>
              </a:rPr>
              <a:t>Ratios for Nominal settings, monitor factor removed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8" name="Content Placeholder 7"/>
          <p:cNvSpPr/>
          <p:nvPr>
            <p:ph sz="half" idx="1"/>
          </p:nvPr>
        </p:nvSpPr>
        <p:spPr/>
        <p:txBody>
          <a:bodyPr/>
          <a:p>
            <a:endParaRPr lang="en-US"/>
          </a:p>
        </p:txBody>
      </p:sp>
      <p:pic>
        <p:nvPicPr>
          <p:cNvPr id="9" name="Picture 8" descr="nominal_b1h_abov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64435" y="1082040"/>
            <a:ext cx="7264400" cy="2594610"/>
          </a:xfrm>
          <a:prstGeom prst="rect">
            <a:avLst/>
          </a:prstGeom>
        </p:spPr>
      </p:pic>
      <p:pic>
        <p:nvPicPr>
          <p:cNvPr id="10" name="Picture 9" descr="nominal_b1v_abov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7935" y="3568700"/>
            <a:ext cx="7135495" cy="2548255"/>
          </a:xfrm>
          <a:prstGeom prst="rect">
            <a:avLst/>
          </a:prstGeom>
        </p:spPr>
      </p:pic>
      <p:sp>
        <p:nvSpPr>
          <p:cNvPr id="11" name="Text Box 10"/>
          <p:cNvSpPr txBox="1"/>
          <p:nvPr/>
        </p:nvSpPr>
        <p:spPr>
          <a:xfrm>
            <a:off x="9326880" y="1684020"/>
            <a:ext cx="2286000" cy="55372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algn="l"/>
            <a:r>
              <a:rPr lang="en-US" dirty="0" smtClean="0">
                <a:solidFill>
                  <a:srgbClr val="FF0000"/>
                </a:solidFill>
              </a:rPr>
              <a:t>IR6 losses still present</a:t>
            </a:r>
            <a:endParaRPr lang="en-US" dirty="0" smtClean="0">
              <a:solidFill>
                <a:srgbClr val="FF0000"/>
              </a:solidFill>
            </a:endParaRP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in H plane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+mn-ea"/>
              </a:rPr>
              <a:t>Ratios for relaxed settings, monitor factor kept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October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BLMTWG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8" name="Content Placeholder 7"/>
          <p:cNvSpPr/>
          <p:nvPr>
            <p:ph sz="half" idx="1"/>
          </p:nvPr>
        </p:nvSpPr>
        <p:spPr/>
        <p:txBody>
          <a:bodyPr/>
          <a:p>
            <a:endParaRPr lang="en-US"/>
          </a:p>
        </p:txBody>
      </p:sp>
      <p:pic>
        <p:nvPicPr>
          <p:cNvPr id="15" name="Picture 14" descr="relaxed_b1h_above_monitor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79700" y="980440"/>
            <a:ext cx="7332345" cy="2619375"/>
          </a:xfrm>
          <a:prstGeom prst="rect">
            <a:avLst/>
          </a:prstGeom>
        </p:spPr>
      </p:pic>
      <p:pic>
        <p:nvPicPr>
          <p:cNvPr id="16" name="Picture 15" descr="relaxed_b1v_above_monito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2545" y="3546475"/>
            <a:ext cx="7637780" cy="2727960"/>
          </a:xfrm>
          <a:prstGeom prst="rect">
            <a:avLst/>
          </a:prstGeom>
        </p:spPr>
      </p:pic>
      <p:sp>
        <p:nvSpPr>
          <p:cNvPr id="17" name="Text Box 16"/>
          <p:cNvSpPr txBox="1"/>
          <p:nvPr/>
        </p:nvSpPr>
        <p:spPr>
          <a:xfrm>
            <a:off x="8547100" y="1154430"/>
            <a:ext cx="2930525" cy="645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l"/>
            <a:r>
              <a:rPr lang="en-US" sz="1400" dirty="0" smtClean="0">
                <a:solidFill>
                  <a:srgbClr val="FF0000"/>
                </a:solidFill>
              </a:rPr>
              <a:t>For completeness, thresholds</a:t>
            </a:r>
            <a:endParaRPr lang="en-US" sz="1400" dirty="0" smtClean="0">
              <a:solidFill>
                <a:srgbClr val="FF0000"/>
              </a:solidFill>
            </a:endParaRPr>
          </a:p>
          <a:p>
            <a:pPr algn="l"/>
            <a:r>
              <a:rPr lang="en-US" sz="1400" dirty="0" smtClean="0">
                <a:solidFill>
                  <a:srgbClr val="FF0000"/>
                </a:solidFill>
              </a:rPr>
              <a:t>with original monitor factors can be considered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18" name="Text Box 17"/>
          <p:cNvSpPr txBox="1"/>
          <p:nvPr/>
        </p:nvSpPr>
        <p:spPr>
          <a:xfrm>
            <a:off x="8647430" y="3734435"/>
            <a:ext cx="3054350" cy="645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l"/>
            <a:r>
              <a:rPr lang="en-US" sz="1400" dirty="0" smtClean="0">
                <a:solidFill>
                  <a:srgbClr val="FF0000"/>
                </a:solidFill>
              </a:rPr>
              <a:t>In this case, individual BLMs above threhsold appear around the machine...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2229</Words>
  <Application>WPS Presentation</Application>
  <PresentationFormat>Widescreen</PresentationFormat>
  <Paragraphs>144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SimSun</vt:lpstr>
      <vt:lpstr>Wingdings</vt:lpstr>
      <vt:lpstr>Arial</vt:lpstr>
      <vt:lpstr>Microsoft YaHei</vt:lpstr>
      <vt:lpstr>Droid Sans Fallback</vt:lpstr>
      <vt:lpstr>Arial Unicode MS</vt:lpstr>
      <vt:lpstr>Calibri</vt:lpstr>
      <vt:lpstr>Trebuchet MS</vt:lpstr>
      <vt:lpstr>Office Theme</vt:lpstr>
      <vt:lpstr>Overview of lossmaps and BLM thresholds for upcoming B1 proton quench test</vt:lpstr>
      <vt:lpstr>Relaxed B1H</vt:lpstr>
      <vt:lpstr>Relaxed B1V</vt:lpstr>
      <vt:lpstr>Nominal B1H</vt:lpstr>
      <vt:lpstr>Nominal B1V</vt:lpstr>
      <vt:lpstr>Inspecting BLM threshold with rescaled losses</vt:lpstr>
      <vt:lpstr>Ratios for relaxed settings, monitor factor removed</vt:lpstr>
      <vt:lpstr>Ratios for Nominal settings, monitor factor removed</vt:lpstr>
      <vt:lpstr>Ratios for relaxed settings, monitor factor kept</vt:lpstr>
      <vt:lpstr>Ratios for nominal settings, monitor factor kept</vt:lpstr>
      <vt:lpstr>BLMs with highest signals - Relaxed settings - RS08</vt:lpstr>
      <vt:lpstr>BLMs with highest signals - Nominal Settings - RS08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camontan</cp:lastModifiedBy>
  <cp:revision>39</cp:revision>
  <dcterms:created xsi:type="dcterms:W3CDTF">2024-10-15T12:22:01Z</dcterms:created>
  <dcterms:modified xsi:type="dcterms:W3CDTF">2024-10-15T12:22:01Z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/>
  </property>
  <property fmtid="{D5CDD505-2E9C-101B-9397-08002B2CF9AE}" pid="3" name="KSOProductBuildVer">
    <vt:lpwstr>1033-11.1.0.11723</vt:lpwstr>
  </property>
</Properties>
</file>