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90"/>
  </p:normalViewPr>
  <p:slideViewPr>
    <p:cSldViewPr snapToGrid="0">
      <p:cViewPr varScale="1">
        <p:scale>
          <a:sx n="115" d="100"/>
          <a:sy n="115" d="100"/>
        </p:scale>
        <p:origin x="6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5" name="Shape 25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8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2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3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5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6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7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4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8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97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9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01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1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3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6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48" name="B.Salvachua, S.Morales - BLMTHWG 27/05/2024"/>
          <p:cNvSpPr txBox="1"/>
          <p:nvPr/>
        </p:nvSpPr>
        <p:spPr>
          <a:xfrm>
            <a:off x="1155013" y="6510798"/>
            <a:ext cx="2800872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B.Salvachua, S.Morales - BLMTHWG 27/05/2024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B. Salvachua -BLMTWG 15/10/2024"/>
          <p:cNvSpPr txBox="1"/>
          <p:nvPr/>
        </p:nvSpPr>
        <p:spPr>
          <a:xfrm>
            <a:off x="1155013" y="6510798"/>
            <a:ext cx="2066901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B. Salvachua -BLMTWG 15/10/2024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" name="B. Salvachua -BLMTWG 15/10/2024"/>
          <p:cNvSpPr txBox="1"/>
          <p:nvPr/>
        </p:nvSpPr>
        <p:spPr>
          <a:xfrm>
            <a:off x="1155013" y="6510798"/>
            <a:ext cx="2066901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B. Salvachua -BLMTWG 15/10/2024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4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2024 BLM thresholds for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2024 BLM thresholds for </a:t>
            </a:r>
          </a:p>
          <a:p>
            <a:r>
              <a:t>Quench Test 6.8 TeV Beam 1 </a:t>
            </a:r>
          </a:p>
        </p:txBody>
      </p:sp>
      <p:sp>
        <p:nvSpPr>
          <p:cNvPr id="258" name="B.Salvachua, S.Morales, C.E.Montanari…"/>
          <p:cNvSpPr txBox="1">
            <a:spLocks noGrp="1"/>
          </p:cNvSpPr>
          <p:nvPr>
            <p:ph type="body" sz="quarter" idx="1"/>
          </p:nvPr>
        </p:nvSpPr>
        <p:spPr>
          <a:xfrm>
            <a:off x="407987" y="5088969"/>
            <a:ext cx="11376027" cy="1415070"/>
          </a:xfrm>
          <a:prstGeom prst="rect">
            <a:avLst/>
          </a:prstGeom>
        </p:spPr>
        <p:txBody>
          <a:bodyPr/>
          <a:lstStyle/>
          <a:p>
            <a:r>
              <a:t>B.Salvachua, S.Morales, C.E.Montanari</a:t>
            </a:r>
          </a:p>
          <a:p>
            <a:r>
              <a:t>Discussions with F.Carra, P.Hermes, A.Lechner, S.Redaelli</a:t>
            </a:r>
          </a:p>
          <a:p>
            <a:r>
              <a:t>BLMTWG 15/10/2024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ummary of B1V thresholds proposa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 of B1V thresholds proposal</a:t>
            </a:r>
          </a:p>
        </p:txBody>
      </p:sp>
      <p:sp>
        <p:nvSpPr>
          <p:cNvPr id="3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graphicFrame>
        <p:nvGraphicFramePr>
          <p:cNvPr id="309" name="Table 1"/>
          <p:cNvGraphicFramePr/>
          <p:nvPr/>
        </p:nvGraphicFramePr>
        <p:xfrm>
          <a:off x="433853" y="2409182"/>
          <a:ext cx="10743462" cy="264373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373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1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539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59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5067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 b="1">
                          <a:solidFill>
                            <a:srgbClr val="000000"/>
                          </a:solidFill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THRI_COLL_7_TCPPM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1.68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A7A7A7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*THRI_COLL_7_TCLA_HI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A7A7A7"/>
                          </a:solidFill>
                        </a:rPr>
                        <a:t>3.7 - BLMTI.06L7.B2I10_TCLA.A6L7.B2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THRI_COLL_7_TCPPM_WALL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5.34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A7A7A7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*THRI_COLL_7_TCLA_HI_WALL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A7A7A7"/>
                          </a:solidFill>
                        </a:rPr>
                        <a:t>3.5 - BLMTI.06L7.B2W10_TCLA.B6L7.B2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THRI_COLL_7_TCP_WALL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5.07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THRI_COLL_7_TCLA_LO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1.90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067"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THRI_COLL_7_TCSG_HI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3.08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THRI.IP7_MQW_FT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3.78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THRI_COLL_7_TCSG_ME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3.64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500"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THRI_COLL_7_TCSG_LO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1.26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5067"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THRI_COLL_7_TCSPM_HI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3.07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THRI.IP7.P1_MQTL_FT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10.19  (Scale to 3.6 MW)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THRI_COLL_7_TCSPM_LO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2.00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THRI.IP7.P2_MQTL_FT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8.94   (Scale to 3.6 MW)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10" name="DS bottlenecks - they do not appear in the loss maps. The same increase of 2022 will be applied which comes from previous quench tests."/>
          <p:cNvSpPr txBox="1"/>
          <p:nvPr/>
        </p:nvSpPr>
        <p:spPr>
          <a:xfrm>
            <a:off x="449098" y="1000572"/>
            <a:ext cx="11501270" cy="450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defRPr sz="1600"/>
            </a:lvl1pPr>
          </a:lstStyle>
          <a:p>
            <a:r>
              <a:t>DS bottlenecks - they do not appear in the loss maps. The same increase of 2022 will be applied which comes from previous quench tests.</a:t>
            </a:r>
          </a:p>
        </p:txBody>
      </p:sp>
      <p:sp>
        <p:nvSpPr>
          <p:cNvPr id="311" name="Propose to Mask the 2 bottlenecks BLMs found during 2022 test that should protect for Beam 2 losses:…"/>
          <p:cNvSpPr txBox="1"/>
          <p:nvPr/>
        </p:nvSpPr>
        <p:spPr>
          <a:xfrm>
            <a:off x="450782" y="1609420"/>
            <a:ext cx="11497903" cy="6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500"/>
            </a:pPr>
            <a:r>
              <a:t>Propose to Mask the 2 bottlenecks BLMs found during 2022 test that should protect for Beam 2 losses:</a:t>
            </a:r>
          </a:p>
          <a:p>
            <a:pPr>
              <a:defRPr sz="1500"/>
            </a:pPr>
            <a:r>
              <a:t>BLMTI.06L7.B2I10_TCLA.A6L7.B2</a:t>
            </a:r>
          </a:p>
          <a:p>
            <a:pPr>
              <a:defRPr sz="1500"/>
            </a:pPr>
            <a:r>
              <a:t>BLMTI.06L7.B2W10_TCLA.B6L7.B2</a:t>
            </a:r>
          </a:p>
        </p:txBody>
      </p:sp>
      <p:graphicFrame>
        <p:nvGraphicFramePr>
          <p:cNvPr id="312" name="Table 1-1"/>
          <p:cNvGraphicFramePr/>
          <p:nvPr/>
        </p:nvGraphicFramePr>
        <p:xfrm>
          <a:off x="433853" y="5193923"/>
          <a:ext cx="10743462" cy="2643732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05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5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6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59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5067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 b="1">
                          <a:solidFill>
                            <a:srgbClr val="000000"/>
                          </a:solidFill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THRI_TCSG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THRI.LS.P1_MQY_FT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2.95 (Scale to 3.6 MW)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THRI_TCD_RC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THRI.LS.P2_MQY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067"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THRI_B1.1_MB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B1H - RELAXED SETTINGS"/>
          <p:cNvSpPr txBox="1">
            <a:spLocks noGrp="1"/>
          </p:cNvSpPr>
          <p:nvPr>
            <p:ph type="title"/>
          </p:nvPr>
        </p:nvSpPr>
        <p:spPr>
          <a:xfrm>
            <a:off x="2911501" y="2896129"/>
            <a:ext cx="6050759" cy="1065743"/>
          </a:xfrm>
          <a:prstGeom prst="rect">
            <a:avLst/>
          </a:prstGeom>
        </p:spPr>
        <p:txBody>
          <a:bodyPr/>
          <a:lstStyle/>
          <a:p>
            <a:r>
              <a:t>B1H - RELAXED SETTINGS</a:t>
            </a:r>
          </a:p>
        </p:txBody>
      </p:sp>
      <p:sp>
        <p:nvSpPr>
          <p:cNvPr id="3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44262" y="6471139"/>
            <a:ext cx="144538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31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06" y="1483199"/>
            <a:ext cx="10874263" cy="66959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976" y="2187316"/>
            <a:ext cx="10826723" cy="276512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614" y="4996302"/>
            <a:ext cx="10919447" cy="1135783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Primary, Secondary, Absorbers Collimators (B1H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Primary, Secondary, Absorbers Collimators (B1H)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pic>
        <p:nvPicPr>
          <p:cNvPr id="32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50" y="1793562"/>
            <a:ext cx="11376026" cy="766186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87" y="2913975"/>
            <a:ext cx="11148153" cy="951407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IP7: MQW and MQTL (B1H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IP7: MQW and MQTL (B1H)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IP6 (B1H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IP6 (B1H)</a:t>
            </a:r>
          </a:p>
        </p:txBody>
      </p:sp>
      <p:sp>
        <p:nvSpPr>
          <p:cNvPr id="3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33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00" y="1433250"/>
            <a:ext cx="11457906" cy="7756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77" y="2381730"/>
            <a:ext cx="11509953" cy="750333"/>
          </a:xfrm>
          <a:prstGeom prst="rect">
            <a:avLst/>
          </a:prstGeom>
          <a:ln w="12700">
            <a:miter lim="400000"/>
          </a:ln>
        </p:spPr>
      </p:pic>
      <p:pic>
        <p:nvPicPr>
          <p:cNvPr id="33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39" y="3304861"/>
            <a:ext cx="11509953" cy="28037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ummary of B1H thresholds proposa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 of B1H thresholds proposal</a:t>
            </a:r>
          </a:p>
        </p:txBody>
      </p:sp>
      <p:sp>
        <p:nvSpPr>
          <p:cNvPr id="3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graphicFrame>
        <p:nvGraphicFramePr>
          <p:cNvPr id="336" name="Table 1"/>
          <p:cNvGraphicFramePr/>
          <p:nvPr/>
        </p:nvGraphicFramePr>
        <p:xfrm>
          <a:off x="647157" y="2132534"/>
          <a:ext cx="10718058" cy="2592929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373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1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539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59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5067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 b="1">
                          <a:solidFill>
                            <a:srgbClr val="000000"/>
                          </a:solidFill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THRI_COLL_7_TCPPM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A7A7A7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*THRI_COLL_7_TCLA_HI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A7A7A7"/>
                          </a:solidFill>
                        </a:rPr>
                        <a:t>3.53 - BLMTI.06L7.B2I10_TCLA.A6L7.B2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THRI_COLL_7_TCPPM_WALL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2.99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A7A7A7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*THRI_COLL_7_TCLA_HI_WALL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A7A7A7"/>
                          </a:solidFill>
                        </a:rPr>
                        <a:t>4.54 - BLMTI.06L7.B2W10_TCLA.B6L7.B2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THRI_COLL_7_TCP_WALL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4.40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THRI_COLL_7_TCLA_LO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2.26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067"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THRI_COLL_7_TCSG_HI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3.11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THRI.IP7_MQW_FT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3.82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THRI_COLL_7_TCSG_ME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2.49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500"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THRI_COLL_7_TCSG_LO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1.51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5067"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THRI_COLL_7_TCSPM_HI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3.16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THRI.IP7.P1_MQTL_FT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6.07  (Scale to 3.6 MW)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THRI_COLL_7_TCSPM_LO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1.76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THRI.IP7.P2_MQTL_FT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5.96   (Scale to 3.6 MW)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37" name="DS bottlenecks - they do not appear in the loss maps. The same increase of 2022 will be applied which comes from previous quench tests."/>
          <p:cNvSpPr txBox="1"/>
          <p:nvPr/>
        </p:nvSpPr>
        <p:spPr>
          <a:xfrm>
            <a:off x="241632" y="1188803"/>
            <a:ext cx="11708736" cy="525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DS bottlenecks - they do not appear in the loss maps. The same increase of 2022 will be applied which comes from previous quench tests.</a:t>
            </a:r>
          </a:p>
        </p:txBody>
      </p:sp>
      <p:graphicFrame>
        <p:nvGraphicFramePr>
          <p:cNvPr id="338" name="Table 1-1"/>
          <p:cNvGraphicFramePr/>
          <p:nvPr/>
        </p:nvGraphicFramePr>
        <p:xfrm>
          <a:off x="647157" y="5143274"/>
          <a:ext cx="10718058" cy="94206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05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5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6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59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5067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 b="1">
                          <a:solidFill>
                            <a:srgbClr val="000000"/>
                          </a:solidFill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THRI_TCSG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9.71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THRI.LS.P1_MQY_FT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53 (Scale to 3.6 MW)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THRI_TCD_RC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2.55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THRI.LS.P2_MQY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20.00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067"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+ OTHERS 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+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Factors needed to allow 1000 kW with Relaxed collimator settings presented…"/>
          <p:cNvSpPr txBox="1">
            <a:spLocks noGrp="1"/>
          </p:cNvSpPr>
          <p:nvPr>
            <p:ph type="body" idx="1"/>
          </p:nvPr>
        </p:nvSpPr>
        <p:spPr>
          <a:xfrm>
            <a:off x="407987" y="1221787"/>
            <a:ext cx="11376026" cy="4608513"/>
          </a:xfrm>
          <a:prstGeom prst="rect">
            <a:avLst/>
          </a:prstGeom>
        </p:spPr>
        <p:txBody>
          <a:bodyPr/>
          <a:lstStyle/>
          <a:p>
            <a:pPr marL="267461" indent="-267461" defTabSz="713231">
              <a:spcBef>
                <a:spcPts val="1400"/>
              </a:spcBef>
              <a:defRPr sz="1637" b="0"/>
            </a:pPr>
            <a:r>
              <a:t>Factors needed to allow 1000 kW with Relaxed collimator settings presented</a:t>
            </a:r>
          </a:p>
          <a:p>
            <a:pPr marL="267461" indent="-267461" defTabSz="713231">
              <a:spcBef>
                <a:spcPts val="1400"/>
              </a:spcBef>
              <a:defRPr sz="1637" b="0"/>
            </a:pPr>
            <a:r>
              <a:t>BLM thresholds proposed contain some margin:</a:t>
            </a:r>
          </a:p>
          <a:p>
            <a:pPr marL="553497" lvl="1" indent="-267462" defTabSz="713231">
              <a:spcBef>
                <a:spcPts val="1400"/>
              </a:spcBef>
              <a:defRPr sz="1637" b="0"/>
            </a:pPr>
            <a:r>
              <a:t>High response channels they are set to 1000 kW x 1.2 margin</a:t>
            </a:r>
          </a:p>
          <a:p>
            <a:pPr marL="553497" lvl="1" indent="-267462" defTabSz="713231">
              <a:spcBef>
                <a:spcPts val="1400"/>
              </a:spcBef>
              <a:defRPr sz="1637" b="0"/>
            </a:pPr>
            <a:r>
              <a:t>Low response channels they are set to 1000 kW x 3.6 margin</a:t>
            </a:r>
          </a:p>
          <a:p>
            <a:pPr marL="267461" indent="-267461" defTabSz="713231">
              <a:spcBef>
                <a:spcPts val="1400"/>
              </a:spcBef>
              <a:defRPr sz="1637" b="0"/>
            </a:pPr>
            <a:r>
              <a:t>B1V has less leakage into IR6</a:t>
            </a:r>
          </a:p>
          <a:p>
            <a:pPr marL="267461" indent="-267461" defTabSz="713231">
              <a:spcBef>
                <a:spcPts val="1400"/>
              </a:spcBef>
              <a:defRPr sz="1637"/>
            </a:pPr>
            <a:r>
              <a:t>Next steps:</a:t>
            </a:r>
          </a:p>
          <a:p>
            <a:pPr marL="553497" lvl="1" indent="-267462" defTabSz="713231">
              <a:spcBef>
                <a:spcPts val="1400"/>
              </a:spcBef>
              <a:defRPr sz="1637"/>
            </a:pPr>
            <a:r>
              <a:t>Create new families _QT24 with the required factors applied to ALL RS</a:t>
            </a:r>
          </a:p>
          <a:p>
            <a:pPr marL="553497" lvl="1" indent="-267462" defTabSz="713231">
              <a:spcBef>
                <a:spcPts val="1400"/>
              </a:spcBef>
              <a:defRPr sz="1637"/>
            </a:pPr>
            <a:r>
              <a:t>Fix RS08-RS12 to RS08</a:t>
            </a:r>
          </a:p>
          <a:p>
            <a:pPr marL="553497" lvl="1" indent="-267462" defTabSz="713231">
              <a:spcBef>
                <a:spcPts val="1400"/>
              </a:spcBef>
              <a:defRPr sz="1637"/>
            </a:pPr>
            <a:r>
              <a:t>Monitor factors remain unchanged (i.e. MF = 0.6)</a:t>
            </a:r>
          </a:p>
          <a:p>
            <a:pPr marL="267461" indent="-267461" defTabSz="713231">
              <a:spcBef>
                <a:spcPts val="1400"/>
              </a:spcBef>
              <a:defRPr sz="1637"/>
            </a:pPr>
            <a:r>
              <a:t>During test:</a:t>
            </a:r>
          </a:p>
          <a:p>
            <a:pPr marL="553497" lvl="1" indent="-267462" defTabSz="713231">
              <a:spcBef>
                <a:spcPts val="1400"/>
              </a:spcBef>
              <a:defRPr sz="1637"/>
            </a:pPr>
            <a:r>
              <a:t>Before test: DB state will be acquired.</a:t>
            </a:r>
          </a:p>
          <a:p>
            <a:pPr marL="553497" lvl="1" indent="-267462" defTabSz="713231">
              <a:spcBef>
                <a:spcPts val="1400"/>
              </a:spcBef>
              <a:defRPr sz="1637"/>
            </a:pPr>
            <a:r>
              <a:t>After recovery: DB state will be compared to the one applied.</a:t>
            </a:r>
          </a:p>
        </p:txBody>
      </p:sp>
      <p:sp>
        <p:nvSpPr>
          <p:cNvPr id="341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3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BLM thresholds in IP7 are today set as :…"/>
          <p:cNvSpPr txBox="1">
            <a:spLocks noGrp="1"/>
          </p:cNvSpPr>
          <p:nvPr>
            <p:ph type="body" idx="1"/>
          </p:nvPr>
        </p:nvSpPr>
        <p:spPr>
          <a:xfrm>
            <a:off x="272018" y="1356581"/>
            <a:ext cx="11376025" cy="4608513"/>
          </a:xfrm>
          <a:prstGeom prst="rect">
            <a:avLst/>
          </a:prstGeom>
        </p:spPr>
        <p:txBody>
          <a:bodyPr/>
          <a:lstStyle/>
          <a:p>
            <a:pPr defTabSz="859536">
              <a:spcBef>
                <a:spcPts val="1600"/>
              </a:spcBef>
              <a:defRPr sz="1974" b="0"/>
            </a:pPr>
            <a:r>
              <a:t>BLM thresholds in IP7 are today set as :</a:t>
            </a:r>
          </a:p>
          <a:p>
            <a:pPr marL="556059" lvl="1" indent="-197919" defTabSz="859536">
              <a:spcBef>
                <a:spcPts val="1600"/>
              </a:spcBef>
              <a:defRPr sz="1974" b="0"/>
            </a:pPr>
            <a:r>
              <a:t>Master Thresholds to 500 kW</a:t>
            </a:r>
          </a:p>
          <a:p>
            <a:pPr marL="556059" lvl="1" indent="-197919" defTabSz="859536">
              <a:spcBef>
                <a:spcPts val="1600"/>
              </a:spcBef>
              <a:defRPr sz="1974" b="0"/>
            </a:pPr>
            <a:r>
              <a:t>Applied Thresholds to 300 kW with Monitor Factor = 0.6</a:t>
            </a:r>
          </a:p>
          <a:p>
            <a:pPr defTabSz="859536">
              <a:spcBef>
                <a:spcPts val="1600"/>
              </a:spcBef>
              <a:defRPr sz="1974" b="0"/>
            </a:pPr>
            <a:r>
              <a:t>Strategy for Quench Test 2024:</a:t>
            </a:r>
          </a:p>
          <a:p>
            <a:pPr marL="556059" lvl="1" indent="-197919" defTabSz="859536">
              <a:spcBef>
                <a:spcPts val="1600"/>
              </a:spcBef>
              <a:defRPr sz="1974" b="0"/>
            </a:pPr>
            <a:r>
              <a:t>Monitor Factor: keep it at 0.6</a:t>
            </a:r>
          </a:p>
          <a:p>
            <a:pPr marL="556059" lvl="1" indent="-197919" defTabSz="859536">
              <a:spcBef>
                <a:spcPts val="1600"/>
              </a:spcBef>
              <a:defRPr sz="1974" b="0"/>
            </a:pPr>
            <a:r>
              <a:t>Build Master Thresholds using RELAXED Collimation settings to allow for:</a:t>
            </a:r>
          </a:p>
          <a:p>
            <a:pPr marL="914199" lvl="2" indent="-197919" defTabSz="859536">
              <a:spcBef>
                <a:spcPts val="1600"/>
              </a:spcBef>
              <a:defRPr sz="1974" b="0">
                <a:solidFill>
                  <a:schemeClr val="accent1"/>
                </a:solidFill>
              </a:defRPr>
            </a:pPr>
            <a:r>
              <a:t>1200 kW for BLMs with response &gt; 1e-14 Gy/proton</a:t>
            </a:r>
          </a:p>
          <a:p>
            <a:pPr marL="914199" lvl="2" indent="-197919" defTabSz="859536">
              <a:spcBef>
                <a:spcPts val="1600"/>
              </a:spcBef>
              <a:defRPr sz="1974" b="0">
                <a:solidFill>
                  <a:schemeClr val="accent1"/>
                </a:solidFill>
              </a:defRPr>
            </a:pPr>
            <a:r>
              <a:t>3x1200 kW for BLMs with response &lt; 1e-14 Gy/proton</a:t>
            </a:r>
          </a:p>
          <a:p>
            <a:pPr marL="556059" lvl="1" indent="-197919" defTabSz="859536">
              <a:spcBef>
                <a:spcPts val="1600"/>
              </a:spcBef>
              <a:defRPr sz="1974" b="0"/>
            </a:pPr>
            <a:r>
              <a:t>Warm magnets, Q6 : adjust to Collimation losses</a:t>
            </a:r>
          </a:p>
          <a:p>
            <a:pPr marL="556059" lvl="1" indent="-197919" defTabSz="859536">
              <a:spcBef>
                <a:spcPts val="1600"/>
              </a:spcBef>
              <a:defRPr sz="1974" b="0"/>
            </a:pPr>
            <a:r>
              <a:t>DS and IR6</a:t>
            </a:r>
          </a:p>
        </p:txBody>
      </p:sp>
      <p:sp>
        <p:nvSpPr>
          <p:cNvPr id="261" name="Int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Introduction</a:t>
            </a:r>
          </a:p>
        </p:txBody>
      </p:sp>
      <p:sp>
        <p:nvSpPr>
          <p:cNvPr id="2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263" name="Same approach as 2022"/>
          <p:cNvSpPr txBox="1"/>
          <p:nvPr/>
        </p:nvSpPr>
        <p:spPr>
          <a:xfrm>
            <a:off x="8409072" y="4396216"/>
            <a:ext cx="2503638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Same approach as 2022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B1H RELAXED: 2024-05-02 18:04:55…"/>
          <p:cNvSpPr txBox="1">
            <a:spLocks noGrp="1"/>
          </p:cNvSpPr>
          <p:nvPr>
            <p:ph type="body" sz="quarter" idx="1"/>
          </p:nvPr>
        </p:nvSpPr>
        <p:spPr>
          <a:xfrm>
            <a:off x="407989" y="1592262"/>
            <a:ext cx="11376025" cy="665447"/>
          </a:xfrm>
          <a:prstGeom prst="rect">
            <a:avLst/>
          </a:prstGeom>
        </p:spPr>
        <p:txBody>
          <a:bodyPr/>
          <a:lstStyle/>
          <a:p>
            <a:pPr marL="457200" indent="-317500" defTabSz="45720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ct val="100000"/>
              <a:buFont typeface="Helvetica Neue"/>
              <a:buChar char="•"/>
              <a:defRPr sz="2016" b="0">
                <a:solidFill>
                  <a:srgbClr val="26262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B1H RELAXED: 2024-05-02 18:04:55</a:t>
            </a:r>
            <a:endParaRPr>
              <a:solidFill>
                <a:srgbClr val="000000"/>
              </a:solidFill>
            </a:endParaRPr>
          </a:p>
          <a:p>
            <a:pPr marL="457200" indent="-317500" defTabSz="457200">
              <a:lnSpc>
                <a:spcPct val="100000"/>
              </a:lnSpc>
              <a:spcBef>
                <a:spcPts val="0"/>
              </a:spcBef>
              <a:buClr>
                <a:srgbClr val="262626"/>
              </a:buClr>
              <a:buSzPct val="100000"/>
              <a:buFont typeface="Helvetica Neue"/>
              <a:buChar char="•"/>
              <a:defRPr sz="2016" b="0">
                <a:solidFill>
                  <a:srgbClr val="26262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B1V RELAXED: 2024-05-02 18:09:58</a:t>
            </a:r>
          </a:p>
        </p:txBody>
      </p:sp>
      <p:sp>
        <p:nvSpPr>
          <p:cNvPr id="266" name="Loss ma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Loss maps</a:t>
            </a:r>
          </a:p>
        </p:txBody>
      </p:sp>
      <p:sp>
        <p:nvSpPr>
          <p:cNvPr id="2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268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07" y="2585114"/>
            <a:ext cx="5957906" cy="3598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9" name="Unknown.png" descr="Unknow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343" y="2585114"/>
            <a:ext cx="5898771" cy="3539264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Carlo Emilio Montanari"/>
          <p:cNvSpPr txBox="1"/>
          <p:nvPr/>
        </p:nvSpPr>
        <p:spPr>
          <a:xfrm>
            <a:off x="9433381" y="2291801"/>
            <a:ext cx="2324932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Carlo Emilio Montanari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Relaxed settings: B1H and B1V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Relaxed settings: B1H and B1V</a:t>
            </a:r>
          </a:p>
        </p:txBody>
      </p:sp>
      <p:sp>
        <p:nvSpPr>
          <p:cNvPr id="2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274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343" y="1528316"/>
            <a:ext cx="9157528" cy="4698701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Max FR dI/dt = 2.88 kW"/>
          <p:cNvSpPr txBox="1"/>
          <p:nvPr/>
        </p:nvSpPr>
        <p:spPr>
          <a:xfrm>
            <a:off x="4481773" y="1896074"/>
            <a:ext cx="2420145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Max FR dI/dt = 2.88 kW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Relaxed settings: B1H and B1V (zoom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Relaxed settings: B1H and B1V (zoom)</a:t>
            </a:r>
          </a:p>
        </p:txBody>
      </p:sp>
      <p:sp>
        <p:nvSpPr>
          <p:cNvPr id="2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279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517" y="1474887"/>
            <a:ext cx="9755426" cy="4805558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Max FR dI/dt = 2.88 kW"/>
          <p:cNvSpPr txBox="1"/>
          <p:nvPr/>
        </p:nvSpPr>
        <p:spPr>
          <a:xfrm>
            <a:off x="5334989" y="1974660"/>
            <a:ext cx="2420144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Max FR dI/dt = 2.88 kW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B1V - RELAXED SETTINGS"/>
          <p:cNvSpPr txBox="1">
            <a:spLocks noGrp="1"/>
          </p:cNvSpPr>
          <p:nvPr>
            <p:ph type="title"/>
          </p:nvPr>
        </p:nvSpPr>
        <p:spPr>
          <a:xfrm>
            <a:off x="2911501" y="2896129"/>
            <a:ext cx="6050759" cy="1065743"/>
          </a:xfrm>
          <a:prstGeom prst="rect">
            <a:avLst/>
          </a:prstGeom>
        </p:spPr>
        <p:txBody>
          <a:bodyPr/>
          <a:lstStyle/>
          <a:p>
            <a:r>
              <a:t>B1V - RELAXED SETTINGS</a:t>
            </a:r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rimary, Secondary, Absorbers Collimators (B1V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Primary, Secondary, Absorbers Collimators (B1V)</a:t>
            </a:r>
          </a:p>
        </p:txBody>
      </p:sp>
      <p:sp>
        <p:nvSpPr>
          <p:cNvPr id="2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28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56" y="1628028"/>
            <a:ext cx="11454847" cy="957505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Scaling of Applied Thresholds from 300 kW to 1MW x 1.2 factor margin"/>
          <p:cNvSpPr txBox="1"/>
          <p:nvPr/>
        </p:nvSpPr>
        <p:spPr>
          <a:xfrm>
            <a:off x="311671" y="1121444"/>
            <a:ext cx="7187147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Scaling of Applied Thresholds from 300 kW to 1MW x 1.2 factor margin</a:t>
            </a:r>
          </a:p>
        </p:txBody>
      </p:sp>
      <p:sp>
        <p:nvSpPr>
          <p:cNvPr id="289" name="Keep Monitor Factor at 0.6 and add all the scaling in the master tables."/>
          <p:cNvSpPr txBox="1"/>
          <p:nvPr/>
        </p:nvSpPr>
        <p:spPr>
          <a:xfrm>
            <a:off x="315467" y="1353489"/>
            <a:ext cx="7179556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Keep Monitor Factor at 0.6 and add all the scaling in the master tables.</a:t>
            </a:r>
          </a:p>
        </p:txBody>
      </p:sp>
      <p:pic>
        <p:nvPicPr>
          <p:cNvPr id="29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87" y="2609965"/>
            <a:ext cx="11545386" cy="2535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Image" descr="Image"/>
          <p:cNvPicPr>
            <a:picLocks noChangeAspect="1"/>
          </p:cNvPicPr>
          <p:nvPr/>
        </p:nvPicPr>
        <p:blipFill>
          <a:blip r:embed="rId4"/>
          <a:srcRect l="3216"/>
          <a:stretch>
            <a:fillRect/>
          </a:stretch>
        </p:blipFill>
        <p:spPr>
          <a:xfrm>
            <a:off x="261871" y="5286182"/>
            <a:ext cx="11402754" cy="8891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29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01" y="1998037"/>
            <a:ext cx="11588270" cy="508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06" y="4040532"/>
            <a:ext cx="11617060" cy="1021031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caling of Applied Thresholds from 300 kW to 1MW x 3.6 factor margin -&gt; to avoid premature dumps due to low signal during loss maps"/>
          <p:cNvSpPr txBox="1"/>
          <p:nvPr/>
        </p:nvSpPr>
        <p:spPr>
          <a:xfrm>
            <a:off x="301865" y="3467787"/>
            <a:ext cx="11588270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Scaling of Applied Thresholds from 300 kW to 1MW x 3.6 factor margin -&gt; to avoid premature dumps due to low signal during loss maps</a:t>
            </a:r>
          </a:p>
        </p:txBody>
      </p:sp>
      <p:sp>
        <p:nvSpPr>
          <p:cNvPr id="297" name="IP7: MQW and MQTL (B1V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IP7: MQW and MQTL (B1V)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IP6 (B1V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IP6 (B1V)</a:t>
            </a:r>
          </a:p>
        </p:txBody>
      </p:sp>
      <p:sp>
        <p:nvSpPr>
          <p:cNvPr id="3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30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14" y="3327291"/>
            <a:ext cx="10991106" cy="708172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302" name="Table 1-1"/>
          <p:cNvGraphicFramePr/>
          <p:nvPr/>
        </p:nvGraphicFramePr>
        <p:xfrm>
          <a:off x="579798" y="4550361"/>
          <a:ext cx="10743461" cy="264373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05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9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5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568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659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5067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 b="1">
                          <a:solidFill>
                            <a:srgbClr val="000000"/>
                          </a:solidFill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Family Name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Factor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THRI_TCSG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THRI.LS.P1_MQY_FT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2.95 (Scale to 3.6 MW)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966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THRI_TCD_RC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THRI.LS.P2_MQY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067"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500"/>
                      </a:pPr>
                      <a:endParaRPr/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THRI_B1.1_MB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0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14" y="1556896"/>
            <a:ext cx="10991106" cy="733216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Secondary collimator thresholds in IP6 does not need to be increased"/>
          <p:cNvSpPr txBox="1"/>
          <p:nvPr/>
        </p:nvSpPr>
        <p:spPr>
          <a:xfrm>
            <a:off x="468843" y="1222483"/>
            <a:ext cx="7052755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Secondary collimator thresholds in IP6 does not need to be increased</a:t>
            </a:r>
          </a:p>
        </p:txBody>
      </p:sp>
      <p:sp>
        <p:nvSpPr>
          <p:cNvPr id="305" name="MQY thresholds would allow for 1MW but for 1MW x 3.6 margin we would need a factor increase:"/>
          <p:cNvSpPr txBox="1"/>
          <p:nvPr/>
        </p:nvSpPr>
        <p:spPr>
          <a:xfrm>
            <a:off x="303953" y="2880072"/>
            <a:ext cx="9855226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t>MQY thresholds would allow for 1MW but for 1MW x 3.6 margin we would need a factor increase: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</Words>
  <Application>Microsoft Macintosh PowerPoint</Application>
  <PresentationFormat>Widescreen</PresentationFormat>
  <Paragraphs>179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Helvetica Neue</vt:lpstr>
      <vt:lpstr>Office Theme</vt:lpstr>
      <vt:lpstr>2024 BLM thresholds for  Quench Test 6.8 TeV Beam 1 </vt:lpstr>
      <vt:lpstr>Introduction</vt:lpstr>
      <vt:lpstr>Loss maps</vt:lpstr>
      <vt:lpstr>Relaxed settings: B1H and B1V</vt:lpstr>
      <vt:lpstr>Relaxed settings: B1H and B1V (zoom)</vt:lpstr>
      <vt:lpstr>B1V - RELAXED SETTINGS</vt:lpstr>
      <vt:lpstr>Primary, Secondary, Absorbers Collimators (B1V)</vt:lpstr>
      <vt:lpstr>IP7: MQW and MQTL (B1V)</vt:lpstr>
      <vt:lpstr>IP6 (B1V)</vt:lpstr>
      <vt:lpstr>Summary of B1V thresholds proposal</vt:lpstr>
      <vt:lpstr>B1H - RELAXED SETTINGS</vt:lpstr>
      <vt:lpstr>Primary, Secondary, Absorbers Collimators (B1H)</vt:lpstr>
      <vt:lpstr>IP7: MQW and MQTL (B1H)</vt:lpstr>
      <vt:lpstr>IP6 (B1H)</vt:lpstr>
      <vt:lpstr>Summary of B1H thresholds proposal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Belen Maria Salvachua Ferrando</cp:lastModifiedBy>
  <cp:revision>1</cp:revision>
  <dcterms:modified xsi:type="dcterms:W3CDTF">2024-10-15T11:49:27Z</dcterms:modified>
</cp:coreProperties>
</file>