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868" r:id="rId2"/>
    <p:sldId id="869" r:id="rId3"/>
    <p:sldId id="871" r:id="rId4"/>
    <p:sldId id="873" r:id="rId5"/>
    <p:sldId id="872" r:id="rId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EA3800"/>
    <a:srgbClr val="000000"/>
    <a:srgbClr val="FFD03B"/>
    <a:srgbClr val="FFDE75"/>
    <a:srgbClr val="A365D1"/>
    <a:srgbClr val="B0DD7F"/>
    <a:srgbClr val="FF8C53"/>
    <a:srgbClr val="CC3300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95822" autoAdjust="0"/>
  </p:normalViewPr>
  <p:slideViewPr>
    <p:cSldViewPr snapToGrid="0" snapToObjects="1">
      <p:cViewPr varScale="1">
        <p:scale>
          <a:sx n="76" d="100"/>
          <a:sy n="76" d="100"/>
        </p:scale>
        <p:origin x="821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ACBA2-0FC2-492A-9679-11A86A529BA0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D56CF-AD30-4024-9DD2-7762BD2EF69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3B6E9-D9DF-4DDE-8DA0-1379D285BFAF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6EC03-07A4-4E6C-A73A-72ED627B19CB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5783B-46A2-4FC5-97D1-F11350BD98FA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F24A2-C901-4DC4-9CA2-33425EE73171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1530" y="6356351"/>
            <a:ext cx="44896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103FC-2101-40C0-BBBE-4FFCF844C6AA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0" y="6356351"/>
            <a:ext cx="46751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955FB-4E49-47E0-AC63-224495801E44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155635" y="6356351"/>
            <a:ext cx="4615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51813-FF82-43C6-B353-C749EC5BD0A3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7E718-F09B-4670-AE9E-1F2522CAFAC6}" type="datetime1">
              <a:rPr lang="en-US" smtClean="0"/>
              <a:t>3/3/2025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E1D9-5C46-9581-7594-9605425B04B7}"/>
              </a:ext>
            </a:extLst>
          </p:cNvPr>
          <p:cNvSpPr txBox="1"/>
          <p:nvPr userDrawn="1"/>
        </p:nvSpPr>
        <p:spPr>
          <a:xfrm>
            <a:off x="10170083" y="248464"/>
            <a:ext cx="17059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DRD3</a:t>
            </a:r>
            <a:endParaRPr lang="en-GB" sz="4400" dirty="0"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545" y="1902978"/>
            <a:ext cx="9969290" cy="2361362"/>
          </a:xfrm>
        </p:spPr>
        <p:txBody>
          <a:bodyPr>
            <a:noAutofit/>
          </a:bodyPr>
          <a:lstStyle/>
          <a:p>
            <a:pPr algn="ctr"/>
            <a:r>
              <a:rPr lang="en-GB" sz="4400" dirty="0"/>
              <a:t>Welcome to the</a:t>
            </a:r>
            <a:br>
              <a:rPr lang="en-GB" sz="4400" dirty="0"/>
            </a:br>
            <a:r>
              <a:rPr lang="en-GB" sz="4400" dirty="0"/>
              <a:t> 1</a:t>
            </a:r>
            <a:r>
              <a:rPr lang="en-GB" sz="4400" baseline="30000" dirty="0"/>
              <a:t>st</a:t>
            </a:r>
            <a:r>
              <a:rPr lang="en-GB" sz="4400" dirty="0"/>
              <a:t> DRD3 TCT school</a:t>
            </a:r>
            <a:endParaRPr lang="en-GB" sz="4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72B946-E605-D77E-AD8B-D8628957FBF7}"/>
              </a:ext>
            </a:extLst>
          </p:cNvPr>
          <p:cNvSpPr txBox="1"/>
          <p:nvPr/>
        </p:nvSpPr>
        <p:spPr>
          <a:xfrm>
            <a:off x="2660166" y="4264340"/>
            <a:ext cx="687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Ruddy Costanzi, Leena Diehl, Marcos Fernandez Garcia, Bojan Hiti, Marco Mandurrino, Michael Moll, Raul Montero, Marie Muehlnikel, Niels Sorgenfrei, Ivan Vila, Moritz Wiehe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BA6BB7-D0E6-4ACE-DB30-1BEF86FEFC9A}"/>
              </a:ext>
            </a:extLst>
          </p:cNvPr>
          <p:cNvSpPr txBox="1"/>
          <p:nvPr/>
        </p:nvSpPr>
        <p:spPr>
          <a:xfrm>
            <a:off x="3611985" y="1654735"/>
            <a:ext cx="496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CERN, Geneva, Switzerland, 4.-6. March 2025</a:t>
            </a:r>
            <a:endParaRPr lang="en-GB" dirty="0"/>
          </a:p>
        </p:txBody>
      </p:sp>
      <p:pic>
        <p:nvPicPr>
          <p:cNvPr id="11" name="Picture 10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235DFC5D-5CEE-EC26-E05D-3BE70BBD0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085" y="-256426"/>
            <a:ext cx="1742090" cy="174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4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70EC5D-26A7-9F17-ABAD-21B4E40BF192}"/>
              </a:ext>
            </a:extLst>
          </p:cNvPr>
          <p:cNvSpPr/>
          <p:nvPr/>
        </p:nvSpPr>
        <p:spPr>
          <a:xfrm>
            <a:off x="6132157" y="3164014"/>
            <a:ext cx="5738118" cy="3186862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52A3C42-D23D-F611-18D0-296BB0146FB5}"/>
              </a:ext>
            </a:extLst>
          </p:cNvPr>
          <p:cNvSpPr/>
          <p:nvPr/>
        </p:nvSpPr>
        <p:spPr>
          <a:xfrm>
            <a:off x="6086474" y="1891591"/>
            <a:ext cx="5810432" cy="940443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2E9836-8F69-AAC1-4E21-A3A89B0342D1}"/>
              </a:ext>
            </a:extLst>
          </p:cNvPr>
          <p:cNvSpPr/>
          <p:nvPr/>
        </p:nvSpPr>
        <p:spPr>
          <a:xfrm>
            <a:off x="142875" y="1165609"/>
            <a:ext cx="5810432" cy="5358478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9D322-C636-F43A-B2B3-7DE73F2C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408" y="151684"/>
            <a:ext cx="8339482" cy="940443"/>
          </a:xfrm>
        </p:spPr>
        <p:txBody>
          <a:bodyPr/>
          <a:lstStyle/>
          <a:p>
            <a:r>
              <a:rPr lang="en-US" dirty="0"/>
              <a:t>Organization of the school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094F-FE79-C76A-435E-FF4793A0A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725" y="1426290"/>
            <a:ext cx="6065519" cy="509779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Tuesday morning 4.3.2025 [IT Auditorium]</a:t>
            </a:r>
          </a:p>
          <a:p>
            <a:pPr lvl="1"/>
            <a:r>
              <a:rPr lang="en-GB" dirty="0"/>
              <a:t>8:30 Welcome</a:t>
            </a:r>
          </a:p>
          <a:p>
            <a:pPr lvl="1"/>
            <a:r>
              <a:rPr lang="en-GB" dirty="0"/>
              <a:t>8:35 Introduction to Lasers, </a:t>
            </a:r>
          </a:p>
          <a:p>
            <a:pPr lvl="2"/>
            <a:r>
              <a:rPr lang="en-GB" dirty="0"/>
              <a:t>Raul Montero</a:t>
            </a:r>
          </a:p>
          <a:p>
            <a:pPr lvl="1"/>
            <a:r>
              <a:rPr lang="en-GB" dirty="0"/>
              <a:t>9:20 Signal formation  </a:t>
            </a:r>
          </a:p>
          <a:p>
            <a:pPr lvl="2"/>
            <a:r>
              <a:rPr lang="en-GB" dirty="0"/>
              <a:t>Bojan Hiti</a:t>
            </a:r>
          </a:p>
          <a:p>
            <a:pPr lvl="1"/>
            <a:r>
              <a:rPr lang="en-GB" dirty="0"/>
              <a:t>10:05 SPA – Single Photon Absorption </a:t>
            </a:r>
          </a:p>
          <a:p>
            <a:pPr lvl="2"/>
            <a:r>
              <a:rPr lang="en-GB" dirty="0"/>
              <a:t>Marcos Fernandez Garcia</a:t>
            </a:r>
          </a:p>
          <a:p>
            <a:pPr lvl="1"/>
            <a:r>
              <a:rPr lang="en-GB" dirty="0"/>
              <a:t>10:50 Group photo </a:t>
            </a:r>
          </a:p>
          <a:p>
            <a:pPr lvl="1"/>
            <a:r>
              <a:rPr lang="en-GB" dirty="0"/>
              <a:t>11:00 Coffee Break</a:t>
            </a:r>
          </a:p>
          <a:p>
            <a:pPr lvl="1"/>
            <a:r>
              <a:rPr lang="en-GB" dirty="0"/>
              <a:t>11:30 TPA – Two Photon Absorption</a:t>
            </a:r>
          </a:p>
          <a:p>
            <a:pPr lvl="2"/>
            <a:r>
              <a:rPr lang="en-GB" dirty="0"/>
              <a:t>Moritz Wiehe</a:t>
            </a:r>
          </a:p>
          <a:p>
            <a:pPr lvl="1"/>
            <a:r>
              <a:rPr lang="en-GB" dirty="0"/>
              <a:t>12:15 TCAD simulations </a:t>
            </a:r>
          </a:p>
          <a:p>
            <a:pPr lvl="2"/>
            <a:r>
              <a:rPr lang="en-GB" dirty="0"/>
              <a:t>Marco Mandurrino</a:t>
            </a:r>
          </a:p>
          <a:p>
            <a:r>
              <a:rPr lang="en-GB" i="1" dirty="0"/>
              <a:t>Tuesday afternoon - Hands-on session 1</a:t>
            </a:r>
          </a:p>
          <a:p>
            <a:endParaRPr lang="en-GB" i="1" dirty="0"/>
          </a:p>
          <a:p>
            <a:r>
              <a:rPr lang="en-GB" i="1" dirty="0"/>
              <a:t>Tuesday evening - Dinner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88CA7-B48F-954B-EE0E-7B68DD236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6D0EB-72BE-4009-3D74-EDFC53FE4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10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27E790DB-5392-A276-B2FE-1125EBAE5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14" y="-182479"/>
            <a:ext cx="1742090" cy="174209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2E6D4A-6389-ACB0-AA37-4FD5CA8FC2A6}"/>
              </a:ext>
            </a:extLst>
          </p:cNvPr>
          <p:cNvSpPr txBox="1">
            <a:spLocks/>
          </p:cNvSpPr>
          <p:nvPr/>
        </p:nvSpPr>
        <p:spPr>
          <a:xfrm>
            <a:off x="6096000" y="2088980"/>
            <a:ext cx="6065519" cy="426189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Wednesday morning - Hands-on session 2</a:t>
            </a:r>
          </a:p>
          <a:p>
            <a:r>
              <a:rPr lang="en-GB" dirty="0"/>
              <a:t>Wednesday afternoon - Hands-on session 3</a:t>
            </a:r>
          </a:p>
          <a:p>
            <a:endParaRPr lang="en-GB" i="1" dirty="0"/>
          </a:p>
          <a:p>
            <a:endParaRPr lang="en-GB" i="1" dirty="0"/>
          </a:p>
          <a:p>
            <a:r>
              <a:rPr lang="en-GB" dirty="0"/>
              <a:t>Thursday morning [IT Auditorium]</a:t>
            </a:r>
          </a:p>
          <a:p>
            <a:pPr lvl="1"/>
            <a:r>
              <a:rPr lang="en-GB" dirty="0"/>
              <a:t>9:00 – 10:30 Student presentations</a:t>
            </a:r>
          </a:p>
          <a:p>
            <a:pPr lvl="1"/>
            <a:r>
              <a:rPr lang="en-GB" dirty="0"/>
              <a:t>Coffee Break</a:t>
            </a:r>
          </a:p>
          <a:p>
            <a:pPr lvl="1"/>
            <a:r>
              <a:rPr lang="en-GB" dirty="0"/>
              <a:t>11:00 – 12:00 Demonstration of data analyses;       </a:t>
            </a:r>
            <a:br>
              <a:rPr lang="en-GB" dirty="0"/>
            </a:br>
            <a:r>
              <a:rPr lang="en-GB" dirty="0"/>
              <a:t>                        Question and answer session</a:t>
            </a:r>
          </a:p>
          <a:p>
            <a:pPr lvl="1"/>
            <a:r>
              <a:rPr lang="en-GB" dirty="0"/>
              <a:t>12:00 – 13:00 Lunch Break</a:t>
            </a:r>
          </a:p>
          <a:p>
            <a:r>
              <a:rPr lang="en-GB" dirty="0"/>
              <a:t>Thursday afternoon [ATLAS visit]</a:t>
            </a:r>
          </a:p>
          <a:p>
            <a:pPr lvl="1"/>
            <a:r>
              <a:rPr lang="en-GB" dirty="0"/>
              <a:t>13:00 – 14:00 Visit to the ATLAS cavern</a:t>
            </a:r>
            <a:br>
              <a:rPr lang="en-GB" dirty="0"/>
            </a:br>
            <a:r>
              <a:rPr lang="en-GB" dirty="0"/>
              <a:t>                                   (2 groups)</a:t>
            </a:r>
          </a:p>
          <a:p>
            <a:pPr lvl="2"/>
            <a:r>
              <a:rPr lang="en-GB" dirty="0"/>
              <a:t>Niels Sorgenfrei - CERN</a:t>
            </a:r>
          </a:p>
        </p:txBody>
      </p:sp>
    </p:spTree>
    <p:extLst>
      <p:ext uri="{BB962C8B-B14F-4D97-AF65-F5344CB8AC3E}">
        <p14:creationId xmlns:p14="http://schemas.microsoft.com/office/powerpoint/2010/main" val="247721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C953A08D-715B-A78B-3AFF-C82FD5FFB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36" y="4491065"/>
            <a:ext cx="4060552" cy="223041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594BF3-F6ED-39E2-981B-E72299E6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1498"/>
            <a:ext cx="4917907" cy="775329"/>
          </a:xfrm>
        </p:spPr>
        <p:txBody>
          <a:bodyPr/>
          <a:lstStyle/>
          <a:p>
            <a:r>
              <a:rPr lang="en-US" dirty="0"/>
              <a:t>Hands-on sessions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061AD-7CE3-E10E-AF6C-333E4760D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82" y="917577"/>
            <a:ext cx="6101262" cy="336415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3 groups with 6 participants each </a:t>
            </a:r>
            <a:br>
              <a:rPr lang="en-US" dirty="0"/>
            </a:br>
            <a:r>
              <a:rPr lang="en-US" dirty="0"/>
              <a:t>(rotating through the lab sessions:  3 x ½ day)</a:t>
            </a:r>
          </a:p>
          <a:p>
            <a:pPr lvl="1"/>
            <a:r>
              <a:rPr lang="en-US" dirty="0"/>
              <a:t>Lab 1 [Bojan]</a:t>
            </a:r>
          </a:p>
          <a:p>
            <a:pPr lvl="2"/>
            <a:r>
              <a:rPr lang="en-US" dirty="0"/>
              <a:t>Bldg.28 – 2</a:t>
            </a:r>
            <a:r>
              <a:rPr lang="en-US" baseline="30000" dirty="0"/>
              <a:t>nd</a:t>
            </a:r>
            <a:r>
              <a:rPr lang="en-US" dirty="0"/>
              <a:t> floor – Room 2-16</a:t>
            </a:r>
          </a:p>
          <a:p>
            <a:pPr lvl="1"/>
            <a:r>
              <a:rPr lang="en-US" dirty="0"/>
              <a:t>Lab 2 [Leena &amp; Marie]</a:t>
            </a:r>
          </a:p>
          <a:p>
            <a:pPr lvl="2"/>
            <a:r>
              <a:rPr lang="en-US" dirty="0"/>
              <a:t>Bldg.28 – 2</a:t>
            </a:r>
            <a:r>
              <a:rPr lang="en-US" baseline="30000" dirty="0"/>
              <a:t>nd</a:t>
            </a:r>
            <a:r>
              <a:rPr lang="en-US" dirty="0"/>
              <a:t> floor – Room 2-26</a:t>
            </a:r>
          </a:p>
          <a:p>
            <a:pPr lvl="1"/>
            <a:r>
              <a:rPr lang="en-US" dirty="0"/>
              <a:t>Lab 3 [Marcos &amp; Moritz]</a:t>
            </a:r>
          </a:p>
          <a:p>
            <a:pPr lvl="2"/>
            <a:r>
              <a:rPr lang="en-US" dirty="0"/>
              <a:t>Bldg. 186 – Ground floor – Room R-025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Common Coffee Breaks in bldg. 186</a:t>
            </a:r>
          </a:p>
          <a:p>
            <a:pPr lvl="1"/>
            <a:r>
              <a:rPr lang="en-US" dirty="0"/>
              <a:t>Lunch in Restaurant 2 </a:t>
            </a:r>
          </a:p>
          <a:p>
            <a:pPr lvl="2"/>
            <a:r>
              <a:rPr lang="en-US" dirty="0"/>
              <a:t>not included in registration fee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3B1B0A-4FAA-EAEE-5A01-3E4B7AAB3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2505" y="6366856"/>
            <a:ext cx="4675141" cy="365125"/>
          </a:xfrm>
        </p:spPr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97E9AF-1B45-2646-CB0F-C5408638B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30E82C-D585-8201-80A6-E0559944AF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847" t="44522" r="50253" b="24490"/>
          <a:stretch/>
        </p:blipFill>
        <p:spPr>
          <a:xfrm>
            <a:off x="6896029" y="1111904"/>
            <a:ext cx="4462445" cy="477706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27CB8A-1D24-D0F7-79CD-C0E103783F13}"/>
              </a:ext>
            </a:extLst>
          </p:cNvPr>
          <p:cNvSpPr/>
          <p:nvPr/>
        </p:nvSpPr>
        <p:spPr>
          <a:xfrm>
            <a:off x="2060761" y="5666617"/>
            <a:ext cx="732681" cy="47292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FEC9D7-E52B-6CA0-8B56-3C2D2E3ED21F}"/>
              </a:ext>
            </a:extLst>
          </p:cNvPr>
          <p:cNvSpPr txBox="1"/>
          <p:nvPr/>
        </p:nvSpPr>
        <p:spPr>
          <a:xfrm>
            <a:off x="5527508" y="5297285"/>
            <a:ext cx="235192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Restaurant 2 (Lunch)</a:t>
            </a:r>
            <a:endParaRPr lang="en-00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33FAC3-B12D-92FC-849D-F600E2671A59}"/>
              </a:ext>
            </a:extLst>
          </p:cNvPr>
          <p:cNvSpPr txBox="1"/>
          <p:nvPr/>
        </p:nvSpPr>
        <p:spPr>
          <a:xfrm>
            <a:off x="10286161" y="2486126"/>
            <a:ext cx="1539909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IT Auditorium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31/3-004</a:t>
            </a:r>
            <a:endParaRPr lang="en-00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EF5E41-BE41-ECE9-E310-A4285FA43CCC}"/>
              </a:ext>
            </a:extLst>
          </p:cNvPr>
          <p:cNvCxnSpPr>
            <a:stCxn id="10" idx="0"/>
            <a:endCxn id="10" idx="0"/>
          </p:cNvCxnSpPr>
          <p:nvPr/>
        </p:nvCxnSpPr>
        <p:spPr>
          <a:xfrm>
            <a:off x="6703472" y="5297285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C6D73BC-EB70-F176-D00D-344193B0F2A3}"/>
              </a:ext>
            </a:extLst>
          </p:cNvPr>
          <p:cNvCxnSpPr>
            <a:cxnSpLocks/>
          </p:cNvCxnSpPr>
          <p:nvPr/>
        </p:nvCxnSpPr>
        <p:spPr>
          <a:xfrm flipV="1">
            <a:off x="7879435" y="4829523"/>
            <a:ext cx="721954" cy="643991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271AD7C-E05E-5209-612A-17937CC0451C}"/>
              </a:ext>
            </a:extLst>
          </p:cNvPr>
          <p:cNvCxnSpPr>
            <a:cxnSpLocks/>
          </p:cNvCxnSpPr>
          <p:nvPr/>
        </p:nvCxnSpPr>
        <p:spPr>
          <a:xfrm flipH="1">
            <a:off x="9807191" y="3132457"/>
            <a:ext cx="478970" cy="621440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461F97-D0F6-3EC5-69D8-3713AE1A0CDA}"/>
              </a:ext>
            </a:extLst>
          </p:cNvPr>
          <p:cNvSpPr txBox="1"/>
          <p:nvPr/>
        </p:nvSpPr>
        <p:spPr>
          <a:xfrm>
            <a:off x="8083973" y="1674838"/>
            <a:ext cx="149271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28-2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Lab1 &amp; Lab2</a:t>
            </a:r>
            <a:endParaRPr lang="en-00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D067981-9E22-CCDC-46B7-6B24CB9C57F5}"/>
              </a:ext>
            </a:extLst>
          </p:cNvPr>
          <p:cNvCxnSpPr>
            <a:cxnSpLocks/>
          </p:cNvCxnSpPr>
          <p:nvPr/>
        </p:nvCxnSpPr>
        <p:spPr>
          <a:xfrm flipH="1">
            <a:off x="9078791" y="2321169"/>
            <a:ext cx="104074" cy="562934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5CC4EE5-7635-B0A6-026C-8A2701CDF706}"/>
              </a:ext>
            </a:extLst>
          </p:cNvPr>
          <p:cNvSpPr txBox="1"/>
          <p:nvPr/>
        </p:nvSpPr>
        <p:spPr>
          <a:xfrm>
            <a:off x="5803422" y="2382205"/>
            <a:ext cx="218521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186 – Ground Floor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Lab3 &amp; Coffee</a:t>
            </a:r>
            <a:endParaRPr lang="en-00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B1E69A5-CF8F-4A2F-B9E8-0A0E5BF45163}"/>
              </a:ext>
            </a:extLst>
          </p:cNvPr>
          <p:cNvCxnSpPr>
            <a:cxnSpLocks/>
          </p:cNvCxnSpPr>
          <p:nvPr/>
        </p:nvCxnSpPr>
        <p:spPr>
          <a:xfrm>
            <a:off x="7988636" y="3010903"/>
            <a:ext cx="527485" cy="527692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rrow: Up 34">
            <a:extLst>
              <a:ext uri="{FF2B5EF4-FFF2-40B4-BE49-F238E27FC236}">
                <a16:creationId xmlns:a16="http://schemas.microsoft.com/office/drawing/2014/main" id="{5BEA5A95-0D95-405F-FCDE-47B7CF30A2ED}"/>
              </a:ext>
            </a:extLst>
          </p:cNvPr>
          <p:cNvSpPr/>
          <p:nvPr/>
        </p:nvSpPr>
        <p:spPr>
          <a:xfrm rot="4135631">
            <a:off x="4641978" y="3127737"/>
            <a:ext cx="361741" cy="3949326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90C9A4-A30C-B4AE-9FD5-7401DD162332}"/>
              </a:ext>
            </a:extLst>
          </p:cNvPr>
          <p:cNvSpPr txBox="1"/>
          <p:nvPr/>
        </p:nvSpPr>
        <p:spPr>
          <a:xfrm>
            <a:off x="711936" y="515151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CERN</a:t>
            </a:r>
            <a:endParaRPr lang="en-00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024DF-D054-B8E6-8C05-D85D7E77C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A651C2-B088-1242-A573-A90F3045D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43982">
            <a:off x="6056703" y="-800602"/>
            <a:ext cx="5919536" cy="5584467"/>
          </a:xfrm>
          <a:prstGeom prst="parallelogram">
            <a:avLst>
              <a:gd name="adj" fmla="val 49111"/>
            </a:avLst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50DB62-E8B1-C23E-6D6C-ABE0EE843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1498"/>
            <a:ext cx="4917907" cy="775329"/>
          </a:xfrm>
        </p:spPr>
        <p:txBody>
          <a:bodyPr/>
          <a:lstStyle/>
          <a:p>
            <a:r>
              <a:rPr lang="en-US" dirty="0"/>
              <a:t>Hands-on sessions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A62CF-27AA-E063-4350-5C8F9EBD5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772" y="848013"/>
            <a:ext cx="6101262" cy="3364157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Lab 1 [Bojan]</a:t>
            </a:r>
          </a:p>
          <a:p>
            <a:pPr lvl="2"/>
            <a:r>
              <a:rPr lang="en-US" dirty="0"/>
              <a:t>Bldg.28 – 2</a:t>
            </a:r>
            <a:r>
              <a:rPr lang="en-US" baseline="30000" dirty="0"/>
              <a:t>nd</a:t>
            </a:r>
            <a:r>
              <a:rPr lang="en-US" dirty="0"/>
              <a:t> floor – Room 2-16</a:t>
            </a:r>
          </a:p>
          <a:p>
            <a:pPr lvl="1"/>
            <a:r>
              <a:rPr lang="en-US" dirty="0"/>
              <a:t>Lab 2 [Leena &amp; Marie]</a:t>
            </a:r>
          </a:p>
          <a:p>
            <a:pPr lvl="2"/>
            <a:r>
              <a:rPr lang="en-US" dirty="0"/>
              <a:t>Bldg.28 – 2</a:t>
            </a:r>
            <a:r>
              <a:rPr lang="en-US" baseline="30000" dirty="0"/>
              <a:t>nd</a:t>
            </a:r>
            <a:r>
              <a:rPr lang="en-US" dirty="0"/>
              <a:t> floor – Room 2-26</a:t>
            </a:r>
          </a:p>
          <a:p>
            <a:pPr lvl="1"/>
            <a:r>
              <a:rPr lang="en-US" dirty="0"/>
              <a:t>Lab 3 [Marcos &amp; Moritz]</a:t>
            </a:r>
          </a:p>
          <a:p>
            <a:pPr lvl="2"/>
            <a:r>
              <a:rPr lang="en-US" dirty="0"/>
              <a:t>Bldg. 186 – Ground floor – Room R-025</a:t>
            </a:r>
          </a:p>
          <a:p>
            <a:pPr lvl="1"/>
            <a:r>
              <a:rPr lang="en-US" dirty="0"/>
              <a:t>Common Coffee Breaks in bldg. 186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79DE59-EFE8-D69E-B9FE-DFEA132ED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2505" y="6366856"/>
            <a:ext cx="4675141" cy="365125"/>
          </a:xfrm>
        </p:spPr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5AB8D7-374D-BDEE-7E1E-B954F6ACB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796D7F-9048-ACDD-F9E3-F4A5CB41B023}"/>
              </a:ext>
            </a:extLst>
          </p:cNvPr>
          <p:cNvCxnSpPr>
            <a:cxnSpLocks/>
          </p:cNvCxnSpPr>
          <p:nvPr/>
        </p:nvCxnSpPr>
        <p:spPr>
          <a:xfrm>
            <a:off x="6703472" y="5297285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2339179-EB74-6846-08AC-94318DAD1ED2}"/>
              </a:ext>
            </a:extLst>
          </p:cNvPr>
          <p:cNvSpPr txBox="1"/>
          <p:nvPr/>
        </p:nvSpPr>
        <p:spPr>
          <a:xfrm>
            <a:off x="7494054" y="835380"/>
            <a:ext cx="149271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28-2</a:t>
            </a:r>
            <a:r>
              <a:rPr lang="en-GB" baseline="30000" dirty="0">
                <a:solidFill>
                  <a:srgbClr val="FF0000"/>
                </a:solidFill>
              </a:rPr>
              <a:t>nd</a:t>
            </a:r>
            <a:r>
              <a:rPr lang="en-GB" dirty="0">
                <a:solidFill>
                  <a:srgbClr val="FF0000"/>
                </a:solidFill>
              </a:rPr>
              <a:t> Floor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Lab1 &amp; Lab2</a:t>
            </a:r>
            <a:endParaRPr lang="en-00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D21FEA7-B091-699E-4EE6-F3F4AD48388A}"/>
              </a:ext>
            </a:extLst>
          </p:cNvPr>
          <p:cNvCxnSpPr>
            <a:cxnSpLocks/>
          </p:cNvCxnSpPr>
          <p:nvPr/>
        </p:nvCxnSpPr>
        <p:spPr>
          <a:xfrm>
            <a:off x="8986770" y="1481711"/>
            <a:ext cx="640064" cy="618394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0281DA7-E0A7-1575-60EA-D41A60050C27}"/>
              </a:ext>
            </a:extLst>
          </p:cNvPr>
          <p:cNvSpPr txBox="1"/>
          <p:nvPr/>
        </p:nvSpPr>
        <p:spPr>
          <a:xfrm>
            <a:off x="5903906" y="5095031"/>
            <a:ext cx="218521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186 – Ground Floor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Lab3 &amp; Coffee</a:t>
            </a:r>
            <a:endParaRPr lang="en-00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60E43B-3BDB-80C9-6D95-A56A1F7EF4AA}"/>
              </a:ext>
            </a:extLst>
          </p:cNvPr>
          <p:cNvCxnSpPr>
            <a:cxnSpLocks/>
          </p:cNvCxnSpPr>
          <p:nvPr/>
        </p:nvCxnSpPr>
        <p:spPr>
          <a:xfrm flipV="1">
            <a:off x="9016471" y="876827"/>
            <a:ext cx="1897364" cy="593823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AE940730-6D36-6D33-37B1-059B5752C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183" y="3457737"/>
            <a:ext cx="4379313" cy="327927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EB8E3E4-ADEA-53E2-CF68-F17956BBCA83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3558403" y="5418197"/>
            <a:ext cx="2345503" cy="158638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679EFC0-E0F7-5681-6302-B039F33CEC76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3578839" y="4687712"/>
            <a:ext cx="2325067" cy="730485"/>
          </a:xfrm>
          <a:prstGeom prst="straightConnector1">
            <a:avLst/>
          </a:pr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5523C85-9C54-9297-C11C-CEF9E2B1302A}"/>
              </a:ext>
            </a:extLst>
          </p:cNvPr>
          <p:cNvSpPr/>
          <p:nvPr/>
        </p:nvSpPr>
        <p:spPr>
          <a:xfrm>
            <a:off x="3908796" y="3934086"/>
            <a:ext cx="984751" cy="753626"/>
          </a:xfrm>
          <a:custGeom>
            <a:avLst/>
            <a:gdLst>
              <a:gd name="connsiteX0" fmla="*/ 984751 w 984751"/>
              <a:gd name="connsiteY0" fmla="*/ 0 h 753626"/>
              <a:gd name="connsiteX1" fmla="*/ 944558 w 984751"/>
              <a:gd name="connsiteY1" fmla="*/ 130628 h 753626"/>
              <a:gd name="connsiteX2" fmla="*/ 924461 w 984751"/>
              <a:gd name="connsiteY2" fmla="*/ 200967 h 753626"/>
              <a:gd name="connsiteX3" fmla="*/ 894316 w 984751"/>
              <a:gd name="connsiteY3" fmla="*/ 241160 h 753626"/>
              <a:gd name="connsiteX4" fmla="*/ 884268 w 984751"/>
              <a:gd name="connsiteY4" fmla="*/ 291402 h 753626"/>
              <a:gd name="connsiteX5" fmla="*/ 823978 w 984751"/>
              <a:gd name="connsiteY5" fmla="*/ 381837 h 753626"/>
              <a:gd name="connsiteX6" fmla="*/ 783784 w 984751"/>
              <a:gd name="connsiteY6" fmla="*/ 442127 h 753626"/>
              <a:gd name="connsiteX7" fmla="*/ 733542 w 984751"/>
              <a:gd name="connsiteY7" fmla="*/ 492369 h 753626"/>
              <a:gd name="connsiteX8" fmla="*/ 703397 w 984751"/>
              <a:gd name="connsiteY8" fmla="*/ 502417 h 753626"/>
              <a:gd name="connsiteX9" fmla="*/ 612962 w 984751"/>
              <a:gd name="connsiteY9" fmla="*/ 482320 h 753626"/>
              <a:gd name="connsiteX10" fmla="*/ 582817 w 984751"/>
              <a:gd name="connsiteY10" fmla="*/ 462224 h 753626"/>
              <a:gd name="connsiteX11" fmla="*/ 542624 w 984751"/>
              <a:gd name="connsiteY11" fmla="*/ 401934 h 753626"/>
              <a:gd name="connsiteX12" fmla="*/ 522527 w 984751"/>
              <a:gd name="connsiteY12" fmla="*/ 361740 h 753626"/>
              <a:gd name="connsiteX13" fmla="*/ 482334 w 984751"/>
              <a:gd name="connsiteY13" fmla="*/ 341644 h 753626"/>
              <a:gd name="connsiteX14" fmla="*/ 341657 w 984751"/>
              <a:gd name="connsiteY14" fmla="*/ 361740 h 753626"/>
              <a:gd name="connsiteX15" fmla="*/ 311512 w 984751"/>
              <a:gd name="connsiteY15" fmla="*/ 371789 h 753626"/>
              <a:gd name="connsiteX16" fmla="*/ 261270 w 984751"/>
              <a:gd name="connsiteY16" fmla="*/ 432079 h 753626"/>
              <a:gd name="connsiteX17" fmla="*/ 221077 w 984751"/>
              <a:gd name="connsiteY17" fmla="*/ 502417 h 753626"/>
              <a:gd name="connsiteX18" fmla="*/ 120593 w 984751"/>
              <a:gd name="connsiteY18" fmla="*/ 562707 h 753626"/>
              <a:gd name="connsiteX19" fmla="*/ 80400 w 984751"/>
              <a:gd name="connsiteY19" fmla="*/ 633046 h 753626"/>
              <a:gd name="connsiteX20" fmla="*/ 50255 w 984751"/>
              <a:gd name="connsiteY20" fmla="*/ 673239 h 753626"/>
              <a:gd name="connsiteX21" fmla="*/ 20109 w 984751"/>
              <a:gd name="connsiteY21" fmla="*/ 693336 h 753626"/>
              <a:gd name="connsiteX22" fmla="*/ 13 w 984751"/>
              <a:gd name="connsiteY22" fmla="*/ 753626 h 75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84751" h="753626">
                <a:moveTo>
                  <a:pt x="984751" y="0"/>
                </a:moveTo>
                <a:cubicBezTo>
                  <a:pt x="966104" y="149181"/>
                  <a:pt x="993064" y="21491"/>
                  <a:pt x="944558" y="130628"/>
                </a:cubicBezTo>
                <a:cubicBezTo>
                  <a:pt x="934774" y="152642"/>
                  <a:pt x="936703" y="179544"/>
                  <a:pt x="924461" y="200967"/>
                </a:cubicBezTo>
                <a:cubicBezTo>
                  <a:pt x="916152" y="215508"/>
                  <a:pt x="904364" y="227762"/>
                  <a:pt x="894316" y="241160"/>
                </a:cubicBezTo>
                <a:cubicBezTo>
                  <a:pt x="890967" y="257907"/>
                  <a:pt x="890611" y="275545"/>
                  <a:pt x="884268" y="291402"/>
                </a:cubicBezTo>
                <a:cubicBezTo>
                  <a:pt x="871315" y="323786"/>
                  <a:pt x="843711" y="353647"/>
                  <a:pt x="823978" y="381837"/>
                </a:cubicBezTo>
                <a:cubicBezTo>
                  <a:pt x="810127" y="401624"/>
                  <a:pt x="797182" y="422030"/>
                  <a:pt x="783784" y="442127"/>
                </a:cubicBezTo>
                <a:cubicBezTo>
                  <a:pt x="763686" y="472273"/>
                  <a:pt x="767039" y="475621"/>
                  <a:pt x="733542" y="492369"/>
                </a:cubicBezTo>
                <a:cubicBezTo>
                  <a:pt x="724068" y="497106"/>
                  <a:pt x="713445" y="499068"/>
                  <a:pt x="703397" y="502417"/>
                </a:cubicBezTo>
                <a:cubicBezTo>
                  <a:pt x="680234" y="498557"/>
                  <a:pt x="637702" y="494690"/>
                  <a:pt x="612962" y="482320"/>
                </a:cubicBezTo>
                <a:cubicBezTo>
                  <a:pt x="602160" y="476919"/>
                  <a:pt x="592865" y="468923"/>
                  <a:pt x="582817" y="462224"/>
                </a:cubicBezTo>
                <a:cubicBezTo>
                  <a:pt x="569419" y="442127"/>
                  <a:pt x="553426" y="423537"/>
                  <a:pt x="542624" y="401934"/>
                </a:cubicBezTo>
                <a:cubicBezTo>
                  <a:pt x="535925" y="388536"/>
                  <a:pt x="533119" y="372332"/>
                  <a:pt x="522527" y="361740"/>
                </a:cubicBezTo>
                <a:cubicBezTo>
                  <a:pt x="511935" y="351148"/>
                  <a:pt x="495732" y="348343"/>
                  <a:pt x="482334" y="341644"/>
                </a:cubicBezTo>
                <a:cubicBezTo>
                  <a:pt x="435442" y="348343"/>
                  <a:pt x="388305" y="353508"/>
                  <a:pt x="341657" y="361740"/>
                </a:cubicBezTo>
                <a:cubicBezTo>
                  <a:pt x="331226" y="363581"/>
                  <a:pt x="320325" y="365914"/>
                  <a:pt x="311512" y="371789"/>
                </a:cubicBezTo>
                <a:cubicBezTo>
                  <a:pt x="292328" y="384578"/>
                  <a:pt x="272677" y="412117"/>
                  <a:pt x="261270" y="432079"/>
                </a:cubicBezTo>
                <a:cubicBezTo>
                  <a:pt x="253656" y="445404"/>
                  <a:pt x="235064" y="490179"/>
                  <a:pt x="221077" y="502417"/>
                </a:cubicBezTo>
                <a:cubicBezTo>
                  <a:pt x="188741" y="530711"/>
                  <a:pt x="157324" y="544342"/>
                  <a:pt x="120593" y="562707"/>
                </a:cubicBezTo>
                <a:cubicBezTo>
                  <a:pt x="100970" y="601954"/>
                  <a:pt x="104069" y="599909"/>
                  <a:pt x="80400" y="633046"/>
                </a:cubicBezTo>
                <a:cubicBezTo>
                  <a:pt x="70666" y="646674"/>
                  <a:pt x="62097" y="661397"/>
                  <a:pt x="50255" y="673239"/>
                </a:cubicBezTo>
                <a:cubicBezTo>
                  <a:pt x="41715" y="681779"/>
                  <a:pt x="30158" y="686637"/>
                  <a:pt x="20109" y="693336"/>
                </a:cubicBezTo>
                <a:cubicBezTo>
                  <a:pt x="-1231" y="746688"/>
                  <a:pt x="13" y="725541"/>
                  <a:pt x="13" y="753626"/>
                </a:cubicBezTo>
              </a:path>
            </a:pathLst>
          </a:custGeom>
          <a:ln w="28575">
            <a:solidFill>
              <a:srgbClr val="FF0000"/>
            </a:solidFill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6202E5-295B-A5D9-61E0-45DE4650D397}"/>
              </a:ext>
            </a:extLst>
          </p:cNvPr>
          <p:cNvSpPr txBox="1"/>
          <p:nvPr/>
        </p:nvSpPr>
        <p:spPr>
          <a:xfrm>
            <a:off x="4795910" y="337274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Entrance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from 28</a:t>
            </a:r>
            <a:endParaRPr lang="en-001" dirty="0">
              <a:solidFill>
                <a:srgbClr val="FF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7FEA891-E562-10ED-A895-B11B1C05DC23}"/>
              </a:ext>
            </a:extLst>
          </p:cNvPr>
          <p:cNvSpPr txBox="1"/>
          <p:nvPr/>
        </p:nvSpPr>
        <p:spPr>
          <a:xfrm>
            <a:off x="2973176" y="4333064"/>
            <a:ext cx="86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Coffee</a:t>
            </a:r>
            <a:endParaRPr lang="en-001" dirty="0">
              <a:solidFill>
                <a:srgbClr val="FF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20B2F9-791A-0AC4-5728-BBBA0A800D32}"/>
              </a:ext>
            </a:extLst>
          </p:cNvPr>
          <p:cNvSpPr txBox="1"/>
          <p:nvPr/>
        </p:nvSpPr>
        <p:spPr>
          <a:xfrm>
            <a:off x="2667747" y="511261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Lab3</a:t>
            </a:r>
            <a:endParaRPr lang="en-00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1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57F2F-1EDF-2E02-658F-A28AA6CED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568DE-608A-F558-7719-29CE463D7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1498"/>
            <a:ext cx="5486399" cy="775329"/>
          </a:xfrm>
        </p:spPr>
        <p:txBody>
          <a:bodyPr>
            <a:normAutofit/>
          </a:bodyPr>
          <a:lstStyle/>
          <a:p>
            <a:r>
              <a:rPr lang="en-US" dirty="0"/>
              <a:t>Dinner – Today at 19:30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761F3-7609-E924-E75D-12DEFF156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19" y="1777437"/>
            <a:ext cx="4480846" cy="2711506"/>
          </a:xfrm>
        </p:spPr>
        <p:txBody>
          <a:bodyPr>
            <a:normAutofit/>
          </a:bodyPr>
          <a:lstStyle/>
          <a:p>
            <a:r>
              <a:rPr lang="fr-FR" dirty="0"/>
              <a:t>Restaurant: </a:t>
            </a:r>
            <a:r>
              <a:rPr lang="fr-FR" dirty="0" err="1"/>
              <a:t>Piatto</a:t>
            </a:r>
            <a:r>
              <a:rPr lang="fr-FR" dirty="0"/>
              <a:t> d’</a:t>
            </a:r>
            <a:r>
              <a:rPr lang="fr-FR" dirty="0" err="1"/>
              <a:t>Oro</a:t>
            </a:r>
            <a:endParaRPr lang="fr-FR" dirty="0"/>
          </a:p>
          <a:p>
            <a:pPr lvl="1"/>
            <a:r>
              <a:rPr lang="fr-FR" dirty="0" err="1"/>
              <a:t>Piatto</a:t>
            </a:r>
            <a:r>
              <a:rPr lang="fr-FR" dirty="0"/>
              <a:t> d’</a:t>
            </a:r>
            <a:r>
              <a:rPr lang="fr-FR" dirty="0" err="1"/>
              <a:t>Oro</a:t>
            </a:r>
            <a:br>
              <a:rPr lang="fr-FR" dirty="0"/>
            </a:br>
            <a:r>
              <a:rPr lang="fr-FR" dirty="0"/>
              <a:t>Rue du Cardinal-Journet 43</a:t>
            </a:r>
            <a:br>
              <a:rPr lang="fr-FR" dirty="0"/>
            </a:br>
            <a:r>
              <a:rPr lang="fr-FR" dirty="0"/>
              <a:t>CH - 1217 Meyrin</a:t>
            </a:r>
          </a:p>
          <a:p>
            <a:pPr lvl="1"/>
            <a:r>
              <a:rPr lang="en-US" dirty="0"/>
              <a:t>Today at 19:30</a:t>
            </a:r>
          </a:p>
          <a:p>
            <a:pPr lvl="1"/>
            <a:r>
              <a:rPr lang="en-US" dirty="0"/>
              <a:t>Included in registration fee</a:t>
            </a:r>
          </a:p>
          <a:p>
            <a:pPr lvl="1"/>
            <a:r>
              <a:rPr lang="en-US" dirty="0"/>
              <a:t>Reachable by Tram 18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BD3D4-DDA6-9C53-5036-377313F45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2505" y="6366856"/>
            <a:ext cx="4675141" cy="365125"/>
          </a:xfrm>
        </p:spPr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2CF6CC-4D48-C046-DB91-7ADC4A8FB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BAF73B-1533-9ED9-4053-15E66B781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1015" y="1528899"/>
            <a:ext cx="2500602" cy="45453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78C4E6-BD6E-34F7-890A-8126A0D61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244" y="971316"/>
            <a:ext cx="4905374" cy="29765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20DFAB-EDBD-C839-AB47-CAE742254113}"/>
              </a:ext>
            </a:extLst>
          </p:cNvPr>
          <p:cNvSpPr txBox="1"/>
          <p:nvPr/>
        </p:nvSpPr>
        <p:spPr>
          <a:xfrm>
            <a:off x="9475387" y="1159567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TRAM </a:t>
            </a:r>
            <a:r>
              <a:rPr lang="en-001" dirty="0"/>
              <a:t>≈</a:t>
            </a:r>
            <a:r>
              <a:rPr lang="en-GB" dirty="0"/>
              <a:t> every 12 min</a:t>
            </a:r>
            <a:endParaRPr lang="en-00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12DA08D-3B9A-F8C6-0031-014ACC97E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727" y="3548382"/>
            <a:ext cx="3159288" cy="252584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78FDBFD-8375-32B2-56A7-7413F008159C}"/>
              </a:ext>
            </a:extLst>
          </p:cNvPr>
          <p:cNvSpPr/>
          <p:nvPr/>
        </p:nvSpPr>
        <p:spPr>
          <a:xfrm>
            <a:off x="7701499" y="2753248"/>
            <a:ext cx="1231486" cy="9545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E45CB4-367E-D426-11A4-668403908970}"/>
              </a:ext>
            </a:extLst>
          </p:cNvPr>
          <p:cNvSpPr txBox="1"/>
          <p:nvPr/>
        </p:nvSpPr>
        <p:spPr>
          <a:xfrm>
            <a:off x="4596565" y="372481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Bois-du-Lan</a:t>
            </a:r>
            <a:endParaRPr lang="en-001" b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64A2DF-C48C-0680-A10C-0135E2806354}"/>
              </a:ext>
            </a:extLst>
          </p:cNvPr>
          <p:cNvSpPr txBox="1"/>
          <p:nvPr/>
        </p:nvSpPr>
        <p:spPr>
          <a:xfrm>
            <a:off x="7147015" y="559802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Piatto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d’Oro</a:t>
            </a:r>
            <a:endParaRPr lang="en-001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6547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20538</TotalTime>
  <Words>446</Words>
  <Application>Microsoft Office PowerPoint</Application>
  <PresentationFormat>Widescreen</PresentationFormat>
  <Paragraphs>80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ADLaM Display</vt:lpstr>
      <vt:lpstr>Arial</vt:lpstr>
      <vt:lpstr>Calibri</vt:lpstr>
      <vt:lpstr>Optima</vt:lpstr>
      <vt:lpstr>CERNCorporate4-3</vt:lpstr>
      <vt:lpstr>Welcome to the  1st DRD3 TCT school</vt:lpstr>
      <vt:lpstr>Organization of the school</vt:lpstr>
      <vt:lpstr>Hands-on sessions</vt:lpstr>
      <vt:lpstr>Hands-on sessions</vt:lpstr>
      <vt:lpstr>Dinner – Today at 19:30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Michael Moll</cp:lastModifiedBy>
  <cp:revision>1167</cp:revision>
  <cp:lastPrinted>2023-11-27T08:49:00Z</cp:lastPrinted>
  <dcterms:created xsi:type="dcterms:W3CDTF">2012-11-30T11:04:26Z</dcterms:created>
  <dcterms:modified xsi:type="dcterms:W3CDTF">2025-03-03T21:48:34Z</dcterms:modified>
</cp:coreProperties>
</file>