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540" r:id="rId2"/>
    <p:sldId id="551" r:id="rId3"/>
    <p:sldId id="539" r:id="rId4"/>
    <p:sldId id="545" r:id="rId5"/>
    <p:sldId id="543" r:id="rId6"/>
    <p:sldId id="542" r:id="rId7"/>
    <p:sldId id="541" r:id="rId8"/>
    <p:sldId id="544" r:id="rId9"/>
    <p:sldId id="552" r:id="rId10"/>
    <p:sldId id="546" r:id="rId11"/>
    <p:sldId id="547" r:id="rId12"/>
    <p:sldId id="555" r:id="rId13"/>
    <p:sldId id="559" r:id="rId14"/>
    <p:sldId id="558" r:id="rId15"/>
    <p:sldId id="557" r:id="rId16"/>
    <p:sldId id="548" r:id="rId17"/>
    <p:sldId id="560" r:id="rId18"/>
    <p:sldId id="549" r:id="rId19"/>
    <p:sldId id="550" r:id="rId20"/>
    <p:sldId id="561" r:id="rId21"/>
    <p:sldId id="563" r:id="rId22"/>
    <p:sldId id="564" r:id="rId23"/>
    <p:sldId id="566" r:id="rId24"/>
    <p:sldId id="569" r:id="rId25"/>
    <p:sldId id="567" r:id="rId26"/>
    <p:sldId id="568" r:id="rId27"/>
    <p:sldId id="571" r:id="rId28"/>
    <p:sldId id="570" r:id="rId29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B0CD"/>
    <a:srgbClr val="0055A0"/>
    <a:srgbClr val="6F6FBC"/>
    <a:srgbClr val="9999FF"/>
    <a:srgbClr val="000000"/>
    <a:srgbClr val="FF00FF"/>
    <a:srgbClr val="0000FF"/>
    <a:srgbClr val="FF6D6D"/>
    <a:srgbClr val="FFBDBD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1" autoAdjust="0"/>
    <p:restoredTop sz="95018" autoAdjust="0"/>
  </p:normalViewPr>
  <p:slideViewPr>
    <p:cSldViewPr snapToGrid="0" snapToObjects="1">
      <p:cViewPr varScale="1">
        <p:scale>
          <a:sx n="58" d="100"/>
          <a:sy n="58" d="100"/>
        </p:scale>
        <p:origin x="880" y="2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79" d="100"/>
          <a:sy n="79" d="100"/>
        </p:scale>
        <p:origin x="395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8427" cy="51350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EC8ACBA2-0FC2-492A-9679-11A86A529BA0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721108"/>
            <a:ext cx="3078427" cy="51350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C85ADAEC-B3CB-408A-B3D7-CB96002E41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953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8427" cy="51350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8EFD56CF-AD30-4024-9DD2-7762BD2EF69A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20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57" tIns="49528" rIns="99057" bIns="4952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79"/>
          </a:xfrm>
          <a:prstGeom prst="rect">
            <a:avLst/>
          </a:prstGeom>
        </p:spPr>
        <p:txBody>
          <a:bodyPr vert="horz" lIns="99057" tIns="49528" rIns="99057" bIns="4952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721108"/>
            <a:ext cx="3078427" cy="51350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0E3A60F0-12AF-4A71-BD54-EF56BD5127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600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-1" y="6648863"/>
            <a:ext cx="1597573" cy="2091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l-SI"/>
              <a:t>04. 03. 2025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702676" y="6648865"/>
            <a:ext cx="9491365" cy="2091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DRD3/AIDAInnova TCT School: Signal Formation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648864"/>
            <a:ext cx="668565" cy="2018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5121" y="6664411"/>
            <a:ext cx="1718575" cy="188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l-SI"/>
              <a:t>04. 03. 2025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102448" y="6671347"/>
            <a:ext cx="10208103" cy="181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DRD3/AIDAInnova TCT School: Signal Formation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664411"/>
            <a:ext cx="668565" cy="181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993406"/>
            <a:ext cx="10058400" cy="4023360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7845661-1A97-46CB-8DEE-DBBA978BE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04. 03. 2025</a:t>
            </a:r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2BFA5A-87DA-4F11-BEDC-06066BB75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86002" y="6446837"/>
            <a:ext cx="7192162" cy="365125"/>
          </a:xfrm>
        </p:spPr>
        <p:txBody>
          <a:bodyPr/>
          <a:lstStyle/>
          <a:p>
            <a:r>
              <a:rPr lang="en-US"/>
              <a:t>DRD3/AIDAInnova TCT School: Signal Formation</a:t>
            </a:r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8C6411-E6C9-44D5-A088-EBD58632E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743FDF49-9C53-48B2-8289-9DCF0E033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727979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582956" y="5189"/>
            <a:ext cx="8568566" cy="77632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-1" y="6634926"/>
            <a:ext cx="1582957" cy="2230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l-SI"/>
              <a:t>04. 03. 2025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651175"/>
            <a:ext cx="668565" cy="192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10034070" y="32286"/>
            <a:ext cx="21579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latin typeface="Bauhaus 93" panose="04030905020B02020C02" pitchFamily="82" charset="0"/>
              </a:rPr>
              <a:t>DRD3</a:t>
            </a:r>
            <a:endParaRPr lang="en-GB" sz="5400" dirty="0">
              <a:latin typeface="Bauhaus 93" panose="04030905020B02020C02" pitchFamily="82" charset="0"/>
            </a:endParaRPr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A8EB392B-CF98-40CF-9CE8-F36CBBC718E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" y="1"/>
            <a:ext cx="1103870" cy="776220"/>
          </a:xfrm>
          <a:prstGeom prst="rect">
            <a:avLst/>
          </a:prstGeom>
          <a:noFill/>
        </p:spPr>
      </p:pic>
      <p:sp>
        <p:nvSpPr>
          <p:cNvPr id="11" name="Rectangle 1">
            <a:extLst>
              <a:ext uri="{FF2B5EF4-FFF2-40B4-BE49-F238E27FC236}">
                <a16:creationId xmlns:a16="http://schemas.microsoft.com/office/drawing/2014/main" id="{83EA244C-89D2-4BEC-B5AF-7CD5FC4E151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652545" y="669118"/>
            <a:ext cx="8217569" cy="45719"/>
          </a:xfrm>
          <a:prstGeom prst="rect">
            <a:avLst/>
          </a:prstGeom>
          <a:solidFill>
            <a:srgbClr val="004586"/>
          </a:solidFill>
          <a:ln w="9360" cap="flat">
            <a:solidFill>
              <a:srgbClr val="9FB8C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altLang="x-none">
              <a:solidFill>
                <a:prstClr val="black"/>
              </a:solidFill>
              <a:latin typeface="Calibri" panose="020F0502020204030204"/>
              <a:ea typeface="DejaVu Sans" charset="0"/>
              <a:cs typeface="DejaVu Sans" charset="0"/>
              <a:sym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37968" y="6634926"/>
            <a:ext cx="10191965" cy="2230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DRD3/AIDAInnova TCT School: Signal Formation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79" r:id="rId2"/>
    <p:sldLayoutId id="2147483680" r:id="rId3"/>
    <p:sldLayoutId id="2147483682" r:id="rId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563" indent="-146050" algn="l" defTabSz="539750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49263" indent="-182563" algn="l" rtl="0" eaLnBrk="1" latinLnBrk="0" hangingPunct="1">
        <a:spcBef>
          <a:spcPct val="20000"/>
        </a:spcBef>
        <a:buClr>
          <a:srgbClr val="000000"/>
        </a:buClr>
        <a:buSzPct val="90000"/>
        <a:buFont typeface="Arial"/>
        <a:buChar char="•"/>
        <a:defRPr kumimoji="0"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623888" indent="-174625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6450" indent="-182563" algn="l" rtl="0" eaLnBrk="1" latinLnBrk="0" hangingPunct="1">
        <a:spcBef>
          <a:spcPct val="20000"/>
        </a:spcBef>
        <a:buClr>
          <a:srgbClr val="000000"/>
        </a:buClr>
        <a:buSzPct val="90000"/>
        <a:buFont typeface="Arial"/>
        <a:buChar char="•"/>
        <a:defRPr kumimoji="0"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989013" indent="-182563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66985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particulars.si/TCTAnalyse/index.html" TargetMode="External"/><Relationship Id="rId2" Type="http://schemas.openxmlformats.org/officeDocument/2006/relationships/hyperlink" Target="http://kdetsim.org/" TargetMode="Externa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038AF-3DFF-4EF1-BDE9-649A8C423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430" y="2043264"/>
            <a:ext cx="10969139" cy="167524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Transient Current Technique: Signal Formation</a:t>
            </a:r>
            <a:endParaRPr lang="LID4096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B96206AB-375C-42D8-8F54-C401B4C4E607}"/>
              </a:ext>
            </a:extLst>
          </p:cNvPr>
          <p:cNvSpPr txBox="1">
            <a:spLocks/>
          </p:cNvSpPr>
          <p:nvPr/>
        </p:nvSpPr>
        <p:spPr>
          <a:xfrm>
            <a:off x="1620364" y="4020086"/>
            <a:ext cx="8951270" cy="1288295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263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None/>
              <a:defRPr kumimoji="0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623888" indent="-17462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6450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None/>
              <a:defRPr kumimoji="0" sz="9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989013" indent="-182563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dirty="0">
                <a:solidFill>
                  <a:srgbClr val="000000"/>
                </a:solidFill>
              </a:rPr>
              <a:t>Bojan </a:t>
            </a:r>
            <a:r>
              <a:rPr lang="en-GB" sz="2000" dirty="0" err="1">
                <a:solidFill>
                  <a:srgbClr val="000000"/>
                </a:solidFill>
              </a:rPr>
              <a:t>Hiti</a:t>
            </a:r>
            <a:r>
              <a:rPr lang="en-GB" sz="2000" dirty="0">
                <a:solidFill>
                  <a:srgbClr val="000000"/>
                </a:solidFill>
              </a:rPr>
              <a:t> (</a:t>
            </a:r>
            <a:r>
              <a:rPr lang="en-GB" sz="2000" dirty="0" err="1">
                <a:solidFill>
                  <a:srgbClr val="000000"/>
                </a:solidFill>
              </a:rPr>
              <a:t>Jožef</a:t>
            </a:r>
            <a:r>
              <a:rPr lang="en-GB" sz="2000" dirty="0">
                <a:solidFill>
                  <a:srgbClr val="000000"/>
                </a:solidFill>
              </a:rPr>
              <a:t> Stefan Institute, Ljubljana)</a:t>
            </a:r>
          </a:p>
          <a:p>
            <a:pPr algn="ctr"/>
            <a:r>
              <a:rPr lang="en-GB" sz="2000" dirty="0">
                <a:solidFill>
                  <a:srgbClr val="000000"/>
                </a:solidFill>
                <a:hlinkClick r:id="rId2"/>
              </a:rPr>
              <a:t>DRD3/</a:t>
            </a:r>
            <a:r>
              <a:rPr lang="en-GB" sz="2000" dirty="0" err="1">
                <a:solidFill>
                  <a:srgbClr val="000000"/>
                </a:solidFill>
                <a:hlinkClick r:id="rId2"/>
              </a:rPr>
              <a:t>AIDAInnova</a:t>
            </a:r>
            <a:r>
              <a:rPr lang="en-GB" sz="2000" dirty="0">
                <a:solidFill>
                  <a:srgbClr val="000000"/>
                </a:solidFill>
                <a:hlinkClick r:id="rId2"/>
              </a:rPr>
              <a:t> TCT School, </a:t>
            </a:r>
            <a:endParaRPr lang="en-GB" sz="2000" dirty="0">
              <a:solidFill>
                <a:srgbClr val="000000"/>
              </a:solidFill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</a:rPr>
              <a:t>CERN March 2025</a:t>
            </a:r>
          </a:p>
        </p:txBody>
      </p:sp>
    </p:spTree>
    <p:extLst>
      <p:ext uri="{BB962C8B-B14F-4D97-AF65-F5344CB8AC3E}">
        <p14:creationId xmlns:p14="http://schemas.microsoft.com/office/powerpoint/2010/main" val="3508405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1011A-EBCF-46A6-BB42-48ABF0538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Shockley-</a:t>
            </a:r>
            <a:r>
              <a:rPr lang="en-US" dirty="0" err="1"/>
              <a:t>Ramo’s</a:t>
            </a:r>
            <a:r>
              <a:rPr lang="en-US" dirty="0"/>
              <a:t> theorem</a:t>
            </a:r>
            <a:endParaRPr lang="sl-SI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175E4EF-73C3-4E23-87F3-5BE544BE386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4067" y="1325607"/>
                <a:ext cx="11294533" cy="5151393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/>
                  <a:t>The relation between the electrical current </a:t>
                </a:r>
                <a:r>
                  <a:rPr lang="en-US" sz="1800" b="1" i="1" dirty="0"/>
                  <a:t>I</a:t>
                </a:r>
                <a:r>
                  <a:rPr lang="en-US" sz="1800" b="1" baseline="-25000" dirty="0"/>
                  <a:t>s</a:t>
                </a:r>
                <a:r>
                  <a:rPr lang="en-US" sz="1800" dirty="0"/>
                  <a:t> induced on a sensing electrode and the motion of charge carriers within a sensor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800" b="1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1" i="0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𝐯</m:t>
                        </m:r>
                      </m:e>
                    </m:acc>
                    <m:r>
                      <a:rPr lang="en-US" sz="1800" b="1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800" b="1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sz="1800" b="1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800" dirty="0"/>
                  <a:t> is described by </a:t>
                </a:r>
                <a:r>
                  <a:rPr lang="en-US" sz="1800" b="1" dirty="0"/>
                  <a:t>Shockley-</a:t>
                </a:r>
                <a:r>
                  <a:rPr lang="en-US" sz="1800" b="1" dirty="0" err="1"/>
                  <a:t>Ramo’s</a:t>
                </a:r>
                <a:r>
                  <a:rPr lang="en-US" sz="1800" b="1" dirty="0"/>
                  <a:t> theorem:</a:t>
                </a:r>
              </a:p>
              <a:p>
                <a:endParaRPr lang="en-US" sz="1800" b="1" dirty="0"/>
              </a:p>
              <a:p>
                <a:endParaRPr lang="en-US" sz="1800" b="1" dirty="0"/>
              </a:p>
              <a:p>
                <a:pPr marL="36513" indent="0">
                  <a:buNone/>
                </a:pPr>
                <a:endParaRPr lang="en-US" sz="1800" b="1" dirty="0"/>
              </a:p>
              <a:p>
                <a:r>
                  <a:rPr lang="en-US" sz="1800" dirty="0"/>
                  <a:t>The induced current is:</a:t>
                </a:r>
              </a:p>
              <a:p>
                <a:pPr lvl="1"/>
                <a:r>
                  <a:rPr lang="en-US" sz="1400" dirty="0"/>
                  <a:t>Instantaneous (occurs even if charge carriers are not at the sensing electrode)</a:t>
                </a:r>
              </a:p>
              <a:p>
                <a:pPr lvl="1"/>
                <a:r>
                  <a:rPr lang="en-US" sz="1400" dirty="0"/>
                  <a:t>Independent of the bias voltage on the sensing electrode (if r(t) is the same)</a:t>
                </a:r>
              </a:p>
              <a:p>
                <a:pPr lvl="1"/>
                <a:r>
                  <a:rPr lang="en-US" sz="1400" dirty="0"/>
                  <a:t>Independent of the space charge in the sample</a:t>
                </a:r>
              </a:p>
              <a:p>
                <a:r>
                  <a:rPr lang="en-US" sz="1800" dirty="0"/>
                  <a:t>Total charge </a:t>
                </a:r>
                <a:r>
                  <a:rPr lang="en-US" sz="1800" i="1" dirty="0"/>
                  <a:t>Q</a:t>
                </a:r>
                <a:r>
                  <a:rPr lang="en-US" sz="1800" dirty="0"/>
                  <a:t> collected on the sensing electrode is:</a:t>
                </a:r>
                <a:endParaRPr lang="sl-SI" sz="18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175E4EF-73C3-4E23-87F3-5BE544BE386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4067" y="1325607"/>
                <a:ext cx="11294533" cy="5151393"/>
              </a:xfrm>
              <a:blipFill>
                <a:blip r:embed="rId2"/>
                <a:stretch>
                  <a:fillRect t="-591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599F07-9B5B-4109-8582-AA760DA11C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l-SI"/>
              <a:t>04. 03. 2025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1BFCAA-784E-4293-B788-C59D272A3D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DRD3/AIDAInnova TCT School: Signal Formation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1D85A-75B2-414C-8241-69CD8C9C85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043F93F-155C-4F81-A6DD-C8A8EC8807B4}"/>
                  </a:ext>
                </a:extLst>
              </p:cNvPr>
              <p:cNvSpPr txBox="1"/>
              <p:nvPr/>
            </p:nvSpPr>
            <p:spPr>
              <a:xfrm>
                <a:off x="2432988" y="2183201"/>
                <a:ext cx="3230692" cy="4140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l-SI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acc>
                        <m:accPr>
                          <m:chr m:val="⃗"/>
                          <m:ctrlP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)∙</m:t>
                      </m:r>
                      <m:sSub>
                        <m:sSubPr>
                          <m:ctrlPr>
                            <a:rPr lang="sl-SI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sl-SI" sz="24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w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⃗"/>
                          <m:ctrlP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</m:acc>
                      <m:d>
                        <m:dPr>
                          <m:ctrlP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sl-SI" sz="3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043F93F-155C-4F81-A6DD-C8A8EC8807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2988" y="2183201"/>
                <a:ext cx="3230692" cy="41408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22734F7C-977E-4063-8B25-AEAFAD1766CC}"/>
              </a:ext>
            </a:extLst>
          </p:cNvPr>
          <p:cNvSpPr txBox="1"/>
          <p:nvPr/>
        </p:nvSpPr>
        <p:spPr>
          <a:xfrm>
            <a:off x="6905340" y="1928358"/>
            <a:ext cx="3799438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pPr defTabSz="628650"/>
            <a:r>
              <a:rPr lang="en-US" i="1" dirty="0">
                <a:solidFill>
                  <a:srgbClr val="000000"/>
                </a:solidFill>
              </a:rPr>
              <a:t>q 	</a:t>
            </a:r>
            <a:r>
              <a:rPr lang="en-US" sz="1600" dirty="0">
                <a:solidFill>
                  <a:srgbClr val="000000"/>
                </a:solidFill>
              </a:rPr>
              <a:t>moving charge</a:t>
            </a:r>
          </a:p>
          <a:p>
            <a:pPr defTabSz="628650"/>
            <a:r>
              <a:rPr lang="en-US" i="1" dirty="0">
                <a:solidFill>
                  <a:srgbClr val="000000"/>
                </a:solidFill>
              </a:rPr>
              <a:t>v(t)</a:t>
            </a:r>
            <a:r>
              <a:rPr lang="en-US" dirty="0">
                <a:solidFill>
                  <a:srgbClr val="000000"/>
                </a:solidFill>
              </a:rPr>
              <a:t> 	</a:t>
            </a:r>
            <a:r>
              <a:rPr lang="en-US" sz="1600" dirty="0">
                <a:solidFill>
                  <a:srgbClr val="000000"/>
                </a:solidFill>
              </a:rPr>
              <a:t>drift velocity of the charge carrier</a:t>
            </a:r>
            <a:endParaRPr lang="en-US" dirty="0">
              <a:solidFill>
                <a:srgbClr val="000000"/>
              </a:solidFill>
            </a:endParaRPr>
          </a:p>
          <a:p>
            <a:pPr defTabSz="628650"/>
            <a:r>
              <a:rPr lang="en-US" i="1" dirty="0" err="1">
                <a:solidFill>
                  <a:srgbClr val="000000"/>
                </a:solidFill>
              </a:rPr>
              <a:t>E</a:t>
            </a:r>
            <a:r>
              <a:rPr lang="en-US" i="1" baseline="-25000" dirty="0" err="1">
                <a:solidFill>
                  <a:srgbClr val="000000"/>
                </a:solidFill>
              </a:rPr>
              <a:t>w</a:t>
            </a:r>
            <a:r>
              <a:rPr lang="en-US" i="1" dirty="0">
                <a:solidFill>
                  <a:srgbClr val="000000"/>
                </a:solidFill>
              </a:rPr>
              <a:t>	</a:t>
            </a:r>
            <a:r>
              <a:rPr lang="en-US" sz="1600" dirty="0">
                <a:solidFill>
                  <a:srgbClr val="000000"/>
                </a:solidFill>
              </a:rPr>
              <a:t>weighting field (next slide)</a:t>
            </a:r>
          </a:p>
          <a:p>
            <a:pPr defTabSz="628650"/>
            <a:r>
              <a:rPr lang="en-US" i="1" dirty="0">
                <a:solidFill>
                  <a:srgbClr val="000000"/>
                </a:solidFill>
              </a:rPr>
              <a:t>r(t)	</a:t>
            </a:r>
            <a:r>
              <a:rPr lang="en-US" sz="1600" dirty="0">
                <a:solidFill>
                  <a:srgbClr val="000000"/>
                </a:solidFill>
              </a:rPr>
              <a:t>drifting charge trajectory</a:t>
            </a:r>
            <a:endParaRPr lang="sl-SI" i="1" dirty="0">
              <a:solidFill>
                <a:srgbClr val="0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28054D-70C7-4CD5-AF55-DC2109222ACC}"/>
              </a:ext>
            </a:extLst>
          </p:cNvPr>
          <p:cNvSpPr txBox="1"/>
          <p:nvPr/>
        </p:nvSpPr>
        <p:spPr>
          <a:xfrm>
            <a:off x="8478294" y="6013240"/>
            <a:ext cx="370543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5"/>
                </a:solidFill>
              </a:rPr>
              <a:t>[1] </a:t>
            </a:r>
            <a:r>
              <a:rPr lang="sl-SI" sz="1400" dirty="0">
                <a:solidFill>
                  <a:schemeClr val="accent5"/>
                </a:solidFill>
              </a:rPr>
              <a:t>W. </a:t>
            </a:r>
            <a:r>
              <a:rPr lang="sl-SI" sz="1400" dirty="0" err="1">
                <a:solidFill>
                  <a:schemeClr val="accent5"/>
                </a:solidFill>
              </a:rPr>
              <a:t>Shockley</a:t>
            </a:r>
            <a:r>
              <a:rPr lang="sl-SI" sz="1400" dirty="0">
                <a:solidFill>
                  <a:schemeClr val="accent5"/>
                </a:solidFill>
              </a:rPr>
              <a:t>,</a:t>
            </a:r>
            <a:r>
              <a:rPr lang="en-US" sz="1400" dirty="0">
                <a:solidFill>
                  <a:schemeClr val="accent5"/>
                </a:solidFill>
              </a:rPr>
              <a:t> J. Appl. Phys. 9 (1938) 635.</a:t>
            </a:r>
          </a:p>
          <a:p>
            <a:r>
              <a:rPr lang="en-US" sz="1400" dirty="0">
                <a:solidFill>
                  <a:schemeClr val="accent5"/>
                </a:solidFill>
              </a:rPr>
              <a:t>[2] S. </a:t>
            </a:r>
            <a:r>
              <a:rPr lang="en-US" sz="1400" dirty="0" err="1">
                <a:solidFill>
                  <a:schemeClr val="accent5"/>
                </a:solidFill>
              </a:rPr>
              <a:t>Ramo</a:t>
            </a:r>
            <a:r>
              <a:rPr lang="en-US" sz="1400" dirty="0">
                <a:solidFill>
                  <a:schemeClr val="accent5"/>
                </a:solidFill>
              </a:rPr>
              <a:t>, proc. I.R.E. (1939), p. 584.</a:t>
            </a:r>
          </a:p>
          <a:p>
            <a:r>
              <a:rPr lang="en-US" sz="1400" dirty="0">
                <a:solidFill>
                  <a:schemeClr val="accent5"/>
                </a:solidFill>
              </a:rPr>
              <a:t>[3] Z. He, NIM A 63 (2001) 250–267.</a:t>
            </a:r>
            <a:endParaRPr lang="sl-SI" sz="1400" dirty="0">
              <a:solidFill>
                <a:schemeClr val="accent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5A555A4-A965-4D8C-95D7-CC57066BBD85}"/>
                  </a:ext>
                </a:extLst>
              </p:cNvPr>
              <p:cNvSpPr txBox="1"/>
              <p:nvPr/>
            </p:nvSpPr>
            <p:spPr>
              <a:xfrm>
                <a:off x="1255222" y="4656807"/>
                <a:ext cx="1674626" cy="6883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20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max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nary>
                    </m:oMath>
                  </m:oMathPara>
                </a14:m>
                <a:endParaRPr lang="sl-SI" sz="2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5A555A4-A965-4D8C-95D7-CC57066BBD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5222" y="4656807"/>
                <a:ext cx="1674626" cy="68833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B5DDD6B-1207-4A71-AFA7-23824DB257C7}"/>
              </a:ext>
            </a:extLst>
          </p:cNvPr>
          <p:cNvCxnSpPr/>
          <p:nvPr/>
        </p:nvCxnSpPr>
        <p:spPr>
          <a:xfrm flipV="1">
            <a:off x="2968817" y="4656807"/>
            <a:ext cx="524933" cy="308372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18ED5A1-95CE-423F-9CBD-BE299966A511}"/>
              </a:ext>
            </a:extLst>
          </p:cNvPr>
          <p:cNvSpPr txBox="1"/>
          <p:nvPr/>
        </p:nvSpPr>
        <p:spPr>
          <a:xfrm>
            <a:off x="3536498" y="4460468"/>
            <a:ext cx="5307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 &gt; 0: drift ends on sampling electrode: </a:t>
            </a:r>
            <a:r>
              <a:rPr lang="en-US" i="1" dirty="0"/>
              <a:t>I</a:t>
            </a:r>
            <a:r>
              <a:rPr lang="en-US" baseline="-25000" dirty="0"/>
              <a:t>s</a:t>
            </a:r>
            <a:r>
              <a:rPr lang="en-US" dirty="0"/>
              <a:t> unipolar</a:t>
            </a:r>
            <a:endParaRPr lang="sl-SI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10C3FB-98FE-423C-B19B-D5FB8E4AE46A}"/>
              </a:ext>
            </a:extLst>
          </p:cNvPr>
          <p:cNvSpPr txBox="1"/>
          <p:nvPr/>
        </p:nvSpPr>
        <p:spPr>
          <a:xfrm>
            <a:off x="3536498" y="4941315"/>
            <a:ext cx="6013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 = 0: drift does not end on sampling electrode: </a:t>
            </a:r>
            <a:r>
              <a:rPr lang="en-US" i="1" dirty="0"/>
              <a:t>I</a:t>
            </a:r>
            <a:r>
              <a:rPr lang="en-US" baseline="-25000" dirty="0"/>
              <a:t>s</a:t>
            </a:r>
            <a:r>
              <a:rPr lang="en-US" dirty="0"/>
              <a:t> bipolar</a:t>
            </a:r>
            <a:endParaRPr lang="sl-SI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677A859-02DD-484C-BA8F-94328FDF158A}"/>
              </a:ext>
            </a:extLst>
          </p:cNvPr>
          <p:cNvCxnSpPr>
            <a:cxnSpLocks/>
            <a:endCxn id="18" idx="1"/>
          </p:cNvCxnSpPr>
          <p:nvPr/>
        </p:nvCxnSpPr>
        <p:spPr>
          <a:xfrm>
            <a:off x="3011366" y="5024147"/>
            <a:ext cx="525132" cy="101834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F9EEC0D-9EFD-4889-9DE3-C5985F63BD2F}"/>
                  </a:ext>
                </a:extLst>
              </p:cNvPr>
              <p:cNvSpPr txBox="1"/>
              <p:nvPr/>
            </p:nvSpPr>
            <p:spPr>
              <a:xfrm>
                <a:off x="1255222" y="5754787"/>
                <a:ext cx="4309706" cy="3474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20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w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sz="20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final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w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init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w</m:t>
                          </m:r>
                        </m:sub>
                      </m:sSub>
                    </m:oMath>
                  </m:oMathPara>
                </a14:m>
                <a:endParaRPr lang="sl-SI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F9EEC0D-9EFD-4889-9DE3-C5985F63BD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5222" y="5754787"/>
                <a:ext cx="4309706" cy="347403"/>
              </a:xfrm>
              <a:prstGeom prst="rect">
                <a:avLst/>
              </a:prstGeom>
              <a:blipFill>
                <a:blip r:embed="rId5"/>
                <a:stretch>
                  <a:fillRect l="-1132" t="-26316" b="-19298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A695EBC-344C-4E36-8F13-D8572ABE8CD6}"/>
                  </a:ext>
                </a:extLst>
              </p:cNvPr>
              <p:cNvSpPr txBox="1"/>
              <p:nvPr/>
            </p:nvSpPr>
            <p:spPr>
              <a:xfrm>
                <a:off x="5743548" y="5621128"/>
                <a:ext cx="2323585" cy="6147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w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rgbClr val="000000"/>
                    </a:solidFill>
                  </a:rPr>
                  <a:t>.. weighting potential</a:t>
                </a:r>
                <a:br>
                  <a:rPr lang="en-US" sz="1600" dirty="0">
                    <a:solidFill>
                      <a:srgbClr val="000000"/>
                    </a:solidFill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1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w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w</m:t>
                          </m:r>
                        </m:sub>
                      </m:sSub>
                    </m:oMath>
                  </m:oMathPara>
                </a14:m>
                <a:endParaRPr lang="sl-SI" sz="1600" i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A695EBC-344C-4E36-8F13-D8572ABE8C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3548" y="5621128"/>
                <a:ext cx="2323585" cy="614720"/>
              </a:xfrm>
              <a:prstGeom prst="rect">
                <a:avLst/>
              </a:prstGeom>
              <a:blipFill>
                <a:blip r:embed="rId6"/>
                <a:stretch>
                  <a:fillRect t="-2970" b="-2970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2F66DAF2-2BC7-47DC-881F-04D823A8F947}"/>
              </a:ext>
            </a:extLst>
          </p:cNvPr>
          <p:cNvSpPr txBox="1"/>
          <p:nvPr/>
        </p:nvSpPr>
        <p:spPr>
          <a:xfrm>
            <a:off x="9461765" y="4660379"/>
            <a:ext cx="27302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>
                <a:solidFill>
                  <a:schemeClr val="accent3">
                    <a:lumMod val="75000"/>
                  </a:schemeClr>
                </a:solidFill>
              </a:rPr>
              <a:t>t</a:t>
            </a:r>
            <a:r>
              <a:rPr lang="en-US" sz="1400" baseline="-25000" dirty="0" err="1">
                <a:solidFill>
                  <a:schemeClr val="accent3">
                    <a:lumMod val="75000"/>
                  </a:schemeClr>
                </a:solidFill>
              </a:rPr>
              <a:t>max</a:t>
            </a: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 typically few ns to few 10 ns</a:t>
            </a:r>
            <a:endParaRPr lang="sl-SI" sz="1400" i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0774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354DB-F469-480A-9625-328B15B04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Weighting field and weighting potential</a:t>
            </a:r>
            <a:endParaRPr lang="sl-SI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112E7E5-0F19-43D1-8DAA-F765011EE7E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55600" y="1175436"/>
                <a:ext cx="11341100" cy="5041214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/>
                  <a:t>Weighting field describes electrostatic coupling of charge carriers to the sampling electrode at given position</a:t>
                </a:r>
              </a:p>
              <a:p>
                <a:pPr lvl="1"/>
                <a:r>
                  <a:rPr lang="en-US" sz="1600" dirty="0"/>
                  <a:t>In general much different shape than electric field in the sensor</a:t>
                </a:r>
              </a:p>
              <a:p>
                <a:r>
                  <a:rPr lang="en-US" sz="1800" dirty="0"/>
                  <a:t>Calculation of the weighting potential (Laplace equation): </a:t>
                </a:r>
              </a:p>
              <a:p>
                <a:pPr marL="266700" lvl="1" indent="0">
                  <a:buNone/>
                </a:pPr>
                <a:r>
                  <a:rPr lang="en-US" sz="1800" b="1" dirty="0">
                    <a:solidFill>
                      <a:schemeClr val="accent1">
                        <a:lumMod val="10000"/>
                      </a:schemeClr>
                    </a:solidFill>
                    <a:ea typeface="Cambria Math" panose="02040503050406030204" pitchFamily="18" charset="0"/>
                  </a:rPr>
                  <a:t>	</a:t>
                </a:r>
              </a:p>
              <a:p>
                <a:pPr marL="266700" lvl="1" indent="0">
                  <a:buNone/>
                </a:pPr>
                <a:endParaRPr lang="en-US" sz="1800" b="1" dirty="0">
                  <a:solidFill>
                    <a:schemeClr val="accent1">
                      <a:lumMod val="10000"/>
                    </a:schemeClr>
                  </a:solidFill>
                  <a:ea typeface="Cambria Math" panose="02040503050406030204" pitchFamily="18" charset="0"/>
                </a:endParaRPr>
              </a:p>
              <a:p>
                <a:pPr marL="266700" lvl="1" indent="0">
                  <a:buNone/>
                </a:pPr>
                <a:endParaRPr lang="en-US" sz="1800" b="1" dirty="0">
                  <a:solidFill>
                    <a:schemeClr val="accent1">
                      <a:lumMod val="10000"/>
                    </a:schemeClr>
                  </a:solidFill>
                  <a:ea typeface="Cambria Math" panose="02040503050406030204" pitchFamily="18" charset="0"/>
                </a:endParaRPr>
              </a:p>
              <a:p>
                <a:pPr marL="266700" lvl="1" indent="0">
                  <a:buNone/>
                </a:pPr>
                <a:endParaRPr lang="en-US" sz="1600" dirty="0"/>
              </a:p>
              <a:p>
                <a:endParaRPr lang="en-US" sz="1800" dirty="0"/>
              </a:p>
              <a:p>
                <a:endParaRPr lang="en-US" sz="1800" dirty="0"/>
              </a:p>
              <a:p>
                <a:endParaRPr lang="en-US" sz="1800" dirty="0"/>
              </a:p>
              <a:p>
                <a:endParaRPr lang="en-US" sz="1800" dirty="0"/>
              </a:p>
              <a:p>
                <a:r>
                  <a:rPr lang="en-US" sz="1800" dirty="0"/>
                  <a:t>Weighting field examples:</a:t>
                </a:r>
              </a:p>
              <a:p>
                <a:pPr lvl="1" defTabSz="539750"/>
                <a:r>
                  <a:rPr lang="en-US" sz="1600" dirty="0"/>
                  <a:t>Pad detector (thickness </a:t>
                </a:r>
                <a:r>
                  <a:rPr lang="en-US" sz="1600" i="1" dirty="0"/>
                  <a:t>d</a:t>
                </a:r>
                <a:r>
                  <a:rPr lang="en-US" sz="1600" dirty="0"/>
                  <a:t>):	</a:t>
                </a:r>
                <a:r>
                  <a:rPr lang="en-US" sz="16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w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=1/</m:t>
                    </m:r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endParaRPr lang="en-US" sz="1600" b="0" dirty="0">
                  <a:solidFill>
                    <a:schemeClr val="accent1">
                      <a:lumMod val="10000"/>
                    </a:schemeClr>
                  </a:solidFill>
                  <a:ea typeface="Cambria Math" panose="02040503050406030204" pitchFamily="18" charset="0"/>
                </a:endParaRPr>
              </a:p>
              <a:p>
                <a:pPr lvl="1" defTabSz="539750"/>
                <a:r>
                  <a:rPr lang="en-US" sz="1600" dirty="0"/>
                  <a:t>Strip detector:	</a:t>
                </a:r>
                <a:r>
                  <a:rPr lang="en-US" sz="1600" dirty="0">
                    <a:solidFill>
                      <a:srgbClr val="000000"/>
                    </a:solidFill>
                  </a:rPr>
                  <a:t> 	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w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~ 1/</m:t>
                    </m:r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sz="1600" b="0" dirty="0">
                    <a:solidFill>
                      <a:schemeClr val="accent1">
                        <a:lumMod val="10000"/>
                      </a:schemeClr>
                    </a:solidFill>
                    <a:ea typeface="Cambria Math" panose="02040503050406030204" pitchFamily="18" charset="0"/>
                  </a:rPr>
                  <a:t>	at a distance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sl-SI" sz="1600" dirty="0"/>
                  <a:t>≫ </a:t>
                </a:r>
                <a:r>
                  <a:rPr lang="en-US" sz="1600" b="0" dirty="0">
                    <a:solidFill>
                      <a:schemeClr val="accent1">
                        <a:lumMod val="10000"/>
                      </a:schemeClr>
                    </a:solidFill>
                    <a:ea typeface="Cambria Math" panose="02040503050406030204" pitchFamily="18" charset="0"/>
                  </a:rPr>
                  <a:t>strip width </a:t>
                </a:r>
                <a:endParaRPr lang="en-US" sz="1600" dirty="0"/>
              </a:p>
              <a:p>
                <a:pPr lvl="1" defTabSz="539750"/>
                <a:r>
                  <a:rPr lang="en-US" sz="1600" dirty="0"/>
                  <a:t>Pixel detector:			</a:t>
                </a:r>
                <a:r>
                  <a:rPr lang="en-US" sz="16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w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~ 1/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b="0" dirty="0">
                    <a:solidFill>
                      <a:schemeClr val="accent1">
                        <a:lumMod val="10000"/>
                      </a:schemeClr>
                    </a:solidFill>
                    <a:ea typeface="Cambria Math" panose="02040503050406030204" pitchFamily="18" charset="0"/>
                  </a:rPr>
                  <a:t>  	at a distance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sl-SI" sz="1600" dirty="0"/>
                  <a:t>≫ </a:t>
                </a:r>
                <a:r>
                  <a:rPr lang="en-US" sz="1600" b="0" dirty="0">
                    <a:solidFill>
                      <a:schemeClr val="accent1">
                        <a:lumMod val="10000"/>
                      </a:schemeClr>
                    </a:solidFill>
                    <a:ea typeface="Cambria Math" panose="02040503050406030204" pitchFamily="18" charset="0"/>
                  </a:rPr>
                  <a:t>pixel size</a:t>
                </a:r>
                <a:endParaRPr lang="sl-SI" sz="1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112E7E5-0F19-43D1-8DAA-F765011EE7E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5600" y="1175436"/>
                <a:ext cx="11341100" cy="5041214"/>
              </a:xfrm>
              <a:blipFill>
                <a:blip r:embed="rId2"/>
                <a:stretch>
                  <a:fillRect t="-726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CE293C-9D47-4BD1-8429-8460E672294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l-SI"/>
              <a:t>04. 03. 2025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E8301-5AB3-4E06-BF12-FEEC721058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DRD3/AIDAInnova TCT School: Signal Formation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8EB10E-49D8-48F8-8AE7-59BC85C7EA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9E86B1-975C-403B-83BF-BD66CB1A83A0}"/>
              </a:ext>
            </a:extLst>
          </p:cNvPr>
          <p:cNvSpPr txBox="1"/>
          <p:nvPr/>
        </p:nvSpPr>
        <p:spPr>
          <a:xfrm>
            <a:off x="7755209" y="4175076"/>
            <a:ext cx="3683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4">
                    <a:lumMod val="75000"/>
                  </a:schemeClr>
                </a:solidFill>
              </a:rPr>
              <a:t>Electrodes without low impedance connections:</a:t>
            </a:r>
          </a:p>
          <a:p>
            <a:r>
              <a:rPr lang="en-US" sz="1200" dirty="0">
                <a:solidFill>
                  <a:schemeClr val="accent4">
                    <a:lumMod val="75000"/>
                  </a:schemeClr>
                </a:solidFill>
              </a:rPr>
              <a:t>[4] </a:t>
            </a:r>
            <a:r>
              <a:rPr lang="sl-SI" sz="1200" dirty="0">
                <a:solidFill>
                  <a:schemeClr val="accent4">
                    <a:lumMod val="75000"/>
                  </a:schemeClr>
                </a:solidFill>
              </a:rPr>
              <a:t>E. </a:t>
            </a:r>
            <a:r>
              <a:rPr lang="sl-SI" sz="1200" dirty="0" err="1">
                <a:solidFill>
                  <a:schemeClr val="accent4">
                    <a:lumMod val="75000"/>
                  </a:schemeClr>
                </a:solidFill>
              </a:rPr>
              <a:t>Gatti</a:t>
            </a:r>
            <a:r>
              <a:rPr lang="sl-SI" sz="1200" dirty="0">
                <a:solidFill>
                  <a:schemeClr val="accent4">
                    <a:lumMod val="75000"/>
                  </a:schemeClr>
                </a:solidFill>
              </a:rPr>
              <a:t> et </a:t>
            </a:r>
            <a:r>
              <a:rPr lang="sl-SI" sz="1200" dirty="0" err="1">
                <a:solidFill>
                  <a:schemeClr val="accent4">
                    <a:lumMod val="75000"/>
                  </a:schemeClr>
                </a:solidFill>
              </a:rPr>
              <a:t>al</a:t>
            </a:r>
            <a:r>
              <a:rPr lang="sl-SI" sz="1200" dirty="0">
                <a:solidFill>
                  <a:schemeClr val="accent4">
                    <a:lumMod val="75000"/>
                  </a:schemeClr>
                </a:solidFill>
              </a:rPr>
              <a:t>., </a:t>
            </a:r>
            <a:r>
              <a:rPr lang="en-US" sz="1200" dirty="0">
                <a:solidFill>
                  <a:schemeClr val="accent4">
                    <a:lumMod val="75000"/>
                  </a:schemeClr>
                </a:solidFill>
              </a:rPr>
              <a:t>NIM A</a:t>
            </a:r>
            <a:r>
              <a:rPr lang="sl-SI" sz="1200" dirty="0">
                <a:solidFill>
                  <a:schemeClr val="accent4">
                    <a:lumMod val="75000"/>
                  </a:schemeClr>
                </a:solidFill>
              </a:rPr>
              <a:t> 193 (1982) 651</a:t>
            </a: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1EE9013E-C675-4F28-84F6-8D89C3D5C60A}"/>
              </a:ext>
            </a:extLst>
          </p:cNvPr>
          <p:cNvSpPr/>
          <p:nvPr/>
        </p:nvSpPr>
        <p:spPr>
          <a:xfrm>
            <a:off x="7296150" y="5356226"/>
            <a:ext cx="139700" cy="577850"/>
          </a:xfrm>
          <a:prstGeom prst="rightBrace">
            <a:avLst/>
          </a:prstGeom>
          <a:ln>
            <a:solidFill>
              <a:srgbClr val="0055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DFBE99-F5AE-4513-A6FA-6BAFD5C49ABA}"/>
              </a:ext>
            </a:extLst>
          </p:cNvPr>
          <p:cNvSpPr txBox="1"/>
          <p:nvPr/>
        </p:nvSpPr>
        <p:spPr>
          <a:xfrm>
            <a:off x="7556500" y="5383541"/>
            <a:ext cx="38036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in segmented detectors most of the signal comes from the drift close to the electrode</a:t>
            </a:r>
            <a:endParaRPr lang="sl-SI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02FE42D-7AD5-4F5C-BAE5-AF21102D00EE}"/>
                  </a:ext>
                </a:extLst>
              </p:cNvPr>
              <p:cNvSpPr txBox="1"/>
              <p:nvPr/>
            </p:nvSpPr>
            <p:spPr>
              <a:xfrm>
                <a:off x="-1863725" y="2325918"/>
                <a:ext cx="7080250" cy="10600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accent1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>
                              <a:solidFill>
                                <a:schemeClr val="accent1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𝜵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chemeClr val="accent1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sSub>
                        <m:sSubPr>
                          <m:ctrlPr>
                            <a:rPr lang="en-US" sz="2000" b="1" i="1">
                              <a:solidFill>
                                <a:schemeClr val="accent1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solidFill>
                                <a:schemeClr val="accent1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𝝋</m:t>
                          </m:r>
                        </m:e>
                        <m:sub>
                          <m:r>
                            <a:rPr lang="en-US" sz="2000" b="1" i="0" smtClean="0">
                              <a:solidFill>
                                <a:schemeClr val="accent1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𝐰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chemeClr val="accent1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2000" dirty="0"/>
              </a:p>
              <a:p>
                <a:endParaRPr lang="en-US" sz="20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endParaRPr lang="sl-SI" sz="20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02FE42D-7AD5-4F5C-BAE5-AF21102D00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863725" y="2325918"/>
                <a:ext cx="7080250" cy="106003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690A9D4-B2C8-4995-B503-EA7B642FA161}"/>
                  </a:ext>
                </a:extLst>
              </p:cNvPr>
              <p:cNvSpPr txBox="1"/>
              <p:nvPr/>
            </p:nvSpPr>
            <p:spPr>
              <a:xfrm>
                <a:off x="708639" y="3113051"/>
                <a:ext cx="8518792" cy="104644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rgbClr val="000000"/>
                </a:solidFill>
              </a:ln>
            </p:spPr>
            <p:txBody>
              <a:bodyPr wrap="square">
                <a:spAutoFit/>
              </a:bodyPr>
              <a:lstStyle/>
              <a:p>
                <a:pPr lvl="1" indent="-368300"/>
                <a:r>
                  <a:rPr lang="en-US" sz="1600" dirty="0"/>
                  <a:t>Boundary conditions: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w</m:t>
                        </m:r>
                      </m:sub>
                    </m:sSub>
                    <m:d>
                      <m:dPr>
                        <m:ctrlPr>
                          <a:rPr lang="en-US" sz="1600" b="0" i="1" smtClean="0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sampling</m:t>
                        </m:r>
                        <m:r>
                          <a:rPr lang="en-US" sz="1600" b="0" i="0" smtClean="0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electrode</m:t>
                        </m:r>
                      </m:e>
                    </m:d>
                    <m:r>
                      <a:rPr lang="en-US" sz="1600" b="0" i="1" smtClean="0">
                        <a:solidFill>
                          <a:schemeClr val="accent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16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w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other</m:t>
                        </m:r>
                        <m:r>
                          <a:rPr lang="en-US" sz="1600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electrodes</m:t>
                        </m:r>
                      </m:e>
                    </m:d>
                    <m:r>
                      <a:rPr lang="en-US" sz="1600" i="1">
                        <a:solidFill>
                          <a:schemeClr val="accent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solidFill>
                          <a:schemeClr val="accent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1600" b="0" dirty="0">
                    <a:solidFill>
                      <a:schemeClr val="accent1">
                        <a:lumMod val="10000"/>
                      </a:schemeClr>
                    </a:solidFill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w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smtClean="0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e>
                    </m:d>
                    <m:r>
                      <a:rPr lang="en-US" sz="1600" i="1">
                        <a:solidFill>
                          <a:schemeClr val="accent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1600" b="0" dirty="0">
                  <a:solidFill>
                    <a:schemeClr val="accent1">
                      <a:lumMod val="10000"/>
                    </a:schemeClr>
                  </a:solidFill>
                  <a:ea typeface="Cambria Math" panose="02040503050406030204" pitchFamily="18" charset="0"/>
                </a:endParaRPr>
              </a:p>
              <a:p>
                <a:pPr lvl="2" indent="-552450"/>
                <a:r>
                  <a:rPr lang="en-US" sz="1400" dirty="0">
                    <a:solidFill>
                      <a:schemeClr val="accent1">
                        <a:lumMod val="10000"/>
                      </a:schemeClr>
                    </a:solidFill>
                    <a:ea typeface="Cambria Math" panose="02040503050406030204" pitchFamily="18" charset="0"/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w</m:t>
                        </m:r>
                      </m:sub>
                    </m:sSub>
                  </m:oMath>
                </a14:m>
                <a:r>
                  <a:rPr lang="en-US" sz="1400" b="0" dirty="0">
                    <a:solidFill>
                      <a:schemeClr val="accent1">
                        <a:lumMod val="10000"/>
                      </a:schemeClr>
                    </a:solidFill>
                    <a:ea typeface="Cambria Math" panose="02040503050406030204" pitchFamily="18" charset="0"/>
                  </a:rPr>
                  <a:t> has no units,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w</m:t>
                        </m:r>
                      </m:sub>
                    </m:sSub>
                  </m:oMath>
                </a14:m>
                <a:r>
                  <a:rPr lang="en-US" sz="1400" b="0" dirty="0">
                    <a:solidFill>
                      <a:schemeClr val="accent1">
                        <a:lumMod val="10000"/>
                      </a:schemeClr>
                    </a:solidFill>
                    <a:ea typeface="Cambria Math" panose="02040503050406030204" pitchFamily="18" charset="0"/>
                  </a:rPr>
                  <a:t> has units m</a:t>
                </a:r>
                <a:r>
                  <a:rPr lang="en-US" sz="1400" b="0" baseline="30000" dirty="0">
                    <a:solidFill>
                      <a:schemeClr val="accent1">
                        <a:lumMod val="10000"/>
                      </a:schemeClr>
                    </a:solidFill>
                    <a:ea typeface="Cambria Math" panose="02040503050406030204" pitchFamily="18" charset="0"/>
                  </a:rPr>
                  <a:t>-1</a:t>
                </a:r>
                <a:endParaRPr lang="en-US" sz="1600" b="0" dirty="0">
                  <a:solidFill>
                    <a:schemeClr val="accent1">
                      <a:lumMod val="10000"/>
                    </a:schemeClr>
                  </a:solidFill>
                  <a:ea typeface="Cambria Math" panose="02040503050406030204" pitchFamily="18" charset="0"/>
                </a:endParaRPr>
              </a:p>
              <a:p>
                <a:pPr lvl="1" indent="-368300"/>
                <a:r>
                  <a:rPr lang="en-US" sz="1600" dirty="0"/>
                  <a:t>All electrodes have low impedance connection to corresponding potentials</a:t>
                </a:r>
              </a:p>
              <a:p>
                <a:pPr lvl="1" indent="-368300"/>
                <a:r>
                  <a:rPr lang="en-US" sz="1600" dirty="0"/>
                  <a:t>No space charge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690A9D4-B2C8-4995-B503-EA7B642FA1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639" y="3113051"/>
                <a:ext cx="8518792" cy="1046440"/>
              </a:xfrm>
              <a:prstGeom prst="rect">
                <a:avLst/>
              </a:prstGeom>
              <a:blipFill>
                <a:blip r:embed="rId4"/>
                <a:stretch>
                  <a:fillRect t="-1156" b="-6358"/>
                </a:stretch>
              </a:blipFill>
              <a:ln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292B2156-DF86-4FE2-BDA8-C9D91D792A00}"/>
              </a:ext>
            </a:extLst>
          </p:cNvPr>
          <p:cNvSpPr/>
          <p:nvPr/>
        </p:nvSpPr>
        <p:spPr>
          <a:xfrm>
            <a:off x="875098" y="2294167"/>
            <a:ext cx="1531552" cy="527050"/>
          </a:xfrm>
          <a:prstGeom prst="roundRect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97D270A-16A0-48E0-909D-9B6A8CE089A1}"/>
                  </a:ext>
                </a:extLst>
              </p:cNvPr>
              <p:cNvSpPr txBox="1"/>
              <p:nvPr/>
            </p:nvSpPr>
            <p:spPr>
              <a:xfrm>
                <a:off x="-212725" y="2316553"/>
                <a:ext cx="7105650" cy="4029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  <m:sub>
                          <m:r>
                            <a:rPr lang="en-US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en-US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sSub>
                        <m:sSubPr>
                          <m:ctrlPr>
                            <a:rPr lang="en-US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</m:oMath>
                  </m:oMathPara>
                </a14:m>
                <a:endParaRPr lang="sl-SI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97D270A-16A0-48E0-909D-9B6A8CE089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12725" y="2316553"/>
                <a:ext cx="7105650" cy="402931"/>
              </a:xfrm>
              <a:prstGeom prst="rect">
                <a:avLst/>
              </a:prstGeom>
              <a:blipFill>
                <a:blip r:embed="rId5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8" name="Group 47">
            <a:extLst>
              <a:ext uri="{FF2B5EF4-FFF2-40B4-BE49-F238E27FC236}">
                <a16:creationId xmlns:a16="http://schemas.microsoft.com/office/drawing/2014/main" id="{74DC69A5-359C-41B6-AE0F-EFAE21E2283F}"/>
              </a:ext>
            </a:extLst>
          </p:cNvPr>
          <p:cNvGrpSpPr/>
          <p:nvPr/>
        </p:nvGrpSpPr>
        <p:grpSpPr>
          <a:xfrm>
            <a:off x="7217035" y="1670095"/>
            <a:ext cx="2161655" cy="1196537"/>
            <a:chOff x="8789094" y="1804367"/>
            <a:chExt cx="2161655" cy="1196537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7B446CE-8077-4AE0-B0FE-AF0248F8971C}"/>
                </a:ext>
              </a:extLst>
            </p:cNvPr>
            <p:cNvSpPr/>
            <p:nvPr/>
          </p:nvSpPr>
          <p:spPr>
            <a:xfrm>
              <a:off x="9245600" y="2012950"/>
              <a:ext cx="844550" cy="58089"/>
            </a:xfrm>
            <a:prstGeom prst="rect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AF88F6F-B858-4C8A-85DC-9A6DA9A507FA}"/>
                </a:ext>
              </a:extLst>
            </p:cNvPr>
            <p:cNvSpPr/>
            <p:nvPr/>
          </p:nvSpPr>
          <p:spPr>
            <a:xfrm rot="16200000">
              <a:off x="8795695" y="2332166"/>
              <a:ext cx="461666" cy="58091"/>
            </a:xfrm>
            <a:prstGeom prst="rect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EAF48AC-3869-4361-A08F-8E906E2ADF87}"/>
                </a:ext>
              </a:extLst>
            </p:cNvPr>
            <p:cNvSpPr/>
            <p:nvPr/>
          </p:nvSpPr>
          <p:spPr>
            <a:xfrm rot="16200000">
              <a:off x="10059346" y="2365841"/>
              <a:ext cx="461666" cy="58091"/>
            </a:xfrm>
            <a:prstGeom prst="rect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3345967-8E5F-420C-AC26-87883FF4A5A3}"/>
                </a:ext>
              </a:extLst>
            </p:cNvPr>
            <p:cNvSpPr/>
            <p:nvPr/>
          </p:nvSpPr>
          <p:spPr>
            <a:xfrm>
              <a:off x="9409761" y="2734425"/>
              <a:ext cx="461666" cy="58091"/>
            </a:xfrm>
            <a:prstGeom prst="rect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67579B0-AE3D-4160-BBBC-5128F70A14B6}"/>
                </a:ext>
              </a:extLst>
            </p:cNvPr>
            <p:cNvGrpSpPr/>
            <p:nvPr/>
          </p:nvGrpSpPr>
          <p:grpSpPr>
            <a:xfrm>
              <a:off x="9545063" y="2792516"/>
              <a:ext cx="191062" cy="208388"/>
              <a:chOff x="8266112" y="2361211"/>
              <a:chExt cx="238125" cy="259719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1D1FA68F-0431-4A3C-9F28-1B7871D686C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85174" y="2361211"/>
                <a:ext cx="0" cy="143364"/>
              </a:xfrm>
              <a:prstGeom prst="line">
                <a:avLst/>
              </a:prstGeom>
              <a:ln>
                <a:solidFill>
                  <a:schemeClr val="accent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9FD5A45F-FA75-4FF6-806B-500C2AC41FA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266112" y="2504818"/>
                <a:ext cx="238125" cy="0"/>
              </a:xfrm>
              <a:prstGeom prst="line">
                <a:avLst/>
              </a:prstGeom>
              <a:ln>
                <a:solidFill>
                  <a:schemeClr val="accent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5948AD07-566B-4D02-84B2-B629336784E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313174" y="2563785"/>
                <a:ext cx="144000" cy="0"/>
              </a:xfrm>
              <a:prstGeom prst="line">
                <a:avLst/>
              </a:prstGeom>
              <a:ln>
                <a:solidFill>
                  <a:schemeClr val="accent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6D6C9E09-3B31-4157-8DB3-0077BA72DAD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340174" y="2620930"/>
                <a:ext cx="90000" cy="0"/>
              </a:xfrm>
              <a:prstGeom prst="line">
                <a:avLst/>
              </a:prstGeom>
              <a:ln>
                <a:solidFill>
                  <a:schemeClr val="accent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933553E4-08AE-4C43-89BF-12B053370031}"/>
                </a:ext>
              </a:extLst>
            </p:cNvPr>
            <p:cNvGrpSpPr/>
            <p:nvPr/>
          </p:nvGrpSpPr>
          <p:grpSpPr>
            <a:xfrm rot="5400000">
              <a:off x="8797757" y="2257017"/>
              <a:ext cx="191062" cy="208388"/>
              <a:chOff x="8266112" y="2361211"/>
              <a:chExt cx="238125" cy="259719"/>
            </a:xfrm>
          </p:grpSpPr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A75EE3C8-36D6-43C8-AE70-C5C836067F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85174" y="2361211"/>
                <a:ext cx="0" cy="143364"/>
              </a:xfrm>
              <a:prstGeom prst="line">
                <a:avLst/>
              </a:prstGeom>
              <a:ln>
                <a:solidFill>
                  <a:schemeClr val="accent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9B3D0C05-C1DA-4588-8219-CE4B294E7AB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266112" y="2504818"/>
                <a:ext cx="238125" cy="0"/>
              </a:xfrm>
              <a:prstGeom prst="line">
                <a:avLst/>
              </a:prstGeom>
              <a:ln>
                <a:solidFill>
                  <a:schemeClr val="accent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86C3A835-43D5-4D51-8018-69C3B38C0CE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313174" y="2563785"/>
                <a:ext cx="144000" cy="0"/>
              </a:xfrm>
              <a:prstGeom prst="line">
                <a:avLst/>
              </a:prstGeom>
              <a:ln>
                <a:solidFill>
                  <a:schemeClr val="accent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AA4106C2-5A6B-4E62-89CB-858F2E61C02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340174" y="2620930"/>
                <a:ext cx="90000" cy="0"/>
              </a:xfrm>
              <a:prstGeom prst="line">
                <a:avLst/>
              </a:prstGeom>
              <a:ln>
                <a:solidFill>
                  <a:schemeClr val="accent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88E9C6E1-C7E1-4B06-99A5-F7A4578C25F3}"/>
                </a:ext>
              </a:extLst>
            </p:cNvPr>
            <p:cNvGrpSpPr/>
            <p:nvPr/>
          </p:nvGrpSpPr>
          <p:grpSpPr>
            <a:xfrm rot="10800000">
              <a:off x="9572344" y="1804367"/>
              <a:ext cx="191062" cy="208388"/>
              <a:chOff x="8266112" y="2361211"/>
              <a:chExt cx="238125" cy="259719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3001A99C-3ED4-4F73-805D-E8624350D96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85174" y="2361211"/>
                <a:ext cx="0" cy="143364"/>
              </a:xfrm>
              <a:prstGeom prst="line">
                <a:avLst/>
              </a:prstGeom>
              <a:ln>
                <a:solidFill>
                  <a:schemeClr val="accent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F594F1F3-A300-41EA-B07E-3C0E33C165D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266112" y="2504818"/>
                <a:ext cx="238125" cy="0"/>
              </a:xfrm>
              <a:prstGeom prst="line">
                <a:avLst/>
              </a:prstGeom>
              <a:ln>
                <a:solidFill>
                  <a:schemeClr val="accent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18BACD42-7A82-48DF-B907-089CF66C0CF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313174" y="2563785"/>
                <a:ext cx="144000" cy="0"/>
              </a:xfrm>
              <a:prstGeom prst="line">
                <a:avLst/>
              </a:prstGeom>
              <a:ln>
                <a:solidFill>
                  <a:schemeClr val="accent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6F3F5FDC-C453-43D2-B8E8-3D2BE00384A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340174" y="2620930"/>
                <a:ext cx="90000" cy="0"/>
              </a:xfrm>
              <a:prstGeom prst="line">
                <a:avLst/>
              </a:prstGeom>
              <a:ln>
                <a:solidFill>
                  <a:schemeClr val="accent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6F293386-9AAA-4D8D-8E4A-AFDA72229B0B}"/>
                </a:ext>
              </a:extLst>
            </p:cNvPr>
            <p:cNvGrpSpPr/>
            <p:nvPr/>
          </p:nvGrpSpPr>
          <p:grpSpPr>
            <a:xfrm rot="16200000">
              <a:off x="10751024" y="2285504"/>
              <a:ext cx="191062" cy="208388"/>
              <a:chOff x="8266112" y="2361211"/>
              <a:chExt cx="238125" cy="259719"/>
            </a:xfrm>
          </p:grpSpPr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FB778BAB-45C9-4178-A4BF-363BFA485A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85174" y="2361211"/>
                <a:ext cx="0" cy="143364"/>
              </a:xfrm>
              <a:prstGeom prst="line">
                <a:avLst/>
              </a:prstGeom>
              <a:ln>
                <a:solidFill>
                  <a:schemeClr val="accent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35466160-330A-4F4C-BB82-E34062E75CA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266112" y="2504818"/>
                <a:ext cx="238125" cy="0"/>
              </a:xfrm>
              <a:prstGeom prst="line">
                <a:avLst/>
              </a:prstGeom>
              <a:ln>
                <a:solidFill>
                  <a:schemeClr val="accent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74487373-5F18-4EC3-ADD4-0E2E58D8EBE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313174" y="2563785"/>
                <a:ext cx="144000" cy="0"/>
              </a:xfrm>
              <a:prstGeom prst="line">
                <a:avLst/>
              </a:prstGeom>
              <a:ln>
                <a:solidFill>
                  <a:schemeClr val="accent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126398D0-AD69-4335-973D-4964FA20875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340174" y="2620930"/>
                <a:ext cx="90000" cy="0"/>
              </a:xfrm>
              <a:prstGeom prst="line">
                <a:avLst/>
              </a:prstGeom>
              <a:ln>
                <a:solidFill>
                  <a:schemeClr val="accent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6BAE0EDE-F08D-4DF1-8B21-0F6D2CFFC58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0376137" y="2336074"/>
              <a:ext cx="0" cy="115029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00F8420-B0A0-4E85-B8A2-F909F633AC7D}"/>
                </a:ext>
              </a:extLst>
            </p:cNvPr>
            <p:cNvSpPr/>
            <p:nvPr/>
          </p:nvSpPr>
          <p:spPr>
            <a:xfrm>
              <a:off x="10433652" y="2257858"/>
              <a:ext cx="271462" cy="27146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1</a:t>
              </a:r>
              <a:endParaRPr lang="sl-SI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DA7D7AF0-86CB-41A4-AEFE-C3A718609B58}"/>
              </a:ext>
            </a:extLst>
          </p:cNvPr>
          <p:cNvSpPr txBox="1"/>
          <p:nvPr/>
        </p:nvSpPr>
        <p:spPr>
          <a:xfrm>
            <a:off x="8747166" y="2401984"/>
            <a:ext cx="1470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sampling electrode</a:t>
            </a:r>
            <a:endParaRPr lang="sl-SI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4785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5E187-79FD-490B-BD90-37906AD48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Pad detector</a:t>
            </a:r>
            <a:endParaRPr lang="sl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EE22BF-EC1C-4F3B-AA99-C913B7038C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325607"/>
            <a:ext cx="5603240" cy="3835673"/>
          </a:xfrm>
        </p:spPr>
        <p:txBody>
          <a:bodyPr>
            <a:normAutofit/>
          </a:bodyPr>
          <a:lstStyle/>
          <a:p>
            <a:r>
              <a:rPr lang="en-US" sz="1800" dirty="0"/>
              <a:t>Example:</a:t>
            </a:r>
          </a:p>
          <a:p>
            <a:pPr lvl="1"/>
            <a:r>
              <a:rPr lang="en-US" sz="1400" dirty="0"/>
              <a:t>Pad detector (thickness </a:t>
            </a:r>
            <a:r>
              <a:rPr lang="en-US" sz="1400" i="1" dirty="0"/>
              <a:t>d</a:t>
            </a:r>
            <a:r>
              <a:rPr lang="en-US" sz="1400" dirty="0"/>
              <a:t>)</a:t>
            </a:r>
          </a:p>
          <a:p>
            <a:pPr lvl="1"/>
            <a:r>
              <a:rPr lang="en-US" sz="1400" dirty="0"/>
              <a:t>Single e-h pair injected at depth </a:t>
            </a:r>
            <a:r>
              <a:rPr lang="en-US" sz="1400" i="1" dirty="0"/>
              <a:t>x</a:t>
            </a:r>
            <a:r>
              <a:rPr lang="en-US" sz="1400" baseline="-25000" dirty="0"/>
              <a:t>0</a:t>
            </a:r>
            <a:r>
              <a:rPr lang="en-US" sz="1400" i="1" dirty="0"/>
              <a:t> </a:t>
            </a:r>
            <a:r>
              <a:rPr lang="en-US" sz="1400" dirty="0"/>
              <a:t>from the readout electrode</a:t>
            </a:r>
          </a:p>
          <a:p>
            <a:pPr lvl="1"/>
            <a:r>
              <a:rPr lang="en-US" sz="1400" dirty="0"/>
              <a:t>Saturated drift velocity </a:t>
            </a:r>
            <a:r>
              <a:rPr lang="en-US" sz="1400" i="1" dirty="0" err="1"/>
              <a:t>v</a:t>
            </a:r>
            <a:r>
              <a:rPr lang="en-US" sz="1400" baseline="-25000" dirty="0" err="1"/>
              <a:t>e</a:t>
            </a:r>
            <a:r>
              <a:rPr lang="en-US" sz="1400" dirty="0"/>
              <a:t>, </a:t>
            </a:r>
            <a:r>
              <a:rPr lang="en-US" sz="1400" i="1" dirty="0" err="1"/>
              <a:t>v</a:t>
            </a:r>
            <a:r>
              <a:rPr lang="en-US" sz="1400" baseline="-25000" dirty="0" err="1"/>
              <a:t>h</a:t>
            </a:r>
            <a:endParaRPr lang="en-US" sz="1400" dirty="0"/>
          </a:p>
          <a:p>
            <a:pPr lvl="1"/>
            <a:r>
              <a:rPr lang="en-US" sz="1400" dirty="0"/>
              <a:t>No charge trapping</a:t>
            </a:r>
            <a:endParaRPr lang="sl-SI" sz="1400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58AB53-D594-4EF6-B728-884B5DA05C1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l-SI"/>
              <a:t>04. 03. 2025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4E0D0D-F91D-47E2-9645-72BB712616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DRD3/AIDAInnova TCT School: Signal Formation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E145CC-F2FB-447E-B6B7-150F65031B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79F20E-A62A-4CFD-93F4-5AF14E4AEEA8}"/>
              </a:ext>
            </a:extLst>
          </p:cNvPr>
          <p:cNvSpPr/>
          <p:nvPr/>
        </p:nvSpPr>
        <p:spPr>
          <a:xfrm>
            <a:off x="1071676" y="3349435"/>
            <a:ext cx="3863251" cy="20176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1FB8A2-7513-49B5-A62A-106BE4DEE3B4}"/>
              </a:ext>
            </a:extLst>
          </p:cNvPr>
          <p:cNvSpPr/>
          <p:nvPr/>
        </p:nvSpPr>
        <p:spPr>
          <a:xfrm>
            <a:off x="1401787" y="3349435"/>
            <a:ext cx="3271519" cy="134043"/>
          </a:xfrm>
          <a:prstGeom prst="rect">
            <a:avLst/>
          </a:prstGeom>
          <a:solidFill>
            <a:srgbClr val="E1474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DF8C3E-AE7C-4E3B-AB88-5AF2EE1C7E53}"/>
              </a:ext>
            </a:extLst>
          </p:cNvPr>
          <p:cNvSpPr/>
          <p:nvPr/>
        </p:nvSpPr>
        <p:spPr>
          <a:xfrm>
            <a:off x="1071676" y="5303900"/>
            <a:ext cx="3863251" cy="108273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E8345F8-DE74-4477-87B7-3D3E44939847}"/>
              </a:ext>
            </a:extLst>
          </p:cNvPr>
          <p:cNvSpPr/>
          <p:nvPr/>
        </p:nvSpPr>
        <p:spPr>
          <a:xfrm>
            <a:off x="1071675" y="5367042"/>
            <a:ext cx="3863251" cy="94901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F5EA576-DEB4-4CE9-9FF1-8AF6075C1009}"/>
              </a:ext>
            </a:extLst>
          </p:cNvPr>
          <p:cNvSpPr/>
          <p:nvPr/>
        </p:nvSpPr>
        <p:spPr>
          <a:xfrm>
            <a:off x="3219295" y="4511147"/>
            <a:ext cx="81955" cy="82036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-</a:t>
            </a:r>
            <a:endParaRPr lang="en-SI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ED8E2A5-5667-4E2F-8CF9-F51B1F6995DD}"/>
              </a:ext>
            </a:extLst>
          </p:cNvPr>
          <p:cNvSpPr/>
          <p:nvPr/>
        </p:nvSpPr>
        <p:spPr>
          <a:xfrm>
            <a:off x="3119849" y="4511147"/>
            <a:ext cx="81955" cy="82036"/>
          </a:xfrm>
          <a:prstGeom prst="ellipse">
            <a:avLst/>
          </a:prstGeom>
          <a:solidFill>
            <a:srgbClr val="F06C6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+</a:t>
            </a:r>
            <a:endParaRPr lang="en-SI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7C1C744-823E-4C96-98B3-A9E2CEDB78A5}"/>
              </a:ext>
            </a:extLst>
          </p:cNvPr>
          <p:cNvCxnSpPr>
            <a:stCxn id="19" idx="0"/>
          </p:cNvCxnSpPr>
          <p:nvPr/>
        </p:nvCxnSpPr>
        <p:spPr>
          <a:xfrm flipH="1" flipV="1">
            <a:off x="3160826" y="3483478"/>
            <a:ext cx="1" cy="102766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D6D2A5B-945E-4716-92AE-0E438538960A}"/>
              </a:ext>
            </a:extLst>
          </p:cNvPr>
          <p:cNvCxnSpPr>
            <a:cxnSpLocks/>
          </p:cNvCxnSpPr>
          <p:nvPr/>
        </p:nvCxnSpPr>
        <p:spPr>
          <a:xfrm>
            <a:off x="3260272" y="4605864"/>
            <a:ext cx="5513" cy="665638"/>
          </a:xfrm>
          <a:prstGeom prst="straightConnector1">
            <a:avLst/>
          </a:prstGeom>
          <a:ln>
            <a:solidFill>
              <a:schemeClr val="tx1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A65F7AC-728C-4020-B622-C09CA79233F2}"/>
                  </a:ext>
                </a:extLst>
              </p:cNvPr>
              <p:cNvSpPr txBox="1"/>
              <p:nvPr/>
            </p:nvSpPr>
            <p:spPr>
              <a:xfrm>
                <a:off x="7467001" y="1979823"/>
                <a:ext cx="3634608" cy="3926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defTabSz="355600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w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US" dirty="0"/>
                  <a:t>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w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</m:oMath>
                </a14:m>
                <a:endParaRPr lang="en-US" b="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A65F7AC-728C-4020-B622-C09CA79233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7001" y="1979823"/>
                <a:ext cx="3634608" cy="392608"/>
              </a:xfrm>
              <a:prstGeom prst="rect">
                <a:avLst/>
              </a:prstGeom>
              <a:blipFill>
                <a:blip r:embed="rId2"/>
                <a:stretch>
                  <a:fillRect l="-2349" b="-15625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09A5EE5-7921-48C7-809A-C3E97A46611C}"/>
              </a:ext>
            </a:extLst>
          </p:cNvPr>
          <p:cNvCxnSpPr>
            <a:cxnSpLocks/>
          </p:cNvCxnSpPr>
          <p:nvPr/>
        </p:nvCxnSpPr>
        <p:spPr>
          <a:xfrm flipV="1">
            <a:off x="5240522" y="3305584"/>
            <a:ext cx="0" cy="2106589"/>
          </a:xfrm>
          <a:prstGeom prst="straightConnector1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AE35C0A-71CC-4F86-8703-858CF03CD8AB}"/>
              </a:ext>
            </a:extLst>
          </p:cNvPr>
          <p:cNvCxnSpPr/>
          <p:nvPr/>
        </p:nvCxnSpPr>
        <p:spPr>
          <a:xfrm>
            <a:off x="5180330" y="5412173"/>
            <a:ext cx="124883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C4B6477-E46F-4D8E-8CA1-82044E04BEA8}"/>
              </a:ext>
            </a:extLst>
          </p:cNvPr>
          <p:cNvCxnSpPr/>
          <p:nvPr/>
        </p:nvCxnSpPr>
        <p:spPr>
          <a:xfrm>
            <a:off x="5180330" y="3433089"/>
            <a:ext cx="124883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8A338E3-1D4D-4689-9071-F2177C72FB16}"/>
              </a:ext>
            </a:extLst>
          </p:cNvPr>
          <p:cNvCxnSpPr>
            <a:cxnSpLocks/>
          </p:cNvCxnSpPr>
          <p:nvPr/>
        </p:nvCxnSpPr>
        <p:spPr>
          <a:xfrm>
            <a:off x="5183372" y="4515637"/>
            <a:ext cx="124883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9537605F-0329-43E9-863B-AECDFD8070D8}"/>
              </a:ext>
            </a:extLst>
          </p:cNvPr>
          <p:cNvSpPr txBox="1"/>
          <p:nvPr/>
        </p:nvSpPr>
        <p:spPr>
          <a:xfrm>
            <a:off x="5249977" y="3272834"/>
            <a:ext cx="5229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accent4">
                    <a:lumMod val="75000"/>
                  </a:schemeClr>
                </a:solidFill>
              </a:rPr>
              <a:t>x = d</a:t>
            </a:r>
            <a:endParaRPr lang="sl-SI" sz="12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AD49386-B39A-4BD6-85D8-9976060F2B47}"/>
              </a:ext>
            </a:extLst>
          </p:cNvPr>
          <p:cNvSpPr txBox="1"/>
          <p:nvPr/>
        </p:nvSpPr>
        <p:spPr>
          <a:xfrm>
            <a:off x="5282873" y="4370629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accent4">
                    <a:lumMod val="75000"/>
                  </a:schemeClr>
                </a:solidFill>
              </a:rPr>
              <a:t>x = x</a:t>
            </a:r>
            <a:r>
              <a:rPr lang="en-US" sz="1200" baseline="-25000" dirty="0">
                <a:solidFill>
                  <a:schemeClr val="accent4">
                    <a:lumMod val="75000"/>
                  </a:schemeClr>
                </a:solidFill>
              </a:rPr>
              <a:t>0</a:t>
            </a:r>
            <a:endParaRPr lang="sl-SI" sz="1200" baseline="-25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99F660E-16AC-437A-A350-8DFB81E86E47}"/>
              </a:ext>
            </a:extLst>
          </p:cNvPr>
          <p:cNvSpPr txBox="1"/>
          <p:nvPr/>
        </p:nvSpPr>
        <p:spPr>
          <a:xfrm>
            <a:off x="5276971" y="5271331"/>
            <a:ext cx="5229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accent4">
                    <a:lumMod val="75000"/>
                  </a:schemeClr>
                </a:solidFill>
              </a:rPr>
              <a:t>x = </a:t>
            </a:r>
            <a:r>
              <a:rPr lang="en-US" sz="1200" dirty="0">
                <a:solidFill>
                  <a:schemeClr val="accent4">
                    <a:lumMod val="75000"/>
                  </a:schemeClr>
                </a:solidFill>
              </a:rPr>
              <a:t>0</a:t>
            </a:r>
            <a:endParaRPr lang="sl-SI" sz="1200" baseline="-25000" dirty="0">
              <a:solidFill>
                <a:schemeClr val="accent4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3D1DDBCD-5A21-4419-B1F4-106686A21355}"/>
                  </a:ext>
                </a:extLst>
              </p:cNvPr>
              <p:cNvSpPr txBox="1"/>
              <p:nvPr/>
            </p:nvSpPr>
            <p:spPr>
              <a:xfrm>
                <a:off x="7280440" y="2331079"/>
                <a:ext cx="1636641" cy="105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endParaRPr lang="en-US" i="1" dirty="0">
                  <a:solidFill>
                    <a:srgbClr val="C0000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rgbClr val="C00000"/>
                  </a:solidFill>
                </a:endParaRPr>
              </a:p>
              <a:p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3D1DDBCD-5A21-4419-B1F4-106686A213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0440" y="2331079"/>
                <a:ext cx="1636641" cy="105714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B6CEC11-5DA4-4769-9EAB-25F0E77A2897}"/>
                  </a:ext>
                </a:extLst>
              </p:cNvPr>
              <p:cNvSpPr txBox="1"/>
              <p:nvPr/>
            </p:nvSpPr>
            <p:spPr>
              <a:xfrm>
                <a:off x="8929641" y="2543162"/>
                <a:ext cx="2974340" cy="6365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(−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)(−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tx1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solidFill>
                                <a:schemeClr val="tx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</m:oMath>
                  </m:oMathPara>
                </a14:m>
                <a:endParaRPr lang="sl-SI" dirty="0">
                  <a:solidFill>
                    <a:schemeClr val="tx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B6CEC11-5DA4-4769-9EAB-25F0E77A28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9641" y="2543162"/>
                <a:ext cx="2974340" cy="63658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B6C824B2-0B13-47F6-BF4F-3271E9FD4407}"/>
                  </a:ext>
                </a:extLst>
              </p:cNvPr>
              <p:cNvSpPr txBox="1"/>
              <p:nvPr/>
            </p:nvSpPr>
            <p:spPr>
              <a:xfrm>
                <a:off x="7467001" y="1462334"/>
                <a:ext cx="3041089" cy="3291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l-SI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  <m:r>
                            <a:rPr lang="en-US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  <m:r>
                            <a:rPr lang="en-US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  <m:r>
                            <a:rPr lang="en-US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)∙</m:t>
                      </m:r>
                      <m:sSub>
                        <m:sSubPr>
                          <m:ctrlPr>
                            <a:rPr lang="sl-SI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sl-SI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w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⃗"/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sl-SI" sz="2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B6C824B2-0B13-47F6-BF4F-3271E9FD44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7001" y="1462334"/>
                <a:ext cx="3041089" cy="329129"/>
              </a:xfrm>
              <a:prstGeom prst="rect">
                <a:avLst/>
              </a:prstGeom>
              <a:blipFill>
                <a:blip r:embed="rId5"/>
                <a:stretch>
                  <a:fillRect l="-1202" t="-27778" r="-2204" b="-25926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10411C2F-5CEC-4E33-BDC4-95EB7D5E4A1E}"/>
                  </a:ext>
                </a:extLst>
              </p:cNvPr>
              <p:cNvSpPr txBox="1"/>
              <p:nvPr/>
            </p:nvSpPr>
            <p:spPr>
              <a:xfrm>
                <a:off x="6336536" y="5007563"/>
                <a:ext cx="6174606" cy="5648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w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w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(1−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sl-SI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10411C2F-5CEC-4E33-BDC4-95EB7D5E4A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6536" y="5007563"/>
                <a:ext cx="6174606" cy="56483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8157F64E-B0F1-4FA5-B197-DF559DE1A18C}"/>
                  </a:ext>
                </a:extLst>
              </p:cNvPr>
              <p:cNvSpPr txBox="1"/>
              <p:nvPr/>
            </p:nvSpPr>
            <p:spPr>
              <a:xfrm>
                <a:off x="5748239" y="3225420"/>
                <a:ext cx="6174606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w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accent4">
                        <a:lumMod val="75000"/>
                      </a:schemeClr>
                    </a:solidFill>
                  </a:rPr>
                  <a:t>(</a:t>
                </a:r>
                <a:r>
                  <a:rPr lang="en-US" sz="1400" i="1" dirty="0">
                    <a:solidFill>
                      <a:schemeClr val="accent4">
                        <a:lumMod val="75000"/>
                      </a:schemeClr>
                    </a:solidFill>
                  </a:rPr>
                  <a:t>d</a:t>
                </a:r>
                <a:r>
                  <a:rPr lang="en-US" sz="1400" dirty="0">
                    <a:solidFill>
                      <a:schemeClr val="accent4">
                        <a:lumMod val="75000"/>
                      </a:schemeClr>
                    </a:solidFill>
                  </a:rPr>
                  <a:t>) = 1</a:t>
                </a:r>
                <a:endParaRPr lang="sl-SI" sz="1400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8157F64E-B0F1-4FA5-B197-DF559DE1A1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8239" y="3225420"/>
                <a:ext cx="6174606" cy="307777"/>
              </a:xfrm>
              <a:prstGeom prst="rect">
                <a:avLst/>
              </a:prstGeom>
              <a:blipFill>
                <a:blip r:embed="rId7"/>
                <a:stretch>
                  <a:fillRect t="-3922" b="-19608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FAF6385-1FDF-43DC-9445-3DE21BB73C75}"/>
                  </a:ext>
                </a:extLst>
              </p:cNvPr>
              <p:cNvSpPr txBox="1"/>
              <p:nvPr/>
            </p:nvSpPr>
            <p:spPr>
              <a:xfrm>
                <a:off x="5807739" y="5207116"/>
                <a:ext cx="6174606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w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accent4">
                        <a:lumMod val="75000"/>
                      </a:schemeClr>
                    </a:solidFill>
                  </a:rPr>
                  <a:t>(</a:t>
                </a:r>
                <a:r>
                  <a:rPr lang="en-US" sz="1400" i="1" dirty="0">
                    <a:solidFill>
                      <a:schemeClr val="accent4">
                        <a:lumMod val="75000"/>
                      </a:schemeClr>
                    </a:solidFill>
                  </a:rPr>
                  <a:t>0</a:t>
                </a:r>
                <a:r>
                  <a:rPr lang="en-US" sz="1400" dirty="0">
                    <a:solidFill>
                      <a:schemeClr val="accent4">
                        <a:lumMod val="75000"/>
                      </a:schemeClr>
                    </a:solidFill>
                  </a:rPr>
                  <a:t>) = 0</a:t>
                </a:r>
                <a:endParaRPr lang="sl-SI" sz="1400" dirty="0">
                  <a:solidFill>
                    <a:schemeClr val="accent4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FAF6385-1FDF-43DC-9445-3DE21BB73C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7739" y="5207116"/>
                <a:ext cx="6174606" cy="307777"/>
              </a:xfrm>
              <a:prstGeom prst="rect">
                <a:avLst/>
              </a:prstGeom>
              <a:blipFill>
                <a:blip r:embed="rId8"/>
                <a:stretch>
                  <a:fillRect t="-3922" b="-19608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2FE332FF-B146-4FA2-9ADF-A8568256190A}"/>
                  </a:ext>
                </a:extLst>
              </p:cNvPr>
              <p:cNvSpPr txBox="1"/>
              <p:nvPr/>
            </p:nvSpPr>
            <p:spPr>
              <a:xfrm>
                <a:off x="6138352" y="5503002"/>
                <a:ext cx="6174606" cy="5648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e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w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w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</m:den>
                      </m:f>
                    </m:oMath>
                  </m:oMathPara>
                </a14:m>
                <a:endParaRPr lang="sl-SI" dirty="0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2FE332FF-B146-4FA2-9ADF-A856825619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8352" y="5503002"/>
                <a:ext cx="6174606" cy="56483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ACBAF2E7-3D66-4695-95D6-95422F14E271}"/>
                  </a:ext>
                </a:extLst>
              </p:cNvPr>
              <p:cNvSpPr txBox="1"/>
              <p:nvPr/>
            </p:nvSpPr>
            <p:spPr>
              <a:xfrm>
                <a:off x="7422788" y="6074712"/>
                <a:ext cx="617460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sl-SI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ACBAF2E7-3D66-4695-95D6-95422F14E2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2788" y="6074712"/>
                <a:ext cx="6174606" cy="369332"/>
              </a:xfrm>
              <a:prstGeom prst="rect">
                <a:avLst/>
              </a:prstGeom>
              <a:blipFill>
                <a:blip r:embed="rId10"/>
                <a:stretch>
                  <a:fillRect l="-197" b="-11667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861D6ABE-5EB3-4ABF-A8AF-B6A9AC2FC5E6}"/>
              </a:ext>
            </a:extLst>
          </p:cNvPr>
          <p:cNvCxnSpPr/>
          <p:nvPr/>
        </p:nvCxnSpPr>
        <p:spPr>
          <a:xfrm flipV="1">
            <a:off x="7594333" y="3388228"/>
            <a:ext cx="0" cy="1277689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506736A5-EE3C-4CE4-9641-1B6B7C58D814}"/>
              </a:ext>
            </a:extLst>
          </p:cNvPr>
          <p:cNvCxnSpPr>
            <a:cxnSpLocks/>
          </p:cNvCxnSpPr>
          <p:nvPr/>
        </p:nvCxnSpPr>
        <p:spPr>
          <a:xfrm flipV="1">
            <a:off x="7594333" y="4654540"/>
            <a:ext cx="3457073" cy="1427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Connector: Elbow 59">
            <a:extLst>
              <a:ext uri="{FF2B5EF4-FFF2-40B4-BE49-F238E27FC236}">
                <a16:creationId xmlns:a16="http://schemas.microsoft.com/office/drawing/2014/main" id="{16B787D2-EF10-4BB1-8BDF-CE7C076BC4DE}"/>
              </a:ext>
            </a:extLst>
          </p:cNvPr>
          <p:cNvCxnSpPr>
            <a:cxnSpLocks/>
          </p:cNvCxnSpPr>
          <p:nvPr/>
        </p:nvCxnSpPr>
        <p:spPr>
          <a:xfrm>
            <a:off x="7594333" y="3911600"/>
            <a:ext cx="3249429" cy="736065"/>
          </a:xfrm>
          <a:prstGeom prst="bentConnector3">
            <a:avLst>
              <a:gd name="adj1" fmla="val 50000"/>
            </a:avLst>
          </a:prstGeom>
          <a:ln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22327F5A-DEC5-46AA-B80E-586DF7E874B5}"/>
              </a:ext>
            </a:extLst>
          </p:cNvPr>
          <p:cNvCxnSpPr>
            <a:cxnSpLocks/>
          </p:cNvCxnSpPr>
          <p:nvPr/>
        </p:nvCxnSpPr>
        <p:spPr>
          <a:xfrm>
            <a:off x="7594332" y="3668294"/>
            <a:ext cx="3249429" cy="979371"/>
          </a:xfrm>
          <a:prstGeom prst="bentConnector3">
            <a:avLst>
              <a:gd name="adj1" fmla="val 16779"/>
            </a:avLst>
          </a:prstGeom>
          <a:ln>
            <a:solidFill>
              <a:schemeClr val="tx1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7CF41848-3BA9-4B98-A8FE-49C2A9794785}"/>
              </a:ext>
            </a:extLst>
          </p:cNvPr>
          <p:cNvSpPr txBox="1"/>
          <p:nvPr/>
        </p:nvSpPr>
        <p:spPr>
          <a:xfrm>
            <a:off x="11090194" y="4470342"/>
            <a:ext cx="242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accent4">
                    <a:lumMod val="75000"/>
                  </a:schemeClr>
                </a:solidFill>
              </a:rPr>
              <a:t>t</a:t>
            </a:r>
            <a:endParaRPr lang="sl-SI" sz="16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F7C2B31-6E30-4CAE-9A3C-8A35BFFF9EBF}"/>
              </a:ext>
            </a:extLst>
          </p:cNvPr>
          <p:cNvSpPr txBox="1"/>
          <p:nvPr/>
        </p:nvSpPr>
        <p:spPr>
          <a:xfrm>
            <a:off x="7467001" y="3081045"/>
            <a:ext cx="242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accent4">
                    <a:lumMod val="75000"/>
                  </a:schemeClr>
                </a:solidFill>
              </a:rPr>
              <a:t>I</a:t>
            </a:r>
            <a:endParaRPr lang="sl-SI" sz="1600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7047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C1972-49DB-4057-937B-08F214ECC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Special case: Strips with Edge-TCT</a:t>
            </a:r>
            <a:endParaRPr lang="sl-SI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D6E183-1DCE-4255-871E-194FD2AE7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4495800"/>
            <a:ext cx="10969139" cy="1897278"/>
          </a:xfrm>
        </p:spPr>
        <p:txBody>
          <a:bodyPr>
            <a:normAutofit/>
          </a:bodyPr>
          <a:lstStyle/>
          <a:p>
            <a:r>
              <a:rPr lang="en-US" sz="1800" dirty="0"/>
              <a:t>Single strip read out, others biased to the same voltage (SPA-TCT lab course)</a:t>
            </a:r>
          </a:p>
          <a:p>
            <a:r>
              <a:rPr lang="en-US" sz="1800" dirty="0"/>
              <a:t>Infrared charge injection (Edge-TCT) perpendicular to strips</a:t>
            </a:r>
          </a:p>
          <a:p>
            <a:pPr lvl="1"/>
            <a:r>
              <a:rPr lang="en-US" sz="1400" dirty="0"/>
              <a:t>Charge generated at fixed depth uniformly under all strips</a:t>
            </a:r>
          </a:p>
          <a:p>
            <a:r>
              <a:rPr lang="en-US" sz="1800" dirty="0"/>
              <a:t>Due to symmetry the induced current corresponds to pad geometry (not strip)</a:t>
            </a:r>
          </a:p>
          <a:p>
            <a:pPr lvl="1"/>
            <a:r>
              <a:rPr lang="en-US" sz="1400" dirty="0"/>
              <a:t>Weighting field is constant 1/</a:t>
            </a:r>
            <a:r>
              <a:rPr lang="en-US" sz="1400" i="1" dirty="0"/>
              <a:t>d</a:t>
            </a:r>
            <a:endParaRPr lang="sl-SI" sz="1400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6C66D0-3FE7-459A-AB94-6656A6D647A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l-SI"/>
              <a:t>04. 03. 2025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66D172-96DE-4A69-A3F4-3101FFF3C4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DRD3/AIDAInnova TCT School: Signal Formation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551B0C-DBF8-41A9-A7BD-FD909DEF1E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BB314BA-0172-43EE-9B72-FDC5BB4566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8299" y="1374985"/>
            <a:ext cx="4870451" cy="2675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9316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B24DE4C-2E05-4C08-9C40-B0B2DDBFE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Recap</a:t>
            </a:r>
            <a:endParaRPr lang="sl-S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0A98DA-3F32-4BFA-A91A-16D96E2DE3E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l-SI"/>
              <a:t>04. 03. 2025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01921B-06A7-492A-A4DC-FDCDA5CCB8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DRD3/AIDAInnova TCT School: Signal Formation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5132BD-91CA-45B6-83F0-F0F3207BBA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08EE07F-BF06-4463-B898-CA21EC76146C}"/>
              </a:ext>
            </a:extLst>
          </p:cNvPr>
          <p:cNvGrpSpPr/>
          <p:nvPr/>
        </p:nvGrpSpPr>
        <p:grpSpPr>
          <a:xfrm>
            <a:off x="1941444" y="1592067"/>
            <a:ext cx="7717134" cy="1681867"/>
            <a:chOff x="3143717" y="2751967"/>
            <a:chExt cx="7717134" cy="168186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F058DC46-B402-4EAF-81D7-B08152281EC6}"/>
                    </a:ext>
                  </a:extLst>
                </p:cNvPr>
                <p:cNvSpPr txBox="1"/>
                <p:nvPr/>
              </p:nvSpPr>
              <p:spPr>
                <a:xfrm>
                  <a:off x="3143717" y="2850131"/>
                  <a:ext cx="6452023" cy="139903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sl-SI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 panose="02040503050406030204" pitchFamily="18" charset="0"/>
                              </a:rPr>
                              <m:t>e</m:t>
                            </m:r>
                            <m:r>
                              <a:rPr lang="en-US" sz="2800" b="0" i="0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 panose="02040503050406030204" pitchFamily="18" charset="0"/>
                              </a:rPr>
                              <m:t>e</m:t>
                            </m:r>
                            <m:r>
                              <a:rPr lang="en-US" sz="2800" b="0" i="0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exp</m:t>
                        </m:r>
                        <m:d>
                          <m:d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sz="280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t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80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eff</m:t>
                                    </m:r>
                                    <m:r>
                                      <a:rPr lang="en-US" sz="280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280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e</m:t>
                                    </m:r>
                                    <m:r>
                                      <a:rPr lang="en-US" sz="280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280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  <m:sSub>
                          <m:sSubPr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e</m:t>
                            </m:r>
                            <m:r>
                              <a:rPr lang="en-US" sz="2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sSub>
                          <m:sSubPr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acc>
                              <m:accPr>
                                <m:chr m:val="⃗"/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w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  <a:p>
                  <a:endParaRPr lang="sl-SI" sz="2800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F058DC46-B402-4EAF-81D7-B08152281EC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43717" y="2850131"/>
                  <a:ext cx="6452023" cy="1399037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sl-SI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0D63EDC-3987-44A1-B89E-77A7684624C8}"/>
                </a:ext>
              </a:extLst>
            </p:cNvPr>
            <p:cNvSpPr/>
            <p:nvPr/>
          </p:nvSpPr>
          <p:spPr>
            <a:xfrm>
              <a:off x="4997450" y="3054859"/>
              <a:ext cx="590550" cy="628650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5ED78D3-687A-45D4-A25C-D3535BA814E3}"/>
                </a:ext>
              </a:extLst>
            </p:cNvPr>
            <p:cNvSpPr txBox="1"/>
            <p:nvPr/>
          </p:nvSpPr>
          <p:spPr>
            <a:xfrm>
              <a:off x="4546600" y="3781672"/>
              <a:ext cx="13260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Generation</a:t>
              </a:r>
              <a:endParaRPr lang="sl-SI" dirty="0">
                <a:solidFill>
                  <a:srgbClr val="FF0000"/>
                </a:solidFill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BFC3D18-C548-481F-97A1-541AB71A9075}"/>
                </a:ext>
              </a:extLst>
            </p:cNvPr>
            <p:cNvSpPr/>
            <p:nvPr/>
          </p:nvSpPr>
          <p:spPr>
            <a:xfrm>
              <a:off x="5588000" y="2751967"/>
              <a:ext cx="2349500" cy="1248534"/>
            </a:xfrm>
            <a:prstGeom prst="ellipse">
              <a:avLst/>
            </a:prstGeom>
            <a:noFill/>
            <a:ln>
              <a:solidFill>
                <a:srgbClr val="0000FF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65587FA-EF58-43EA-B296-8C24150A41F9}"/>
                </a:ext>
              </a:extLst>
            </p:cNvPr>
            <p:cNvSpPr txBox="1"/>
            <p:nvPr/>
          </p:nvSpPr>
          <p:spPr>
            <a:xfrm>
              <a:off x="6095999" y="4064502"/>
              <a:ext cx="10865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Trapping</a:t>
              </a:r>
              <a:endParaRPr lang="sl-SI" dirty="0">
                <a:solidFill>
                  <a:srgbClr val="0000FF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AA2E2AC-56E9-4EB4-929B-98C0DB860586}"/>
                </a:ext>
              </a:extLst>
            </p:cNvPr>
            <p:cNvSpPr/>
            <p:nvPr/>
          </p:nvSpPr>
          <p:spPr>
            <a:xfrm>
              <a:off x="7924800" y="3054859"/>
              <a:ext cx="1111250" cy="628650"/>
            </a:xfrm>
            <a:prstGeom prst="ellipse">
              <a:avLst/>
            </a:prstGeom>
            <a:noFill/>
            <a:ln>
              <a:solidFill>
                <a:srgbClr val="00B05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7111BA3-7B31-4775-B100-DB5EC70BCECC}"/>
                </a:ext>
              </a:extLst>
            </p:cNvPr>
            <p:cNvSpPr txBox="1"/>
            <p:nvPr/>
          </p:nvSpPr>
          <p:spPr>
            <a:xfrm>
              <a:off x="7749736" y="3704434"/>
              <a:ext cx="14285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B050"/>
                  </a:solidFill>
                </a:rPr>
                <a:t>Electric field</a:t>
              </a:r>
              <a:endParaRPr lang="sl-SI" dirty="0">
                <a:solidFill>
                  <a:srgbClr val="00B050"/>
                </a:solidFill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4AF2CB7-9F07-47EB-865A-F55E7021AD74}"/>
                </a:ext>
              </a:extLst>
            </p:cNvPr>
            <p:cNvSpPr/>
            <p:nvPr/>
          </p:nvSpPr>
          <p:spPr>
            <a:xfrm>
              <a:off x="8972550" y="3026702"/>
              <a:ext cx="685800" cy="628650"/>
            </a:xfrm>
            <a:prstGeom prst="ellipse">
              <a:avLst/>
            </a:prstGeom>
            <a:noFill/>
            <a:ln>
              <a:solidFill>
                <a:srgbClr val="FF00FF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119EE34-702B-411D-B9B1-618562E2E37C}"/>
                </a:ext>
              </a:extLst>
            </p:cNvPr>
            <p:cNvSpPr txBox="1"/>
            <p:nvPr/>
          </p:nvSpPr>
          <p:spPr>
            <a:xfrm>
              <a:off x="9663087" y="3369184"/>
              <a:ext cx="11977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FF"/>
                  </a:solidFill>
                </a:rPr>
                <a:t>Geometry</a:t>
              </a:r>
              <a:endParaRPr lang="sl-SI" dirty="0">
                <a:solidFill>
                  <a:srgbClr val="FF00FF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F1E7F8D-DF5D-44BB-BE35-D944205F4AA2}"/>
                  </a:ext>
                </a:extLst>
              </p:cNvPr>
              <p:cNvSpPr txBox="1"/>
              <p:nvPr/>
            </p:nvSpPr>
            <p:spPr>
              <a:xfrm>
                <a:off x="1941444" y="4530789"/>
                <a:ext cx="1735732" cy="8837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280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subHide m:val="on"/>
                          <m:supHide m:val="on"/>
                          <m:ctrlPr>
                            <a:rPr lang="en-US" sz="28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US" sz="2800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80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sz="280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US" sz="28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nary>
                    </m:oMath>
                  </m:oMathPara>
                </a14:m>
                <a:endParaRPr lang="sl-SI" sz="3600" dirty="0">
                  <a:solidFill>
                    <a:srgbClr val="0055A0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F1E7F8D-DF5D-44BB-BE35-D944205F4A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1444" y="4530789"/>
                <a:ext cx="1735732" cy="88370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8314474-3130-4DFE-B4D7-36FFAF0754F5}"/>
                  </a:ext>
                </a:extLst>
              </p:cNvPr>
              <p:cNvSpPr txBox="1"/>
              <p:nvPr/>
            </p:nvSpPr>
            <p:spPr>
              <a:xfrm>
                <a:off x="1941444" y="3707201"/>
                <a:ext cx="182017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800" b="0" i="0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sub>
                      </m:sSub>
                      <m:r>
                        <a:rPr lang="en-US" sz="280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80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800" b="0" i="0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800" b="0" i="0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</m:oMath>
                  </m:oMathPara>
                </a14:m>
                <a:endParaRPr lang="sl-SI" sz="3600" dirty="0">
                  <a:solidFill>
                    <a:srgbClr val="0055A0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8314474-3130-4DFE-B4D7-36FFAF0754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1444" y="3707201"/>
                <a:ext cx="1820178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22008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B0E1F8D-8885-4953-AADC-AC15FF771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950" y="2958778"/>
            <a:ext cx="10969139" cy="940443"/>
          </a:xfrm>
        </p:spPr>
        <p:txBody>
          <a:bodyPr/>
          <a:lstStyle/>
          <a:p>
            <a:r>
              <a:rPr lang="en-US" dirty="0"/>
              <a:t>Laser and electronics transfer function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7606941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B826C-9759-491B-B13C-9198AE4A9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Measured signals</a:t>
            </a:r>
            <a:endParaRPr lang="sl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4D3834-B737-4C53-8075-68CFD99026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3696" y="1045881"/>
            <a:ext cx="10969139" cy="1538242"/>
          </a:xfrm>
        </p:spPr>
        <p:txBody>
          <a:bodyPr>
            <a:normAutofit/>
          </a:bodyPr>
          <a:lstStyle/>
          <a:p>
            <a:r>
              <a:rPr lang="en-US" sz="1800" dirty="0"/>
              <a:t>TCT signals measured with an oscilloscope are the result of:</a:t>
            </a:r>
          </a:p>
          <a:p>
            <a:pPr marL="266700" lvl="1" indent="0">
              <a:buNone/>
            </a:pPr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F205D-7470-47E6-B94B-C789D2B61A8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l-SI"/>
              <a:t>04. 03. 2025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AD6D41-21B4-4C0B-8394-3D2331AE2C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DRD3/AIDAInnova TCT School: Signal Formation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F51D7F-548C-4005-A04A-118D76F1EE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A5978B48-88E1-45CA-96EB-6B55443FD5DA}"/>
              </a:ext>
            </a:extLst>
          </p:cNvPr>
          <p:cNvGrpSpPr/>
          <p:nvPr/>
        </p:nvGrpSpPr>
        <p:grpSpPr>
          <a:xfrm>
            <a:off x="1397125" y="1509791"/>
            <a:ext cx="1488951" cy="1219824"/>
            <a:chOff x="1397125" y="1505348"/>
            <a:chExt cx="1488951" cy="1219824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790DFCE4-BD46-4814-87C3-109AE2B7859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8118" y="1759590"/>
              <a:ext cx="0" cy="964098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58C53D28-135E-41A7-B90A-C67CD758301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8118" y="2723688"/>
              <a:ext cx="1257958" cy="1484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or: Elbow 8">
              <a:extLst>
                <a:ext uri="{FF2B5EF4-FFF2-40B4-BE49-F238E27FC236}">
                  <a16:creationId xmlns:a16="http://schemas.microsoft.com/office/drawing/2014/main" id="{B6B56744-3C82-454A-9C3F-00C1E44C11F7}"/>
                </a:ext>
              </a:extLst>
            </p:cNvPr>
            <p:cNvCxnSpPr>
              <a:cxnSpLocks/>
            </p:cNvCxnSpPr>
            <p:nvPr/>
          </p:nvCxnSpPr>
          <p:spPr>
            <a:xfrm>
              <a:off x="1628118" y="2336503"/>
              <a:ext cx="1146964" cy="376331"/>
            </a:xfrm>
            <a:prstGeom prst="bentConnector3">
              <a:avLst>
                <a:gd name="adj1" fmla="val 73034"/>
              </a:avLst>
            </a:prstGeom>
            <a:ln w="9525">
              <a:solidFill>
                <a:srgbClr val="C0000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or: Elbow 9">
              <a:extLst>
                <a:ext uri="{FF2B5EF4-FFF2-40B4-BE49-F238E27FC236}">
                  <a16:creationId xmlns:a16="http://schemas.microsoft.com/office/drawing/2014/main" id="{D1C76958-B0FC-4FC9-B3EF-AF1CF4BD9B07}"/>
                </a:ext>
              </a:extLst>
            </p:cNvPr>
            <p:cNvCxnSpPr>
              <a:cxnSpLocks/>
            </p:cNvCxnSpPr>
            <p:nvPr/>
          </p:nvCxnSpPr>
          <p:spPr>
            <a:xfrm>
              <a:off x="1628117" y="2211616"/>
              <a:ext cx="1158696" cy="501218"/>
            </a:xfrm>
            <a:prstGeom prst="bentConnector3">
              <a:avLst>
                <a:gd name="adj1" fmla="val 23904"/>
              </a:avLst>
            </a:prstGeom>
            <a:ln w="9525">
              <a:solidFill>
                <a:schemeClr val="tx1">
                  <a:lumMod val="60000"/>
                  <a:lumOff val="40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or: Elbow 15">
              <a:extLst>
                <a:ext uri="{FF2B5EF4-FFF2-40B4-BE49-F238E27FC236}">
                  <a16:creationId xmlns:a16="http://schemas.microsoft.com/office/drawing/2014/main" id="{2040748B-1921-4E67-805A-749287182E37}"/>
                </a:ext>
              </a:extLst>
            </p:cNvPr>
            <p:cNvCxnSpPr>
              <a:cxnSpLocks/>
            </p:cNvCxnSpPr>
            <p:nvPr/>
          </p:nvCxnSpPr>
          <p:spPr>
            <a:xfrm>
              <a:off x="1628118" y="1867150"/>
              <a:ext cx="550975" cy="461204"/>
            </a:xfrm>
            <a:prstGeom prst="bentConnector3">
              <a:avLst/>
            </a:prstGeom>
            <a:ln>
              <a:solidFill>
                <a:srgbClr val="7030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or: Elbow 16">
              <a:extLst>
                <a:ext uri="{FF2B5EF4-FFF2-40B4-BE49-F238E27FC236}">
                  <a16:creationId xmlns:a16="http://schemas.microsoft.com/office/drawing/2014/main" id="{D80B2E38-72D6-4828-BF17-7380382D8970}"/>
                </a:ext>
              </a:extLst>
            </p:cNvPr>
            <p:cNvCxnSpPr>
              <a:cxnSpLocks/>
            </p:cNvCxnSpPr>
            <p:nvPr/>
          </p:nvCxnSpPr>
          <p:spPr>
            <a:xfrm>
              <a:off x="2179093" y="2328354"/>
              <a:ext cx="595989" cy="385964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7030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DA32F351-23D3-46BD-B7B4-CCBCBB20DB57}"/>
                </a:ext>
              </a:extLst>
            </p:cNvPr>
            <p:cNvSpPr txBox="1"/>
            <p:nvPr/>
          </p:nvSpPr>
          <p:spPr>
            <a:xfrm>
              <a:off x="1397125" y="1505348"/>
              <a:ext cx="4251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>
                  <a:solidFill>
                    <a:srgbClr val="000000"/>
                  </a:solidFill>
                </a:rPr>
                <a:t>I</a:t>
              </a:r>
              <a:r>
                <a:rPr lang="en-US" sz="1200" baseline="-25000" dirty="0">
                  <a:solidFill>
                    <a:srgbClr val="000000"/>
                  </a:solidFill>
                </a:rPr>
                <a:t>s</a:t>
              </a:r>
              <a:r>
                <a:rPr lang="en-US" sz="1200" dirty="0">
                  <a:solidFill>
                    <a:srgbClr val="000000"/>
                  </a:solidFill>
                </a:rPr>
                <a:t>(</a:t>
              </a:r>
              <a:r>
                <a:rPr lang="en-US" sz="1200" i="1" dirty="0">
                  <a:solidFill>
                    <a:srgbClr val="000000"/>
                  </a:solidFill>
                </a:rPr>
                <a:t>t</a:t>
              </a:r>
              <a:r>
                <a:rPr lang="en-US" sz="1200" dirty="0">
                  <a:solidFill>
                    <a:srgbClr val="000000"/>
                  </a:solidFill>
                </a:rPr>
                <a:t>)</a:t>
              </a:r>
              <a:endParaRPr lang="sl-SI" sz="12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28C80FDE-FDB5-43E0-BE7A-2D33CE99C8C5}"/>
              </a:ext>
            </a:extLst>
          </p:cNvPr>
          <p:cNvGrpSpPr/>
          <p:nvPr/>
        </p:nvGrpSpPr>
        <p:grpSpPr>
          <a:xfrm>
            <a:off x="4375956" y="1509791"/>
            <a:ext cx="1537223" cy="1208970"/>
            <a:chOff x="4375956" y="1509791"/>
            <a:chExt cx="1537223" cy="1208970"/>
          </a:xfrm>
        </p:grpSpPr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0A65446B-ABA5-4F49-AEEB-FDE1F1FA18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65908" y="1749648"/>
              <a:ext cx="0" cy="964098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A8372E44-DC11-40FC-9FA4-E96B237F2AD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65908" y="2713746"/>
              <a:ext cx="1347271" cy="1484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B547F39-890D-4717-8817-B2F9E6AA9638}"/>
                </a:ext>
              </a:extLst>
            </p:cNvPr>
            <p:cNvSpPr/>
            <p:nvPr/>
          </p:nvSpPr>
          <p:spPr>
            <a:xfrm>
              <a:off x="4565489" y="1802107"/>
              <a:ext cx="549766" cy="916654"/>
            </a:xfrm>
            <a:custGeom>
              <a:avLst/>
              <a:gdLst>
                <a:gd name="connsiteX0" fmla="*/ 0 w 762000"/>
                <a:gd name="connsiteY0" fmla="*/ 1265720 h 1270524"/>
                <a:gd name="connsiteX1" fmla="*/ 92075 w 762000"/>
                <a:gd name="connsiteY1" fmla="*/ 1249845 h 1270524"/>
                <a:gd name="connsiteX2" fmla="*/ 174625 w 762000"/>
                <a:gd name="connsiteY2" fmla="*/ 1097445 h 1270524"/>
                <a:gd name="connsiteX3" fmla="*/ 279400 w 762000"/>
                <a:gd name="connsiteY3" fmla="*/ 78270 h 1270524"/>
                <a:gd name="connsiteX4" fmla="*/ 342900 w 762000"/>
                <a:gd name="connsiteY4" fmla="*/ 167170 h 1270524"/>
                <a:gd name="connsiteX5" fmla="*/ 415925 w 762000"/>
                <a:gd name="connsiteY5" fmla="*/ 945045 h 1270524"/>
                <a:gd name="connsiteX6" fmla="*/ 463550 w 762000"/>
                <a:gd name="connsiteY6" fmla="*/ 1151420 h 1270524"/>
                <a:gd name="connsiteX7" fmla="*/ 584200 w 762000"/>
                <a:gd name="connsiteY7" fmla="*/ 1214920 h 1270524"/>
                <a:gd name="connsiteX8" fmla="*/ 698500 w 762000"/>
                <a:gd name="connsiteY8" fmla="*/ 1249845 h 1270524"/>
                <a:gd name="connsiteX9" fmla="*/ 762000 w 762000"/>
                <a:gd name="connsiteY9" fmla="*/ 1253020 h 1270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2000" h="1270524">
                  <a:moveTo>
                    <a:pt x="0" y="1265720"/>
                  </a:moveTo>
                  <a:cubicBezTo>
                    <a:pt x="31750" y="1271011"/>
                    <a:pt x="62971" y="1277891"/>
                    <a:pt x="92075" y="1249845"/>
                  </a:cubicBezTo>
                  <a:cubicBezTo>
                    <a:pt x="121179" y="1221799"/>
                    <a:pt x="143404" y="1292708"/>
                    <a:pt x="174625" y="1097445"/>
                  </a:cubicBezTo>
                  <a:cubicBezTo>
                    <a:pt x="205846" y="902182"/>
                    <a:pt x="251354" y="233316"/>
                    <a:pt x="279400" y="78270"/>
                  </a:cubicBezTo>
                  <a:cubicBezTo>
                    <a:pt x="307446" y="-76776"/>
                    <a:pt x="320146" y="22707"/>
                    <a:pt x="342900" y="167170"/>
                  </a:cubicBezTo>
                  <a:cubicBezTo>
                    <a:pt x="365654" y="311633"/>
                    <a:pt x="395817" y="781003"/>
                    <a:pt x="415925" y="945045"/>
                  </a:cubicBezTo>
                  <a:cubicBezTo>
                    <a:pt x="436033" y="1109087"/>
                    <a:pt x="435504" y="1106441"/>
                    <a:pt x="463550" y="1151420"/>
                  </a:cubicBezTo>
                  <a:cubicBezTo>
                    <a:pt x="491596" y="1196399"/>
                    <a:pt x="545042" y="1198516"/>
                    <a:pt x="584200" y="1214920"/>
                  </a:cubicBezTo>
                  <a:cubicBezTo>
                    <a:pt x="623358" y="1231324"/>
                    <a:pt x="668867" y="1243495"/>
                    <a:pt x="698500" y="1249845"/>
                  </a:cubicBezTo>
                  <a:cubicBezTo>
                    <a:pt x="728133" y="1256195"/>
                    <a:pt x="745066" y="1254607"/>
                    <a:pt x="762000" y="1253020"/>
                  </a:cubicBezTo>
                </a:path>
              </a:pathLst>
            </a:custGeom>
            <a:noFill/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EE05ED75-8B6D-4472-BCAD-AFC06DA25D71}"/>
                </a:ext>
              </a:extLst>
            </p:cNvPr>
            <p:cNvSpPr txBox="1"/>
            <p:nvPr/>
          </p:nvSpPr>
          <p:spPr>
            <a:xfrm>
              <a:off x="4375956" y="1509791"/>
              <a:ext cx="4331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>
                  <a:solidFill>
                    <a:srgbClr val="000000"/>
                  </a:solidFill>
                </a:rPr>
                <a:t>P</a:t>
              </a:r>
              <a:r>
                <a:rPr lang="en-US" sz="1200" dirty="0">
                  <a:solidFill>
                    <a:srgbClr val="000000"/>
                  </a:solidFill>
                </a:rPr>
                <a:t>(</a:t>
              </a:r>
              <a:r>
                <a:rPr lang="en-US" sz="1200" i="1" dirty="0">
                  <a:solidFill>
                    <a:srgbClr val="000000"/>
                  </a:solidFill>
                </a:rPr>
                <a:t>t</a:t>
              </a:r>
              <a:r>
                <a:rPr lang="en-US" sz="1200" dirty="0">
                  <a:solidFill>
                    <a:srgbClr val="000000"/>
                  </a:solidFill>
                </a:rPr>
                <a:t>)</a:t>
              </a:r>
              <a:endParaRPr lang="sl-SI" sz="12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1027BBE3-2E88-4A2B-BD79-F8EF1074295B}"/>
              </a:ext>
            </a:extLst>
          </p:cNvPr>
          <p:cNvGrpSpPr/>
          <p:nvPr/>
        </p:nvGrpSpPr>
        <p:grpSpPr>
          <a:xfrm>
            <a:off x="7287132" y="1469083"/>
            <a:ext cx="1586442" cy="1220343"/>
            <a:chOff x="7287132" y="1469083"/>
            <a:chExt cx="1586442" cy="1220343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8089411D-017E-4F0E-91EC-E692B7310987}"/>
                </a:ext>
              </a:extLst>
            </p:cNvPr>
            <p:cNvGrpSpPr/>
            <p:nvPr/>
          </p:nvGrpSpPr>
          <p:grpSpPr>
            <a:xfrm>
              <a:off x="7526304" y="1723445"/>
              <a:ext cx="1347270" cy="965582"/>
              <a:chOff x="4842456" y="1677820"/>
              <a:chExt cx="1867377" cy="1338340"/>
            </a:xfrm>
          </p:grpSpPr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205D9095-E4E9-4B7A-B37E-2239576B671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42456" y="1677820"/>
                <a:ext cx="0" cy="1336283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62CD37AB-4717-4863-9BBF-133BCBDB0D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42456" y="3014103"/>
                <a:ext cx="1867377" cy="2057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7CE237B-B57A-4A8C-8C49-8DE04B0A31FA}"/>
                </a:ext>
              </a:extLst>
            </p:cNvPr>
            <p:cNvSpPr/>
            <p:nvPr/>
          </p:nvSpPr>
          <p:spPr>
            <a:xfrm>
              <a:off x="7530802" y="2041029"/>
              <a:ext cx="1188105" cy="648397"/>
            </a:xfrm>
            <a:custGeom>
              <a:avLst/>
              <a:gdLst>
                <a:gd name="connsiteX0" fmla="*/ 0 w 1646767"/>
                <a:gd name="connsiteY0" fmla="*/ 898707 h 898707"/>
                <a:gd name="connsiteX1" fmla="*/ 97367 w 1646767"/>
                <a:gd name="connsiteY1" fmla="*/ 394940 h 898707"/>
                <a:gd name="connsiteX2" fmla="*/ 279400 w 1646767"/>
                <a:gd name="connsiteY2" fmla="*/ 77440 h 898707"/>
                <a:gd name="connsiteX3" fmla="*/ 410633 w 1646767"/>
                <a:gd name="connsiteY3" fmla="*/ 1240 h 898707"/>
                <a:gd name="connsiteX4" fmla="*/ 575733 w 1646767"/>
                <a:gd name="connsiteY4" fmla="*/ 115540 h 898707"/>
                <a:gd name="connsiteX5" fmla="*/ 927100 w 1646767"/>
                <a:gd name="connsiteY5" fmla="*/ 665874 h 898707"/>
                <a:gd name="connsiteX6" fmla="*/ 1193800 w 1646767"/>
                <a:gd name="connsiteY6" fmla="*/ 856374 h 898707"/>
                <a:gd name="connsiteX7" fmla="*/ 1646767 w 1646767"/>
                <a:gd name="connsiteY7" fmla="*/ 886007 h 898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46767" h="898707">
                  <a:moveTo>
                    <a:pt x="0" y="898707"/>
                  </a:moveTo>
                  <a:cubicBezTo>
                    <a:pt x="25400" y="715262"/>
                    <a:pt x="50800" y="531818"/>
                    <a:pt x="97367" y="394940"/>
                  </a:cubicBezTo>
                  <a:cubicBezTo>
                    <a:pt x="143934" y="258062"/>
                    <a:pt x="227189" y="143057"/>
                    <a:pt x="279400" y="77440"/>
                  </a:cubicBezTo>
                  <a:cubicBezTo>
                    <a:pt x="331611" y="11823"/>
                    <a:pt x="361244" y="-5110"/>
                    <a:pt x="410633" y="1240"/>
                  </a:cubicBezTo>
                  <a:cubicBezTo>
                    <a:pt x="460022" y="7590"/>
                    <a:pt x="489655" y="4768"/>
                    <a:pt x="575733" y="115540"/>
                  </a:cubicBezTo>
                  <a:cubicBezTo>
                    <a:pt x="661811" y="226312"/>
                    <a:pt x="824089" y="542402"/>
                    <a:pt x="927100" y="665874"/>
                  </a:cubicBezTo>
                  <a:cubicBezTo>
                    <a:pt x="1030111" y="789346"/>
                    <a:pt x="1073855" y="819685"/>
                    <a:pt x="1193800" y="856374"/>
                  </a:cubicBezTo>
                  <a:cubicBezTo>
                    <a:pt x="1313745" y="893063"/>
                    <a:pt x="1480256" y="889535"/>
                    <a:pt x="1646767" y="886007"/>
                  </a:cubicBezTo>
                </a:path>
              </a:pathLst>
            </a:custGeom>
            <a:noFill/>
            <a:ln>
              <a:solidFill>
                <a:schemeClr val="tx1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31B69B83-2E36-4E7A-9E69-6BE97B09B1FA}"/>
                </a:ext>
              </a:extLst>
            </p:cNvPr>
            <p:cNvSpPr txBox="1"/>
            <p:nvPr/>
          </p:nvSpPr>
          <p:spPr>
            <a:xfrm>
              <a:off x="7287132" y="1469083"/>
              <a:ext cx="4331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>
                  <a:solidFill>
                    <a:srgbClr val="000000"/>
                  </a:solidFill>
                </a:rPr>
                <a:t>T</a:t>
              </a:r>
              <a:r>
                <a:rPr lang="en-US" sz="1200" dirty="0">
                  <a:solidFill>
                    <a:srgbClr val="000000"/>
                  </a:solidFill>
                </a:rPr>
                <a:t>(</a:t>
              </a:r>
              <a:r>
                <a:rPr lang="en-US" sz="1200" i="1" dirty="0">
                  <a:solidFill>
                    <a:srgbClr val="000000"/>
                  </a:solidFill>
                </a:rPr>
                <a:t>t</a:t>
              </a:r>
              <a:r>
                <a:rPr lang="en-US" sz="1200" dirty="0">
                  <a:solidFill>
                    <a:srgbClr val="000000"/>
                  </a:solidFill>
                </a:rPr>
                <a:t>)</a:t>
              </a:r>
              <a:endParaRPr lang="sl-SI" sz="12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26FB5968-4472-456B-A6D3-549B2D9EB17A}"/>
              </a:ext>
            </a:extLst>
          </p:cNvPr>
          <p:cNvGrpSpPr/>
          <p:nvPr/>
        </p:nvGrpSpPr>
        <p:grpSpPr>
          <a:xfrm>
            <a:off x="3861947" y="3762625"/>
            <a:ext cx="2886532" cy="2060123"/>
            <a:chOff x="3863579" y="2615107"/>
            <a:chExt cx="2886532" cy="2060123"/>
          </a:xfrm>
        </p:grpSpPr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D9219706-7FAE-4378-9824-3CA753CB1ED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72123" y="2773179"/>
              <a:ext cx="0" cy="1899128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92E22420-3B8E-4C7F-B91C-53D17F53EAE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72123" y="4672307"/>
              <a:ext cx="2477988" cy="2923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546798D3-2279-4B41-9C6C-C69C45D19643}"/>
                </a:ext>
              </a:extLst>
            </p:cNvPr>
            <p:cNvSpPr/>
            <p:nvPr/>
          </p:nvSpPr>
          <p:spPr>
            <a:xfrm>
              <a:off x="4242647" y="3375162"/>
              <a:ext cx="2112433" cy="1297146"/>
            </a:xfrm>
            <a:custGeom>
              <a:avLst/>
              <a:gdLst>
                <a:gd name="connsiteX0" fmla="*/ 0 w 2112433"/>
                <a:gd name="connsiteY0" fmla="*/ 1297146 h 1297146"/>
                <a:gd name="connsiteX1" fmla="*/ 71966 w 2112433"/>
                <a:gd name="connsiteY1" fmla="*/ 1259046 h 1297146"/>
                <a:gd name="connsiteX2" fmla="*/ 101600 w 2112433"/>
                <a:gd name="connsiteY2" fmla="*/ 1140513 h 1297146"/>
                <a:gd name="connsiteX3" fmla="*/ 156633 w 2112433"/>
                <a:gd name="connsiteY3" fmla="*/ 399680 h 1297146"/>
                <a:gd name="connsiteX4" fmla="*/ 203200 w 2112433"/>
                <a:gd name="connsiteY4" fmla="*/ 149913 h 1297146"/>
                <a:gd name="connsiteX5" fmla="*/ 275166 w 2112433"/>
                <a:gd name="connsiteY5" fmla="*/ 31380 h 1297146"/>
                <a:gd name="connsiteX6" fmla="*/ 423333 w 2112433"/>
                <a:gd name="connsiteY6" fmla="*/ 14446 h 1297146"/>
                <a:gd name="connsiteX7" fmla="*/ 711200 w 2112433"/>
                <a:gd name="connsiteY7" fmla="*/ 14446 h 1297146"/>
                <a:gd name="connsiteX8" fmla="*/ 829733 w 2112433"/>
                <a:gd name="connsiteY8" fmla="*/ 200713 h 1297146"/>
                <a:gd name="connsiteX9" fmla="*/ 876300 w 2112433"/>
                <a:gd name="connsiteY9" fmla="*/ 556313 h 1297146"/>
                <a:gd name="connsiteX10" fmla="*/ 914400 w 2112433"/>
                <a:gd name="connsiteY10" fmla="*/ 717180 h 1297146"/>
                <a:gd name="connsiteX11" fmla="*/ 1117600 w 2112433"/>
                <a:gd name="connsiteY11" fmla="*/ 742580 h 1297146"/>
                <a:gd name="connsiteX12" fmla="*/ 1545166 w 2112433"/>
                <a:gd name="connsiteY12" fmla="*/ 742580 h 1297146"/>
                <a:gd name="connsiteX13" fmla="*/ 1693333 w 2112433"/>
                <a:gd name="connsiteY13" fmla="*/ 848413 h 1297146"/>
                <a:gd name="connsiteX14" fmla="*/ 1786466 w 2112433"/>
                <a:gd name="connsiteY14" fmla="*/ 1250580 h 1297146"/>
                <a:gd name="connsiteX15" fmla="*/ 1841500 w 2112433"/>
                <a:gd name="connsiteY15" fmla="*/ 1284446 h 1297146"/>
                <a:gd name="connsiteX16" fmla="*/ 1896533 w 2112433"/>
                <a:gd name="connsiteY16" fmla="*/ 1292913 h 1297146"/>
                <a:gd name="connsiteX17" fmla="*/ 2112433 w 2112433"/>
                <a:gd name="connsiteY17" fmla="*/ 1297146 h 1297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12433" h="1297146">
                  <a:moveTo>
                    <a:pt x="0" y="1297146"/>
                  </a:moveTo>
                  <a:cubicBezTo>
                    <a:pt x="27516" y="1291148"/>
                    <a:pt x="55033" y="1285151"/>
                    <a:pt x="71966" y="1259046"/>
                  </a:cubicBezTo>
                  <a:cubicBezTo>
                    <a:pt x="88899" y="1232941"/>
                    <a:pt x="87489" y="1283741"/>
                    <a:pt x="101600" y="1140513"/>
                  </a:cubicBezTo>
                  <a:cubicBezTo>
                    <a:pt x="115711" y="997285"/>
                    <a:pt x="139700" y="564780"/>
                    <a:pt x="156633" y="399680"/>
                  </a:cubicBezTo>
                  <a:cubicBezTo>
                    <a:pt x="173566" y="234580"/>
                    <a:pt x="183445" y="211296"/>
                    <a:pt x="203200" y="149913"/>
                  </a:cubicBezTo>
                  <a:cubicBezTo>
                    <a:pt x="222955" y="88530"/>
                    <a:pt x="238477" y="53958"/>
                    <a:pt x="275166" y="31380"/>
                  </a:cubicBezTo>
                  <a:cubicBezTo>
                    <a:pt x="311855" y="8802"/>
                    <a:pt x="350661" y="17268"/>
                    <a:pt x="423333" y="14446"/>
                  </a:cubicBezTo>
                  <a:cubicBezTo>
                    <a:pt x="496005" y="11624"/>
                    <a:pt x="643467" y="-16598"/>
                    <a:pt x="711200" y="14446"/>
                  </a:cubicBezTo>
                  <a:cubicBezTo>
                    <a:pt x="778933" y="45490"/>
                    <a:pt x="802216" y="110402"/>
                    <a:pt x="829733" y="200713"/>
                  </a:cubicBezTo>
                  <a:cubicBezTo>
                    <a:pt x="857250" y="291024"/>
                    <a:pt x="862189" y="470235"/>
                    <a:pt x="876300" y="556313"/>
                  </a:cubicBezTo>
                  <a:cubicBezTo>
                    <a:pt x="890411" y="642391"/>
                    <a:pt x="874183" y="686135"/>
                    <a:pt x="914400" y="717180"/>
                  </a:cubicBezTo>
                  <a:cubicBezTo>
                    <a:pt x="954617" y="748224"/>
                    <a:pt x="1012472" y="738347"/>
                    <a:pt x="1117600" y="742580"/>
                  </a:cubicBezTo>
                  <a:cubicBezTo>
                    <a:pt x="1222728" y="746813"/>
                    <a:pt x="1449211" y="724941"/>
                    <a:pt x="1545166" y="742580"/>
                  </a:cubicBezTo>
                  <a:cubicBezTo>
                    <a:pt x="1641121" y="760219"/>
                    <a:pt x="1653116" y="763746"/>
                    <a:pt x="1693333" y="848413"/>
                  </a:cubicBezTo>
                  <a:cubicBezTo>
                    <a:pt x="1733550" y="933080"/>
                    <a:pt x="1761772" y="1177908"/>
                    <a:pt x="1786466" y="1250580"/>
                  </a:cubicBezTo>
                  <a:cubicBezTo>
                    <a:pt x="1811161" y="1323252"/>
                    <a:pt x="1823156" y="1277390"/>
                    <a:pt x="1841500" y="1284446"/>
                  </a:cubicBezTo>
                  <a:cubicBezTo>
                    <a:pt x="1859845" y="1291501"/>
                    <a:pt x="1851378" y="1290796"/>
                    <a:pt x="1896533" y="1292913"/>
                  </a:cubicBezTo>
                  <a:cubicBezTo>
                    <a:pt x="1941688" y="1295030"/>
                    <a:pt x="2063750" y="1278802"/>
                    <a:pt x="2112433" y="1297146"/>
                  </a:cubicBezTo>
                </a:path>
              </a:pathLst>
            </a:custGeom>
            <a:noFill/>
            <a:ln>
              <a:solidFill>
                <a:schemeClr val="tx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F25501DE-CFCB-4999-9197-6EC59F7B614D}"/>
                </a:ext>
              </a:extLst>
            </p:cNvPr>
            <p:cNvSpPr txBox="1"/>
            <p:nvPr/>
          </p:nvSpPr>
          <p:spPr>
            <a:xfrm>
              <a:off x="3863579" y="2615107"/>
              <a:ext cx="5123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 err="1">
                  <a:solidFill>
                    <a:srgbClr val="000000"/>
                  </a:solidFill>
                </a:rPr>
                <a:t>I</a:t>
              </a:r>
              <a:r>
                <a:rPr lang="en-US" sz="1400" i="1" baseline="-25000" dirty="0" err="1">
                  <a:solidFill>
                    <a:srgbClr val="000000"/>
                  </a:solidFill>
                </a:rPr>
                <a:t>m</a:t>
              </a:r>
              <a:r>
                <a:rPr lang="en-US" sz="1400" dirty="0">
                  <a:solidFill>
                    <a:srgbClr val="000000"/>
                  </a:solidFill>
                </a:rPr>
                <a:t>(</a:t>
              </a:r>
              <a:r>
                <a:rPr lang="en-US" sz="1400" i="1" dirty="0">
                  <a:solidFill>
                    <a:srgbClr val="000000"/>
                  </a:solidFill>
                </a:rPr>
                <a:t>t</a:t>
              </a:r>
              <a:r>
                <a:rPr lang="en-US" sz="1400" dirty="0">
                  <a:solidFill>
                    <a:srgbClr val="000000"/>
                  </a:solidFill>
                </a:rPr>
                <a:t>)</a:t>
              </a:r>
              <a:endParaRPr lang="sl-SI" sz="1400" dirty="0">
                <a:solidFill>
                  <a:srgbClr val="000000"/>
                </a:solidFill>
              </a:endParaRPr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39550370-5782-4FEC-BA4A-AE2AEC666478}"/>
              </a:ext>
            </a:extLst>
          </p:cNvPr>
          <p:cNvSpPr txBox="1"/>
          <p:nvPr/>
        </p:nvSpPr>
        <p:spPr>
          <a:xfrm>
            <a:off x="546100" y="2851427"/>
            <a:ext cx="304165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1600" dirty="0">
                <a:solidFill>
                  <a:srgbClr val="000000"/>
                </a:solidFill>
              </a:rPr>
              <a:t>Induced current </a:t>
            </a:r>
            <a:r>
              <a:rPr lang="en-US" sz="1600" i="1" dirty="0">
                <a:solidFill>
                  <a:srgbClr val="000000"/>
                </a:solidFill>
              </a:rPr>
              <a:t>I</a:t>
            </a:r>
            <a:r>
              <a:rPr lang="en-US" sz="1600" baseline="-25000" dirty="0">
                <a:solidFill>
                  <a:srgbClr val="000000"/>
                </a:solidFill>
              </a:rPr>
              <a:t>s</a:t>
            </a:r>
            <a:r>
              <a:rPr lang="en-US" sz="1600" dirty="0">
                <a:solidFill>
                  <a:srgbClr val="000000"/>
                </a:solidFill>
              </a:rPr>
              <a:t> from drifting charge carriers</a:t>
            </a:r>
          </a:p>
          <a:p>
            <a:pPr lvl="1"/>
            <a:r>
              <a:rPr lang="en-US" sz="1400" dirty="0"/>
              <a:t>Physical process we want to measure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77EFEE1-0A7D-41F2-A774-26FAA2BB6631}"/>
              </a:ext>
            </a:extLst>
          </p:cNvPr>
          <p:cNvSpPr txBox="1"/>
          <p:nvPr/>
        </p:nvSpPr>
        <p:spPr>
          <a:xfrm>
            <a:off x="3816352" y="2851427"/>
            <a:ext cx="3130336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1600" dirty="0">
                <a:solidFill>
                  <a:srgbClr val="000000"/>
                </a:solidFill>
              </a:rPr>
              <a:t>Temporal shape of the laser pulse</a:t>
            </a:r>
          </a:p>
          <a:p>
            <a:pPr lvl="1"/>
            <a:r>
              <a:rPr lang="en-US" sz="1400" dirty="0">
                <a:solidFill>
                  <a:srgbClr val="0055A0"/>
                </a:solidFill>
              </a:rPr>
              <a:t>Typically 0.5 ns or (much) less</a:t>
            </a:r>
            <a:endParaRPr lang="en-US" sz="1600" dirty="0">
              <a:solidFill>
                <a:srgbClr val="0055A0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6065C2A-FC40-43C2-9D05-9BFA2430A588}"/>
              </a:ext>
            </a:extLst>
          </p:cNvPr>
          <p:cNvSpPr txBox="1"/>
          <p:nvPr/>
        </p:nvSpPr>
        <p:spPr>
          <a:xfrm>
            <a:off x="6946687" y="2772395"/>
            <a:ext cx="346731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1600" dirty="0">
                <a:solidFill>
                  <a:srgbClr val="000000"/>
                </a:solidFill>
              </a:rPr>
              <a:t>Transfer function of the electronics</a:t>
            </a:r>
          </a:p>
          <a:p>
            <a:pPr lvl="1"/>
            <a:r>
              <a:rPr lang="en-US" sz="1400" dirty="0"/>
              <a:t>Main contributions: amplifier, bias-T, oscilloscope, detector capacitance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A23102D9-BB87-4D5D-9AE6-4FFE54E66DCC}"/>
              </a:ext>
            </a:extLst>
          </p:cNvPr>
          <p:cNvCxnSpPr/>
          <p:nvPr/>
        </p:nvCxnSpPr>
        <p:spPr>
          <a:xfrm>
            <a:off x="3365500" y="3676650"/>
            <a:ext cx="539538" cy="393752"/>
          </a:xfrm>
          <a:prstGeom prst="straightConnector1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0FBA46C8-D125-4208-8B4F-386BFDE8AE0D}"/>
              </a:ext>
            </a:extLst>
          </p:cNvPr>
          <p:cNvCxnSpPr>
            <a:cxnSpLocks/>
          </p:cNvCxnSpPr>
          <p:nvPr/>
        </p:nvCxnSpPr>
        <p:spPr>
          <a:xfrm flipH="1">
            <a:off x="5115255" y="3663881"/>
            <a:ext cx="1" cy="454380"/>
          </a:xfrm>
          <a:prstGeom prst="straightConnector1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4524D1C5-D266-4CB5-9063-4DEEC16944EB}"/>
              </a:ext>
            </a:extLst>
          </p:cNvPr>
          <p:cNvCxnSpPr>
            <a:cxnSpLocks/>
          </p:cNvCxnSpPr>
          <p:nvPr/>
        </p:nvCxnSpPr>
        <p:spPr>
          <a:xfrm flipH="1">
            <a:off x="6407150" y="3457846"/>
            <a:ext cx="961659" cy="796837"/>
          </a:xfrm>
          <a:prstGeom prst="straightConnector1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137FE360-1727-4230-A4D4-66B394038344}"/>
                  </a:ext>
                </a:extLst>
              </p:cNvPr>
              <p:cNvSpPr txBox="1"/>
              <p:nvPr/>
            </p:nvSpPr>
            <p:spPr>
              <a:xfrm>
                <a:off x="1841291" y="6094426"/>
                <a:ext cx="5164619" cy="3553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sl-SI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hr m:val="∬"/>
                        <m:limLoc m:val="undOvr"/>
                        <m:subHide m:val="on"/>
                        <m:supHide m:val="on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′′</m:t>
                            </m:r>
                          </m:sup>
                        </m:s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′′</m:t>
                                </m:r>
                              </m:sup>
                            </m:sSup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′′</m:t>
                        </m:r>
                      </m:sup>
                    </m:sSup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endParaRPr lang="sl-SI" sz="2000" dirty="0"/>
              </a:p>
            </p:txBody>
          </p:sp>
        </mc:Choice>
        <mc:Fallback xmlns="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137FE360-1727-4230-A4D4-66B3940383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1291" y="6094426"/>
                <a:ext cx="5164619" cy="355354"/>
              </a:xfrm>
              <a:prstGeom prst="rect">
                <a:avLst/>
              </a:prstGeom>
              <a:blipFill>
                <a:blip r:embed="rId2"/>
                <a:stretch>
                  <a:fillRect l="-1653" t="-191379" b="-265517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Content Placeholder 2">
                <a:extLst>
                  <a:ext uri="{FF2B5EF4-FFF2-40B4-BE49-F238E27FC236}">
                    <a16:creationId xmlns:a16="http://schemas.microsoft.com/office/drawing/2014/main" id="{4BA0F936-3509-423D-B646-40EE5AC3B3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503698" y="4118261"/>
                <a:ext cx="5123776" cy="2428003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182563" indent="-146050" algn="l" defTabSz="539750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49263" indent="-182563" algn="l" rtl="0" eaLnBrk="1" latinLnBrk="0" hangingPunct="1">
                  <a:spcBef>
                    <a:spcPct val="20000"/>
                  </a:spcBef>
                  <a:buClr>
                    <a:srgbClr val="000000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2pPr>
                <a:lvl3pPr marL="623888" indent="-174625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806450" indent="-182563" algn="l" rtl="0" eaLnBrk="1" latinLnBrk="0" hangingPunct="1">
                  <a:spcBef>
                    <a:spcPct val="20000"/>
                  </a:spcBef>
                  <a:buClr>
                    <a:srgbClr val="000000"/>
                  </a:buClr>
                  <a:buSzPct val="90000"/>
                  <a:buFont typeface="Arial"/>
                  <a:buChar char="•"/>
                  <a:defRPr kumimoji="0" sz="1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4pPr>
                <a:lvl5pPr marL="989013" indent="-182563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600" dirty="0"/>
                  <a:t>In general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</m:t>
                        </m:r>
                      </m:sub>
                    </m:sSub>
                    <m:d>
                      <m:dPr>
                        <m:ctrlPr>
                          <a:rPr lang="en-US" sz="16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1600" dirty="0"/>
                  <a:t> can be extracted using Fourier transforms (complicated):</a:t>
                </a:r>
              </a:p>
              <a:p>
                <a:endParaRPr lang="en-US" sz="1400" dirty="0"/>
              </a:p>
              <a:p>
                <a:pPr marL="266700" lvl="1" indent="0">
                  <a:buNone/>
                </a:pPr>
                <a:endParaRPr lang="en-US" sz="1400" dirty="0"/>
              </a:p>
              <a:p>
                <a:pPr lvl="1"/>
                <a:endParaRPr lang="en-US" sz="1400" dirty="0"/>
              </a:p>
              <a:p>
                <a:pPr lvl="1"/>
                <a:r>
                  <a:rPr lang="en-US" sz="1400" dirty="0"/>
                  <a:t>Approximations:</a:t>
                </a:r>
              </a:p>
              <a:p>
                <a:pPr lvl="1"/>
                <a:endParaRPr lang="en-US" sz="1200" dirty="0"/>
              </a:p>
              <a:p>
                <a:pPr lvl="1"/>
                <a:endParaRPr lang="en-US" sz="1200" dirty="0"/>
              </a:p>
              <a:p>
                <a:pPr lvl="1"/>
                <a:r>
                  <a:rPr lang="en-US" sz="1400" dirty="0"/>
                  <a:t>If timescale is longer than few 100 </a:t>
                </a:r>
                <a:r>
                  <a:rPr lang="en-US" sz="1400" dirty="0" err="1"/>
                  <a:t>ps</a:t>
                </a:r>
                <a:r>
                  <a:rPr lang="en-US" sz="1400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</m:t>
                        </m:r>
                      </m:sub>
                    </m:sSub>
                    <m:d>
                      <m:dPr>
                        <m:ctrlPr>
                          <a:rPr lang="en-US" sz="14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</m:t>
                        </m:r>
                      </m:sub>
                    </m:sSub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sz="1400" dirty="0"/>
              </a:p>
              <a:p>
                <a:pPr marL="266700" lvl="1" indent="0">
                  <a:buFont typeface="Arial"/>
                  <a:buNone/>
                </a:pPr>
                <a:endParaRPr lang="en-US" sz="1600" dirty="0"/>
              </a:p>
            </p:txBody>
          </p:sp>
        </mc:Choice>
        <mc:Fallback xmlns="">
          <p:sp>
            <p:nvSpPr>
              <p:cNvPr id="90" name="Content Placeholder 2">
                <a:extLst>
                  <a:ext uri="{FF2B5EF4-FFF2-40B4-BE49-F238E27FC236}">
                    <a16:creationId xmlns:a16="http://schemas.microsoft.com/office/drawing/2014/main" id="{4BA0F936-3509-423D-B646-40EE5AC3B3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3698" y="4118261"/>
                <a:ext cx="5123776" cy="2428003"/>
              </a:xfrm>
              <a:prstGeom prst="rect">
                <a:avLst/>
              </a:prstGeom>
              <a:blipFill>
                <a:blip r:embed="rId3"/>
                <a:stretch>
                  <a:fillRect t="-754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D6681575-A8FF-4F5B-9D02-8E2A00866947}"/>
                  </a:ext>
                </a:extLst>
              </p:cNvPr>
              <p:cNvSpPr txBox="1"/>
              <p:nvPr/>
            </p:nvSpPr>
            <p:spPr>
              <a:xfrm>
                <a:off x="8083314" y="4752934"/>
                <a:ext cx="4544160" cy="5821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</m:t>
                        </m:r>
                      </m:sub>
                    </m:sSub>
                    <m:d>
                      <m:dPr>
                        <m:ctrlPr>
                          <a:rPr lang="en-US" sz="18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𝐹𝑇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𝐹𝑇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</m:sub>
                            </m:s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𝐹𝑇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𝐹𝑇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e>
                    </m:d>
                  </m:oMath>
                </a14:m>
                <a:endParaRPr lang="sl-SI" dirty="0"/>
              </a:p>
            </p:txBody>
          </p:sp>
        </mc:Choice>
        <mc:Fallback xmlns=""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D6681575-A8FF-4F5B-9D02-8E2A008669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3314" y="4752934"/>
                <a:ext cx="4544160" cy="58214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C9EF5471-83CD-4F22-A6C8-1959A4A764FD}"/>
                  </a:ext>
                </a:extLst>
              </p:cNvPr>
              <p:cNvSpPr txBox="1"/>
              <p:nvPr/>
            </p:nvSpPr>
            <p:spPr>
              <a:xfrm>
                <a:off x="8094248" y="5677650"/>
                <a:ext cx="5633153" cy="4419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sz="16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dirty="0"/>
                  <a:t>	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𝑇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𝑅𝐶</m:t>
                        </m:r>
                      </m:den>
                    </m:f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exp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⁡(−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𝑅𝐶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sl-SI" sz="1600" dirty="0"/>
              </a:p>
            </p:txBody>
          </p:sp>
        </mc:Choice>
        <mc:Fallback xmlns=""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C9EF5471-83CD-4F22-A6C8-1959A4A764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4248" y="5677650"/>
                <a:ext cx="5633153" cy="44191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65631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8700F-6683-4040-88B0-784BD9418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Extraction of the transfer function</a:t>
            </a:r>
            <a:endParaRPr lang="sl-SI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D6030A3-2189-4B1C-BB89-A1E9176F20B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3863" y="2017142"/>
                <a:ext cx="10969139" cy="3681628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/>
                  <a:t>Laser and electronics transfer functions </a:t>
                </a:r>
                <a:r>
                  <a:rPr lang="en-US" sz="1800" i="1" dirty="0"/>
                  <a:t>PT</a:t>
                </a:r>
                <a:r>
                  <a:rPr lang="en-US" sz="1800" dirty="0"/>
                  <a:t> can be extracted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l-SI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/>
                  <a:t>in a very thin detector (25 µm),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l-SI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1800" dirty="0"/>
                  <a:t> is very short, i.e.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l-SI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sl-SI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sub>
                    </m:sSub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US" sz="1800" dirty="0"/>
              </a:p>
              <a:p>
                <a:r>
                  <a:rPr lang="en-US" sz="1800" dirty="0"/>
                  <a:t>Use simulation of the same device to extract </a:t>
                </a:r>
                <a:r>
                  <a:rPr lang="en-US" sz="1800" i="1" dirty="0"/>
                  <a:t>PT</a:t>
                </a:r>
              </a:p>
              <a:p>
                <a:pPr lvl="1"/>
                <a:r>
                  <a:rPr lang="en-US" sz="1400" dirty="0"/>
                  <a:t>Adjust the simulated transfer function to get optimal agreement of the measured/simulated pulses</a:t>
                </a:r>
                <a:endParaRPr lang="sl-SI" sz="1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D6030A3-2189-4B1C-BB89-A1E9176F20B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3863" y="2017142"/>
                <a:ext cx="10969139" cy="3681628"/>
              </a:xfrm>
              <a:blipFill>
                <a:blip r:embed="rId2"/>
                <a:stretch>
                  <a:fillRect t="-993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5915C0-A73D-4E4F-8F6B-0DA35CB2EBC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l-SI"/>
              <a:t>04. 03. 2025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CCEB55-F8BF-48FE-96BE-B4EDED30F0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DRD3/AIDAInnova TCT School: Signal Formation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974998-51C9-4925-B94F-AD20D09F99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FB7DA7F-B8FF-44B1-906F-BA2141E63548}"/>
                  </a:ext>
                </a:extLst>
              </p:cNvPr>
              <p:cNvSpPr txBox="1"/>
              <p:nvPr/>
            </p:nvSpPr>
            <p:spPr>
              <a:xfrm>
                <a:off x="3270041" y="1325607"/>
                <a:ext cx="3506216" cy="3553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sl-SI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nary>
                      <m:naryPr>
                        <m:chr m:val="∬"/>
                        <m:limLoc m:val="undOvr"/>
                        <m:subHide m:val="on"/>
                        <m:supHide m:val="on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𝑃𝑇</m:t>
                        </m:r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e>
                    </m:nary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endParaRPr lang="sl-SI" sz="20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FB7DA7F-B8FF-44B1-906F-BA2141E635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0041" y="1325607"/>
                <a:ext cx="3506216" cy="355354"/>
              </a:xfrm>
              <a:prstGeom prst="rect">
                <a:avLst/>
              </a:prstGeom>
              <a:blipFill>
                <a:blip r:embed="rId3"/>
                <a:stretch>
                  <a:fillRect l="-2431" t="-186441" b="-261017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D39BC201-125B-4190-A7F9-472804F71C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7899" y="4015658"/>
            <a:ext cx="2995907" cy="22377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65CB6AD-C99A-4514-976F-9DAB5046CC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9963" y="4019550"/>
            <a:ext cx="2995907" cy="22042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20691AB-D2DD-4EBB-B8B2-3A717E00D7CB}"/>
                  </a:ext>
                </a:extLst>
              </p:cNvPr>
              <p:cNvSpPr txBox="1"/>
              <p:nvPr/>
            </p:nvSpPr>
            <p:spPr>
              <a:xfrm>
                <a:off x="6727573" y="4648200"/>
                <a:ext cx="61722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l-SI" sz="1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sub>
                      </m:sSub>
                      <m:d>
                        <m:d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sl-SI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20691AB-D2DD-4EBB-B8B2-3A717E00D7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7573" y="4648200"/>
                <a:ext cx="6172200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E93A21E-9C72-4594-A53D-1D6C2DF0B5F2}"/>
                  </a:ext>
                </a:extLst>
              </p:cNvPr>
              <p:cNvSpPr txBox="1"/>
              <p:nvPr/>
            </p:nvSpPr>
            <p:spPr>
              <a:xfrm>
                <a:off x="6666551" y="4148315"/>
                <a:ext cx="61722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l-SI" sz="1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sl-SI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E93A21E-9C72-4594-A53D-1D6C2DF0B5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6551" y="4148315"/>
                <a:ext cx="6172200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8CE27FC5-7118-4E99-AB1A-54B102929830}"/>
              </a:ext>
            </a:extLst>
          </p:cNvPr>
          <p:cNvSpPr txBox="1"/>
          <p:nvPr/>
        </p:nvSpPr>
        <p:spPr>
          <a:xfrm>
            <a:off x="519790" y="4326631"/>
            <a:ext cx="2720617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Example (extreme case): </a:t>
            </a:r>
            <a:br>
              <a:rPr lang="en-US" sz="1600" dirty="0"/>
            </a:br>
            <a:r>
              <a:rPr lang="en-US" sz="1400" dirty="0">
                <a:solidFill>
                  <a:srgbClr val="000000"/>
                </a:solidFill>
              </a:rPr>
              <a:t>n-on-p sensor 3×3 mm</a:t>
            </a:r>
            <a:r>
              <a:rPr lang="en-US" sz="1400" baseline="30000" dirty="0">
                <a:solidFill>
                  <a:srgbClr val="000000"/>
                </a:solidFill>
              </a:rPr>
              <a:t>2</a:t>
            </a:r>
          </a:p>
          <a:p>
            <a:r>
              <a:rPr lang="en-US" sz="1400" dirty="0">
                <a:solidFill>
                  <a:srgbClr val="000000"/>
                </a:solidFill>
              </a:rPr>
              <a:t>thickness 50 µm</a:t>
            </a:r>
          </a:p>
          <a:p>
            <a:r>
              <a:rPr lang="en-US" sz="1400" dirty="0" err="1">
                <a:solidFill>
                  <a:srgbClr val="000000"/>
                </a:solidFill>
              </a:rPr>
              <a:t>V</a:t>
            </a:r>
            <a:r>
              <a:rPr lang="en-US" sz="1400" baseline="-25000" dirty="0" err="1">
                <a:solidFill>
                  <a:srgbClr val="000000"/>
                </a:solidFill>
              </a:rPr>
              <a:t>fd</a:t>
            </a:r>
            <a:r>
              <a:rPr lang="en-US" sz="1400" dirty="0">
                <a:solidFill>
                  <a:srgbClr val="000000"/>
                </a:solidFill>
              </a:rPr>
              <a:t> = 20 V</a:t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dirty="0" err="1">
                <a:solidFill>
                  <a:srgbClr val="000000"/>
                </a:solidFill>
              </a:rPr>
              <a:t>V</a:t>
            </a:r>
            <a:r>
              <a:rPr lang="en-US" sz="1400" baseline="-25000" dirty="0" err="1">
                <a:solidFill>
                  <a:srgbClr val="000000"/>
                </a:solidFill>
              </a:rPr>
              <a:t>bias</a:t>
            </a:r>
            <a:r>
              <a:rPr lang="en-US" sz="1400" dirty="0">
                <a:solidFill>
                  <a:srgbClr val="000000"/>
                </a:solidFill>
              </a:rPr>
              <a:t> = 300 V</a:t>
            </a:r>
          </a:p>
          <a:p>
            <a:r>
              <a:rPr lang="en-US" sz="1400" dirty="0">
                <a:solidFill>
                  <a:srgbClr val="000000"/>
                </a:solidFill>
              </a:rPr>
              <a:t>660 nm top side (hole) injection </a:t>
            </a:r>
            <a:endParaRPr lang="sl-SI" sz="1400" dirty="0">
              <a:solidFill>
                <a:srgbClr val="0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D63CD9-E3F5-4560-A25E-D84943150EA5}"/>
              </a:ext>
            </a:extLst>
          </p:cNvPr>
          <p:cNvSpPr txBox="1"/>
          <p:nvPr/>
        </p:nvSpPr>
        <p:spPr>
          <a:xfrm>
            <a:off x="4338680" y="3658090"/>
            <a:ext cx="18678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simulation (</a:t>
            </a:r>
            <a:r>
              <a:rPr lang="en-US" sz="1400" dirty="0" err="1">
                <a:solidFill>
                  <a:srgbClr val="000000"/>
                </a:solidFill>
              </a:rPr>
              <a:t>KDetSim</a:t>
            </a:r>
            <a:r>
              <a:rPr lang="en-US" sz="1400" dirty="0">
                <a:solidFill>
                  <a:srgbClr val="000000"/>
                </a:solidFill>
              </a:rPr>
              <a:t>)</a:t>
            </a:r>
            <a:endParaRPr lang="sl-SI" sz="1400" dirty="0">
              <a:solidFill>
                <a:srgbClr val="0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547A2C6-1D95-49ED-B758-28F42B34DED6}"/>
              </a:ext>
            </a:extLst>
          </p:cNvPr>
          <p:cNvSpPr txBox="1"/>
          <p:nvPr/>
        </p:nvSpPr>
        <p:spPr>
          <a:xfrm>
            <a:off x="7662863" y="3231786"/>
            <a:ext cx="64484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[5] </a:t>
            </a:r>
            <a:r>
              <a:rPr lang="sl-SI" sz="1400" dirty="0">
                <a:solidFill>
                  <a:schemeClr val="accent4">
                    <a:lumMod val="75000"/>
                  </a:schemeClr>
                </a:solidFill>
              </a:rPr>
              <a:t>C. </a:t>
            </a:r>
            <a:r>
              <a:rPr lang="sl-SI" sz="1400" dirty="0" err="1">
                <a:solidFill>
                  <a:schemeClr val="accent4">
                    <a:lumMod val="75000"/>
                  </a:schemeClr>
                </a:solidFill>
              </a:rPr>
              <a:t>Scharf</a:t>
            </a:r>
            <a:r>
              <a:rPr lang="sl-SI" sz="1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sl-SI" sz="1400" dirty="0" err="1">
                <a:solidFill>
                  <a:schemeClr val="accent4">
                    <a:lumMod val="75000"/>
                  </a:schemeClr>
                </a:solidFill>
              </a:rPr>
              <a:t>and</a:t>
            </a:r>
            <a:r>
              <a:rPr lang="sl-SI" sz="1400" dirty="0">
                <a:solidFill>
                  <a:schemeClr val="accent4">
                    <a:lumMod val="75000"/>
                  </a:schemeClr>
                </a:solidFill>
              </a:rPr>
              <a:t> R. </a:t>
            </a:r>
            <a:r>
              <a:rPr lang="sl-SI" sz="1400" dirty="0" err="1">
                <a:solidFill>
                  <a:schemeClr val="accent4">
                    <a:lumMod val="75000"/>
                  </a:schemeClr>
                </a:solidFill>
              </a:rPr>
              <a:t>Klanner</a:t>
            </a:r>
            <a:r>
              <a:rPr lang="sl-SI" sz="1400" dirty="0">
                <a:solidFill>
                  <a:schemeClr val="accent4">
                    <a:lumMod val="75000"/>
                  </a:schemeClr>
                </a:solidFill>
              </a:rPr>
              <a:t> NIMA 7</a:t>
            </a:r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9</a:t>
            </a:r>
            <a:r>
              <a:rPr lang="sl-SI" sz="1400" dirty="0">
                <a:solidFill>
                  <a:schemeClr val="accent4">
                    <a:lumMod val="75000"/>
                  </a:schemeClr>
                </a:solidFill>
              </a:rPr>
              <a:t>9 (2015) p. </a:t>
            </a:r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8</a:t>
            </a:r>
            <a:r>
              <a:rPr lang="sl-SI" sz="1400" dirty="0">
                <a:solidFill>
                  <a:schemeClr val="accent4">
                    <a:lumMod val="75000"/>
                  </a:schemeClr>
                </a:solidFill>
              </a:rPr>
              <a:t>1-</a:t>
            </a:r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89</a:t>
            </a:r>
            <a:r>
              <a:rPr lang="sl-SI" sz="1400" dirty="0">
                <a:solidFill>
                  <a:schemeClr val="accent4">
                    <a:lumMod val="7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788360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7BC4F65-7ABA-4F62-8FF8-F29A8F2AE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430" y="2915036"/>
            <a:ext cx="10969139" cy="940443"/>
          </a:xfrm>
        </p:spPr>
        <p:txBody>
          <a:bodyPr/>
          <a:lstStyle/>
          <a:p>
            <a:r>
              <a:rPr lang="en-US" dirty="0"/>
              <a:t>Charge carrier mobility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0408244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668D9-902C-40A2-A11A-C4E24EE77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Charge carrier velocity and mobility</a:t>
            </a:r>
            <a:endParaRPr lang="sl-SI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56AE9C8-509D-43B0-95C9-3A89BCF8D42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1800" dirty="0"/>
                  <a:t>Charge carrier drift velocity depends on electric field – described by mobility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1800" dirty="0"/>
                  <a:t>:</a:t>
                </a:r>
              </a:p>
              <a:p>
                <a:endParaRPr lang="en-US" sz="1800" dirty="0"/>
              </a:p>
              <a:p>
                <a:endParaRPr lang="en-US" sz="1800" dirty="0"/>
              </a:p>
              <a:p>
                <a:r>
                  <a:rPr lang="en-US" sz="1800" dirty="0"/>
                  <a:t>Mobility is a function of the electric field and temperature</a:t>
                </a:r>
              </a:p>
              <a:p>
                <a:pPr lvl="1"/>
                <a:r>
                  <a:rPr lang="en-US" sz="1400" dirty="0"/>
                  <a:t>At low </a:t>
                </a:r>
                <a:r>
                  <a:rPr lang="en-US" sz="1400" i="1" dirty="0"/>
                  <a:t>E (&lt; </a:t>
                </a:r>
                <a:r>
                  <a:rPr lang="en-US" sz="1400" dirty="0"/>
                  <a:t>0.2–0.3 V/µm at room </a:t>
                </a:r>
                <a:r>
                  <a:rPr lang="en-US" sz="1400" i="1" dirty="0"/>
                  <a:t>T) </a:t>
                </a:r>
                <a:r>
                  <a:rPr lang="en-US" sz="1400" dirty="0"/>
                  <a:t>drift velocity increases linearly with </a:t>
                </a:r>
                <a:r>
                  <a:rPr lang="en-US" sz="1400" i="1" dirty="0"/>
                  <a:t>E</a:t>
                </a:r>
              </a:p>
              <a:p>
                <a:pPr lvl="1"/>
                <a:r>
                  <a:rPr lang="en-US" sz="1400" dirty="0"/>
                  <a:t>At high </a:t>
                </a:r>
                <a:r>
                  <a:rPr lang="en-US" sz="1400" i="1" dirty="0"/>
                  <a:t>E </a:t>
                </a:r>
                <a:r>
                  <a:rPr lang="en-US" sz="1400" dirty="0"/>
                  <a:t>(</a:t>
                </a:r>
                <a:r>
                  <a:rPr lang="sl-SI" sz="1200" dirty="0">
                    <a:effectLst/>
                  </a:rPr>
                  <a:t>≫</a:t>
                </a:r>
                <a:r>
                  <a:rPr lang="en-US" sz="1200" dirty="0">
                    <a:effectLst/>
                  </a:rPr>
                  <a:t> 1</a:t>
                </a:r>
                <a:r>
                  <a:rPr lang="en-US" sz="1400" dirty="0"/>
                  <a:t> V/µm at room </a:t>
                </a:r>
                <a:r>
                  <a:rPr lang="en-US" sz="1400" i="1" dirty="0"/>
                  <a:t>T</a:t>
                </a:r>
                <a:r>
                  <a:rPr lang="en-US" sz="1400" dirty="0"/>
                  <a:t>) drift velocity saturates</a:t>
                </a:r>
              </a:p>
              <a:p>
                <a:pPr lvl="1"/>
                <a:r>
                  <a:rPr lang="en-US" sz="1400" dirty="0"/>
                  <a:t>Mobility reduces with increasing temperature – higher phonon scattering probability</a:t>
                </a:r>
              </a:p>
              <a:p>
                <a:r>
                  <a:rPr lang="en-US" sz="1800" dirty="0"/>
                  <a:t>Different parametrizations and models:</a:t>
                </a:r>
                <a:endParaRPr lang="sl-SI" sz="18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56AE9C8-509D-43B0-95C9-3A89BCF8D4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653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447284-3C95-46CA-A4A4-5FAD031267E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l-SI"/>
              <a:t>04. 03. 2025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D09A44-A4B5-44BF-84A9-198D822919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DRD3/AIDAInnova TCT School: Signal Formation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C58DCB-6C4F-4B20-854C-34CDA01ED4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778867C-0763-4FBB-857D-FD1258A44AAD}"/>
                  </a:ext>
                </a:extLst>
              </p:cNvPr>
              <p:cNvSpPr txBox="1"/>
              <p:nvPr/>
            </p:nvSpPr>
            <p:spPr>
              <a:xfrm>
                <a:off x="1263441" y="1782807"/>
                <a:ext cx="2218492" cy="3211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l-SI" sz="2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  <m:r>
                            <a:rPr lang="en-US" sz="20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  <m:r>
                            <a:rPr lang="en-US" sz="20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)∙</m:t>
                      </m:r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sl-SI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778867C-0763-4FBB-857D-FD1258A44A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3441" y="1782807"/>
                <a:ext cx="2218492" cy="321178"/>
              </a:xfrm>
              <a:prstGeom prst="rect">
                <a:avLst/>
              </a:prstGeom>
              <a:blipFill>
                <a:blip r:embed="rId3"/>
                <a:stretch>
                  <a:fillRect l="-824" r="-1648" b="-30189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F55C27C-47F5-4761-B442-5114C26991BB}"/>
                  </a:ext>
                </a:extLst>
              </p:cNvPr>
              <p:cNvSpPr txBox="1"/>
              <p:nvPr/>
            </p:nvSpPr>
            <p:spPr>
              <a:xfrm>
                <a:off x="3521636" y="3851149"/>
                <a:ext cx="3834511" cy="2621230"/>
              </a:xfrm>
              <a:prstGeom prst="rect">
                <a:avLst/>
              </a:prstGeom>
              <a:noFill/>
              <a:ln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0000"/>
                    </a:solidFill>
                  </a:rPr>
                  <a:t>Klanner-Scharf (KS):</a:t>
                </a:r>
              </a:p>
              <a:p>
                <a:endParaRPr lang="en-US" dirty="0">
                  <a:solidFill>
                    <a:srgbClr val="00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sl-SI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l-SI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4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e</m:t>
                              </m:r>
                            </m:sub>
                          </m:sSub>
                        </m:den>
                      </m:f>
                      <m:r>
                        <a:rPr lang="en-US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f>
                                <m:fPr>
                                  <m:ctrlP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sl-SI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l-SI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sz="14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;</m:t>
                              </m:r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&lt;</m:t>
                              </m:r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  <m:e>
                              <m:f>
                                <m:fPr>
                                  <m:ctrlP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sl-SI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l-SI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sz="14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sl-SI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4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sat</m:t>
                                      </m:r>
                                    </m:sub>
                                  </m:sSub>
                                </m:den>
                              </m:f>
                              <m:d>
                                <m:dPr>
                                  <m:ctrlP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;</m:t>
                              </m:r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&gt;</m:t>
                              </m:r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n-US" dirty="0">
                  <a:solidFill>
                    <a:srgbClr val="00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sl-SI" sz="14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l-SI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den>
                      </m:f>
                      <m:r>
                        <a:rPr lang="en-US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f>
                                <m:fPr>
                                  <m:ctrlP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US" sz="140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sl-SI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r>
                                        <m:rPr>
                                          <m:sty m:val="p"/>
                                        </m:rPr>
                                        <a:rPr lang="en-US" sz="1400" b="0" i="0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h</m:t>
                                      </m:r>
                                    </m:sup>
                                  </m:sSubSup>
                                </m:den>
                              </m:f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;</m:t>
                              </m:r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&lt;</m:t>
                              </m:r>
                              <m:sSub>
                                <m:sSubPr>
                                  <m:ctrlPr>
                                    <a:rPr lang="en-US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  <m:e>
                              <m:f>
                                <m:fPr>
                                  <m:ctrlP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sl-SI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r>
                                        <m:rPr>
                                          <m:sty m:val="p"/>
                                        </m:rPr>
                                        <a:rPr lang="en-US" sz="14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h</m:t>
                                      </m:r>
                                    </m:sup>
                                  </m:sSubSup>
                                </m:den>
                              </m:f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  <m:d>
                                <m:dPr>
                                  <m:ctrlPr>
                                    <a:rPr lang="en-US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US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; </m:t>
                              </m:r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&gt;</m:t>
                              </m:r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F55C27C-47F5-4761-B442-5114C26991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1636" y="3851149"/>
                <a:ext cx="3834511" cy="2621230"/>
              </a:xfrm>
              <a:prstGeom prst="rect">
                <a:avLst/>
              </a:prstGeom>
              <a:blipFill>
                <a:blip r:embed="rId4"/>
                <a:stretch>
                  <a:fillRect l="-1268" t="-1157"/>
                </a:stretch>
              </a:blipFill>
              <a:ln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83002A8-89EF-49A2-89C2-6EA79A088A4C}"/>
                  </a:ext>
                </a:extLst>
              </p:cNvPr>
              <p:cNvSpPr txBox="1"/>
              <p:nvPr/>
            </p:nvSpPr>
            <p:spPr>
              <a:xfrm>
                <a:off x="918585" y="4357140"/>
                <a:ext cx="2505879" cy="1399807"/>
              </a:xfrm>
              <a:prstGeom prst="rect">
                <a:avLst/>
              </a:prstGeom>
              <a:noFill/>
              <a:ln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err="1">
                    <a:solidFill>
                      <a:srgbClr val="000000"/>
                    </a:solidFill>
                  </a:rPr>
                  <a:t>Caughey</a:t>
                </a:r>
                <a:r>
                  <a:rPr lang="en-US" dirty="0">
                    <a:solidFill>
                      <a:srgbClr val="000000"/>
                    </a:solidFill>
                  </a:rPr>
                  <a:t>-Thomas: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l-SI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l-SI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sSup>
                                    <m:sSupPr>
                                      <m:ctrlPr>
                                        <a:rPr lang="en-US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US" b="0" i="1" smtClean="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>
                                                <m:sSubPr>
                                                  <m:ctrlPr>
                                                    <a:rPr lang="en-US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sl-SI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𝜇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0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US" b="0" i="1" smtClean="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num>
                                            <m:den>
                                              <m:sSub>
                                                <m:sSubPr>
                                                  <m:ctrlPr>
                                                    <a:rPr lang="en-US" b="0" i="1" smtClean="0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b="0" i="1" smtClean="0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𝑣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en-US" b="0" i="0" smtClean="0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sat</m:t>
                                                  </m:r>
                                                </m:sub>
                                              </m:sSub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f>
                                <m:fPr>
                                  <m:ctrlPr>
                                    <a:rPr lang="en-US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den>
                              </m:f>
                            </m:sup>
                          </m:sSup>
                        </m:den>
                      </m:f>
                    </m:oMath>
                  </m:oMathPara>
                </a14:m>
                <a:endParaRPr lang="sl-SI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83002A8-89EF-49A2-89C2-6EA79A088A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585" y="4357140"/>
                <a:ext cx="2505879" cy="1399807"/>
              </a:xfrm>
              <a:prstGeom prst="rect">
                <a:avLst/>
              </a:prstGeom>
              <a:blipFill>
                <a:blip r:embed="rId5"/>
                <a:stretch>
                  <a:fillRect l="-1937" t="-2165"/>
                </a:stretch>
              </a:blipFill>
              <a:ln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51D8704A-A1C9-4465-9AE8-1124AA808961}"/>
              </a:ext>
            </a:extLst>
          </p:cNvPr>
          <p:cNvSpPr txBox="1"/>
          <p:nvPr/>
        </p:nvSpPr>
        <p:spPr>
          <a:xfrm>
            <a:off x="7143750" y="1943396"/>
            <a:ext cx="5181600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l-SI" sz="1050" dirty="0">
                <a:solidFill>
                  <a:schemeClr val="accent4">
                    <a:lumMod val="75000"/>
                  </a:schemeClr>
                </a:solidFill>
              </a:rPr>
              <a:t>[</a:t>
            </a:r>
            <a:r>
              <a:rPr lang="en-US" sz="1050" dirty="0">
                <a:solidFill>
                  <a:schemeClr val="accent4">
                    <a:lumMod val="75000"/>
                  </a:schemeClr>
                </a:solidFill>
              </a:rPr>
              <a:t>6</a:t>
            </a:r>
            <a:r>
              <a:rPr lang="sl-SI" sz="1050" dirty="0">
                <a:solidFill>
                  <a:schemeClr val="accent4">
                    <a:lumMod val="75000"/>
                  </a:schemeClr>
                </a:solidFill>
              </a:rPr>
              <a:t>] C. </a:t>
            </a:r>
            <a:r>
              <a:rPr lang="sl-SI" sz="1050" dirty="0" err="1">
                <a:solidFill>
                  <a:schemeClr val="accent4">
                    <a:lumMod val="75000"/>
                  </a:schemeClr>
                </a:solidFill>
              </a:rPr>
              <a:t>Canali</a:t>
            </a:r>
            <a:r>
              <a:rPr lang="sl-SI" sz="1050" dirty="0">
                <a:solidFill>
                  <a:schemeClr val="accent4">
                    <a:lumMod val="75000"/>
                  </a:schemeClr>
                </a:solidFill>
              </a:rPr>
              <a:t>, G. </a:t>
            </a:r>
            <a:r>
              <a:rPr lang="sl-SI" sz="1050" dirty="0" err="1">
                <a:solidFill>
                  <a:schemeClr val="accent4">
                    <a:lumMod val="75000"/>
                  </a:schemeClr>
                </a:solidFill>
              </a:rPr>
              <a:t>Ottavian</a:t>
            </a:r>
            <a:r>
              <a:rPr lang="sl-SI" sz="1050" dirty="0">
                <a:solidFill>
                  <a:schemeClr val="accent4">
                    <a:lumMod val="75000"/>
                  </a:schemeClr>
                </a:solidFill>
              </a:rPr>
              <a:t>, A. </a:t>
            </a:r>
            <a:r>
              <a:rPr lang="sl-SI" sz="1050" dirty="0" err="1">
                <a:solidFill>
                  <a:schemeClr val="accent4">
                    <a:lumMod val="75000"/>
                  </a:schemeClr>
                </a:solidFill>
              </a:rPr>
              <a:t>Alberigi</a:t>
            </a:r>
            <a:r>
              <a:rPr lang="en-US" sz="1050" dirty="0">
                <a:solidFill>
                  <a:schemeClr val="accent4">
                    <a:lumMod val="75000"/>
                  </a:schemeClr>
                </a:solidFill>
              </a:rPr>
              <a:t>,</a:t>
            </a:r>
            <a:r>
              <a:rPr lang="sl-SI" sz="1050" dirty="0">
                <a:solidFill>
                  <a:schemeClr val="accent4">
                    <a:lumMod val="75000"/>
                  </a:schemeClr>
                </a:solidFill>
              </a:rPr>
              <a:t> J. </a:t>
            </a:r>
            <a:r>
              <a:rPr lang="sl-SI" sz="1050" dirty="0" err="1">
                <a:solidFill>
                  <a:schemeClr val="accent4">
                    <a:lumMod val="75000"/>
                  </a:schemeClr>
                </a:solidFill>
              </a:rPr>
              <a:t>Phys</a:t>
            </a:r>
            <a:r>
              <a:rPr lang="sl-SI" sz="1050" dirty="0">
                <a:solidFill>
                  <a:schemeClr val="accent4">
                    <a:lumMod val="75000"/>
                  </a:schemeClr>
                </a:solidFill>
              </a:rPr>
              <a:t>. </a:t>
            </a:r>
            <a:r>
              <a:rPr lang="sl-SI" sz="1050" dirty="0" err="1">
                <a:solidFill>
                  <a:schemeClr val="accent4">
                    <a:lumMod val="75000"/>
                  </a:schemeClr>
                </a:solidFill>
              </a:rPr>
              <a:t>Chem</a:t>
            </a:r>
            <a:r>
              <a:rPr lang="sl-SI" sz="1050" dirty="0">
                <a:solidFill>
                  <a:schemeClr val="accent4">
                    <a:lumMod val="75000"/>
                  </a:schemeClr>
                </a:solidFill>
              </a:rPr>
              <a:t>. </a:t>
            </a:r>
            <a:r>
              <a:rPr lang="sl-SI" sz="1050" dirty="0" err="1">
                <a:solidFill>
                  <a:schemeClr val="accent4">
                    <a:lumMod val="75000"/>
                  </a:schemeClr>
                </a:solidFill>
              </a:rPr>
              <a:t>Solids</a:t>
            </a:r>
            <a:r>
              <a:rPr lang="sl-SI" sz="1050" dirty="0">
                <a:solidFill>
                  <a:schemeClr val="accent4">
                    <a:lumMod val="75000"/>
                  </a:schemeClr>
                </a:solidFill>
              </a:rPr>
              <a:t>, vol. 32, p. 1707, 1971.</a:t>
            </a:r>
          </a:p>
          <a:p>
            <a:r>
              <a:rPr lang="sl-SI" sz="1050" dirty="0">
                <a:solidFill>
                  <a:schemeClr val="accent4">
                    <a:lumMod val="75000"/>
                  </a:schemeClr>
                </a:solidFill>
              </a:rPr>
              <a:t>[</a:t>
            </a:r>
            <a:r>
              <a:rPr lang="en-US" sz="1050" dirty="0">
                <a:solidFill>
                  <a:schemeClr val="accent4">
                    <a:lumMod val="75000"/>
                  </a:schemeClr>
                </a:solidFill>
              </a:rPr>
              <a:t>7</a:t>
            </a:r>
            <a:r>
              <a:rPr lang="sl-SI" sz="1050" dirty="0">
                <a:solidFill>
                  <a:schemeClr val="accent4">
                    <a:lumMod val="75000"/>
                  </a:schemeClr>
                </a:solidFill>
              </a:rPr>
              <a:t>] </a:t>
            </a:r>
            <a:r>
              <a:rPr lang="sl-SI" sz="1050" dirty="0" err="1">
                <a:solidFill>
                  <a:schemeClr val="accent4">
                    <a:lumMod val="75000"/>
                  </a:schemeClr>
                </a:solidFill>
              </a:rPr>
              <a:t>Jacoboni</a:t>
            </a:r>
            <a:r>
              <a:rPr lang="en-US" sz="1050" dirty="0">
                <a:solidFill>
                  <a:schemeClr val="accent4">
                    <a:lumMod val="75000"/>
                  </a:schemeClr>
                </a:solidFill>
              </a:rPr>
              <a:t> et al.</a:t>
            </a:r>
            <a:r>
              <a:rPr lang="sl-SI" sz="1050" dirty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sl-SI" sz="1050" dirty="0" err="1">
                <a:solidFill>
                  <a:schemeClr val="accent4">
                    <a:lumMod val="75000"/>
                  </a:schemeClr>
                </a:solidFill>
              </a:rPr>
              <a:t>Solid</a:t>
            </a:r>
            <a:r>
              <a:rPr lang="sl-SI" sz="105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sl-SI" sz="1050" dirty="0" err="1">
                <a:solidFill>
                  <a:schemeClr val="accent4">
                    <a:lumMod val="75000"/>
                  </a:schemeClr>
                </a:solidFill>
              </a:rPr>
              <a:t>State</a:t>
            </a:r>
            <a:r>
              <a:rPr lang="sl-SI" sz="1050" dirty="0">
                <a:solidFill>
                  <a:schemeClr val="accent4">
                    <a:lumMod val="75000"/>
                  </a:schemeClr>
                </a:solidFill>
              </a:rPr>
              <a:t> Electron. 20, 2(1977) 77-89</a:t>
            </a:r>
            <a:endParaRPr lang="en-US" sz="105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sl-SI" sz="1050" dirty="0">
                <a:solidFill>
                  <a:schemeClr val="accent4">
                    <a:lumMod val="75000"/>
                  </a:schemeClr>
                </a:solidFill>
              </a:rPr>
              <a:t>[</a:t>
            </a:r>
            <a:r>
              <a:rPr lang="en-US" sz="1050" dirty="0">
                <a:solidFill>
                  <a:schemeClr val="accent4">
                    <a:lumMod val="75000"/>
                  </a:schemeClr>
                </a:solidFill>
              </a:rPr>
              <a:t>8</a:t>
            </a:r>
            <a:r>
              <a:rPr lang="sl-SI" sz="1050" dirty="0">
                <a:solidFill>
                  <a:schemeClr val="accent4">
                    <a:lumMod val="75000"/>
                  </a:schemeClr>
                </a:solidFill>
              </a:rPr>
              <a:t>] S. </a:t>
            </a:r>
            <a:r>
              <a:rPr lang="sl-SI" sz="1050" dirty="0" err="1">
                <a:solidFill>
                  <a:schemeClr val="accent4">
                    <a:lumMod val="75000"/>
                  </a:schemeClr>
                </a:solidFill>
              </a:rPr>
              <a:t>Selberherr</a:t>
            </a:r>
            <a:r>
              <a:rPr lang="en-US" sz="1050" dirty="0">
                <a:solidFill>
                  <a:schemeClr val="accent4">
                    <a:lumMod val="75000"/>
                  </a:schemeClr>
                </a:solidFill>
              </a:rPr>
              <a:t> et al., </a:t>
            </a:r>
            <a:r>
              <a:rPr lang="sl-SI" sz="1050" dirty="0" err="1">
                <a:solidFill>
                  <a:schemeClr val="accent4">
                    <a:lumMod val="75000"/>
                  </a:schemeClr>
                </a:solidFill>
              </a:rPr>
              <a:t>Solid-State</a:t>
            </a:r>
            <a:r>
              <a:rPr lang="sl-SI" sz="1050" dirty="0">
                <a:solidFill>
                  <a:schemeClr val="accent4">
                    <a:lumMod val="75000"/>
                  </a:schemeClr>
                </a:solidFill>
              </a:rPr>
              <a:t> Electron., vol. 33, no. 11, pp. 1425–1436, 1990.</a:t>
            </a:r>
          </a:p>
          <a:p>
            <a:r>
              <a:rPr lang="sl-SI" sz="1050" dirty="0">
                <a:solidFill>
                  <a:schemeClr val="accent4">
                    <a:lumMod val="75000"/>
                  </a:schemeClr>
                </a:solidFill>
              </a:rPr>
              <a:t>[</a:t>
            </a:r>
            <a:r>
              <a:rPr lang="en-US" sz="1050" dirty="0">
                <a:solidFill>
                  <a:schemeClr val="accent4">
                    <a:lumMod val="75000"/>
                  </a:schemeClr>
                </a:solidFill>
              </a:rPr>
              <a:t>9</a:t>
            </a:r>
            <a:r>
              <a:rPr lang="sl-SI" sz="1050" dirty="0">
                <a:solidFill>
                  <a:schemeClr val="accent4">
                    <a:lumMod val="75000"/>
                  </a:schemeClr>
                </a:solidFill>
              </a:rPr>
              <a:t>] WF2 -</a:t>
            </a:r>
            <a:r>
              <a:rPr lang="en-US" sz="105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sl-SI" sz="1050" dirty="0">
                <a:solidFill>
                  <a:schemeClr val="accent4">
                    <a:lumMod val="75000"/>
                  </a:schemeClr>
                </a:solidFill>
              </a:rPr>
              <a:t>T. Bauer, M. Friedl, </a:t>
            </a:r>
            <a:r>
              <a:rPr lang="sl-SI" sz="1050" dirty="0" err="1">
                <a:solidFill>
                  <a:schemeClr val="accent4">
                    <a:lumMod val="75000"/>
                  </a:schemeClr>
                </a:solidFill>
              </a:rPr>
              <a:t>and</a:t>
            </a:r>
            <a:r>
              <a:rPr lang="sl-SI" sz="1050" dirty="0">
                <a:solidFill>
                  <a:schemeClr val="accent4">
                    <a:lumMod val="75000"/>
                  </a:schemeClr>
                </a:solidFill>
              </a:rPr>
              <a:t> M. </a:t>
            </a:r>
            <a:r>
              <a:rPr lang="sl-SI" sz="1050" dirty="0" err="1">
                <a:solidFill>
                  <a:schemeClr val="accent4">
                    <a:lumMod val="75000"/>
                  </a:schemeClr>
                </a:solidFill>
              </a:rPr>
              <a:t>Krammer</a:t>
            </a:r>
            <a:r>
              <a:rPr lang="en-US" sz="1050" dirty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sl-SI" sz="1050" dirty="0">
                <a:solidFill>
                  <a:schemeClr val="accent4">
                    <a:lumMod val="75000"/>
                  </a:schemeClr>
                </a:solidFill>
              </a:rPr>
              <a:t>2000.</a:t>
            </a:r>
          </a:p>
          <a:p>
            <a:r>
              <a:rPr lang="sl-SI" sz="1050" dirty="0">
                <a:solidFill>
                  <a:schemeClr val="accent4">
                    <a:lumMod val="75000"/>
                  </a:schemeClr>
                </a:solidFill>
              </a:rPr>
              <a:t>[</a:t>
            </a:r>
            <a:r>
              <a:rPr lang="en-US" sz="1050" dirty="0">
                <a:solidFill>
                  <a:schemeClr val="accent4">
                    <a:lumMod val="75000"/>
                  </a:schemeClr>
                </a:solidFill>
              </a:rPr>
              <a:t>5</a:t>
            </a:r>
            <a:r>
              <a:rPr lang="sl-SI" sz="1050" dirty="0">
                <a:solidFill>
                  <a:schemeClr val="accent4">
                    <a:lumMod val="75000"/>
                  </a:schemeClr>
                </a:solidFill>
              </a:rPr>
              <a:t>] C. S</a:t>
            </a:r>
            <a:r>
              <a:rPr lang="en-US" sz="1050" dirty="0">
                <a:solidFill>
                  <a:schemeClr val="accent4">
                    <a:lumMod val="75000"/>
                  </a:schemeClr>
                </a:solidFill>
              </a:rPr>
              <a:t>c</a:t>
            </a:r>
            <a:r>
              <a:rPr lang="sl-SI" sz="1050" dirty="0">
                <a:solidFill>
                  <a:schemeClr val="accent4">
                    <a:lumMod val="75000"/>
                  </a:schemeClr>
                </a:solidFill>
              </a:rPr>
              <a:t>harf, R. </a:t>
            </a:r>
            <a:r>
              <a:rPr lang="sl-SI" sz="1050" dirty="0" err="1">
                <a:solidFill>
                  <a:schemeClr val="accent4">
                    <a:lumMod val="75000"/>
                  </a:schemeClr>
                </a:solidFill>
              </a:rPr>
              <a:t>Klanner</a:t>
            </a:r>
            <a:r>
              <a:rPr lang="sl-SI" sz="1050" dirty="0">
                <a:solidFill>
                  <a:schemeClr val="accent4">
                    <a:lumMod val="75000"/>
                  </a:schemeClr>
                </a:solidFill>
              </a:rPr>
              <a:t>, NIM A 7</a:t>
            </a:r>
            <a:r>
              <a:rPr lang="en-US" sz="1050" dirty="0">
                <a:solidFill>
                  <a:schemeClr val="accent4">
                    <a:lumMod val="75000"/>
                  </a:schemeClr>
                </a:solidFill>
              </a:rPr>
              <a:t>9</a:t>
            </a:r>
            <a:r>
              <a:rPr lang="sl-SI" sz="1050" dirty="0">
                <a:solidFill>
                  <a:schemeClr val="accent4">
                    <a:lumMod val="75000"/>
                  </a:schemeClr>
                </a:solidFill>
              </a:rPr>
              <a:t>9 (2015) p. </a:t>
            </a:r>
            <a:r>
              <a:rPr lang="en-US" sz="1050" dirty="0">
                <a:solidFill>
                  <a:schemeClr val="accent4">
                    <a:lumMod val="75000"/>
                  </a:schemeClr>
                </a:solidFill>
              </a:rPr>
              <a:t>8</a:t>
            </a:r>
            <a:r>
              <a:rPr lang="sl-SI" sz="1050" dirty="0">
                <a:solidFill>
                  <a:schemeClr val="accent4">
                    <a:lumMod val="75000"/>
                  </a:schemeClr>
                </a:solidFill>
              </a:rPr>
              <a:t>1-</a:t>
            </a:r>
            <a:r>
              <a:rPr lang="en-US" sz="1050" dirty="0">
                <a:solidFill>
                  <a:schemeClr val="accent4">
                    <a:lumMod val="75000"/>
                  </a:schemeClr>
                </a:solidFill>
              </a:rPr>
              <a:t>89</a:t>
            </a:r>
            <a:endParaRPr lang="sl-SI" sz="105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233A67-07C2-4842-8EDA-3E3C0E2636EC}"/>
              </a:ext>
            </a:extLst>
          </p:cNvPr>
          <p:cNvSpPr txBox="1"/>
          <p:nvPr/>
        </p:nvSpPr>
        <p:spPr>
          <a:xfrm>
            <a:off x="8730108" y="3028814"/>
            <a:ext cx="2008883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i="1" dirty="0"/>
              <a:t>(T</a:t>
            </a:r>
            <a:r>
              <a:rPr lang="en-US" sz="1800" dirty="0"/>
              <a:t> = 300 K)</a:t>
            </a:r>
          </a:p>
          <a:p>
            <a:r>
              <a:rPr lang="en-US" sz="1800" i="1" dirty="0"/>
              <a:t>µ</a:t>
            </a:r>
            <a:r>
              <a:rPr lang="sl-SI" baseline="-25000" dirty="0"/>
              <a:t>0,h</a:t>
            </a:r>
            <a:r>
              <a:rPr lang="sl-SI" dirty="0"/>
              <a:t> </a:t>
            </a:r>
            <a:r>
              <a:rPr lang="en-US" dirty="0"/>
              <a:t>≈ 480 </a:t>
            </a:r>
            <a:r>
              <a:rPr lang="sl-SI" sz="1600" dirty="0"/>
              <a:t>cm</a:t>
            </a:r>
            <a:r>
              <a:rPr lang="sl-SI" sz="1600" baseline="30000" dirty="0"/>
              <a:t>2</a:t>
            </a:r>
            <a:r>
              <a:rPr lang="sl-SI" sz="1600" dirty="0"/>
              <a:t>/</a:t>
            </a:r>
            <a:r>
              <a:rPr lang="sl-SI" sz="1600" dirty="0" err="1"/>
              <a:t>Vs</a:t>
            </a:r>
            <a:endParaRPr lang="en-US" dirty="0"/>
          </a:p>
          <a:p>
            <a:r>
              <a:rPr lang="en-US" sz="1800" i="1" dirty="0"/>
              <a:t>µ</a:t>
            </a:r>
            <a:r>
              <a:rPr lang="sl-SI" baseline="-25000" dirty="0"/>
              <a:t>0,</a:t>
            </a:r>
            <a:r>
              <a:rPr lang="en-US" baseline="-25000" dirty="0"/>
              <a:t>e</a:t>
            </a:r>
            <a:r>
              <a:rPr lang="sl-SI" dirty="0"/>
              <a:t> </a:t>
            </a:r>
            <a:r>
              <a:rPr lang="en-US" dirty="0"/>
              <a:t>≈ 1400 </a:t>
            </a:r>
            <a:r>
              <a:rPr lang="sl-SI" sz="1600" dirty="0"/>
              <a:t>cm</a:t>
            </a:r>
            <a:r>
              <a:rPr lang="sl-SI" sz="1600" baseline="30000" dirty="0"/>
              <a:t>2</a:t>
            </a:r>
            <a:r>
              <a:rPr lang="sl-SI" sz="1600" dirty="0"/>
              <a:t>/</a:t>
            </a:r>
            <a:r>
              <a:rPr lang="sl-SI" sz="1600" dirty="0" err="1"/>
              <a:t>Vs</a:t>
            </a:r>
            <a:endParaRPr lang="sl-SI" sz="1600" dirty="0"/>
          </a:p>
          <a:p>
            <a:endParaRPr lang="en-US" dirty="0"/>
          </a:p>
          <a:p>
            <a:r>
              <a:rPr lang="en-US" sz="1800" i="1" dirty="0" err="1"/>
              <a:t>v</a:t>
            </a:r>
            <a:r>
              <a:rPr lang="en-US" baseline="-25000" dirty="0" err="1"/>
              <a:t>sat</a:t>
            </a:r>
            <a:r>
              <a:rPr lang="sl-SI" baseline="-25000" dirty="0"/>
              <a:t>,h</a:t>
            </a:r>
            <a:r>
              <a:rPr lang="sl-SI" dirty="0"/>
              <a:t> </a:t>
            </a:r>
            <a:r>
              <a:rPr lang="en-US" dirty="0"/>
              <a:t>≈ 80 </a:t>
            </a:r>
            <a:r>
              <a:rPr lang="en-US" sz="1600" dirty="0"/>
              <a:t>µ</a:t>
            </a:r>
            <a:r>
              <a:rPr lang="sl-SI" sz="1600" dirty="0"/>
              <a:t>m/</a:t>
            </a:r>
            <a:r>
              <a:rPr lang="en-US" sz="1600" dirty="0"/>
              <a:t>n</a:t>
            </a:r>
            <a:r>
              <a:rPr lang="sl-SI" sz="1600" dirty="0"/>
              <a:t>s</a:t>
            </a:r>
            <a:endParaRPr lang="sl-SI" dirty="0"/>
          </a:p>
          <a:p>
            <a:r>
              <a:rPr lang="en-US" sz="1800" i="1" dirty="0" err="1"/>
              <a:t>v</a:t>
            </a:r>
            <a:r>
              <a:rPr lang="en-US" baseline="-25000" dirty="0" err="1"/>
              <a:t>sat,e</a:t>
            </a:r>
            <a:r>
              <a:rPr lang="sl-SI" dirty="0"/>
              <a:t> </a:t>
            </a:r>
            <a:r>
              <a:rPr lang="en-US" dirty="0"/>
              <a:t>≈ 105 </a:t>
            </a:r>
            <a:r>
              <a:rPr lang="en-US" sz="1600" dirty="0"/>
              <a:t>µ</a:t>
            </a:r>
            <a:r>
              <a:rPr lang="sl-SI" sz="1600" dirty="0"/>
              <a:t>m/</a:t>
            </a:r>
            <a:r>
              <a:rPr lang="en-US" sz="1600" dirty="0"/>
              <a:t>n</a:t>
            </a:r>
            <a:r>
              <a:rPr lang="sl-SI" sz="1600" dirty="0"/>
              <a:t>s</a:t>
            </a:r>
            <a:endParaRPr lang="sl-SI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AAA4BBF-D45A-470E-B1D9-BF68F9F18A3B}"/>
                  </a:ext>
                </a:extLst>
              </p:cNvPr>
              <p:cNvSpPr txBox="1"/>
              <p:nvPr/>
            </p:nvSpPr>
            <p:spPr>
              <a:xfrm>
                <a:off x="8373006" y="4994786"/>
                <a:ext cx="3056478" cy="4397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0000"/>
                    </a:solidFill>
                  </a:rPr>
                  <a:t>KS: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l-SI" sz="1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𝑝𝑎𝑟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US" sz="1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sl-SI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𝑝𝑎𝑟</m:t>
                        </m:r>
                      </m:e>
                      <m:sub>
                        <m: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300</m:t>
                        </m:r>
                        <m:r>
                          <a:rPr lang="en-US" sz="14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</m:e>
                    </m:d>
                    <m:r>
                      <a:rPr lang="en-US" sz="14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sz="1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4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  <m:r>
                                  <a:rPr lang="en-US" sz="14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a:rPr lang="en-US" sz="14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num>
                              <m:den>
                                <m:r>
                                  <a:rPr lang="en-US" sz="14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300 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K</m:t>
                                </m:r>
                              </m:den>
                            </m:f>
                          </m:e>
                        </m:d>
                      </m:e>
                      <m:sup>
                        <m:sSub>
                          <m:sSubPr>
                            <m:ctrlPr>
                              <a:rPr lang="en-US" sz="14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p>
                    </m:sSup>
                  </m:oMath>
                </a14:m>
                <a:endParaRPr lang="sl-SI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AAA4BBF-D45A-470E-B1D9-BF68F9F18A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3006" y="4994786"/>
                <a:ext cx="3056478" cy="439736"/>
              </a:xfrm>
              <a:prstGeom prst="rect">
                <a:avLst/>
              </a:prstGeom>
              <a:blipFill>
                <a:blip r:embed="rId6"/>
                <a:stretch>
                  <a:fillRect l="-599" b="-2778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>
            <a:extLst>
              <a:ext uri="{FF2B5EF4-FFF2-40B4-BE49-F238E27FC236}">
                <a16:creationId xmlns:a16="http://schemas.microsoft.com/office/drawing/2014/main" id="{04AA5B6A-BA15-4513-A75E-361A46467F1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65513" y="5532393"/>
            <a:ext cx="3553467" cy="1287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989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6CDF7-BF5E-4F78-8F2C-D6E4A37DC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constitutes TCT?</a:t>
            </a:r>
            <a:endParaRPr lang="sl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C5A59-ECD3-440C-BB38-5094C57513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929" y="1134040"/>
            <a:ext cx="10969139" cy="1364344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dirty="0">
                <a:solidFill>
                  <a:schemeClr val="accent6"/>
                </a:solidFill>
              </a:rPr>
              <a:t>Transient Current Technique measurement:</a:t>
            </a:r>
          </a:p>
          <a:p>
            <a:pPr marL="36513" indent="0">
              <a:buNone/>
            </a:pPr>
            <a:r>
              <a:rPr lang="en-US" sz="2000" i="1" dirty="0"/>
              <a:t>Deducing system properties by measuring the shape of the induced signal</a:t>
            </a:r>
          </a:p>
          <a:p>
            <a:pPr marL="36513" indent="0">
              <a:buNone/>
            </a:pPr>
            <a:r>
              <a:rPr lang="en-US" sz="2000" i="1" dirty="0"/>
              <a:t>(shape, rise time, integral, etc.)</a:t>
            </a:r>
            <a:endParaRPr lang="sl-SI" sz="2000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278E30-BA60-417D-8FEF-0AFAF512FA8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l-SI"/>
              <a:t>04. 03. 2025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EAC66-28E5-4D1F-8E70-F66EDCEDA9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DRD3/AIDAInnova TCT School: Signal Formation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FF3B52-B5A3-4604-8EF0-18C95B4318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96B9632-F192-4BC1-A73E-55A087BB3E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6748" y="4337609"/>
            <a:ext cx="2016125" cy="431800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en-GB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201484CD-8EEE-43ED-A282-94BAD4B92A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6748" y="4266172"/>
            <a:ext cx="2016125" cy="71437"/>
          </a:xfrm>
          <a:prstGeom prst="rect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5798F57-822F-4244-B9E0-1F179D256F9F}"/>
              </a:ext>
            </a:extLst>
          </p:cNvPr>
          <p:cNvSpPr/>
          <p:nvPr/>
        </p:nvSpPr>
        <p:spPr bwMode="auto">
          <a:xfrm>
            <a:off x="2296748" y="4697972"/>
            <a:ext cx="2016125" cy="71437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GB" dirty="0">
              <a:ea typeface="+mn-ea"/>
              <a:cs typeface="Arial" pitchFamily="34" charset="0"/>
            </a:endParaRPr>
          </a:p>
        </p:txBody>
      </p:sp>
      <p:sp>
        <p:nvSpPr>
          <p:cNvPr id="11" name="AutoShape 4">
            <a:extLst>
              <a:ext uri="{FF2B5EF4-FFF2-40B4-BE49-F238E27FC236}">
                <a16:creationId xmlns:a16="http://schemas.microsoft.com/office/drawing/2014/main" id="{E81DF9E3-3811-424E-8DB3-3308CCC96219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6443298" y="3403401"/>
            <a:ext cx="757238" cy="766763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99CC00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Line 10">
            <a:extLst>
              <a:ext uri="{FF2B5EF4-FFF2-40B4-BE49-F238E27FC236}">
                <a16:creationId xmlns:a16="http://schemas.microsoft.com/office/drawing/2014/main" id="{D6DBFE82-5D36-4A17-84F1-000DD22AE74B}"/>
              </a:ext>
            </a:extLst>
          </p:cNvPr>
          <p:cNvSpPr>
            <a:spLocks noChangeShapeType="1"/>
          </p:cNvSpPr>
          <p:nvPr/>
        </p:nvSpPr>
        <p:spPr bwMode="auto">
          <a:xfrm>
            <a:off x="7200535" y="3792068"/>
            <a:ext cx="381000" cy="0"/>
          </a:xfrm>
          <a:prstGeom prst="line">
            <a:avLst/>
          </a:prstGeom>
          <a:noFill/>
          <a:ln w="9525">
            <a:solidFill>
              <a:schemeClr val="accent6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F4BE3C5-907B-43B3-839B-7E1E862BF066}"/>
              </a:ext>
            </a:extLst>
          </p:cNvPr>
          <p:cNvGrpSpPr>
            <a:grpSpLocks/>
          </p:cNvGrpSpPr>
          <p:nvPr/>
        </p:nvGrpSpPr>
        <p:grpSpPr bwMode="auto">
          <a:xfrm>
            <a:off x="5295535" y="3394634"/>
            <a:ext cx="762000" cy="914400"/>
            <a:chOff x="2256" y="912"/>
            <a:chExt cx="480" cy="576"/>
          </a:xfrm>
        </p:grpSpPr>
        <p:sp>
          <p:nvSpPr>
            <p:cNvPr id="44" name="Line 13">
              <a:extLst>
                <a:ext uri="{FF2B5EF4-FFF2-40B4-BE49-F238E27FC236}">
                  <a16:creationId xmlns:a16="http://schemas.microsoft.com/office/drawing/2014/main" id="{7E5F93A3-D4FC-480A-AA25-9AB1FC237E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56" y="1152"/>
              <a:ext cx="288" cy="0"/>
            </a:xfrm>
            <a:prstGeom prst="line">
              <a:avLst/>
            </a:prstGeom>
            <a:noFill/>
            <a:ln w="9525">
              <a:solidFill>
                <a:schemeClr val="accent6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Rectangle 14">
              <a:extLst>
                <a:ext uri="{FF2B5EF4-FFF2-40B4-BE49-F238E27FC236}">
                  <a16:creationId xmlns:a16="http://schemas.microsoft.com/office/drawing/2014/main" id="{72A142EE-DB8A-44C4-ACED-4BA1A46E88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" y="912"/>
              <a:ext cx="480" cy="576"/>
            </a:xfrm>
            <a:prstGeom prst="rect">
              <a:avLst/>
            </a:prstGeom>
            <a:noFill/>
            <a:ln w="9525">
              <a:solidFill>
                <a:schemeClr val="accent6">
                  <a:lumMod val="50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" name="Line 15">
              <a:extLst>
                <a:ext uri="{FF2B5EF4-FFF2-40B4-BE49-F238E27FC236}">
                  <a16:creationId xmlns:a16="http://schemas.microsoft.com/office/drawing/2014/main" id="{68A58AB8-59B5-443E-ACB1-C05AC70A58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44" y="1008"/>
              <a:ext cx="0" cy="288"/>
            </a:xfrm>
            <a:prstGeom prst="line">
              <a:avLst/>
            </a:prstGeom>
            <a:noFill/>
            <a:ln w="9525">
              <a:solidFill>
                <a:schemeClr val="accent6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Line 16">
              <a:extLst>
                <a:ext uri="{FF2B5EF4-FFF2-40B4-BE49-F238E27FC236}">
                  <a16:creationId xmlns:a16="http://schemas.microsoft.com/office/drawing/2014/main" id="{ADF4F30C-5254-4D93-A601-D028A073CA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0" y="1008"/>
              <a:ext cx="0" cy="288"/>
            </a:xfrm>
            <a:prstGeom prst="line">
              <a:avLst/>
            </a:prstGeom>
            <a:noFill/>
            <a:ln w="9525">
              <a:solidFill>
                <a:schemeClr val="accent6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Rectangle 17">
              <a:extLst>
                <a:ext uri="{FF2B5EF4-FFF2-40B4-BE49-F238E27FC236}">
                  <a16:creationId xmlns:a16="http://schemas.microsoft.com/office/drawing/2014/main" id="{B071A28E-F469-4255-93CC-B8D809BE32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2" y="1200"/>
              <a:ext cx="96" cy="240"/>
            </a:xfrm>
            <a:prstGeom prst="rect">
              <a:avLst/>
            </a:prstGeom>
            <a:noFill/>
            <a:ln w="9525">
              <a:solidFill>
                <a:schemeClr val="accent6">
                  <a:lumMod val="50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9" name="Line 18">
              <a:extLst>
                <a:ext uri="{FF2B5EF4-FFF2-40B4-BE49-F238E27FC236}">
                  <a16:creationId xmlns:a16="http://schemas.microsoft.com/office/drawing/2014/main" id="{E88FDA06-0521-46C0-ACA2-59926AB7CA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00" y="1152"/>
              <a:ext cx="0" cy="48"/>
            </a:xfrm>
            <a:prstGeom prst="line">
              <a:avLst/>
            </a:prstGeom>
            <a:noFill/>
            <a:ln w="9525">
              <a:solidFill>
                <a:schemeClr val="accent6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" name="Line 19">
            <a:extLst>
              <a:ext uri="{FF2B5EF4-FFF2-40B4-BE49-F238E27FC236}">
                <a16:creationId xmlns:a16="http://schemas.microsoft.com/office/drawing/2014/main" id="{D6F48F52-897B-4533-9BB6-D1EE60D987F4}"/>
              </a:ext>
            </a:extLst>
          </p:cNvPr>
          <p:cNvSpPr>
            <a:spLocks noChangeShapeType="1"/>
          </p:cNvSpPr>
          <p:nvPr/>
        </p:nvSpPr>
        <p:spPr bwMode="auto">
          <a:xfrm>
            <a:off x="5524135" y="4232834"/>
            <a:ext cx="0" cy="381000"/>
          </a:xfrm>
          <a:prstGeom prst="line">
            <a:avLst/>
          </a:prstGeom>
          <a:noFill/>
          <a:ln w="9525">
            <a:solidFill>
              <a:schemeClr val="accent6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Text Box 20">
            <a:extLst>
              <a:ext uri="{FF2B5EF4-FFF2-40B4-BE49-F238E27FC236}">
                <a16:creationId xmlns:a16="http://schemas.microsoft.com/office/drawing/2014/main" id="{AC120A10-281E-416C-9383-A15D8D8702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9335" y="4537634"/>
            <a:ext cx="685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buFont typeface="Wingdings" charset="0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buFont typeface="Wingdings" charset="0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buFont typeface="Wingdings" charset="0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buFont typeface="Wingdings" charset="0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HV</a:t>
            </a:r>
            <a:endParaRPr lang="en-GB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 Box 23">
            <a:extLst>
              <a:ext uri="{FF2B5EF4-FFF2-40B4-BE49-F238E27FC236}">
                <a16:creationId xmlns:a16="http://schemas.microsoft.com/office/drawing/2014/main" id="{53D6B09D-0640-4594-8F73-25215C84A8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9485" y="4907522"/>
            <a:ext cx="266065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buFont typeface="Wingdings" charset="0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buFont typeface="Wingdings" charset="0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buFont typeface="Wingdings" charset="0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buFont typeface="Wingdings" charset="0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800" b="1">
                <a:solidFill>
                  <a:srgbClr val="0070C0"/>
                </a:solidFill>
              </a:rPr>
              <a:t>2.) Biasing &amp; amplifier</a:t>
            </a:r>
          </a:p>
        </p:txBody>
      </p:sp>
      <p:grpSp>
        <p:nvGrpSpPr>
          <p:cNvPr id="17" name="Group 40">
            <a:extLst>
              <a:ext uri="{FF2B5EF4-FFF2-40B4-BE49-F238E27FC236}">
                <a16:creationId xmlns:a16="http://schemas.microsoft.com/office/drawing/2014/main" id="{CBC6F8B0-E7A8-4D73-A4E8-84FA096DE6B5}"/>
              </a:ext>
            </a:extLst>
          </p:cNvPr>
          <p:cNvGrpSpPr>
            <a:grpSpLocks/>
          </p:cNvGrpSpPr>
          <p:nvPr/>
        </p:nvGrpSpPr>
        <p:grpSpPr bwMode="auto">
          <a:xfrm>
            <a:off x="7581535" y="3242234"/>
            <a:ext cx="2514600" cy="1143000"/>
            <a:chOff x="4032" y="768"/>
            <a:chExt cx="1584" cy="720"/>
          </a:xfrm>
        </p:grpSpPr>
        <p:grpSp>
          <p:nvGrpSpPr>
            <p:cNvPr id="34" name="Group 24">
              <a:extLst>
                <a:ext uri="{FF2B5EF4-FFF2-40B4-BE49-F238E27FC236}">
                  <a16:creationId xmlns:a16="http://schemas.microsoft.com/office/drawing/2014/main" id="{874B2AB6-3C38-46BD-85F2-CA2AFAA0EA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768"/>
              <a:ext cx="1344" cy="720"/>
              <a:chOff x="3552" y="768"/>
              <a:chExt cx="1344" cy="720"/>
            </a:xfrm>
          </p:grpSpPr>
          <p:sp>
            <p:nvSpPr>
              <p:cNvPr id="36" name="Rectangle 25">
                <a:extLst>
                  <a:ext uri="{FF2B5EF4-FFF2-40B4-BE49-F238E27FC236}">
                    <a16:creationId xmlns:a16="http://schemas.microsoft.com/office/drawing/2014/main" id="{B72CFDD7-59F1-4A28-ADF9-9AA1BFCA4E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96" y="768"/>
                <a:ext cx="1200" cy="720"/>
              </a:xfrm>
              <a:prstGeom prst="rect">
                <a:avLst/>
              </a:prstGeom>
              <a:noFill/>
              <a:ln w="28575">
                <a:solidFill>
                  <a:schemeClr val="accent6">
                    <a:lumMod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7" name="Rectangle 26">
                <a:extLst>
                  <a:ext uri="{FF2B5EF4-FFF2-40B4-BE49-F238E27FC236}">
                    <a16:creationId xmlns:a16="http://schemas.microsoft.com/office/drawing/2014/main" id="{EAFFD974-ED14-4450-B758-418F61566A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4" y="816"/>
                <a:ext cx="480" cy="432"/>
              </a:xfrm>
              <a:prstGeom prst="rect">
                <a:avLst/>
              </a:prstGeom>
              <a:noFill/>
              <a:ln w="9525">
                <a:solidFill>
                  <a:schemeClr val="accent6">
                    <a:lumMod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8" name="Line 27">
                <a:extLst>
                  <a:ext uri="{FF2B5EF4-FFF2-40B4-BE49-F238E27FC236}">
                    <a16:creationId xmlns:a16="http://schemas.microsoft.com/office/drawing/2014/main" id="{C53EFC34-F753-430F-89D4-443FEB79FF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52" y="1114"/>
                <a:ext cx="0" cy="278"/>
              </a:xfrm>
              <a:prstGeom prst="line">
                <a:avLst/>
              </a:prstGeom>
              <a:noFill/>
              <a:ln w="9525">
                <a:solidFill>
                  <a:schemeClr val="accent6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Line 28">
                <a:extLst>
                  <a:ext uri="{FF2B5EF4-FFF2-40B4-BE49-F238E27FC236}">
                    <a16:creationId xmlns:a16="http://schemas.microsoft.com/office/drawing/2014/main" id="{6AD181D5-BB13-4AF9-ACFF-D3043F7D3E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52" y="1392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accent6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Oval 29">
                <a:extLst>
                  <a:ext uri="{FF2B5EF4-FFF2-40B4-BE49-F238E27FC236}">
                    <a16:creationId xmlns:a16="http://schemas.microsoft.com/office/drawing/2014/main" id="{A5C5E7B8-2C90-4ED5-AE72-A008C516B3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0" y="13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accent6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1" name="Oval 30">
                <a:extLst>
                  <a:ext uri="{FF2B5EF4-FFF2-40B4-BE49-F238E27FC236}">
                    <a16:creationId xmlns:a16="http://schemas.microsoft.com/office/drawing/2014/main" id="{7D6DF97D-1F1E-498E-B66B-981EA2137D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2" y="13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accent6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2" name="Oval 31">
                <a:extLst>
                  <a:ext uri="{FF2B5EF4-FFF2-40B4-BE49-F238E27FC236}">
                    <a16:creationId xmlns:a16="http://schemas.microsoft.com/office/drawing/2014/main" id="{4DDB2F7E-5453-49B6-939A-890CE3C62A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4" y="13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accent6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3" name="Oval 32">
                <a:extLst>
                  <a:ext uri="{FF2B5EF4-FFF2-40B4-BE49-F238E27FC236}">
                    <a16:creationId xmlns:a16="http://schemas.microsoft.com/office/drawing/2014/main" id="{DBB8A645-E94A-43B2-A708-6C2DF086AA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6" y="13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accent6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5" name="Text Box 33">
              <a:extLst>
                <a:ext uri="{FF2B5EF4-FFF2-40B4-BE49-F238E27FC236}">
                  <a16:creationId xmlns:a16="http://schemas.microsoft.com/office/drawing/2014/main" id="{DD5DCB7F-B7E1-4E80-9106-F2B4999179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04" y="864"/>
              <a:ext cx="912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buFont typeface="Wingdings" charset="0"/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buFont typeface="Wingdings" charset="0"/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buFont typeface="Wingdings" charset="0"/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buFont typeface="Wingdings" charset="0"/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b="1">
                  <a:solidFill>
                    <a:srgbClr val="FF0000"/>
                  </a:solidFill>
                </a:rPr>
                <a:t>3.) DAQ</a:t>
              </a:r>
              <a:endParaRPr lang="en-GB" sz="1800" b="1">
                <a:solidFill>
                  <a:srgbClr val="FF0000"/>
                </a:solidFill>
              </a:endParaRPr>
            </a:p>
          </p:txBody>
        </p:sp>
      </p:grpSp>
      <p:sp>
        <p:nvSpPr>
          <p:cNvPr id="18" name="Line 35">
            <a:extLst>
              <a:ext uri="{FF2B5EF4-FFF2-40B4-BE49-F238E27FC236}">
                <a16:creationId xmlns:a16="http://schemas.microsoft.com/office/drawing/2014/main" id="{0D0F690C-4C4D-47E9-AA20-947876A57AAB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5135" y="3775634"/>
            <a:ext cx="533400" cy="0"/>
          </a:xfrm>
          <a:prstGeom prst="line">
            <a:avLst/>
          </a:prstGeom>
          <a:noFill/>
          <a:ln w="9525">
            <a:solidFill>
              <a:schemeClr val="accent6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Text Box 39">
            <a:extLst>
              <a:ext uri="{FF2B5EF4-FFF2-40B4-BE49-F238E27FC236}">
                <a16:creationId xmlns:a16="http://schemas.microsoft.com/office/drawing/2014/main" id="{180B5F78-1698-404B-9A5E-55BA30ABA7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38735" y="4385234"/>
            <a:ext cx="19812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buFont typeface="Wingdings" charset="0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buFont typeface="Wingdings" charset="0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buFont typeface="Wingdings" charset="0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buFont typeface="Wingdings" charset="0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digital oscilloscope</a:t>
            </a:r>
          </a:p>
        </p:txBody>
      </p:sp>
      <p:cxnSp>
        <p:nvCxnSpPr>
          <p:cNvPr id="20" name="Straight Connector 37">
            <a:extLst>
              <a:ext uri="{FF2B5EF4-FFF2-40B4-BE49-F238E27FC236}">
                <a16:creationId xmlns:a16="http://schemas.microsoft.com/office/drawing/2014/main" id="{D29D4635-4EED-44C8-A294-CC78536B3CC4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023948" y="3745472"/>
            <a:ext cx="0" cy="555625"/>
          </a:xfrm>
          <a:prstGeom prst="line">
            <a:avLst/>
          </a:prstGeom>
          <a:noFill/>
          <a:ln w="9525">
            <a:solidFill>
              <a:schemeClr val="accent6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1" name="Straight Connector 39">
            <a:extLst>
              <a:ext uri="{FF2B5EF4-FFF2-40B4-BE49-F238E27FC236}">
                <a16:creationId xmlns:a16="http://schemas.microsoft.com/office/drawing/2014/main" id="{5E27DFB9-BB40-4036-B819-A4A68927ABDE}"/>
              </a:ext>
            </a:extLst>
          </p:cNvPr>
          <p:cNvCxnSpPr>
            <a:cxnSpLocks noChangeShapeType="1"/>
            <a:endCxn id="44" idx="0"/>
          </p:cNvCxnSpPr>
          <p:nvPr/>
        </p:nvCxnSpPr>
        <p:spPr bwMode="auto">
          <a:xfrm>
            <a:off x="4023948" y="3775634"/>
            <a:ext cx="1271587" cy="0"/>
          </a:xfrm>
          <a:prstGeom prst="line">
            <a:avLst/>
          </a:prstGeom>
          <a:noFill/>
          <a:ln w="9525">
            <a:solidFill>
              <a:schemeClr val="accent6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2" name="Isosceles Triangle 47">
            <a:extLst>
              <a:ext uri="{FF2B5EF4-FFF2-40B4-BE49-F238E27FC236}">
                <a16:creationId xmlns:a16="http://schemas.microsoft.com/office/drawing/2014/main" id="{7275E7CC-D5B0-4ECD-9549-E465F76B847B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192098" y="3327959"/>
            <a:ext cx="144462" cy="1082675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/>
          </a:p>
        </p:txBody>
      </p:sp>
      <p:sp>
        <p:nvSpPr>
          <p:cNvPr id="23" name="Text Box 22">
            <a:extLst>
              <a:ext uri="{FF2B5EF4-FFF2-40B4-BE49-F238E27FC236}">
                <a16:creationId xmlns:a16="http://schemas.microsoft.com/office/drawing/2014/main" id="{2913EB86-053B-4855-8EBF-915748ECEA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2060" y="2910447"/>
            <a:ext cx="32575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buFont typeface="Wingdings" charset="0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buFont typeface="Wingdings" charset="0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buFont typeface="Wingdings" charset="0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buFont typeface="Wingdings" charset="0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2000" b="1" dirty="0">
                <a:solidFill>
                  <a:srgbClr val="03933D"/>
                </a:solidFill>
              </a:rPr>
              <a:t>1.) laser + optical system</a:t>
            </a:r>
            <a:endParaRPr lang="en-GB" sz="1800" b="1" dirty="0">
              <a:solidFill>
                <a:srgbClr val="03933D"/>
              </a:solidFill>
            </a:endParaRPr>
          </a:p>
        </p:txBody>
      </p:sp>
      <p:grpSp>
        <p:nvGrpSpPr>
          <p:cNvPr id="24" name="Group 60">
            <a:extLst>
              <a:ext uri="{FF2B5EF4-FFF2-40B4-BE49-F238E27FC236}">
                <a16:creationId xmlns:a16="http://schemas.microsoft.com/office/drawing/2014/main" id="{46E53643-C7B2-4B84-82AB-229058D8BD38}"/>
              </a:ext>
            </a:extLst>
          </p:cNvPr>
          <p:cNvGrpSpPr>
            <a:grpSpLocks/>
          </p:cNvGrpSpPr>
          <p:nvPr/>
        </p:nvGrpSpPr>
        <p:grpSpPr bwMode="auto">
          <a:xfrm>
            <a:off x="3015885" y="4897997"/>
            <a:ext cx="576263" cy="144462"/>
            <a:chOff x="1835696" y="3861048"/>
            <a:chExt cx="576064" cy="144016"/>
          </a:xfrm>
        </p:grpSpPr>
        <p:cxnSp>
          <p:nvCxnSpPr>
            <p:cNvPr id="31" name="Straight Connector 50">
              <a:extLst>
                <a:ext uri="{FF2B5EF4-FFF2-40B4-BE49-F238E27FC236}">
                  <a16:creationId xmlns:a16="http://schemas.microsoft.com/office/drawing/2014/main" id="{3970CA85-C976-4722-BDB2-8CD2EF15AB1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835696" y="3861048"/>
              <a:ext cx="576064" cy="0"/>
            </a:xfrm>
            <a:prstGeom prst="line">
              <a:avLst/>
            </a:prstGeom>
            <a:noFill/>
            <a:ln w="9525">
              <a:solidFill>
                <a:schemeClr val="accent6">
                  <a:lumMod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Straight Connector 51">
              <a:extLst>
                <a:ext uri="{FF2B5EF4-FFF2-40B4-BE49-F238E27FC236}">
                  <a16:creationId xmlns:a16="http://schemas.microsoft.com/office/drawing/2014/main" id="{9D1B202F-1BDC-4E2F-AAF7-3482A1D5202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907704" y="3933056"/>
              <a:ext cx="432048" cy="0"/>
            </a:xfrm>
            <a:prstGeom prst="line">
              <a:avLst/>
            </a:prstGeom>
            <a:noFill/>
            <a:ln w="9525">
              <a:solidFill>
                <a:schemeClr val="accent6">
                  <a:lumMod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" name="Straight Connector 53">
              <a:extLst>
                <a:ext uri="{FF2B5EF4-FFF2-40B4-BE49-F238E27FC236}">
                  <a16:creationId xmlns:a16="http://schemas.microsoft.com/office/drawing/2014/main" id="{1559C71C-588A-4AD8-A64B-171599FF839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051720" y="4005064"/>
              <a:ext cx="169968" cy="0"/>
            </a:xfrm>
            <a:prstGeom prst="line">
              <a:avLst/>
            </a:prstGeom>
            <a:noFill/>
            <a:ln w="9525">
              <a:solidFill>
                <a:schemeClr val="accent6">
                  <a:lumMod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5" name="Straight Connector 58">
            <a:extLst>
              <a:ext uri="{FF2B5EF4-FFF2-40B4-BE49-F238E27FC236}">
                <a16:creationId xmlns:a16="http://schemas.microsoft.com/office/drawing/2014/main" id="{062BD113-0635-45F9-BF37-D5190ECE5814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304810" y="4732897"/>
            <a:ext cx="0" cy="165100"/>
          </a:xfrm>
          <a:prstGeom prst="line">
            <a:avLst/>
          </a:prstGeom>
          <a:noFill/>
          <a:ln w="9525">
            <a:solidFill>
              <a:schemeClr val="accent6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6" name="TextBox 62">
            <a:extLst>
              <a:ext uri="{FF2B5EF4-FFF2-40B4-BE49-F238E27FC236}">
                <a16:creationId xmlns:a16="http://schemas.microsoft.com/office/drawing/2014/main" id="{19AA86F4-73F0-4ADE-93F0-961362B5DF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52485" y="4856722"/>
            <a:ext cx="9286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buFont typeface="Wingdings" charset="0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buFont typeface="Wingdings" charset="0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buFont typeface="Wingdings" charset="0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buFont typeface="Wingdings" charset="0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/>
              <a:t>sample</a:t>
            </a:r>
            <a:endParaRPr lang="en-GB" sz="1800"/>
          </a:p>
        </p:txBody>
      </p:sp>
      <p:sp>
        <p:nvSpPr>
          <p:cNvPr id="27" name="Freeform 68">
            <a:extLst>
              <a:ext uri="{FF2B5EF4-FFF2-40B4-BE49-F238E27FC236}">
                <a16:creationId xmlns:a16="http://schemas.microsoft.com/office/drawing/2014/main" id="{6288449A-3830-40AD-9BE9-C0E53E3CD91A}"/>
              </a:ext>
            </a:extLst>
          </p:cNvPr>
          <p:cNvSpPr>
            <a:spLocks/>
          </p:cNvSpPr>
          <p:nvPr/>
        </p:nvSpPr>
        <p:spPr bwMode="auto">
          <a:xfrm>
            <a:off x="2455498" y="3494647"/>
            <a:ext cx="309562" cy="903287"/>
          </a:xfrm>
          <a:custGeom>
            <a:avLst/>
            <a:gdLst>
              <a:gd name="T0" fmla="*/ 0 w 309650"/>
              <a:gd name="T1" fmla="*/ 0 h 903768"/>
              <a:gd name="T2" fmla="*/ 95585 w 309650"/>
              <a:gd name="T3" fmla="*/ 95489 h 903768"/>
              <a:gd name="T4" fmla="*/ 106206 w 309650"/>
              <a:gd name="T5" fmla="*/ 127319 h 903768"/>
              <a:gd name="T6" fmla="*/ 74344 w 309650"/>
              <a:gd name="T7" fmla="*/ 201590 h 903768"/>
              <a:gd name="T8" fmla="*/ 53103 w 309650"/>
              <a:gd name="T9" fmla="*/ 265250 h 903768"/>
              <a:gd name="T10" fmla="*/ 63723 w 309650"/>
              <a:gd name="T11" fmla="*/ 328910 h 903768"/>
              <a:gd name="T12" fmla="*/ 116826 w 309650"/>
              <a:gd name="T13" fmla="*/ 381957 h 903768"/>
              <a:gd name="T14" fmla="*/ 159308 w 309650"/>
              <a:gd name="T15" fmla="*/ 403177 h 903768"/>
              <a:gd name="T16" fmla="*/ 180549 w 309650"/>
              <a:gd name="T17" fmla="*/ 424399 h 903768"/>
              <a:gd name="T18" fmla="*/ 191170 w 309650"/>
              <a:gd name="T19" fmla="*/ 456228 h 903768"/>
              <a:gd name="T20" fmla="*/ 159308 w 309650"/>
              <a:gd name="T21" fmla="*/ 519888 h 903768"/>
              <a:gd name="T22" fmla="*/ 148688 w 309650"/>
              <a:gd name="T23" fmla="*/ 625986 h 903768"/>
              <a:gd name="T24" fmla="*/ 244273 w 309650"/>
              <a:gd name="T25" fmla="*/ 668426 h 903768"/>
              <a:gd name="T26" fmla="*/ 276131 w 309650"/>
              <a:gd name="T27" fmla="*/ 679036 h 903768"/>
              <a:gd name="T28" fmla="*/ 307992 w 309650"/>
              <a:gd name="T29" fmla="*/ 732087 h 903768"/>
              <a:gd name="T30" fmla="*/ 276131 w 309650"/>
              <a:gd name="T31" fmla="*/ 753306 h 903768"/>
              <a:gd name="T32" fmla="*/ 254892 w 309650"/>
              <a:gd name="T33" fmla="*/ 785136 h 903768"/>
              <a:gd name="T34" fmla="*/ 276131 w 309650"/>
              <a:gd name="T35" fmla="*/ 816966 h 903768"/>
              <a:gd name="T36" fmla="*/ 244273 w 309650"/>
              <a:gd name="T37" fmla="*/ 880626 h 903768"/>
              <a:gd name="T38" fmla="*/ 276131 w 309650"/>
              <a:gd name="T39" fmla="*/ 901846 h 90376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09650" h="903768">
                <a:moveTo>
                  <a:pt x="0" y="0"/>
                </a:moveTo>
                <a:cubicBezTo>
                  <a:pt x="35924" y="28739"/>
                  <a:pt x="74512" y="53331"/>
                  <a:pt x="95693" y="95693"/>
                </a:cubicBezTo>
                <a:cubicBezTo>
                  <a:pt x="100705" y="105718"/>
                  <a:pt x="102782" y="116958"/>
                  <a:pt x="106326" y="127591"/>
                </a:cubicBezTo>
                <a:cubicBezTo>
                  <a:pt x="78198" y="240098"/>
                  <a:pt x="116387" y="107610"/>
                  <a:pt x="74428" y="202019"/>
                </a:cubicBezTo>
                <a:cubicBezTo>
                  <a:pt x="65324" y="222502"/>
                  <a:pt x="53163" y="265814"/>
                  <a:pt x="53163" y="265814"/>
                </a:cubicBezTo>
                <a:cubicBezTo>
                  <a:pt x="56707" y="287079"/>
                  <a:pt x="56978" y="309158"/>
                  <a:pt x="63795" y="329610"/>
                </a:cubicBezTo>
                <a:cubicBezTo>
                  <a:pt x="72968" y="357129"/>
                  <a:pt x="93609" y="369430"/>
                  <a:pt x="116958" y="382772"/>
                </a:cubicBezTo>
                <a:cubicBezTo>
                  <a:pt x="130720" y="390636"/>
                  <a:pt x="145311" y="396949"/>
                  <a:pt x="159488" y="404037"/>
                </a:cubicBezTo>
                <a:cubicBezTo>
                  <a:pt x="166576" y="411126"/>
                  <a:pt x="175595" y="416707"/>
                  <a:pt x="180753" y="425303"/>
                </a:cubicBezTo>
                <a:cubicBezTo>
                  <a:pt x="186519" y="434913"/>
                  <a:pt x="191386" y="445992"/>
                  <a:pt x="191386" y="457200"/>
                </a:cubicBezTo>
                <a:cubicBezTo>
                  <a:pt x="191386" y="479209"/>
                  <a:pt x="170239" y="504869"/>
                  <a:pt x="159488" y="520996"/>
                </a:cubicBezTo>
                <a:cubicBezTo>
                  <a:pt x="147295" y="557574"/>
                  <a:pt x="123859" y="589826"/>
                  <a:pt x="148856" y="627321"/>
                </a:cubicBezTo>
                <a:cubicBezTo>
                  <a:pt x="163299" y="648985"/>
                  <a:pt x="231964" y="665656"/>
                  <a:pt x="244549" y="669851"/>
                </a:cubicBezTo>
                <a:lnTo>
                  <a:pt x="276446" y="680484"/>
                </a:lnTo>
                <a:cubicBezTo>
                  <a:pt x="286237" y="690274"/>
                  <a:pt x="316232" y="713928"/>
                  <a:pt x="308344" y="733647"/>
                </a:cubicBezTo>
                <a:cubicBezTo>
                  <a:pt x="303598" y="745512"/>
                  <a:pt x="287079" y="747824"/>
                  <a:pt x="276446" y="754912"/>
                </a:cubicBezTo>
                <a:cubicBezTo>
                  <a:pt x="269358" y="765545"/>
                  <a:pt x="255181" y="774031"/>
                  <a:pt x="255181" y="786810"/>
                </a:cubicBezTo>
                <a:cubicBezTo>
                  <a:pt x="255181" y="799589"/>
                  <a:pt x="274639" y="806057"/>
                  <a:pt x="276446" y="818707"/>
                </a:cubicBezTo>
                <a:cubicBezTo>
                  <a:pt x="281345" y="852999"/>
                  <a:pt x="263824" y="863227"/>
                  <a:pt x="244549" y="882503"/>
                </a:cubicBezTo>
                <a:lnTo>
                  <a:pt x="276446" y="903768"/>
                </a:lnTo>
              </a:path>
            </a:pathLst>
          </a:custGeom>
          <a:noFill/>
          <a:ln w="9525" cap="flat" cmpd="sng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Rectangle 2">
            <a:extLst>
              <a:ext uri="{FF2B5EF4-FFF2-40B4-BE49-F238E27FC236}">
                <a16:creationId xmlns:a16="http://schemas.microsoft.com/office/drawing/2014/main" id="{A596C1BF-722A-4AED-A137-F4BBAEAA72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2060" y="2861234"/>
            <a:ext cx="3313113" cy="2590800"/>
          </a:xfrm>
          <a:prstGeom prst="rect">
            <a:avLst/>
          </a:prstGeom>
          <a:noFill/>
          <a:ln w="22225">
            <a:solidFill>
              <a:srgbClr val="03933D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en-GB"/>
          </a:p>
        </p:txBody>
      </p:sp>
      <p:sp>
        <p:nvSpPr>
          <p:cNvPr id="29" name="Rectangle 48">
            <a:extLst>
              <a:ext uri="{FF2B5EF4-FFF2-40B4-BE49-F238E27FC236}">
                <a16:creationId xmlns:a16="http://schemas.microsoft.com/office/drawing/2014/main" id="{E3D7BAF5-A554-4892-902B-BB1B046D89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2482" y="2861234"/>
            <a:ext cx="2644775" cy="2590800"/>
          </a:xfrm>
          <a:prstGeom prst="rect">
            <a:avLst/>
          </a:prstGeom>
          <a:noFill/>
          <a:ln w="22225">
            <a:solidFill>
              <a:srgbClr val="0070C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en-GB"/>
          </a:p>
        </p:txBody>
      </p:sp>
      <p:sp>
        <p:nvSpPr>
          <p:cNvPr id="30" name="Rectangle 48">
            <a:extLst>
              <a:ext uri="{FF2B5EF4-FFF2-40B4-BE49-F238E27FC236}">
                <a16:creationId xmlns:a16="http://schemas.microsoft.com/office/drawing/2014/main" id="{C6502B88-B891-44FA-AADC-3369E2510C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83148" y="2843772"/>
            <a:ext cx="2236787" cy="2590800"/>
          </a:xfrm>
          <a:prstGeom prst="rect">
            <a:avLst/>
          </a:prstGeom>
          <a:noFill/>
          <a:ln w="22225">
            <a:solidFill>
              <a:srgbClr val="0070C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en-GB"/>
          </a:p>
        </p:txBody>
      </p:sp>
      <p:sp>
        <p:nvSpPr>
          <p:cNvPr id="51" name="Content Placeholder 2">
            <a:extLst>
              <a:ext uri="{FF2B5EF4-FFF2-40B4-BE49-F238E27FC236}">
                <a16:creationId xmlns:a16="http://schemas.microsoft.com/office/drawing/2014/main" id="{E808CA9F-FAEE-4AC2-BC8D-D6286765D3B5}"/>
              </a:ext>
            </a:extLst>
          </p:cNvPr>
          <p:cNvSpPr txBox="1">
            <a:spLocks/>
          </p:cNvSpPr>
          <p:nvPr/>
        </p:nvSpPr>
        <p:spPr>
          <a:xfrm>
            <a:off x="180690" y="5793564"/>
            <a:ext cx="11870773" cy="13643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182563" indent="-146050" algn="l" defTabSz="539750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263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623888" indent="-17462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6450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989013" indent="-182563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>
              <a:buFont typeface="Arial"/>
              <a:buNone/>
            </a:pPr>
            <a:r>
              <a:rPr lang="en-US" sz="1800" dirty="0">
                <a:solidFill>
                  <a:schemeClr val="accent6"/>
                </a:solidFill>
              </a:rPr>
              <a:t>This talk: signal generation, propagation through the system, examples of sensor parameter extraction, simulation</a:t>
            </a:r>
            <a:endParaRPr lang="sl-SI" sz="1800" i="1" dirty="0"/>
          </a:p>
        </p:txBody>
      </p:sp>
    </p:spTree>
    <p:extLst>
      <p:ext uri="{BB962C8B-B14F-4D97-AF65-F5344CB8AC3E}">
        <p14:creationId xmlns:p14="http://schemas.microsoft.com/office/powerpoint/2010/main" val="3915451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8B0F7-D917-48B0-B435-EB7C83590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Mobility measurement with TCT</a:t>
            </a:r>
            <a:endParaRPr lang="sl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FE44E-DA6D-4CB0-9CBB-4C8B83425E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2448" y="1461788"/>
            <a:ext cx="10969139" cy="4667421"/>
          </a:xfrm>
        </p:spPr>
        <p:txBody>
          <a:bodyPr>
            <a:normAutofit/>
          </a:bodyPr>
          <a:lstStyle/>
          <a:p>
            <a:r>
              <a:rPr lang="en-US" sz="1800" dirty="0"/>
              <a:t>Single carrier type injection (red light, front/back side)</a:t>
            </a:r>
          </a:p>
          <a:p>
            <a:r>
              <a:rPr lang="en-US" sz="1800" dirty="0"/>
              <a:t>Electric field dependence on position (</a:t>
            </a:r>
            <a:r>
              <a:rPr lang="en-US" sz="1800" i="1" dirty="0" err="1"/>
              <a:t>v</a:t>
            </a:r>
            <a:r>
              <a:rPr lang="en-US" sz="1800" baseline="-25000" dirty="0" err="1"/>
              <a:t>e,h</a:t>
            </a:r>
            <a:r>
              <a:rPr lang="en-US" sz="1800" dirty="0"/>
              <a:t>, </a:t>
            </a:r>
            <a:r>
              <a:rPr lang="en-US" sz="1800" i="1" dirty="0"/>
              <a:t>I</a:t>
            </a:r>
            <a:r>
              <a:rPr lang="en-US" sz="1800" baseline="-25000" dirty="0"/>
              <a:t>s</a:t>
            </a:r>
            <a:r>
              <a:rPr lang="en-US" sz="1800" dirty="0"/>
              <a:t> changes,</a:t>
            </a:r>
            <a:r>
              <a:rPr lang="en-US" sz="1800" dirty="0">
                <a:sym typeface="Wingdings" panose="05000000000000000000" pitchFamily="2" charset="2"/>
              </a:rPr>
              <a:t> </a:t>
            </a:r>
            <a:r>
              <a:rPr lang="en-US" sz="1800" i="1" dirty="0">
                <a:sym typeface="Wingdings" panose="05000000000000000000" pitchFamily="2" charset="2"/>
              </a:rPr>
              <a:t>E</a:t>
            </a:r>
            <a:r>
              <a:rPr lang="en-US" sz="1800" dirty="0">
                <a:sym typeface="Wingdings" panose="05000000000000000000" pitchFamily="2" charset="2"/>
              </a:rPr>
              <a:t> is known)</a:t>
            </a:r>
            <a:endParaRPr lang="en-US" sz="1800" dirty="0"/>
          </a:p>
          <a:p>
            <a:r>
              <a:rPr lang="en-US" sz="1800" dirty="0"/>
              <a:t>Fitting of the pulse shape to determine parameters of a model</a:t>
            </a:r>
          </a:p>
          <a:p>
            <a:pPr lvl="1"/>
            <a:r>
              <a:rPr lang="en-US" sz="1400" dirty="0"/>
              <a:t>Example: time-of-flight method, time of arrival very sensitive on mobility</a:t>
            </a:r>
          </a:p>
          <a:p>
            <a:endParaRPr lang="sl-SI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60F4A6-8A74-4DAE-8DBC-7A129137DAA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l-SI"/>
              <a:t>04. 03. 2025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19A24A-B95D-4841-94DD-461DA8E814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DRD3/AIDAInnova TCT School: Signal Formation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41072-F5F2-4352-A6F0-D5C8E57558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25A062-5721-48AB-8F58-9A6E0B9065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173" y="3167613"/>
            <a:ext cx="8440351" cy="298977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66E9AC7-FB71-4A0E-8275-3D2CD625DA16}"/>
              </a:ext>
            </a:extLst>
          </p:cNvPr>
          <p:cNvSpPr txBox="1"/>
          <p:nvPr/>
        </p:nvSpPr>
        <p:spPr>
          <a:xfrm>
            <a:off x="7713663" y="6092653"/>
            <a:ext cx="64484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[5] </a:t>
            </a:r>
            <a:r>
              <a:rPr lang="sl-SI" sz="1400" dirty="0">
                <a:solidFill>
                  <a:schemeClr val="accent4">
                    <a:lumMod val="75000"/>
                  </a:schemeClr>
                </a:solidFill>
              </a:rPr>
              <a:t>C. </a:t>
            </a:r>
            <a:r>
              <a:rPr lang="sl-SI" sz="1400" dirty="0" err="1">
                <a:solidFill>
                  <a:schemeClr val="accent4">
                    <a:lumMod val="75000"/>
                  </a:schemeClr>
                </a:solidFill>
              </a:rPr>
              <a:t>Scharf</a:t>
            </a:r>
            <a:r>
              <a:rPr lang="sl-SI" sz="1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sl-SI" sz="1400" dirty="0" err="1">
                <a:solidFill>
                  <a:schemeClr val="accent4">
                    <a:lumMod val="75000"/>
                  </a:schemeClr>
                </a:solidFill>
              </a:rPr>
              <a:t>and</a:t>
            </a:r>
            <a:r>
              <a:rPr lang="sl-SI" sz="1400" dirty="0">
                <a:solidFill>
                  <a:schemeClr val="accent4">
                    <a:lumMod val="75000"/>
                  </a:schemeClr>
                </a:solidFill>
              </a:rPr>
              <a:t> R. </a:t>
            </a:r>
            <a:r>
              <a:rPr lang="sl-SI" sz="1400" dirty="0" err="1">
                <a:solidFill>
                  <a:schemeClr val="accent4">
                    <a:lumMod val="75000"/>
                  </a:schemeClr>
                </a:solidFill>
              </a:rPr>
              <a:t>Klanner</a:t>
            </a:r>
            <a:r>
              <a:rPr lang="sl-SI" sz="1400" dirty="0">
                <a:solidFill>
                  <a:schemeClr val="accent4">
                    <a:lumMod val="75000"/>
                  </a:schemeClr>
                </a:solidFill>
              </a:rPr>
              <a:t> NIMA 7</a:t>
            </a:r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9</a:t>
            </a:r>
            <a:r>
              <a:rPr lang="sl-SI" sz="1400" dirty="0">
                <a:solidFill>
                  <a:schemeClr val="accent4">
                    <a:lumMod val="75000"/>
                  </a:schemeClr>
                </a:solidFill>
              </a:rPr>
              <a:t>9 (2015) p. </a:t>
            </a:r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8</a:t>
            </a:r>
            <a:r>
              <a:rPr lang="sl-SI" sz="1400" dirty="0">
                <a:solidFill>
                  <a:schemeClr val="accent4">
                    <a:lumMod val="75000"/>
                  </a:schemeClr>
                </a:solidFill>
              </a:rPr>
              <a:t>1-</a:t>
            </a:r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89</a:t>
            </a:r>
            <a:r>
              <a:rPr lang="sl-SI" sz="1400" dirty="0">
                <a:solidFill>
                  <a:schemeClr val="accent4">
                    <a:lumMod val="7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1411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7BC4F65-7ABA-4F62-8FF8-F29A8F2AE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430" y="2915036"/>
            <a:ext cx="10969139" cy="940443"/>
          </a:xfrm>
        </p:spPr>
        <p:txBody>
          <a:bodyPr/>
          <a:lstStyle/>
          <a:p>
            <a:r>
              <a:rPr lang="en-US" dirty="0"/>
              <a:t>Timing measurements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1250536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D72A0-57B5-43BA-B099-0D09F65BE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of Arrival measurements</a:t>
            </a:r>
            <a:endParaRPr lang="sl-SI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982DF76-B4A8-43CC-BB1C-4E114AE407E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1600" dirty="0"/>
                  <a:t>Time of arrival measurements will be critical for pileup suppression at HL-LHC (pileup 200)</a:t>
                </a:r>
              </a:p>
              <a:p>
                <a:pPr lvl="1"/>
                <a:r>
                  <a:rPr lang="en-US" sz="1400" dirty="0"/>
                  <a:t>Targeted time resolution &lt; 50 </a:t>
                </a:r>
                <a:r>
                  <a:rPr lang="en-US" sz="1400" dirty="0" err="1"/>
                  <a:t>ps</a:t>
                </a:r>
                <a:endParaRPr lang="en-US" sz="1400" dirty="0"/>
              </a:p>
              <a:p>
                <a:pPr lvl="1"/>
                <a:r>
                  <a:rPr lang="en-US" sz="1400" dirty="0"/>
                  <a:t>ATLAS High Granularity Timing Detector and CMS Endcap Timing Layer</a:t>
                </a:r>
              </a:p>
              <a:p>
                <a:r>
                  <a:rPr lang="en-US" sz="1600" dirty="0"/>
                  <a:t>We want to measure the time of arrival with respect to a reference time</a:t>
                </a:r>
              </a:p>
              <a:p>
                <a:pPr lvl="1"/>
                <a:r>
                  <a:rPr lang="en-US" sz="1400" dirty="0"/>
                  <a:t>Reference at LHC the 25 ns clock (bunch crossing time)</a:t>
                </a:r>
              </a:p>
              <a:p>
                <a:pPr lvl="1"/>
                <a:r>
                  <a:rPr lang="en-US" sz="1400" dirty="0"/>
                  <a:t>In lab a reference signal (from reference detector or laser trigger pulse)</a:t>
                </a:r>
              </a:p>
              <a:p>
                <a:pPr lvl="2"/>
                <a:r>
                  <a:rPr lang="en-US" sz="1400" dirty="0"/>
                  <a:t>At least two channels are recorded</a:t>
                </a:r>
              </a:p>
              <a:p>
                <a:pPr lvl="2"/>
                <a:r>
                  <a:rPr lang="en-US" sz="1400" dirty="0"/>
                  <a:t>Time of Arrival: time when signal crosses a selected threshold</a:t>
                </a:r>
              </a:p>
              <a:p>
                <a:pPr lvl="1"/>
                <a:r>
                  <a:rPr lang="en-US" sz="1400" dirty="0"/>
                  <a:t>Time resolution defined as RMS of the time difference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p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𝑹𝑴𝑺</m:t>
                    </m:r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1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US" sz="1400" b="1" i="0" smtClean="0">
                            <a:latin typeface="Cambria Math" panose="02040503050406030204" pitchFamily="18" charset="0"/>
                          </a:rPr>
                          <m:t>𝐑𝐄𝐅</m:t>
                        </m:r>
                      </m:sub>
                    </m:sSub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US" sz="1400" b="1" i="0" smtClean="0">
                            <a:latin typeface="Cambria Math" panose="02040503050406030204" pitchFamily="18" charset="0"/>
                          </a:rPr>
                          <m:t>𝐃𝐔𝐓</m:t>
                        </m:r>
                      </m:sub>
                    </m:sSub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400" b="1" dirty="0"/>
                  <a:t>; </a:t>
                </a:r>
                <a:r>
                  <a:rPr lang="en-US" sz="1400" dirty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latin typeface="Cambria Math" panose="02040503050406030204" pitchFamily="18" charset="0"/>
                              </a:rPr>
                              <m:t>DUT</m:t>
                            </m:r>
                          </m:sub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REF</m:t>
                        </m:r>
                      </m:sub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sz="1400" dirty="0"/>
              </a:p>
              <a:p>
                <a:r>
                  <a:rPr lang="en-US" sz="1600" dirty="0"/>
                  <a:t>Radiation hard sensor technologies for timing:</a:t>
                </a:r>
              </a:p>
              <a:p>
                <a:pPr lvl="1"/>
                <a:endParaRPr lang="en-US" sz="1200" dirty="0"/>
              </a:p>
              <a:p>
                <a:pPr lvl="1"/>
                <a:endParaRPr lang="en-US" sz="1400" dirty="0"/>
              </a:p>
              <a:p>
                <a:pPr lvl="1"/>
                <a:endParaRPr lang="sl-SI" sz="14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982DF76-B4A8-43CC-BB1C-4E114AE407E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392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1E6408-414F-4B9F-9F2C-F19E782FF24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l-SI"/>
              <a:t>04. 03. 2025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A2CB2-9794-41CA-B8C3-59829614B6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DRD3/AIDAInnova TCT School: Signal Formation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7122E7-A6D9-43DF-947E-E41FA46142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627E9B-34AF-4B07-9B7D-7C90A8A769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6001" y="4076698"/>
            <a:ext cx="2704105" cy="236147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FE9B704-4224-48CD-8BC9-186F4574F68B}"/>
              </a:ext>
            </a:extLst>
          </p:cNvPr>
          <p:cNvSpPr txBox="1"/>
          <p:nvPr/>
        </p:nvSpPr>
        <p:spPr>
          <a:xfrm>
            <a:off x="203201" y="4595716"/>
            <a:ext cx="36131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Low Gain Avalanche Diode (LGAD)</a:t>
            </a:r>
          </a:p>
          <a:p>
            <a:endParaRPr lang="en-US" sz="1600" dirty="0"/>
          </a:p>
          <a:p>
            <a:r>
              <a:rPr lang="en-US" sz="1600" dirty="0"/>
              <a:t>Internal charge multiplication by impact ionization in the p+ gain layer</a:t>
            </a:r>
          </a:p>
          <a:p>
            <a:r>
              <a:rPr lang="en-US" sz="1600" dirty="0">
                <a:sym typeface="Wingdings" panose="05000000000000000000" pitchFamily="2" charset="2"/>
              </a:rPr>
              <a:t>Gain</a:t>
            </a:r>
            <a:endParaRPr lang="sl-SI" sz="16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1A219D5-DC83-4C7F-A940-035A27E99B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4005" y="4198862"/>
            <a:ext cx="3013467" cy="212985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C0FB00-0EE6-47E2-AC72-1B9CF2EDEC19}"/>
              </a:ext>
            </a:extLst>
          </p:cNvPr>
          <p:cNvSpPr txBox="1"/>
          <p:nvPr/>
        </p:nvSpPr>
        <p:spPr>
          <a:xfrm>
            <a:off x="9601201" y="4675532"/>
            <a:ext cx="24320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3D sensor</a:t>
            </a:r>
          </a:p>
          <a:p>
            <a:endParaRPr lang="en-US" sz="1600" dirty="0"/>
          </a:p>
          <a:p>
            <a:r>
              <a:rPr lang="en-US" sz="1600" dirty="0"/>
              <a:t>Short drift path, independent of thickness</a:t>
            </a:r>
          </a:p>
          <a:p>
            <a:r>
              <a:rPr lang="en-US" sz="1600" dirty="0"/>
              <a:t>Radiation hard</a:t>
            </a:r>
            <a:endParaRPr lang="sl-SI" sz="1600" dirty="0"/>
          </a:p>
        </p:txBody>
      </p:sp>
    </p:spTree>
    <p:extLst>
      <p:ext uri="{BB962C8B-B14F-4D97-AF65-F5344CB8AC3E}">
        <p14:creationId xmlns:p14="http://schemas.microsoft.com/office/powerpoint/2010/main" val="36875580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A09A69-2F20-429C-A8C8-FA46CEE58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04. 03. 2025</a:t>
            </a:r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06378D-DD40-4DFD-AF02-643C33C8F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99919" y="6634926"/>
            <a:ext cx="7192162" cy="223074"/>
          </a:xfrm>
        </p:spPr>
        <p:txBody>
          <a:bodyPr/>
          <a:lstStyle/>
          <a:p>
            <a:r>
              <a:rPr lang="en-US" dirty="0">
                <a:solidFill>
                  <a:srgbClr val="A4B0CD"/>
                </a:solidFill>
              </a:rPr>
              <a:t>DRD3/</a:t>
            </a:r>
            <a:r>
              <a:rPr lang="en-US" dirty="0" err="1">
                <a:solidFill>
                  <a:srgbClr val="A4B0CD"/>
                </a:solidFill>
              </a:rPr>
              <a:t>AIDAInnova</a:t>
            </a:r>
            <a:r>
              <a:rPr lang="en-US" dirty="0">
                <a:solidFill>
                  <a:srgbClr val="A4B0CD"/>
                </a:solidFill>
              </a:rPr>
              <a:t> TCT School: Signal Formation</a:t>
            </a:r>
            <a:endParaRPr lang="LID4096" dirty="0">
              <a:solidFill>
                <a:srgbClr val="A4B0CD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C6CFC60-3BA6-431E-9B3E-B6DC2C485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Contributions to time resolution</a:t>
            </a:r>
            <a:endParaRPr lang="en-SI" sz="4000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0E77AA-93B8-479F-BC25-9E3128AD206D}"/>
              </a:ext>
            </a:extLst>
          </p:cNvPr>
          <p:cNvSpPr txBox="1"/>
          <p:nvPr/>
        </p:nvSpPr>
        <p:spPr>
          <a:xfrm>
            <a:off x="559338" y="2039173"/>
            <a:ext cx="3059073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</a:rPr>
              <a:t>Jitter contribution minimized by high signal-to-noise ratio, fast signal rise time</a:t>
            </a:r>
            <a:endParaRPr lang="en-SI" sz="1600" dirty="0">
              <a:solidFill>
                <a:srgbClr val="C00000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ABE8DE-E1E4-45A5-83B5-A3EA603ED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23</a:t>
            </a:fld>
            <a:endParaRPr lang="LID4096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B735439-8909-41AD-9D65-ED00B4CF7626}"/>
              </a:ext>
            </a:extLst>
          </p:cNvPr>
          <p:cNvGrpSpPr/>
          <p:nvPr/>
        </p:nvGrpSpPr>
        <p:grpSpPr>
          <a:xfrm>
            <a:off x="3752849" y="1700851"/>
            <a:ext cx="8404367" cy="3372083"/>
            <a:chOff x="2251327" y="1700851"/>
            <a:chExt cx="9905890" cy="397453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9A4BF7E-D177-48C4-BB9A-40CFEDCE58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51327" y="1718044"/>
              <a:ext cx="9154203" cy="3957346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D9EED2E-252D-40BC-9AC7-663C1C0F0338}"/>
                </a:ext>
              </a:extLst>
            </p:cNvPr>
            <p:cNvSpPr/>
            <p:nvPr/>
          </p:nvSpPr>
          <p:spPr>
            <a:xfrm rot="170995">
              <a:off x="8635334" y="1700851"/>
              <a:ext cx="3521883" cy="14867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E245623-4223-4B0C-B7FB-AD0F3A09CE71}"/>
                  </a:ext>
                </a:extLst>
              </p:cNvPr>
              <p:cNvSpPr txBox="1"/>
              <p:nvPr/>
            </p:nvSpPr>
            <p:spPr>
              <a:xfrm>
                <a:off x="2088875" y="996805"/>
                <a:ext cx="6870975" cy="5033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SI" sz="2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SI" sz="2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SI" sz="22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sz="2200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𝐝𝐞𝐭</m:t>
                              </m:r>
                            </m:sub>
                          </m:sSub>
                        </m:e>
                        <m:sup>
                          <m:r>
                            <a:rPr lang="en-US" sz="2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sz="2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SI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SI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22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𝐣𝐢𝐭𝐭𝐞𝐫</m:t>
                          </m:r>
                        </m:sub>
                        <m:sup>
                          <m:r>
                            <a:rPr lang="en-US" sz="2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US" sz="2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SI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SI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22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𝐩𝐮𝐥𝐬𝐞</m:t>
                          </m:r>
                          <m:r>
                            <a:rPr lang="en-US" sz="22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2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𝐬𝐡𝐚𝐩𝐞</m:t>
                          </m:r>
                        </m:sub>
                        <m:sup>
                          <m:r>
                            <a:rPr lang="en-US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US" sz="2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SI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SI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22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𝐓𝐃𝐂</m:t>
                          </m:r>
                        </m:sub>
                        <m:sup>
                          <m:r>
                            <a:rPr lang="en-US" sz="2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n-SI" sz="2200" b="1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E245623-4223-4B0C-B7FB-AD0F3A09CE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8875" y="996805"/>
                <a:ext cx="6870975" cy="503343"/>
              </a:xfrm>
              <a:prstGeom prst="rect">
                <a:avLst/>
              </a:prstGeom>
              <a:blipFill>
                <a:blip r:embed="rId3"/>
                <a:stretch>
                  <a:fillRect b="-9756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AD99AF62-1B02-4291-9C42-A5392AEAEF14}"/>
              </a:ext>
            </a:extLst>
          </p:cNvPr>
          <p:cNvSpPr txBox="1"/>
          <p:nvPr/>
        </p:nvSpPr>
        <p:spPr>
          <a:xfrm>
            <a:off x="304744" y="3795661"/>
            <a:ext cx="4406956" cy="25545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Pulse shape contribution: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>
                <a:solidFill>
                  <a:srgbClr val="0055A0"/>
                </a:solidFill>
              </a:rPr>
              <a:t>Time walk </a:t>
            </a:r>
            <a:r>
              <a:rPr lang="en-US" sz="1600" dirty="0">
                <a:solidFill>
                  <a:srgbClr val="0055A0"/>
                </a:solidFill>
              </a:rPr>
              <a:t>(signal size)</a:t>
            </a:r>
            <a:r>
              <a:rPr lang="en-US" sz="1600" b="1" dirty="0">
                <a:solidFill>
                  <a:srgbClr val="0055A0"/>
                </a:solidFill>
              </a:rPr>
              <a:t> </a:t>
            </a:r>
            <a:r>
              <a:rPr lang="en-US" sz="1600" dirty="0">
                <a:solidFill>
                  <a:srgbClr val="0055A0"/>
                </a:solidFill>
              </a:rPr>
              <a:t>– correctable (constant fraction discriminator)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>
                <a:solidFill>
                  <a:srgbClr val="0055A0"/>
                </a:solidFill>
              </a:rPr>
              <a:t>LGAD:</a:t>
            </a:r>
            <a:r>
              <a:rPr lang="en-US" sz="1600" dirty="0">
                <a:solidFill>
                  <a:srgbClr val="0055A0"/>
                </a:solidFill>
              </a:rPr>
              <a:t> </a:t>
            </a:r>
            <a:r>
              <a:rPr lang="en-US" sz="1600" dirty="0" err="1">
                <a:solidFill>
                  <a:srgbClr val="0055A0"/>
                </a:solidFill>
              </a:rPr>
              <a:t>nonhomogenous</a:t>
            </a:r>
            <a:r>
              <a:rPr lang="en-US" sz="1600" dirty="0">
                <a:solidFill>
                  <a:srgbClr val="0055A0"/>
                </a:solidFill>
              </a:rPr>
              <a:t> MIP charge deposition </a:t>
            </a:r>
            <a:r>
              <a:rPr lang="en-US" sz="1600" b="1" dirty="0">
                <a:solidFill>
                  <a:srgbClr val="0055A0"/>
                </a:solidFill>
              </a:rPr>
              <a:t>(Landau fluctuations) </a:t>
            </a:r>
            <a:r>
              <a:rPr lang="en-US" sz="1600" dirty="0">
                <a:solidFill>
                  <a:srgbClr val="0055A0"/>
                </a:solidFill>
              </a:rPr>
              <a:t>– uncorrectable – not present in laser measurements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>
                <a:solidFill>
                  <a:srgbClr val="0055A0"/>
                </a:solidFill>
              </a:rPr>
              <a:t>3D: Weighting field distortion </a:t>
            </a:r>
            <a:r>
              <a:rPr lang="en-US" sz="1600" dirty="0">
                <a:solidFill>
                  <a:srgbClr val="0055A0"/>
                </a:solidFill>
              </a:rPr>
              <a:t>(weighting field not constant within a cell) – focused laser good tool to probe this</a:t>
            </a:r>
          </a:p>
        </p:txBody>
      </p:sp>
    </p:spTree>
    <p:extLst>
      <p:ext uri="{BB962C8B-B14F-4D97-AF65-F5344CB8AC3E}">
        <p14:creationId xmlns:p14="http://schemas.microsoft.com/office/powerpoint/2010/main" val="1181771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7BC4F65-7ABA-4F62-8FF8-F29A8F2AE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430" y="2915036"/>
            <a:ext cx="10969139" cy="940443"/>
          </a:xfrm>
        </p:spPr>
        <p:txBody>
          <a:bodyPr/>
          <a:lstStyle/>
          <a:p>
            <a:r>
              <a:rPr lang="en-US" dirty="0"/>
              <a:t>Signal Formation Lab Course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2095441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8C344B2-B121-4DFD-832B-E20DB79FA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9135" y="1411088"/>
            <a:ext cx="10058400" cy="4023360"/>
          </a:xfrm>
        </p:spPr>
        <p:txBody>
          <a:bodyPr>
            <a:normAutofit/>
          </a:bodyPr>
          <a:lstStyle/>
          <a:p>
            <a:r>
              <a:rPr lang="en-US" sz="1800" dirty="0"/>
              <a:t>Fixed laser TCT setup</a:t>
            </a:r>
          </a:p>
          <a:p>
            <a:r>
              <a:rPr lang="en-US" sz="1800" dirty="0"/>
              <a:t>Beam spot size 1 mm</a:t>
            </a:r>
          </a:p>
          <a:p>
            <a:r>
              <a:rPr lang="en-US" sz="1800" dirty="0"/>
              <a:t>Interchangeable laser (660 nm and 1064 nm)</a:t>
            </a:r>
          </a:p>
          <a:p>
            <a:r>
              <a:rPr lang="en-US" sz="1800" dirty="0" err="1"/>
              <a:t>Interchangable</a:t>
            </a:r>
            <a:r>
              <a:rPr lang="en-US" sz="1800" dirty="0"/>
              <a:t> sample (PIN diode, LGAD)</a:t>
            </a:r>
            <a:endParaRPr lang="sl-SI" sz="1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D1B0A4-E1EB-4F69-B57C-B0CC1B4CB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04. 03. 2025</a:t>
            </a:r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8C6E34-450F-4EE2-8EBE-FC5B540E1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DRD3/AIDAInnova TCT School: Signal Formation</a:t>
            </a:r>
            <a:endParaRPr lang="LID4096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488265-EBBD-4262-9733-C7EB4235D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25</a:t>
            </a:fld>
            <a:endParaRPr lang="LID4096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BB9A642-5DFE-4E8C-8FA0-D607C19B4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Compact TCT setup</a:t>
            </a:r>
            <a:endParaRPr lang="sl-SI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682763-A5FF-4881-964B-588FDB7C17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1660" y="1286753"/>
            <a:ext cx="4335875" cy="48874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CDF9618-3CFB-40D9-B984-6A55EB0FC4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2956" y="3274969"/>
            <a:ext cx="3827244" cy="283401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A55B2BC-8D2A-4CA0-AD1C-17ECEDFF05DD}"/>
              </a:ext>
            </a:extLst>
          </p:cNvPr>
          <p:cNvSpPr txBox="1"/>
          <p:nvPr/>
        </p:nvSpPr>
        <p:spPr>
          <a:xfrm>
            <a:off x="3082483" y="5677803"/>
            <a:ext cx="505267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HV</a:t>
            </a:r>
            <a:endParaRPr lang="sl-SI" dirty="0">
              <a:solidFill>
                <a:srgbClr val="0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D23A467-1F28-48F4-A286-45EC5C9A4F58}"/>
              </a:ext>
            </a:extLst>
          </p:cNvPr>
          <p:cNvSpPr txBox="1"/>
          <p:nvPr/>
        </p:nvSpPr>
        <p:spPr>
          <a:xfrm>
            <a:off x="4696477" y="4941203"/>
            <a:ext cx="449675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LV</a:t>
            </a:r>
            <a:endParaRPr lang="sl-SI" dirty="0">
              <a:solidFill>
                <a:srgbClr val="0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FCC506-9EF4-4851-862F-4907F915D71C}"/>
              </a:ext>
            </a:extLst>
          </p:cNvPr>
          <p:cNvSpPr txBox="1"/>
          <p:nvPr/>
        </p:nvSpPr>
        <p:spPr>
          <a:xfrm>
            <a:off x="3538660" y="3781260"/>
            <a:ext cx="1608133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Current meter</a:t>
            </a:r>
            <a:endParaRPr lang="sl-SI" dirty="0">
              <a:solidFill>
                <a:srgbClr val="00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7672FA9-8035-43C0-9FC0-A4638491A619}"/>
              </a:ext>
            </a:extLst>
          </p:cNvPr>
          <p:cNvSpPr txBox="1"/>
          <p:nvPr/>
        </p:nvSpPr>
        <p:spPr>
          <a:xfrm>
            <a:off x="7810928" y="4405710"/>
            <a:ext cx="761747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Laser</a:t>
            </a:r>
            <a:endParaRPr lang="sl-SI" dirty="0">
              <a:solidFill>
                <a:srgbClr val="00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C69A45-9AA1-40DB-A995-70C67920A0ED}"/>
              </a:ext>
            </a:extLst>
          </p:cNvPr>
          <p:cNvSpPr txBox="1"/>
          <p:nvPr/>
        </p:nvSpPr>
        <p:spPr>
          <a:xfrm>
            <a:off x="9341465" y="5354637"/>
            <a:ext cx="2725440" cy="646331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Sample on temperature</a:t>
            </a:r>
            <a:r>
              <a:rPr lang="en-US" i="1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controlled block</a:t>
            </a:r>
            <a:endParaRPr lang="sl-SI" dirty="0">
              <a:solidFill>
                <a:srgbClr val="0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9B2555F-A1CF-4492-B7B9-A7DAC34347D6}"/>
              </a:ext>
            </a:extLst>
          </p:cNvPr>
          <p:cNvSpPr txBox="1"/>
          <p:nvPr/>
        </p:nvSpPr>
        <p:spPr>
          <a:xfrm>
            <a:off x="8115444" y="3085359"/>
            <a:ext cx="1974706" cy="58477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Amplifier and bias-T (not visible)</a:t>
            </a:r>
            <a:endParaRPr lang="sl-SI" sz="1600" dirty="0">
              <a:solidFill>
                <a:srgbClr val="000000"/>
              </a:solidFill>
            </a:endParaRPr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E2D963DC-58DB-41CC-9D10-E9F8044C6A02}"/>
              </a:ext>
            </a:extLst>
          </p:cNvPr>
          <p:cNvSpPr/>
          <p:nvPr/>
        </p:nvSpPr>
        <p:spPr>
          <a:xfrm>
            <a:off x="7162879" y="3701321"/>
            <a:ext cx="203025" cy="243949"/>
          </a:xfrm>
          <a:prstGeom prst="downArrow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097B834-360D-423C-973A-2E92C14B29CB}"/>
              </a:ext>
            </a:extLst>
          </p:cNvPr>
          <p:cNvSpPr txBox="1"/>
          <p:nvPr/>
        </p:nvSpPr>
        <p:spPr>
          <a:xfrm>
            <a:off x="5735464" y="3377883"/>
            <a:ext cx="2121093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DRS4 oscilloscope</a:t>
            </a:r>
            <a:endParaRPr lang="sl-SI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4406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ACCC807-373B-4860-8BE4-EFB7FD26C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4880" y="1012959"/>
            <a:ext cx="10058400" cy="5300234"/>
          </a:xfrm>
        </p:spPr>
        <p:txBody>
          <a:bodyPr>
            <a:normAutofit/>
          </a:bodyPr>
          <a:lstStyle/>
          <a:p>
            <a:r>
              <a:rPr lang="en-US" sz="1800" dirty="0"/>
              <a:t>C++ ROOT based tool for charge collection/signal simulations</a:t>
            </a:r>
          </a:p>
          <a:p>
            <a:pPr lvl="1"/>
            <a:r>
              <a:rPr lang="en-US" sz="1400" dirty="0">
                <a:hlinkClick r:id="rId2"/>
              </a:rPr>
              <a:t>http://kdetsim.org/</a:t>
            </a:r>
            <a:endParaRPr lang="en-US" sz="1400" dirty="0"/>
          </a:p>
          <a:p>
            <a:pPr lvl="1"/>
            <a:r>
              <a:rPr lang="en-US" sz="1400" dirty="0"/>
              <a:t>Developed and maintained by G. </a:t>
            </a:r>
            <a:r>
              <a:rPr lang="en-US" sz="1400" dirty="0" err="1"/>
              <a:t>Kramberger</a:t>
            </a:r>
            <a:r>
              <a:rPr lang="en-US" sz="1400" dirty="0"/>
              <a:t> (JSI Ljubljana)</a:t>
            </a:r>
          </a:p>
          <a:p>
            <a:pPr lvl="1"/>
            <a:r>
              <a:rPr lang="en-US" sz="1400" dirty="0"/>
              <a:t>Other similar tools: AllPix2, TRACS, </a:t>
            </a:r>
            <a:r>
              <a:rPr lang="en-US" sz="1400" dirty="0" err="1"/>
              <a:t>Weightfield</a:t>
            </a:r>
            <a:endParaRPr lang="en-US" sz="1400" dirty="0"/>
          </a:p>
          <a:p>
            <a:r>
              <a:rPr lang="en-US" sz="1800" dirty="0"/>
              <a:t>It is not a TCAD simulator, but a lightweight tool complementary to TCAD</a:t>
            </a:r>
          </a:p>
          <a:p>
            <a:r>
              <a:rPr lang="en-US" sz="1800" dirty="0"/>
              <a:t>Inputs: </a:t>
            </a:r>
          </a:p>
          <a:p>
            <a:pPr lvl="1"/>
            <a:r>
              <a:rPr lang="en-US" sz="1400" dirty="0"/>
              <a:t>sensor geometry (pad, strip, pixel, 3D, LGAD, etc.), thickness</a:t>
            </a:r>
          </a:p>
          <a:p>
            <a:pPr lvl="1"/>
            <a:r>
              <a:rPr lang="en-US" sz="1400" dirty="0"/>
              <a:t>electrode configuration (read out / neighbor electrodes) and bias voltages</a:t>
            </a:r>
          </a:p>
          <a:p>
            <a:pPr lvl="1"/>
            <a:r>
              <a:rPr lang="en-US" sz="1400" i="1" dirty="0"/>
              <a:t>N</a:t>
            </a:r>
            <a:r>
              <a:rPr lang="en-US" sz="1400" baseline="-25000" dirty="0"/>
              <a:t>eff </a:t>
            </a:r>
            <a:r>
              <a:rPr lang="en-US" sz="1400" dirty="0"/>
              <a:t>(unlike TCAD, where </a:t>
            </a:r>
            <a:r>
              <a:rPr lang="en-US" sz="1400" i="1" dirty="0"/>
              <a:t>N</a:t>
            </a:r>
            <a:r>
              <a:rPr lang="en-US" sz="1400" baseline="-25000" dirty="0"/>
              <a:t>eff</a:t>
            </a:r>
            <a:r>
              <a:rPr lang="en-US" sz="1400" dirty="0"/>
              <a:t> is calculated from physical laws)</a:t>
            </a:r>
          </a:p>
          <a:p>
            <a:r>
              <a:rPr lang="en-US" sz="1800" dirty="0"/>
              <a:t>Solver for the electric and weighting fields (Poisson and Laplace equations)</a:t>
            </a:r>
          </a:p>
          <a:p>
            <a:r>
              <a:rPr lang="en-US" sz="1800" dirty="0"/>
              <a:t>Simulation of charge carrier propagation and induced current</a:t>
            </a:r>
          </a:p>
          <a:p>
            <a:pPr lvl="1"/>
            <a:r>
              <a:rPr lang="en-US" sz="1400" dirty="0"/>
              <a:t>Arbitrary ionization patterns (front/back side, MIP, etc.)</a:t>
            </a:r>
          </a:p>
          <a:p>
            <a:pPr lvl="1"/>
            <a:r>
              <a:rPr lang="en-US" sz="1400" dirty="0"/>
              <a:t>Different mobility models, diffusion (step-wise propagation of individual charges)</a:t>
            </a:r>
          </a:p>
          <a:p>
            <a:pPr lvl="1"/>
            <a:r>
              <a:rPr lang="en-US" sz="1400" dirty="0"/>
              <a:t>Impact ionization can be enabled</a:t>
            </a:r>
          </a:p>
          <a:p>
            <a:pPr lvl="1"/>
            <a:r>
              <a:rPr lang="en-US" sz="1400" dirty="0"/>
              <a:t>Electronics transfer functions from </a:t>
            </a:r>
            <a:r>
              <a:rPr lang="en-US" sz="1400" dirty="0" err="1">
                <a:hlinkClick r:id="rId3"/>
              </a:rPr>
              <a:t>TCTAnalyse</a:t>
            </a:r>
            <a:r>
              <a:rPr lang="en-US" sz="1400" dirty="0"/>
              <a:t> (Particulars library for TCT analysis)</a:t>
            </a:r>
          </a:p>
          <a:p>
            <a:r>
              <a:rPr lang="en-US" sz="1800" dirty="0"/>
              <a:t>Basic exercises will be done during the lab course</a:t>
            </a:r>
          </a:p>
          <a:p>
            <a:pPr lvl="1"/>
            <a:r>
              <a:rPr lang="en-US" sz="1400" dirty="0" err="1"/>
              <a:t>CERNbox</a:t>
            </a:r>
            <a:r>
              <a:rPr lang="en-US" sz="1400" dirty="0"/>
              <a:t>: Ubuntu virtual machine with set up </a:t>
            </a:r>
            <a:r>
              <a:rPr lang="en-US" sz="1400"/>
              <a:t>environment (6 GB) </a:t>
            </a:r>
            <a:r>
              <a:rPr lang="en-US" sz="1400" dirty="0"/>
              <a:t>and Analysis scripts </a:t>
            </a:r>
          </a:p>
          <a:p>
            <a:pPr lvl="1"/>
            <a:endParaRPr lang="en-US" sz="1400" dirty="0"/>
          </a:p>
          <a:p>
            <a:endParaRPr lang="sl-SI" sz="1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A2F334-DE48-43FB-B399-1E7F8A469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04. 03. 2025</a:t>
            </a:r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254EC1-9142-4AFF-962C-F93536068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DRD3/AIDAInnova TCT School: Signal Formation</a:t>
            </a:r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ECAAA7-D75C-433D-8EAB-F798DDED4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26</a:t>
            </a:fld>
            <a:endParaRPr lang="LID4096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0B3FCE1-14B9-4B2F-89BE-3F8A8AEF0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KDetSim</a:t>
            </a:r>
            <a:r>
              <a:rPr lang="en-US" dirty="0"/>
              <a:t> simulation tool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7207928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CAA5CF-8D72-4450-97B5-3C300A536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04. 03. 2025</a:t>
            </a:r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274249-0FB9-4A83-B12D-EFE17B20A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DRD3/AIDAInnova TCT School: Signal Formation</a:t>
            </a:r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88581E-EA72-49F2-A876-D3CF87C1B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27</a:t>
            </a:fld>
            <a:endParaRPr lang="LID4096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4F845B8-5D2B-4B8D-98A1-D9E3D56FF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KDetSim</a:t>
            </a:r>
            <a:r>
              <a:rPr lang="en-US" dirty="0"/>
              <a:t> example</a:t>
            </a:r>
            <a:endParaRPr lang="sl-SI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A9F0831-91B7-492C-A645-4F4C18942A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627" y="1112053"/>
            <a:ext cx="8568566" cy="527850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8A3FBDE-F7BD-43A1-8FF7-ABB7DC6A73D3}"/>
              </a:ext>
            </a:extLst>
          </p:cNvPr>
          <p:cNvSpPr txBox="1"/>
          <p:nvPr/>
        </p:nvSpPr>
        <p:spPr>
          <a:xfrm>
            <a:off x="6374488" y="988942"/>
            <a:ext cx="546945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E-field</a:t>
            </a:r>
            <a:endParaRPr lang="sl-SI" sz="1000" dirty="0">
              <a:solidFill>
                <a:srgbClr val="0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F6B575-7CCC-431F-ABE9-DD720BE488BD}"/>
              </a:ext>
            </a:extLst>
          </p:cNvPr>
          <p:cNvSpPr txBox="1"/>
          <p:nvPr/>
        </p:nvSpPr>
        <p:spPr>
          <a:xfrm>
            <a:off x="1889098" y="2801429"/>
            <a:ext cx="793807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E-potential</a:t>
            </a:r>
            <a:endParaRPr lang="sl-SI" sz="1000" dirty="0">
              <a:solidFill>
                <a:srgbClr val="0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593094-0D55-4227-BB7B-2C8A34987056}"/>
              </a:ext>
            </a:extLst>
          </p:cNvPr>
          <p:cNvSpPr txBox="1"/>
          <p:nvPr/>
        </p:nvSpPr>
        <p:spPr>
          <a:xfrm>
            <a:off x="8843151" y="1374901"/>
            <a:ext cx="321689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0000"/>
                </a:solidFill>
              </a:rPr>
              <a:t>Keep in mind:</a:t>
            </a:r>
          </a:p>
          <a:p>
            <a:r>
              <a:rPr lang="en-US" sz="1600" b="1" dirty="0"/>
              <a:t>Reflective boundary conditions</a:t>
            </a:r>
          </a:p>
          <a:p>
            <a:r>
              <a:rPr lang="en-US" sz="1600" dirty="0"/>
              <a:t>(no field lines escaping through sample sides)</a:t>
            </a:r>
          </a:p>
          <a:p>
            <a:endParaRPr lang="en-US" sz="1600" dirty="0"/>
          </a:p>
          <a:p>
            <a:endParaRPr lang="sl-SI" sz="16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97507FF-1455-4520-9FE8-CF49B3E4B6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4193" y="2486721"/>
            <a:ext cx="3042557" cy="13053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836AC8A-31B6-418E-8427-752B6B3B4F12}"/>
              </a:ext>
            </a:extLst>
          </p:cNvPr>
          <p:cNvSpPr txBox="1"/>
          <p:nvPr/>
        </p:nvSpPr>
        <p:spPr>
          <a:xfrm>
            <a:off x="8850629" y="3882661"/>
            <a:ext cx="32168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To simulate weighting field of a segmented detector create basic cell with several electrodes (sensing central electrode, other electrodes not sensing)</a:t>
            </a:r>
            <a:endParaRPr lang="en-US" sz="1200" dirty="0"/>
          </a:p>
          <a:p>
            <a:endParaRPr lang="en-US" sz="1600" dirty="0"/>
          </a:p>
          <a:p>
            <a:endParaRPr lang="sl-SI" sz="1600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257BBF6-9995-46A1-8AF4-16D2B1294D2D}"/>
              </a:ext>
            </a:extLst>
          </p:cNvPr>
          <p:cNvGrpSpPr/>
          <p:nvPr/>
        </p:nvGrpSpPr>
        <p:grpSpPr>
          <a:xfrm>
            <a:off x="9705718" y="4965602"/>
            <a:ext cx="1163945" cy="876914"/>
            <a:chOff x="9747017" y="4832252"/>
            <a:chExt cx="960978" cy="72399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C97FF4F-D855-4B5C-AAE1-AB4885323CD0}"/>
                </a:ext>
              </a:extLst>
            </p:cNvPr>
            <p:cNvSpPr/>
            <p:nvPr/>
          </p:nvSpPr>
          <p:spPr>
            <a:xfrm>
              <a:off x="9747017" y="5072096"/>
              <a:ext cx="960978" cy="48415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F2A4117-6A6A-46DA-B386-B85C75C0621C}"/>
                </a:ext>
              </a:extLst>
            </p:cNvPr>
            <p:cNvSpPr/>
            <p:nvPr/>
          </p:nvSpPr>
          <p:spPr>
            <a:xfrm>
              <a:off x="9809715" y="5043845"/>
              <a:ext cx="111654" cy="28800"/>
            </a:xfrm>
            <a:prstGeom prst="rect">
              <a:avLst/>
            </a:prstGeom>
            <a:solidFill>
              <a:srgbClr val="9999FF"/>
            </a:solidFill>
            <a:ln>
              <a:solidFill>
                <a:srgbClr val="6F6FB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90C7968-ED94-47CF-9A70-50054F6C03CD}"/>
                </a:ext>
              </a:extLst>
            </p:cNvPr>
            <p:cNvSpPr/>
            <p:nvPr/>
          </p:nvSpPr>
          <p:spPr>
            <a:xfrm>
              <a:off x="10177227" y="5043845"/>
              <a:ext cx="111654" cy="28800"/>
            </a:xfrm>
            <a:prstGeom prst="rect">
              <a:avLst/>
            </a:prstGeom>
            <a:solidFill>
              <a:srgbClr val="9999FF"/>
            </a:solidFill>
            <a:ln>
              <a:solidFill>
                <a:srgbClr val="6F6FB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425EC5F-D563-4EFB-BAED-C7BDC18D8024}"/>
                </a:ext>
              </a:extLst>
            </p:cNvPr>
            <p:cNvSpPr/>
            <p:nvPr/>
          </p:nvSpPr>
          <p:spPr>
            <a:xfrm>
              <a:off x="10544739" y="5043845"/>
              <a:ext cx="111654" cy="28800"/>
            </a:xfrm>
            <a:prstGeom prst="rect">
              <a:avLst/>
            </a:prstGeom>
            <a:solidFill>
              <a:srgbClr val="9999FF"/>
            </a:solidFill>
            <a:ln>
              <a:solidFill>
                <a:srgbClr val="6F6FB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7096309-D591-4C93-9269-4900A8A81E58}"/>
                </a:ext>
              </a:extLst>
            </p:cNvPr>
            <p:cNvSpPr/>
            <p:nvPr/>
          </p:nvSpPr>
          <p:spPr>
            <a:xfrm>
              <a:off x="9993471" y="5043845"/>
              <a:ext cx="111654" cy="28800"/>
            </a:xfrm>
            <a:prstGeom prst="rect">
              <a:avLst/>
            </a:prstGeom>
            <a:solidFill>
              <a:srgbClr val="9999FF"/>
            </a:solidFill>
            <a:ln>
              <a:solidFill>
                <a:srgbClr val="6F6FB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D3E6859-4649-47A7-BD45-2F6239007886}"/>
                </a:ext>
              </a:extLst>
            </p:cNvPr>
            <p:cNvSpPr/>
            <p:nvPr/>
          </p:nvSpPr>
          <p:spPr>
            <a:xfrm>
              <a:off x="10360983" y="5043845"/>
              <a:ext cx="111654" cy="28800"/>
            </a:xfrm>
            <a:prstGeom prst="rect">
              <a:avLst/>
            </a:prstGeom>
            <a:solidFill>
              <a:srgbClr val="9999FF"/>
            </a:solidFill>
            <a:ln>
              <a:solidFill>
                <a:srgbClr val="6F6FB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C5863F2-BA4E-451E-9D31-B0097E96B4BC}"/>
                </a:ext>
              </a:extLst>
            </p:cNvPr>
            <p:cNvCxnSpPr/>
            <p:nvPr/>
          </p:nvCxnSpPr>
          <p:spPr>
            <a:xfrm>
              <a:off x="9767888" y="5556251"/>
              <a:ext cx="925512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A6BD83D-E9D3-4825-87E2-997CD5D040C9}"/>
                </a:ext>
              </a:extLst>
            </p:cNvPr>
            <p:cNvCxnSpPr>
              <a:cxnSpLocks/>
              <a:stCxn id="16" idx="0"/>
            </p:cNvCxnSpPr>
            <p:nvPr/>
          </p:nvCxnSpPr>
          <p:spPr>
            <a:xfrm flipV="1">
              <a:off x="10233054" y="4903855"/>
              <a:ext cx="0" cy="139990"/>
            </a:xfrm>
            <a:prstGeom prst="line">
              <a:avLst/>
            </a:prstGeom>
            <a:ln w="6350">
              <a:solidFill>
                <a:srgbClr val="6F6FB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802372B3-1209-4476-A76D-63FCED575DE2}"/>
                </a:ext>
              </a:extLst>
            </p:cNvPr>
            <p:cNvSpPr/>
            <p:nvPr/>
          </p:nvSpPr>
          <p:spPr>
            <a:xfrm>
              <a:off x="10189804" y="4832252"/>
              <a:ext cx="86499" cy="71603"/>
            </a:xfrm>
            <a:prstGeom prst="triangle">
              <a:avLst/>
            </a:prstGeom>
            <a:solidFill>
              <a:srgbClr val="9999FF"/>
            </a:solidFill>
            <a:ln>
              <a:solidFill>
                <a:srgbClr val="6F6FB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</p:grpSp>
    </p:spTree>
    <p:extLst>
      <p:ext uri="{BB962C8B-B14F-4D97-AF65-F5344CB8AC3E}">
        <p14:creationId xmlns:p14="http://schemas.microsoft.com/office/powerpoint/2010/main" val="35768391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86E39E06-D14E-44EB-B6F2-89009CF5182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7280" y="1796289"/>
                <a:ext cx="10058400" cy="4023360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/>
                  <a:t>TCT signals come from the current induced in electrodes by moving charge carriers</a:t>
                </a:r>
              </a:p>
              <a:p>
                <a:r>
                  <a:rPr lang="en-US" sz="1800" dirty="0"/>
                  <a:t>Shockley-</a:t>
                </a:r>
                <a:r>
                  <a:rPr lang="en-US" sz="1800" dirty="0" err="1"/>
                  <a:t>Ramo’s</a:t>
                </a:r>
                <a:r>
                  <a:rPr lang="en-US" sz="1800" dirty="0"/>
                  <a:t> theorem: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l-SI" sz="18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  <m:r>
                      <a:rPr lang="en-US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)=</m:t>
                    </m:r>
                    <m:r>
                      <a:rPr lang="en-US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𝑞</m:t>
                    </m:r>
                    <m:acc>
                      <m:accPr>
                        <m:chr m:val="⃗"/>
                        <m:ctrlPr>
                          <a:rPr lang="en-US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  <m:r>
                      <a:rPr lang="en-US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)∙</m:t>
                    </m:r>
                    <m:sSub>
                      <m:sSubPr>
                        <m:ctrlPr>
                          <a:rPr lang="sl-SI" sz="18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sl-SI" sz="18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w</m:t>
                        </m:r>
                      </m:sub>
                    </m:sSub>
                    <m:r>
                      <a:rPr lang="en-US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</m:acc>
                    <m:d>
                      <m:dPr>
                        <m:ctrlPr>
                          <a:rPr lang="en-US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800" dirty="0"/>
              </a:p>
              <a:p>
                <a:pPr lvl="1"/>
                <a:r>
                  <a:rPr lang="en-US" sz="1400" dirty="0"/>
                  <a:t>Electric field determines charge carrier trajectory</a:t>
                </a:r>
              </a:p>
              <a:p>
                <a:pPr lvl="1"/>
                <a:r>
                  <a:rPr lang="en-US" sz="1400" dirty="0"/>
                  <a:t>Weighting field determines induced current on sampling electrode</a:t>
                </a:r>
              </a:p>
              <a:p>
                <a:pPr lvl="1"/>
                <a:r>
                  <a:rPr lang="en-US" sz="1400" dirty="0"/>
                  <a:t>In general both fields have different position dependence</a:t>
                </a:r>
              </a:p>
              <a:p>
                <a:r>
                  <a:rPr lang="en-US" sz="1800" dirty="0"/>
                  <a:t>Measured current also includes laser and electronics transfer functions</a:t>
                </a:r>
              </a:p>
              <a:p>
                <a:r>
                  <a:rPr lang="en-US" sz="1800" dirty="0"/>
                  <a:t>The signals enable extraction of many sensor parameters:</a:t>
                </a:r>
              </a:p>
              <a:p>
                <a:pPr lvl="1"/>
                <a:r>
                  <a:rPr lang="en-US" sz="1400" dirty="0"/>
                  <a:t>Depletion voltage, collected charge, mobility, timing information etc.</a:t>
                </a:r>
              </a:p>
              <a:p>
                <a:r>
                  <a:rPr lang="en-US" sz="1800" dirty="0"/>
                  <a:t>Lightweight simulations also accessible – no need for full TCAD in certain applications</a:t>
                </a:r>
              </a:p>
              <a:p>
                <a:endParaRPr lang="en-US" sz="1800" dirty="0"/>
              </a:p>
              <a:p>
                <a:r>
                  <a:rPr lang="en-US" sz="1800" dirty="0"/>
                  <a:t>Hands on exercises in the Signal Formation lab course</a:t>
                </a:r>
                <a:endParaRPr lang="sl-SI" sz="180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86E39E06-D14E-44EB-B6F2-89009CF5182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1796289"/>
                <a:ext cx="10058400" cy="4023360"/>
              </a:xfrm>
              <a:blipFill>
                <a:blip r:embed="rId2"/>
                <a:stretch>
                  <a:fillRect l="-121" t="-909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940AD3-5008-45FA-949E-D8DD483CB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04. 03. 2025</a:t>
            </a:r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8A6ED8-5ED7-4858-9C99-09C5F002A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DRD3/AIDAInnova TCT School: Signal Formation</a:t>
            </a:r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2C9A74-307A-49F0-B082-279B93C0A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28</a:t>
            </a:fld>
            <a:endParaRPr lang="LID4096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FE21C87-1D31-4AFD-B7AE-408CB2CD5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982649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D1EFB-EECB-4095-95A5-D3A5B62CC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  <a:endParaRPr lang="sl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3E0C80-A7C5-4B83-8C9D-487B54BF94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949450"/>
            <a:ext cx="10969139" cy="4043578"/>
          </a:xfrm>
        </p:spPr>
        <p:txBody>
          <a:bodyPr/>
          <a:lstStyle/>
          <a:p>
            <a:pPr marL="36513" indent="0">
              <a:buNone/>
            </a:pPr>
            <a:endParaRPr lang="en-GB" dirty="0"/>
          </a:p>
          <a:p>
            <a:r>
              <a:rPr lang="en-GB" sz="2000" dirty="0"/>
              <a:t>Silicon particle sensors and charge generation in silicon</a:t>
            </a:r>
          </a:p>
          <a:p>
            <a:r>
              <a:rPr lang="en-GB" sz="2000" dirty="0"/>
              <a:t>Signal formation: Shockley-</a:t>
            </a:r>
            <a:r>
              <a:rPr lang="en-GB" sz="2000" dirty="0" err="1"/>
              <a:t>Ramo’s</a:t>
            </a:r>
            <a:r>
              <a:rPr lang="en-GB" sz="2000" dirty="0"/>
              <a:t> theorem</a:t>
            </a:r>
          </a:p>
          <a:p>
            <a:r>
              <a:rPr lang="en-GB" sz="2000" dirty="0"/>
              <a:t>Laser and electronics transfer function</a:t>
            </a:r>
          </a:p>
          <a:p>
            <a:r>
              <a:rPr lang="en-GB" sz="2000" dirty="0"/>
              <a:t>Charge mobility</a:t>
            </a:r>
          </a:p>
          <a:p>
            <a:r>
              <a:rPr lang="en-GB" sz="2000" dirty="0"/>
              <a:t>Signal analysis in timing</a:t>
            </a:r>
          </a:p>
          <a:p>
            <a:r>
              <a:rPr lang="en-GB" sz="2000" dirty="0"/>
              <a:t>Signal Formation lab course contents + </a:t>
            </a:r>
            <a:r>
              <a:rPr lang="en-GB" sz="2000" dirty="0" err="1"/>
              <a:t>KDetSim</a:t>
            </a:r>
            <a:r>
              <a:rPr lang="en-GB" sz="2000" dirty="0"/>
              <a:t> simulation library</a:t>
            </a:r>
            <a:endParaRPr lang="en-GB" dirty="0"/>
          </a:p>
          <a:p>
            <a:pPr lvl="1"/>
            <a:endParaRPr lang="sl-S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D8F99-6B1E-4335-ADA8-1AB8E6CF1B1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l-SI"/>
              <a:t>04. 03. 2025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DC0433-C549-412A-BFC6-3398F4667D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DRD3/AIDAInnova TCT School: Signal Formation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F513D3-0B27-4401-A117-99AE71D72C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821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B0E1F8D-8885-4953-AADC-AC15FF771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950" y="2958778"/>
            <a:ext cx="10969139" cy="940443"/>
          </a:xfrm>
        </p:spPr>
        <p:txBody>
          <a:bodyPr/>
          <a:lstStyle/>
          <a:p>
            <a:r>
              <a:rPr lang="en-US" dirty="0"/>
              <a:t>Silicon sensors and charge generation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269314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DED73DB8-DF26-483C-9DD4-6B17A10B1B1D}"/>
              </a:ext>
            </a:extLst>
          </p:cNvPr>
          <p:cNvGrpSpPr/>
          <p:nvPr/>
        </p:nvGrpSpPr>
        <p:grpSpPr>
          <a:xfrm>
            <a:off x="2551168" y="1276793"/>
            <a:ext cx="3269621" cy="2344818"/>
            <a:chOff x="1436043" y="885055"/>
            <a:chExt cx="4431357" cy="317796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86777D1-F78C-4B40-B2BA-9D7BD5FD909F}"/>
                </a:ext>
              </a:extLst>
            </p:cNvPr>
            <p:cNvSpPr/>
            <p:nvPr/>
          </p:nvSpPr>
          <p:spPr>
            <a:xfrm>
              <a:off x="1436044" y="1283973"/>
              <a:ext cx="4431356" cy="231430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9F694C9-80D7-434F-8AA3-7D44FA488A78}"/>
                </a:ext>
              </a:extLst>
            </p:cNvPr>
            <p:cNvSpPr/>
            <p:nvPr/>
          </p:nvSpPr>
          <p:spPr>
            <a:xfrm>
              <a:off x="2517188" y="1283973"/>
              <a:ext cx="2269067" cy="181270"/>
            </a:xfrm>
            <a:prstGeom prst="rect">
              <a:avLst/>
            </a:prstGeom>
            <a:solidFill>
              <a:srgbClr val="E1474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6650662-CF5B-453A-A3D9-83FEE05482C1}"/>
                </a:ext>
              </a:extLst>
            </p:cNvPr>
            <p:cNvSpPr/>
            <p:nvPr/>
          </p:nvSpPr>
          <p:spPr>
            <a:xfrm>
              <a:off x="1436044" y="3525848"/>
              <a:ext cx="4431356" cy="124195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A8F8D32-22DF-485E-B895-9FB344A4BD95}"/>
                </a:ext>
              </a:extLst>
            </p:cNvPr>
            <p:cNvSpPr/>
            <p:nvPr/>
          </p:nvSpPr>
          <p:spPr>
            <a:xfrm>
              <a:off x="1436043" y="3598276"/>
              <a:ext cx="4431356" cy="108856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AB7ECB4-3A3F-4A92-B157-0D5BBDA1964F}"/>
                </a:ext>
              </a:extLst>
            </p:cNvPr>
            <p:cNvSpPr/>
            <p:nvPr/>
          </p:nvSpPr>
          <p:spPr>
            <a:xfrm>
              <a:off x="5511800" y="1283973"/>
              <a:ext cx="214255" cy="181270"/>
            </a:xfrm>
            <a:prstGeom prst="rect">
              <a:avLst/>
            </a:prstGeom>
            <a:solidFill>
              <a:srgbClr val="E1474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2028DB6-29AA-4BA2-8B00-911CC08485E0}"/>
                </a:ext>
              </a:extLst>
            </p:cNvPr>
            <p:cNvSpPr/>
            <p:nvPr/>
          </p:nvSpPr>
          <p:spPr>
            <a:xfrm>
              <a:off x="1644149" y="1292697"/>
              <a:ext cx="214255" cy="181270"/>
            </a:xfrm>
            <a:prstGeom prst="rect">
              <a:avLst/>
            </a:prstGeom>
            <a:solidFill>
              <a:srgbClr val="E1474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A9E9AD9-C803-40E2-ADFC-DDD7F7713E38}"/>
                </a:ext>
              </a:extLst>
            </p:cNvPr>
            <p:cNvCxnSpPr>
              <a:stCxn id="8" idx="0"/>
            </p:cNvCxnSpPr>
            <p:nvPr/>
          </p:nvCxnSpPr>
          <p:spPr>
            <a:xfrm flipH="1" flipV="1">
              <a:off x="3651720" y="885055"/>
              <a:ext cx="2" cy="398918"/>
            </a:xfrm>
            <a:prstGeom prst="line">
              <a:avLst/>
            </a:prstGeom>
            <a:ln w="381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667CA04-C4E5-444D-8A65-CC1A50CB13B3}"/>
                </a:ext>
              </a:extLst>
            </p:cNvPr>
            <p:cNvCxnSpPr>
              <a:cxnSpLocks/>
            </p:cNvCxnSpPr>
            <p:nvPr/>
          </p:nvCxnSpPr>
          <p:spPr>
            <a:xfrm>
              <a:off x="4512141" y="3707132"/>
              <a:ext cx="0" cy="355884"/>
            </a:xfrm>
            <a:prstGeom prst="line">
              <a:avLst/>
            </a:prstGeom>
            <a:ln w="381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594BE5B-5E13-43D4-B5B2-A47BF4681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p-type and n-type Si sensors</a:t>
            </a:r>
            <a:endParaRPr lang="sl-SI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25FB6AC-3B9E-4340-A1F7-1A58F14B0CC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04774" y="4222185"/>
                <a:ext cx="10905639" cy="2002412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/>
                  <a:t>Si sensors operate as reverse biased p-n junction:</a:t>
                </a:r>
              </a:p>
              <a:p>
                <a:pPr lvl="1"/>
                <a:r>
                  <a:rPr lang="en-US" sz="1400" b="1" dirty="0"/>
                  <a:t>p-type</a:t>
                </a:r>
                <a:r>
                  <a:rPr lang="en-US" sz="1400" dirty="0"/>
                  <a:t> </a:t>
                </a:r>
                <a:r>
                  <a:rPr lang="en-US" sz="1400" b="1" dirty="0"/>
                  <a:t>(n-in-p) </a:t>
                </a:r>
                <a:r>
                  <a:rPr lang="en-US" sz="1400" dirty="0"/>
                  <a:t>sensors: p-type bulk, n</a:t>
                </a:r>
                <a:r>
                  <a:rPr lang="en-US" sz="1400" baseline="30000" dirty="0"/>
                  <a:t>++</a:t>
                </a:r>
                <a:r>
                  <a:rPr lang="en-US" sz="1400" dirty="0"/>
                  <a:t> collection electrode</a:t>
                </a:r>
              </a:p>
              <a:p>
                <a:pPr lvl="1"/>
                <a:r>
                  <a:rPr lang="en-US" sz="1400" b="1" dirty="0"/>
                  <a:t>n-type (p-in-n) </a:t>
                </a:r>
                <a:r>
                  <a:rPr lang="en-US" sz="1400" dirty="0"/>
                  <a:t>sensors: n-type bulk, p</a:t>
                </a:r>
                <a:r>
                  <a:rPr lang="en-US" sz="1400" baseline="30000" dirty="0"/>
                  <a:t>++</a:t>
                </a:r>
                <a:r>
                  <a:rPr lang="en-US" sz="1400" dirty="0"/>
                  <a:t> collection electrode</a:t>
                </a:r>
              </a:p>
              <a:p>
                <a:pPr lvl="1"/>
                <a:r>
                  <a:rPr lang="en-US" sz="1400" b="1" dirty="0"/>
                  <a:t>n-in-n:</a:t>
                </a:r>
                <a:r>
                  <a:rPr lang="en-US" sz="1400" dirty="0"/>
                  <a:t> n-type bulk, n</a:t>
                </a:r>
                <a:r>
                  <a:rPr lang="en-US" sz="1400" baseline="30000" dirty="0"/>
                  <a:t>++</a:t>
                </a:r>
                <a:r>
                  <a:rPr lang="en-US" sz="1400" dirty="0"/>
                  <a:t> collection electrode, p</a:t>
                </a:r>
                <a:r>
                  <a:rPr lang="en-US" sz="1400" baseline="30000" dirty="0"/>
                  <a:t>++</a:t>
                </a:r>
                <a:r>
                  <a:rPr lang="en-US" sz="1400" dirty="0"/>
                  <a:t> back implant</a:t>
                </a:r>
              </a:p>
              <a:p>
                <a:r>
                  <a:rPr lang="en-US" sz="1600" dirty="0"/>
                  <a:t>Depletion depth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depl</m:t>
                        </m:r>
                      </m:sub>
                    </m:sSub>
                  </m:oMath>
                </a14:m>
                <a:r>
                  <a:rPr lang="en-US" sz="1600" dirty="0"/>
                  <a:t>, full depletion voltage </a:t>
                </a:r>
                <a:r>
                  <a:rPr lang="en-US" sz="1600" i="1" dirty="0" err="1"/>
                  <a:t>V</a:t>
                </a:r>
                <a:r>
                  <a:rPr lang="en-US" sz="1600" baseline="-25000" dirty="0" err="1"/>
                  <a:t>fd</a:t>
                </a:r>
                <a:endParaRPr lang="en-US" sz="1600" baseline="-25000" dirty="0"/>
              </a:p>
              <a:p>
                <a:pPr lvl="1"/>
                <a:r>
                  <a:rPr lang="en-US" sz="1400" dirty="0"/>
                  <a:t>Usually described in constant space charge approximation, which assumes </a:t>
                </a:r>
                <a:r>
                  <a:rPr lang="en-US" sz="1400" i="1" dirty="0"/>
                  <a:t>N</a:t>
                </a:r>
                <a:r>
                  <a:rPr lang="en-US" sz="1400" baseline="-25000" dirty="0"/>
                  <a:t>eff</a:t>
                </a:r>
                <a:r>
                  <a:rPr lang="en-US" sz="1400" dirty="0"/>
                  <a:t> is the same everywhere in the bulk</a:t>
                </a:r>
              </a:p>
              <a:p>
                <a:pPr lvl="1"/>
                <a:r>
                  <a:rPr lang="en-US" sz="1400" dirty="0"/>
                  <a:t>In pad geometry electric field then reduces linearly with distance from the p-n junction</a:t>
                </a:r>
              </a:p>
              <a:p>
                <a:pPr lvl="1"/>
                <a:endParaRPr lang="en-US" sz="1400" dirty="0"/>
              </a:p>
              <a:p>
                <a:endParaRPr lang="sl-SI" sz="18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25FB6AC-3B9E-4340-A1F7-1A58F14B0C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04774" y="4222185"/>
                <a:ext cx="10905639" cy="2002412"/>
              </a:xfrm>
              <a:blipFill>
                <a:blip r:embed="rId2"/>
                <a:stretch>
                  <a:fillRect t="-1829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0272C2-E67C-49D7-8ECC-8E5149C2B40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l-SI"/>
              <a:t>04. 03. 2025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666FBF-03A4-437B-BB2E-B31A377A54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DRD3/AIDAInnova TCT School: Signal Formation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7BBFE4-0903-460A-A4D8-FC6A13B1EF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542AE7-DB9E-4CC4-9039-28DE858D8083}"/>
              </a:ext>
            </a:extLst>
          </p:cNvPr>
          <p:cNvSpPr txBox="1"/>
          <p:nvPr/>
        </p:nvSpPr>
        <p:spPr>
          <a:xfrm>
            <a:off x="2551168" y="2416641"/>
            <a:ext cx="1059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p-type bulk</a:t>
            </a:r>
            <a:endParaRPr lang="en-SI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8DAB2DE-0313-4670-9238-2186F21DB0CD}"/>
              </a:ext>
            </a:extLst>
          </p:cNvPr>
          <p:cNvSpPr txBox="1"/>
          <p:nvPr/>
        </p:nvSpPr>
        <p:spPr>
          <a:xfrm>
            <a:off x="2506640" y="2900908"/>
            <a:ext cx="3190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</a:t>
            </a:r>
            <a:r>
              <a:rPr lang="en-US" sz="1400" baseline="30000" dirty="0"/>
              <a:t>++</a:t>
            </a:r>
            <a:r>
              <a:rPr lang="en-US" sz="1400" dirty="0"/>
              <a:t>- back implant (for good Al contact)</a:t>
            </a:r>
            <a:endParaRPr lang="en-SI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4FA8824-9283-41D0-B9A4-77705147CF20}"/>
              </a:ext>
            </a:extLst>
          </p:cNvPr>
          <p:cNvSpPr txBox="1"/>
          <p:nvPr/>
        </p:nvSpPr>
        <p:spPr>
          <a:xfrm>
            <a:off x="2268526" y="3353816"/>
            <a:ext cx="25523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Aluminum (metal) back plane </a:t>
            </a:r>
            <a:endParaRPr lang="en-SI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8347D3A-B4E3-4637-8FE9-F1B364BEA758}"/>
              </a:ext>
            </a:extLst>
          </p:cNvPr>
          <p:cNvSpPr txBox="1"/>
          <p:nvPr/>
        </p:nvSpPr>
        <p:spPr>
          <a:xfrm>
            <a:off x="3334173" y="1689571"/>
            <a:ext cx="1608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</a:t>
            </a:r>
            <a:r>
              <a:rPr lang="en-US" sz="1400" baseline="30000" dirty="0"/>
              <a:t>++</a:t>
            </a:r>
            <a:r>
              <a:rPr lang="en-US" sz="1400" dirty="0"/>
              <a:t>-type electrode</a:t>
            </a:r>
            <a:endParaRPr lang="en-SI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E266F4E-A43D-45DF-A8BD-985B402138AC}"/>
              </a:ext>
            </a:extLst>
          </p:cNvPr>
          <p:cNvSpPr txBox="1"/>
          <p:nvPr/>
        </p:nvSpPr>
        <p:spPr>
          <a:xfrm>
            <a:off x="4843883" y="3610035"/>
            <a:ext cx="1021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GND (0 V)</a:t>
            </a:r>
            <a:endParaRPr lang="en-SI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E42EC35-1B1F-4DB7-AF1B-7180DD005679}"/>
              </a:ext>
            </a:extLst>
          </p:cNvPr>
          <p:cNvSpPr txBox="1"/>
          <p:nvPr/>
        </p:nvSpPr>
        <p:spPr>
          <a:xfrm>
            <a:off x="4989609" y="1271119"/>
            <a:ext cx="16770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</a:t>
            </a:r>
            <a:r>
              <a:rPr lang="en-US" sz="1400" baseline="30000" dirty="0"/>
              <a:t>++</a:t>
            </a:r>
            <a:r>
              <a:rPr lang="en-US" sz="1400" dirty="0"/>
              <a:t>-type guard ring</a:t>
            </a:r>
            <a:endParaRPr lang="en-SI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9EAA67C-3E99-437E-968A-31605F274EAD}"/>
                  </a:ext>
                </a:extLst>
              </p:cNvPr>
              <p:cNvSpPr txBox="1"/>
              <p:nvPr/>
            </p:nvSpPr>
            <p:spPr>
              <a:xfrm>
                <a:off x="8830198" y="1847075"/>
                <a:ext cx="2310441" cy="6263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depl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𝜀𝜀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0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latin typeface="Cambria Math" panose="02040503050406030204" pitchFamily="18" charset="0"/>
                                  </a:rPr>
                                  <m:t>eff</m:t>
                                </m:r>
                              </m:sub>
                            </m:sSub>
                          </m:den>
                        </m:f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bias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sz="2000" dirty="0"/>
                  <a:t> </a:t>
                </a:r>
                <a:endParaRPr lang="sl-SI" sz="20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9EAA67C-3E99-437E-968A-31605F274E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0198" y="1847075"/>
                <a:ext cx="2310441" cy="62632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E29751BB-E5F8-4569-A954-9E2B0B1D068D}"/>
              </a:ext>
            </a:extLst>
          </p:cNvPr>
          <p:cNvSpPr txBox="1"/>
          <p:nvPr/>
        </p:nvSpPr>
        <p:spPr>
          <a:xfrm>
            <a:off x="3788274" y="861600"/>
            <a:ext cx="679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+ </a:t>
            </a:r>
            <a:r>
              <a:rPr lang="en-US" sz="1400" i="1" dirty="0" err="1"/>
              <a:t>V</a:t>
            </a:r>
            <a:r>
              <a:rPr lang="en-US" sz="1400" baseline="-25000" dirty="0" err="1"/>
              <a:t>bias</a:t>
            </a:r>
            <a:endParaRPr lang="en-SI" sz="1400" baseline="-250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2C5F2AB-7D2D-46BB-AD91-6F3383A3EDB9}"/>
              </a:ext>
            </a:extLst>
          </p:cNvPr>
          <p:cNvSpPr txBox="1"/>
          <p:nvPr/>
        </p:nvSpPr>
        <p:spPr>
          <a:xfrm>
            <a:off x="704774" y="1175593"/>
            <a:ext cx="1375024" cy="523220"/>
          </a:xfrm>
          <a:prstGeom prst="rect">
            <a:avLst/>
          </a:prstGeom>
          <a:solidFill>
            <a:schemeClr val="accent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/>
                </a:solidFill>
              </a:rPr>
              <a:t>p-type sensor example</a:t>
            </a:r>
            <a:endParaRPr lang="sl-SI" sz="1400" dirty="0">
              <a:solidFill>
                <a:schemeClr val="accent6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3096A02-35F4-4F38-8A7F-8A31D85C101D}"/>
              </a:ext>
            </a:extLst>
          </p:cNvPr>
          <p:cNvSpPr txBox="1"/>
          <p:nvPr/>
        </p:nvSpPr>
        <p:spPr>
          <a:xfrm>
            <a:off x="9003368" y="2732825"/>
            <a:ext cx="2137271" cy="492443"/>
          </a:xfrm>
          <a:prstGeom prst="rect">
            <a:avLst/>
          </a:prstGeom>
          <a:solidFill>
            <a:schemeClr val="accent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>
                <a:solidFill>
                  <a:schemeClr val="accent6"/>
                </a:solidFill>
              </a:rPr>
              <a:t>N</a:t>
            </a:r>
            <a:r>
              <a:rPr lang="en-US" sz="1200" b="1" baseline="-25000" dirty="0">
                <a:solidFill>
                  <a:schemeClr val="accent6"/>
                </a:solidFill>
              </a:rPr>
              <a:t>eff</a:t>
            </a:r>
            <a:r>
              <a:rPr lang="en-US" sz="1200" dirty="0">
                <a:solidFill>
                  <a:schemeClr val="accent6"/>
                </a:solidFill>
              </a:rPr>
              <a:t> is </a:t>
            </a:r>
            <a:r>
              <a:rPr lang="en-US" sz="1400" dirty="0">
                <a:solidFill>
                  <a:schemeClr val="accent6"/>
                </a:solidFill>
              </a:rPr>
              <a:t>the</a:t>
            </a:r>
            <a:r>
              <a:rPr lang="en-US" sz="1200" dirty="0">
                <a:solidFill>
                  <a:schemeClr val="accent6"/>
                </a:solidFill>
              </a:rPr>
              <a:t> effective doping concentration in the bulk</a:t>
            </a:r>
            <a:endParaRPr lang="sl-SI" sz="1200" dirty="0">
              <a:solidFill>
                <a:schemeClr val="accent6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3D65D21-3183-4D1C-A22E-A6DFB3BA4B6D}"/>
              </a:ext>
            </a:extLst>
          </p:cNvPr>
          <p:cNvSpPr txBox="1"/>
          <p:nvPr/>
        </p:nvSpPr>
        <p:spPr>
          <a:xfrm rot="16200000">
            <a:off x="5151280" y="2184821"/>
            <a:ext cx="1130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/>
                </a:solidFill>
              </a:rPr>
              <a:t>electric field</a:t>
            </a:r>
            <a:endParaRPr lang="sl-SI" sz="1400" dirty="0">
              <a:solidFill>
                <a:schemeClr val="accent6"/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729C1E7-2DA7-4F83-B6E6-6537A695A4C0}"/>
              </a:ext>
            </a:extLst>
          </p:cNvPr>
          <p:cNvCxnSpPr/>
          <p:nvPr/>
        </p:nvCxnSpPr>
        <p:spPr>
          <a:xfrm>
            <a:off x="5560578" y="2054691"/>
            <a:ext cx="0" cy="616218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95B7401-3824-47BA-9DCA-55CB78798544}"/>
              </a:ext>
            </a:extLst>
          </p:cNvPr>
          <p:cNvCxnSpPr>
            <a:cxnSpLocks/>
          </p:cNvCxnSpPr>
          <p:nvPr/>
        </p:nvCxnSpPr>
        <p:spPr>
          <a:xfrm>
            <a:off x="6455928" y="1669601"/>
            <a:ext cx="0" cy="1684215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EB37699-89ED-43EE-A1B4-59BCBE155748}"/>
              </a:ext>
            </a:extLst>
          </p:cNvPr>
          <p:cNvCxnSpPr>
            <a:cxnSpLocks/>
          </p:cNvCxnSpPr>
          <p:nvPr/>
        </p:nvCxnSpPr>
        <p:spPr>
          <a:xfrm>
            <a:off x="6455928" y="1679115"/>
            <a:ext cx="630672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4C4893D8-1DF3-4362-8045-8C5D575C0A61}"/>
              </a:ext>
            </a:extLst>
          </p:cNvPr>
          <p:cNvSpPr txBox="1"/>
          <p:nvPr/>
        </p:nvSpPr>
        <p:spPr>
          <a:xfrm>
            <a:off x="6243770" y="3304888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chemeClr val="accent6"/>
                </a:solidFill>
              </a:rPr>
              <a:t>w</a:t>
            </a:r>
            <a:endParaRPr lang="sl-SI" sz="2000" i="1" dirty="0">
              <a:solidFill>
                <a:schemeClr val="accent6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DD0039F-7D57-439C-BE5E-6122A619882F}"/>
              </a:ext>
            </a:extLst>
          </p:cNvPr>
          <p:cNvSpPr txBox="1"/>
          <p:nvPr/>
        </p:nvSpPr>
        <p:spPr>
          <a:xfrm>
            <a:off x="7111286" y="1437203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chemeClr val="accent6"/>
                </a:solidFill>
              </a:rPr>
              <a:t>E</a:t>
            </a:r>
            <a:endParaRPr lang="sl-SI" sz="2000" i="1" dirty="0">
              <a:solidFill>
                <a:schemeClr val="accent6"/>
              </a:solidFill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B388BD12-8445-464C-843A-90C1D60E4861}"/>
              </a:ext>
            </a:extLst>
          </p:cNvPr>
          <p:cNvCxnSpPr>
            <a:cxnSpLocks/>
          </p:cNvCxnSpPr>
          <p:nvPr/>
        </p:nvCxnSpPr>
        <p:spPr>
          <a:xfrm flipH="1">
            <a:off x="6476146" y="1689571"/>
            <a:ext cx="464404" cy="1211337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9FD0F02-0FAE-4552-A8FD-EB8A764CB970}"/>
              </a:ext>
            </a:extLst>
          </p:cNvPr>
          <p:cNvCxnSpPr/>
          <p:nvPr/>
        </p:nvCxnSpPr>
        <p:spPr>
          <a:xfrm flipH="1">
            <a:off x="6482339" y="1362421"/>
            <a:ext cx="484622" cy="282019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24CFAC27-8220-4F2D-8A1F-81D0FA0BA0B1}"/>
              </a:ext>
            </a:extLst>
          </p:cNvPr>
          <p:cNvSpPr txBox="1"/>
          <p:nvPr/>
        </p:nvSpPr>
        <p:spPr>
          <a:xfrm>
            <a:off x="6915502" y="1093648"/>
            <a:ext cx="12442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</a:rPr>
              <a:t>p-n junction</a:t>
            </a:r>
            <a:endParaRPr lang="sl-SI" sz="1600" dirty="0">
              <a:solidFill>
                <a:schemeClr val="accent6"/>
              </a:solidFill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164F01D-AF49-4A5D-97EA-9601EBD14D8F}"/>
              </a:ext>
            </a:extLst>
          </p:cNvPr>
          <p:cNvCxnSpPr>
            <a:cxnSpLocks/>
          </p:cNvCxnSpPr>
          <p:nvPr/>
        </p:nvCxnSpPr>
        <p:spPr>
          <a:xfrm>
            <a:off x="6478152" y="2888630"/>
            <a:ext cx="0" cy="350832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1F20F18-6594-44F0-9FF1-7F4DE4F6FEDC}"/>
              </a:ext>
            </a:extLst>
          </p:cNvPr>
          <p:cNvCxnSpPr>
            <a:cxnSpLocks/>
          </p:cNvCxnSpPr>
          <p:nvPr/>
        </p:nvCxnSpPr>
        <p:spPr>
          <a:xfrm flipH="1" flipV="1">
            <a:off x="6500376" y="2892832"/>
            <a:ext cx="625666" cy="113098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3CF50CB0-9A05-4058-8AF4-27AC743CB786}"/>
              </a:ext>
            </a:extLst>
          </p:cNvPr>
          <p:cNvSpPr txBox="1"/>
          <p:nvPr/>
        </p:nvSpPr>
        <p:spPr>
          <a:xfrm>
            <a:off x="7107703" y="2822472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>
                <a:solidFill>
                  <a:schemeClr val="accent6"/>
                </a:solidFill>
              </a:rPr>
              <a:t>w</a:t>
            </a:r>
            <a:r>
              <a:rPr lang="en-US" baseline="-25000" dirty="0" err="1">
                <a:solidFill>
                  <a:schemeClr val="accent6"/>
                </a:solidFill>
              </a:rPr>
              <a:t>depl</a:t>
            </a:r>
            <a:endParaRPr lang="sl-SI" sz="1600" baseline="-250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653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oup 80">
            <a:extLst>
              <a:ext uri="{FF2B5EF4-FFF2-40B4-BE49-F238E27FC236}">
                <a16:creationId xmlns:a16="http://schemas.microsoft.com/office/drawing/2014/main" id="{4AED0A7C-7583-47C9-8F5C-A33B3E196AC6}"/>
              </a:ext>
            </a:extLst>
          </p:cNvPr>
          <p:cNvGrpSpPr/>
          <p:nvPr/>
        </p:nvGrpSpPr>
        <p:grpSpPr>
          <a:xfrm>
            <a:off x="313424" y="4441917"/>
            <a:ext cx="2230236" cy="1219540"/>
            <a:chOff x="1436043" y="1283973"/>
            <a:chExt cx="4431357" cy="2423159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3BA281C-DBC9-43F9-9E51-ED91F5B1EB3B}"/>
                </a:ext>
              </a:extLst>
            </p:cNvPr>
            <p:cNvSpPr/>
            <p:nvPr/>
          </p:nvSpPr>
          <p:spPr>
            <a:xfrm>
              <a:off x="1436044" y="1283973"/>
              <a:ext cx="4431356" cy="231430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 dirty="0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58679447-8A62-4F8E-BD86-29C971F82AE3}"/>
                </a:ext>
              </a:extLst>
            </p:cNvPr>
            <p:cNvSpPr/>
            <p:nvPr/>
          </p:nvSpPr>
          <p:spPr>
            <a:xfrm>
              <a:off x="2517188" y="1283973"/>
              <a:ext cx="2269067" cy="181270"/>
            </a:xfrm>
            <a:prstGeom prst="rect">
              <a:avLst/>
            </a:prstGeom>
            <a:solidFill>
              <a:srgbClr val="E1474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834FD9C0-38AC-4BF5-9EE9-E9D0CFD0CA0C}"/>
                </a:ext>
              </a:extLst>
            </p:cNvPr>
            <p:cNvSpPr/>
            <p:nvPr/>
          </p:nvSpPr>
          <p:spPr>
            <a:xfrm>
              <a:off x="1436044" y="3525848"/>
              <a:ext cx="4431356" cy="124195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12A6C644-D1FD-42C5-B8EC-8CB877D913C8}"/>
                </a:ext>
              </a:extLst>
            </p:cNvPr>
            <p:cNvSpPr/>
            <p:nvPr/>
          </p:nvSpPr>
          <p:spPr>
            <a:xfrm>
              <a:off x="1436043" y="3598276"/>
              <a:ext cx="4431356" cy="108856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79B7C5D2-5CDE-4612-9B99-D8A73B94BFAB}"/>
                </a:ext>
              </a:extLst>
            </p:cNvPr>
            <p:cNvSpPr/>
            <p:nvPr/>
          </p:nvSpPr>
          <p:spPr>
            <a:xfrm>
              <a:off x="5511800" y="1283973"/>
              <a:ext cx="214255" cy="181270"/>
            </a:xfrm>
            <a:prstGeom prst="rect">
              <a:avLst/>
            </a:prstGeom>
            <a:solidFill>
              <a:srgbClr val="E1474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32A37D3D-BA62-40F3-A7D5-F0E63CFBF117}"/>
                </a:ext>
              </a:extLst>
            </p:cNvPr>
            <p:cNvSpPr/>
            <p:nvPr/>
          </p:nvSpPr>
          <p:spPr>
            <a:xfrm>
              <a:off x="1644149" y="1292697"/>
              <a:ext cx="214255" cy="181270"/>
            </a:xfrm>
            <a:prstGeom prst="rect">
              <a:avLst/>
            </a:prstGeom>
            <a:solidFill>
              <a:srgbClr val="E1474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EA5E5D4C-B410-4133-88E0-5656FC293EEF}"/>
              </a:ext>
            </a:extLst>
          </p:cNvPr>
          <p:cNvGrpSpPr/>
          <p:nvPr/>
        </p:nvGrpSpPr>
        <p:grpSpPr>
          <a:xfrm>
            <a:off x="8958484" y="5092922"/>
            <a:ext cx="2230236" cy="1219540"/>
            <a:chOff x="1436043" y="1283973"/>
            <a:chExt cx="4431357" cy="2423159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9203E27-FC8B-4AF2-8831-1BB691A4C2DA}"/>
                </a:ext>
              </a:extLst>
            </p:cNvPr>
            <p:cNvSpPr/>
            <p:nvPr/>
          </p:nvSpPr>
          <p:spPr>
            <a:xfrm>
              <a:off x="1436044" y="1283973"/>
              <a:ext cx="4431356" cy="231430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 dirty="0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3D9DA55E-A25F-4902-87D4-68E71A125FBE}"/>
                </a:ext>
              </a:extLst>
            </p:cNvPr>
            <p:cNvSpPr/>
            <p:nvPr/>
          </p:nvSpPr>
          <p:spPr>
            <a:xfrm>
              <a:off x="2517188" y="1283973"/>
              <a:ext cx="2269067" cy="181270"/>
            </a:xfrm>
            <a:prstGeom prst="rect">
              <a:avLst/>
            </a:prstGeom>
            <a:solidFill>
              <a:srgbClr val="E1474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1443EF05-6FE5-41B3-A52C-2739A5176650}"/>
                </a:ext>
              </a:extLst>
            </p:cNvPr>
            <p:cNvSpPr/>
            <p:nvPr/>
          </p:nvSpPr>
          <p:spPr>
            <a:xfrm>
              <a:off x="1436044" y="3525848"/>
              <a:ext cx="4431356" cy="124195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7D49E2EB-EF78-42A4-84CB-8AD389DE9090}"/>
                </a:ext>
              </a:extLst>
            </p:cNvPr>
            <p:cNvSpPr/>
            <p:nvPr/>
          </p:nvSpPr>
          <p:spPr>
            <a:xfrm>
              <a:off x="1436043" y="3598276"/>
              <a:ext cx="4431356" cy="108856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0D8514FD-6F25-4044-ACB3-ADC2F2352200}"/>
                </a:ext>
              </a:extLst>
            </p:cNvPr>
            <p:cNvSpPr/>
            <p:nvPr/>
          </p:nvSpPr>
          <p:spPr>
            <a:xfrm>
              <a:off x="5511800" y="1283973"/>
              <a:ext cx="214255" cy="181270"/>
            </a:xfrm>
            <a:prstGeom prst="rect">
              <a:avLst/>
            </a:prstGeom>
            <a:solidFill>
              <a:srgbClr val="E1474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B66029E2-54A1-4D92-AB03-36C5A5A4E232}"/>
                </a:ext>
              </a:extLst>
            </p:cNvPr>
            <p:cNvSpPr/>
            <p:nvPr/>
          </p:nvSpPr>
          <p:spPr>
            <a:xfrm>
              <a:off x="1644149" y="1292697"/>
              <a:ext cx="214255" cy="181270"/>
            </a:xfrm>
            <a:prstGeom prst="rect">
              <a:avLst/>
            </a:prstGeom>
            <a:solidFill>
              <a:srgbClr val="E1474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5307C1A5-087E-4833-92DC-C567B009092C}"/>
              </a:ext>
            </a:extLst>
          </p:cNvPr>
          <p:cNvGrpSpPr/>
          <p:nvPr/>
        </p:nvGrpSpPr>
        <p:grpSpPr>
          <a:xfrm>
            <a:off x="8956095" y="3690978"/>
            <a:ext cx="2230236" cy="1219540"/>
            <a:chOff x="1436043" y="1283973"/>
            <a:chExt cx="4431357" cy="2423159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22D425C0-4945-411D-89EA-6519F3CCA12E}"/>
                </a:ext>
              </a:extLst>
            </p:cNvPr>
            <p:cNvSpPr/>
            <p:nvPr/>
          </p:nvSpPr>
          <p:spPr>
            <a:xfrm>
              <a:off x="1436044" y="1283973"/>
              <a:ext cx="4431356" cy="231430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 dirty="0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26B67B3-213A-4AA9-BC6F-6B4057E993BB}"/>
                </a:ext>
              </a:extLst>
            </p:cNvPr>
            <p:cNvSpPr/>
            <p:nvPr/>
          </p:nvSpPr>
          <p:spPr>
            <a:xfrm>
              <a:off x="2517188" y="1283973"/>
              <a:ext cx="2269067" cy="181270"/>
            </a:xfrm>
            <a:prstGeom prst="rect">
              <a:avLst/>
            </a:prstGeom>
            <a:solidFill>
              <a:srgbClr val="E1474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4C4B280-B7CF-4601-B85F-2BE4762830DA}"/>
                </a:ext>
              </a:extLst>
            </p:cNvPr>
            <p:cNvSpPr/>
            <p:nvPr/>
          </p:nvSpPr>
          <p:spPr>
            <a:xfrm>
              <a:off x="1436044" y="3525848"/>
              <a:ext cx="4431356" cy="124195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DF877971-2F30-4C62-ADB4-E830474D212D}"/>
                </a:ext>
              </a:extLst>
            </p:cNvPr>
            <p:cNvSpPr/>
            <p:nvPr/>
          </p:nvSpPr>
          <p:spPr>
            <a:xfrm>
              <a:off x="1436043" y="3598276"/>
              <a:ext cx="4431356" cy="108856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1046A5D3-A43B-4B78-B61B-DD3B1F959166}"/>
                </a:ext>
              </a:extLst>
            </p:cNvPr>
            <p:cNvSpPr/>
            <p:nvPr/>
          </p:nvSpPr>
          <p:spPr>
            <a:xfrm>
              <a:off x="5511800" y="1283973"/>
              <a:ext cx="214255" cy="181270"/>
            </a:xfrm>
            <a:prstGeom prst="rect">
              <a:avLst/>
            </a:prstGeom>
            <a:solidFill>
              <a:srgbClr val="E1474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06FDE33D-B66C-447F-9BBB-0B3403655A04}"/>
                </a:ext>
              </a:extLst>
            </p:cNvPr>
            <p:cNvSpPr/>
            <p:nvPr/>
          </p:nvSpPr>
          <p:spPr>
            <a:xfrm>
              <a:off x="1644149" y="1292697"/>
              <a:ext cx="214255" cy="181270"/>
            </a:xfrm>
            <a:prstGeom prst="rect">
              <a:avLst/>
            </a:prstGeom>
            <a:solidFill>
              <a:srgbClr val="E1474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60CDA1D7-6BF6-4E55-8845-E943331656CC}"/>
              </a:ext>
            </a:extLst>
          </p:cNvPr>
          <p:cNvGrpSpPr/>
          <p:nvPr/>
        </p:nvGrpSpPr>
        <p:grpSpPr>
          <a:xfrm>
            <a:off x="8958485" y="1950487"/>
            <a:ext cx="2230236" cy="1219540"/>
            <a:chOff x="1436043" y="1283973"/>
            <a:chExt cx="4431357" cy="2423159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C8F8BC7F-6301-45ED-B9F1-E3127F3A8645}"/>
                </a:ext>
              </a:extLst>
            </p:cNvPr>
            <p:cNvSpPr/>
            <p:nvPr/>
          </p:nvSpPr>
          <p:spPr>
            <a:xfrm>
              <a:off x="1436044" y="1283973"/>
              <a:ext cx="4431356" cy="231430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 dirty="0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A996A06-19BC-4937-9BB8-88BBC2F3A9AD}"/>
                </a:ext>
              </a:extLst>
            </p:cNvPr>
            <p:cNvSpPr/>
            <p:nvPr/>
          </p:nvSpPr>
          <p:spPr>
            <a:xfrm>
              <a:off x="2517188" y="1283973"/>
              <a:ext cx="2269067" cy="181270"/>
            </a:xfrm>
            <a:prstGeom prst="rect">
              <a:avLst/>
            </a:prstGeom>
            <a:solidFill>
              <a:srgbClr val="E1474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99BE32A6-589D-4499-ADE8-043E93CD5CFA}"/>
                </a:ext>
              </a:extLst>
            </p:cNvPr>
            <p:cNvSpPr/>
            <p:nvPr/>
          </p:nvSpPr>
          <p:spPr>
            <a:xfrm>
              <a:off x="1436044" y="3525848"/>
              <a:ext cx="4431356" cy="124195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039D4FF6-CB05-4D67-B83E-2D9DC0A5A85F}"/>
                </a:ext>
              </a:extLst>
            </p:cNvPr>
            <p:cNvSpPr/>
            <p:nvPr/>
          </p:nvSpPr>
          <p:spPr>
            <a:xfrm>
              <a:off x="1436043" y="3598276"/>
              <a:ext cx="4431356" cy="108856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082AD26-BF4F-49B5-8E65-BCD66EB20D73}"/>
                </a:ext>
              </a:extLst>
            </p:cNvPr>
            <p:cNvSpPr/>
            <p:nvPr/>
          </p:nvSpPr>
          <p:spPr>
            <a:xfrm>
              <a:off x="5511800" y="1283973"/>
              <a:ext cx="214255" cy="181270"/>
            </a:xfrm>
            <a:prstGeom prst="rect">
              <a:avLst/>
            </a:prstGeom>
            <a:solidFill>
              <a:srgbClr val="E1474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47F4E87C-9C7C-4730-BFD2-013C9F57BE70}"/>
                </a:ext>
              </a:extLst>
            </p:cNvPr>
            <p:cNvSpPr/>
            <p:nvPr/>
          </p:nvSpPr>
          <p:spPr>
            <a:xfrm>
              <a:off x="1644149" y="1292697"/>
              <a:ext cx="214255" cy="181270"/>
            </a:xfrm>
            <a:prstGeom prst="rect">
              <a:avLst/>
            </a:prstGeom>
            <a:solidFill>
              <a:srgbClr val="E1474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1F29916-8DF0-4953-9A8E-5904AD873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Charge generation in silicon</a:t>
            </a:r>
            <a:endParaRPr lang="sl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6CC8EC-85E1-4665-A0FA-95E52B6B9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195" y="962950"/>
            <a:ext cx="5301747" cy="1494766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1800" dirty="0"/>
              <a:t>e-h generation along entire sensor</a:t>
            </a:r>
            <a:endParaRPr lang="sl-SI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EBDF4C-48E2-4A99-ABFD-092A3E6E658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l-SI"/>
              <a:t>04. 03. 2025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51AB4A-4C2C-4B1B-BAD5-ECDE6B6397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DRD3/AIDAInnova TCT School: Signal Formation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26E55-DE4F-4599-8449-BFBE5ED75D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E5314013-59B1-4DFF-A3E8-A1C48CC93BAA}"/>
              </a:ext>
            </a:extLst>
          </p:cNvPr>
          <p:cNvGrpSpPr/>
          <p:nvPr/>
        </p:nvGrpSpPr>
        <p:grpSpPr>
          <a:xfrm>
            <a:off x="9884494" y="3367903"/>
            <a:ext cx="373441" cy="532691"/>
            <a:chOff x="1491161" y="3288557"/>
            <a:chExt cx="373441" cy="532691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5097602-947C-4650-88C4-3F5CD73ACCFB}"/>
                </a:ext>
              </a:extLst>
            </p:cNvPr>
            <p:cNvSpPr/>
            <p:nvPr/>
          </p:nvSpPr>
          <p:spPr>
            <a:xfrm>
              <a:off x="1634630" y="3288557"/>
              <a:ext cx="74447" cy="48477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31A1484-8C63-4966-8B34-DF7E51BD0EB8}"/>
                </a:ext>
              </a:extLst>
            </p:cNvPr>
            <p:cNvSpPr/>
            <p:nvPr/>
          </p:nvSpPr>
          <p:spPr>
            <a:xfrm>
              <a:off x="1721133" y="3651488"/>
              <a:ext cx="81955" cy="81955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-</a:t>
              </a:r>
              <a:endParaRPr lang="en-SI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9FE2434-6E0A-41F4-A241-12E0D99D11A2}"/>
                </a:ext>
              </a:extLst>
            </p:cNvPr>
            <p:cNvSpPr/>
            <p:nvPr/>
          </p:nvSpPr>
          <p:spPr>
            <a:xfrm>
              <a:off x="1491161" y="3675739"/>
              <a:ext cx="81955" cy="81955"/>
            </a:xfrm>
            <a:prstGeom prst="ellipse">
              <a:avLst/>
            </a:prstGeom>
            <a:solidFill>
              <a:srgbClr val="F06C6C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+</a:t>
              </a:r>
              <a:endParaRPr lang="en-SI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59FA4684-FB1B-4C5C-98C3-0D3AAE907CFF}"/>
                </a:ext>
              </a:extLst>
            </p:cNvPr>
            <p:cNvSpPr/>
            <p:nvPr/>
          </p:nvSpPr>
          <p:spPr>
            <a:xfrm>
              <a:off x="1782647" y="3715042"/>
              <a:ext cx="81955" cy="81955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-</a:t>
              </a:r>
              <a:endParaRPr lang="en-SI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868CCE72-D70E-4DE5-B633-EDD3C335BBDE}"/>
                </a:ext>
              </a:extLst>
            </p:cNvPr>
            <p:cNvSpPr/>
            <p:nvPr/>
          </p:nvSpPr>
          <p:spPr>
            <a:xfrm>
              <a:off x="1552675" y="3739293"/>
              <a:ext cx="81955" cy="81955"/>
            </a:xfrm>
            <a:prstGeom prst="ellipse">
              <a:avLst/>
            </a:prstGeom>
            <a:solidFill>
              <a:srgbClr val="F06C6C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+</a:t>
              </a:r>
              <a:endParaRPr lang="en-SI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4F50AFE-C370-48FF-B1DC-734314515A5D}"/>
                </a:ext>
              </a:extLst>
            </p:cNvPr>
            <p:cNvSpPr/>
            <p:nvPr/>
          </p:nvSpPr>
          <p:spPr>
            <a:xfrm>
              <a:off x="1555026" y="3630271"/>
              <a:ext cx="81955" cy="81955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-</a:t>
              </a:r>
              <a:endParaRPr lang="en-SI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78FB64A-A463-45D6-9009-02BE64D64B3F}"/>
                </a:ext>
              </a:extLst>
            </p:cNvPr>
            <p:cNvSpPr/>
            <p:nvPr/>
          </p:nvSpPr>
          <p:spPr>
            <a:xfrm>
              <a:off x="1696144" y="3737967"/>
              <a:ext cx="81955" cy="81955"/>
            </a:xfrm>
            <a:prstGeom prst="ellipse">
              <a:avLst/>
            </a:prstGeom>
            <a:solidFill>
              <a:srgbClr val="F06C6C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+</a:t>
              </a:r>
              <a:endParaRPr lang="en-SI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49F9B28-2870-4D17-9726-ADFCCC2F9629}"/>
              </a:ext>
            </a:extLst>
          </p:cNvPr>
          <p:cNvGrpSpPr/>
          <p:nvPr/>
        </p:nvGrpSpPr>
        <p:grpSpPr>
          <a:xfrm flipV="1">
            <a:off x="9866230" y="6084025"/>
            <a:ext cx="373441" cy="583398"/>
            <a:chOff x="1644150" y="3440897"/>
            <a:chExt cx="373441" cy="583398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369A617-A876-45D6-91D1-B205C6DAFF8D}"/>
                </a:ext>
              </a:extLst>
            </p:cNvPr>
            <p:cNvSpPr/>
            <p:nvPr/>
          </p:nvSpPr>
          <p:spPr>
            <a:xfrm>
              <a:off x="1787619" y="3440897"/>
              <a:ext cx="74447" cy="53548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 dirty="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A7F58E5-0C12-46FD-87EF-4BDCA7D5E522}"/>
                </a:ext>
              </a:extLst>
            </p:cNvPr>
            <p:cNvSpPr/>
            <p:nvPr/>
          </p:nvSpPr>
          <p:spPr>
            <a:xfrm>
              <a:off x="1874122" y="3854535"/>
              <a:ext cx="81955" cy="81955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-</a:t>
              </a:r>
              <a:endParaRPr lang="en-SI" dirty="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F95464D1-3E6B-4737-972E-2B05FD603EB0}"/>
                </a:ext>
              </a:extLst>
            </p:cNvPr>
            <p:cNvSpPr/>
            <p:nvPr/>
          </p:nvSpPr>
          <p:spPr>
            <a:xfrm>
              <a:off x="1644150" y="3878786"/>
              <a:ext cx="81955" cy="81955"/>
            </a:xfrm>
            <a:prstGeom prst="ellipse">
              <a:avLst/>
            </a:prstGeom>
            <a:solidFill>
              <a:srgbClr val="F06C6C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+</a:t>
              </a:r>
              <a:endParaRPr lang="en-SI" dirty="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44245E4-0546-4706-A6CD-C0E0DD8B504C}"/>
                </a:ext>
              </a:extLst>
            </p:cNvPr>
            <p:cNvSpPr/>
            <p:nvPr/>
          </p:nvSpPr>
          <p:spPr>
            <a:xfrm>
              <a:off x="1935636" y="3918089"/>
              <a:ext cx="81955" cy="81955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-</a:t>
              </a:r>
              <a:endParaRPr lang="en-SI" dirty="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CFA4E71E-3A46-49BF-8380-2BF232469F3A}"/>
                </a:ext>
              </a:extLst>
            </p:cNvPr>
            <p:cNvSpPr/>
            <p:nvPr/>
          </p:nvSpPr>
          <p:spPr>
            <a:xfrm>
              <a:off x="1705664" y="3942340"/>
              <a:ext cx="81955" cy="81955"/>
            </a:xfrm>
            <a:prstGeom prst="ellipse">
              <a:avLst/>
            </a:prstGeom>
            <a:solidFill>
              <a:srgbClr val="F06C6C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+</a:t>
              </a:r>
              <a:endParaRPr lang="en-SI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AE2D084A-15D6-49CD-ADCB-3355139A2A43}"/>
                </a:ext>
              </a:extLst>
            </p:cNvPr>
            <p:cNvSpPr/>
            <p:nvPr/>
          </p:nvSpPr>
          <p:spPr>
            <a:xfrm>
              <a:off x="1708015" y="3833318"/>
              <a:ext cx="81955" cy="81955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-</a:t>
              </a:r>
              <a:endParaRPr lang="en-SI" dirty="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014FDC7E-C42F-4C96-9650-181FEE30A4E6}"/>
                </a:ext>
              </a:extLst>
            </p:cNvPr>
            <p:cNvSpPr/>
            <p:nvPr/>
          </p:nvSpPr>
          <p:spPr>
            <a:xfrm>
              <a:off x="1849133" y="3941014"/>
              <a:ext cx="81955" cy="81955"/>
            </a:xfrm>
            <a:prstGeom prst="ellipse">
              <a:avLst/>
            </a:prstGeom>
            <a:solidFill>
              <a:srgbClr val="F06C6C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+</a:t>
              </a:r>
              <a:endParaRPr lang="en-SI" dirty="0"/>
            </a:p>
          </p:txBody>
        </p: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2C3260CE-B3DB-4318-84FE-D05E75A1DD2C}"/>
              </a:ext>
            </a:extLst>
          </p:cNvPr>
          <p:cNvSpPr/>
          <p:nvPr/>
        </p:nvSpPr>
        <p:spPr>
          <a:xfrm>
            <a:off x="10135118" y="1956130"/>
            <a:ext cx="81955" cy="81955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-</a:t>
            </a:r>
            <a:endParaRPr lang="en-SI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69D1166-AF65-4366-BE6F-E128BC9FE124}"/>
              </a:ext>
            </a:extLst>
          </p:cNvPr>
          <p:cNvSpPr/>
          <p:nvPr/>
        </p:nvSpPr>
        <p:spPr>
          <a:xfrm>
            <a:off x="9905146" y="1980381"/>
            <a:ext cx="81955" cy="81955"/>
          </a:xfrm>
          <a:prstGeom prst="ellipse">
            <a:avLst/>
          </a:prstGeom>
          <a:solidFill>
            <a:srgbClr val="F06C6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+</a:t>
            </a:r>
            <a:endParaRPr lang="en-SI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BB9E1DD9-BFC8-4231-A84D-D88165A84825}"/>
              </a:ext>
            </a:extLst>
          </p:cNvPr>
          <p:cNvSpPr/>
          <p:nvPr/>
        </p:nvSpPr>
        <p:spPr>
          <a:xfrm>
            <a:off x="10196632" y="2019684"/>
            <a:ext cx="81955" cy="81955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-</a:t>
            </a:r>
            <a:endParaRPr lang="en-SI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41EBBC8C-59C6-47A2-8C57-4D5DD1A77221}"/>
              </a:ext>
            </a:extLst>
          </p:cNvPr>
          <p:cNvSpPr/>
          <p:nvPr/>
        </p:nvSpPr>
        <p:spPr>
          <a:xfrm>
            <a:off x="9966660" y="2043935"/>
            <a:ext cx="81955" cy="81955"/>
          </a:xfrm>
          <a:prstGeom prst="ellipse">
            <a:avLst/>
          </a:prstGeom>
          <a:solidFill>
            <a:srgbClr val="F06C6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+</a:t>
            </a:r>
            <a:endParaRPr lang="en-SI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0D626E2-9861-4549-A9AE-563110669609}"/>
              </a:ext>
            </a:extLst>
          </p:cNvPr>
          <p:cNvSpPr/>
          <p:nvPr/>
        </p:nvSpPr>
        <p:spPr>
          <a:xfrm>
            <a:off x="9969011" y="1934913"/>
            <a:ext cx="81955" cy="81955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-</a:t>
            </a:r>
            <a:endParaRPr lang="en-SI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5DFACD46-A2F9-4AC2-AEA4-17F6149AD2CC}"/>
              </a:ext>
            </a:extLst>
          </p:cNvPr>
          <p:cNvSpPr/>
          <p:nvPr/>
        </p:nvSpPr>
        <p:spPr>
          <a:xfrm>
            <a:off x="10110129" y="2042609"/>
            <a:ext cx="81955" cy="81955"/>
          </a:xfrm>
          <a:prstGeom prst="ellipse">
            <a:avLst/>
          </a:prstGeom>
          <a:solidFill>
            <a:srgbClr val="F06C6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+</a:t>
            </a:r>
            <a:endParaRPr lang="en-SI" dirty="0"/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59F02B1D-DE2B-4790-B634-1DFCBDA4D617}"/>
              </a:ext>
            </a:extLst>
          </p:cNvPr>
          <p:cNvCxnSpPr>
            <a:cxnSpLocks/>
          </p:cNvCxnSpPr>
          <p:nvPr/>
        </p:nvCxnSpPr>
        <p:spPr>
          <a:xfrm>
            <a:off x="10084146" y="1535053"/>
            <a:ext cx="0" cy="53448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48A06917-044F-4DC5-BC90-F70BB6B04344}"/>
              </a:ext>
            </a:extLst>
          </p:cNvPr>
          <p:cNvSpPr/>
          <p:nvPr/>
        </p:nvSpPr>
        <p:spPr>
          <a:xfrm>
            <a:off x="1426191" y="4103089"/>
            <a:ext cx="74447" cy="15994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A8173E5E-3BDD-400A-BE6B-3C7E9A22D008}"/>
              </a:ext>
            </a:extLst>
          </p:cNvPr>
          <p:cNvSpPr/>
          <p:nvPr/>
        </p:nvSpPr>
        <p:spPr>
          <a:xfrm>
            <a:off x="1494172" y="5063567"/>
            <a:ext cx="81955" cy="81955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-</a:t>
            </a:r>
            <a:endParaRPr lang="en-SI" dirty="0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81166591-B220-42AC-A030-0DDFB150F48F}"/>
              </a:ext>
            </a:extLst>
          </p:cNvPr>
          <p:cNvSpPr/>
          <p:nvPr/>
        </p:nvSpPr>
        <p:spPr>
          <a:xfrm>
            <a:off x="1344235" y="4606477"/>
            <a:ext cx="81955" cy="81955"/>
          </a:xfrm>
          <a:prstGeom prst="ellipse">
            <a:avLst/>
          </a:prstGeom>
          <a:solidFill>
            <a:srgbClr val="F06C6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+</a:t>
            </a:r>
            <a:endParaRPr lang="en-SI" dirty="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DE038BE1-9679-4C70-915F-76C1A499F766}"/>
              </a:ext>
            </a:extLst>
          </p:cNvPr>
          <p:cNvSpPr/>
          <p:nvPr/>
        </p:nvSpPr>
        <p:spPr>
          <a:xfrm>
            <a:off x="1500638" y="5426608"/>
            <a:ext cx="81955" cy="81955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-</a:t>
            </a:r>
            <a:endParaRPr lang="en-SI" dirty="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E658D768-71D9-4264-B64C-6FC2FFA0E2B6}"/>
              </a:ext>
            </a:extLst>
          </p:cNvPr>
          <p:cNvSpPr/>
          <p:nvPr/>
        </p:nvSpPr>
        <p:spPr>
          <a:xfrm>
            <a:off x="1329528" y="4875890"/>
            <a:ext cx="81955" cy="81955"/>
          </a:xfrm>
          <a:prstGeom prst="ellipse">
            <a:avLst/>
          </a:prstGeom>
          <a:solidFill>
            <a:srgbClr val="F06C6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+</a:t>
            </a:r>
            <a:endParaRPr lang="en-SI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A1B5087-2C14-4EDE-A5A4-7BC1EDE5D1E0}"/>
              </a:ext>
            </a:extLst>
          </p:cNvPr>
          <p:cNvSpPr/>
          <p:nvPr/>
        </p:nvSpPr>
        <p:spPr>
          <a:xfrm>
            <a:off x="1497398" y="4741270"/>
            <a:ext cx="81955" cy="81955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-</a:t>
            </a:r>
            <a:endParaRPr lang="en-SI" dirty="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62936181-B6C2-4BD2-BC82-8A3B3FB85CCC}"/>
              </a:ext>
            </a:extLst>
          </p:cNvPr>
          <p:cNvSpPr/>
          <p:nvPr/>
        </p:nvSpPr>
        <p:spPr>
          <a:xfrm>
            <a:off x="1521174" y="5250572"/>
            <a:ext cx="81955" cy="81955"/>
          </a:xfrm>
          <a:prstGeom prst="ellipse">
            <a:avLst/>
          </a:prstGeom>
          <a:solidFill>
            <a:srgbClr val="F06C6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+</a:t>
            </a:r>
            <a:endParaRPr lang="en-SI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4B89A5BB-A628-450B-860C-91DC0F0FBAEE}"/>
              </a:ext>
            </a:extLst>
          </p:cNvPr>
          <p:cNvSpPr/>
          <p:nvPr/>
        </p:nvSpPr>
        <p:spPr>
          <a:xfrm>
            <a:off x="1344234" y="5251641"/>
            <a:ext cx="81955" cy="81955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-</a:t>
            </a:r>
            <a:endParaRPr lang="en-SI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8E68639D-EFB2-4CF6-8B9D-9EA69EC5D404}"/>
              </a:ext>
            </a:extLst>
          </p:cNvPr>
          <p:cNvSpPr/>
          <p:nvPr/>
        </p:nvSpPr>
        <p:spPr>
          <a:xfrm>
            <a:off x="1336882" y="5462210"/>
            <a:ext cx="81955" cy="81955"/>
          </a:xfrm>
          <a:prstGeom prst="ellipse">
            <a:avLst/>
          </a:prstGeom>
          <a:solidFill>
            <a:srgbClr val="F06C6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+</a:t>
            </a:r>
            <a:endParaRPr lang="en-SI" dirty="0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AFB8A3DD-51BE-4A2F-BFB8-EC74FF555DDA}"/>
              </a:ext>
            </a:extLst>
          </p:cNvPr>
          <p:cNvGrpSpPr/>
          <p:nvPr/>
        </p:nvGrpSpPr>
        <p:grpSpPr>
          <a:xfrm>
            <a:off x="296365" y="1972769"/>
            <a:ext cx="2230236" cy="1219540"/>
            <a:chOff x="1436043" y="1283973"/>
            <a:chExt cx="4431357" cy="2423159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F30A1A2D-9DAC-4CFD-8B34-EC5A7C1C25B2}"/>
                </a:ext>
              </a:extLst>
            </p:cNvPr>
            <p:cNvSpPr/>
            <p:nvPr/>
          </p:nvSpPr>
          <p:spPr>
            <a:xfrm>
              <a:off x="1436044" y="1283973"/>
              <a:ext cx="4431356" cy="231430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 dirty="0"/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211B369E-66FD-40AB-9F6D-64B04E600791}"/>
                </a:ext>
              </a:extLst>
            </p:cNvPr>
            <p:cNvSpPr/>
            <p:nvPr/>
          </p:nvSpPr>
          <p:spPr>
            <a:xfrm>
              <a:off x="2517188" y="1283973"/>
              <a:ext cx="2269067" cy="181270"/>
            </a:xfrm>
            <a:prstGeom prst="rect">
              <a:avLst/>
            </a:prstGeom>
            <a:solidFill>
              <a:srgbClr val="E1474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0519B331-A6EC-443A-B361-08787F7CAF35}"/>
                </a:ext>
              </a:extLst>
            </p:cNvPr>
            <p:cNvSpPr/>
            <p:nvPr/>
          </p:nvSpPr>
          <p:spPr>
            <a:xfrm>
              <a:off x="1436044" y="3525848"/>
              <a:ext cx="4431356" cy="124195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4A6DAEDF-4D6A-4AA4-A684-1823EDAA2F77}"/>
                </a:ext>
              </a:extLst>
            </p:cNvPr>
            <p:cNvSpPr/>
            <p:nvPr/>
          </p:nvSpPr>
          <p:spPr>
            <a:xfrm>
              <a:off x="1436043" y="3598276"/>
              <a:ext cx="4431356" cy="108856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0477BD89-4C74-4DFC-9CBC-8D5EE961B42A}"/>
                </a:ext>
              </a:extLst>
            </p:cNvPr>
            <p:cNvSpPr/>
            <p:nvPr/>
          </p:nvSpPr>
          <p:spPr>
            <a:xfrm>
              <a:off x="5511800" y="1283973"/>
              <a:ext cx="214255" cy="181270"/>
            </a:xfrm>
            <a:prstGeom prst="rect">
              <a:avLst/>
            </a:prstGeom>
            <a:solidFill>
              <a:srgbClr val="E1474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4B1985A3-E258-4CD0-A27E-E86FEB06AA4E}"/>
                </a:ext>
              </a:extLst>
            </p:cNvPr>
            <p:cNvSpPr/>
            <p:nvPr/>
          </p:nvSpPr>
          <p:spPr>
            <a:xfrm>
              <a:off x="1644149" y="1292697"/>
              <a:ext cx="214255" cy="181270"/>
            </a:xfrm>
            <a:prstGeom prst="rect">
              <a:avLst/>
            </a:prstGeom>
            <a:solidFill>
              <a:srgbClr val="E1474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38542283-9340-4809-B7AD-2C4BF7F4551B}"/>
              </a:ext>
            </a:extLst>
          </p:cNvPr>
          <p:cNvGrpSpPr/>
          <p:nvPr/>
        </p:nvGrpSpPr>
        <p:grpSpPr>
          <a:xfrm>
            <a:off x="1304128" y="1805732"/>
            <a:ext cx="273601" cy="1705131"/>
            <a:chOff x="6733586" y="1203573"/>
            <a:chExt cx="273601" cy="1703442"/>
          </a:xfrm>
        </p:grpSpPr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19304269-5F69-45EE-BA8C-29F0F189A146}"/>
                </a:ext>
              </a:extLst>
            </p:cNvPr>
            <p:cNvCxnSpPr>
              <a:cxnSpLocks/>
            </p:cNvCxnSpPr>
            <p:nvPr/>
          </p:nvCxnSpPr>
          <p:spPr>
            <a:xfrm>
              <a:off x="6858000" y="1203573"/>
              <a:ext cx="0" cy="1703442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2A189473-100C-4AC1-88B7-4838CBEF19E8}"/>
                </a:ext>
              </a:extLst>
            </p:cNvPr>
            <p:cNvSpPr/>
            <p:nvPr/>
          </p:nvSpPr>
          <p:spPr>
            <a:xfrm>
              <a:off x="6898230" y="1972192"/>
              <a:ext cx="81955" cy="81955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-</a:t>
              </a:r>
              <a:endParaRPr lang="en-SI" dirty="0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DBA3815A-EA7C-42D8-BEDC-58C561BF680F}"/>
                </a:ext>
              </a:extLst>
            </p:cNvPr>
            <p:cNvSpPr/>
            <p:nvPr/>
          </p:nvSpPr>
          <p:spPr>
            <a:xfrm>
              <a:off x="6748293" y="1515102"/>
              <a:ext cx="81955" cy="81955"/>
            </a:xfrm>
            <a:prstGeom prst="ellipse">
              <a:avLst/>
            </a:prstGeom>
            <a:solidFill>
              <a:srgbClr val="F06C6C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+</a:t>
              </a:r>
              <a:endParaRPr lang="en-SI" dirty="0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372D2C06-052B-4938-AAC8-1259DF102EA4}"/>
                </a:ext>
              </a:extLst>
            </p:cNvPr>
            <p:cNvSpPr/>
            <p:nvPr/>
          </p:nvSpPr>
          <p:spPr>
            <a:xfrm>
              <a:off x="6904696" y="2335233"/>
              <a:ext cx="81955" cy="81955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-</a:t>
              </a:r>
              <a:endParaRPr lang="en-SI" dirty="0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B36311B5-CF22-4D09-971F-B7B415197D96}"/>
                </a:ext>
              </a:extLst>
            </p:cNvPr>
            <p:cNvSpPr/>
            <p:nvPr/>
          </p:nvSpPr>
          <p:spPr>
            <a:xfrm>
              <a:off x="6733586" y="1784515"/>
              <a:ext cx="81955" cy="81955"/>
            </a:xfrm>
            <a:prstGeom prst="ellipse">
              <a:avLst/>
            </a:prstGeom>
            <a:solidFill>
              <a:srgbClr val="F06C6C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+</a:t>
              </a:r>
              <a:endParaRPr lang="en-SI" dirty="0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0586A22B-9550-4E4F-9B17-A9689D0BA7A7}"/>
                </a:ext>
              </a:extLst>
            </p:cNvPr>
            <p:cNvSpPr/>
            <p:nvPr/>
          </p:nvSpPr>
          <p:spPr>
            <a:xfrm>
              <a:off x="6901456" y="1649895"/>
              <a:ext cx="81955" cy="81955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-</a:t>
              </a:r>
              <a:endParaRPr lang="en-SI" dirty="0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97AD797E-0223-4550-86E5-624B7FF730F9}"/>
                </a:ext>
              </a:extLst>
            </p:cNvPr>
            <p:cNvSpPr/>
            <p:nvPr/>
          </p:nvSpPr>
          <p:spPr>
            <a:xfrm>
              <a:off x="6925232" y="2159197"/>
              <a:ext cx="81955" cy="81955"/>
            </a:xfrm>
            <a:prstGeom prst="ellipse">
              <a:avLst/>
            </a:prstGeom>
            <a:solidFill>
              <a:srgbClr val="F06C6C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+</a:t>
              </a:r>
              <a:endParaRPr lang="en-SI" dirty="0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C9761F19-7DC9-4845-BDBE-256A5D75CF32}"/>
                </a:ext>
              </a:extLst>
            </p:cNvPr>
            <p:cNvSpPr/>
            <p:nvPr/>
          </p:nvSpPr>
          <p:spPr>
            <a:xfrm>
              <a:off x="6748292" y="2160266"/>
              <a:ext cx="81955" cy="81955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-</a:t>
              </a:r>
              <a:endParaRPr lang="en-SI" dirty="0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E275C325-F496-4A90-B089-8FD9311A1071}"/>
                </a:ext>
              </a:extLst>
            </p:cNvPr>
            <p:cNvSpPr/>
            <p:nvPr/>
          </p:nvSpPr>
          <p:spPr>
            <a:xfrm>
              <a:off x="6740940" y="2370835"/>
              <a:ext cx="81955" cy="81955"/>
            </a:xfrm>
            <a:prstGeom prst="ellipse">
              <a:avLst/>
            </a:prstGeom>
            <a:solidFill>
              <a:srgbClr val="F06C6C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+</a:t>
              </a:r>
              <a:endParaRPr lang="en-SI" dirty="0"/>
            </a:p>
          </p:txBody>
        </p:sp>
      </p:grpSp>
      <p:sp>
        <p:nvSpPr>
          <p:cNvPr id="127" name="TextBox 126">
            <a:extLst>
              <a:ext uri="{FF2B5EF4-FFF2-40B4-BE49-F238E27FC236}">
                <a16:creationId xmlns:a16="http://schemas.microsoft.com/office/drawing/2014/main" id="{E51BD806-7049-4D1D-BD50-21E0E0D6B9BB}"/>
              </a:ext>
            </a:extLst>
          </p:cNvPr>
          <p:cNvSpPr txBox="1"/>
          <p:nvPr/>
        </p:nvSpPr>
        <p:spPr>
          <a:xfrm>
            <a:off x="1171254" y="1422721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MIP</a:t>
            </a:r>
            <a:endParaRPr lang="sl-SI" dirty="0">
              <a:solidFill>
                <a:schemeClr val="accent6"/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44FD0EC1-C737-4CB1-8F8B-6111649E16E7}"/>
              </a:ext>
            </a:extLst>
          </p:cNvPr>
          <p:cNvSpPr txBox="1"/>
          <p:nvPr/>
        </p:nvSpPr>
        <p:spPr>
          <a:xfrm>
            <a:off x="269016" y="3778717"/>
            <a:ext cx="23887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</a:rPr>
              <a:t>Infrared laser (1064 nm)</a:t>
            </a:r>
            <a:endParaRPr lang="sl-SI" sz="1600" dirty="0">
              <a:solidFill>
                <a:schemeClr val="accent6"/>
              </a:solidFill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66043490-459B-4815-9648-3E30C5F74FC3}"/>
              </a:ext>
            </a:extLst>
          </p:cNvPr>
          <p:cNvSpPr txBox="1"/>
          <p:nvPr/>
        </p:nvSpPr>
        <p:spPr>
          <a:xfrm>
            <a:off x="10117327" y="1433909"/>
            <a:ext cx="1425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</a:rPr>
              <a:t>Alpha particle</a:t>
            </a:r>
            <a:endParaRPr lang="sl-SI" sz="1600" dirty="0">
              <a:solidFill>
                <a:schemeClr val="accent6"/>
              </a:solidFill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C518F8B7-2002-421E-ABBE-06A2EDDB9359}"/>
              </a:ext>
            </a:extLst>
          </p:cNvPr>
          <p:cNvSpPr txBox="1"/>
          <p:nvPr/>
        </p:nvSpPr>
        <p:spPr>
          <a:xfrm>
            <a:off x="10059110" y="3255240"/>
            <a:ext cx="19415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</a:rPr>
              <a:t>Red laser (660 nm)</a:t>
            </a:r>
            <a:endParaRPr lang="sl-SI" sz="1600" dirty="0">
              <a:solidFill>
                <a:schemeClr val="accent6"/>
              </a:solidFill>
            </a:endParaRPr>
          </a:p>
        </p:txBody>
      </p:sp>
      <p:sp>
        <p:nvSpPr>
          <p:cNvPr id="131" name="Content Placeholder 2">
            <a:extLst>
              <a:ext uri="{FF2B5EF4-FFF2-40B4-BE49-F238E27FC236}">
                <a16:creationId xmlns:a16="http://schemas.microsoft.com/office/drawing/2014/main" id="{8A011916-A491-40C2-AF1D-0B30E33AE53E}"/>
              </a:ext>
            </a:extLst>
          </p:cNvPr>
          <p:cNvSpPr txBox="1">
            <a:spLocks/>
          </p:cNvSpPr>
          <p:nvPr/>
        </p:nvSpPr>
        <p:spPr>
          <a:xfrm>
            <a:off x="7129131" y="957836"/>
            <a:ext cx="4165150" cy="149476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182563" indent="-14605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263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623888" indent="-17462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6450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989013" indent="-182563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>
              <a:buFont typeface="Arial"/>
              <a:buNone/>
            </a:pPr>
            <a:r>
              <a:rPr lang="en-US" sz="1800" dirty="0"/>
              <a:t>e-h generation close to sensor surface</a:t>
            </a:r>
            <a:endParaRPr lang="sl-SI" sz="1800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FF3038EE-C243-4E84-80F5-BEF9088F4B82}"/>
              </a:ext>
            </a:extLst>
          </p:cNvPr>
          <p:cNvSpPr txBox="1"/>
          <p:nvPr/>
        </p:nvSpPr>
        <p:spPr>
          <a:xfrm>
            <a:off x="2566829" y="1744841"/>
            <a:ext cx="306514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80 e-h pairs/µm </a:t>
            </a:r>
            <a:r>
              <a:rPr lang="en-US" sz="1600" dirty="0"/>
              <a:t>on average in 300 µm thick sensors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3.6 eV/e-h pair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Non uniform distribution along the flight path (</a:t>
            </a:r>
            <a:r>
              <a:rPr lang="en-US" sz="1600" b="1" dirty="0"/>
              <a:t>Landau fluctuations</a:t>
            </a:r>
            <a:r>
              <a:rPr lang="en-US" sz="1600" dirty="0"/>
              <a:t>)</a:t>
            </a:r>
          </a:p>
          <a:p>
            <a:r>
              <a:rPr lang="en-US" sz="1600" dirty="0"/>
              <a:t> </a:t>
            </a:r>
            <a:endParaRPr lang="sl-SI" sz="1600" dirty="0"/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70FB47D9-42EC-4955-B981-CE5832F39736}"/>
              </a:ext>
            </a:extLst>
          </p:cNvPr>
          <p:cNvSpPr txBox="1"/>
          <p:nvPr/>
        </p:nvSpPr>
        <p:spPr>
          <a:xfrm>
            <a:off x="2586922" y="4446308"/>
            <a:ext cx="3477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Amount of charge depends on laser power, generally not known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Uniform distribution along the beam path</a:t>
            </a:r>
            <a:endParaRPr lang="sl-SI" sz="1600" dirty="0"/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BC8E4F65-79AA-4FF2-A14F-51488AE3D327}"/>
              </a:ext>
            </a:extLst>
          </p:cNvPr>
          <p:cNvSpPr txBox="1"/>
          <p:nvPr/>
        </p:nvSpPr>
        <p:spPr>
          <a:xfrm>
            <a:off x="5765122" y="1943099"/>
            <a:ext cx="319672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/>
              <a:t>Hole injection </a:t>
            </a:r>
            <a:r>
              <a:rPr lang="en-US" sz="1600" dirty="0"/>
              <a:t>– if holes have a long drift path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/>
              <a:t>Electron injection </a:t>
            </a:r>
            <a:r>
              <a:rPr lang="en-US" sz="1600" dirty="0"/>
              <a:t>– vice versa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(depends on sensor type)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sz="1600" dirty="0"/>
              <a:t> </a:t>
            </a:r>
            <a:endParaRPr lang="sl-SI" sz="1600" dirty="0"/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6522F94D-82A7-4B6F-BBAB-ECD61E0CA693}"/>
              </a:ext>
            </a:extLst>
          </p:cNvPr>
          <p:cNvSpPr txBox="1"/>
          <p:nvPr/>
        </p:nvSpPr>
        <p:spPr>
          <a:xfrm>
            <a:off x="6742318" y="4060673"/>
            <a:ext cx="30651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Front side injection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sz="1600" dirty="0"/>
              <a:t> </a:t>
            </a:r>
            <a:endParaRPr lang="sl-SI" sz="1600" dirty="0"/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ABFC7579-0D15-4B09-9F22-93C0F3073C5E}"/>
              </a:ext>
            </a:extLst>
          </p:cNvPr>
          <p:cNvSpPr txBox="1"/>
          <p:nvPr/>
        </p:nvSpPr>
        <p:spPr>
          <a:xfrm>
            <a:off x="6759049" y="5546661"/>
            <a:ext cx="30651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Back side injection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sz="1600" dirty="0"/>
              <a:t> </a:t>
            </a:r>
            <a:endParaRPr lang="sl-SI" sz="1600" dirty="0"/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633ED7A8-38DC-4A24-B60F-97CD325BB37B}"/>
              </a:ext>
            </a:extLst>
          </p:cNvPr>
          <p:cNvCxnSpPr/>
          <p:nvPr/>
        </p:nvCxnSpPr>
        <p:spPr>
          <a:xfrm>
            <a:off x="6096000" y="893135"/>
            <a:ext cx="0" cy="5576777"/>
          </a:xfrm>
          <a:prstGeom prst="lin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667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83FE3-6EAF-4AEE-BD85-7E3EEDBB8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 absorption in silicon</a:t>
            </a:r>
            <a:endParaRPr lang="sl-SI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28DECC4-9212-4934-9CFF-8E958AD53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2703" y="1658568"/>
            <a:ext cx="5069390" cy="386413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E612D3-4D92-4F8B-A18D-2E39C3FD1F2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l-SI"/>
              <a:t>04. 03. 2025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453DD5-A319-43B6-B8D6-64605AC07C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DRD3/AIDAInnova TCT School: Signal Formation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766B7-B425-4AD4-8CDD-1E6D911492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365615-CF10-4850-AAE5-631450DFEB5B}"/>
              </a:ext>
            </a:extLst>
          </p:cNvPr>
          <p:cNvSpPr txBox="1"/>
          <p:nvPr/>
        </p:nvSpPr>
        <p:spPr>
          <a:xfrm>
            <a:off x="5810250" y="1613118"/>
            <a:ext cx="622935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Band gap in silicon is 1.12 eV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Indirect band gap (transitions include phonons)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No abrupt changes of absorption coefficient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 Light penetration depths in Si: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Samples require an optical window (nonmetallized part of surface)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DIY method by etching a window in aluminum with NaOH (</a:t>
            </a:r>
            <a:r>
              <a:rPr lang="sl-SI" sz="1400" dirty="0">
                <a:solidFill>
                  <a:srgbClr val="000000"/>
                </a:solidFill>
              </a:rPr>
              <a:t>~</a:t>
            </a:r>
            <a:r>
              <a:rPr lang="en-US" sz="1400" dirty="0">
                <a:solidFill>
                  <a:srgbClr val="000000"/>
                </a:solidFill>
              </a:rPr>
              <a:t> 1 mm)</a:t>
            </a:r>
            <a:endParaRPr lang="en-US" sz="1600" dirty="0">
              <a:solidFill>
                <a:srgbClr val="000000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13644CA-4ADA-470D-9FCA-A135FE4933C9}"/>
              </a:ext>
            </a:extLst>
          </p:cNvPr>
          <p:cNvGrpSpPr/>
          <p:nvPr/>
        </p:nvGrpSpPr>
        <p:grpSpPr>
          <a:xfrm>
            <a:off x="6461029" y="2882221"/>
            <a:ext cx="2824419" cy="1077218"/>
            <a:chOff x="6143454" y="3870764"/>
            <a:chExt cx="2824419" cy="107721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187C721-E1F3-4767-9DC3-1100882D80A1}"/>
                </a:ext>
              </a:extLst>
            </p:cNvPr>
            <p:cNvSpPr txBox="1"/>
            <p:nvPr/>
          </p:nvSpPr>
          <p:spPr>
            <a:xfrm>
              <a:off x="6143454" y="3870764"/>
              <a:ext cx="172476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defTabSz="627063">
                <a:buFont typeface="Arial" panose="020B0604020202020204" pitchFamily="34" charset="0"/>
                <a:buChar char="•"/>
              </a:pPr>
              <a:r>
                <a:rPr lang="en-US" sz="1600" b="1" dirty="0"/>
                <a:t>MIP like	</a:t>
              </a:r>
            </a:p>
            <a:p>
              <a:pPr marL="285750" indent="-285750" defTabSz="627063">
                <a:buFont typeface="Arial" panose="020B0604020202020204" pitchFamily="34" charset="0"/>
                <a:buChar char="•"/>
              </a:pPr>
              <a:r>
                <a:rPr lang="en-US" sz="1600" b="1" dirty="0"/>
                <a:t>100 µm</a:t>
              </a:r>
            </a:p>
            <a:p>
              <a:pPr marL="285750" indent="-285750" defTabSz="627063">
                <a:buFont typeface="Arial" panose="020B0604020202020204" pitchFamily="34" charset="0"/>
                <a:buChar char="•"/>
              </a:pPr>
              <a:r>
                <a:rPr lang="en-US" sz="1600" b="1" dirty="0"/>
                <a:t>near surface</a:t>
              </a:r>
            </a:p>
            <a:p>
              <a:pPr marL="285750" indent="-285750" defTabSz="627063">
                <a:buFont typeface="Arial" panose="020B0604020202020204" pitchFamily="34" charset="0"/>
                <a:buChar char="•"/>
              </a:pPr>
              <a:r>
                <a:rPr lang="en-US" sz="1600" b="1" dirty="0"/>
                <a:t>surface	</a:t>
              </a:r>
              <a:endParaRPr lang="sl-SI" sz="16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7C1B971-7C7F-4711-89F2-D69FDD21C012}"/>
                </a:ext>
              </a:extLst>
            </p:cNvPr>
            <p:cNvSpPr txBox="1"/>
            <p:nvPr/>
          </p:nvSpPr>
          <p:spPr>
            <a:xfrm>
              <a:off x="7436417" y="3870764"/>
              <a:ext cx="153145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 algn="r" defTabSz="627063"/>
              <a:r>
                <a:rPr lang="en-US" sz="1600" b="1" dirty="0"/>
                <a:t>1064 nm</a:t>
              </a:r>
            </a:p>
            <a:p>
              <a:pPr lvl="1" algn="r" defTabSz="627063"/>
              <a:r>
                <a:rPr lang="en-US" sz="1600" b="1" dirty="0"/>
                <a:t>980 nm</a:t>
              </a:r>
            </a:p>
            <a:p>
              <a:pPr lvl="1" algn="r" defTabSz="627063"/>
              <a:r>
                <a:rPr lang="en-US" sz="1600" b="1" dirty="0"/>
                <a:t>660 nm</a:t>
              </a:r>
            </a:p>
            <a:p>
              <a:pPr lvl="1" algn="r" defTabSz="627063"/>
              <a:r>
                <a:rPr lang="en-US" sz="1600" b="1" dirty="0"/>
                <a:t>405 nm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DC653FFE-D5BF-45B4-9BCA-C70E016921C0}"/>
              </a:ext>
            </a:extLst>
          </p:cNvPr>
          <p:cNvSpPr txBox="1"/>
          <p:nvPr/>
        </p:nvSpPr>
        <p:spPr>
          <a:xfrm>
            <a:off x="5829139" y="5052052"/>
            <a:ext cx="56810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Band gap in other materials: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SiC</a:t>
            </a:r>
            <a:r>
              <a:rPr lang="en-US" sz="1600" dirty="0"/>
              <a:t> (4H)	3.2 eV (direct)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GaN</a:t>
            </a:r>
            <a:r>
              <a:rPr lang="en-US" sz="1600" dirty="0"/>
              <a:t> 	3.4 eV (direct)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Diamond	5.5 eV (indirect)</a:t>
            </a:r>
          </a:p>
        </p:txBody>
      </p:sp>
    </p:spTree>
    <p:extLst>
      <p:ext uri="{BB962C8B-B14F-4D97-AF65-F5344CB8AC3E}">
        <p14:creationId xmlns:p14="http://schemas.microsoft.com/office/powerpoint/2010/main" val="2101819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A56F71F-9D29-4D30-9C3A-595E3A69C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958778"/>
            <a:ext cx="10969139" cy="940443"/>
          </a:xfrm>
        </p:spPr>
        <p:txBody>
          <a:bodyPr/>
          <a:lstStyle/>
          <a:p>
            <a:r>
              <a:rPr lang="en-US" dirty="0"/>
              <a:t>Shockley-</a:t>
            </a:r>
            <a:r>
              <a:rPr lang="en-US" dirty="0" err="1"/>
              <a:t>Ramo’s</a:t>
            </a:r>
            <a:r>
              <a:rPr lang="en-US" dirty="0"/>
              <a:t> theorem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197637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16FE9-69E4-4F2E-82B7-39715784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Movement of charge carriers</a:t>
            </a:r>
            <a:endParaRPr lang="sl-SI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25C061-9CC8-485F-A7BD-FF19CF898EE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98014" y="1055229"/>
                <a:ext cx="7397132" cy="4842381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1800" dirty="0"/>
                  <a:t>Charge carrier trajectory is along the electric field lines in the sensor</a:t>
                </a:r>
              </a:p>
              <a:p>
                <a:pPr lvl="1"/>
                <a:r>
                  <a:rPr lang="en-US" sz="1400" dirty="0"/>
                  <a:t>Because thermal velocity </a:t>
                </a:r>
                <a:r>
                  <a:rPr lang="sl-SI" sz="1400" dirty="0">
                    <a:effectLst/>
                  </a:rPr>
                  <a:t>≫</a:t>
                </a:r>
                <a:r>
                  <a:rPr lang="en-US" sz="1400" dirty="0">
                    <a:effectLst/>
                  </a:rPr>
                  <a:t> drift velocity at non-cryogenic conditions</a:t>
                </a:r>
                <a:endParaRPr lang="en-US" sz="1400" dirty="0"/>
              </a:p>
              <a:p>
                <a:r>
                  <a:rPr lang="en-US" sz="1800" dirty="0"/>
                  <a:t>Equation of motion: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sl-SI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d</m:t>
                        </m:r>
                        <m:acc>
                          <m:accPr>
                            <m:chr m:val="⃗"/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</m:num>
                      <m:den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acc>
                      <m:accPr>
                        <m:chr m:val="⃗"/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</m:acc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</m:acc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800" dirty="0"/>
              </a:p>
              <a:p>
                <a:pPr lvl="1"/>
                <a:r>
                  <a:rPr lang="en-US" sz="1400" i="1" dirty="0"/>
                  <a:t>µ</a:t>
                </a:r>
                <a:r>
                  <a:rPr lang="en-US" sz="1400" dirty="0"/>
                  <a:t> is charge carrier mobility (function of </a:t>
                </a:r>
                <a:r>
                  <a:rPr lang="en-US" sz="1400" i="1" dirty="0"/>
                  <a:t>E</a:t>
                </a:r>
                <a:r>
                  <a:rPr lang="en-US" sz="1400" dirty="0"/>
                  <a:t>, </a:t>
                </a:r>
                <a:r>
                  <a:rPr lang="en-US" sz="1400" i="1" dirty="0"/>
                  <a:t>T</a:t>
                </a:r>
                <a:r>
                  <a:rPr lang="en-US" sz="1400" dirty="0"/>
                  <a:t>)</a:t>
                </a:r>
              </a:p>
              <a:p>
                <a:pPr lvl="1"/>
                <a:r>
                  <a:rPr lang="en-US" sz="1400" i="1" dirty="0"/>
                  <a:t>E </a:t>
                </a:r>
                <a:r>
                  <a:rPr lang="en-US" sz="1400" dirty="0"/>
                  <a:t>is electric field in the sensor</a:t>
                </a:r>
              </a:p>
              <a:p>
                <a:r>
                  <a:rPr lang="en-US" sz="1800" dirty="0">
                    <a:ea typeface="Cambria Math" panose="02040503050406030204" pitchFamily="18" charset="0"/>
                  </a:rPr>
                  <a:t>Calculation of the electric field (Poisson equation – Gauss Law):</a:t>
                </a:r>
              </a:p>
              <a:p>
                <a:pPr marL="36513" indent="0">
                  <a:buNone/>
                </a:pPr>
                <a:r>
                  <a:rPr lang="en-US" sz="1800" dirty="0">
                    <a:solidFill>
                      <a:schemeClr val="accent1">
                        <a:lumMod val="10000"/>
                      </a:schemeClr>
                    </a:solidFill>
                  </a:rPr>
                  <a:t>	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800" i="1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i="1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  <m:r>
                      <a:rPr lang="en-US" sz="1800" i="1">
                        <a:solidFill>
                          <a:schemeClr val="accent1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1800" i="1">
                        <a:solidFill>
                          <a:schemeClr val="accent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∇</m:t>
                    </m:r>
                    <m:sSub>
                      <m:sSubPr>
                        <m:ctrlPr>
                          <a:rPr lang="en-US" sz="1800" i="1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sz="1800" i="1">
                        <a:solidFill>
                          <a:schemeClr val="accent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>
                    <a:ea typeface="Cambria Math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smtClean="0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 i="1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∇</m:t>
                        </m:r>
                      </m:e>
                      <m:sup>
                        <m:r>
                          <a:rPr lang="en-US" sz="1800" b="0" i="1" smtClean="0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sz="1800" i="1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sz="1800" b="0" i="1" smtClean="0">
                        <a:solidFill>
                          <a:schemeClr val="accent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800" b="0" i="1" smtClean="0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num>
                      <m:den>
                        <m:r>
                          <a:rPr lang="en-US" sz="1800" b="0" i="1" smtClean="0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chemeClr val="accent1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accent1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chemeClr val="accent1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800" dirty="0">
                    <a:solidFill>
                      <a:schemeClr val="accent1">
                        <a:lumMod val="10000"/>
                      </a:schemeClr>
                    </a:solidFill>
                  </a:rPr>
                  <a:t> 	 </a:t>
                </a:r>
                <a14:m>
                  <m:oMath xmlns:m="http://schemas.openxmlformats.org/officeDocument/2006/math">
                    <m:r>
                      <a:rPr lang="en-US" sz="1800" b="0" i="0" smtClean="0">
                        <a:solidFill>
                          <a:schemeClr val="accent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  </m:t>
                    </m:r>
                    <m:r>
                      <a:rPr lang="en-US" sz="1800" i="1">
                        <a:solidFill>
                          <a:schemeClr val="accent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r>
                      <a:rPr lang="en-US" sz="1800" b="0" i="1" smtClean="0">
                        <a:solidFill>
                          <a:schemeClr val="accent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eff</m:t>
                        </m:r>
                      </m:sub>
                    </m:sSub>
                    <m:r>
                      <a:rPr lang="en-US" sz="1800" b="0" i="1" smtClean="0">
                        <a:solidFill>
                          <a:schemeClr val="accent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1800" b="0" i="1" smtClean="0">
                        <a:solidFill>
                          <a:schemeClr val="accent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</m:t>
                    </m:r>
                    <m:r>
                      <a:rPr lang="en-US" sz="1800" b="0" i="1" smtClean="0">
                        <a:solidFill>
                          <a:schemeClr val="accent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sz="1800" b="0" i="1" smtClean="0">
                        <a:solidFill>
                          <a:schemeClr val="accent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sz="1800" b="0" i="1" smtClean="0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0" i="1" smtClean="0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US" sz="1800" b="0" i="1" smtClean="0">
                        <a:solidFill>
                          <a:schemeClr val="accent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sz="1800" b="0" i="1" smtClean="0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0" i="1" smtClean="0">
                            <a:solidFill>
                              <a:schemeClr val="accent1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</m:acc>
                    <m:r>
                      <a:rPr lang="en-US" sz="1800" b="0" i="1" smtClean="0">
                        <a:solidFill>
                          <a:schemeClr val="accent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1800" b="0" i="1" smtClean="0">
                        <a:solidFill>
                          <a:schemeClr val="accent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sz="1800" b="0" i="1" smtClean="0">
                        <a:solidFill>
                          <a:schemeClr val="accent1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800" dirty="0">
                    <a:solidFill>
                      <a:schemeClr val="accent1">
                        <a:lumMod val="10000"/>
                      </a:schemeClr>
                    </a:solidFill>
                  </a:rPr>
                  <a:t>) 	</a:t>
                </a:r>
                <a:endParaRPr lang="en-US" sz="1800" dirty="0"/>
              </a:p>
              <a:p>
                <a:pPr marL="36513" indent="0">
                  <a:buNone/>
                </a:pPr>
                <a:r>
                  <a:rPr lang="en-US" sz="1600" dirty="0"/>
                  <a:t>	</a:t>
                </a:r>
                <a:r>
                  <a:rPr lang="en-US" sz="1600" dirty="0">
                    <a:solidFill>
                      <a:schemeClr val="accent1">
                        <a:lumMod val="10000"/>
                      </a:schemeClr>
                    </a:solidFill>
                  </a:rPr>
                  <a:t>+ boundary conditions: </a:t>
                </a:r>
                <a:br>
                  <a:rPr lang="en-US" sz="1600" dirty="0">
                    <a:solidFill>
                      <a:schemeClr val="accent1">
                        <a:lumMod val="10000"/>
                      </a:schemeClr>
                    </a:solidFill>
                  </a:rPr>
                </a:br>
                <a:r>
                  <a:rPr lang="en-US" sz="1600" dirty="0">
                    <a:solidFill>
                      <a:schemeClr val="accent1">
                        <a:lumMod val="10000"/>
                      </a:schemeClr>
                    </a:solidFill>
                  </a:rPr>
                  <a:t>	electrode geometry and voltages</a:t>
                </a:r>
                <a:endParaRPr lang="en-US" sz="1400" dirty="0"/>
              </a:p>
              <a:p>
                <a:pPr lvl="1"/>
                <a:endParaRPr lang="en-US" sz="1400" dirty="0"/>
              </a:p>
              <a:p>
                <a:pPr lvl="1"/>
                <a:endParaRPr lang="en-US" sz="1400" dirty="0"/>
              </a:p>
              <a:p>
                <a:r>
                  <a:rPr lang="en-US" sz="1800" dirty="0"/>
                  <a:t>Trapping: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</m:d>
                    <m:r>
                      <a:rPr lang="en-US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exp</m:t>
                    </m:r>
                    <m:r>
                      <a:rPr lang="en-US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(−</m:t>
                    </m:r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num>
                      <m:den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eff</m:t>
                            </m:r>
                            <m:r>
                              <a:rPr lang="en-US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</m:t>
                            </m:r>
                            <m:r>
                              <m:rPr>
                                <m:sty m:val="p"/>
                              </m:rPr>
                              <a:rPr lang="en-US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e</m:t>
                            </m:r>
                            <m:r>
                              <a:rPr lang="en-US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</m:den>
                    </m:f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800" dirty="0"/>
              </a:p>
              <a:p>
                <a:endParaRPr lang="en-US" sz="1800" dirty="0"/>
              </a:p>
              <a:p>
                <a:r>
                  <a:rPr lang="en-US" sz="1800" dirty="0"/>
                  <a:t>Movement of charge carriers changes electric field line flux on electrodes </a:t>
                </a:r>
                <a:r>
                  <a:rPr lang="en-US" sz="1800" dirty="0">
                    <a:sym typeface="Wingdings" panose="05000000000000000000" pitchFamily="2" charset="2"/>
                  </a:rPr>
                  <a:t> induced current (think image charge)  signal</a:t>
                </a:r>
              </a:p>
              <a:p>
                <a:pPr lvl="1"/>
                <a:r>
                  <a:rPr lang="en-US" sz="1600" dirty="0">
                    <a:sym typeface="Wingdings" panose="05000000000000000000" pitchFamily="2" charset="2"/>
                  </a:rPr>
                  <a:t>Shape of the induced current described by Shockley-</a:t>
                </a:r>
                <a:r>
                  <a:rPr lang="en-US" sz="1600" dirty="0" err="1">
                    <a:sym typeface="Wingdings" panose="05000000000000000000" pitchFamily="2" charset="2"/>
                  </a:rPr>
                  <a:t>Ramo’s</a:t>
                </a:r>
                <a:r>
                  <a:rPr lang="en-US" sz="1600" dirty="0">
                    <a:sym typeface="Wingdings" panose="05000000000000000000" pitchFamily="2" charset="2"/>
                  </a:rPr>
                  <a:t> theorem</a:t>
                </a:r>
                <a:endParaRPr lang="sl-SI" sz="1600" dirty="0"/>
              </a:p>
              <a:p>
                <a:endParaRPr lang="en-US" sz="18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25C061-9CC8-485F-A7BD-FF19CF898E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98014" y="1055229"/>
                <a:ext cx="7397132" cy="4842381"/>
              </a:xfrm>
              <a:blipFill>
                <a:blip r:embed="rId2"/>
                <a:stretch>
                  <a:fillRect t="-882" r="-741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3F6863-A2B3-41C2-9A9A-FAEF50F9EF1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l-SI"/>
              <a:t>04. 03. 2025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293809-69D5-4848-A7F3-5087EDBC26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DRD3/AIDAInnova TCT School: Signal Formation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E7B6D-1066-4786-BFEF-1A9BA29803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0C56821-DEFF-457F-8426-91590DC1AE16}"/>
              </a:ext>
            </a:extLst>
          </p:cNvPr>
          <p:cNvGrpSpPr/>
          <p:nvPr/>
        </p:nvGrpSpPr>
        <p:grpSpPr>
          <a:xfrm>
            <a:off x="204024" y="1379376"/>
            <a:ext cx="3820494" cy="3661220"/>
            <a:chOff x="196853" y="1755330"/>
            <a:chExt cx="4884669" cy="46810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BBD1E04-87F8-4429-A9E3-8105B142BC9A}"/>
                </a:ext>
              </a:extLst>
            </p:cNvPr>
            <p:cNvSpPr/>
            <p:nvPr/>
          </p:nvSpPr>
          <p:spPr>
            <a:xfrm>
              <a:off x="196854" y="2576080"/>
              <a:ext cx="4884668" cy="255104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94CB22D-CAA9-4D5E-85D5-C3755791823C}"/>
                </a:ext>
              </a:extLst>
            </p:cNvPr>
            <p:cNvSpPr/>
            <p:nvPr/>
          </p:nvSpPr>
          <p:spPr>
            <a:xfrm>
              <a:off x="3632197" y="2576080"/>
              <a:ext cx="720000" cy="199813"/>
            </a:xfrm>
            <a:prstGeom prst="rect">
              <a:avLst/>
            </a:prstGeom>
            <a:solidFill>
              <a:srgbClr val="E1474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E8F0FAE-8688-458F-ADA6-FE7EB9F9D815}"/>
                </a:ext>
              </a:extLst>
            </p:cNvPr>
            <p:cNvSpPr/>
            <p:nvPr/>
          </p:nvSpPr>
          <p:spPr>
            <a:xfrm>
              <a:off x="196854" y="5047291"/>
              <a:ext cx="4884668" cy="1369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5E12E29-F021-4792-ABAE-00F51C856D0A}"/>
                </a:ext>
              </a:extLst>
            </p:cNvPr>
            <p:cNvSpPr/>
            <p:nvPr/>
          </p:nvSpPr>
          <p:spPr>
            <a:xfrm>
              <a:off x="196853" y="5127128"/>
              <a:ext cx="4884668" cy="119992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02A0B18-76CF-4C21-82DA-BF7BF3C74FF7}"/>
                </a:ext>
              </a:extLst>
            </p:cNvPr>
            <p:cNvSpPr/>
            <p:nvPr/>
          </p:nvSpPr>
          <p:spPr>
            <a:xfrm>
              <a:off x="4689545" y="2576080"/>
              <a:ext cx="236173" cy="199813"/>
            </a:xfrm>
            <a:prstGeom prst="rect">
              <a:avLst/>
            </a:prstGeom>
            <a:solidFill>
              <a:srgbClr val="E1474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39891E7-CED1-49BE-BE6A-37F7C2AFF074}"/>
                </a:ext>
              </a:extLst>
            </p:cNvPr>
            <p:cNvSpPr/>
            <p:nvPr/>
          </p:nvSpPr>
          <p:spPr>
            <a:xfrm>
              <a:off x="426248" y="2585696"/>
              <a:ext cx="236173" cy="199813"/>
            </a:xfrm>
            <a:prstGeom prst="rect">
              <a:avLst/>
            </a:prstGeom>
            <a:solidFill>
              <a:srgbClr val="E1474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C35A5DF-23D6-4A27-8BCD-31F6EC0B0920}"/>
                </a:ext>
              </a:extLst>
            </p:cNvPr>
            <p:cNvSpPr/>
            <p:nvPr/>
          </p:nvSpPr>
          <p:spPr>
            <a:xfrm>
              <a:off x="2247900" y="4200119"/>
              <a:ext cx="103593" cy="103593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  <a:ln w="28575">
              <a:solidFill>
                <a:schemeClr val="tx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A3706AE-DB12-420F-B696-6836415DA963}"/>
                </a:ext>
              </a:extLst>
            </p:cNvPr>
            <p:cNvSpPr/>
            <p:nvPr/>
          </p:nvSpPr>
          <p:spPr>
            <a:xfrm>
              <a:off x="2334760" y="2576080"/>
              <a:ext cx="720000" cy="199813"/>
            </a:xfrm>
            <a:prstGeom prst="rect">
              <a:avLst/>
            </a:prstGeom>
            <a:solidFill>
              <a:srgbClr val="E1474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D6CAC4A-D966-4D66-B134-62AAF70150AA}"/>
                </a:ext>
              </a:extLst>
            </p:cNvPr>
            <p:cNvSpPr/>
            <p:nvPr/>
          </p:nvSpPr>
          <p:spPr>
            <a:xfrm>
              <a:off x="1037323" y="2576080"/>
              <a:ext cx="720000" cy="199813"/>
            </a:xfrm>
            <a:prstGeom prst="rect">
              <a:avLst/>
            </a:prstGeom>
            <a:solidFill>
              <a:srgbClr val="E1474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I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65E66DD-3E3A-432A-9013-1ED9815BB3EA}"/>
                </a:ext>
              </a:extLst>
            </p:cNvPr>
            <p:cNvSpPr/>
            <p:nvPr/>
          </p:nvSpPr>
          <p:spPr>
            <a:xfrm>
              <a:off x="2351493" y="4268315"/>
              <a:ext cx="103593" cy="103593"/>
            </a:xfrm>
            <a:prstGeom prst="ellipse">
              <a:avLst/>
            </a:prstGeom>
            <a:solidFill>
              <a:srgbClr val="FF6D6D"/>
            </a:solidFill>
            <a:ln w="28575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18" name="Arc 17">
              <a:extLst>
                <a:ext uri="{FF2B5EF4-FFF2-40B4-BE49-F238E27FC236}">
                  <a16:creationId xmlns:a16="http://schemas.microsoft.com/office/drawing/2014/main" id="{04D992BE-ACA8-4064-AF38-9CE2E4F56BAC}"/>
                </a:ext>
              </a:extLst>
            </p:cNvPr>
            <p:cNvSpPr/>
            <p:nvPr/>
          </p:nvSpPr>
          <p:spPr>
            <a:xfrm>
              <a:off x="2299696" y="2205743"/>
              <a:ext cx="504464" cy="4230617"/>
            </a:xfrm>
            <a:prstGeom prst="arc">
              <a:avLst>
                <a:gd name="adj1" fmla="val 11971043"/>
                <a:gd name="adj2" fmla="val 15822799"/>
              </a:avLst>
            </a:prstGeom>
            <a:ln>
              <a:solidFill>
                <a:schemeClr val="tx1">
                  <a:lumMod val="60000"/>
                  <a:lumOff val="40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41BDC71-9455-46BC-9FF8-4FD04DDA9374}"/>
                </a:ext>
              </a:extLst>
            </p:cNvPr>
            <p:cNvCxnSpPr>
              <a:cxnSpLocks/>
              <a:stCxn id="17" idx="4"/>
            </p:cNvCxnSpPr>
            <p:nvPr/>
          </p:nvCxnSpPr>
          <p:spPr>
            <a:xfrm>
              <a:off x="2403290" y="4371908"/>
              <a:ext cx="0" cy="675382"/>
            </a:xfrm>
            <a:prstGeom prst="line">
              <a:avLst/>
            </a:prstGeom>
            <a:ln>
              <a:solidFill>
                <a:srgbClr val="C0000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C00060B-8F7C-4376-8169-5D62A1F4EC8C}"/>
                </a:ext>
              </a:extLst>
            </p:cNvPr>
            <p:cNvCxnSpPr>
              <a:stCxn id="15" idx="0"/>
            </p:cNvCxnSpPr>
            <p:nvPr/>
          </p:nvCxnSpPr>
          <p:spPr>
            <a:xfrm flipV="1">
              <a:off x="2694760" y="2076450"/>
              <a:ext cx="3990" cy="499630"/>
            </a:xfrm>
            <a:prstGeom prst="line">
              <a:avLst/>
            </a:prstGeom>
            <a:ln w="12700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18E9E29-2011-4E1D-AF0D-2A28C906709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94760" y="2076450"/>
              <a:ext cx="546100" cy="0"/>
            </a:xfrm>
            <a:prstGeom prst="line">
              <a:avLst/>
            </a:prstGeom>
            <a:ln w="12700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Isosceles Triangle 26">
              <a:extLst>
                <a:ext uri="{FF2B5EF4-FFF2-40B4-BE49-F238E27FC236}">
                  <a16:creationId xmlns:a16="http://schemas.microsoft.com/office/drawing/2014/main" id="{6595E1FB-AE30-4AA0-A9AD-851401E40B58}"/>
                </a:ext>
              </a:extLst>
            </p:cNvPr>
            <p:cNvSpPr/>
            <p:nvPr/>
          </p:nvSpPr>
          <p:spPr>
            <a:xfrm rot="5400000">
              <a:off x="3179525" y="1816665"/>
              <a:ext cx="603250" cy="480580"/>
            </a:xfrm>
            <a:prstGeom prst="triangle">
              <a:avLst/>
            </a:prstGeom>
            <a:solidFill>
              <a:schemeClr val="bg1"/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1954427E-FA15-4B36-B961-51D5418B4A9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19147" y="2056955"/>
              <a:ext cx="546100" cy="0"/>
            </a:xfrm>
            <a:prstGeom prst="line">
              <a:avLst/>
            </a:prstGeom>
            <a:ln w="12700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ight Brace 34">
            <a:extLst>
              <a:ext uri="{FF2B5EF4-FFF2-40B4-BE49-F238E27FC236}">
                <a16:creationId xmlns:a16="http://schemas.microsoft.com/office/drawing/2014/main" id="{77FF1A30-D3A1-4296-9F6B-06FBCD8E8886}"/>
              </a:ext>
            </a:extLst>
          </p:cNvPr>
          <p:cNvSpPr/>
          <p:nvPr/>
        </p:nvSpPr>
        <p:spPr>
          <a:xfrm rot="5400000">
            <a:off x="10181990" y="2463453"/>
            <a:ext cx="129739" cy="1304020"/>
          </a:xfrm>
          <a:prstGeom prst="rightBrac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C3489EE-B088-4F29-93BB-E17177403D1A}"/>
              </a:ext>
            </a:extLst>
          </p:cNvPr>
          <p:cNvSpPr txBox="1"/>
          <p:nvPr/>
        </p:nvSpPr>
        <p:spPr>
          <a:xfrm>
            <a:off x="9588955" y="3187269"/>
            <a:ext cx="1943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“Plasma effect”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</a:rPr>
              <a:t>electric field modified by injected e-h pairs (often negligible)</a:t>
            </a:r>
          </a:p>
          <a:p>
            <a:endParaRPr lang="sl-SI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97AEF87-CA47-49F6-B284-6F5EAF3C0CAB}"/>
              </a:ext>
            </a:extLst>
          </p:cNvPr>
          <p:cNvSpPr/>
          <p:nvPr/>
        </p:nvSpPr>
        <p:spPr>
          <a:xfrm>
            <a:off x="3025775" y="1188986"/>
            <a:ext cx="901700" cy="378709"/>
          </a:xfrm>
          <a:custGeom>
            <a:avLst/>
            <a:gdLst>
              <a:gd name="connsiteX0" fmla="*/ 0 w 901700"/>
              <a:gd name="connsiteY0" fmla="*/ 350950 h 378709"/>
              <a:gd name="connsiteX1" fmla="*/ 203200 w 901700"/>
              <a:gd name="connsiteY1" fmla="*/ 354125 h 378709"/>
              <a:gd name="connsiteX2" fmla="*/ 254000 w 901700"/>
              <a:gd name="connsiteY2" fmla="*/ 325550 h 378709"/>
              <a:gd name="connsiteX3" fmla="*/ 315913 w 901700"/>
              <a:gd name="connsiteY3" fmla="*/ 49325 h 378709"/>
              <a:gd name="connsiteX4" fmla="*/ 374650 w 901700"/>
              <a:gd name="connsiteY4" fmla="*/ 3288 h 378709"/>
              <a:gd name="connsiteX5" fmla="*/ 449263 w 901700"/>
              <a:gd name="connsiteY5" fmla="*/ 90600 h 378709"/>
              <a:gd name="connsiteX6" fmla="*/ 573088 w 901700"/>
              <a:gd name="connsiteY6" fmla="*/ 352538 h 378709"/>
              <a:gd name="connsiteX7" fmla="*/ 620713 w 901700"/>
              <a:gd name="connsiteY7" fmla="*/ 371588 h 378709"/>
              <a:gd name="connsiteX8" fmla="*/ 901700 w 901700"/>
              <a:gd name="connsiteY8" fmla="*/ 371588 h 378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1700" h="378709">
                <a:moveTo>
                  <a:pt x="0" y="350950"/>
                </a:moveTo>
                <a:cubicBezTo>
                  <a:pt x="80433" y="354654"/>
                  <a:pt x="160867" y="358358"/>
                  <a:pt x="203200" y="354125"/>
                </a:cubicBezTo>
                <a:cubicBezTo>
                  <a:pt x="245533" y="349892"/>
                  <a:pt x="235215" y="376350"/>
                  <a:pt x="254000" y="325550"/>
                </a:cubicBezTo>
                <a:cubicBezTo>
                  <a:pt x="272786" y="274750"/>
                  <a:pt x="295805" y="103035"/>
                  <a:pt x="315913" y="49325"/>
                </a:cubicBezTo>
                <a:cubicBezTo>
                  <a:pt x="336021" y="-4385"/>
                  <a:pt x="352425" y="-3591"/>
                  <a:pt x="374650" y="3288"/>
                </a:cubicBezTo>
                <a:cubicBezTo>
                  <a:pt x="396875" y="10167"/>
                  <a:pt x="416190" y="32392"/>
                  <a:pt x="449263" y="90600"/>
                </a:cubicBezTo>
                <a:cubicBezTo>
                  <a:pt x="482336" y="148808"/>
                  <a:pt x="544513" y="305707"/>
                  <a:pt x="573088" y="352538"/>
                </a:cubicBezTo>
                <a:cubicBezTo>
                  <a:pt x="601663" y="399369"/>
                  <a:pt x="565944" y="368413"/>
                  <a:pt x="620713" y="371588"/>
                </a:cubicBezTo>
                <a:cubicBezTo>
                  <a:pt x="675482" y="374763"/>
                  <a:pt x="854075" y="380849"/>
                  <a:pt x="901700" y="371588"/>
                </a:cubicBezTo>
              </a:path>
            </a:pathLst>
          </a:custGeom>
          <a:noFill/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4A1822-79C9-49FF-9578-B93B498932F0}"/>
              </a:ext>
            </a:extLst>
          </p:cNvPr>
          <p:cNvSpPr txBox="1"/>
          <p:nvPr/>
        </p:nvSpPr>
        <p:spPr>
          <a:xfrm>
            <a:off x="3810297" y="113976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?</a:t>
            </a:r>
            <a:endParaRPr lang="sl-SI" dirty="0">
              <a:solidFill>
                <a:srgbClr val="0000FF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586CBF6-F91F-409D-85E7-DF56E3019E23}"/>
              </a:ext>
            </a:extLst>
          </p:cNvPr>
          <p:cNvSpPr/>
          <p:nvPr/>
        </p:nvSpPr>
        <p:spPr>
          <a:xfrm>
            <a:off x="479425" y="5491052"/>
            <a:ext cx="2481319" cy="9605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3E4939F-E3EB-4E79-950E-70A715581DF4}"/>
              </a:ext>
            </a:extLst>
          </p:cNvPr>
          <p:cNvSpPr/>
          <p:nvPr/>
        </p:nvSpPr>
        <p:spPr>
          <a:xfrm>
            <a:off x="1614411" y="6299883"/>
            <a:ext cx="81024" cy="81024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 w="28575">
            <a:solidFill>
              <a:schemeClr val="tx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9C01794E-20BE-4E43-B44C-DB0EB8D80C80}"/>
              </a:ext>
            </a:extLst>
          </p:cNvPr>
          <p:cNvSpPr/>
          <p:nvPr/>
        </p:nvSpPr>
        <p:spPr>
          <a:xfrm>
            <a:off x="1614411" y="5930814"/>
            <a:ext cx="81024" cy="81024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 w="28575">
            <a:solidFill>
              <a:schemeClr val="tx1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E7F6EE4-2A92-47FC-B9E9-15B9B93270AA}"/>
              </a:ext>
            </a:extLst>
          </p:cNvPr>
          <p:cNvSpPr/>
          <p:nvPr/>
        </p:nvSpPr>
        <p:spPr>
          <a:xfrm>
            <a:off x="888044" y="5491052"/>
            <a:ext cx="1698625" cy="539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11FDF82-047A-4524-9188-B7773E0336E5}"/>
              </a:ext>
            </a:extLst>
          </p:cNvPr>
          <p:cNvSpPr/>
          <p:nvPr/>
        </p:nvSpPr>
        <p:spPr>
          <a:xfrm>
            <a:off x="1612224" y="5024146"/>
            <a:ext cx="81024" cy="81024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>
                <a:lumMod val="40000"/>
                <a:lumOff val="60000"/>
              </a:schemeClr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3CCF966-FDE4-4521-8F62-17617571F793}"/>
              </a:ext>
            </a:extLst>
          </p:cNvPr>
          <p:cNvSpPr/>
          <p:nvPr/>
        </p:nvSpPr>
        <p:spPr>
          <a:xfrm>
            <a:off x="1616065" y="4610760"/>
            <a:ext cx="81024" cy="81024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 w="12700">
            <a:solidFill>
              <a:schemeClr val="tx1">
                <a:lumMod val="75000"/>
              </a:schemeClr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8BFE2EA-7FF2-4309-B097-5B639873CA72}"/>
              </a:ext>
            </a:extLst>
          </p:cNvPr>
          <p:cNvSpPr txBox="1"/>
          <p:nvPr/>
        </p:nvSpPr>
        <p:spPr>
          <a:xfrm>
            <a:off x="1737356" y="4458532"/>
            <a:ext cx="15632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image charge (</a:t>
            </a:r>
            <a:r>
              <a:rPr lang="en-US" sz="1400" i="1" dirty="0">
                <a:solidFill>
                  <a:schemeClr val="accent6">
                    <a:lumMod val="75000"/>
                  </a:schemeClr>
                </a:solidFill>
              </a:rPr>
              <a:t>r</a:t>
            </a:r>
            <a:r>
              <a:rPr lang="en-US" sz="1400" baseline="-25000" dirty="0">
                <a:solidFill>
                  <a:schemeClr val="accent6">
                    <a:lumMod val="75000"/>
                  </a:schemeClr>
                </a:solidFill>
              </a:rPr>
              <a:t>1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sl-SI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C5F661B-C5C3-4F92-8FB7-8E2384102568}"/>
              </a:ext>
            </a:extLst>
          </p:cNvPr>
          <p:cNvSpPr txBox="1"/>
          <p:nvPr/>
        </p:nvSpPr>
        <p:spPr>
          <a:xfrm>
            <a:off x="1731980" y="4866896"/>
            <a:ext cx="15632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image charge (</a:t>
            </a:r>
            <a:r>
              <a:rPr lang="en-US" sz="1400" i="1" dirty="0">
                <a:solidFill>
                  <a:schemeClr val="accent6">
                    <a:lumMod val="75000"/>
                  </a:schemeClr>
                </a:solidFill>
              </a:rPr>
              <a:t>r</a:t>
            </a:r>
            <a:r>
              <a:rPr lang="en-US" sz="1400" baseline="-25000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sl-SI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49704CE-AA54-4CCB-BE4E-C18B3E14E763}"/>
              </a:ext>
            </a:extLst>
          </p:cNvPr>
          <p:cNvSpPr txBox="1"/>
          <p:nvPr/>
        </p:nvSpPr>
        <p:spPr>
          <a:xfrm>
            <a:off x="1697089" y="5793531"/>
            <a:ext cx="1026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charge (</a:t>
            </a:r>
            <a:r>
              <a:rPr lang="en-US" sz="1400" i="1" dirty="0">
                <a:solidFill>
                  <a:schemeClr val="accent6">
                    <a:lumMod val="75000"/>
                  </a:schemeClr>
                </a:solidFill>
              </a:rPr>
              <a:t>r</a:t>
            </a:r>
            <a:r>
              <a:rPr lang="en-US" sz="1400" baseline="-25000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sl-SI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C52DEF2-7DC8-43DE-8131-5079FE1D6C78}"/>
              </a:ext>
            </a:extLst>
          </p:cNvPr>
          <p:cNvSpPr txBox="1"/>
          <p:nvPr/>
        </p:nvSpPr>
        <p:spPr>
          <a:xfrm>
            <a:off x="1690910" y="6165080"/>
            <a:ext cx="1026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charge (</a:t>
            </a:r>
            <a:r>
              <a:rPr lang="en-US" sz="1400" i="1" dirty="0">
                <a:solidFill>
                  <a:schemeClr val="accent6">
                    <a:lumMod val="75000"/>
                  </a:schemeClr>
                </a:solidFill>
              </a:rPr>
              <a:t>r</a:t>
            </a:r>
            <a:r>
              <a:rPr lang="en-US" sz="1400" baseline="-25000" dirty="0">
                <a:solidFill>
                  <a:schemeClr val="accent6">
                    <a:lumMod val="75000"/>
                  </a:schemeClr>
                </a:solidFill>
              </a:rPr>
              <a:t>1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sl-SI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805BE6F-C889-432D-950D-1A5646DA9139}"/>
              </a:ext>
            </a:extLst>
          </p:cNvPr>
          <p:cNvSpPr txBox="1"/>
          <p:nvPr/>
        </p:nvSpPr>
        <p:spPr>
          <a:xfrm>
            <a:off x="1920965" y="2848715"/>
            <a:ext cx="1939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trajectories along </a:t>
            </a:r>
            <a:r>
              <a:rPr lang="en-US" sz="1600" i="1" dirty="0"/>
              <a:t>E</a:t>
            </a:r>
            <a:endParaRPr lang="sl-SI" sz="1600" i="1" dirty="0"/>
          </a:p>
        </p:txBody>
      </p:sp>
    </p:spTree>
    <p:extLst>
      <p:ext uri="{BB962C8B-B14F-4D97-AF65-F5344CB8AC3E}">
        <p14:creationId xmlns:p14="http://schemas.microsoft.com/office/powerpoint/2010/main" val="24975674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78513</TotalTime>
  <Words>2891</Words>
  <Application>Microsoft Office PowerPoint</Application>
  <PresentationFormat>Widescreen</PresentationFormat>
  <Paragraphs>456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Bauhaus 93</vt:lpstr>
      <vt:lpstr>Calibri</vt:lpstr>
      <vt:lpstr>Cambria Math</vt:lpstr>
      <vt:lpstr>Times New Roman</vt:lpstr>
      <vt:lpstr>CERNCorporate4-3</vt:lpstr>
      <vt:lpstr>Transient Current Technique: Signal Formation</vt:lpstr>
      <vt:lpstr>What constitutes TCT?</vt:lpstr>
      <vt:lpstr>Contents</vt:lpstr>
      <vt:lpstr>Silicon sensors and charge generation</vt:lpstr>
      <vt:lpstr>p-type and n-type Si sensors</vt:lpstr>
      <vt:lpstr>Charge generation in silicon</vt:lpstr>
      <vt:lpstr>Light absorption in silicon</vt:lpstr>
      <vt:lpstr>Shockley-Ramo’s theorem</vt:lpstr>
      <vt:lpstr>Movement of charge carriers</vt:lpstr>
      <vt:lpstr>Shockley-Ramo’s theorem</vt:lpstr>
      <vt:lpstr>Weighting field and weighting potential</vt:lpstr>
      <vt:lpstr>Example: Pad detector</vt:lpstr>
      <vt:lpstr>Special case: Strips with Edge-TCT</vt:lpstr>
      <vt:lpstr>Recap</vt:lpstr>
      <vt:lpstr>Laser and electronics transfer function</vt:lpstr>
      <vt:lpstr>Measured signals</vt:lpstr>
      <vt:lpstr>Extraction of the transfer function</vt:lpstr>
      <vt:lpstr>Charge carrier mobility</vt:lpstr>
      <vt:lpstr>Charge carrier velocity and mobility</vt:lpstr>
      <vt:lpstr>Mobility measurement with TCT</vt:lpstr>
      <vt:lpstr>Timing measurements</vt:lpstr>
      <vt:lpstr>Time of Arrival measurements</vt:lpstr>
      <vt:lpstr>Contributions to time resolution</vt:lpstr>
      <vt:lpstr>Signal Formation Lab Course</vt:lpstr>
      <vt:lpstr>Compact TCT setup</vt:lpstr>
      <vt:lpstr>KDetSim simulation tool</vt:lpstr>
      <vt:lpstr>KDetSim example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Bojan</cp:lastModifiedBy>
  <cp:revision>2941</cp:revision>
  <cp:lastPrinted>2021-07-05T09:02:18Z</cp:lastPrinted>
  <dcterms:created xsi:type="dcterms:W3CDTF">2012-11-30T11:04:26Z</dcterms:created>
  <dcterms:modified xsi:type="dcterms:W3CDTF">2025-03-04T06:56:13Z</dcterms:modified>
</cp:coreProperties>
</file>