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868" r:id="rId2"/>
    <p:sldId id="869" r:id="rId3"/>
    <p:sldId id="872" r:id="rId4"/>
    <p:sldId id="873" r:id="rId5"/>
    <p:sldId id="875" r:id="rId6"/>
    <p:sldId id="876" r:id="rId7"/>
    <p:sldId id="877" r:id="rId8"/>
    <p:sldId id="874" r:id="rId9"/>
    <p:sldId id="878" r:id="rId1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EA3800"/>
    <a:srgbClr val="000000"/>
    <a:srgbClr val="FFD03B"/>
    <a:srgbClr val="FFDE75"/>
    <a:srgbClr val="A365D1"/>
    <a:srgbClr val="B0DD7F"/>
    <a:srgbClr val="FF8C53"/>
    <a:srgbClr val="CC3300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2" autoAdjust="0"/>
    <p:restoredTop sz="95822" autoAdjust="0"/>
  </p:normalViewPr>
  <p:slideViewPr>
    <p:cSldViewPr snapToGrid="0" snapToObjects="1">
      <p:cViewPr varScale="1">
        <p:scale>
          <a:sx n="88" d="100"/>
          <a:sy n="88" d="100"/>
        </p:scale>
        <p:origin x="804" y="1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2966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ACBA2-0FC2-492A-9679-11A86A529BA0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ADAEC-B3CB-408A-B3D7-CB96002E4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D56CF-AD30-4024-9DD2-7762BD2EF69A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60F0-12AF-4A71-BD54-EF56BD512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3B6E9-D9DF-4DDE-8DA0-1379D285BFAF}" type="datetime1">
              <a:rPr lang="en-US" smtClean="0"/>
              <a:t>3/6/2025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6EC03-07A4-4E6C-A73A-72ED627B19CB}" type="datetime1">
              <a:rPr lang="en-US" smtClean="0"/>
              <a:t>3/6/2025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5783B-46A2-4FC5-97D1-F11350BD98FA}" type="datetime1">
              <a:rPr lang="en-US" smtClean="0"/>
              <a:t>3/6/2025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F24A2-C901-4DC4-9CA2-33425EE73171}" type="datetime1">
              <a:rPr lang="en-US" smtClean="0"/>
              <a:t>3/6/2025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281530" y="6356351"/>
            <a:ext cx="44896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4" y="6362378"/>
            <a:ext cx="2159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103FC-2101-40C0-BBBE-4FFCF844C6AA}" type="datetime1">
              <a:rPr lang="en-US" smtClean="0"/>
              <a:t>3/6/2025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0" y="6356351"/>
            <a:ext cx="46751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955FB-4E49-47E0-AC63-224495801E44}" type="datetime1">
              <a:rPr lang="en-US" smtClean="0"/>
              <a:t>3/6/2025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155635" y="6356351"/>
            <a:ext cx="4615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51813-FF82-43C6-B353-C749EC5BD0A3}" type="datetime1">
              <a:rPr lang="en-US" smtClean="0"/>
              <a:t>3/6/2025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89798"/>
            <a:ext cx="903316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7E718-F09B-4670-AE9E-1F2522CAFAC6}" type="datetime1">
              <a:rPr lang="en-US" smtClean="0"/>
              <a:t>3/6/2025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E1D9-5C46-9581-7594-9605425B04B7}"/>
              </a:ext>
            </a:extLst>
          </p:cNvPr>
          <p:cNvSpPr txBox="1"/>
          <p:nvPr userDrawn="1"/>
        </p:nvSpPr>
        <p:spPr>
          <a:xfrm>
            <a:off x="10170083" y="248464"/>
            <a:ext cx="17059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DRD3</a:t>
            </a:r>
            <a:endParaRPr lang="en-GB" sz="4400" dirty="0">
              <a:latin typeface="ADLaM Display" panose="020F0502020204030204" pitchFamily="2" charset="0"/>
              <a:ea typeface="ADLaM Display" panose="020F0502020204030204" pitchFamily="2" charset="0"/>
              <a:cs typeface="ADLaM Display" panose="020F05020202040302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925863" TargetMode="External"/><Relationship Id="rId2" Type="http://schemas.openxmlformats.org/officeDocument/2006/relationships/hyperlink" Target="https://cernbox.cern.ch/s/qTJDHU2Rf8dBc8r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545" y="1178215"/>
            <a:ext cx="9969290" cy="1304679"/>
          </a:xfrm>
        </p:spPr>
        <p:txBody>
          <a:bodyPr>
            <a:noAutofit/>
          </a:bodyPr>
          <a:lstStyle/>
          <a:p>
            <a:pPr algn="ctr"/>
            <a:r>
              <a:rPr lang="en-GB" sz="4400" dirty="0"/>
              <a:t> 1</a:t>
            </a:r>
            <a:r>
              <a:rPr lang="en-GB" sz="4400" baseline="30000" dirty="0"/>
              <a:t>st</a:t>
            </a:r>
            <a:r>
              <a:rPr lang="en-GB" sz="4400" dirty="0"/>
              <a:t> DRD3 TCT school</a:t>
            </a:r>
            <a:endParaRPr lang="en-GB" sz="4400" i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72B946-E605-D77E-AD8B-D8628957FBF7}"/>
              </a:ext>
            </a:extLst>
          </p:cNvPr>
          <p:cNvSpPr txBox="1"/>
          <p:nvPr/>
        </p:nvSpPr>
        <p:spPr>
          <a:xfrm>
            <a:off x="1277361" y="2197620"/>
            <a:ext cx="9303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Ruddy Costanzi, Leena Diehl, Marcos Fernandez Garcia, Bojan Hiti, Marco Mandurrino, Michael Moll, Raul Montero, Marie Muehlnikel, Niels Sorgenfrei, Ivan Vila, Moritz Wiehe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BA6BB7-D0E6-4ACE-DB30-1BEF86FEFC9A}"/>
              </a:ext>
            </a:extLst>
          </p:cNvPr>
          <p:cNvSpPr txBox="1"/>
          <p:nvPr/>
        </p:nvSpPr>
        <p:spPr>
          <a:xfrm>
            <a:off x="3611983" y="1140323"/>
            <a:ext cx="496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CERN, Geneva, Switzerland, 4.-6. March 2025</a:t>
            </a:r>
            <a:endParaRPr lang="en-GB" dirty="0"/>
          </a:p>
        </p:txBody>
      </p:sp>
      <p:pic>
        <p:nvPicPr>
          <p:cNvPr id="11" name="Picture 10" descr="A logo with text and a gear&#10;&#10;AI-generated content may be incorrect.">
            <a:extLst>
              <a:ext uri="{FF2B5EF4-FFF2-40B4-BE49-F238E27FC236}">
                <a16:creationId xmlns:a16="http://schemas.microsoft.com/office/drawing/2014/main" id="{235DFC5D-5CEE-EC26-E05D-3BE70BBD0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085" y="-256426"/>
            <a:ext cx="1742090" cy="17420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7C2162-D64E-BEDF-0A61-A2934AD0C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817525">
            <a:off x="957229" y="3649055"/>
            <a:ext cx="1218732" cy="1532120"/>
          </a:xfrm>
          <a:prstGeom prst="ellipse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B215B79-35D5-630C-94C6-47BB28419133}"/>
              </a:ext>
            </a:extLst>
          </p:cNvPr>
          <p:cNvSpPr txBox="1"/>
          <p:nvPr/>
        </p:nvSpPr>
        <p:spPr>
          <a:xfrm>
            <a:off x="1277361" y="514162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Niels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7CD3BF-A129-F44D-B113-B739E69D52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93600">
            <a:off x="2712304" y="3232183"/>
            <a:ext cx="1390222" cy="1589124"/>
          </a:xfrm>
          <a:prstGeom prst="ellipse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CC011A-9650-44CC-37A1-6CFB70F129A3}"/>
              </a:ext>
            </a:extLst>
          </p:cNvPr>
          <p:cNvSpPr txBox="1"/>
          <p:nvPr/>
        </p:nvSpPr>
        <p:spPr>
          <a:xfrm>
            <a:off x="3112739" y="480488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Bojan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83DE052-E8D9-FAEE-4BF1-DBD418557E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7310" y="4867711"/>
            <a:ext cx="1381072" cy="1498610"/>
          </a:xfrm>
          <a:prstGeom prst="ellipse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553473-9E92-2F66-D696-4393ABF03C97}"/>
              </a:ext>
            </a:extLst>
          </p:cNvPr>
          <p:cNvSpPr txBox="1"/>
          <p:nvPr/>
        </p:nvSpPr>
        <p:spPr>
          <a:xfrm>
            <a:off x="3983596" y="631437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Michael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D551302-EE3E-247B-C09C-013334BBB9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9008" y="4851291"/>
            <a:ext cx="1252878" cy="1604912"/>
          </a:xfrm>
          <a:prstGeom prst="ellipse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C4F39DD-FD92-0EED-1CFD-8DD2373BA62A}"/>
              </a:ext>
            </a:extLst>
          </p:cNvPr>
          <p:cNvSpPr txBox="1"/>
          <p:nvPr/>
        </p:nvSpPr>
        <p:spPr>
          <a:xfrm>
            <a:off x="5625569" y="643165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Marcos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165D318-E2E4-6B71-009A-F083D92B10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63123" y="3203058"/>
            <a:ext cx="1507508" cy="1771949"/>
          </a:xfrm>
          <a:prstGeom prst="ellipse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66E98BE-9631-0AAA-0599-E266A0703C04}"/>
              </a:ext>
            </a:extLst>
          </p:cNvPr>
          <p:cNvSpPr txBox="1"/>
          <p:nvPr/>
        </p:nvSpPr>
        <p:spPr>
          <a:xfrm>
            <a:off x="10581018" y="498955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Raul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EE61C0A-8011-6FDA-2BBB-7BF5099622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29436" y="4884470"/>
            <a:ext cx="1460183" cy="1737348"/>
          </a:xfrm>
          <a:prstGeom prst="ellipse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F9E2C6E-05D9-B87A-7426-A114970BEFC0}"/>
              </a:ext>
            </a:extLst>
          </p:cNvPr>
          <p:cNvSpPr txBox="1"/>
          <p:nvPr/>
        </p:nvSpPr>
        <p:spPr>
          <a:xfrm>
            <a:off x="8410920" y="631437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Marie</a:t>
            </a:r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B24DE6F-E435-6697-2361-7845FE59B9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10920" y="2955798"/>
            <a:ext cx="1453438" cy="1624289"/>
          </a:xfrm>
          <a:prstGeom prst="ellipse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82230FE-1412-4D8C-C07F-5D70991608C8}"/>
              </a:ext>
            </a:extLst>
          </p:cNvPr>
          <p:cNvSpPr txBox="1"/>
          <p:nvPr/>
        </p:nvSpPr>
        <p:spPr>
          <a:xfrm>
            <a:off x="8945681" y="460567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Moritz</a:t>
            </a:r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70C57C4-D3A9-61B1-3D99-03C249D9A4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21554" y="2864400"/>
            <a:ext cx="1534907" cy="1750637"/>
          </a:xfrm>
          <a:prstGeom prst="ellipse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69C9811-E485-4A26-46A4-5C321D1D2076}"/>
              </a:ext>
            </a:extLst>
          </p:cNvPr>
          <p:cNvSpPr txBox="1"/>
          <p:nvPr/>
        </p:nvSpPr>
        <p:spPr>
          <a:xfrm>
            <a:off x="5004520" y="454849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Marco</a:t>
            </a:r>
            <a:endParaRPr lang="en-GB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F88AE6C-4CF2-ABE9-B670-F7A0FB9F04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63132" y="2864400"/>
            <a:ext cx="1332608" cy="1604913"/>
          </a:xfrm>
          <a:prstGeom prst="ellipse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CD6AEBF-FC28-D485-DE28-1978FF8BEEE4}"/>
              </a:ext>
            </a:extLst>
          </p:cNvPr>
          <p:cNvSpPr txBox="1"/>
          <p:nvPr/>
        </p:nvSpPr>
        <p:spPr>
          <a:xfrm>
            <a:off x="6902501" y="4472881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Leena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A026C18-7588-4C4B-FFFB-57836D0EF56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31184" y="4927203"/>
            <a:ext cx="1082044" cy="1439118"/>
          </a:xfrm>
          <a:prstGeom prst="ellipse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06BA8E8C-5631-6770-E431-1F90020DE9A7}"/>
              </a:ext>
            </a:extLst>
          </p:cNvPr>
          <p:cNvSpPr txBox="1"/>
          <p:nvPr/>
        </p:nvSpPr>
        <p:spPr>
          <a:xfrm>
            <a:off x="2251816" y="6366321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Ruddy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B5A5E11-A8E9-E7FD-A85B-63A7E19EBC96}"/>
              </a:ext>
            </a:extLst>
          </p:cNvPr>
          <p:cNvSpPr txBox="1"/>
          <p:nvPr/>
        </p:nvSpPr>
        <p:spPr>
          <a:xfrm>
            <a:off x="9896510" y="584965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Ivan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747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70EC5D-26A7-9F17-ABAD-21B4E40BF192}"/>
              </a:ext>
            </a:extLst>
          </p:cNvPr>
          <p:cNvSpPr/>
          <p:nvPr/>
        </p:nvSpPr>
        <p:spPr>
          <a:xfrm>
            <a:off x="6132157" y="3164014"/>
            <a:ext cx="5738118" cy="3186862"/>
          </a:xfrm>
          <a:prstGeom prst="roundRect">
            <a:avLst>
              <a:gd name="adj" fmla="val 11527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52A3C42-D23D-F611-18D0-296BB0146FB5}"/>
              </a:ext>
            </a:extLst>
          </p:cNvPr>
          <p:cNvSpPr/>
          <p:nvPr/>
        </p:nvSpPr>
        <p:spPr>
          <a:xfrm>
            <a:off x="6086474" y="1891591"/>
            <a:ext cx="5810432" cy="940443"/>
          </a:xfrm>
          <a:prstGeom prst="roundRect">
            <a:avLst>
              <a:gd name="adj" fmla="val 11527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92E9836-8F69-AAC1-4E21-A3A89B0342D1}"/>
              </a:ext>
            </a:extLst>
          </p:cNvPr>
          <p:cNvSpPr/>
          <p:nvPr/>
        </p:nvSpPr>
        <p:spPr>
          <a:xfrm>
            <a:off x="142875" y="1165609"/>
            <a:ext cx="5810432" cy="5358478"/>
          </a:xfrm>
          <a:prstGeom prst="roundRect">
            <a:avLst>
              <a:gd name="adj" fmla="val 11527"/>
            </a:avLst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09D322-C636-F43A-B2B3-7DE73F2C5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408" y="151684"/>
            <a:ext cx="8339482" cy="940443"/>
          </a:xfrm>
        </p:spPr>
        <p:txBody>
          <a:bodyPr/>
          <a:lstStyle/>
          <a:p>
            <a:r>
              <a:rPr lang="en-US" dirty="0"/>
              <a:t>Organization of the school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B094F-FE79-C76A-435E-FF4793A0A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725" y="1426290"/>
            <a:ext cx="6065519" cy="509779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Tuesday morning 4.3.2025 [IT Auditorium]</a:t>
            </a:r>
          </a:p>
          <a:p>
            <a:pPr lvl="1"/>
            <a:r>
              <a:rPr lang="en-GB" dirty="0"/>
              <a:t>8:30 Welcome</a:t>
            </a:r>
          </a:p>
          <a:p>
            <a:pPr lvl="1"/>
            <a:r>
              <a:rPr lang="en-GB" dirty="0"/>
              <a:t>8:35 Introduction to Lasers, </a:t>
            </a:r>
          </a:p>
          <a:p>
            <a:pPr lvl="2"/>
            <a:r>
              <a:rPr lang="en-GB" dirty="0"/>
              <a:t>Raul Montero</a:t>
            </a:r>
          </a:p>
          <a:p>
            <a:pPr lvl="1"/>
            <a:r>
              <a:rPr lang="en-GB" dirty="0"/>
              <a:t>9:20 Signal formation  </a:t>
            </a:r>
          </a:p>
          <a:p>
            <a:pPr lvl="2"/>
            <a:r>
              <a:rPr lang="en-GB" dirty="0"/>
              <a:t>Bojan Hiti</a:t>
            </a:r>
          </a:p>
          <a:p>
            <a:pPr lvl="1"/>
            <a:r>
              <a:rPr lang="en-GB" dirty="0"/>
              <a:t>10:05 SPA – Single Photon Absorption </a:t>
            </a:r>
          </a:p>
          <a:p>
            <a:pPr lvl="2"/>
            <a:r>
              <a:rPr lang="en-GB" dirty="0"/>
              <a:t>Marcos Fernandez Garcia</a:t>
            </a:r>
          </a:p>
          <a:p>
            <a:pPr lvl="1"/>
            <a:r>
              <a:rPr lang="en-GB" dirty="0"/>
              <a:t>10:50 Group photo </a:t>
            </a:r>
          </a:p>
          <a:p>
            <a:pPr lvl="1"/>
            <a:r>
              <a:rPr lang="en-GB" dirty="0"/>
              <a:t>11:00 Coffee Break</a:t>
            </a:r>
          </a:p>
          <a:p>
            <a:pPr lvl="1"/>
            <a:r>
              <a:rPr lang="en-GB" dirty="0"/>
              <a:t>11:30 TPA – Two Photon Absorption</a:t>
            </a:r>
          </a:p>
          <a:p>
            <a:pPr lvl="2"/>
            <a:r>
              <a:rPr lang="en-GB" dirty="0"/>
              <a:t>Moritz Wiehe</a:t>
            </a:r>
          </a:p>
          <a:p>
            <a:pPr lvl="1"/>
            <a:r>
              <a:rPr lang="en-GB" dirty="0"/>
              <a:t>12:15 TCAD simulations </a:t>
            </a:r>
          </a:p>
          <a:p>
            <a:pPr lvl="2"/>
            <a:r>
              <a:rPr lang="en-GB" dirty="0"/>
              <a:t>Marco Mandurrino</a:t>
            </a:r>
          </a:p>
          <a:p>
            <a:r>
              <a:rPr lang="en-GB" i="1" dirty="0"/>
              <a:t>Tuesday afternoon - Hands-on session 1</a:t>
            </a:r>
          </a:p>
          <a:p>
            <a:endParaRPr lang="en-GB" i="1" dirty="0"/>
          </a:p>
          <a:p>
            <a:r>
              <a:rPr lang="en-GB" i="1" dirty="0"/>
              <a:t>Tuesday evening - Dinner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88CA7-B48F-954B-EE0E-7B68DD2365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6D0EB-72BE-4009-3D74-EDFC53FE4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Picture 10" descr="A logo with text and a gear&#10;&#10;AI-generated content may be incorrect.">
            <a:extLst>
              <a:ext uri="{FF2B5EF4-FFF2-40B4-BE49-F238E27FC236}">
                <a16:creationId xmlns:a16="http://schemas.microsoft.com/office/drawing/2014/main" id="{27E790DB-5392-A276-B2FE-1125EBAE5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14" y="-182479"/>
            <a:ext cx="1742090" cy="174209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F2E6D4A-6389-ACB0-AA37-4FD5CA8FC2A6}"/>
              </a:ext>
            </a:extLst>
          </p:cNvPr>
          <p:cNvSpPr txBox="1">
            <a:spLocks/>
          </p:cNvSpPr>
          <p:nvPr/>
        </p:nvSpPr>
        <p:spPr>
          <a:xfrm>
            <a:off x="6096000" y="2088980"/>
            <a:ext cx="6065519" cy="426189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Wednesday morning - Hands-on session 2</a:t>
            </a:r>
          </a:p>
          <a:p>
            <a:r>
              <a:rPr lang="en-GB" dirty="0"/>
              <a:t>Wednesday afternoon - Hands-on session 3</a:t>
            </a:r>
          </a:p>
          <a:p>
            <a:endParaRPr lang="en-GB" i="1" dirty="0"/>
          </a:p>
          <a:p>
            <a:endParaRPr lang="en-GB" i="1" dirty="0"/>
          </a:p>
          <a:p>
            <a:r>
              <a:rPr lang="en-GB" dirty="0"/>
              <a:t>Thursday morning [IT Auditorium]</a:t>
            </a:r>
          </a:p>
          <a:p>
            <a:pPr lvl="1"/>
            <a:r>
              <a:rPr lang="en-GB" dirty="0"/>
              <a:t>9:00 – 10:30 Student presentations</a:t>
            </a:r>
          </a:p>
          <a:p>
            <a:pPr lvl="1"/>
            <a:r>
              <a:rPr lang="en-GB" dirty="0"/>
              <a:t>Coffee Break</a:t>
            </a:r>
          </a:p>
          <a:p>
            <a:pPr lvl="1"/>
            <a:r>
              <a:rPr lang="en-GB" dirty="0"/>
              <a:t>11:00 – 12:00 Demonstration of data analyses;       </a:t>
            </a:r>
            <a:br>
              <a:rPr lang="en-GB" dirty="0"/>
            </a:br>
            <a:r>
              <a:rPr lang="en-GB" dirty="0"/>
              <a:t>                        Question and answer session</a:t>
            </a:r>
          </a:p>
          <a:p>
            <a:pPr lvl="1"/>
            <a:r>
              <a:rPr lang="en-GB" dirty="0"/>
              <a:t>12:00 – 13:00 Lunch Break</a:t>
            </a:r>
          </a:p>
          <a:p>
            <a:r>
              <a:rPr lang="en-GB" dirty="0"/>
              <a:t>Thursday afternoon [ATLAS visit]</a:t>
            </a:r>
          </a:p>
          <a:p>
            <a:pPr lvl="1"/>
            <a:r>
              <a:rPr lang="en-GB" dirty="0"/>
              <a:t>13:00 – 14:00 Visit to the ATLAS cavern</a:t>
            </a:r>
            <a:br>
              <a:rPr lang="en-GB" dirty="0"/>
            </a:br>
            <a:r>
              <a:rPr lang="en-GB" dirty="0"/>
              <a:t>                                   (2 groups)</a:t>
            </a:r>
          </a:p>
          <a:p>
            <a:pPr lvl="2"/>
            <a:r>
              <a:rPr lang="en-GB" dirty="0"/>
              <a:t>Niels Sorgenfrei - CERN</a:t>
            </a:r>
          </a:p>
        </p:txBody>
      </p:sp>
    </p:spTree>
    <p:extLst>
      <p:ext uri="{BB962C8B-B14F-4D97-AF65-F5344CB8AC3E}">
        <p14:creationId xmlns:p14="http://schemas.microsoft.com/office/powerpoint/2010/main" val="2477211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157F2F-1EDF-2E02-658F-A28AA6CED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568DE-608A-F558-7719-29CE463D7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01498"/>
            <a:ext cx="5486399" cy="775329"/>
          </a:xfrm>
        </p:spPr>
        <p:txBody>
          <a:bodyPr>
            <a:normAutofit/>
          </a:bodyPr>
          <a:lstStyle/>
          <a:p>
            <a:r>
              <a:rPr lang="en-US" dirty="0"/>
              <a:t>Dinner – Tuesday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761F3-7609-E924-E75D-12DEFF1560E5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782680">
            <a:off x="6349606" y="1117981"/>
            <a:ext cx="4480846" cy="544849"/>
          </a:xfrm>
        </p:spPr>
        <p:txBody>
          <a:bodyPr>
            <a:normAutofit/>
          </a:bodyPr>
          <a:lstStyle/>
          <a:p>
            <a:r>
              <a:rPr lang="fr-FR" i="1" dirty="0"/>
              <a:t>Restaurant: </a:t>
            </a:r>
            <a:r>
              <a:rPr lang="fr-FR" i="1" dirty="0" err="1"/>
              <a:t>Piatto</a:t>
            </a:r>
            <a:r>
              <a:rPr lang="fr-FR" i="1" dirty="0"/>
              <a:t> d’</a:t>
            </a:r>
            <a:r>
              <a:rPr lang="fr-FR" i="1" dirty="0" err="1"/>
              <a:t>Oro</a:t>
            </a:r>
            <a:endParaRPr lang="en-US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9BD3D4-DDA6-9C53-5036-377313F45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2505" y="6366856"/>
            <a:ext cx="4675141" cy="365125"/>
          </a:xfrm>
        </p:spPr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2CF6CC-4D48-C046-DB91-7ADC4A8FB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 descr="A logo with text and a gear&#10;&#10;AI-generated content may be incorrect.">
            <a:extLst>
              <a:ext uri="{FF2B5EF4-FFF2-40B4-BE49-F238E27FC236}">
                <a16:creationId xmlns:a16="http://schemas.microsoft.com/office/drawing/2014/main" id="{05EA4228-01A6-DDE0-CAD5-87361EE88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14" y="-290659"/>
            <a:ext cx="1742090" cy="1742090"/>
          </a:xfrm>
          <a:prstGeom prst="rect">
            <a:avLst/>
          </a:prstGeom>
        </p:spPr>
      </p:pic>
      <p:pic>
        <p:nvPicPr>
          <p:cNvPr id="10" name="Picture 9" descr="A group of people sitting at a table with plates of food&#10;&#10;AI-generated content may be incorrect.">
            <a:extLst>
              <a:ext uri="{FF2B5EF4-FFF2-40B4-BE49-F238E27FC236}">
                <a16:creationId xmlns:a16="http://schemas.microsoft.com/office/drawing/2014/main" id="{DB26C967-9056-F28A-CD22-5112663EE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93861">
            <a:off x="6071356" y="1888655"/>
            <a:ext cx="5921638" cy="3330921"/>
          </a:xfrm>
          <a:prstGeom prst="rect">
            <a:avLst/>
          </a:prstGeom>
        </p:spPr>
      </p:pic>
      <p:pic>
        <p:nvPicPr>
          <p:cNvPr id="12" name="Picture 11" descr="A group of people sitting at a table&#10;&#10;AI-generated content may be incorrect.">
            <a:extLst>
              <a:ext uri="{FF2B5EF4-FFF2-40B4-BE49-F238E27FC236}">
                <a16:creationId xmlns:a16="http://schemas.microsoft.com/office/drawing/2014/main" id="{08A78853-8BD3-47AF-2B55-148A2D31ED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957" y="1227681"/>
            <a:ext cx="5937043" cy="3339587"/>
          </a:xfrm>
          <a:prstGeom prst="rect">
            <a:avLst/>
          </a:prstGeom>
        </p:spPr>
      </p:pic>
      <p:pic>
        <p:nvPicPr>
          <p:cNvPr id="16" name="Picture 15" descr="A plate of food on a table&#10;&#10;AI-generated content may be incorrect.">
            <a:extLst>
              <a:ext uri="{FF2B5EF4-FFF2-40B4-BE49-F238E27FC236}">
                <a16:creationId xmlns:a16="http://schemas.microsoft.com/office/drawing/2014/main" id="{404F57A7-5E94-C058-0C6C-3697165F7D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43679">
            <a:off x="2619166" y="4817064"/>
            <a:ext cx="2630283" cy="1479534"/>
          </a:xfrm>
          <a:prstGeom prst="rect">
            <a:avLst/>
          </a:prstGeom>
        </p:spPr>
      </p:pic>
      <p:pic>
        <p:nvPicPr>
          <p:cNvPr id="19" name="Picture 18" descr="A plate of salad with vegetables and corn&#10;&#10;AI-generated content may be incorrect.">
            <a:extLst>
              <a:ext uri="{FF2B5EF4-FFF2-40B4-BE49-F238E27FC236}">
                <a16:creationId xmlns:a16="http://schemas.microsoft.com/office/drawing/2014/main" id="{6DDEF474-3BF2-C6C3-7139-2B6505581C8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1164" r="17516"/>
          <a:stretch/>
        </p:blipFill>
        <p:spPr>
          <a:xfrm rot="5400000">
            <a:off x="531174" y="4809958"/>
            <a:ext cx="1846360" cy="169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265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343A3-1F52-81CF-A888-4DE5EFF94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46B84-1B80-DB55-BC36-57D953370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01498"/>
            <a:ext cx="5486399" cy="775329"/>
          </a:xfrm>
        </p:spPr>
        <p:txBody>
          <a:bodyPr>
            <a:normAutofit/>
          </a:bodyPr>
          <a:lstStyle/>
          <a:p>
            <a:r>
              <a:rPr lang="en-US" dirty="0"/>
              <a:t>Participants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E79AC-3D0A-696E-A943-329BFA50E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7565" y="1024713"/>
            <a:ext cx="6564549" cy="5268759"/>
          </a:xfrm>
        </p:spPr>
        <p:txBody>
          <a:bodyPr>
            <a:normAutofit fontScale="85000" lnSpcReduction="10000"/>
          </a:bodyPr>
          <a:lstStyle/>
          <a:p>
            <a:r>
              <a:rPr lang="en-GB" i="1" dirty="0"/>
              <a:t>18 participants </a:t>
            </a:r>
          </a:p>
          <a:p>
            <a:pPr lvl="1"/>
            <a:r>
              <a:rPr lang="en-GB" i="1" dirty="0"/>
              <a:t>from 18 different institutes located in 13 different countries</a:t>
            </a:r>
          </a:p>
          <a:p>
            <a:pPr lvl="2"/>
            <a:r>
              <a:rPr lang="en-GB" i="1" dirty="0"/>
              <a:t>Anusree Vijay; Indian Institute of Technology Madras (IN)</a:t>
            </a:r>
          </a:p>
          <a:p>
            <a:pPr lvl="2"/>
            <a:r>
              <a:rPr lang="en-GB" i="1" dirty="0"/>
              <a:t>Benjamin Stuart Urbach; The University of Edinburgh (UK)</a:t>
            </a:r>
          </a:p>
          <a:p>
            <a:pPr lvl="2"/>
            <a:r>
              <a:rPr lang="en-GB" i="1" dirty="0"/>
              <a:t>Fabian Simon Lex; University of Freiburg (DE)</a:t>
            </a:r>
          </a:p>
          <a:p>
            <a:pPr lvl="2"/>
            <a:r>
              <a:rPr lang="en-GB" i="1" dirty="0"/>
              <a:t>FLORENT DOUGADOS; CNM Barcelona (ES)</a:t>
            </a:r>
          </a:p>
          <a:p>
            <a:pPr lvl="2"/>
            <a:r>
              <a:rPr lang="en-GB" i="1" dirty="0"/>
              <a:t>Guilherme Tomio Saito; </a:t>
            </a:r>
            <a:r>
              <a:rPr lang="en-GB" i="1" dirty="0" err="1"/>
              <a:t>Universidade</a:t>
            </a:r>
            <a:r>
              <a:rPr lang="en-GB" i="1" dirty="0"/>
              <a:t> de Sao Paulo (BR)</a:t>
            </a:r>
          </a:p>
          <a:p>
            <a:pPr lvl="2"/>
            <a:r>
              <a:rPr lang="en-GB" i="1" dirty="0" err="1"/>
              <a:t>Jiayu</a:t>
            </a:r>
            <a:r>
              <a:rPr lang="en-GB" i="1" dirty="0"/>
              <a:t> Hu; </a:t>
            </a:r>
            <a:r>
              <a:rPr lang="en-GB" i="1" dirty="0" err="1"/>
              <a:t>Universita</a:t>
            </a:r>
            <a:r>
              <a:rPr lang="en-GB" i="1" dirty="0"/>
              <a:t> e INFN, Perugia (IT)</a:t>
            </a:r>
          </a:p>
          <a:p>
            <a:pPr lvl="2"/>
            <a:r>
              <a:rPr lang="en-GB" i="1" dirty="0"/>
              <a:t>Josef Daniel Sorenson; University of New Mexico (US)</a:t>
            </a:r>
          </a:p>
          <a:p>
            <a:pPr lvl="2"/>
            <a:r>
              <a:rPr lang="en-GB" i="1" dirty="0" err="1"/>
              <a:t>Kestutis</a:t>
            </a:r>
            <a:r>
              <a:rPr lang="en-GB" i="1" dirty="0"/>
              <a:t> </a:t>
            </a:r>
            <a:r>
              <a:rPr lang="en-GB" i="1" dirty="0" err="1"/>
              <a:t>Zilinskas</a:t>
            </a:r>
            <a:r>
              <a:rPr lang="en-GB" i="1" dirty="0"/>
              <a:t>; Vilnius University (LT)</a:t>
            </a:r>
          </a:p>
          <a:p>
            <a:pPr lvl="2"/>
            <a:r>
              <a:rPr lang="en-GB" i="1" dirty="0"/>
              <a:t>Long Li; University of Birmingham(UK)</a:t>
            </a:r>
          </a:p>
          <a:p>
            <a:pPr lvl="2"/>
            <a:r>
              <a:rPr lang="en-GB" i="1" dirty="0"/>
              <a:t>Miguel Gallo; INFN e </a:t>
            </a:r>
            <a:r>
              <a:rPr lang="en-GB" i="1" dirty="0" err="1"/>
              <a:t>Universita</a:t>
            </a:r>
            <a:r>
              <a:rPr lang="en-GB" i="1" dirty="0"/>
              <a:t> Genova (IT)</a:t>
            </a:r>
          </a:p>
          <a:p>
            <a:pPr lvl="2"/>
            <a:r>
              <a:rPr lang="en-GB" i="1" dirty="0"/>
              <a:t>Mika </a:t>
            </a:r>
            <a:r>
              <a:rPr lang="en-GB" i="1" dirty="0" err="1"/>
              <a:t>Väänänen</a:t>
            </a:r>
            <a:r>
              <a:rPr lang="en-GB" i="1" dirty="0"/>
              <a:t>; LUT University  (FI)</a:t>
            </a:r>
          </a:p>
          <a:p>
            <a:pPr lvl="2"/>
            <a:r>
              <a:rPr lang="en-GB" i="1" dirty="0"/>
              <a:t>Niraj </a:t>
            </a:r>
            <a:r>
              <a:rPr lang="en-GB" i="1" dirty="0" err="1"/>
              <a:t>Kakoty</a:t>
            </a:r>
            <a:r>
              <a:rPr lang="en-GB" i="1" dirty="0"/>
              <a:t>; </a:t>
            </a:r>
            <a:r>
              <a:rPr lang="en-GB" i="1" dirty="0" err="1"/>
              <a:t>Institut</a:t>
            </a:r>
            <a:r>
              <a:rPr lang="en-GB" i="1" dirty="0"/>
              <a:t> de </a:t>
            </a:r>
            <a:r>
              <a:rPr lang="en-GB" i="1" dirty="0" err="1"/>
              <a:t>Física</a:t>
            </a:r>
            <a:r>
              <a:rPr lang="en-GB" i="1" dirty="0"/>
              <a:t> </a:t>
            </a:r>
            <a:r>
              <a:rPr lang="en-GB" i="1" dirty="0" err="1"/>
              <a:t>d'Altes</a:t>
            </a:r>
            <a:r>
              <a:rPr lang="en-GB" i="1" dirty="0"/>
              <a:t> Energies (IFAE) (ES)</a:t>
            </a:r>
          </a:p>
          <a:p>
            <a:pPr lvl="2"/>
            <a:r>
              <a:rPr lang="en-GB" i="1" dirty="0"/>
              <a:t>Oleksandr </a:t>
            </a:r>
            <a:r>
              <a:rPr lang="en-GB" i="1" dirty="0" err="1"/>
              <a:t>Borysov</a:t>
            </a:r>
            <a:r>
              <a:rPr lang="en-GB" i="1" dirty="0"/>
              <a:t>; Weizmann Institute of Science (IL)</a:t>
            </a:r>
          </a:p>
          <a:p>
            <a:pPr lvl="2"/>
            <a:r>
              <a:rPr lang="en-GB" i="1" dirty="0"/>
              <a:t>Pavla Federicova; Czech Academy of Sciences (CZ)</a:t>
            </a:r>
          </a:p>
          <a:p>
            <a:pPr lvl="2"/>
            <a:r>
              <a:rPr lang="en-GB" i="1" dirty="0"/>
              <a:t>Robert Stephen White; INFN Torino (IT)</a:t>
            </a:r>
          </a:p>
          <a:p>
            <a:pPr lvl="2"/>
            <a:r>
              <a:rPr lang="en-GB" i="1" dirty="0"/>
              <a:t>Sebastian Onder; Austrian Academy of Sciences (AT)</a:t>
            </a:r>
          </a:p>
          <a:p>
            <a:pPr lvl="2"/>
            <a:r>
              <a:rPr lang="en-GB" i="1" dirty="0" err="1"/>
              <a:t>Shuqi</a:t>
            </a:r>
            <a:r>
              <a:rPr lang="en-GB" i="1" dirty="0"/>
              <a:t> Li; Paul Scherrer </a:t>
            </a:r>
            <a:r>
              <a:rPr lang="en-GB" i="1" dirty="0" err="1"/>
              <a:t>Institut</a:t>
            </a:r>
            <a:r>
              <a:rPr lang="en-GB" i="1" dirty="0"/>
              <a:t> (CH)</a:t>
            </a:r>
          </a:p>
          <a:p>
            <a:pPr lvl="2"/>
            <a:r>
              <a:rPr lang="en-GB" i="1" dirty="0"/>
              <a:t>Sophie </a:t>
            </a:r>
            <a:r>
              <a:rPr lang="en-GB" i="1" dirty="0" err="1"/>
              <a:t>Rohletter</a:t>
            </a:r>
            <a:r>
              <a:rPr lang="en-GB" i="1" dirty="0"/>
              <a:t>; ETH Zurich (CH)</a:t>
            </a:r>
          </a:p>
          <a:p>
            <a:pPr lvl="2"/>
            <a:endParaRPr lang="en-GB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CF95E6-F40A-EA46-59FD-7FD4A5EA8D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62505" y="6366856"/>
            <a:ext cx="4675141" cy="365125"/>
          </a:xfrm>
        </p:spPr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4C917D-6202-F5F3-AF9D-FF4E9C03E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 descr="A logo with text and a gear&#10;&#10;AI-generated content may be incorrect.">
            <a:extLst>
              <a:ext uri="{FF2B5EF4-FFF2-40B4-BE49-F238E27FC236}">
                <a16:creationId xmlns:a16="http://schemas.microsoft.com/office/drawing/2014/main" id="{A3867029-1B0C-722C-9A68-507AB689E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14" y="-290659"/>
            <a:ext cx="1742090" cy="1742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2E8F6B-4539-6B61-0238-86D45497D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7714" y="1778001"/>
            <a:ext cx="2181739" cy="391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137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93C86-B6DC-70D1-567B-7B009DAAC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Material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CE567-062E-F7E9-D4BA-B326F8834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8"/>
            <a:ext cx="10969139" cy="3921306"/>
          </a:xfrm>
        </p:spPr>
        <p:txBody>
          <a:bodyPr>
            <a:normAutofit/>
          </a:bodyPr>
          <a:lstStyle/>
          <a:p>
            <a:r>
              <a:rPr lang="en-US" dirty="0"/>
              <a:t>..uploaded to EOS folder:</a:t>
            </a:r>
          </a:p>
          <a:p>
            <a:pPr lvl="1"/>
            <a:r>
              <a:rPr lang="en-US" dirty="0">
                <a:hlinkClick r:id="rId2"/>
              </a:rPr>
              <a:t>https://cernbox.cern.ch/s/qTJDHU2Rf8dBc8r</a:t>
            </a:r>
            <a:r>
              <a:rPr lang="en-US" dirty="0"/>
              <a:t> (password was distributed)</a:t>
            </a:r>
            <a:br>
              <a:rPr lang="en-US" dirty="0"/>
            </a:br>
            <a:endParaRPr lang="en-GB" dirty="0"/>
          </a:p>
          <a:p>
            <a:pPr lvl="1"/>
            <a:r>
              <a:rPr lang="en-US" dirty="0"/>
              <a:t>Raul:     Lasers – references given in the talk + book</a:t>
            </a:r>
          </a:p>
          <a:p>
            <a:pPr lvl="1"/>
            <a:r>
              <a:rPr lang="en-US" dirty="0"/>
              <a:t>Marco:  TCAD – examples + more extensive TCAD lectures + chapter of book</a:t>
            </a:r>
          </a:p>
          <a:p>
            <a:pPr lvl="1"/>
            <a:r>
              <a:rPr lang="en-US" dirty="0"/>
              <a:t>Photos</a:t>
            </a:r>
          </a:p>
          <a:p>
            <a:pPr lvl="1"/>
            <a:endParaRPr lang="en-US" dirty="0"/>
          </a:p>
          <a:p>
            <a:r>
              <a:rPr lang="en-US" dirty="0"/>
              <a:t>Photos taken by photograph will appear on CDS:</a:t>
            </a:r>
          </a:p>
          <a:p>
            <a:pPr lvl="1"/>
            <a:r>
              <a:rPr lang="en-US" dirty="0">
                <a:hlinkClick r:id="rId3"/>
              </a:rPr>
              <a:t>http://cds.cern.ch/record/2925863</a:t>
            </a:r>
            <a:r>
              <a:rPr lang="en-US" dirty="0"/>
              <a:t>  (group photos already uploaded)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1D1604-73EA-D279-E3B4-D4E86F7BA4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B2643B-6063-2062-54D7-54591AB65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569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246A2-AD97-4379-218D-82E2BE272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7BF1E-3FB7-193A-7275-EBCDB345F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6233" y="2196465"/>
            <a:ext cx="9118568" cy="3268164"/>
          </a:xfrm>
        </p:spPr>
        <p:txBody>
          <a:bodyPr>
            <a:normAutofit/>
          </a:bodyPr>
          <a:lstStyle/>
          <a:p>
            <a:r>
              <a:rPr lang="en-US" dirty="0"/>
              <a:t>This was our first TCT school, we need your feedback to understand what was good and what was not so good and what can be improved;</a:t>
            </a:r>
          </a:p>
          <a:p>
            <a:pPr lvl="1"/>
            <a:r>
              <a:rPr lang="en-US" dirty="0"/>
              <a:t>Feedback now …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… and in form of email to any of us is much appreciated.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52DBAF-66AF-BC09-986E-6ECDA36347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09299B-3878-FB9A-1F16-3DFFA6683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502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0BDBB-6C90-2928-B79E-148EDADAE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visit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EA2F4-6651-F694-E394-8BBABE464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9906000" cy="691879"/>
          </a:xfrm>
        </p:spPr>
        <p:txBody>
          <a:bodyPr/>
          <a:lstStyle/>
          <a:p>
            <a:r>
              <a:rPr lang="en-US" dirty="0"/>
              <a:t>Details: see dedicated slides from Niels Sorgenfrei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BCAFD-A305-DF7A-EAB5-954DBDF647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E9B02E-635B-8786-473F-E8A81C272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929DED-BC34-1044-A4D8-67477A949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192" y="2257483"/>
            <a:ext cx="2685066" cy="31116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4959A9-4C2E-E576-AB3D-1DB8ABA23535}"/>
              </a:ext>
            </a:extLst>
          </p:cNvPr>
          <p:cNvSpPr txBox="1"/>
          <p:nvPr/>
        </p:nvSpPr>
        <p:spPr>
          <a:xfrm flipH="1">
            <a:off x="7040878" y="5184440"/>
            <a:ext cx="3406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Niels – you ATLAS </a:t>
            </a:r>
            <a:r>
              <a:rPr lang="en-US" dirty="0" err="1"/>
              <a:t>tourguide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886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6D1CB-B03A-E69B-3387-2F386A791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640" y="380084"/>
            <a:ext cx="9033164" cy="940443"/>
          </a:xfrm>
        </p:spPr>
        <p:txBody>
          <a:bodyPr/>
          <a:lstStyle/>
          <a:p>
            <a:r>
              <a:rPr lang="en-US" dirty="0"/>
              <a:t>TCT-school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101B5F-691C-BD81-2776-670AEF7BC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569" y="5323429"/>
            <a:ext cx="2547257" cy="583022"/>
          </a:xfrm>
        </p:spPr>
        <p:txBody>
          <a:bodyPr/>
          <a:lstStyle/>
          <a:p>
            <a:pPr marL="36513" indent="0">
              <a:buNone/>
            </a:pPr>
            <a:r>
              <a:rPr lang="en-US" i="1" dirty="0"/>
              <a:t>before school</a:t>
            </a:r>
            <a:endParaRPr lang="en-GB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2F9B1-7357-C401-3E39-36B0993A48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E2C1FB-6AA2-ABBF-8397-D531C21375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A logo with text and a gear&#10;&#10;AI-generated content may be incorrect.">
            <a:extLst>
              <a:ext uri="{FF2B5EF4-FFF2-40B4-BE49-F238E27FC236}">
                <a16:creationId xmlns:a16="http://schemas.microsoft.com/office/drawing/2014/main" id="{EEE756F2-8A5D-FD85-2429-1FCA7510D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14" y="-240536"/>
            <a:ext cx="1742090" cy="174209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631AB66-2E58-0D90-B55C-8D99709CD026}"/>
              </a:ext>
            </a:extLst>
          </p:cNvPr>
          <p:cNvGrpSpPr/>
          <p:nvPr/>
        </p:nvGrpSpPr>
        <p:grpSpPr>
          <a:xfrm>
            <a:off x="6278119" y="1574946"/>
            <a:ext cx="5741586" cy="4331505"/>
            <a:chOff x="6278119" y="1574946"/>
            <a:chExt cx="5741586" cy="4331505"/>
          </a:xfrm>
        </p:grpSpPr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BAC0BF7B-A8B4-C07D-6488-233FBE746580}"/>
                </a:ext>
              </a:extLst>
            </p:cNvPr>
            <p:cNvSpPr txBox="1">
              <a:spLocks/>
            </p:cNvSpPr>
            <p:nvPr/>
          </p:nvSpPr>
          <p:spPr>
            <a:xfrm>
              <a:off x="8048174" y="5323429"/>
              <a:ext cx="2547257" cy="583022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182563" indent="-14605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49263" indent="-182563" algn="l" rtl="0" eaLnBrk="1" latinLnBrk="0" hangingPunct="1">
                <a:spcBef>
                  <a:spcPct val="20000"/>
                </a:spcBef>
                <a:buClr>
                  <a:srgbClr val="000000"/>
                </a:buClr>
                <a:buSzPct val="90000"/>
                <a:buFont typeface="Arial"/>
                <a:buChar char="•"/>
                <a:defRPr kumimoji="0" sz="20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623888" indent="-174625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06450" indent="-182563" algn="l" rtl="0" eaLnBrk="1" latinLnBrk="0" hangingPunct="1">
                <a:spcBef>
                  <a:spcPct val="20000"/>
                </a:spcBef>
                <a:buClr>
                  <a:srgbClr val="000000"/>
                </a:buClr>
                <a:buSzPct val="90000"/>
                <a:buFont typeface="Arial"/>
                <a:buChar char="•"/>
                <a:defRPr kumimoji="0" sz="1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989013" indent="-182563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13" indent="0">
                <a:buFont typeface="Arial"/>
                <a:buNone/>
              </a:pPr>
              <a:r>
                <a:rPr lang="en-US" i="1" dirty="0"/>
                <a:t>after school</a:t>
              </a:r>
              <a:endParaRPr lang="en-GB" i="1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25B83E4-02FA-0787-6BF3-F72893FFD1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3636" t="23978" r="5199" b="-3463"/>
            <a:stretch/>
          </p:blipFill>
          <p:spPr>
            <a:xfrm>
              <a:off x="6278119" y="1574946"/>
              <a:ext cx="5741586" cy="3748483"/>
            </a:xfrm>
            <a:prstGeom prst="rect">
              <a:avLst/>
            </a:prstGeom>
          </p:spPr>
        </p:pic>
      </p:grpSp>
      <p:pic>
        <p:nvPicPr>
          <p:cNvPr id="10" name="Picture 9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DDECD2BD-037D-5FD7-CA45-B797E133A6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608" t="21830" r="4703" b="2756"/>
          <a:stretch/>
        </p:blipFill>
        <p:spPr>
          <a:xfrm>
            <a:off x="384627" y="1574946"/>
            <a:ext cx="5629167" cy="364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49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37E76-14C5-9B08-0A95-DF87A7BFE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46277-A358-B07D-94CF-F01761D44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9418" y="1860541"/>
            <a:ext cx="9033164" cy="2885630"/>
          </a:xfrm>
        </p:spPr>
        <p:txBody>
          <a:bodyPr>
            <a:normAutofit/>
          </a:bodyPr>
          <a:lstStyle/>
          <a:p>
            <a:r>
              <a:rPr lang="en-US" sz="8800" dirty="0"/>
              <a:t>Goodbye</a:t>
            </a:r>
            <a:br>
              <a:rPr lang="en-US" dirty="0"/>
            </a:br>
            <a:r>
              <a:rPr lang="en-US" dirty="0"/>
              <a:t> and thanks for your participation!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BB79F0-9411-5C83-0D1C-A351F69903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1st DRD3 school - 4.3.-6.3.2025 -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B6B4A3-4277-B2A5-A3D6-906CF3817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A logo with text and a gear&#10;&#10;AI-generated content may be incorrect.">
            <a:extLst>
              <a:ext uri="{FF2B5EF4-FFF2-40B4-BE49-F238E27FC236}">
                <a16:creationId xmlns:a16="http://schemas.microsoft.com/office/drawing/2014/main" id="{1D63E2E3-4A4D-632F-9898-B4862D8BE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7714" y="-240536"/>
            <a:ext cx="1742090" cy="174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8308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21002</TotalTime>
  <Words>621</Words>
  <Application>Microsoft Office PowerPoint</Application>
  <PresentationFormat>Widescreen</PresentationFormat>
  <Paragraphs>105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ADLaM Display</vt:lpstr>
      <vt:lpstr>Arial</vt:lpstr>
      <vt:lpstr>Calibri</vt:lpstr>
      <vt:lpstr>Optima</vt:lpstr>
      <vt:lpstr>CERNCorporate4-3</vt:lpstr>
      <vt:lpstr> 1st DRD3 TCT school</vt:lpstr>
      <vt:lpstr>Organization of the school</vt:lpstr>
      <vt:lpstr>Dinner – Tuesday</vt:lpstr>
      <vt:lpstr>Participants</vt:lpstr>
      <vt:lpstr>Additional Material</vt:lpstr>
      <vt:lpstr>Feedback</vt:lpstr>
      <vt:lpstr>ATLAS visit</vt:lpstr>
      <vt:lpstr>TCT-school </vt:lpstr>
      <vt:lpstr>Goodbye  and thanks for your participation!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Michael Moll</cp:lastModifiedBy>
  <cp:revision>1189</cp:revision>
  <cp:lastPrinted>2023-11-27T08:49:00Z</cp:lastPrinted>
  <dcterms:created xsi:type="dcterms:W3CDTF">2012-11-30T11:04:26Z</dcterms:created>
  <dcterms:modified xsi:type="dcterms:W3CDTF">2025-03-06T07:43:56Z</dcterms:modified>
</cp:coreProperties>
</file>