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4402" r:id="rId6"/>
    <p:sldId id="4720" r:id="rId7"/>
    <p:sldId id="4727" r:id="rId8"/>
    <p:sldId id="4628" r:id="rId9"/>
    <p:sldId id="4627" r:id="rId10"/>
    <p:sldId id="4266" r:id="rId11"/>
    <p:sldId id="4730" r:id="rId12"/>
    <p:sldId id="4735" r:id="rId13"/>
    <p:sldId id="4235" r:id="rId14"/>
    <p:sldId id="4696" r:id="rId15"/>
    <p:sldId id="4711" r:id="rId16"/>
    <p:sldId id="4694" r:id="rId17"/>
    <p:sldId id="4723" r:id="rId18"/>
    <p:sldId id="4721" r:id="rId19"/>
    <p:sldId id="4732" r:id="rId20"/>
    <p:sldId id="4677" r:id="rId21"/>
    <p:sldId id="4678" r:id="rId22"/>
    <p:sldId id="4734" r:id="rId23"/>
    <p:sldId id="4724" r:id="rId24"/>
    <p:sldId id="4684" r:id="rId25"/>
    <p:sldId id="4731" r:id="rId26"/>
    <p:sldId id="4733" r:id="rId27"/>
    <p:sldId id="266" r:id="rId28"/>
  </p:sldIdLst>
  <p:sldSz cx="12192000" cy="6858000"/>
  <p:notesSz cx="6858000" cy="9144000"/>
  <p:embeddedFontLst>
    <p:embeddedFont>
      <p:font typeface="Aptos Light" panose="020B0004020202020204" pitchFamily="34" charset="0"/>
      <p:regular r:id="rId31"/>
      <p:italic r:id="rId32"/>
    </p:embeddedFont>
    <p:embeddedFont>
      <p:font typeface="Aptos Narrow" panose="020B0004020202020204" pitchFamily="34" charset="0"/>
      <p:regular r:id="rId33"/>
      <p:bold r:id="rId34"/>
      <p:italic r:id="rId35"/>
      <p:boldItalic r:id="rId36"/>
    </p:embeddedFont>
    <p:embeddedFont>
      <p:font typeface="Cambria Math" panose="02040503050406030204" pitchFamily="18" charset="0"/>
      <p:regular r:id="rId37"/>
    </p:embeddedFont>
    <p:embeddedFont>
      <p:font typeface="Lato" panose="020F0502020204030203" pitchFamily="34" charset="0"/>
      <p:regular r:id="rId38"/>
      <p:bold r:id="rId39"/>
      <p:italic r:id="rId40"/>
      <p:boldItalic r:id="rId41"/>
    </p:embeddedFont>
    <p:embeddedFont>
      <p:font typeface="Verdana" panose="020B0604030504040204" pitchFamily="34" charset="0"/>
      <p:regular r:id="rId42"/>
      <p:bold r:id="rId43"/>
      <p:italic r:id="rId44"/>
      <p:boldItalic r:id="rId45"/>
    </p:embeddedFont>
  </p:embeddedFontLst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64CFDB61-AC99-4904-B4CD-D88C7563121F}">
          <p14:sldIdLst>
            <p14:sldId id="256"/>
            <p14:sldId id="4402"/>
            <p14:sldId id="4720"/>
            <p14:sldId id="4727"/>
            <p14:sldId id="4628"/>
            <p14:sldId id="4627"/>
            <p14:sldId id="4266"/>
            <p14:sldId id="4730"/>
            <p14:sldId id="4735"/>
            <p14:sldId id="4235"/>
            <p14:sldId id="4696"/>
            <p14:sldId id="4711"/>
            <p14:sldId id="4694"/>
            <p14:sldId id="4723"/>
            <p14:sldId id="4721"/>
            <p14:sldId id="4732"/>
            <p14:sldId id="4677"/>
            <p14:sldId id="4678"/>
            <p14:sldId id="4734"/>
            <p14:sldId id="4724"/>
            <p14:sldId id="4684"/>
            <p14:sldId id="4731"/>
            <p14:sldId id="4733"/>
            <p14:sldId id="266"/>
          </p14:sldIdLst>
        </p14:section>
        <p14:section name="Hidden" id="{2AA36225-8982-44B9-A8C6-B38A8D748E67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FE6C12-97ED-1E22-55B7-5A493DE9B826}" name="Rafael Molena Seraphim" initials="RM" userId="S::rafael.seraphim@cnpem.br::f91a9f79-b821-458a-beea-57127c76af75" providerId="AD"/>
  <p188:author id="{B61AEF2D-E38A-3615-4396-A813555CE2D0}" name="Lucas Poncio de Oliveira" initials="LP" userId="S::lucas.oliveira@cnpem.br::15d0125c-3f91-415e-a6e6-cf7db25e69d7" providerId="AD"/>
  <p188:author id="{FAFD4C39-54F3-62EC-0339-7A4FBC3AC463}" name="Thiago Mendes da Rocha" initials="TR" userId="S::thiago.rocha@cnpem.br::1fee4554-c660-47ee-936c-305c03a2d1e9" providerId="AD"/>
  <p188:author id="{A7A41E50-0AF9-D9DA-D127-FFE3C160EF70}" name="Isabela Castro de Moraes" initials="IC" userId="S::isabela.moraes@cnpem.br::a7877469-c8d3-4808-b472-96db1e90ed3a" providerId="AD"/>
  <p188:author id="{7A007993-4E7D-9EF0-0D3B-765C7E832323}" name="Pedro Henrique Sousa Martins" initials="PM" userId="S::pedro.martins@cnpem.br::edf66db5-5a7f-4e5e-bbb4-e9dd146ff30b" providerId="AD"/>
  <p188:author id="{5C755196-57EA-A6F5-41F2-75B172FF50C6}" name="Lucas Henrique Francisco" initials="LH" userId="S::lucas.francisco@cnpem.br::bfdd0c88-5bb7-40af-9cee-2477a09d600e" providerId="AD"/>
  <p188:author id="{D6245ECA-C4D4-DBA4-8C0C-02CF00D2AA90}" name="João Henrique Ramos Silva" initials="JH" userId="S::joao.ramos@cnpem.br::1235f218-4d87-41d4-b4a0-e28c015502b4" providerId="AD"/>
  <p188:author id="{A1CE49F1-0819-58AA-F01C-E8EB269F02D7}" name="Marisa Fonseca de Almeida Brito" initials="MFdAB" userId="S::marisa.brito@cnpem.br::f8527788-aff6-4e74-9572-b79bd06193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FF"/>
    <a:srgbClr val="222384"/>
    <a:srgbClr val="EC7830"/>
    <a:srgbClr val="F4B084"/>
    <a:srgbClr val="18507E"/>
    <a:srgbClr val="A9D08E"/>
    <a:srgbClr val="FFFFFF"/>
    <a:srgbClr val="000000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9BD571-7860-8E41-DDC6-8009C7839A1D}" v="28" dt="2024-11-06T13:44:00.9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975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9.fntdata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font" Target="fonts/font15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6.fntdata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font" Target="fonts/font1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2DB777-CE42-6D46-3E76-19F60C572B9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ABBFC8-778F-4D56-9534-E79BD84659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B9D69-568C-4D92-9A39-E3086B43BE95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EC763-16C1-DE32-91E9-48E8EE3487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D7A464-9D39-420C-C298-91EA28DA82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9E7CF-56DF-452E-956F-2F5C281B293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286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AC1F2-CA64-432F-918F-3F897E8AAE38}" type="datetimeFigureOut">
              <a:rPr lang="pt-BR" smtClean="0"/>
              <a:t>06/11/2024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A2B9F-FD12-4918-B6EA-1C1B9A2E684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1755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888F1-B6B1-7128-4028-B42EDFA5C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>
            <a:extLst>
              <a:ext uri="{FF2B5EF4-FFF2-40B4-BE49-F238E27FC236}">
                <a16:creationId xmlns:a16="http://schemas.microsoft.com/office/drawing/2014/main" id="{C32CE01D-9DA1-1C5E-E364-1CF48385C3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02364B0-4368-AEE1-ED37-52CF57F37F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id="{8B6C827A-5803-3C07-CB0A-0EF4B35728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A2B4267-FD12-436C-A400-74799FCF0CD5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6751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3238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36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240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676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1A2B9F-FD12-4918-B6EA-1C1B9A2E684C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64290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AFD436-06AD-BCAE-DD6C-33F354A0D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6677BB5-217E-CF95-A2A6-7922CC0663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C20F3963-80CD-337E-6C30-D5847A96D5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D93ADEC-59F2-99EB-FD58-E37510381C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41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73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645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508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BF7BD9-5020-4104-A203-A7E9551A0034}" type="slidenum">
              <a:rPr kumimoji="0" lang="pt-B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5080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015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07915-5B2C-D610-6DD6-ECFD1D606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90376C40-3AAB-8BC6-7C74-D7731B30C8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1F9B5960-A561-9700-1227-237707ADBF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Slide status e validações futuras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39814F9-B02D-BBF7-2BBA-0E2463E70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410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Isa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7161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Slide status e validações futuras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51314-BA9C-4266-8254-54E983F596D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47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8265C0-EB9A-473B-8856-0209105886F4}" type="slidenum"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6706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AC4BB-7D7D-C28B-7336-667F2AC87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8DD671-039F-89FE-7FF6-837D6D0C3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0F5FD-9F3B-F42B-FC36-D58DA973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3B442-8503-486A-945A-5AD2BB3EF731}" type="datetime1">
              <a:rPr lang="LID4096" smtClean="0"/>
              <a:t>11/06/2024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E07E4-BC92-C0F7-8FF1-AE257589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69064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991B7-DDAD-CC18-AD08-E36F20748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61C2DE-1BF2-1BA0-3518-F43E70C7C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41945-99B3-1E00-5A6C-35D0EE150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DA2C-C980-4BB7-B1C4-866139526D8A}" type="datetime1">
              <a:rPr lang="LID4096" smtClean="0"/>
              <a:t>11/06/2024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A3249-62A1-1B76-6762-6C51CF3A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CFB9A-4D8D-E8E5-A8AE-18E6FAEC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365588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5A326-70F9-E56F-0DC7-E31CD8E05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E50924-D69F-0780-BD19-7971236E4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ECC35-2725-5624-E6A7-C95657257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0695-9ABC-4041-8FED-26CA22A89002}" type="datetime1">
              <a:rPr lang="LID4096" smtClean="0"/>
              <a:t>11/06/2024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FDC49-4CBB-B955-A0A0-572FF64C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471F9-1EB1-8653-F21E-D212610D5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02486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ço Reservado para Imagem 34">
            <a:extLst>
              <a:ext uri="{FF2B5EF4-FFF2-40B4-BE49-F238E27FC236}">
                <a16:creationId xmlns:a16="http://schemas.microsoft.com/office/drawing/2014/main" id="{EA10837A-18D5-41DD-A066-A079A09D86A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420935" y="46699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41" name="Espaço Reservado para Texto 39">
            <a:extLst>
              <a:ext uri="{FF2B5EF4-FFF2-40B4-BE49-F238E27FC236}">
                <a16:creationId xmlns:a16="http://schemas.microsoft.com/office/drawing/2014/main" id="{FD8132DE-D62C-4410-983C-9F458DCEF6D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08126" y="93025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2" name="Espaço Reservado para Texto 46">
            <a:extLst>
              <a:ext uri="{FF2B5EF4-FFF2-40B4-BE49-F238E27FC236}">
                <a16:creationId xmlns:a16="http://schemas.microsoft.com/office/drawing/2014/main" id="{DF68D5C6-4D23-4113-9FFA-AFAAB5A6DA0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408126" y="52731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48" name="Espaço Reservado para Imagem 34">
            <a:extLst>
              <a:ext uri="{FF2B5EF4-FFF2-40B4-BE49-F238E27FC236}">
                <a16:creationId xmlns:a16="http://schemas.microsoft.com/office/drawing/2014/main" id="{2B75D755-4972-4E8B-ACD5-FAE778A8627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458965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49" name="Espaço Reservado para Texto 39">
            <a:extLst>
              <a:ext uri="{FF2B5EF4-FFF2-40B4-BE49-F238E27FC236}">
                <a16:creationId xmlns:a16="http://schemas.microsoft.com/office/drawing/2014/main" id="{0EEE7EDE-175B-450F-B4D2-50D992E53C5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446156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0" name="Espaço Reservado para Texto 46">
            <a:extLst>
              <a:ext uri="{FF2B5EF4-FFF2-40B4-BE49-F238E27FC236}">
                <a16:creationId xmlns:a16="http://schemas.microsoft.com/office/drawing/2014/main" id="{91051322-19B5-41CA-BEAB-A8F1B8CA54E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446156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51" name="Espaço Reservado para Imagem 34">
            <a:extLst>
              <a:ext uri="{FF2B5EF4-FFF2-40B4-BE49-F238E27FC236}">
                <a16:creationId xmlns:a16="http://schemas.microsoft.com/office/drawing/2014/main" id="{966FF594-D5D5-4FD4-A245-AAF0D053095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030968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5" name="Espaço Reservado para Texto 39">
            <a:extLst>
              <a:ext uri="{FF2B5EF4-FFF2-40B4-BE49-F238E27FC236}">
                <a16:creationId xmlns:a16="http://schemas.microsoft.com/office/drawing/2014/main" id="{3A5DD9C2-78E8-4416-B2C1-F07A9E2583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018159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6" name="Espaço Reservado para Texto 46">
            <a:extLst>
              <a:ext uri="{FF2B5EF4-FFF2-40B4-BE49-F238E27FC236}">
                <a16:creationId xmlns:a16="http://schemas.microsoft.com/office/drawing/2014/main" id="{D8A4734F-8867-4923-806F-AE04360B22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018159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57" name="Espaço Reservado para Imagem 34">
            <a:extLst>
              <a:ext uri="{FF2B5EF4-FFF2-40B4-BE49-F238E27FC236}">
                <a16:creationId xmlns:a16="http://schemas.microsoft.com/office/drawing/2014/main" id="{B03F66BE-0084-45A8-85FC-1448DEA89D7E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586860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8" name="Espaço Reservado para Texto 39">
            <a:extLst>
              <a:ext uri="{FF2B5EF4-FFF2-40B4-BE49-F238E27FC236}">
                <a16:creationId xmlns:a16="http://schemas.microsoft.com/office/drawing/2014/main" id="{3F9DA6EE-3DE6-4493-AD6B-BEC7EE858CE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574051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61" name="Espaço Reservado para Texto 46">
            <a:extLst>
              <a:ext uri="{FF2B5EF4-FFF2-40B4-BE49-F238E27FC236}">
                <a16:creationId xmlns:a16="http://schemas.microsoft.com/office/drawing/2014/main" id="{DD5495C5-2CD2-4593-BC1F-CF0E7D3601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574051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2" name="Espaço Reservado para Imagem 34">
            <a:extLst>
              <a:ext uri="{FF2B5EF4-FFF2-40B4-BE49-F238E27FC236}">
                <a16:creationId xmlns:a16="http://schemas.microsoft.com/office/drawing/2014/main" id="{D2B54852-DC63-410D-BE2A-4D723492843F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5818607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63" name="Espaço Reservado para Texto 39">
            <a:extLst>
              <a:ext uri="{FF2B5EF4-FFF2-40B4-BE49-F238E27FC236}">
                <a16:creationId xmlns:a16="http://schemas.microsoft.com/office/drawing/2014/main" id="{13567973-FE07-4747-9500-D565A3EF286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805798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64" name="Espaço Reservado para Texto 46">
            <a:extLst>
              <a:ext uri="{FF2B5EF4-FFF2-40B4-BE49-F238E27FC236}">
                <a16:creationId xmlns:a16="http://schemas.microsoft.com/office/drawing/2014/main" id="{FCE91BB7-DB4C-4F95-ADC1-2757AA68964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805798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65" name="Espaço Reservado para Imagem 34">
            <a:extLst>
              <a:ext uri="{FF2B5EF4-FFF2-40B4-BE49-F238E27FC236}">
                <a16:creationId xmlns:a16="http://schemas.microsoft.com/office/drawing/2014/main" id="{7082A562-BADD-429E-BB11-8A40EE253FC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8027987" y="563717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66" name="Espaço Reservado para Texto 39">
            <a:extLst>
              <a:ext uri="{FF2B5EF4-FFF2-40B4-BE49-F238E27FC236}">
                <a16:creationId xmlns:a16="http://schemas.microsoft.com/office/drawing/2014/main" id="{C8F3380A-C45C-44C2-BE84-98D3DADAEDA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015178" y="610043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67" name="Espaço Reservado para Texto 46">
            <a:extLst>
              <a:ext uri="{FF2B5EF4-FFF2-40B4-BE49-F238E27FC236}">
                <a16:creationId xmlns:a16="http://schemas.microsoft.com/office/drawing/2014/main" id="{67C61256-88BA-4ADF-A3CB-77D1B459CAE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15178" y="569749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pt-BR" noProof="0"/>
              <a:t>Clique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1D5DA0-8F16-4F11-8B6E-A593133FA1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454913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443117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Slid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rtl="0"/>
            <a:r>
              <a:rPr lang="pt-BR" noProof="0"/>
              <a:t>Título vem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691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  <a:effectLst/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2023186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8" name="Imagem 7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DC1591F9-0562-8CA0-4DBD-E55B700D5C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87909" y="225196"/>
            <a:ext cx="1985650" cy="10277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2173288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pt-BR" noProof="0"/>
              <a:t>Título vem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42799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402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4" name="Imagem 3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06E00020-3A61-590C-1A9D-371CF3B706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</p:spTree>
    <p:extLst>
      <p:ext uri="{BB962C8B-B14F-4D97-AF65-F5344CB8AC3E}">
        <p14:creationId xmlns:p14="http://schemas.microsoft.com/office/powerpoint/2010/main" val="4014229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29435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6" name="Grupo 9">
            <a:extLst>
              <a:ext uri="{FF2B5EF4-FFF2-40B4-BE49-F238E27FC236}">
                <a16:creationId xmlns:a16="http://schemas.microsoft.com/office/drawing/2014/main" id="{47F08BD6-AD98-027C-AFF9-C2CFE962992B}"/>
              </a:ext>
            </a:extLst>
          </p:cNvPr>
          <p:cNvGrpSpPr/>
          <p:nvPr userDrawn="1"/>
        </p:nvGrpSpPr>
        <p:grpSpPr>
          <a:xfrm rot="8650774">
            <a:off x="9856393" y="3563432"/>
            <a:ext cx="1905000" cy="2354263"/>
            <a:chOff x="11114088" y="2241550"/>
            <a:chExt cx="1905000" cy="2354263"/>
          </a:xfrm>
          <a:solidFill>
            <a:schemeClr val="accent1"/>
          </a:solidFill>
          <a:effectLst/>
        </p:grpSpPr>
        <p:sp>
          <p:nvSpPr>
            <p:cNvPr id="17" name="Forma Livre 5">
              <a:extLst>
                <a:ext uri="{FF2B5EF4-FFF2-40B4-BE49-F238E27FC236}">
                  <a16:creationId xmlns:a16="http://schemas.microsoft.com/office/drawing/2014/main" id="{16ED395B-378E-FC40-BBB3-A6397FE7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8" name="Forma livre 6">
              <a:extLst>
                <a:ext uri="{FF2B5EF4-FFF2-40B4-BE49-F238E27FC236}">
                  <a16:creationId xmlns:a16="http://schemas.microsoft.com/office/drawing/2014/main" id="{36674F63-6535-35E3-2D30-7004BFF7E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9" name="Forma Livre 7">
              <a:extLst>
                <a:ext uri="{FF2B5EF4-FFF2-40B4-BE49-F238E27FC236}">
                  <a16:creationId xmlns:a16="http://schemas.microsoft.com/office/drawing/2014/main" id="{472A1F77-739F-F167-394F-B45161FDB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874830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da Seçã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-171808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4" name="Imagem 3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06E00020-3A61-590C-1A9D-371CF3B706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Texto fictício vem aqui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5" name="Espaço Reservado para Imagem 14">
            <a:extLst>
              <a:ext uri="{FF2B5EF4-FFF2-40B4-BE49-F238E27FC236}">
                <a16:creationId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9" name="Grupo 13">
            <a:extLst>
              <a:ext uri="{FF2B5EF4-FFF2-40B4-BE49-F238E27FC236}">
                <a16:creationId xmlns:a16="http://schemas.microsoft.com/office/drawing/2014/main" id="{823AF8F7-16F7-D5B9-2EAA-B9DBE8C32213}"/>
              </a:ext>
            </a:extLst>
          </p:cNvPr>
          <p:cNvGrpSpPr/>
          <p:nvPr userDrawn="1"/>
        </p:nvGrpSpPr>
        <p:grpSpPr>
          <a:xfrm rot="16200000">
            <a:off x="1294938" y="610923"/>
            <a:ext cx="9455154" cy="12045030"/>
            <a:chOff x="11114088" y="2241550"/>
            <a:chExt cx="1905000" cy="2354263"/>
          </a:xfrm>
          <a:solidFill>
            <a:schemeClr val="bg1">
              <a:alpha val="16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" name="Forma Livre 5">
              <a:extLst>
                <a:ext uri="{FF2B5EF4-FFF2-40B4-BE49-F238E27FC236}">
                  <a16:creationId xmlns:a16="http://schemas.microsoft.com/office/drawing/2014/main" id="{BEB6F499-9E18-B0F1-7BCE-AA18A7BEB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6">
              <a:extLst>
                <a:ext uri="{FF2B5EF4-FFF2-40B4-BE49-F238E27FC236}">
                  <a16:creationId xmlns:a16="http://schemas.microsoft.com/office/drawing/2014/main" id="{FD94252E-2B20-E2CF-2CC9-DBB2CF041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48171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970D-3377-423A-837D-CC2842AE3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BA42E-A7C6-6904-D3F0-42AF31ED51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B1591-F4EA-CE41-66B5-9F56AB62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1A25C-3B06-4166-AE65-1D1F8DE009C2}" type="datetime1">
              <a:rPr lang="LID4096" smtClean="0"/>
              <a:t>11/06/2024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8509C-4757-0A07-BF66-9F14CE9C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1C8C4-4054-9422-58D3-600698ABD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79819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brigad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accent1">
              <a:alpha val="91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pic>
        <p:nvPicPr>
          <p:cNvPr id="17" name="Gráfico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áfico 17" descr="Rede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714027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129275" y="4399483"/>
            <a:ext cx="1833867" cy="2261261"/>
            <a:chOff x="11114088" y="2241550"/>
            <a:chExt cx="1905000" cy="2354263"/>
          </a:xfrm>
          <a:solidFill>
            <a:schemeClr val="accent1"/>
          </a:solidFill>
        </p:grpSpPr>
        <p:sp>
          <p:nvSpPr>
            <p:cNvPr id="11" name="Forma Livre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2" name="Forma livre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125463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4624"/>
            <a:ext cx="1258618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2E17FB3-B5C4-4B3A-A57B-C6493A9D0C66}"/>
              </a:ext>
            </a:extLst>
          </p:cNvPr>
          <p:cNvGrpSpPr/>
          <p:nvPr userDrawn="1"/>
        </p:nvGrpSpPr>
        <p:grpSpPr>
          <a:xfrm rot="8650774">
            <a:off x="5037655" y="4336093"/>
            <a:ext cx="1905000" cy="2354263"/>
            <a:chOff x="11114088" y="2241550"/>
            <a:chExt cx="1905000" cy="2354263"/>
          </a:xfrm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" name="Forma Livre 5">
              <a:extLst>
                <a:ext uri="{FF2B5EF4-FFF2-40B4-BE49-F238E27FC236}">
                  <a16:creationId xmlns:a16="http://schemas.microsoft.com/office/drawing/2014/main" id="{DCA6C454-F761-4265-BB5E-DFD947CC3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2" name="Forma livre 6">
              <a:extLst>
                <a:ext uri="{FF2B5EF4-FFF2-40B4-BE49-F238E27FC236}">
                  <a16:creationId xmlns:a16="http://schemas.microsoft.com/office/drawing/2014/main" id="{6B853B2F-9E1C-4AC4-9344-8610498D5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3" name="Forma Livre 7">
              <a:extLst>
                <a:ext uri="{FF2B5EF4-FFF2-40B4-BE49-F238E27FC236}">
                  <a16:creationId xmlns:a16="http://schemas.microsoft.com/office/drawing/2014/main" id="{B7FCC84B-2235-4948-8277-8363DFC69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682398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 com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BD2A38D-A608-C1E5-886B-301055F63739}"/>
              </a:ext>
            </a:extLst>
          </p:cNvPr>
          <p:cNvSpPr/>
          <p:nvPr userDrawn="1"/>
        </p:nvSpPr>
        <p:spPr>
          <a:xfrm>
            <a:off x="0" y="-3114"/>
            <a:ext cx="12192000" cy="68611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3" name="Espaço Reservado para Imagem 22">
            <a:extLst>
              <a:ext uri="{FF2B5EF4-FFF2-40B4-BE49-F238E27FC236}">
                <a16:creationId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endParaRPr lang="pt-BR" noProof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grpSp>
        <p:nvGrpSpPr>
          <p:cNvPr id="2" name="Grupo 9">
            <a:extLst>
              <a:ext uri="{FF2B5EF4-FFF2-40B4-BE49-F238E27FC236}">
                <a16:creationId xmlns:a16="http://schemas.microsoft.com/office/drawing/2014/main" id="{314169F9-3BD4-B82A-4A2B-4221BB556390}"/>
              </a:ext>
            </a:extLst>
          </p:cNvPr>
          <p:cNvGrpSpPr/>
          <p:nvPr userDrawn="1"/>
        </p:nvGrpSpPr>
        <p:grpSpPr>
          <a:xfrm rot="8650774">
            <a:off x="5422552" y="4491064"/>
            <a:ext cx="1570187" cy="2074896"/>
            <a:chOff x="11114088" y="2241550"/>
            <a:chExt cx="1905000" cy="2354263"/>
          </a:xfrm>
          <a:solidFill>
            <a:schemeClr val="bg2"/>
          </a:solidFill>
        </p:grpSpPr>
        <p:sp>
          <p:nvSpPr>
            <p:cNvPr id="5" name="Forma Livre 5">
              <a:extLst>
                <a:ext uri="{FF2B5EF4-FFF2-40B4-BE49-F238E27FC236}">
                  <a16:creationId xmlns:a16="http://schemas.microsoft.com/office/drawing/2014/main" id="{E15E46EE-7736-A0E9-6104-D6660C755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6" name="Forma livre 6">
              <a:extLst>
                <a:ext uri="{FF2B5EF4-FFF2-40B4-BE49-F238E27FC236}">
                  <a16:creationId xmlns:a16="http://schemas.microsoft.com/office/drawing/2014/main" id="{7E1E1906-D441-4458-3EEE-CEA455B10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8" name="Forma Livre 7">
              <a:extLst>
                <a:ext uri="{FF2B5EF4-FFF2-40B4-BE49-F238E27FC236}">
                  <a16:creationId xmlns:a16="http://schemas.microsoft.com/office/drawing/2014/main" id="{88FAF908-820A-16B3-8C3F-93DCCDA37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</p:spTree>
    <p:extLst>
      <p:ext uri="{BB962C8B-B14F-4D97-AF65-F5344CB8AC3E}">
        <p14:creationId xmlns:p14="http://schemas.microsoft.com/office/powerpoint/2010/main" val="332738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D415693-E2CB-4DB4-B07C-2F96B0CAB302}"/>
              </a:ext>
            </a:extLst>
          </p:cNvPr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8" name="Espaço Reservado para Imagem 5">
            <a:extLst>
              <a:ext uri="{FF2B5EF4-FFF2-40B4-BE49-F238E27FC236}">
                <a16:creationId xmlns:a16="http://schemas.microsoft.com/office/drawing/2014/main" id="{FF6AC390-6F85-4B64-AE7A-E8E0D8FC8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</p:spTree>
    <p:extLst>
      <p:ext uri="{BB962C8B-B14F-4D97-AF65-F5344CB8AC3E}">
        <p14:creationId xmlns:p14="http://schemas.microsoft.com/office/powerpoint/2010/main" val="10954890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226293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16430" y="1824597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81888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607899" y="1659981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014" y="3043248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445602" y="3043248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01014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445236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72515" y="1824597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FA2007EF-0199-6A60-BE80-49EBD2669208}"/>
              </a:ext>
            </a:extLst>
          </p:cNvPr>
          <p:cNvSpPr/>
          <p:nvPr userDrawn="1"/>
        </p:nvSpPr>
        <p:spPr>
          <a:xfrm>
            <a:off x="4154090" y="1309289"/>
            <a:ext cx="3883819" cy="48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E8FE1177-06CF-725B-14F3-00CC823FF30C}"/>
              </a:ext>
            </a:extLst>
          </p:cNvPr>
          <p:cNvSpPr>
            <a:spLocks noChangeAspect="1"/>
          </p:cNvSpPr>
          <p:nvPr userDrawn="1"/>
        </p:nvSpPr>
        <p:spPr>
          <a:xfrm>
            <a:off x="5680101" y="1659981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F090E797-DA0A-0B1E-BA9F-2C23B104FFC9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4373216" y="3043248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F4173159-DA53-9F1D-8BBE-B43A9611F079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4373216" y="254786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10896658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833702" y="1823757"/>
            <a:ext cx="832104" cy="83210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526011" y="1823757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10808137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052000" y="1480458"/>
            <a:ext cx="4140000" cy="444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3" name="Espaço Reservado para Imagem 11">
            <a:extLst>
              <a:ext uri="{FF2B5EF4-FFF2-40B4-BE49-F238E27FC236}">
                <a16:creationId xmlns:a16="http://schemas.microsoft.com/office/drawing/2014/main" id="{8FEDE8EF-5B7A-A741-9A56-D365CAE01B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98318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480458"/>
            <a:ext cx="4140000" cy="444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168244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39816" y="1480458"/>
            <a:ext cx="3912184" cy="4441371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7" name="Espaço Reservado para Conteúdo 2">
            <a:extLst>
              <a:ext uri="{FF2B5EF4-FFF2-40B4-BE49-F238E27FC236}">
                <a16:creationId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1" name="Espaço Reservado para Conteúdo 2">
            <a:extLst>
              <a:ext uri="{FF2B5EF4-FFF2-40B4-BE49-F238E27FC236}">
                <a16:creationId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6432325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e Conteúdo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7297588" cy="4373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6" name="Espaço Reservado para Imagem 5">
            <a:extLst>
              <a:ext uri="{FF2B5EF4-FFF2-40B4-BE49-F238E27FC236}">
                <a16:creationId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97588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483B974E-5202-4EAD-9D55-4129C84BA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90627" y="1988373"/>
            <a:ext cx="502873" cy="502873"/>
          </a:xfrm>
          <a:prstGeom prst="rect">
            <a:avLst/>
          </a:prstGeom>
          <a:noFill/>
        </p:spPr>
        <p:txBody>
          <a:bodyPr lIns="0" rIns="0" rtlCol="0" anchor="ctr">
            <a:no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42279456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2D5F468E-228E-4E59-80B7-4F7444677A62}"/>
              </a:ext>
            </a:extLst>
          </p:cNvPr>
          <p:cNvSpPr/>
          <p:nvPr userDrawn="1"/>
        </p:nvSpPr>
        <p:spPr>
          <a:xfrm>
            <a:off x="6104527" y="4721196"/>
            <a:ext cx="6552000" cy="1008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296091" y="1554868"/>
            <a:ext cx="6213208" cy="648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62504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3" name="Espaço Reservado para Conteúdo 2">
            <a:extLst>
              <a:ext uri="{FF2B5EF4-FFF2-40B4-BE49-F238E27FC236}">
                <a16:creationId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5" name="Espaço Reservado para Conteúdo 2">
            <a:extLst>
              <a:ext uri="{FF2B5EF4-FFF2-40B4-BE49-F238E27FC236}">
                <a16:creationId xmlns:a16="http://schemas.microsoft.com/office/drawing/2014/main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02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572288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29" name="Espaço Reservado para Imagem 11">
            <a:extLst>
              <a:ext uri="{FF2B5EF4-FFF2-40B4-BE49-F238E27FC236}">
                <a16:creationId xmlns:a16="http://schemas.microsoft.com/office/drawing/2014/main" id="{F2116994-BE3E-6A43-9C15-E71BA8EC821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pic>
        <p:nvPicPr>
          <p:cNvPr id="9" name="Espaço Reservado para Imagem 18" descr="Ícone&#10;&#10;Descrição gerada automaticamente">
            <a:extLst>
              <a:ext uri="{FF2B5EF4-FFF2-40B4-BE49-F238E27FC236}">
                <a16:creationId xmlns:a16="http://schemas.microsoft.com/office/drawing/2014/main" id="{8C4CE279-DBB3-BDC9-6E6C-7D5480B937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2969" y="1572288"/>
            <a:ext cx="605487" cy="605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726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10CB2-E0BF-B55F-935A-881300D86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8A352D-E537-E700-36E3-78A5F5C40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9F5B9-F0AF-8386-5009-8F8D9EE3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A3D77-4142-4993-B1AC-43835308DF1A}" type="datetime1">
              <a:rPr lang="LID4096" smtClean="0"/>
              <a:t>11/06/2024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89DFE-697A-E073-892B-2A3CA06B7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F4C0D-57A7-4F4B-6B03-259C525B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343645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487680" y="1554867"/>
            <a:ext cx="6404797" cy="920335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3" y="2863158"/>
            <a:ext cx="10814381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772569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08798" y="1712314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</p:spTree>
    <p:extLst>
      <p:ext uri="{BB962C8B-B14F-4D97-AF65-F5344CB8AC3E}">
        <p14:creationId xmlns:p14="http://schemas.microsoft.com/office/powerpoint/2010/main" val="6907868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de 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0A156040-02A0-8273-E51A-C5DA30554263}"/>
              </a:ext>
            </a:extLst>
          </p:cNvPr>
          <p:cNvSpPr/>
          <p:nvPr userDrawn="1"/>
        </p:nvSpPr>
        <p:spPr>
          <a:xfrm>
            <a:off x="-487680" y="1554867"/>
            <a:ext cx="6404797" cy="720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3" y="2863158"/>
            <a:ext cx="10814381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20" name="Espaço Reservado para Conteúdo 2">
            <a:extLst>
              <a:ext uri="{FF2B5EF4-FFF2-40B4-BE49-F238E27FC236}">
                <a16:creationId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074239" y="166817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  <p:sp>
        <p:nvSpPr>
          <p:cNvPr id="24" name="Espaço Reservado para Imagem 11">
            <a:extLst>
              <a:ext uri="{FF2B5EF4-FFF2-40B4-BE49-F238E27FC236}">
                <a16:creationId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34924" y="161212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BF5200F0-230E-8910-D758-6C89CF23866D}"/>
              </a:ext>
            </a:extLst>
          </p:cNvPr>
          <p:cNvSpPr/>
          <p:nvPr userDrawn="1"/>
        </p:nvSpPr>
        <p:spPr>
          <a:xfrm rot="10800000">
            <a:off x="6213565" y="5478078"/>
            <a:ext cx="6404797" cy="720000"/>
          </a:xfrm>
          <a:prstGeom prst="roundRect">
            <a:avLst>
              <a:gd name="adj" fmla="val 50000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Imagem 11">
            <a:extLst>
              <a:ext uri="{FF2B5EF4-FFF2-40B4-BE49-F238E27FC236}">
                <a16:creationId xmlns:a16="http://schemas.microsoft.com/office/drawing/2014/main" id="{88342110-7FD2-0283-EA56-A72FC93A5B0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89107" y="5535334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ícone</a:t>
            </a:r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0AD25F26-123D-7488-8D0A-9F893618505B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7949872" y="558382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Tópico 01 vem aqui</a:t>
            </a:r>
          </a:p>
        </p:txBody>
      </p:sp>
    </p:spTree>
    <p:extLst>
      <p:ext uri="{BB962C8B-B14F-4D97-AF65-F5344CB8AC3E}">
        <p14:creationId xmlns:p14="http://schemas.microsoft.com/office/powerpoint/2010/main" val="25204304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a equ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o 34">
            <a:extLst>
              <a:ext uri="{FF2B5EF4-FFF2-40B4-BE49-F238E27FC236}">
                <a16:creationId xmlns:a16="http://schemas.microsoft.com/office/drawing/2014/main" id="{431CD316-21C7-4FA9-A45A-374D6AE71ED5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accent1">
              <a:alpha val="53000"/>
            </a:schemeClr>
          </a:solidFill>
        </p:grpSpPr>
        <p:sp>
          <p:nvSpPr>
            <p:cNvPr id="36" name="Forma Livre 5">
              <a:extLst>
                <a:ext uri="{FF2B5EF4-FFF2-40B4-BE49-F238E27FC236}">
                  <a16:creationId xmlns:a16="http://schemas.microsoft.com/office/drawing/2014/main" id="{E107D9FB-3967-4583-A9DA-6787AF712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37" name="Forma livre 6">
              <a:extLst>
                <a:ext uri="{FF2B5EF4-FFF2-40B4-BE49-F238E27FC236}">
                  <a16:creationId xmlns:a16="http://schemas.microsoft.com/office/drawing/2014/main" id="{138D5FEB-37FF-4F26-B625-CE2BE91FF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38" name="Forma Livre 7">
              <a:extLst>
                <a:ext uri="{FF2B5EF4-FFF2-40B4-BE49-F238E27FC236}">
                  <a16:creationId xmlns:a16="http://schemas.microsoft.com/office/drawing/2014/main" id="{6C2B67E8-673C-422C-B021-296E2E2B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3807539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6646275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9733285-016C-4C38-816C-83D30C075C70}"/>
              </a:ext>
            </a:extLst>
          </p:cNvPr>
          <p:cNvSpPr/>
          <p:nvPr userDrawn="1"/>
        </p:nvSpPr>
        <p:spPr>
          <a:xfrm>
            <a:off x="9498658" y="169846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0" name="Forma livre: Forma 19">
            <a:extLst>
              <a:ext uri="{FF2B5EF4-FFF2-40B4-BE49-F238E27FC236}">
                <a16:creationId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4011967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1" name="Forma livre: Forma 20">
            <a:extLst>
              <a:ext uri="{FF2B5EF4-FFF2-40B4-BE49-F238E27FC236}">
                <a16:creationId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6850703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2" name="Forma livre: Forma 21">
            <a:extLst>
              <a:ext uri="{FF2B5EF4-FFF2-40B4-BE49-F238E27FC236}">
                <a16:creationId xmlns:a16="http://schemas.microsoft.com/office/drawing/2014/main" id="{6872C96E-9AF3-4FA0-8180-C213C7F2209E}"/>
              </a:ext>
            </a:extLst>
          </p:cNvPr>
          <p:cNvSpPr/>
          <p:nvPr userDrawn="1"/>
        </p:nvSpPr>
        <p:spPr>
          <a:xfrm>
            <a:off x="9703086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7" name="Forma livre: Forma 16">
            <a:extLst>
              <a:ext uri="{FF2B5EF4-FFF2-40B4-BE49-F238E27FC236}">
                <a16:creationId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77821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0" name="Espaço Reservado para o Número do Slide 5">
            <a:extLst>
              <a:ext uri="{FF2B5EF4-FFF2-40B4-BE49-F238E27FC236}">
                <a16:creationId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1" name="Espaço Reservado para Imagem 2">
            <a:extLst>
              <a:ext uri="{FF2B5EF4-FFF2-40B4-BE49-F238E27FC236}">
                <a16:creationId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2" name="Espaço Reservado para Imagem 2">
            <a:extLst>
              <a:ext uri="{FF2B5EF4-FFF2-40B4-BE49-F238E27FC236}">
                <a16:creationId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3" name="Espaço Reservado para Imagem 2">
            <a:extLst>
              <a:ext uri="{FF2B5EF4-FFF2-40B4-BE49-F238E27FC236}">
                <a16:creationId xmlns:a16="http://schemas.microsoft.com/office/drawing/2014/main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84853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7" name="Espaço Reservado para Conteúdo 2">
            <a:extLst>
              <a:ext uri="{FF2B5EF4-FFF2-40B4-BE49-F238E27FC236}">
                <a16:creationId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28" name="Espaço Reservado para Conteúdo 2">
            <a:extLst>
              <a:ext uri="{FF2B5EF4-FFF2-40B4-BE49-F238E27FC236}">
                <a16:creationId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29" name="Espaço Reservado para Conteúdo 2">
            <a:extLst>
              <a:ext uri="{FF2B5EF4-FFF2-40B4-BE49-F238E27FC236}">
                <a16:creationId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377853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0" name="Espaço Reservado para Conteúdo 2">
            <a:extLst>
              <a:ext uri="{FF2B5EF4-FFF2-40B4-BE49-F238E27FC236}">
                <a16:creationId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31" name="Espaço Reservado para Conteúdo 2">
            <a:extLst>
              <a:ext uri="{FF2B5EF4-FFF2-40B4-BE49-F238E27FC236}">
                <a16:creationId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16589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2" name="Espaço Reservado para Conteúdo 2">
            <a:extLst>
              <a:ext uri="{FF2B5EF4-FFF2-40B4-BE49-F238E27FC236}">
                <a16:creationId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  <p:sp>
        <p:nvSpPr>
          <p:cNvPr id="33" name="Espaço Reservado para Conteúdo 2">
            <a:extLst>
              <a:ext uri="{FF2B5EF4-FFF2-40B4-BE49-F238E27FC236}">
                <a16:creationId xmlns:a16="http://schemas.microsoft.com/office/drawing/2014/main" id="{0A095594-2B82-44ED-8C9B-DA7C4D3D287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9068972" y="405230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34" name="Espaço Reservado para Conteúdo 2">
            <a:extLst>
              <a:ext uri="{FF2B5EF4-FFF2-40B4-BE49-F238E27FC236}">
                <a16:creationId xmlns:a16="http://schemas.microsoft.com/office/drawing/2014/main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53926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pt-BR" noProof="0"/>
              <a:t>Executivo 01</a:t>
            </a:r>
          </a:p>
        </p:txBody>
      </p:sp>
    </p:spTree>
    <p:extLst>
      <p:ext uri="{BB962C8B-B14F-4D97-AF65-F5344CB8AC3E}">
        <p14:creationId xmlns:p14="http://schemas.microsoft.com/office/powerpoint/2010/main" val="18768507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igado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79AE34DB-AF89-1A34-BD8A-3E1A2A5CBC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6331925" y="1836089"/>
            <a:ext cx="2132135" cy="712006"/>
          </a:xfrm>
          <a:prstGeom prst="rect">
            <a:avLst/>
          </a:prstGeom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4233582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pic>
        <p:nvPicPr>
          <p:cNvPr id="17" name="Gráfico 16" descr="Envelope">
            <a:extLst>
              <a:ext uri="{FF2B5EF4-FFF2-40B4-BE49-F238E27FC236}">
                <a16:creationId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1475" y="4452337"/>
            <a:ext cx="387795" cy="387795"/>
          </a:xfrm>
          <a:prstGeom prst="rect">
            <a:avLst/>
          </a:prstGeom>
        </p:spPr>
      </p:pic>
      <p:pic>
        <p:nvPicPr>
          <p:cNvPr id="18" name="Gráfico 17" descr="Rede">
            <a:extLst>
              <a:ext uri="{FF2B5EF4-FFF2-40B4-BE49-F238E27FC236}">
                <a16:creationId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2084" y="4925640"/>
            <a:ext cx="426575" cy="42657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429000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4313715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do Slid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Espaço Reservado para Imagem 12">
            <a:extLst>
              <a:ext uri="{FF2B5EF4-FFF2-40B4-BE49-F238E27FC236}">
                <a16:creationId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12" y="728545"/>
            <a:ext cx="5305661" cy="5305661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>
            <a:off x="-1728305" y="-2049517"/>
            <a:ext cx="8917229" cy="10769768"/>
            <a:chOff x="11114088" y="2241550"/>
            <a:chExt cx="1905000" cy="2354263"/>
          </a:xfrm>
          <a:solidFill>
            <a:schemeClr val="bg1">
              <a:alpha val="16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21" name="Subtítulo 2">
            <a:extLst>
              <a:ext uri="{FF2B5EF4-FFF2-40B4-BE49-F238E27FC236}">
                <a16:creationId xmlns:a16="http://schemas.microsoft.com/office/drawing/2014/main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4484691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 err="1"/>
              <a:t>email</a:t>
            </a:r>
            <a:endParaRPr lang="pt-BR" noProof="0"/>
          </a:p>
        </p:txBody>
      </p:sp>
      <p:sp>
        <p:nvSpPr>
          <p:cNvPr id="22" name="Espaço Reservado para Texto 6">
            <a:extLst>
              <a:ext uri="{FF2B5EF4-FFF2-40B4-BE49-F238E27FC236}">
                <a16:creationId xmlns:a16="http://schemas.microsoft.com/office/drawing/2014/main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5012635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pt-BR" noProof="0"/>
              <a:t>URL do site vem aqui</a:t>
            </a:r>
          </a:p>
        </p:txBody>
      </p:sp>
      <p:sp>
        <p:nvSpPr>
          <p:cNvPr id="18" name="Título 1">
            <a:extLst>
              <a:ext uri="{FF2B5EF4-FFF2-40B4-BE49-F238E27FC236}">
                <a16:creationId xmlns:a16="http://schemas.microsoft.com/office/drawing/2014/main" id="{525B5135-F466-4A63-A42C-3BB2BAA7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3158641"/>
            <a:ext cx="5011410" cy="921807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 dirty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4928736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pic>
        <p:nvPicPr>
          <p:cNvPr id="3" name="Imagem 2" descr="Desenho em preto e branco&#10;&#10;Descrição gerada automaticamente com confiança média">
            <a:extLst>
              <a:ext uri="{FF2B5EF4-FFF2-40B4-BE49-F238E27FC236}">
                <a16:creationId xmlns:a16="http://schemas.microsoft.com/office/drawing/2014/main" id="{BA9ED301-38E2-28AB-A74D-52F856B316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9638" y="6171511"/>
            <a:ext cx="1213491" cy="62808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D5251EA-F450-4DD1-995B-DC89513424C8}"/>
              </a:ext>
            </a:extLst>
          </p:cNvPr>
          <p:cNvGrpSpPr/>
          <p:nvPr userDrawn="1"/>
        </p:nvGrpSpPr>
        <p:grpSpPr>
          <a:xfrm rot="16200000">
            <a:off x="1637386" y="1473117"/>
            <a:ext cx="8917229" cy="10769768"/>
            <a:chOff x="-1728305" y="-2049517"/>
            <a:chExt cx="8917229" cy="1076976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4882F4E-E8C8-46FE-A9C8-7B79782767F6}"/>
                </a:ext>
              </a:extLst>
            </p:cNvPr>
            <p:cNvSpPr/>
            <p:nvPr userDrawn="1"/>
          </p:nvSpPr>
          <p:spPr>
            <a:xfrm>
              <a:off x="754010" y="708293"/>
              <a:ext cx="5334029" cy="5334029"/>
            </a:xfrm>
            <a:prstGeom prst="ellipse">
              <a:avLst/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pt-BR" noProof="0"/>
            </a:p>
          </p:txBody>
        </p: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965CD13B-04FB-40D5-AF62-2F43CF49BA9B}"/>
                </a:ext>
              </a:extLst>
            </p:cNvPr>
            <p:cNvGrpSpPr/>
            <p:nvPr userDrawn="1"/>
          </p:nvGrpSpPr>
          <p:grpSpPr>
            <a:xfrm>
              <a:off x="-1728305" y="-2049517"/>
              <a:ext cx="8917229" cy="10769768"/>
              <a:chOff x="11114088" y="2241550"/>
              <a:chExt cx="1905000" cy="2354263"/>
            </a:xfrm>
            <a:solidFill>
              <a:schemeClr val="bg1">
                <a:alpha val="16000"/>
              </a:schemeClr>
            </a:solidFill>
          </p:grpSpPr>
          <p:sp>
            <p:nvSpPr>
              <p:cNvPr id="19" name="Forma Livre 5">
                <a:extLst>
                  <a:ext uri="{FF2B5EF4-FFF2-40B4-BE49-F238E27FC236}">
                    <a16:creationId xmlns:a16="http://schemas.microsoft.com/office/drawing/2014/main" id="{01876F8F-C11E-4FB2-8150-1F0602752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2241550"/>
                <a:ext cx="1905000" cy="2354263"/>
              </a:xfrm>
              <a:custGeom>
                <a:avLst/>
                <a:gdLst>
                  <a:gd name="T0" fmla="*/ 0 w 447"/>
                  <a:gd name="T1" fmla="*/ 264 h 553"/>
                  <a:gd name="T2" fmla="*/ 141 w 447"/>
                  <a:gd name="T3" fmla="*/ 48 h 553"/>
                  <a:gd name="T4" fmla="*/ 414 w 447"/>
                  <a:gd name="T5" fmla="*/ 67 h 553"/>
                  <a:gd name="T6" fmla="*/ 438 w 447"/>
                  <a:gd name="T7" fmla="*/ 98 h 553"/>
                  <a:gd name="T8" fmla="*/ 391 w 447"/>
                  <a:gd name="T9" fmla="*/ 111 h 553"/>
                  <a:gd name="T10" fmla="*/ 94 w 447"/>
                  <a:gd name="T11" fmla="*/ 149 h 553"/>
                  <a:gd name="T12" fmla="*/ 107 w 447"/>
                  <a:gd name="T13" fmla="*/ 424 h 553"/>
                  <a:gd name="T14" fmla="*/ 383 w 447"/>
                  <a:gd name="T15" fmla="*/ 453 h 553"/>
                  <a:gd name="T16" fmla="*/ 393 w 447"/>
                  <a:gd name="T17" fmla="*/ 446 h 553"/>
                  <a:gd name="T18" fmla="*/ 433 w 447"/>
                  <a:gd name="T19" fmla="*/ 449 h 553"/>
                  <a:gd name="T20" fmla="*/ 421 w 447"/>
                  <a:gd name="T21" fmla="*/ 485 h 553"/>
                  <a:gd name="T22" fmla="*/ 194 w 447"/>
                  <a:gd name="T23" fmla="*/ 531 h 553"/>
                  <a:gd name="T24" fmla="*/ 0 w 447"/>
                  <a:gd name="T25" fmla="*/ 264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7" h="553">
                    <a:moveTo>
                      <a:pt x="0" y="264"/>
                    </a:moveTo>
                    <a:cubicBezTo>
                      <a:pt x="5" y="176"/>
                      <a:pt x="49" y="96"/>
                      <a:pt x="141" y="48"/>
                    </a:cubicBezTo>
                    <a:cubicBezTo>
                      <a:pt x="235" y="0"/>
                      <a:pt x="327" y="9"/>
                      <a:pt x="414" y="67"/>
                    </a:cubicBezTo>
                    <a:cubicBezTo>
                      <a:pt x="425" y="75"/>
                      <a:pt x="439" y="82"/>
                      <a:pt x="438" y="98"/>
                    </a:cubicBezTo>
                    <a:cubicBezTo>
                      <a:pt x="437" y="120"/>
                      <a:pt x="413" y="127"/>
                      <a:pt x="391" y="111"/>
                    </a:cubicBezTo>
                    <a:cubicBezTo>
                      <a:pt x="294" y="40"/>
                      <a:pt x="166" y="56"/>
                      <a:pt x="94" y="149"/>
                    </a:cubicBezTo>
                    <a:cubicBezTo>
                      <a:pt x="30" y="231"/>
                      <a:pt x="36" y="349"/>
                      <a:pt x="107" y="424"/>
                    </a:cubicBezTo>
                    <a:cubicBezTo>
                      <a:pt x="180" y="502"/>
                      <a:pt x="296" y="514"/>
                      <a:pt x="383" y="453"/>
                    </a:cubicBezTo>
                    <a:cubicBezTo>
                      <a:pt x="386" y="451"/>
                      <a:pt x="390" y="449"/>
                      <a:pt x="393" y="446"/>
                    </a:cubicBezTo>
                    <a:cubicBezTo>
                      <a:pt x="407" y="433"/>
                      <a:pt x="420" y="433"/>
                      <a:pt x="433" y="449"/>
                    </a:cubicBezTo>
                    <a:cubicBezTo>
                      <a:pt x="447" y="467"/>
                      <a:pt x="433" y="477"/>
                      <a:pt x="421" y="485"/>
                    </a:cubicBezTo>
                    <a:cubicBezTo>
                      <a:pt x="353" y="537"/>
                      <a:pt x="277" y="553"/>
                      <a:pt x="194" y="531"/>
                    </a:cubicBezTo>
                    <a:cubicBezTo>
                      <a:pt x="79" y="501"/>
                      <a:pt x="1" y="397"/>
                      <a:pt x="0" y="2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pt-BR" noProof="0"/>
              </a:p>
            </p:txBody>
          </p:sp>
          <p:sp>
            <p:nvSpPr>
              <p:cNvPr id="20" name="Forma Livre 6">
                <a:extLst>
                  <a:ext uri="{FF2B5EF4-FFF2-40B4-BE49-F238E27FC236}">
                    <a16:creationId xmlns:a16="http://schemas.microsoft.com/office/drawing/2014/main" id="{08A1D05F-5F61-4156-8C83-1A002AA1E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2538" y="2590800"/>
                <a:ext cx="835025" cy="1673225"/>
              </a:xfrm>
              <a:custGeom>
                <a:avLst/>
                <a:gdLst>
                  <a:gd name="T0" fmla="*/ 0 w 196"/>
                  <a:gd name="T1" fmla="*/ 198 h 393"/>
                  <a:gd name="T2" fmla="*/ 157 w 196"/>
                  <a:gd name="T3" fmla="*/ 8 h 393"/>
                  <a:gd name="T4" fmla="*/ 192 w 196"/>
                  <a:gd name="T5" fmla="*/ 22 h 393"/>
                  <a:gd name="T6" fmla="*/ 167 w 196"/>
                  <a:gd name="T7" fmla="*/ 56 h 393"/>
                  <a:gd name="T8" fmla="*/ 48 w 196"/>
                  <a:gd name="T9" fmla="*/ 198 h 393"/>
                  <a:gd name="T10" fmla="*/ 170 w 196"/>
                  <a:gd name="T11" fmla="*/ 339 h 393"/>
                  <a:gd name="T12" fmla="*/ 193 w 196"/>
                  <a:gd name="T13" fmla="*/ 372 h 393"/>
                  <a:gd name="T14" fmla="*/ 160 w 196"/>
                  <a:gd name="T15" fmla="*/ 387 h 393"/>
                  <a:gd name="T16" fmla="*/ 0 w 196"/>
                  <a:gd name="T17" fmla="*/ 198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393">
                    <a:moveTo>
                      <a:pt x="0" y="198"/>
                    </a:moveTo>
                    <a:cubicBezTo>
                      <a:pt x="0" y="103"/>
                      <a:pt x="64" y="26"/>
                      <a:pt x="157" y="8"/>
                    </a:cubicBezTo>
                    <a:cubicBezTo>
                      <a:pt x="171" y="6"/>
                      <a:pt x="188" y="0"/>
                      <a:pt x="192" y="22"/>
                    </a:cubicBezTo>
                    <a:cubicBezTo>
                      <a:pt x="196" y="41"/>
                      <a:pt x="190" y="52"/>
                      <a:pt x="167" y="56"/>
                    </a:cubicBezTo>
                    <a:cubicBezTo>
                      <a:pt x="95" y="70"/>
                      <a:pt x="47" y="129"/>
                      <a:pt x="48" y="198"/>
                    </a:cubicBezTo>
                    <a:cubicBezTo>
                      <a:pt x="48" y="267"/>
                      <a:pt x="97" y="325"/>
                      <a:pt x="170" y="339"/>
                    </a:cubicBezTo>
                    <a:cubicBezTo>
                      <a:pt x="191" y="343"/>
                      <a:pt x="195" y="354"/>
                      <a:pt x="193" y="372"/>
                    </a:cubicBezTo>
                    <a:cubicBezTo>
                      <a:pt x="190" y="393"/>
                      <a:pt x="174" y="389"/>
                      <a:pt x="160" y="387"/>
                    </a:cubicBezTo>
                    <a:cubicBezTo>
                      <a:pt x="70" y="375"/>
                      <a:pt x="0" y="293"/>
                      <a:pt x="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pt-BR" noProof="0"/>
              </a:p>
            </p:txBody>
          </p:sp>
        </p:grpSp>
      </p:grp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4D77C47B-CC1E-41DA-9146-5DFD6306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15970233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C2A6B906-ACDA-40FD-8AC8-0B693AB1279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19" name="Forma Livre 5">
              <a:extLst>
                <a:ext uri="{FF2B5EF4-FFF2-40B4-BE49-F238E27FC236}">
                  <a16:creationId xmlns:a16="http://schemas.microsoft.com/office/drawing/2014/main" id="{717F7366-5A99-4065-90C2-AE7DF5DD0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0" name="Forma livre 6">
              <a:extLst>
                <a:ext uri="{FF2B5EF4-FFF2-40B4-BE49-F238E27FC236}">
                  <a16:creationId xmlns:a16="http://schemas.microsoft.com/office/drawing/2014/main" id="{90A089CA-63B9-4456-B0B1-17C75EBFB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2" name="Forma Livre 7">
              <a:extLst>
                <a:ext uri="{FF2B5EF4-FFF2-40B4-BE49-F238E27FC236}">
                  <a16:creationId xmlns:a16="http://schemas.microsoft.com/office/drawing/2014/main" id="{8D36B2D1-BCFE-43FC-8743-7B7A30E1A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Espaço reservado para conteúdo 2">
            <a:extLst>
              <a:ext uri="{FF2B5EF4-FFF2-40B4-BE49-F238E27FC236}">
                <a16:creationId xmlns:a16="http://schemas.microsoft.com/office/drawing/2014/main" id="{079DA8F4-EDD3-4D62-A90B-8C3C1AFB0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7" name="Espaço reservado para conteúdo 3">
            <a:extLst>
              <a:ext uri="{FF2B5EF4-FFF2-40B4-BE49-F238E27FC236}">
                <a16:creationId xmlns:a16="http://schemas.microsoft.com/office/drawing/2014/main" id="{DA0DA994-B4A9-447A-BEBF-3EA31D37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19DEF115-82C2-4E9D-A22C-8DA561FB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0904258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6EA91A37-9C6F-8BDE-2841-46DD8B26F8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grpSp>
        <p:nvGrpSpPr>
          <p:cNvPr id="20" name="Grupo 19">
            <a:extLst>
              <a:ext uri="{FF2B5EF4-FFF2-40B4-BE49-F238E27FC236}">
                <a16:creationId xmlns:a16="http://schemas.microsoft.com/office/drawing/2014/main" id="{616F52B4-215E-4237-893C-E22B23804744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2" name="Forma Livre 5">
              <a:extLst>
                <a:ext uri="{FF2B5EF4-FFF2-40B4-BE49-F238E27FC236}">
                  <a16:creationId xmlns:a16="http://schemas.microsoft.com/office/drawing/2014/main" id="{B7C40C77-B795-4B07-B92D-2E8A5663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3" name="Forma livre 6">
              <a:extLst>
                <a:ext uri="{FF2B5EF4-FFF2-40B4-BE49-F238E27FC236}">
                  <a16:creationId xmlns:a16="http://schemas.microsoft.com/office/drawing/2014/main" id="{6E703A1E-5F10-4BB5-9D52-77CB6F599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4" name="Forma Livre 7">
              <a:extLst>
                <a:ext uri="{FF2B5EF4-FFF2-40B4-BE49-F238E27FC236}">
                  <a16:creationId xmlns:a16="http://schemas.microsoft.com/office/drawing/2014/main" id="{22CEE04C-09CE-41CF-937D-EC2D3C23E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Espaço Reservado para Texto 2">
            <a:extLst>
              <a:ext uri="{FF2B5EF4-FFF2-40B4-BE49-F238E27FC236}">
                <a16:creationId xmlns:a16="http://schemas.microsoft.com/office/drawing/2014/main" id="{774CF4BA-8DCB-42CF-A2C4-D6AF95EE3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7" name="Espaço reservado para conteúdo 3">
            <a:extLst>
              <a:ext uri="{FF2B5EF4-FFF2-40B4-BE49-F238E27FC236}">
                <a16:creationId xmlns:a16="http://schemas.microsoft.com/office/drawing/2014/main" id="{67BA8B6E-A28D-4658-8C91-6CA7BD539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8" name="Espaço Reservado para Texto 4">
            <a:extLst>
              <a:ext uri="{FF2B5EF4-FFF2-40B4-BE49-F238E27FC236}">
                <a16:creationId xmlns:a16="http://schemas.microsoft.com/office/drawing/2014/main" id="{F73B3215-82DB-4DBF-9E77-3AE2308C6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9" name="Espaço reservado para conteúdo 5">
            <a:extLst>
              <a:ext uri="{FF2B5EF4-FFF2-40B4-BE49-F238E27FC236}">
                <a16:creationId xmlns:a16="http://schemas.microsoft.com/office/drawing/2014/main" id="{8DFD34E8-36CC-4FFE-926B-C170208FE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25" name="Título 1">
            <a:extLst>
              <a:ext uri="{FF2B5EF4-FFF2-40B4-BE49-F238E27FC236}">
                <a16:creationId xmlns:a16="http://schemas.microsoft.com/office/drawing/2014/main" id="{AE3770E9-CB74-47B0-8229-91F6F756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2171577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330D5738-946A-B4C9-A39F-63D1334FC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sp>
        <p:nvSpPr>
          <p:cNvPr id="22" name="Espaço Reservado para Imagem 21">
            <a:extLst>
              <a:ext uri="{FF2B5EF4-FFF2-40B4-BE49-F238E27FC236}">
                <a16:creationId xmlns:a16="http://schemas.microsoft.com/office/drawing/2014/main" id="{C57825D7-DD33-4B70-BBBE-D46E7A5352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768485"/>
            <a:ext cx="5305662" cy="5305662"/>
          </a:xfrm>
          <a:custGeom>
            <a:avLst/>
            <a:gdLst>
              <a:gd name="connsiteX0" fmla="*/ 2652831 w 5305662"/>
              <a:gd name="connsiteY0" fmla="*/ 0 h 5305662"/>
              <a:gd name="connsiteX1" fmla="*/ 5305662 w 5305662"/>
              <a:gd name="connsiteY1" fmla="*/ 2652831 h 5305662"/>
              <a:gd name="connsiteX2" fmla="*/ 2652831 w 5305662"/>
              <a:gd name="connsiteY2" fmla="*/ 5305662 h 5305662"/>
              <a:gd name="connsiteX3" fmla="*/ 0 w 5305662"/>
              <a:gd name="connsiteY3" fmla="*/ 2652831 h 5305662"/>
              <a:gd name="connsiteX4" fmla="*/ 2652831 w 5305662"/>
              <a:gd name="connsiteY4" fmla="*/ 0 h 5305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62" h="5305662">
                <a:moveTo>
                  <a:pt x="2652831" y="0"/>
                </a:moveTo>
                <a:cubicBezTo>
                  <a:pt x="4117949" y="0"/>
                  <a:pt x="5305662" y="1187713"/>
                  <a:pt x="5305662" y="2652831"/>
                </a:cubicBezTo>
                <a:cubicBezTo>
                  <a:pt x="5305662" y="4117949"/>
                  <a:pt x="4117949" y="5305662"/>
                  <a:pt x="2652831" y="5305662"/>
                </a:cubicBezTo>
                <a:cubicBezTo>
                  <a:pt x="1187713" y="5305662"/>
                  <a:pt x="0" y="4117949"/>
                  <a:pt x="0" y="2652831"/>
                </a:cubicBezTo>
                <a:cubicBezTo>
                  <a:pt x="0" y="1187713"/>
                  <a:pt x="1187713" y="0"/>
                  <a:pt x="2652831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DC2055F-AE3F-46BE-B57E-A0F1A86D1C36}"/>
              </a:ext>
            </a:extLst>
          </p:cNvPr>
          <p:cNvGrpSpPr/>
          <p:nvPr userDrawn="1"/>
        </p:nvGrpSpPr>
        <p:grpSpPr>
          <a:xfrm flipH="1">
            <a:off x="5400786" y="-2003509"/>
            <a:ext cx="8917229" cy="10769768"/>
            <a:chOff x="11114088" y="2241550"/>
            <a:chExt cx="1905000" cy="2354263"/>
          </a:xfrm>
          <a:solidFill>
            <a:schemeClr val="bg2">
              <a:alpha val="91000"/>
            </a:schemeClr>
          </a:solidFill>
        </p:grpSpPr>
        <p:sp>
          <p:nvSpPr>
            <p:cNvPr id="15" name="Forma Livre 5">
              <a:extLst>
                <a:ext uri="{FF2B5EF4-FFF2-40B4-BE49-F238E27FC236}">
                  <a16:creationId xmlns:a16="http://schemas.microsoft.com/office/drawing/2014/main" id="{C98EF042-A3B8-406D-BC16-153A989F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16" name="Forma Livre 6">
              <a:extLst>
                <a:ext uri="{FF2B5EF4-FFF2-40B4-BE49-F238E27FC236}">
                  <a16:creationId xmlns:a16="http://schemas.microsoft.com/office/drawing/2014/main" id="{68E5FAC9-A660-4D7A-AC84-0A7C8CC3B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id="{19A1397F-1946-4CBE-9EC5-159C3CBC7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20" name="Espaço Reservado para Texto 3">
            <a:extLst>
              <a:ext uri="{FF2B5EF4-FFF2-40B4-BE49-F238E27FC236}">
                <a16:creationId xmlns:a16="http://schemas.microsoft.com/office/drawing/2014/main" id="{C535F2AB-153E-44A9-97BE-00553BEC1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3150801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975ECAE8-0887-BBC9-D805-48A06EDF47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6" t="31989" r="57957" b="31678"/>
          <a:stretch/>
        </p:blipFill>
        <p:spPr>
          <a:xfrm>
            <a:off x="428086" y="6261436"/>
            <a:ext cx="1281701" cy="428012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9F866E5C-B8AA-4805-B232-831BA01AAF16}"/>
              </a:ext>
            </a:extLst>
          </p:cNvPr>
          <p:cNvGrpSpPr/>
          <p:nvPr userDrawn="1"/>
        </p:nvGrpSpPr>
        <p:grpSpPr>
          <a:xfrm rot="8650774" flipH="1" flipV="1">
            <a:off x="7430044" y="-1843126"/>
            <a:ext cx="4436224" cy="5482435"/>
            <a:chOff x="11114088" y="2241550"/>
            <a:chExt cx="1905000" cy="2354263"/>
          </a:xfrm>
          <a:solidFill>
            <a:schemeClr val="bg2">
              <a:alpha val="53000"/>
            </a:schemeClr>
          </a:solidFill>
        </p:grpSpPr>
        <p:sp>
          <p:nvSpPr>
            <p:cNvPr id="20" name="Forma livre 5">
              <a:extLst>
                <a:ext uri="{FF2B5EF4-FFF2-40B4-BE49-F238E27FC236}">
                  <a16:creationId xmlns:a16="http://schemas.microsoft.com/office/drawing/2014/main" id="{F98614F0-2DA3-4F29-8CB3-D61424AC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241550"/>
              <a:ext cx="1905000" cy="2354263"/>
            </a:xfrm>
            <a:custGeom>
              <a:avLst/>
              <a:gdLst>
                <a:gd name="T0" fmla="*/ 0 w 447"/>
                <a:gd name="T1" fmla="*/ 264 h 553"/>
                <a:gd name="T2" fmla="*/ 141 w 447"/>
                <a:gd name="T3" fmla="*/ 48 h 553"/>
                <a:gd name="T4" fmla="*/ 414 w 447"/>
                <a:gd name="T5" fmla="*/ 67 h 553"/>
                <a:gd name="T6" fmla="*/ 438 w 447"/>
                <a:gd name="T7" fmla="*/ 98 h 553"/>
                <a:gd name="T8" fmla="*/ 391 w 447"/>
                <a:gd name="T9" fmla="*/ 111 h 553"/>
                <a:gd name="T10" fmla="*/ 94 w 447"/>
                <a:gd name="T11" fmla="*/ 149 h 553"/>
                <a:gd name="T12" fmla="*/ 107 w 447"/>
                <a:gd name="T13" fmla="*/ 424 h 553"/>
                <a:gd name="T14" fmla="*/ 383 w 447"/>
                <a:gd name="T15" fmla="*/ 453 h 553"/>
                <a:gd name="T16" fmla="*/ 393 w 447"/>
                <a:gd name="T17" fmla="*/ 446 h 553"/>
                <a:gd name="T18" fmla="*/ 433 w 447"/>
                <a:gd name="T19" fmla="*/ 449 h 553"/>
                <a:gd name="T20" fmla="*/ 421 w 447"/>
                <a:gd name="T21" fmla="*/ 485 h 553"/>
                <a:gd name="T22" fmla="*/ 194 w 447"/>
                <a:gd name="T23" fmla="*/ 531 h 553"/>
                <a:gd name="T24" fmla="*/ 0 w 447"/>
                <a:gd name="T25" fmla="*/ 264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3">
                  <a:moveTo>
                    <a:pt x="0" y="264"/>
                  </a:moveTo>
                  <a:cubicBezTo>
                    <a:pt x="5" y="176"/>
                    <a:pt x="49" y="96"/>
                    <a:pt x="141" y="48"/>
                  </a:cubicBezTo>
                  <a:cubicBezTo>
                    <a:pt x="235" y="0"/>
                    <a:pt x="327" y="9"/>
                    <a:pt x="414" y="67"/>
                  </a:cubicBezTo>
                  <a:cubicBezTo>
                    <a:pt x="425" y="75"/>
                    <a:pt x="439" y="82"/>
                    <a:pt x="438" y="98"/>
                  </a:cubicBezTo>
                  <a:cubicBezTo>
                    <a:pt x="437" y="120"/>
                    <a:pt x="413" y="127"/>
                    <a:pt x="391" y="111"/>
                  </a:cubicBezTo>
                  <a:cubicBezTo>
                    <a:pt x="294" y="40"/>
                    <a:pt x="166" y="56"/>
                    <a:pt x="94" y="149"/>
                  </a:cubicBezTo>
                  <a:cubicBezTo>
                    <a:pt x="30" y="231"/>
                    <a:pt x="36" y="349"/>
                    <a:pt x="107" y="424"/>
                  </a:cubicBezTo>
                  <a:cubicBezTo>
                    <a:pt x="180" y="502"/>
                    <a:pt x="296" y="514"/>
                    <a:pt x="383" y="453"/>
                  </a:cubicBezTo>
                  <a:cubicBezTo>
                    <a:pt x="386" y="451"/>
                    <a:pt x="390" y="449"/>
                    <a:pt x="393" y="446"/>
                  </a:cubicBezTo>
                  <a:cubicBezTo>
                    <a:pt x="407" y="433"/>
                    <a:pt x="420" y="433"/>
                    <a:pt x="433" y="449"/>
                  </a:cubicBezTo>
                  <a:cubicBezTo>
                    <a:pt x="447" y="467"/>
                    <a:pt x="433" y="477"/>
                    <a:pt x="421" y="485"/>
                  </a:cubicBezTo>
                  <a:cubicBezTo>
                    <a:pt x="353" y="537"/>
                    <a:pt x="277" y="553"/>
                    <a:pt x="194" y="531"/>
                  </a:cubicBezTo>
                  <a:cubicBezTo>
                    <a:pt x="79" y="501"/>
                    <a:pt x="1" y="397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2" name="Forma livre 6">
              <a:extLst>
                <a:ext uri="{FF2B5EF4-FFF2-40B4-BE49-F238E27FC236}">
                  <a16:creationId xmlns:a16="http://schemas.microsoft.com/office/drawing/2014/main" id="{66D52F08-13EC-4AB4-BB79-89A5395A0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2538" y="2590800"/>
              <a:ext cx="835025" cy="1673225"/>
            </a:xfrm>
            <a:custGeom>
              <a:avLst/>
              <a:gdLst>
                <a:gd name="T0" fmla="*/ 0 w 196"/>
                <a:gd name="T1" fmla="*/ 198 h 393"/>
                <a:gd name="T2" fmla="*/ 157 w 196"/>
                <a:gd name="T3" fmla="*/ 8 h 393"/>
                <a:gd name="T4" fmla="*/ 192 w 196"/>
                <a:gd name="T5" fmla="*/ 22 h 393"/>
                <a:gd name="T6" fmla="*/ 167 w 196"/>
                <a:gd name="T7" fmla="*/ 56 h 393"/>
                <a:gd name="T8" fmla="*/ 48 w 196"/>
                <a:gd name="T9" fmla="*/ 198 h 393"/>
                <a:gd name="T10" fmla="*/ 170 w 196"/>
                <a:gd name="T11" fmla="*/ 339 h 393"/>
                <a:gd name="T12" fmla="*/ 193 w 196"/>
                <a:gd name="T13" fmla="*/ 372 h 393"/>
                <a:gd name="T14" fmla="*/ 160 w 196"/>
                <a:gd name="T15" fmla="*/ 387 h 393"/>
                <a:gd name="T16" fmla="*/ 0 w 196"/>
                <a:gd name="T17" fmla="*/ 19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393">
                  <a:moveTo>
                    <a:pt x="0" y="198"/>
                  </a:moveTo>
                  <a:cubicBezTo>
                    <a:pt x="0" y="103"/>
                    <a:pt x="64" y="26"/>
                    <a:pt x="157" y="8"/>
                  </a:cubicBezTo>
                  <a:cubicBezTo>
                    <a:pt x="171" y="6"/>
                    <a:pt x="188" y="0"/>
                    <a:pt x="192" y="22"/>
                  </a:cubicBezTo>
                  <a:cubicBezTo>
                    <a:pt x="196" y="41"/>
                    <a:pt x="190" y="52"/>
                    <a:pt x="167" y="56"/>
                  </a:cubicBezTo>
                  <a:cubicBezTo>
                    <a:pt x="95" y="70"/>
                    <a:pt x="47" y="129"/>
                    <a:pt x="48" y="198"/>
                  </a:cubicBezTo>
                  <a:cubicBezTo>
                    <a:pt x="48" y="267"/>
                    <a:pt x="97" y="325"/>
                    <a:pt x="170" y="339"/>
                  </a:cubicBezTo>
                  <a:cubicBezTo>
                    <a:pt x="191" y="343"/>
                    <a:pt x="195" y="354"/>
                    <a:pt x="193" y="372"/>
                  </a:cubicBezTo>
                  <a:cubicBezTo>
                    <a:pt x="190" y="393"/>
                    <a:pt x="174" y="389"/>
                    <a:pt x="160" y="387"/>
                  </a:cubicBezTo>
                  <a:cubicBezTo>
                    <a:pt x="70" y="375"/>
                    <a:pt x="0" y="293"/>
                    <a:pt x="0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  <p:sp>
          <p:nvSpPr>
            <p:cNvPr id="23" name="Forma Livre 7">
              <a:extLst>
                <a:ext uri="{FF2B5EF4-FFF2-40B4-BE49-F238E27FC236}">
                  <a16:creationId xmlns:a16="http://schemas.microsoft.com/office/drawing/2014/main" id="{2544236D-8C3A-41EF-9A68-C84A8A7D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8451" y="3071813"/>
              <a:ext cx="306388" cy="719138"/>
            </a:xfrm>
            <a:custGeom>
              <a:avLst/>
              <a:gdLst>
                <a:gd name="T0" fmla="*/ 0 w 72"/>
                <a:gd name="T1" fmla="*/ 84 h 169"/>
                <a:gd name="T2" fmla="*/ 20 w 72"/>
                <a:gd name="T3" fmla="*/ 20 h 169"/>
                <a:gd name="T4" fmla="*/ 42 w 72"/>
                <a:gd name="T5" fmla="*/ 9 h 169"/>
                <a:gd name="T6" fmla="*/ 62 w 72"/>
                <a:gd name="T7" fmla="*/ 44 h 169"/>
                <a:gd name="T8" fmla="*/ 62 w 72"/>
                <a:gd name="T9" fmla="*/ 125 h 169"/>
                <a:gd name="T10" fmla="*/ 43 w 72"/>
                <a:gd name="T11" fmla="*/ 159 h 169"/>
                <a:gd name="T12" fmla="*/ 20 w 72"/>
                <a:gd name="T13" fmla="*/ 148 h 169"/>
                <a:gd name="T14" fmla="*/ 0 w 72"/>
                <a:gd name="T15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69">
                  <a:moveTo>
                    <a:pt x="0" y="84"/>
                  </a:moveTo>
                  <a:cubicBezTo>
                    <a:pt x="2" y="62"/>
                    <a:pt x="6" y="39"/>
                    <a:pt x="20" y="20"/>
                  </a:cubicBezTo>
                  <a:cubicBezTo>
                    <a:pt x="25" y="13"/>
                    <a:pt x="31" y="0"/>
                    <a:pt x="42" y="9"/>
                  </a:cubicBezTo>
                  <a:cubicBezTo>
                    <a:pt x="53" y="18"/>
                    <a:pt x="72" y="25"/>
                    <a:pt x="62" y="44"/>
                  </a:cubicBezTo>
                  <a:cubicBezTo>
                    <a:pt x="47" y="72"/>
                    <a:pt x="47" y="97"/>
                    <a:pt x="62" y="125"/>
                  </a:cubicBezTo>
                  <a:cubicBezTo>
                    <a:pt x="72" y="143"/>
                    <a:pt x="53" y="151"/>
                    <a:pt x="43" y="159"/>
                  </a:cubicBezTo>
                  <a:cubicBezTo>
                    <a:pt x="31" y="169"/>
                    <a:pt x="25" y="156"/>
                    <a:pt x="20" y="148"/>
                  </a:cubicBezTo>
                  <a:cubicBezTo>
                    <a:pt x="6" y="129"/>
                    <a:pt x="2" y="107"/>
                    <a:pt x="0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pt-BR" noProof="0"/>
            </a:p>
          </p:txBody>
        </p:sp>
      </p:grpSp>
      <p:sp>
        <p:nvSpPr>
          <p:cNvPr id="7" name="Retângulo 6">
            <a:extLst>
              <a:ext uri="{FF2B5EF4-FFF2-40B4-BE49-F238E27FC236}">
                <a16:creationId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6" name="Espaço Reservado para o Número do Slide 5">
            <a:extLst>
              <a:ext uri="{FF2B5EF4-FFF2-40B4-BE49-F238E27FC236}">
                <a16:creationId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17" name="Espaço Reservado para Texto 3">
            <a:extLst>
              <a:ext uri="{FF2B5EF4-FFF2-40B4-BE49-F238E27FC236}">
                <a16:creationId xmlns:a16="http://schemas.microsoft.com/office/drawing/2014/main" id="{BEB643FD-AA85-4A43-8EBD-AFD10DD98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18" name="Espaço reservado para conteúdo 2">
            <a:extLst>
              <a:ext uri="{FF2B5EF4-FFF2-40B4-BE49-F238E27FC236}">
                <a16:creationId xmlns:a16="http://schemas.microsoft.com/office/drawing/2014/main" id="{9001F313-F798-43BE-AFF0-A68C84C3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79135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2C41D-D8BD-8E71-21F0-14D1C08DA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1F927-B833-12E2-BDA8-A6E8B5031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997A49-60D3-E084-562A-7FB02DBC4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CBB038-A7AB-040E-276C-653E36EFA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8380-3B35-474B-A087-FE68187CC3F8}" type="datetime1">
              <a:rPr lang="LID4096" smtClean="0"/>
              <a:t>11/06/2024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7FE60-3BC4-C834-019E-27A539A46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E67A7-4ADB-9B15-6F2E-93B806D2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18490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45547-74B4-9FFF-6CC2-5E487473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7A473-6DD2-DF9B-F6A7-FCC137A79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BF526-5351-D593-E4AF-753E152E9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D19503-B9C1-3984-773D-9827E5352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43DCC-97E3-B28D-000B-0E19E8CF5B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C25FE1-571E-6458-CCC0-AE096550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6F54-99C6-4A58-A872-5BF156E87665}" type="datetime1">
              <a:rPr lang="LID4096" smtClean="0"/>
              <a:t>11/06/2024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F76F95-EBBF-7BD1-067D-1DC32FF3D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E57766-923E-2FF4-7F84-DFA9CED18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79333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ECC4A-4F5F-EEF5-E5FB-13B71A6BD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DACEA4-4848-CD02-F086-453273DDB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38397-9CA8-491C-B548-ECF4FE43C854}" type="datetime1">
              <a:rPr lang="LID4096" smtClean="0"/>
              <a:t>11/06/2024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F00E1-A68A-54D5-9C25-C71705C61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C5B038-D52D-BD2B-6272-F54BD1A51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53000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BECF02-E737-AC3B-CBCE-FD70D8C34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301C5-3AD7-4C99-9363-EB7C31A8F2EB}" type="datetime1">
              <a:rPr lang="LID4096" smtClean="0"/>
              <a:t>11/06/2024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20FE1E-56E3-CE13-208A-972F9E7C8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9AC0A-EA46-7E18-2126-7A176259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0627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187DA-3490-D430-8C89-C2A168F7B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8777D-35FB-7A8C-98EB-3B9A9CF51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63F4E-CBFD-7E6F-EF9F-90D301BB9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501C2-A5EE-23F7-0C12-8C56EA91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7C244-8670-4BCC-8167-B6C460379C4C}" type="datetime1">
              <a:rPr lang="LID4096" smtClean="0"/>
              <a:t>11/06/2024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833C8-A17C-3848-A499-0DC3360AD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6AC7F7-126E-66D1-DF09-335B649B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328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432BF-42C5-519B-A9DE-E00120DA7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5738B8-A30D-659F-FFD1-3E3181675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7D748-60F2-3B84-DFE8-ADB70C746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A5D58-A173-448D-2BE3-F49C4AF6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BEAC6-685A-460C-8ED9-ED5B24DF2AC1}" type="datetime1">
              <a:rPr lang="LID4096" smtClean="0"/>
              <a:t>11/06/2024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5EE5F6-7DCE-002A-A686-FE98ADAA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35F5F-2619-D9F8-6D43-D60A02B81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91444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31B710-52C3-2CFB-7DCB-5C0C81209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E1D9B-9512-4758-B1F3-313E5BAAB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E04A9-B45A-7190-9168-2EC1BDC7D0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A6FBF-CFE9-4FBC-9AB2-55E3A974824A}" type="datetime1">
              <a:rPr lang="LID4096" smtClean="0"/>
              <a:t>11/06/2024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A4C85-DE37-4DB9-DBFD-D37DF23E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55D4E-6CE9-FE0B-5980-FC6B720F1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328" y="6473211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84F5-F1B4-A141-919D-B78DF43460CF}" type="slidenum">
              <a:rPr lang="en-BR" smtClean="0"/>
              <a:t>‹nº›</a:t>
            </a:fld>
            <a:endParaRPr lang="en-BR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B890B0E-21A4-6A12-14C1-72AE3746EA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8" name="Imagem 3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849D7097-0A0F-2261-3B8B-DE2D63BC188D}"/>
              </a:ext>
            </a:extLst>
          </p:cNvPr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>
            <a:off x="9945645" y="6249430"/>
            <a:ext cx="22479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3" r:id="rId32"/>
    <p:sldLayoutId id="2147483684" r:id="rId33"/>
    <p:sldLayoutId id="2147483685" r:id="rId34"/>
    <p:sldLayoutId id="2147483687" r:id="rId35"/>
    <p:sldLayoutId id="2147483689" r:id="rId36"/>
    <p:sldLayoutId id="2147483690" r:id="rId37"/>
    <p:sldLayoutId id="2147483691" r:id="rId38"/>
    <p:sldLayoutId id="2147483692" r:id="rId3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1.pn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4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microsoft.com/office/2007/relationships/hdphoto" Target="../media/hdphoto2.wdp"/><Relationship Id="rId4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80.png"/><Relationship Id="rId7" Type="http://schemas.openxmlformats.org/officeDocument/2006/relationships/image" Target="../media/image83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2.png"/><Relationship Id="rId4" Type="http://schemas.openxmlformats.org/officeDocument/2006/relationships/image" Target="../media/image81.jpeg"/><Relationship Id="rId9" Type="http://schemas.openxmlformats.org/officeDocument/2006/relationships/image" Target="../media/image8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2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microsoft.com/office/2007/relationships/hdphoto" Target="../media/hdphoto1.wdp"/><Relationship Id="rId1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EC34B0-36C4-0D79-B7A8-61E59B3F6725}"/>
              </a:ext>
            </a:extLst>
          </p:cNvPr>
          <p:cNvSpPr/>
          <p:nvPr/>
        </p:nvSpPr>
        <p:spPr>
          <a:xfrm>
            <a:off x="0" y="9190"/>
            <a:ext cx="1041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`</a:t>
            </a:r>
            <a:endParaRPr lang="en-B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F4BE66-5776-094B-0FD4-4DDBDAA20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695" y="2801566"/>
            <a:ext cx="6377609" cy="1643678"/>
          </a:xfrm>
        </p:spPr>
        <p:txBody>
          <a:bodyPr anchor="b">
            <a:normAutofit/>
          </a:bodyPr>
          <a:lstStyle/>
          <a:p>
            <a:pPr algn="l"/>
            <a:r>
              <a:rPr lang="en-US" sz="3600" kern="0" dirty="0">
                <a:effectLst/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3600" kern="0" dirty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Overview of the CNPEM’s Superconducting</a:t>
            </a:r>
            <a:r>
              <a:rPr lang="en-US" sz="3600" kern="0" dirty="0">
                <a:effectLst/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Wavelength Shifter (SWLS)</a:t>
            </a:r>
            <a:endParaRPr lang="en-BR" sz="9600" b="1" dirty="0">
              <a:solidFill>
                <a:schemeClr val="tx1">
                  <a:lumMod val="95000"/>
                  <a:lumOff val="5000"/>
                </a:schemeClr>
              </a:solidFill>
              <a:latin typeface="Aptos Light" panose="020B00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DF13A2-24FF-A658-37B9-B853398FEA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694" y="4410343"/>
            <a:ext cx="6377609" cy="555595"/>
          </a:xfrm>
        </p:spPr>
        <p:txBody>
          <a:bodyPr anchor="ctr">
            <a:normAutofit/>
          </a:bodyPr>
          <a:lstStyle/>
          <a:p>
            <a:pPr algn="l"/>
            <a:r>
              <a:rPr lang="pt-BR" sz="1800"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</a:t>
            </a:r>
            <a:r>
              <a:rPr lang="en-US" sz="1800"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afael Molena Seraphim</a:t>
            </a:r>
            <a:endParaRPr lang="en-US" sz="1800">
              <a:solidFill>
                <a:schemeClr val="tx1">
                  <a:lumMod val="95000"/>
                  <a:lumOff val="5000"/>
                </a:schemeClr>
              </a:solidFill>
              <a:latin typeface="Aptos Light" panose="020B00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E08874-4350-2DCE-FFAE-F75275637B85}"/>
              </a:ext>
            </a:extLst>
          </p:cNvPr>
          <p:cNvCxnSpPr>
            <a:cxnSpLocks/>
          </p:cNvCxnSpPr>
          <p:nvPr/>
        </p:nvCxnSpPr>
        <p:spPr>
          <a:xfrm>
            <a:off x="534504" y="4410343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651C5CA1-0283-A935-641C-E6A05A00B0F8}"/>
              </a:ext>
            </a:extLst>
          </p:cNvPr>
          <p:cNvSpPr/>
          <p:nvPr/>
        </p:nvSpPr>
        <p:spPr>
          <a:xfrm>
            <a:off x="10414000" y="0"/>
            <a:ext cx="1778000" cy="6858000"/>
          </a:xfrm>
          <a:prstGeom prst="rect">
            <a:avLst/>
          </a:prstGeom>
          <a:gradFill flip="none" rotWithShape="1">
            <a:gsLst>
              <a:gs pos="0">
                <a:srgbClr val="7800A9"/>
              </a:gs>
              <a:gs pos="100000">
                <a:srgbClr val="37FFB3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22" name="Picture 21" descr="A picture containing sky, outdoor, stadium, shore&#10;&#10;Description automatically generated">
            <a:extLst>
              <a:ext uri="{FF2B5EF4-FFF2-40B4-BE49-F238E27FC236}">
                <a16:creationId xmlns:a16="http://schemas.microsoft.com/office/drawing/2014/main" id="{40099326-886E-EE48-E250-381DDE6C33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21" t="323" r="19148" b="545"/>
          <a:stretch/>
        </p:blipFill>
        <p:spPr>
          <a:xfrm>
            <a:off x="6983894" y="577850"/>
            <a:ext cx="5208106" cy="5702300"/>
          </a:xfrm>
          <a:prstGeom prst="rect">
            <a:avLst/>
          </a:prstGeom>
          <a:effectLst>
            <a:outerShdw blurRad="475622" dist="164230" dir="2700000" algn="tl" rotWithShape="0">
              <a:prstClr val="black">
                <a:alpha val="52000"/>
              </a:prstClr>
            </a:outerShdw>
          </a:effectLst>
        </p:spPr>
      </p:pic>
      <p:pic>
        <p:nvPicPr>
          <p:cNvPr id="5" name="Picture 4" descr="Texto&#10;&#10;Descrição gerada automaticamente">
            <a:extLst>
              <a:ext uri="{FF2B5EF4-FFF2-40B4-BE49-F238E27FC236}">
                <a16:creationId xmlns:a16="http://schemas.microsoft.com/office/drawing/2014/main" id="{B34D720E-51F1-E1C3-49A9-ECDAC833F23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658" y="5476428"/>
            <a:ext cx="4526083" cy="1050242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EAA286F4-42B5-3004-7E76-6713AD1D17C2}"/>
              </a:ext>
            </a:extLst>
          </p:cNvPr>
          <p:cNvSpPr txBox="1">
            <a:spLocks/>
          </p:cNvSpPr>
          <p:nvPr/>
        </p:nvSpPr>
        <p:spPr>
          <a:xfrm>
            <a:off x="430694" y="4853664"/>
            <a:ext cx="6377609" cy="664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60000"/>
              </a:lnSpc>
            </a:pPr>
            <a:r>
              <a:rPr lang="en-US" sz="1200"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(Head of the Systems Engineering Division)</a:t>
            </a:r>
          </a:p>
          <a:p>
            <a:pPr algn="l">
              <a:lnSpc>
                <a:spcPct val="60000"/>
              </a:lnSpc>
            </a:pPr>
            <a:r>
              <a:rPr lang="en-US" sz="1200"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 behalf of the Technology Unit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BAA9F0-CF86-5114-73E3-C5AC64AB40E1}"/>
              </a:ext>
            </a:extLst>
          </p:cNvPr>
          <p:cNvSpPr txBox="1">
            <a:spLocks/>
          </p:cNvSpPr>
          <p:nvPr/>
        </p:nvSpPr>
        <p:spPr>
          <a:xfrm>
            <a:off x="252895" y="35557"/>
            <a:ext cx="5561496" cy="18594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en-US" sz="32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CNPEM’s Superconducting Wavelength Shifter (SWLS)</a:t>
            </a:r>
          </a:p>
          <a:p>
            <a:pPr algn="l">
              <a:lnSpc>
                <a:spcPct val="110000"/>
              </a:lnSpc>
            </a:pPr>
            <a:r>
              <a:rPr lang="en-US" sz="3200" kern="0">
                <a:latin typeface="Aptos Light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 Design Review</a:t>
            </a:r>
            <a:endParaRPr lang="pt-BR" sz="8800" kern="0">
              <a:latin typeface="Aptos Light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065E925-C359-C575-E082-D2E438B05C7F}"/>
              </a:ext>
            </a:extLst>
          </p:cNvPr>
          <p:cNvSpPr txBox="1">
            <a:spLocks/>
          </p:cNvSpPr>
          <p:nvPr/>
        </p:nvSpPr>
        <p:spPr>
          <a:xfrm>
            <a:off x="252894" y="1805367"/>
            <a:ext cx="6377609" cy="696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00"/>
              </a:spcBef>
            </a:pPr>
            <a:r>
              <a:rPr lang="en-US" sz="1800" dirty="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4–5</a:t>
            </a:r>
            <a:r>
              <a:rPr lang="en-US" sz="1800" baseline="30000" dirty="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</a:t>
            </a:r>
            <a:r>
              <a:rPr lang="en-US" sz="1800" dirty="0">
                <a:solidFill>
                  <a:schemeClr val="tx1"/>
                </a:solidFill>
                <a:latin typeface="Aptos Light" panose="020B00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November 2024</a:t>
            </a:r>
            <a:endParaRPr lang="en-US" sz="1200" dirty="0">
              <a:solidFill>
                <a:schemeClr val="tx1"/>
              </a:solidFill>
              <a:latin typeface="Aptos Light" panose="020B00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216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2E832-8616-E8CD-D398-B40C795B4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31117"/>
            <a:ext cx="10454840" cy="769154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Coils fabrication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6" name="Picture 14" descr="Logo&#10;&#10;Description automatically generated">
            <a:extLst>
              <a:ext uri="{FF2B5EF4-FFF2-40B4-BE49-F238E27FC236}">
                <a16:creationId xmlns:a16="http://schemas.microsoft.com/office/drawing/2014/main" id="{A4BC46F4-19E1-8D23-BDD0-853E27DC88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pic>
        <p:nvPicPr>
          <p:cNvPr id="3" name="Picture 4" descr="Diagrama, Linha do tempo&#10;&#10;Descrição gerada automaticamente">
            <a:extLst>
              <a:ext uri="{FF2B5EF4-FFF2-40B4-BE49-F238E27FC236}">
                <a16:creationId xmlns:a16="http://schemas.microsoft.com/office/drawing/2014/main" id="{38E864AE-A6D5-13E0-01E6-CC2A99F83C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79"/>
          <a:stretch/>
        </p:blipFill>
        <p:spPr bwMode="auto">
          <a:xfrm>
            <a:off x="3680091" y="4284637"/>
            <a:ext cx="3517313" cy="2111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5AFFB695-82BF-2FBF-8FFE-402AF69DA0C9}"/>
              </a:ext>
            </a:extLst>
          </p:cNvPr>
          <p:cNvSpPr txBox="1"/>
          <p:nvPr/>
        </p:nvSpPr>
        <p:spPr>
          <a:xfrm>
            <a:off x="151137" y="859541"/>
            <a:ext cx="6266831" cy="2731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/>
              <a:t>Pre-impregnation process: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600"/>
              <a:t>Room temperature pump down (24h) and bake-out (24h@80°C): pressure 10</a:t>
            </a:r>
            <a:r>
              <a:rPr lang="en-US" sz="1600" baseline="30000"/>
              <a:t>-2</a:t>
            </a:r>
            <a:r>
              <a:rPr lang="en-US" sz="1600"/>
              <a:t> mbar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600"/>
              <a:t>Resin (</a:t>
            </a:r>
            <a:r>
              <a:rPr lang="en-US" sz="1600" b="1"/>
              <a:t>Araldite F)</a:t>
            </a:r>
            <a:r>
              <a:rPr lang="en-US" sz="1600"/>
              <a:t> overnight at room temperature with </a:t>
            </a:r>
            <a:r>
              <a:rPr lang="en-US" sz="1600" err="1"/>
              <a:t>vacum</a:t>
            </a:r>
            <a:r>
              <a:rPr lang="en-US" sz="1600"/>
              <a:t> pump</a:t>
            </a:r>
          </a:p>
          <a:p>
            <a:pPr>
              <a:lnSpc>
                <a:spcPct val="120000"/>
              </a:lnSpc>
            </a:pPr>
            <a:r>
              <a:rPr lang="en-US" sz="1600" b="1"/>
              <a:t>Impregnation process: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600" err="1"/>
              <a:t>Degass</a:t>
            </a:r>
            <a:r>
              <a:rPr lang="en-US" sz="1600"/>
              <a:t> the resin: 1h@50°C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600"/>
              <a:t>Open valve and apply 100 mbar nitrogen pressure to control the velocity of the flow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600"/>
              <a:t>Milking and reversed milking with 1 atm pressure (about 5 – 7 times)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FD46DFF-2626-AD59-4533-CE2CC1B1ED08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17" descr="Tela de jogo de vídeo game&#10;&#10;Descrição gerada automaticamente com confiança baixa">
            <a:extLst>
              <a:ext uri="{FF2B5EF4-FFF2-40B4-BE49-F238E27FC236}">
                <a16:creationId xmlns:a16="http://schemas.microsoft.com/office/drawing/2014/main" id="{AED5844F-DF63-7C85-AB09-B61367C5622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" y="3950868"/>
            <a:ext cx="3412439" cy="2368367"/>
          </a:xfrm>
          <a:prstGeom prst="rect">
            <a:avLst/>
          </a:prstGeom>
          <a:ln>
            <a:noFill/>
          </a:ln>
        </p:spPr>
      </p:pic>
      <p:sp>
        <p:nvSpPr>
          <p:cNvPr id="20" name="CaixaDeTexto 4">
            <a:extLst>
              <a:ext uri="{FF2B5EF4-FFF2-40B4-BE49-F238E27FC236}">
                <a16:creationId xmlns:a16="http://schemas.microsoft.com/office/drawing/2014/main" id="{649928C3-4981-BA26-D776-B2768FD77929}"/>
              </a:ext>
            </a:extLst>
          </p:cNvPr>
          <p:cNvSpPr txBox="1"/>
          <p:nvPr/>
        </p:nvSpPr>
        <p:spPr>
          <a:xfrm>
            <a:off x="4007882" y="3658380"/>
            <a:ext cx="2712279" cy="70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t-BR" sz="2000" b="1" dirty="0" err="1"/>
              <a:t>Resin</a:t>
            </a:r>
            <a:r>
              <a:rPr lang="pt-BR" sz="2000" b="1" dirty="0"/>
              <a:t> </a:t>
            </a:r>
            <a:r>
              <a:rPr lang="pt-BR" sz="2000" b="1" dirty="0" err="1"/>
              <a:t>curing</a:t>
            </a:r>
            <a:r>
              <a:rPr lang="pt-BR" sz="2000" b="1" dirty="0"/>
              <a:t> </a:t>
            </a:r>
            <a:r>
              <a:rPr lang="pt-BR" sz="2000" b="1" dirty="0" err="1"/>
              <a:t>process</a:t>
            </a:r>
            <a:r>
              <a:rPr lang="pt-BR" sz="2000" b="1" dirty="0"/>
              <a:t> </a:t>
            </a:r>
            <a:r>
              <a:rPr lang="pt-BR" sz="1400" dirty="0"/>
              <a:t>(</a:t>
            </a:r>
            <a:r>
              <a:rPr lang="pt-BR" sz="1400" dirty="0" err="1"/>
              <a:t>resin</a:t>
            </a:r>
            <a:r>
              <a:rPr lang="pt-BR" sz="1400" dirty="0"/>
              <a:t>: </a:t>
            </a:r>
            <a:r>
              <a:rPr lang="pt-BR" sz="1400" dirty="0" err="1"/>
              <a:t>Araldite</a:t>
            </a:r>
            <a:r>
              <a:rPr lang="pt-BR" sz="1400" dirty="0"/>
              <a:t> F)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186892-87CF-E91F-5AB2-BE283A908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10</a:t>
            </a:fld>
            <a:endParaRPr lang="en-BR"/>
          </a:p>
        </p:txBody>
      </p:sp>
      <p:pic>
        <p:nvPicPr>
          <p:cNvPr id="9" name="Imagem 13">
            <a:extLst>
              <a:ext uri="{FF2B5EF4-FFF2-40B4-BE49-F238E27FC236}">
                <a16:creationId xmlns:a16="http://schemas.microsoft.com/office/drawing/2014/main" id="{8180C960-6AE9-118F-8456-5000A8EB41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7404" y="2660202"/>
            <a:ext cx="4342410" cy="2482854"/>
          </a:xfrm>
          <a:prstGeom prst="rect">
            <a:avLst/>
          </a:prstGeom>
        </p:spPr>
      </p:pic>
      <p:sp>
        <p:nvSpPr>
          <p:cNvPr id="12" name="CaixaDeTexto 15">
            <a:extLst>
              <a:ext uri="{FF2B5EF4-FFF2-40B4-BE49-F238E27FC236}">
                <a16:creationId xmlns:a16="http://schemas.microsoft.com/office/drawing/2014/main" id="{7F0E33E8-E81A-49A4-BF27-84B884A8CB7B}"/>
              </a:ext>
            </a:extLst>
          </p:cNvPr>
          <p:cNvSpPr txBox="1"/>
          <p:nvPr/>
        </p:nvSpPr>
        <p:spPr>
          <a:xfrm>
            <a:off x="8042398" y="2384363"/>
            <a:ext cx="3162161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 dirty="0">
                <a:solidFill>
                  <a:schemeClr val="bg1"/>
                </a:solidFill>
              </a:rPr>
              <a:t>Copper </a:t>
            </a:r>
            <a:r>
              <a:rPr lang="pt-BR" sz="1400" b="1" dirty="0" err="1">
                <a:solidFill>
                  <a:schemeClr val="bg1"/>
                </a:solidFill>
              </a:rPr>
              <a:t>prototyoes</a:t>
            </a:r>
            <a:r>
              <a:rPr lang="pt-BR" sz="1400" b="1" dirty="0">
                <a:solidFill>
                  <a:schemeClr val="bg1"/>
                </a:solidFill>
              </a:rPr>
              <a:t> – </a:t>
            </a:r>
            <a:r>
              <a:rPr lang="pt-BR" sz="1400" b="1" dirty="0" err="1">
                <a:solidFill>
                  <a:schemeClr val="bg1"/>
                </a:solidFill>
              </a:rPr>
              <a:t>porosity</a:t>
            </a:r>
            <a:r>
              <a:rPr lang="pt-BR" sz="1400" b="1" dirty="0">
                <a:solidFill>
                  <a:schemeClr val="bg1"/>
                </a:solidFill>
              </a:rPr>
              <a:t> </a:t>
            </a:r>
            <a:r>
              <a:rPr lang="pt-BR" sz="1400" b="1" dirty="0" err="1">
                <a:solidFill>
                  <a:schemeClr val="bg1"/>
                </a:solidFill>
              </a:rPr>
              <a:t>evolution</a:t>
            </a:r>
            <a:endParaRPr lang="pt-BR" sz="1400" b="1" dirty="0">
              <a:solidFill>
                <a:schemeClr val="bg1"/>
              </a:solidFill>
            </a:endParaRPr>
          </a:p>
        </p:txBody>
      </p:sp>
      <p:pic>
        <p:nvPicPr>
          <p:cNvPr id="13" name="Imagem 12" descr="Uma imagem contendo no interior, mesa, pequeno, computador&#10;&#10;Descrição gerada automaticamente">
            <a:extLst>
              <a:ext uri="{FF2B5EF4-FFF2-40B4-BE49-F238E27FC236}">
                <a16:creationId xmlns:a16="http://schemas.microsoft.com/office/drawing/2014/main" id="{4E8D628F-BE2B-ABE5-2E3F-533ECA7E73C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007" t="28718" r="18466" b="18461"/>
          <a:stretch/>
        </p:blipFill>
        <p:spPr>
          <a:xfrm>
            <a:off x="8955196" y="5135052"/>
            <a:ext cx="1336567" cy="15054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FC3FCADF-E5E3-7D7F-5EF7-F61E182F8C77}"/>
              </a:ext>
            </a:extLst>
          </p:cNvPr>
          <p:cNvSpPr txBox="1"/>
          <p:nvPr/>
        </p:nvSpPr>
        <p:spPr>
          <a:xfrm>
            <a:off x="7856770" y="5571638"/>
            <a:ext cx="1008366" cy="523220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 err="1">
                <a:solidFill>
                  <a:schemeClr val="bg1"/>
                </a:solidFill>
              </a:rPr>
              <a:t>NbTi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coil</a:t>
            </a:r>
            <a:r>
              <a:rPr lang="pt-BR" sz="1400" b="1">
                <a:solidFill>
                  <a:schemeClr val="bg1"/>
                </a:solidFill>
              </a:rPr>
              <a:t> </a:t>
            </a:r>
            <a:r>
              <a:rPr lang="pt-BR" sz="1400" b="1" err="1">
                <a:solidFill>
                  <a:schemeClr val="bg1"/>
                </a:solidFill>
              </a:rPr>
              <a:t>prototypes</a:t>
            </a:r>
            <a:endParaRPr lang="pt-BR" sz="1400" b="1">
              <a:solidFill>
                <a:schemeClr val="bg1"/>
              </a:solidFill>
            </a:endParaRP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4745D476-1908-6136-AACA-5EF83B1B96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54" t="12908" r="8433" b="9494"/>
          <a:stretch/>
        </p:blipFill>
        <p:spPr bwMode="auto">
          <a:xfrm>
            <a:off x="10617763" y="5137650"/>
            <a:ext cx="1168533" cy="150024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E11D964-AC72-1E2B-A93D-03DF064D5866}"/>
              </a:ext>
            </a:extLst>
          </p:cNvPr>
          <p:cNvSpPr>
            <a:spLocks noGrp="1"/>
          </p:cNvSpPr>
          <p:nvPr/>
        </p:nvSpPr>
        <p:spPr bwMode="auto">
          <a:xfrm>
            <a:off x="6627943" y="867337"/>
            <a:ext cx="5561418" cy="1449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456854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en-US" sz="1600" b="1">
                <a:latin typeface="Calibri"/>
                <a:ea typeface="MS PGothic"/>
                <a:cs typeface="Calibri"/>
              </a:rPr>
              <a:t>Prototyped coils with low porosity level</a:t>
            </a:r>
          </a:p>
          <a:p>
            <a:pPr defTabSz="456854">
              <a:lnSpc>
                <a:spcPct val="130000"/>
              </a:lnSpc>
              <a:spcBef>
                <a:spcPct val="0"/>
              </a:spcBef>
            </a:pPr>
            <a:r>
              <a:rPr lang="en-US" altLang="en-US" sz="1600">
                <a:latin typeface="Calibri"/>
                <a:ea typeface="MS PGothic"/>
                <a:cs typeface="Calibri"/>
              </a:rPr>
              <a:t>Impregnation process was optimized using copper prototypes</a:t>
            </a:r>
          </a:p>
          <a:p>
            <a:pPr defTabSz="456854">
              <a:lnSpc>
                <a:spcPct val="130000"/>
              </a:lnSpc>
              <a:spcBef>
                <a:spcPct val="0"/>
              </a:spcBef>
            </a:pPr>
            <a:r>
              <a:rPr lang="en-US" altLang="en-US" sz="1600" b="1">
                <a:latin typeface="Calibri"/>
                <a:ea typeface="MS PGothic"/>
                <a:cs typeface="Calibri"/>
              </a:rPr>
              <a:t>Prototyped coils </a:t>
            </a:r>
            <a:r>
              <a:rPr lang="en-US" altLang="en-US" sz="1600">
                <a:latin typeface="Calibri"/>
                <a:ea typeface="MS PGothic"/>
                <a:cs typeface="Calibri"/>
              </a:rPr>
              <a:t>were </a:t>
            </a:r>
            <a:r>
              <a:rPr lang="en-US" altLang="en-US" sz="1600" b="1">
                <a:latin typeface="Calibri"/>
                <a:ea typeface="MS PGothic"/>
                <a:cs typeface="Calibri"/>
              </a:rPr>
              <a:t>successfully tested</a:t>
            </a:r>
            <a:r>
              <a:rPr lang="en-US" altLang="en-US" sz="1600">
                <a:latin typeface="Calibri"/>
                <a:ea typeface="MS PGothic"/>
                <a:cs typeface="Calibri"/>
              </a:rPr>
              <a:t> at the vertical cryostat</a:t>
            </a:r>
          </a:p>
        </p:txBody>
      </p:sp>
    </p:spTree>
    <p:extLst>
      <p:ext uri="{BB962C8B-B14F-4D97-AF65-F5344CB8AC3E}">
        <p14:creationId xmlns:p14="http://schemas.microsoft.com/office/powerpoint/2010/main" val="1762916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404FEBF-EB51-E678-13EF-3F7378BF612D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Vertical Cryostat </a:t>
            </a:r>
            <a:r>
              <a:rPr lang="en-US" sz="2400">
                <a:solidFill>
                  <a:prstClr val="black"/>
                </a:solidFill>
                <a:latin typeface="Verdana" charset="0"/>
                <a:ea typeface="Verdana" charset="0"/>
              </a:rPr>
              <a:t>– tests and validations</a:t>
            </a:r>
            <a:endParaRPr lang="en-US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67915F-812B-C8B2-6ED4-8B0B6331D68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m 4" descr="Uma imagem contendo mesa, no interior, comida, prato&#10;&#10;Descrição gerada automaticamente">
            <a:extLst>
              <a:ext uri="{FF2B5EF4-FFF2-40B4-BE49-F238E27FC236}">
                <a16:creationId xmlns:a16="http://schemas.microsoft.com/office/drawing/2014/main" id="{B96848F0-6261-CB6C-B86C-CCF82B4AD0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7" t="9631" r="11474" b="10064"/>
          <a:stretch/>
        </p:blipFill>
        <p:spPr>
          <a:xfrm>
            <a:off x="4008239" y="1018667"/>
            <a:ext cx="4616816" cy="560457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22508B10-F089-377C-0902-AA62422B652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895" y="1018667"/>
            <a:ext cx="2078011" cy="27706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F24551F4-B441-3EFC-C2EC-3BEE85F8A77A}"/>
              </a:ext>
            </a:extLst>
          </p:cNvPr>
          <p:cNvSpPr txBox="1"/>
          <p:nvPr/>
        </p:nvSpPr>
        <p:spPr>
          <a:xfrm>
            <a:off x="91440" y="1018667"/>
            <a:ext cx="3768339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/>
              <a:t>Cryostat Design and Features:</a:t>
            </a:r>
          </a:p>
          <a:p>
            <a:pPr>
              <a:spcAft>
                <a:spcPts val="800"/>
              </a:spcAft>
            </a:pPr>
            <a:r>
              <a:rPr lang="en-US" sz="1600"/>
              <a:t>The cryostat follows the same principles as the SWLS: conduction cooling, current leads, thermal shield, etc.</a:t>
            </a:r>
          </a:p>
          <a:p>
            <a:pPr>
              <a:spcAft>
                <a:spcPts val="800"/>
              </a:spcAft>
            </a:pPr>
            <a:r>
              <a:rPr lang="en-US" sz="1600" b="1"/>
              <a:t>Applications and tests planned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/>
              <a:t>Thermal and magnetic tests of superconducting coils</a:t>
            </a:r>
            <a:endParaRPr lang="en-US" sz="1600" b="1"/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/>
              <a:t>Thermal performance of components at cryogenic temperatures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/>
              <a:t>Mechanical component fixation at cryogenic temperatures 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/>
              <a:t>Splice box performance evaluation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/>
              <a:t>Quench protection system testing </a:t>
            </a:r>
          </a:p>
          <a:p>
            <a:pPr marL="171450" indent="-1714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/>
              <a:t>Control system testing and evaluation </a:t>
            </a:r>
            <a:endParaRPr lang="pt-BR" sz="160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5082D77C-5C7E-6A79-EF4C-89D0AFFF5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11</a:t>
            </a:fld>
            <a:endParaRPr lang="en-BR"/>
          </a:p>
        </p:txBody>
      </p:sp>
      <p:pic>
        <p:nvPicPr>
          <p:cNvPr id="2" name="Picture 2" descr="Uma imagem contendo no interior, armário, aberto, comida&#10;&#10;Descrição gerada automaticamente">
            <a:extLst>
              <a:ext uri="{FF2B5EF4-FFF2-40B4-BE49-F238E27FC236}">
                <a16:creationId xmlns:a16="http://schemas.microsoft.com/office/drawing/2014/main" id="{4906B1D3-9D88-D3CD-974B-DBE62EB1E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8895" y="3840240"/>
            <a:ext cx="2078011" cy="2632971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21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DFFD9918-26B2-8B63-25D1-E3696848E6B8}"/>
              </a:ext>
            </a:extLst>
          </p:cNvPr>
          <p:cNvSpPr/>
          <p:nvPr/>
        </p:nvSpPr>
        <p:spPr>
          <a:xfrm>
            <a:off x="8024813" y="6164183"/>
            <a:ext cx="4167187" cy="695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5F9CDA5-C3EA-16E7-8784-17E2D751BDFE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9880217" cy="745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Coils tests in the vertical cryostat</a:t>
            </a:r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FD92FF7E-AA67-684E-DB4C-D90D004C475B}"/>
              </a:ext>
            </a:extLst>
          </p:cNvPr>
          <p:cNvGrpSpPr/>
          <p:nvPr/>
        </p:nvGrpSpPr>
        <p:grpSpPr>
          <a:xfrm>
            <a:off x="226209" y="3040413"/>
            <a:ext cx="6350804" cy="3257275"/>
            <a:chOff x="3302567" y="828067"/>
            <a:chExt cx="5091794" cy="2522991"/>
          </a:xfrm>
        </p:grpSpPr>
        <p:pic>
          <p:nvPicPr>
            <p:cNvPr id="28" name="Imagem 27">
              <a:extLst>
                <a:ext uri="{FF2B5EF4-FFF2-40B4-BE49-F238E27FC236}">
                  <a16:creationId xmlns:a16="http://schemas.microsoft.com/office/drawing/2014/main" id="{F16BDB02-1CF3-50BE-EC08-95B21CFDA4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567" y="828067"/>
              <a:ext cx="5091794" cy="25229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306522291">
              <a:extLst>
                <a:ext uri="{FF2B5EF4-FFF2-40B4-BE49-F238E27FC236}">
                  <a16:creationId xmlns:a16="http://schemas.microsoft.com/office/drawing/2014/main" id="{FBC7C428-6A2E-D119-3E75-DB5D4372FD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5502"/>
            <a:stretch/>
          </p:blipFill>
          <p:spPr bwMode="auto">
            <a:xfrm>
              <a:off x="3781378" y="2239629"/>
              <a:ext cx="1032446" cy="753113"/>
            </a:xfrm>
            <a:prstGeom prst="rect">
              <a:avLst/>
            </a:prstGeom>
            <a:noFill/>
          </p:spPr>
        </p:pic>
        <p:pic>
          <p:nvPicPr>
            <p:cNvPr id="5" name="Picture 306522291">
              <a:extLst>
                <a:ext uri="{FF2B5EF4-FFF2-40B4-BE49-F238E27FC236}">
                  <a16:creationId xmlns:a16="http://schemas.microsoft.com/office/drawing/2014/main" id="{9FB19D12-0E67-B48A-71C3-C19F7B0A34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639"/>
            <a:stretch/>
          </p:blipFill>
          <p:spPr bwMode="auto">
            <a:xfrm>
              <a:off x="3781378" y="1330650"/>
              <a:ext cx="1032446" cy="885280"/>
            </a:xfrm>
            <a:prstGeom prst="rect">
              <a:avLst/>
            </a:prstGeom>
            <a:noFill/>
          </p:spPr>
        </p:pic>
        <p:cxnSp>
          <p:nvCxnSpPr>
            <p:cNvPr id="7" name="Conector de Seta Reta 6">
              <a:extLst>
                <a:ext uri="{FF2B5EF4-FFF2-40B4-BE49-F238E27FC236}">
                  <a16:creationId xmlns:a16="http://schemas.microsoft.com/office/drawing/2014/main" id="{9C502B54-16B8-68E8-C134-941BF2E6BBC7}"/>
                </a:ext>
              </a:extLst>
            </p:cNvPr>
            <p:cNvCxnSpPr>
              <a:cxnSpLocks/>
              <a:stCxn id="4" idx="3"/>
            </p:cNvCxnSpPr>
            <p:nvPr/>
          </p:nvCxnSpPr>
          <p:spPr>
            <a:xfrm flipV="1">
              <a:off x="4813824" y="2089562"/>
              <a:ext cx="611691" cy="526624"/>
            </a:xfrm>
            <a:prstGeom prst="straightConnector1">
              <a:avLst/>
            </a:prstGeom>
            <a:ln>
              <a:solidFill>
                <a:srgbClr val="FF581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de Seta Reta 7">
              <a:extLst>
                <a:ext uri="{FF2B5EF4-FFF2-40B4-BE49-F238E27FC236}">
                  <a16:creationId xmlns:a16="http://schemas.microsoft.com/office/drawing/2014/main" id="{B1F706BE-F9D8-8C00-ABB4-C93B5F1D51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13824" y="1609311"/>
              <a:ext cx="674634" cy="177968"/>
            </a:xfrm>
            <a:prstGeom prst="straightConnector1">
              <a:avLst/>
            </a:prstGeom>
            <a:ln>
              <a:solidFill>
                <a:srgbClr val="11668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3458AC2-A745-A083-73E7-33E792C14A01}"/>
              </a:ext>
            </a:extLst>
          </p:cNvPr>
          <p:cNvSpPr txBox="1"/>
          <p:nvPr/>
        </p:nvSpPr>
        <p:spPr>
          <a:xfrm>
            <a:off x="1477124" y="2732636"/>
            <a:ext cx="4328365" cy="307777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>
                <a:solidFill>
                  <a:schemeClr val="bg1"/>
                </a:solidFill>
              </a:rPr>
              <a:t>Simulated magnetic profile for the mirror yokes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6A5CF87-2329-18A8-1B90-BE81170CA69C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57A883C-BC3A-BA2B-0767-1DA3ACD68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12</a:t>
            </a:fld>
            <a:endParaRPr lang="en-BR"/>
          </a:p>
        </p:txBody>
      </p: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05564BD8-ED53-6A60-999F-80D1D957DE4B}"/>
              </a:ext>
            </a:extLst>
          </p:cNvPr>
          <p:cNvGrpSpPr/>
          <p:nvPr/>
        </p:nvGrpSpPr>
        <p:grpSpPr>
          <a:xfrm>
            <a:off x="7021985" y="939626"/>
            <a:ext cx="4344693" cy="2786506"/>
            <a:chOff x="6894379" y="1827443"/>
            <a:chExt cx="6400307" cy="3784875"/>
          </a:xfrm>
        </p:grpSpPr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id="{71C8AD0E-61F3-DB56-E918-1786BC943538}"/>
                </a:ext>
              </a:extLst>
            </p:cNvPr>
            <p:cNvSpPr txBox="1"/>
            <p:nvPr/>
          </p:nvSpPr>
          <p:spPr>
            <a:xfrm>
              <a:off x="11745649" y="3213393"/>
              <a:ext cx="1549037" cy="710683"/>
            </a:xfrm>
            <a:prstGeom prst="rect">
              <a:avLst/>
            </a:prstGeom>
            <a:solidFill>
              <a:srgbClr val="222384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456854"/>
              <a:r>
                <a:rPr lang="pt-BR" sz="1400" b="1" err="1">
                  <a:solidFill>
                    <a:schemeClr val="bg1"/>
                  </a:solidFill>
                </a:rPr>
                <a:t>Results</a:t>
              </a:r>
              <a:r>
                <a:rPr lang="pt-BR" sz="1400" b="1">
                  <a:solidFill>
                    <a:schemeClr val="bg1"/>
                  </a:solidFill>
                </a:rPr>
                <a:t>:</a:t>
              </a:r>
            </a:p>
            <a:p>
              <a:pPr algn="ctr" defTabSz="456854"/>
              <a:r>
                <a:rPr lang="pt-BR" sz="1400" b="1">
                  <a:solidFill>
                    <a:schemeClr val="bg1"/>
                  </a:solidFill>
                </a:rPr>
                <a:t>Lateral </a:t>
              </a:r>
              <a:r>
                <a:rPr lang="pt-BR" sz="1400" b="1" err="1">
                  <a:solidFill>
                    <a:schemeClr val="bg1"/>
                  </a:solidFill>
                </a:rPr>
                <a:t>coil</a:t>
              </a:r>
              <a:endParaRPr lang="pt-BR" sz="1400" b="1">
                <a:solidFill>
                  <a:schemeClr val="bg1"/>
                </a:solidFill>
              </a:endParaRPr>
            </a:p>
          </p:txBody>
        </p:sp>
        <p:pic>
          <p:nvPicPr>
            <p:cNvPr id="30" name="Imagem 29">
              <a:extLst>
                <a:ext uri="{FF2B5EF4-FFF2-40B4-BE49-F238E27FC236}">
                  <a16:creationId xmlns:a16="http://schemas.microsoft.com/office/drawing/2014/main" id="{9DF901C6-425C-21BF-E0F9-BBC3CC4B83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765"/>
            <a:stretch/>
          </p:blipFill>
          <p:spPr bwMode="auto">
            <a:xfrm>
              <a:off x="6894379" y="1827443"/>
              <a:ext cx="4781112" cy="37848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28E84A81-8333-71D8-AB90-531C91912AC3}"/>
              </a:ext>
            </a:extLst>
          </p:cNvPr>
          <p:cNvSpPr txBox="1"/>
          <p:nvPr/>
        </p:nvSpPr>
        <p:spPr>
          <a:xfrm>
            <a:off x="3121223" y="3525808"/>
            <a:ext cx="931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/>
              <a:t>Hall </a:t>
            </a:r>
            <a:r>
              <a:rPr lang="pt-BR" sz="1400" dirty="0" err="1"/>
              <a:t>Probes</a:t>
            </a:r>
            <a:endParaRPr lang="pt-BR" sz="1400" dirty="0"/>
          </a:p>
        </p:txBody>
      </p: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id="{B448A956-B777-75C5-ABBE-4AF91BB1D32E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3103346" y="4049028"/>
            <a:ext cx="483710" cy="62002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>
            <a:extLst>
              <a:ext uri="{FF2B5EF4-FFF2-40B4-BE49-F238E27FC236}">
                <a16:creationId xmlns:a16="http://schemas.microsoft.com/office/drawing/2014/main" id="{60F156A2-FD09-D9FC-640F-77C41269B83E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3578467" y="4049028"/>
            <a:ext cx="8589" cy="65334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de Seta Reta 47">
            <a:extLst>
              <a:ext uri="{FF2B5EF4-FFF2-40B4-BE49-F238E27FC236}">
                <a16:creationId xmlns:a16="http://schemas.microsoft.com/office/drawing/2014/main" id="{1E9089EA-046B-E60C-A7E1-7C01222E0F35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3587056" y="4049028"/>
            <a:ext cx="465832" cy="62002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m 11">
            <a:extLst>
              <a:ext uri="{FF2B5EF4-FFF2-40B4-BE49-F238E27FC236}">
                <a16:creationId xmlns:a16="http://schemas.microsoft.com/office/drawing/2014/main" id="{FA8FDBA7-747D-2EC3-D111-737AEB7DEB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5052" y="3782909"/>
            <a:ext cx="3511561" cy="2832204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0C59AEDC-014F-4A5C-6A41-10A7E651CF1A}"/>
              </a:ext>
            </a:extLst>
          </p:cNvPr>
          <p:cNvSpPr txBox="1"/>
          <p:nvPr/>
        </p:nvSpPr>
        <p:spPr>
          <a:xfrm>
            <a:off x="7350142" y="5008995"/>
            <a:ext cx="1074153" cy="523220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6854"/>
            <a:r>
              <a:rPr lang="pt-BR" sz="1400" b="1" err="1">
                <a:solidFill>
                  <a:schemeClr val="bg1"/>
                </a:solidFill>
              </a:rPr>
              <a:t>Results</a:t>
            </a:r>
            <a:r>
              <a:rPr lang="pt-BR" sz="1400" b="1">
                <a:solidFill>
                  <a:schemeClr val="bg1"/>
                </a:solidFill>
              </a:rPr>
              <a:t>: Central </a:t>
            </a:r>
            <a:r>
              <a:rPr lang="pt-BR" sz="1400" b="1" err="1">
                <a:solidFill>
                  <a:schemeClr val="bg1"/>
                </a:solidFill>
              </a:rPr>
              <a:t>coil</a:t>
            </a:r>
            <a:endParaRPr lang="pt-BR" sz="1400" b="1">
              <a:solidFill>
                <a:schemeClr val="bg1"/>
              </a:solidFill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5A324644-DD93-E39F-5B8A-67FA95CA2103}"/>
              </a:ext>
            </a:extLst>
          </p:cNvPr>
          <p:cNvSpPr txBox="1"/>
          <p:nvPr/>
        </p:nvSpPr>
        <p:spPr>
          <a:xfrm>
            <a:off x="10426749" y="2803359"/>
            <a:ext cx="147097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/>
              <a:t>2 </a:t>
            </a:r>
            <a:r>
              <a:rPr lang="pt-BR" err="1"/>
              <a:t>coils</a:t>
            </a:r>
            <a:r>
              <a:rPr lang="pt-BR"/>
              <a:t> </a:t>
            </a:r>
            <a:r>
              <a:rPr lang="pt-BR" err="1"/>
              <a:t>tested</a:t>
            </a:r>
            <a:endParaRPr lang="en-US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16A1A63-054E-7404-31F4-FA910BE972E0}"/>
              </a:ext>
            </a:extLst>
          </p:cNvPr>
          <p:cNvSpPr txBox="1"/>
          <p:nvPr/>
        </p:nvSpPr>
        <p:spPr>
          <a:xfrm>
            <a:off x="7104079" y="6024324"/>
            <a:ext cx="147097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/>
              <a:t>3 </a:t>
            </a:r>
            <a:r>
              <a:rPr lang="pt-BR" err="1"/>
              <a:t>coils</a:t>
            </a:r>
            <a:r>
              <a:rPr lang="pt-BR"/>
              <a:t> </a:t>
            </a:r>
            <a:r>
              <a:rPr lang="pt-BR" err="1"/>
              <a:t>tested</a:t>
            </a:r>
            <a:endParaRPr lang="en-US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2F3BDB8-27E9-21B5-8A9C-8FAD094A2CB4}"/>
              </a:ext>
            </a:extLst>
          </p:cNvPr>
          <p:cNvSpPr txBox="1"/>
          <p:nvPr/>
        </p:nvSpPr>
        <p:spPr>
          <a:xfrm>
            <a:off x="91440" y="1028244"/>
            <a:ext cx="6299395" cy="1314133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/>
          <a:p>
            <a:pPr marL="742950" lvl="1" indent="-285750" algn="just" defTabSz="456854">
              <a:buFont typeface="Arial" panose="020B0604020202020204" pitchFamily="34" charset="0"/>
              <a:buChar char="•"/>
            </a:pPr>
            <a:r>
              <a:rPr lang="en-US" sz="2000" b="1" dirty="0"/>
              <a:t>Flux return yokes </a:t>
            </a:r>
            <a:r>
              <a:rPr lang="en-US" sz="2000" dirty="0"/>
              <a:t>were designed to test the coils</a:t>
            </a:r>
          </a:p>
          <a:p>
            <a:pPr marL="742950" lvl="1" indent="-285750" algn="just" defTabSz="456854">
              <a:buFont typeface="Arial" panose="020B0604020202020204" pitchFamily="34" charset="0"/>
              <a:buChar char="•"/>
            </a:pPr>
            <a:r>
              <a:rPr lang="en-US" sz="2000" dirty="0"/>
              <a:t>PCB boards with </a:t>
            </a:r>
            <a:r>
              <a:rPr lang="en-US" sz="2000" b="1" dirty="0"/>
              <a:t>3 calibrated HGT-2101 Hall Probes</a:t>
            </a:r>
            <a:r>
              <a:rPr lang="en-US" sz="2000" dirty="0"/>
              <a:t> were used to measure the magnetic field within the gap of flux return yokes</a:t>
            </a:r>
          </a:p>
        </p:txBody>
      </p:sp>
    </p:spTree>
    <p:extLst>
      <p:ext uri="{BB962C8B-B14F-4D97-AF65-F5344CB8AC3E}">
        <p14:creationId xmlns:p14="http://schemas.microsoft.com/office/powerpoint/2010/main" val="1770384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E2D4D741-BA9B-ADB5-1FAF-DA265E1A00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545" r="17219"/>
          <a:stretch/>
        </p:blipFill>
        <p:spPr>
          <a:xfrm>
            <a:off x="5539302" y="1233382"/>
            <a:ext cx="6125046" cy="50103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72E832-8616-E8CD-D398-B40C795B4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31116"/>
            <a:ext cx="10454840" cy="62719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Mechanical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design</a:t>
            </a:r>
            <a:endParaRPr lang="en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DD103C7A-8A68-8EE2-DBE8-63750BDC86F2}"/>
              </a:ext>
            </a:extLst>
          </p:cNvPr>
          <p:cNvCxnSpPr>
            <a:cxnSpLocks/>
          </p:cNvCxnSpPr>
          <p:nvPr/>
        </p:nvCxnSpPr>
        <p:spPr>
          <a:xfrm flipH="1">
            <a:off x="8483154" y="3000374"/>
            <a:ext cx="712662" cy="33820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e Seta Reta 40">
            <a:extLst>
              <a:ext uri="{FF2B5EF4-FFF2-40B4-BE49-F238E27FC236}">
                <a16:creationId xmlns:a16="http://schemas.microsoft.com/office/drawing/2014/main" id="{84130C65-0900-0E58-53A8-E74E28638ED3}"/>
              </a:ext>
            </a:extLst>
          </p:cNvPr>
          <p:cNvCxnSpPr>
            <a:cxnSpLocks/>
          </p:cNvCxnSpPr>
          <p:nvPr/>
        </p:nvCxnSpPr>
        <p:spPr>
          <a:xfrm>
            <a:off x="9152950" y="3000374"/>
            <a:ext cx="722849" cy="21596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>
            <a:extLst>
              <a:ext uri="{FF2B5EF4-FFF2-40B4-BE49-F238E27FC236}">
                <a16:creationId xmlns:a16="http://schemas.microsoft.com/office/drawing/2014/main" id="{AFBD47E7-9047-83EC-5EA5-A3A297997379}"/>
              </a:ext>
            </a:extLst>
          </p:cNvPr>
          <p:cNvCxnSpPr>
            <a:cxnSpLocks/>
          </p:cNvCxnSpPr>
          <p:nvPr/>
        </p:nvCxnSpPr>
        <p:spPr>
          <a:xfrm flipH="1">
            <a:off x="9047506" y="3000374"/>
            <a:ext cx="97713" cy="101003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>
            <a:extLst>
              <a:ext uri="{FF2B5EF4-FFF2-40B4-BE49-F238E27FC236}">
                <a16:creationId xmlns:a16="http://schemas.microsoft.com/office/drawing/2014/main" id="{C8CBFB29-354D-C417-E1E4-78AEDCE087D7}"/>
              </a:ext>
            </a:extLst>
          </p:cNvPr>
          <p:cNvCxnSpPr>
            <a:cxnSpLocks/>
          </p:cNvCxnSpPr>
          <p:nvPr/>
        </p:nvCxnSpPr>
        <p:spPr>
          <a:xfrm>
            <a:off x="7421191" y="3418882"/>
            <a:ext cx="0" cy="591527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de Seta Reta 48">
            <a:extLst>
              <a:ext uri="{FF2B5EF4-FFF2-40B4-BE49-F238E27FC236}">
                <a16:creationId xmlns:a16="http://schemas.microsoft.com/office/drawing/2014/main" id="{F892A425-828E-1932-5A30-8081C4728D9E}"/>
              </a:ext>
            </a:extLst>
          </p:cNvPr>
          <p:cNvCxnSpPr>
            <a:cxnSpLocks/>
          </p:cNvCxnSpPr>
          <p:nvPr/>
        </p:nvCxnSpPr>
        <p:spPr>
          <a:xfrm>
            <a:off x="7421191" y="3418882"/>
            <a:ext cx="656009" cy="77474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51">
            <a:extLst>
              <a:ext uri="{FF2B5EF4-FFF2-40B4-BE49-F238E27FC236}">
                <a16:creationId xmlns:a16="http://schemas.microsoft.com/office/drawing/2014/main" id="{8628E0A5-BF7E-A90A-F9F2-C95CA4BFDE8A}"/>
              </a:ext>
            </a:extLst>
          </p:cNvPr>
          <p:cNvCxnSpPr>
            <a:cxnSpLocks/>
          </p:cNvCxnSpPr>
          <p:nvPr/>
        </p:nvCxnSpPr>
        <p:spPr>
          <a:xfrm flipV="1">
            <a:off x="8332898" y="4817355"/>
            <a:ext cx="150256" cy="30922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Imagem 57">
            <a:extLst>
              <a:ext uri="{FF2B5EF4-FFF2-40B4-BE49-F238E27FC236}">
                <a16:creationId xmlns:a16="http://schemas.microsoft.com/office/drawing/2014/main" id="{FD9211D1-18EA-BB91-5E7C-B3698ADEB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607" y="3592847"/>
            <a:ext cx="3930841" cy="3204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366613CF-E9E9-7DF5-E7A5-6B24B0EE649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4F1EB85-A84F-A46D-3A1F-2EE30A7E1A71}"/>
              </a:ext>
            </a:extLst>
          </p:cNvPr>
          <p:cNvGrpSpPr/>
          <p:nvPr/>
        </p:nvGrpSpPr>
        <p:grpSpPr>
          <a:xfrm>
            <a:off x="333689" y="1123428"/>
            <a:ext cx="2190435" cy="970701"/>
            <a:chOff x="136914" y="917209"/>
            <a:chExt cx="2060578" cy="97070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4B1C3BAD-123A-D0F1-1336-DA28151A24D5}"/>
                </a:ext>
              </a:extLst>
            </p:cNvPr>
            <p:cNvSpPr/>
            <p:nvPr/>
          </p:nvSpPr>
          <p:spPr>
            <a:xfrm>
              <a:off x="368692" y="917209"/>
              <a:ext cx="1828800" cy="970701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Electromagnetic structure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AA8D685-BAC8-31BC-9FED-EDA6F57D443F}"/>
                </a:ext>
              </a:extLst>
            </p:cNvPr>
            <p:cNvSpPr/>
            <p:nvPr/>
          </p:nvSpPr>
          <p:spPr>
            <a:xfrm>
              <a:off x="136914" y="1173959"/>
              <a:ext cx="457200" cy="457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1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889E86-D3A7-23B7-D6C0-EE9EA0768574}"/>
              </a:ext>
            </a:extLst>
          </p:cNvPr>
          <p:cNvGrpSpPr/>
          <p:nvPr/>
        </p:nvGrpSpPr>
        <p:grpSpPr>
          <a:xfrm>
            <a:off x="2747200" y="1123428"/>
            <a:ext cx="2038823" cy="970701"/>
            <a:chOff x="4714027" y="917209"/>
            <a:chExt cx="2038823" cy="97070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16B2FF30-68D5-7C97-5778-0F883193CBA3}"/>
                </a:ext>
              </a:extLst>
            </p:cNvPr>
            <p:cNvSpPr/>
            <p:nvPr/>
          </p:nvSpPr>
          <p:spPr>
            <a:xfrm>
              <a:off x="4924050" y="917209"/>
              <a:ext cx="1828800" cy="970701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Electron beam vacuum chamber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70F7929-60AF-AC47-DF58-49889D921F3A}"/>
                </a:ext>
              </a:extLst>
            </p:cNvPr>
            <p:cNvSpPr/>
            <p:nvPr/>
          </p:nvSpPr>
          <p:spPr>
            <a:xfrm>
              <a:off x="4714027" y="1173959"/>
              <a:ext cx="457200" cy="457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3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41D636-4462-033B-AFC1-4AC3519DEF95}"/>
              </a:ext>
            </a:extLst>
          </p:cNvPr>
          <p:cNvGrpSpPr/>
          <p:nvPr/>
        </p:nvGrpSpPr>
        <p:grpSpPr>
          <a:xfrm>
            <a:off x="335835" y="2385959"/>
            <a:ext cx="2221599" cy="970701"/>
            <a:chOff x="141203" y="917209"/>
            <a:chExt cx="2056289" cy="97070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7D70F72-D45A-F4ED-B57B-59A0C4BBDD34}"/>
                </a:ext>
              </a:extLst>
            </p:cNvPr>
            <p:cNvSpPr/>
            <p:nvPr/>
          </p:nvSpPr>
          <p:spPr>
            <a:xfrm>
              <a:off x="368692" y="917209"/>
              <a:ext cx="1828800" cy="970701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Thermal circuit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4ED6A0B-5721-FB5C-DA00-7DF0B52C9F1E}"/>
                </a:ext>
              </a:extLst>
            </p:cNvPr>
            <p:cNvSpPr/>
            <p:nvPr/>
          </p:nvSpPr>
          <p:spPr>
            <a:xfrm>
              <a:off x="141203" y="1173959"/>
              <a:ext cx="457200" cy="457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2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CC8978-1264-E25E-97E0-E8B207DA356D}"/>
              </a:ext>
            </a:extLst>
          </p:cNvPr>
          <p:cNvGrpSpPr/>
          <p:nvPr/>
        </p:nvGrpSpPr>
        <p:grpSpPr>
          <a:xfrm>
            <a:off x="2743168" y="2367877"/>
            <a:ext cx="2046886" cy="970701"/>
            <a:chOff x="150606" y="917209"/>
            <a:chExt cx="2046886" cy="970701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9BB37B6C-E548-92A9-45E6-3374FCA9BD64}"/>
                </a:ext>
              </a:extLst>
            </p:cNvPr>
            <p:cNvSpPr/>
            <p:nvPr/>
          </p:nvSpPr>
          <p:spPr>
            <a:xfrm>
              <a:off x="368692" y="917209"/>
              <a:ext cx="1828800" cy="970701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Supports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AD46109-6A58-73DF-6C51-7CBD861C4B0D}"/>
                </a:ext>
              </a:extLst>
            </p:cNvPr>
            <p:cNvSpPr/>
            <p:nvPr/>
          </p:nvSpPr>
          <p:spPr>
            <a:xfrm>
              <a:off x="150606" y="1173959"/>
              <a:ext cx="457200" cy="4572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4</a:t>
              </a: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0C0A9307-8A36-F576-8665-69CF87145204}"/>
              </a:ext>
            </a:extLst>
          </p:cNvPr>
          <p:cNvSpPr/>
          <p:nvPr/>
        </p:nvSpPr>
        <p:spPr>
          <a:xfrm>
            <a:off x="10058400" y="4712819"/>
            <a:ext cx="457200" cy="4572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EB2EDD9-8C96-B50B-29FA-52A158430FB2}"/>
              </a:ext>
            </a:extLst>
          </p:cNvPr>
          <p:cNvSpPr/>
          <p:nvPr/>
        </p:nvSpPr>
        <p:spPr>
          <a:xfrm>
            <a:off x="8924350" y="2712276"/>
            <a:ext cx="457200" cy="4572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4F67E11-75E5-DB7D-52BB-852D4854114B}"/>
              </a:ext>
            </a:extLst>
          </p:cNvPr>
          <p:cNvSpPr/>
          <p:nvPr/>
        </p:nvSpPr>
        <p:spPr>
          <a:xfrm>
            <a:off x="8118889" y="5105570"/>
            <a:ext cx="457200" cy="4572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3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3E1B932-F9D5-B857-BB9E-A1581752246E}"/>
              </a:ext>
            </a:extLst>
          </p:cNvPr>
          <p:cNvSpPr/>
          <p:nvPr/>
        </p:nvSpPr>
        <p:spPr>
          <a:xfrm>
            <a:off x="7162800" y="3081827"/>
            <a:ext cx="457200" cy="4572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9B68AB-C48E-550C-6401-85EC12EC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13</a:t>
            </a:fld>
            <a:endParaRPr lang="en-BR"/>
          </a:p>
        </p:txBody>
      </p: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409512D2-4B03-3756-C9E1-FBF198349DBD}"/>
              </a:ext>
            </a:extLst>
          </p:cNvPr>
          <p:cNvCxnSpPr>
            <a:cxnSpLocks/>
            <a:stCxn id="26" idx="2"/>
          </p:cNvCxnSpPr>
          <p:nvPr/>
        </p:nvCxnSpPr>
        <p:spPr>
          <a:xfrm flipH="1" flipV="1">
            <a:off x="9672422" y="4712819"/>
            <a:ext cx="385978" cy="22860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893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m 110">
            <a:extLst>
              <a:ext uri="{FF2B5EF4-FFF2-40B4-BE49-F238E27FC236}">
                <a16:creationId xmlns:a16="http://schemas.microsoft.com/office/drawing/2014/main" id="{17502F1B-FABD-6684-D432-8FFF6BDEE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556" y="4957128"/>
            <a:ext cx="2615162" cy="1525064"/>
          </a:xfrm>
          <a:prstGeom prst="rect">
            <a:avLst/>
          </a:prstGeom>
        </p:spPr>
      </p:pic>
      <p:grpSp>
        <p:nvGrpSpPr>
          <p:cNvPr id="79" name="Agrupar 78">
            <a:extLst>
              <a:ext uri="{FF2B5EF4-FFF2-40B4-BE49-F238E27FC236}">
                <a16:creationId xmlns:a16="http://schemas.microsoft.com/office/drawing/2014/main" id="{244B25DF-D1D6-823A-33A3-41CAB62AA8D8}"/>
              </a:ext>
            </a:extLst>
          </p:cNvPr>
          <p:cNvGrpSpPr/>
          <p:nvPr/>
        </p:nvGrpSpPr>
        <p:grpSpPr>
          <a:xfrm>
            <a:off x="2156239" y="1018454"/>
            <a:ext cx="3253430" cy="2840814"/>
            <a:chOff x="1451991" y="1731181"/>
            <a:chExt cx="5125698" cy="4059974"/>
          </a:xfrm>
        </p:grpSpPr>
        <p:pic>
          <p:nvPicPr>
            <p:cNvPr id="80" name="Imagem 79" descr="Caixa de brinquedo&#10;&#10;Descrição gerada automaticamente com confiança baixa">
              <a:extLst>
                <a:ext uri="{FF2B5EF4-FFF2-40B4-BE49-F238E27FC236}">
                  <a16:creationId xmlns:a16="http://schemas.microsoft.com/office/drawing/2014/main" id="{E4779EF3-F21C-4157-48DC-A9E13688C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28696" y="1731181"/>
              <a:ext cx="3938679" cy="3829158"/>
            </a:xfrm>
            <a:prstGeom prst="rect">
              <a:avLst/>
            </a:prstGeom>
          </p:spPr>
        </p:pic>
        <p:sp>
          <p:nvSpPr>
            <p:cNvPr id="81" name="CaixaDeTexto 80">
              <a:extLst>
                <a:ext uri="{FF2B5EF4-FFF2-40B4-BE49-F238E27FC236}">
                  <a16:creationId xmlns:a16="http://schemas.microsoft.com/office/drawing/2014/main" id="{1AFAE3A9-C6EA-C28B-D76D-176FA9027A01}"/>
                </a:ext>
              </a:extLst>
            </p:cNvPr>
            <p:cNvSpPr txBox="1"/>
            <p:nvPr/>
          </p:nvSpPr>
          <p:spPr>
            <a:xfrm>
              <a:off x="1451991" y="4890513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800" b="1" dirty="0"/>
                <a:t>Lateral poles</a:t>
              </a:r>
            </a:p>
            <a:p>
              <a:pPr algn="ctr"/>
              <a:r>
                <a:rPr lang="pt-BR" sz="800" b="1" dirty="0"/>
                <a:t>(1006 Steel)</a:t>
              </a:r>
              <a:endParaRPr lang="en-US" sz="800" b="1" dirty="0"/>
            </a:p>
          </p:txBody>
        </p:sp>
        <p:sp>
          <p:nvSpPr>
            <p:cNvPr id="82" name="CaixaDeTexto 81">
              <a:extLst>
                <a:ext uri="{FF2B5EF4-FFF2-40B4-BE49-F238E27FC236}">
                  <a16:creationId xmlns:a16="http://schemas.microsoft.com/office/drawing/2014/main" id="{B598B259-1EE2-AB68-8294-C259183D0285}"/>
                </a:ext>
              </a:extLst>
            </p:cNvPr>
            <p:cNvSpPr txBox="1"/>
            <p:nvPr/>
          </p:nvSpPr>
          <p:spPr>
            <a:xfrm>
              <a:off x="1670227" y="5401517"/>
              <a:ext cx="8146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800" b="1" dirty="0" err="1"/>
                <a:t>Magnetic</a:t>
              </a:r>
              <a:r>
                <a:rPr lang="pt-BR" sz="800" b="1" dirty="0"/>
                <a:t> </a:t>
              </a:r>
              <a:r>
                <a:rPr lang="pt-BR" sz="800" b="1" dirty="0" err="1"/>
                <a:t>Yoke</a:t>
              </a:r>
              <a:endParaRPr lang="pt-BR" sz="800" b="1" dirty="0"/>
            </a:p>
            <a:p>
              <a:pPr algn="ctr"/>
              <a:r>
                <a:rPr lang="pt-BR" sz="800" b="1" dirty="0"/>
                <a:t>(1006 Steel)</a:t>
              </a:r>
              <a:endParaRPr lang="en-US" sz="800" b="1" dirty="0"/>
            </a:p>
          </p:txBody>
        </p:sp>
        <p:sp>
          <p:nvSpPr>
            <p:cNvPr id="83" name="CaixaDeTexto 82">
              <a:extLst>
                <a:ext uri="{FF2B5EF4-FFF2-40B4-BE49-F238E27FC236}">
                  <a16:creationId xmlns:a16="http://schemas.microsoft.com/office/drawing/2014/main" id="{2A2226B5-D4BA-2A73-707D-0944235E0CB8}"/>
                </a:ext>
              </a:extLst>
            </p:cNvPr>
            <p:cNvSpPr txBox="1"/>
            <p:nvPr/>
          </p:nvSpPr>
          <p:spPr>
            <a:xfrm>
              <a:off x="3859830" y="5452601"/>
              <a:ext cx="662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800" b="1" dirty="0"/>
                <a:t>Lateral </a:t>
              </a:r>
              <a:r>
                <a:rPr lang="pt-BR" sz="800" b="1" dirty="0" err="1"/>
                <a:t>Coil</a:t>
              </a:r>
              <a:endParaRPr lang="pt-BR" sz="800" b="1" dirty="0"/>
            </a:p>
            <a:p>
              <a:pPr algn="ctr"/>
              <a:r>
                <a:rPr lang="pt-BR" sz="800" b="1" dirty="0"/>
                <a:t>(</a:t>
              </a:r>
              <a:r>
                <a:rPr lang="pt-BR" sz="800" b="1" dirty="0" err="1"/>
                <a:t>NbTi</a:t>
              </a:r>
              <a:r>
                <a:rPr lang="pt-BR" sz="800" b="1" dirty="0"/>
                <a:t>)</a:t>
              </a:r>
              <a:endParaRPr lang="en-US" sz="800" b="1" dirty="0"/>
            </a:p>
          </p:txBody>
        </p:sp>
        <p:sp>
          <p:nvSpPr>
            <p:cNvPr id="84" name="CaixaDeTexto 83">
              <a:extLst>
                <a:ext uri="{FF2B5EF4-FFF2-40B4-BE49-F238E27FC236}">
                  <a16:creationId xmlns:a16="http://schemas.microsoft.com/office/drawing/2014/main" id="{A98F71C3-6483-6117-1EDF-B566F6172AD6}"/>
                </a:ext>
              </a:extLst>
            </p:cNvPr>
            <p:cNvSpPr txBox="1"/>
            <p:nvPr/>
          </p:nvSpPr>
          <p:spPr>
            <a:xfrm>
              <a:off x="4933189" y="5096931"/>
              <a:ext cx="6767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800" b="1" dirty="0"/>
                <a:t>Central </a:t>
              </a:r>
              <a:r>
                <a:rPr lang="pt-BR" sz="800" b="1" dirty="0" err="1"/>
                <a:t>Coil</a:t>
              </a:r>
              <a:endParaRPr lang="pt-BR" sz="800" b="1" dirty="0"/>
            </a:p>
            <a:p>
              <a:pPr algn="ctr"/>
              <a:r>
                <a:rPr lang="pt-BR" sz="800" b="1" dirty="0"/>
                <a:t>(</a:t>
              </a:r>
              <a:r>
                <a:rPr lang="pt-BR" sz="800" b="1" dirty="0" err="1"/>
                <a:t>NbTi</a:t>
              </a:r>
              <a:r>
                <a:rPr lang="pt-BR" sz="800" b="1" dirty="0"/>
                <a:t>)</a:t>
              </a:r>
              <a:endParaRPr lang="en-US" sz="800" b="1" dirty="0"/>
            </a:p>
          </p:txBody>
        </p:sp>
        <p:sp>
          <p:nvSpPr>
            <p:cNvPr id="85" name="CaixaDeTexto 84">
              <a:extLst>
                <a:ext uri="{FF2B5EF4-FFF2-40B4-BE49-F238E27FC236}">
                  <a16:creationId xmlns:a16="http://schemas.microsoft.com/office/drawing/2014/main" id="{C67FAF84-0D5C-4EFA-700F-539C6448F342}"/>
                </a:ext>
              </a:extLst>
            </p:cNvPr>
            <p:cNvSpPr txBox="1"/>
            <p:nvPr/>
          </p:nvSpPr>
          <p:spPr>
            <a:xfrm>
              <a:off x="5598396" y="4492987"/>
              <a:ext cx="9685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800" b="1" dirty="0"/>
                <a:t>Central </a:t>
              </a:r>
              <a:r>
                <a:rPr lang="pt-BR" sz="800" b="1" dirty="0" err="1"/>
                <a:t>Coil</a:t>
              </a:r>
              <a:r>
                <a:rPr lang="pt-BR" sz="800" b="1" dirty="0"/>
                <a:t> </a:t>
              </a:r>
              <a:r>
                <a:rPr lang="pt-BR" sz="800" b="1" dirty="0" err="1"/>
                <a:t>Clamp</a:t>
              </a:r>
              <a:endParaRPr lang="pt-BR" sz="800" b="1" dirty="0"/>
            </a:p>
            <a:p>
              <a:pPr algn="ctr"/>
              <a:r>
                <a:rPr lang="pt-BR" sz="800" b="1" dirty="0"/>
                <a:t>(6061-T6 Al)</a:t>
              </a:r>
              <a:endParaRPr lang="en-US" sz="800" b="1" dirty="0"/>
            </a:p>
          </p:txBody>
        </p:sp>
        <p:sp>
          <p:nvSpPr>
            <p:cNvPr id="86" name="CaixaDeTexto 85">
              <a:extLst>
                <a:ext uri="{FF2B5EF4-FFF2-40B4-BE49-F238E27FC236}">
                  <a16:creationId xmlns:a16="http://schemas.microsoft.com/office/drawing/2014/main" id="{86267817-E58E-77D5-1998-57CA44D0862C}"/>
                </a:ext>
              </a:extLst>
            </p:cNvPr>
            <p:cNvSpPr txBox="1"/>
            <p:nvPr/>
          </p:nvSpPr>
          <p:spPr>
            <a:xfrm>
              <a:off x="5623582" y="3887301"/>
              <a:ext cx="9541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800" b="1" dirty="0"/>
                <a:t>Lateral </a:t>
              </a:r>
              <a:r>
                <a:rPr lang="pt-BR" sz="800" b="1" dirty="0" err="1"/>
                <a:t>Coil</a:t>
              </a:r>
              <a:r>
                <a:rPr lang="pt-BR" sz="800" b="1" dirty="0"/>
                <a:t> </a:t>
              </a:r>
              <a:r>
                <a:rPr lang="pt-BR" sz="800" b="1" dirty="0" err="1"/>
                <a:t>Clamp</a:t>
              </a:r>
              <a:endParaRPr lang="pt-BR" sz="800" b="1" dirty="0"/>
            </a:p>
            <a:p>
              <a:pPr algn="ctr"/>
              <a:r>
                <a:rPr lang="pt-BR" sz="800" b="1" dirty="0"/>
                <a:t>(6061-T6 Al)</a:t>
              </a:r>
              <a:endParaRPr lang="en-US" sz="800" b="1" dirty="0"/>
            </a:p>
          </p:txBody>
        </p:sp>
        <p:sp>
          <p:nvSpPr>
            <p:cNvPr id="87" name="CaixaDeTexto 86">
              <a:extLst>
                <a:ext uri="{FF2B5EF4-FFF2-40B4-BE49-F238E27FC236}">
                  <a16:creationId xmlns:a16="http://schemas.microsoft.com/office/drawing/2014/main" id="{FC14227E-3E8E-379B-4F86-1A6217BFA0C4}"/>
                </a:ext>
              </a:extLst>
            </p:cNvPr>
            <p:cNvSpPr txBox="1"/>
            <p:nvPr/>
          </p:nvSpPr>
          <p:spPr>
            <a:xfrm>
              <a:off x="5757724" y="2846248"/>
              <a:ext cx="776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800" b="1" dirty="0" err="1"/>
                <a:t>Thermal</a:t>
              </a:r>
              <a:r>
                <a:rPr lang="pt-BR" sz="800" b="1" dirty="0"/>
                <a:t> Links</a:t>
              </a:r>
            </a:p>
            <a:p>
              <a:pPr algn="ctr"/>
              <a:r>
                <a:rPr lang="pt-BR" sz="800" b="1" dirty="0"/>
                <a:t>(Cu)</a:t>
              </a:r>
              <a:endParaRPr lang="en-US" sz="800" b="1" dirty="0"/>
            </a:p>
          </p:txBody>
        </p:sp>
        <p:cxnSp>
          <p:nvCxnSpPr>
            <p:cNvPr id="88" name="Conector reto 87">
              <a:extLst>
                <a:ext uri="{FF2B5EF4-FFF2-40B4-BE49-F238E27FC236}">
                  <a16:creationId xmlns:a16="http://schemas.microsoft.com/office/drawing/2014/main" id="{57A04A8D-AE50-17CE-FDBC-10F4F6336A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28863" y="4181475"/>
              <a:ext cx="786261" cy="917198"/>
            </a:xfrm>
            <a:prstGeom prst="line">
              <a:avLst/>
            </a:prstGeom>
            <a:ln w="12700">
              <a:solidFill>
                <a:srgbClr val="FF0000"/>
              </a:solidFill>
              <a:head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ector reto 89">
              <a:extLst>
                <a:ext uri="{FF2B5EF4-FFF2-40B4-BE49-F238E27FC236}">
                  <a16:creationId xmlns:a16="http://schemas.microsoft.com/office/drawing/2014/main" id="{96D77BDB-7008-E6CE-ED69-065731C012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43083" y="5170684"/>
              <a:ext cx="402099" cy="338212"/>
            </a:xfrm>
            <a:prstGeom prst="line">
              <a:avLst/>
            </a:prstGeom>
            <a:ln w="12700">
              <a:solidFill>
                <a:srgbClr val="FF0000"/>
              </a:solidFill>
              <a:head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ctor reto 91">
              <a:extLst>
                <a:ext uri="{FF2B5EF4-FFF2-40B4-BE49-F238E27FC236}">
                  <a16:creationId xmlns:a16="http://schemas.microsoft.com/office/drawing/2014/main" id="{0B6E3562-855A-96D7-CAAD-E496C4A6F24E}"/>
                </a:ext>
              </a:extLst>
            </p:cNvPr>
            <p:cNvCxnSpPr>
              <a:cxnSpLocks/>
            </p:cNvCxnSpPr>
            <p:nvPr/>
          </p:nvCxnSpPr>
          <p:spPr>
            <a:xfrm>
              <a:off x="3254333" y="4581525"/>
              <a:ext cx="617447" cy="960648"/>
            </a:xfrm>
            <a:prstGeom prst="line">
              <a:avLst/>
            </a:prstGeom>
            <a:ln w="12700">
              <a:solidFill>
                <a:srgbClr val="FF0000"/>
              </a:solidFill>
              <a:head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ctor reto 92">
              <a:extLst>
                <a:ext uri="{FF2B5EF4-FFF2-40B4-BE49-F238E27FC236}">
                  <a16:creationId xmlns:a16="http://schemas.microsoft.com/office/drawing/2014/main" id="{E3BE1522-3779-5B7E-E0CB-8816824ADCAA}"/>
                </a:ext>
              </a:extLst>
            </p:cNvPr>
            <p:cNvCxnSpPr>
              <a:cxnSpLocks/>
            </p:cNvCxnSpPr>
            <p:nvPr/>
          </p:nvCxnSpPr>
          <p:spPr>
            <a:xfrm>
              <a:off x="3777315" y="4056578"/>
              <a:ext cx="994482" cy="1149885"/>
            </a:xfrm>
            <a:prstGeom prst="line">
              <a:avLst/>
            </a:prstGeom>
            <a:ln w="12700">
              <a:solidFill>
                <a:srgbClr val="FF0000"/>
              </a:solidFill>
              <a:head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ctor reto 94">
              <a:extLst>
                <a:ext uri="{FF2B5EF4-FFF2-40B4-BE49-F238E27FC236}">
                  <a16:creationId xmlns:a16="http://schemas.microsoft.com/office/drawing/2014/main" id="{143D2636-E15F-5580-52A0-0FC6C5CBDC97}"/>
                </a:ext>
              </a:extLst>
            </p:cNvPr>
            <p:cNvCxnSpPr>
              <a:cxnSpLocks/>
              <a:endCxn id="85" idx="1"/>
            </p:cNvCxnSpPr>
            <p:nvPr/>
          </p:nvCxnSpPr>
          <p:spPr>
            <a:xfrm>
              <a:off x="4231135" y="4156628"/>
              <a:ext cx="1367261" cy="505636"/>
            </a:xfrm>
            <a:prstGeom prst="line">
              <a:avLst/>
            </a:prstGeom>
            <a:ln w="12700">
              <a:solidFill>
                <a:srgbClr val="FF0000"/>
              </a:solidFill>
              <a:head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ctor reto 95">
              <a:extLst>
                <a:ext uri="{FF2B5EF4-FFF2-40B4-BE49-F238E27FC236}">
                  <a16:creationId xmlns:a16="http://schemas.microsoft.com/office/drawing/2014/main" id="{299B3437-81CD-BD0F-EE5F-7847BC1D67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7731" y="4208335"/>
              <a:ext cx="532375" cy="81191"/>
            </a:xfrm>
            <a:prstGeom prst="line">
              <a:avLst/>
            </a:prstGeom>
            <a:ln w="12700">
              <a:solidFill>
                <a:srgbClr val="FF0000"/>
              </a:solidFill>
              <a:head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ector reto 96">
              <a:extLst>
                <a:ext uri="{FF2B5EF4-FFF2-40B4-BE49-F238E27FC236}">
                  <a16:creationId xmlns:a16="http://schemas.microsoft.com/office/drawing/2014/main" id="{E99FFF68-86DE-4126-4F10-0B723E878C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3755" y="3050397"/>
              <a:ext cx="232291" cy="257514"/>
            </a:xfrm>
            <a:prstGeom prst="line">
              <a:avLst/>
            </a:prstGeom>
            <a:ln w="12700">
              <a:solidFill>
                <a:srgbClr val="FF0000"/>
              </a:solidFill>
              <a:headEnd type="oval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Imagem 25" descr="Imagem de vídeo game&#10;&#10;Descrição gerada automaticamente com confiança média">
            <a:extLst>
              <a:ext uri="{FF2B5EF4-FFF2-40B4-BE49-F238E27FC236}">
                <a16:creationId xmlns:a16="http://schemas.microsoft.com/office/drawing/2014/main" id="{C65FA0AB-5EF0-5BC0-09BD-C4FF71DD924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110" t="7580" r="4060" b="7020"/>
          <a:stretch/>
        </p:blipFill>
        <p:spPr>
          <a:xfrm>
            <a:off x="6226545" y="1108760"/>
            <a:ext cx="4142475" cy="2379430"/>
          </a:xfrm>
          <a:prstGeom prst="rect">
            <a:avLst/>
          </a:prstGeom>
          <a:ln>
            <a:noFill/>
          </a:ln>
        </p:spPr>
      </p:pic>
      <p:sp>
        <p:nvSpPr>
          <p:cNvPr id="89" name="Retângulo 88">
            <a:extLst>
              <a:ext uri="{FF2B5EF4-FFF2-40B4-BE49-F238E27FC236}">
                <a16:creationId xmlns:a16="http://schemas.microsoft.com/office/drawing/2014/main" id="{C7F57072-E6C2-BCA2-6278-57B75E62DE44}"/>
              </a:ext>
            </a:extLst>
          </p:cNvPr>
          <p:cNvSpPr/>
          <p:nvPr/>
        </p:nvSpPr>
        <p:spPr>
          <a:xfrm>
            <a:off x="9965191" y="6288275"/>
            <a:ext cx="2226809" cy="538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72E832-8616-E8CD-D398-B40C795B4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31116"/>
            <a:ext cx="10454840" cy="62719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Mechanical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design</a:t>
            </a:r>
            <a:endParaRPr lang="en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0EA66C52-0CB6-DBD4-AF68-FF7FE34C236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00" t="31419" r="19600" b="30067"/>
          <a:stretch/>
        </p:blipFill>
        <p:spPr>
          <a:xfrm>
            <a:off x="10454840" y="146953"/>
            <a:ext cx="1645519" cy="615047"/>
          </a:xfrm>
          <a:prstGeom prst="rect">
            <a:avLst/>
          </a:prstGeom>
        </p:spPr>
      </p:pic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366613CF-E9E9-7DF5-E7A5-6B24B0EE649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4F1EB85-A84F-A46D-3A1F-2EE30A7E1A71}"/>
              </a:ext>
            </a:extLst>
          </p:cNvPr>
          <p:cNvGrpSpPr/>
          <p:nvPr/>
        </p:nvGrpSpPr>
        <p:grpSpPr>
          <a:xfrm>
            <a:off x="259841" y="902298"/>
            <a:ext cx="2190435" cy="507176"/>
            <a:chOff x="136914" y="1173959"/>
            <a:chExt cx="2060578" cy="50717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4B1C3BAD-123A-D0F1-1336-DA28151A24D5}"/>
                </a:ext>
              </a:extLst>
            </p:cNvPr>
            <p:cNvSpPr/>
            <p:nvPr/>
          </p:nvSpPr>
          <p:spPr>
            <a:xfrm>
              <a:off x="368692" y="1176869"/>
              <a:ext cx="1828800" cy="504266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Electromagnetic structure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AA8D685-BAC8-31BC-9FED-EDA6F57D443F}"/>
                </a:ext>
              </a:extLst>
            </p:cNvPr>
            <p:cNvSpPr/>
            <p:nvPr/>
          </p:nvSpPr>
          <p:spPr>
            <a:xfrm>
              <a:off x="136914" y="1173959"/>
              <a:ext cx="440255" cy="468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1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889E86-D3A7-23B7-D6C0-EE9EA0768574}"/>
              </a:ext>
            </a:extLst>
          </p:cNvPr>
          <p:cNvGrpSpPr/>
          <p:nvPr/>
        </p:nvGrpSpPr>
        <p:grpSpPr>
          <a:xfrm>
            <a:off x="6030098" y="866842"/>
            <a:ext cx="2602277" cy="504000"/>
            <a:chOff x="4714027" y="1169934"/>
            <a:chExt cx="1978130" cy="50400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16B2FF30-68D5-7C97-5778-0F883193CBA3}"/>
                </a:ext>
              </a:extLst>
            </p:cNvPr>
            <p:cNvSpPr/>
            <p:nvPr/>
          </p:nvSpPr>
          <p:spPr>
            <a:xfrm>
              <a:off x="4863357" y="1169934"/>
              <a:ext cx="1828800" cy="504000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Electron beam vacuum chamber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70F7929-60AF-AC47-DF58-49889D921F3A}"/>
                </a:ext>
              </a:extLst>
            </p:cNvPr>
            <p:cNvSpPr/>
            <p:nvPr/>
          </p:nvSpPr>
          <p:spPr>
            <a:xfrm>
              <a:off x="4714027" y="1173959"/>
              <a:ext cx="355752" cy="468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3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41D636-4462-033B-AFC1-4AC3519DEF95}"/>
              </a:ext>
            </a:extLst>
          </p:cNvPr>
          <p:cNvGrpSpPr/>
          <p:nvPr/>
        </p:nvGrpSpPr>
        <p:grpSpPr>
          <a:xfrm>
            <a:off x="271772" y="4143048"/>
            <a:ext cx="2221599" cy="468000"/>
            <a:chOff x="141203" y="1173959"/>
            <a:chExt cx="2056289" cy="46800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F7D70F72-D45A-F4ED-B57B-59A0C4BBDD34}"/>
                </a:ext>
              </a:extLst>
            </p:cNvPr>
            <p:cNvSpPr/>
            <p:nvPr/>
          </p:nvSpPr>
          <p:spPr>
            <a:xfrm>
              <a:off x="368692" y="1196365"/>
              <a:ext cx="1828800" cy="432000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Thermal circuit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4ED6A0B-5721-FB5C-DA00-7DF0B52C9F1E}"/>
                </a:ext>
              </a:extLst>
            </p:cNvPr>
            <p:cNvSpPr/>
            <p:nvPr/>
          </p:nvSpPr>
          <p:spPr>
            <a:xfrm>
              <a:off x="141203" y="1173959"/>
              <a:ext cx="433176" cy="468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2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CC8978-1264-E25E-97E0-E8B207DA356D}"/>
              </a:ext>
            </a:extLst>
          </p:cNvPr>
          <p:cNvGrpSpPr/>
          <p:nvPr/>
        </p:nvGrpSpPr>
        <p:grpSpPr>
          <a:xfrm>
            <a:off x="3881095" y="4135226"/>
            <a:ext cx="2070096" cy="468000"/>
            <a:chOff x="150606" y="1173959"/>
            <a:chExt cx="2070096" cy="46800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9BB37B6C-E548-92A9-45E6-3374FCA9BD64}"/>
                </a:ext>
              </a:extLst>
            </p:cNvPr>
            <p:cNvSpPr/>
            <p:nvPr/>
          </p:nvSpPr>
          <p:spPr>
            <a:xfrm>
              <a:off x="391902" y="1206694"/>
              <a:ext cx="1828800" cy="432000"/>
            </a:xfrm>
            <a:prstGeom prst="roundRect">
              <a:avLst>
                <a:gd name="adj" fmla="val 50000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2713" algn="ctr">
                <a:spcAft>
                  <a:spcPts val="600"/>
                </a:spcAft>
              </a:pPr>
              <a:r>
                <a:rPr lang="en-US" sz="1600" b="1">
                  <a:solidFill>
                    <a:schemeClr val="tx1"/>
                  </a:solidFill>
                </a:rPr>
                <a:t>Supports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AD46109-6A58-73DF-6C51-7CBD861C4B0D}"/>
                </a:ext>
              </a:extLst>
            </p:cNvPr>
            <p:cNvSpPr/>
            <p:nvPr/>
          </p:nvSpPr>
          <p:spPr>
            <a:xfrm>
              <a:off x="150606" y="1173959"/>
              <a:ext cx="468000" cy="468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4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9B68AB-C48E-550C-6401-85EC12EC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14</a:t>
            </a:fld>
            <a:endParaRPr lang="en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3D6D893-AA8F-02E3-ADD0-0EE759988334}"/>
              </a:ext>
            </a:extLst>
          </p:cNvPr>
          <p:cNvSpPr txBox="1"/>
          <p:nvPr/>
        </p:nvSpPr>
        <p:spPr>
          <a:xfrm>
            <a:off x="39328" y="1737595"/>
            <a:ext cx="2131990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b="1"/>
              <a:t>Main Concepts</a:t>
            </a:r>
          </a:p>
          <a:p>
            <a:pPr marL="87313" indent="-87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Al and bipartite clamps to pre-load the coils</a:t>
            </a:r>
            <a:endParaRPr lang="en-US" sz="1100"/>
          </a:p>
          <a:p>
            <a:pPr marL="87313" indent="-87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Central coils’ clamps with conical shape </a:t>
            </a:r>
            <a:r>
              <a:rPr lang="en-US" sz="1100"/>
              <a:t>to prevent magnet’s gap closing</a:t>
            </a:r>
          </a:p>
          <a:p>
            <a:pPr marL="87313" indent="-87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Invar washers </a:t>
            </a:r>
            <a:r>
              <a:rPr lang="en-US" sz="1100"/>
              <a:t>to prevent bolt loosening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83F09B00-DE26-9810-4AF0-EAE244010948}"/>
              </a:ext>
            </a:extLst>
          </p:cNvPr>
          <p:cNvSpPr/>
          <p:nvPr/>
        </p:nvSpPr>
        <p:spPr>
          <a:xfrm rot="20581273">
            <a:off x="7829539" y="1626954"/>
            <a:ext cx="1476431" cy="51660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39" name="Agrupar 38">
            <a:extLst>
              <a:ext uri="{FF2B5EF4-FFF2-40B4-BE49-F238E27FC236}">
                <a16:creationId xmlns:a16="http://schemas.microsoft.com/office/drawing/2014/main" id="{193A69BF-6B2E-33DE-6790-64D390430961}"/>
              </a:ext>
            </a:extLst>
          </p:cNvPr>
          <p:cNvGrpSpPr/>
          <p:nvPr/>
        </p:nvGrpSpPr>
        <p:grpSpPr>
          <a:xfrm>
            <a:off x="7760641" y="3074233"/>
            <a:ext cx="2297759" cy="802747"/>
            <a:chOff x="7532473" y="3294046"/>
            <a:chExt cx="4656257" cy="1580195"/>
          </a:xfrm>
        </p:grpSpPr>
        <p:pic>
          <p:nvPicPr>
            <p:cNvPr id="42" name="Imagem 41">
              <a:extLst>
                <a:ext uri="{FF2B5EF4-FFF2-40B4-BE49-F238E27FC236}">
                  <a16:creationId xmlns:a16="http://schemas.microsoft.com/office/drawing/2014/main" id="{9C1F07A5-2F2C-1C02-49BB-E7AD125CE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32473" y="3294046"/>
              <a:ext cx="4656257" cy="1556170"/>
            </a:xfrm>
            <a:prstGeom prst="rect">
              <a:avLst/>
            </a:prstGeom>
          </p:spPr>
        </p:pic>
        <p:grpSp>
          <p:nvGrpSpPr>
            <p:cNvPr id="43" name="Agrupar 42">
              <a:extLst>
                <a:ext uri="{FF2B5EF4-FFF2-40B4-BE49-F238E27FC236}">
                  <a16:creationId xmlns:a16="http://schemas.microsoft.com/office/drawing/2014/main" id="{6A95F366-0FD9-E60B-A999-1326BC7D1D42}"/>
                </a:ext>
              </a:extLst>
            </p:cNvPr>
            <p:cNvGrpSpPr/>
            <p:nvPr/>
          </p:nvGrpSpPr>
          <p:grpSpPr>
            <a:xfrm>
              <a:off x="9142385" y="3764765"/>
              <a:ext cx="2857463" cy="1109476"/>
              <a:chOff x="7415359" y="5434253"/>
              <a:chExt cx="2857463" cy="1151606"/>
            </a:xfrm>
          </p:grpSpPr>
          <p:cxnSp>
            <p:nvCxnSpPr>
              <p:cNvPr id="45" name="Conector de Seta Reta 44">
                <a:extLst>
                  <a:ext uri="{FF2B5EF4-FFF2-40B4-BE49-F238E27FC236}">
                    <a16:creationId xmlns:a16="http://schemas.microsoft.com/office/drawing/2014/main" id="{11BB247F-30A9-7B30-601F-9C185BF7C28E}"/>
                  </a:ext>
                </a:extLst>
              </p:cNvPr>
              <p:cNvCxnSpPr/>
              <p:nvPr/>
            </p:nvCxnSpPr>
            <p:spPr>
              <a:xfrm>
                <a:off x="7786472" y="5472353"/>
                <a:ext cx="0" cy="29260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de Seta Reta 45">
                <a:extLst>
                  <a:ext uri="{FF2B5EF4-FFF2-40B4-BE49-F238E27FC236}">
                    <a16:creationId xmlns:a16="http://schemas.microsoft.com/office/drawing/2014/main" id="{976E2664-0462-3ED7-1AC2-57C5038C8C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86472" y="5779094"/>
                <a:ext cx="0" cy="29260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CaixaDeTexto 47">
                <a:extLst>
                  <a:ext uri="{FF2B5EF4-FFF2-40B4-BE49-F238E27FC236}">
                    <a16:creationId xmlns:a16="http://schemas.microsoft.com/office/drawing/2014/main" id="{3F51DD1C-4003-DDA1-63FF-15E6576AF164}"/>
                  </a:ext>
                </a:extLst>
              </p:cNvPr>
              <p:cNvSpPr txBox="1"/>
              <p:nvPr/>
            </p:nvSpPr>
            <p:spPr>
              <a:xfrm>
                <a:off x="7415359" y="6019886"/>
                <a:ext cx="1751153" cy="5659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/>
                  <a:t>0.5mm</a:t>
                </a:r>
                <a:endParaRPr lang="pt-BR" sz="1200"/>
              </a:p>
            </p:txBody>
          </p:sp>
          <p:cxnSp>
            <p:nvCxnSpPr>
              <p:cNvPr id="50" name="Conector de Seta Reta 49">
                <a:extLst>
                  <a:ext uri="{FF2B5EF4-FFF2-40B4-BE49-F238E27FC236}">
                    <a16:creationId xmlns:a16="http://schemas.microsoft.com/office/drawing/2014/main" id="{B6196BAB-4850-FEAB-1C38-3449101FA01D}"/>
                  </a:ext>
                </a:extLst>
              </p:cNvPr>
              <p:cNvCxnSpPr/>
              <p:nvPr/>
            </p:nvCxnSpPr>
            <p:spPr>
              <a:xfrm>
                <a:off x="8521660" y="5434253"/>
                <a:ext cx="0" cy="29260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de Seta Reta 50">
                <a:extLst>
                  <a:ext uri="{FF2B5EF4-FFF2-40B4-BE49-F238E27FC236}">
                    <a16:creationId xmlns:a16="http://schemas.microsoft.com/office/drawing/2014/main" id="{5F3889C1-EB95-BCFF-1A84-DBF6B8EC3F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21660" y="5873582"/>
                <a:ext cx="0" cy="29260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CaixaDeTexto 52">
                <a:extLst>
                  <a:ext uri="{FF2B5EF4-FFF2-40B4-BE49-F238E27FC236}">
                    <a16:creationId xmlns:a16="http://schemas.microsoft.com/office/drawing/2014/main" id="{2AE71855-B10E-E401-ACB0-54A531704148}"/>
                  </a:ext>
                </a:extLst>
              </p:cNvPr>
              <p:cNvSpPr txBox="1"/>
              <p:nvPr/>
            </p:nvSpPr>
            <p:spPr>
              <a:xfrm>
                <a:off x="8521660" y="5803041"/>
                <a:ext cx="1751162" cy="5659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/>
                  <a:t>6mm</a:t>
                </a:r>
                <a:endParaRPr lang="pt-BR" sz="1200"/>
              </a:p>
            </p:txBody>
          </p:sp>
        </p:grpSp>
      </p:grpSp>
      <p:cxnSp>
        <p:nvCxnSpPr>
          <p:cNvPr id="55" name="Conector de Seta Reta 54">
            <a:extLst>
              <a:ext uri="{FF2B5EF4-FFF2-40B4-BE49-F238E27FC236}">
                <a16:creationId xmlns:a16="http://schemas.microsoft.com/office/drawing/2014/main" id="{E229DA6C-2F31-11EB-E962-78253FFF0E68}"/>
              </a:ext>
            </a:extLst>
          </p:cNvPr>
          <p:cNvCxnSpPr>
            <a:cxnSpLocks/>
            <a:stCxn id="12" idx="4"/>
            <a:endCxn id="42" idx="0"/>
          </p:cNvCxnSpPr>
          <p:nvPr/>
        </p:nvCxnSpPr>
        <p:spPr>
          <a:xfrm>
            <a:off x="8643184" y="2132302"/>
            <a:ext cx="266337" cy="941931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ixaDeTexto 59">
            <a:extLst>
              <a:ext uri="{FF2B5EF4-FFF2-40B4-BE49-F238E27FC236}">
                <a16:creationId xmlns:a16="http://schemas.microsoft.com/office/drawing/2014/main" id="{6D065FD0-9BFA-5305-18C4-37ADA2C5E03D}"/>
              </a:ext>
            </a:extLst>
          </p:cNvPr>
          <p:cNvSpPr txBox="1"/>
          <p:nvPr/>
        </p:nvSpPr>
        <p:spPr>
          <a:xfrm>
            <a:off x="10241536" y="3205377"/>
            <a:ext cx="1950464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7313" indent="-87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dirty="0"/>
              <a:t>Tripartite</a:t>
            </a:r>
            <a:r>
              <a:rPr lang="en-US" sz="1200" dirty="0"/>
              <a:t> </a:t>
            </a:r>
            <a:r>
              <a:rPr lang="en-US" sz="1200" b="1" dirty="0" err="1"/>
              <a:t>CuCrZr</a:t>
            </a:r>
            <a:r>
              <a:rPr lang="en-US" sz="1200" dirty="0"/>
              <a:t> chamber</a:t>
            </a:r>
          </a:p>
          <a:p>
            <a:pPr marL="87313" indent="-87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Total length of </a:t>
            </a:r>
            <a:r>
              <a:rPr lang="en-US" sz="1200" b="1" dirty="0"/>
              <a:t>1.2m</a:t>
            </a:r>
            <a:endParaRPr lang="en-US" sz="1200" dirty="0"/>
          </a:p>
        </p:txBody>
      </p:sp>
      <p:grpSp>
        <p:nvGrpSpPr>
          <p:cNvPr id="75" name="Agrupar 74">
            <a:extLst>
              <a:ext uri="{FF2B5EF4-FFF2-40B4-BE49-F238E27FC236}">
                <a16:creationId xmlns:a16="http://schemas.microsoft.com/office/drawing/2014/main" id="{11BE547D-04F9-2C17-5E83-F5F43A454C61}"/>
              </a:ext>
            </a:extLst>
          </p:cNvPr>
          <p:cNvGrpSpPr>
            <a:grpSpLocks noChangeAspect="1"/>
          </p:cNvGrpSpPr>
          <p:nvPr/>
        </p:nvGrpSpPr>
        <p:grpSpPr>
          <a:xfrm>
            <a:off x="7341183" y="4098724"/>
            <a:ext cx="4811084" cy="2487037"/>
            <a:chOff x="14728610" y="1475458"/>
            <a:chExt cx="9062185" cy="4684575"/>
          </a:xfrm>
        </p:grpSpPr>
        <p:pic>
          <p:nvPicPr>
            <p:cNvPr id="63" name="Imagem 62">
              <a:extLst>
                <a:ext uri="{FF2B5EF4-FFF2-40B4-BE49-F238E27FC236}">
                  <a16:creationId xmlns:a16="http://schemas.microsoft.com/office/drawing/2014/main" id="{9F618074-2778-3805-6755-CCF4B6868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88140" y="2235731"/>
              <a:ext cx="4302655" cy="3924302"/>
            </a:xfrm>
            <a:prstGeom prst="rect">
              <a:avLst/>
            </a:prstGeom>
          </p:spPr>
        </p:pic>
        <p:sp>
          <p:nvSpPr>
            <p:cNvPr id="64" name="Retângulo 63">
              <a:extLst>
                <a:ext uri="{FF2B5EF4-FFF2-40B4-BE49-F238E27FC236}">
                  <a16:creationId xmlns:a16="http://schemas.microsoft.com/office/drawing/2014/main" id="{219D8E83-CD2A-DECD-D60F-14D374BB00C8}"/>
                </a:ext>
              </a:extLst>
            </p:cNvPr>
            <p:cNvSpPr/>
            <p:nvPr/>
          </p:nvSpPr>
          <p:spPr>
            <a:xfrm>
              <a:off x="20895957" y="3624845"/>
              <a:ext cx="2524126" cy="1209674"/>
            </a:xfrm>
            <a:prstGeom prst="rect">
              <a:avLst/>
            </a:prstGeom>
            <a:noFill/>
            <a:ln w="12700">
              <a:solidFill>
                <a:srgbClr val="F4B084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65" name="Conector de Seta Reta 64">
              <a:extLst>
                <a:ext uri="{FF2B5EF4-FFF2-40B4-BE49-F238E27FC236}">
                  <a16:creationId xmlns:a16="http://schemas.microsoft.com/office/drawing/2014/main" id="{611234FA-D738-D6E0-D9FA-DFA89E42E433}"/>
                </a:ext>
              </a:extLst>
            </p:cNvPr>
            <p:cNvCxnSpPr>
              <a:cxnSpLocks/>
              <a:stCxn id="64" idx="1"/>
            </p:cNvCxnSpPr>
            <p:nvPr/>
          </p:nvCxnSpPr>
          <p:spPr>
            <a:xfrm flipH="1">
              <a:off x="18924887" y="4229683"/>
              <a:ext cx="1971069" cy="183882"/>
            </a:xfrm>
            <a:prstGeom prst="straightConnector1">
              <a:avLst/>
            </a:prstGeom>
            <a:ln w="19050">
              <a:solidFill>
                <a:srgbClr val="F4B084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aixaDeTexto 67">
              <a:extLst>
                <a:ext uri="{FF2B5EF4-FFF2-40B4-BE49-F238E27FC236}">
                  <a16:creationId xmlns:a16="http://schemas.microsoft.com/office/drawing/2014/main" id="{24A913FE-9B8F-DEDC-3473-FEFE40528752}"/>
                </a:ext>
              </a:extLst>
            </p:cNvPr>
            <p:cNvSpPr txBox="1"/>
            <p:nvPr/>
          </p:nvSpPr>
          <p:spPr>
            <a:xfrm>
              <a:off x="17717823" y="2077569"/>
              <a:ext cx="1474488" cy="695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900" b="1" dirty="0"/>
                <a:t>Base frame</a:t>
              </a:r>
            </a:p>
            <a:p>
              <a:pPr algn="ctr"/>
              <a:r>
                <a:rPr lang="pt-BR" sz="900" b="1" dirty="0"/>
                <a:t>[304 SS]</a:t>
              </a:r>
            </a:p>
          </p:txBody>
        </p:sp>
        <p:sp>
          <p:nvSpPr>
            <p:cNvPr id="71" name="CaixaDeTexto 70">
              <a:extLst>
                <a:ext uri="{FF2B5EF4-FFF2-40B4-BE49-F238E27FC236}">
                  <a16:creationId xmlns:a16="http://schemas.microsoft.com/office/drawing/2014/main" id="{A4B228E2-E2CD-3F66-B5D9-1CA12EF0E6A5}"/>
                </a:ext>
              </a:extLst>
            </p:cNvPr>
            <p:cNvSpPr txBox="1"/>
            <p:nvPr/>
          </p:nvSpPr>
          <p:spPr>
            <a:xfrm>
              <a:off x="14728610" y="1475458"/>
              <a:ext cx="1699967" cy="956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900" b="1" dirty="0"/>
                <a:t>Chamber </a:t>
              </a:r>
              <a:r>
                <a:rPr lang="pt-BR" sz="900" b="1" dirty="0" err="1"/>
                <a:t>Supports</a:t>
              </a:r>
              <a:endParaRPr lang="pt-BR" sz="900" b="1" dirty="0"/>
            </a:p>
            <a:p>
              <a:pPr algn="ctr"/>
              <a:r>
                <a:rPr lang="pt-BR" sz="900" b="1" dirty="0"/>
                <a:t>[316L SS]</a:t>
              </a:r>
              <a:endParaRPr lang="pt-BR" sz="1100" b="1" dirty="0"/>
            </a:p>
          </p:txBody>
        </p:sp>
        <p:sp>
          <p:nvSpPr>
            <p:cNvPr id="74" name="CaixaDeTexto 73">
              <a:extLst>
                <a:ext uri="{FF2B5EF4-FFF2-40B4-BE49-F238E27FC236}">
                  <a16:creationId xmlns:a16="http://schemas.microsoft.com/office/drawing/2014/main" id="{A486D98E-ABAE-0135-53FE-9DEC9408DFF6}"/>
                </a:ext>
              </a:extLst>
            </p:cNvPr>
            <p:cNvSpPr txBox="1"/>
            <p:nvPr/>
          </p:nvSpPr>
          <p:spPr>
            <a:xfrm>
              <a:off x="18998248" y="3327584"/>
              <a:ext cx="1104094" cy="695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900" b="1"/>
                <a:t>Kevlar </a:t>
              </a:r>
              <a:r>
                <a:rPr lang="pt-BR" sz="900" b="1" err="1"/>
                <a:t>Straps</a:t>
              </a:r>
              <a:endParaRPr lang="pt-BR" sz="900" b="1"/>
            </a:p>
          </p:txBody>
        </p:sp>
      </p:grpSp>
      <p:cxnSp>
        <p:nvCxnSpPr>
          <p:cNvPr id="91" name="Conector de Seta Reta 90">
            <a:extLst>
              <a:ext uri="{FF2B5EF4-FFF2-40B4-BE49-F238E27FC236}">
                <a16:creationId xmlns:a16="http://schemas.microsoft.com/office/drawing/2014/main" id="{D02B7D4F-D710-F453-DD78-DFC16181FE9B}"/>
              </a:ext>
            </a:extLst>
          </p:cNvPr>
          <p:cNvCxnSpPr>
            <a:cxnSpLocks/>
            <a:endCxn id="71" idx="2"/>
          </p:cNvCxnSpPr>
          <p:nvPr/>
        </p:nvCxnSpPr>
        <p:spPr>
          <a:xfrm flipH="1" flipV="1">
            <a:off x="7792437" y="4606555"/>
            <a:ext cx="313338" cy="475461"/>
          </a:xfrm>
          <a:prstGeom prst="straightConnector1">
            <a:avLst/>
          </a:prstGeom>
          <a:ln w="19050">
            <a:solidFill>
              <a:srgbClr val="FF0000"/>
            </a:solidFill>
            <a:headEnd type="oval" w="sm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 de Seta Reta 93">
            <a:extLst>
              <a:ext uri="{FF2B5EF4-FFF2-40B4-BE49-F238E27FC236}">
                <a16:creationId xmlns:a16="http://schemas.microsoft.com/office/drawing/2014/main" id="{6C8FC062-EA9F-BE42-B985-10D3D12231E7}"/>
              </a:ext>
            </a:extLst>
          </p:cNvPr>
          <p:cNvCxnSpPr>
            <a:cxnSpLocks/>
            <a:endCxn id="68" idx="2"/>
          </p:cNvCxnSpPr>
          <p:nvPr/>
        </p:nvCxnSpPr>
        <p:spPr>
          <a:xfrm flipV="1">
            <a:off x="8909521" y="4787716"/>
            <a:ext cx="410026" cy="531997"/>
          </a:xfrm>
          <a:prstGeom prst="straightConnector1">
            <a:avLst/>
          </a:prstGeom>
          <a:ln w="19050">
            <a:solidFill>
              <a:srgbClr val="FF0000"/>
            </a:solidFill>
            <a:headEnd type="oval" w="sm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ector de Seta Reta 97">
            <a:extLst>
              <a:ext uri="{FF2B5EF4-FFF2-40B4-BE49-F238E27FC236}">
                <a16:creationId xmlns:a16="http://schemas.microsoft.com/office/drawing/2014/main" id="{8BE77AEC-5C7E-AD45-E284-C1ECD0BC85FC}"/>
              </a:ext>
            </a:extLst>
          </p:cNvPr>
          <p:cNvCxnSpPr>
            <a:cxnSpLocks/>
            <a:endCxn id="74" idx="3"/>
          </p:cNvCxnSpPr>
          <p:nvPr/>
        </p:nvCxnSpPr>
        <p:spPr>
          <a:xfrm flipH="1">
            <a:off x="10194081" y="5145016"/>
            <a:ext cx="553209" cy="121666"/>
          </a:xfrm>
          <a:prstGeom prst="straightConnector1">
            <a:avLst/>
          </a:prstGeom>
          <a:ln w="19050">
            <a:solidFill>
              <a:srgbClr val="FF0000"/>
            </a:solidFill>
            <a:headEnd type="oval" w="sm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aixaDeTexto 100">
            <a:extLst>
              <a:ext uri="{FF2B5EF4-FFF2-40B4-BE49-F238E27FC236}">
                <a16:creationId xmlns:a16="http://schemas.microsoft.com/office/drawing/2014/main" id="{2C41B797-7F03-93E6-9466-CA1A3F7CE0F3}"/>
              </a:ext>
            </a:extLst>
          </p:cNvPr>
          <p:cNvSpPr txBox="1"/>
          <p:nvPr/>
        </p:nvSpPr>
        <p:spPr>
          <a:xfrm>
            <a:off x="3734314" y="4661291"/>
            <a:ext cx="3435714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/>
              <a:t>Main Concepts</a:t>
            </a:r>
          </a:p>
          <a:p>
            <a:pPr marL="88900" indent="-88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Base frame</a:t>
            </a:r>
            <a:r>
              <a:rPr lang="en-US" sz="1100"/>
              <a:t> supports the whole structure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US" sz="1100" b="1"/>
              <a:t>Kevlar straps suspension</a:t>
            </a:r>
            <a:r>
              <a:rPr lang="en-US" sz="1100"/>
              <a:t>: </a:t>
            </a:r>
          </a:p>
          <a:p>
            <a:pPr marL="269875" lvl="2" indent="-177800">
              <a:buFont typeface="Courier New" panose="02070309020205020404" pitchFamily="49" charset="0"/>
              <a:buChar char="o"/>
            </a:pPr>
            <a:r>
              <a:rPr lang="en-US" sz="1100"/>
              <a:t>Minimize thermal conduction with low thermal contraction</a:t>
            </a:r>
          </a:p>
          <a:p>
            <a:pPr marL="269875" lvl="2" indent="-1778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100"/>
              <a:t>Provide vertical (adjustable out of vacuum) and horizontal alignment</a:t>
            </a:r>
            <a:endParaRPr lang="en-US" sz="1200"/>
          </a:p>
          <a:p>
            <a:pPr marL="88900" indent="-88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b="1"/>
              <a:t>Lateral Yoke </a:t>
            </a:r>
            <a:r>
              <a:rPr lang="en-US" sz="1100"/>
              <a:t>serves as an anchoring point for the supports (unique connection between base frame, vacuum chamber and yoke)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103" name="CaixaDeTexto 102">
            <a:extLst>
              <a:ext uri="{FF2B5EF4-FFF2-40B4-BE49-F238E27FC236}">
                <a16:creationId xmlns:a16="http://schemas.microsoft.com/office/drawing/2014/main" id="{836A4B2E-5216-6141-44C0-53A57E57BC46}"/>
              </a:ext>
            </a:extLst>
          </p:cNvPr>
          <p:cNvSpPr txBox="1"/>
          <p:nvPr/>
        </p:nvSpPr>
        <p:spPr>
          <a:xfrm>
            <a:off x="272917" y="5376272"/>
            <a:ext cx="2520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pt-BR" err="1">
                <a:solidFill>
                  <a:schemeClr val="bg1">
                    <a:lumMod val="50000"/>
                  </a:schemeClr>
                </a:solidFill>
              </a:rPr>
              <a:t>See</a:t>
            </a:r>
            <a:r>
              <a:rPr lang="pt-BR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pt-BR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pt-BR" err="1">
                <a:solidFill>
                  <a:schemeClr val="bg1">
                    <a:lumMod val="50000"/>
                  </a:schemeClr>
                </a:solidFill>
              </a:rPr>
              <a:t>following</a:t>
            </a:r>
            <a:r>
              <a:rPr lang="pt-BR">
                <a:solidFill>
                  <a:schemeClr val="bg1">
                    <a:lumMod val="50000"/>
                  </a:schemeClr>
                </a:solidFill>
              </a:rPr>
              <a:t> slides)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6" name="Retângulo: Cantos Arredondados 105">
            <a:extLst>
              <a:ext uri="{FF2B5EF4-FFF2-40B4-BE49-F238E27FC236}">
                <a16:creationId xmlns:a16="http://schemas.microsoft.com/office/drawing/2014/main" id="{37958B19-ABE5-F82B-E0A1-CBD61EEB0B87}"/>
              </a:ext>
            </a:extLst>
          </p:cNvPr>
          <p:cNvSpPr/>
          <p:nvPr/>
        </p:nvSpPr>
        <p:spPr>
          <a:xfrm>
            <a:off x="62368" y="820166"/>
            <a:ext cx="5525713" cy="321132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tângulo: Cantos Arredondados 106">
            <a:extLst>
              <a:ext uri="{FF2B5EF4-FFF2-40B4-BE49-F238E27FC236}">
                <a16:creationId xmlns:a16="http://schemas.microsoft.com/office/drawing/2014/main" id="{195FA1FF-D9BD-3525-8D35-0CCDC21536C7}"/>
              </a:ext>
            </a:extLst>
          </p:cNvPr>
          <p:cNvSpPr/>
          <p:nvPr/>
        </p:nvSpPr>
        <p:spPr>
          <a:xfrm>
            <a:off x="5792028" y="819672"/>
            <a:ext cx="6360240" cy="313210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tângulo: Cantos Arredondados 107">
            <a:extLst>
              <a:ext uri="{FF2B5EF4-FFF2-40B4-BE49-F238E27FC236}">
                <a16:creationId xmlns:a16="http://schemas.microsoft.com/office/drawing/2014/main" id="{A9E4E830-EBBF-67E5-3DF2-519105D61B0E}"/>
              </a:ext>
            </a:extLst>
          </p:cNvPr>
          <p:cNvSpPr/>
          <p:nvPr/>
        </p:nvSpPr>
        <p:spPr>
          <a:xfrm>
            <a:off x="3676166" y="4086975"/>
            <a:ext cx="8476102" cy="275141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tângulo: Cantos Arredondados 108">
            <a:extLst>
              <a:ext uri="{FF2B5EF4-FFF2-40B4-BE49-F238E27FC236}">
                <a16:creationId xmlns:a16="http://schemas.microsoft.com/office/drawing/2014/main" id="{AB1FBDB7-A887-A5F0-9241-5D8680287DDF}"/>
              </a:ext>
            </a:extLst>
          </p:cNvPr>
          <p:cNvSpPr/>
          <p:nvPr/>
        </p:nvSpPr>
        <p:spPr>
          <a:xfrm>
            <a:off x="102118" y="4083476"/>
            <a:ext cx="3320335" cy="275141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33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BAC98F6-4ECB-FA4E-5129-66F26A0C8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264" y="1223010"/>
            <a:ext cx="5485852" cy="5137322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A4B2D528-9F84-EB8A-ABA1-575B10099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Cryogenic concept</a:t>
            </a:r>
          </a:p>
        </p:txBody>
      </p:sp>
      <p:grpSp>
        <p:nvGrpSpPr>
          <p:cNvPr id="40" name="Agrupar 39">
            <a:extLst>
              <a:ext uri="{FF2B5EF4-FFF2-40B4-BE49-F238E27FC236}">
                <a16:creationId xmlns:a16="http://schemas.microsoft.com/office/drawing/2014/main" id="{D0E76836-143C-1F03-0075-8C716CF16F26}"/>
              </a:ext>
            </a:extLst>
          </p:cNvPr>
          <p:cNvGrpSpPr>
            <a:grpSpLocks noChangeAspect="1"/>
          </p:cNvGrpSpPr>
          <p:nvPr/>
        </p:nvGrpSpPr>
        <p:grpSpPr>
          <a:xfrm>
            <a:off x="55064" y="1197221"/>
            <a:ext cx="3872838" cy="4026707"/>
            <a:chOff x="116813" y="401690"/>
            <a:chExt cx="5306804" cy="5517634"/>
          </a:xfrm>
        </p:grpSpPr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id="{AA7ED3C4-9BD9-538D-A212-E0580146F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7324" y="1424198"/>
              <a:ext cx="4573989" cy="4495126"/>
            </a:xfrm>
            <a:prstGeom prst="rect">
              <a:avLst/>
            </a:prstGeom>
          </p:spPr>
        </p:pic>
        <p:cxnSp>
          <p:nvCxnSpPr>
            <p:cNvPr id="30" name="Conector de Seta Reta 29">
              <a:extLst>
                <a:ext uri="{FF2B5EF4-FFF2-40B4-BE49-F238E27FC236}">
                  <a16:creationId xmlns:a16="http://schemas.microsoft.com/office/drawing/2014/main" id="{FD0859CC-5052-AA4F-CCA3-B215311622D6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 flipV="1">
              <a:off x="3218753" y="1130805"/>
              <a:ext cx="1102432" cy="2603088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ixaDeTexto 55">
              <a:extLst>
                <a:ext uri="{FF2B5EF4-FFF2-40B4-BE49-F238E27FC236}">
                  <a16:creationId xmlns:a16="http://schemas.microsoft.com/office/drawing/2014/main" id="{2DF8522E-2C40-1620-1DC6-A181222357A3}"/>
                </a:ext>
              </a:extLst>
            </p:cNvPr>
            <p:cNvSpPr txBox="1"/>
            <p:nvPr/>
          </p:nvSpPr>
          <p:spPr>
            <a:xfrm>
              <a:off x="3218753" y="416589"/>
              <a:ext cx="2204864" cy="714216"/>
            </a:xfrm>
            <a:prstGeom prst="rect">
              <a:avLst/>
            </a:prstGeom>
            <a:noFill/>
            <a:ln w="3810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100" err="1">
                  <a:solidFill>
                    <a:prstClr val="black"/>
                  </a:solidFill>
                  <a:cs typeface="Calibri"/>
                </a:rPr>
                <a:t>LHe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tank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for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the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coils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~4.2 K</a:t>
              </a:r>
            </a:p>
          </p:txBody>
        </p:sp>
        <p:cxnSp>
          <p:nvCxnSpPr>
            <p:cNvPr id="33" name="Conector de Seta Reta 32">
              <a:extLst>
                <a:ext uri="{FF2B5EF4-FFF2-40B4-BE49-F238E27FC236}">
                  <a16:creationId xmlns:a16="http://schemas.microsoft.com/office/drawing/2014/main" id="{AEA8406F-C1B2-C225-E356-AB573EBAB7A4}"/>
                </a:ext>
              </a:extLst>
            </p:cNvPr>
            <p:cNvCxnSpPr>
              <a:cxnSpLocks/>
              <a:endCxn id="34" idx="2"/>
            </p:cNvCxnSpPr>
            <p:nvPr/>
          </p:nvCxnSpPr>
          <p:spPr>
            <a:xfrm flipH="1" flipV="1">
              <a:off x="1567571" y="1115906"/>
              <a:ext cx="829631" cy="728053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ixaDeTexto 55">
              <a:extLst>
                <a:ext uri="{FF2B5EF4-FFF2-40B4-BE49-F238E27FC236}">
                  <a16:creationId xmlns:a16="http://schemas.microsoft.com/office/drawing/2014/main" id="{04359E12-A9F9-14FC-CBA6-79B3B6D202EB}"/>
                </a:ext>
              </a:extLst>
            </p:cNvPr>
            <p:cNvSpPr txBox="1"/>
            <p:nvPr/>
          </p:nvSpPr>
          <p:spPr>
            <a:xfrm>
              <a:off x="116813" y="401690"/>
              <a:ext cx="2901515" cy="71421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22384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txBody>
            <a:bodyPr rot="0" spcFirstLastPara="0" vert="horz" wrap="square" lIns="180904" tIns="90453" rIns="180904" bIns="9045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0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pt-BR" sz="1100">
                  <a:solidFill>
                    <a:prstClr val="black"/>
                  </a:solidFill>
                  <a:cs typeface="Calibri"/>
                </a:rPr>
                <a:t>Central flange –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access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to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the</a:t>
              </a:r>
              <a:r>
                <a:rPr lang="pt-BR" sz="1100">
                  <a:solidFill>
                    <a:prstClr val="black"/>
                  </a:solidFill>
                  <a:cs typeface="Calibri"/>
                </a:rPr>
                <a:t> central Lhe </a:t>
              </a:r>
              <a:r>
                <a:rPr lang="pt-BR" sz="1100" err="1">
                  <a:solidFill>
                    <a:prstClr val="black"/>
                  </a:solidFill>
                  <a:cs typeface="Calibri"/>
                </a:rPr>
                <a:t>tank</a:t>
              </a:r>
              <a:endParaRPr kumimoji="0" lang="pt-BR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</p:grpSp>
      <p:cxnSp>
        <p:nvCxnSpPr>
          <p:cNvPr id="2" name="Straight Connector 12">
            <a:extLst>
              <a:ext uri="{FF2B5EF4-FFF2-40B4-BE49-F238E27FC236}">
                <a16:creationId xmlns:a16="http://schemas.microsoft.com/office/drawing/2014/main" id="{38C33BAD-3ACD-3A52-AF6D-7B6EA4DDD95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6AB9C58C-FCC1-F7B5-D900-476F0C4916C4}"/>
              </a:ext>
            </a:extLst>
          </p:cNvPr>
          <p:cNvGrpSpPr>
            <a:grpSpLocks noChangeAspect="1"/>
          </p:cNvGrpSpPr>
          <p:nvPr/>
        </p:nvGrpSpPr>
        <p:grpSpPr>
          <a:xfrm>
            <a:off x="3767094" y="305515"/>
            <a:ext cx="8369841" cy="5853064"/>
            <a:chOff x="2378286" y="153115"/>
            <a:chExt cx="9767099" cy="6830161"/>
          </a:xfrm>
        </p:grpSpPr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F0781535-1CC0-BD1E-FB73-DDAE49DF2809}"/>
                </a:ext>
              </a:extLst>
            </p:cNvPr>
            <p:cNvSpPr txBox="1"/>
            <p:nvPr/>
          </p:nvSpPr>
          <p:spPr>
            <a:xfrm>
              <a:off x="6286236" y="5955431"/>
              <a:ext cx="1655201" cy="736270"/>
            </a:xfrm>
            <a:prstGeom prst="rect">
              <a:avLst/>
            </a:prstGeom>
            <a:ln w="28575">
              <a:solidFill>
                <a:srgbClr val="DB0F8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SRDK-408S</a:t>
              </a:r>
            </a:p>
            <a:p>
              <a:pPr algn="ctr"/>
              <a:r>
                <a:rPr lang="en-US" sz="1200" b="1"/>
                <a:t> </a:t>
              </a:r>
              <a:r>
                <a:rPr lang="en-US" sz="1100"/>
                <a:t>(50W @ 60K &amp; 12.5W @ 20K, 60 Hz)</a:t>
              </a:r>
              <a:endParaRPr lang="en-US" sz="1200"/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570477B5-E244-F142-7623-DA99B25C36C6}"/>
                </a:ext>
              </a:extLst>
            </p:cNvPr>
            <p:cNvSpPr txBox="1"/>
            <p:nvPr/>
          </p:nvSpPr>
          <p:spPr>
            <a:xfrm>
              <a:off x="6360297" y="153115"/>
              <a:ext cx="1594980" cy="736270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SRDK-415D</a:t>
              </a:r>
            </a:p>
            <a:p>
              <a:pPr algn="ctr"/>
              <a:r>
                <a:rPr lang="en-US" sz="1200" b="1"/>
                <a:t> </a:t>
              </a:r>
              <a:r>
                <a:rPr lang="en-US" sz="1100"/>
                <a:t>(55W @ 60K &amp; 1.5W @ 4.2K, 60 Hz)</a:t>
              </a:r>
              <a:endParaRPr lang="en-US" sz="1200"/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94C170B5-0B8A-A545-881D-30814B7F2DC4}"/>
                </a:ext>
              </a:extLst>
            </p:cNvPr>
            <p:cNvSpPr txBox="1"/>
            <p:nvPr/>
          </p:nvSpPr>
          <p:spPr>
            <a:xfrm>
              <a:off x="10411781" y="2355253"/>
              <a:ext cx="1733604" cy="1005637"/>
            </a:xfrm>
            <a:prstGeom prst="rect">
              <a:avLst/>
            </a:prstGeom>
            <a:ln w="28575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60K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1</a:t>
              </a:r>
              <a:r>
                <a:rPr lang="en-US" sz="1200" b="1" baseline="30000"/>
                <a:t>st</a:t>
              </a:r>
              <a:r>
                <a:rPr lang="en-US" sz="1200" b="1"/>
                <a:t> Thermal Shield:</a:t>
              </a:r>
            </a:p>
            <a:p>
              <a:pPr algn="ctr"/>
              <a:r>
                <a:rPr lang="en-US" sz="1200"/>
                <a:t>Cooled by 1</a:t>
              </a:r>
              <a:r>
                <a:rPr lang="en-US" sz="1200" baseline="30000"/>
                <a:t>st</a:t>
              </a:r>
              <a:r>
                <a:rPr lang="en-US" sz="1200"/>
                <a:t> stage of the 4 cryocoolers</a:t>
              </a:r>
            </a:p>
          </p:txBody>
        </p:sp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83BFFB84-E620-B3E7-EC61-C47BE02B0DDC}"/>
                </a:ext>
              </a:extLst>
            </p:cNvPr>
            <p:cNvSpPr txBox="1"/>
            <p:nvPr/>
          </p:nvSpPr>
          <p:spPr>
            <a:xfrm>
              <a:off x="10318317" y="3471454"/>
              <a:ext cx="1827068" cy="1005637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20K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2</a:t>
              </a:r>
              <a:r>
                <a:rPr lang="en-US" sz="1200" b="1" baseline="30000"/>
                <a:t>nd</a:t>
              </a:r>
              <a:r>
                <a:rPr lang="en-US" sz="1200" b="1"/>
                <a:t> Thermal shield:</a:t>
              </a:r>
            </a:p>
            <a:p>
              <a:pPr algn="ctr"/>
              <a:r>
                <a:rPr lang="en-US" sz="1200"/>
                <a:t>Cooled by the 2</a:t>
              </a:r>
              <a:r>
                <a:rPr lang="en-US" sz="1200" baseline="30000"/>
                <a:t>nd</a:t>
              </a:r>
              <a:r>
                <a:rPr lang="en-US" sz="1200"/>
                <a:t> stage of </a:t>
              </a:r>
              <a:r>
                <a:rPr lang="en-US" sz="1200" i="1"/>
                <a:t>SRDK-408S</a:t>
              </a:r>
              <a:endParaRPr lang="en-US" sz="1200"/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E750BC01-92EB-5836-67E9-45EE95657228}"/>
                </a:ext>
              </a:extLst>
            </p:cNvPr>
            <p:cNvSpPr txBox="1"/>
            <p:nvPr/>
          </p:nvSpPr>
          <p:spPr>
            <a:xfrm>
              <a:off x="10057587" y="962259"/>
              <a:ext cx="1733604" cy="790143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300K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Cryostat Vac Vessel 10</a:t>
              </a:r>
              <a:r>
                <a:rPr lang="en-US" sz="1200" b="1" baseline="30000"/>
                <a:t>-6</a:t>
              </a:r>
              <a:r>
                <a:rPr lang="en-US" sz="1200" b="1"/>
                <a:t> ~ 10</a:t>
              </a:r>
              <a:r>
                <a:rPr lang="en-US" sz="1200" b="1" baseline="30000"/>
                <a:t>-8</a:t>
              </a:r>
              <a:r>
                <a:rPr lang="en-US" sz="1200" b="1"/>
                <a:t> mbar</a:t>
              </a:r>
              <a:endParaRPr lang="en-US" sz="1200"/>
            </a:p>
          </p:txBody>
        </p:sp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ECEAEB0D-1F20-32CE-7CED-1BA17DC2AD3E}"/>
                </a:ext>
              </a:extLst>
            </p:cNvPr>
            <p:cNvSpPr txBox="1"/>
            <p:nvPr/>
          </p:nvSpPr>
          <p:spPr>
            <a:xfrm>
              <a:off x="9702057" y="5977639"/>
              <a:ext cx="2257773" cy="1005637"/>
            </a:xfrm>
            <a:prstGeom prst="rect">
              <a:avLst/>
            </a:prstGeom>
            <a:ln w="2857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300K – 20 K</a:t>
              </a:r>
            </a:p>
            <a:p>
              <a:pPr algn="ctr"/>
              <a:r>
                <a:rPr lang="en-US" sz="1200" b="1"/>
                <a:t>e- beam chamber transition inner: </a:t>
              </a:r>
              <a:r>
                <a:rPr lang="en-US" sz="1200"/>
                <a:t>10</a:t>
              </a:r>
              <a:r>
                <a:rPr lang="en-US" sz="1200" baseline="30000"/>
                <a:t>-10</a:t>
              </a:r>
              <a:r>
                <a:rPr lang="en-US" sz="1200"/>
                <a:t> mbar </a:t>
              </a:r>
            </a:p>
            <a:p>
              <a:pPr algn="ctr"/>
              <a:r>
                <a:rPr lang="en-US" sz="1200" b="1"/>
                <a:t>outside: </a:t>
              </a:r>
              <a:r>
                <a:rPr lang="en-US" sz="1200"/>
                <a:t>10</a:t>
              </a:r>
              <a:r>
                <a:rPr lang="en-US" sz="1200" baseline="30000"/>
                <a:t>-8</a:t>
              </a:r>
              <a:r>
                <a:rPr lang="en-US" sz="1200"/>
                <a:t> mbar</a:t>
              </a:r>
            </a:p>
          </p:txBody>
        </p: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1DBD5CB8-DC90-B040-5486-7FDB2314453F}"/>
                </a:ext>
              </a:extLst>
            </p:cNvPr>
            <p:cNvSpPr txBox="1"/>
            <p:nvPr/>
          </p:nvSpPr>
          <p:spPr>
            <a:xfrm>
              <a:off x="2558999" y="5704282"/>
              <a:ext cx="1877704" cy="1005637"/>
            </a:xfrm>
            <a:prstGeom prst="rect">
              <a:avLst/>
            </a:prstGeom>
            <a:ln w="28575"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4K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Cold mass:</a:t>
              </a:r>
            </a:p>
            <a:p>
              <a:pPr algn="ctr"/>
              <a:r>
                <a:rPr lang="en-US" sz="1200"/>
                <a:t>Cooled by the 2</a:t>
              </a:r>
              <a:r>
                <a:rPr lang="en-US" sz="1200" baseline="30000"/>
                <a:t>nd</a:t>
              </a:r>
              <a:r>
                <a:rPr lang="en-US" sz="1200"/>
                <a:t> stages of </a:t>
              </a:r>
              <a:r>
                <a:rPr lang="en-US" sz="1200" i="1"/>
                <a:t>SRDK-415D</a:t>
              </a:r>
              <a:endParaRPr lang="en-US" sz="1200"/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504CE676-EB4F-8C05-9192-5C8A8B181C05}"/>
                </a:ext>
              </a:extLst>
            </p:cNvPr>
            <p:cNvSpPr txBox="1"/>
            <p:nvPr/>
          </p:nvSpPr>
          <p:spPr>
            <a:xfrm>
              <a:off x="2378286" y="3299103"/>
              <a:ext cx="1621492" cy="1436624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accent3"/>
                  </a:solidFill>
                </a:rPr>
                <a:t>20K</a:t>
              </a:r>
              <a:endParaRPr lang="en-US" sz="1200" b="1">
                <a:solidFill>
                  <a:schemeClr val="accent3"/>
                </a:solidFill>
              </a:endParaRPr>
            </a:p>
            <a:p>
              <a:pPr algn="ctr"/>
              <a:r>
                <a:rPr lang="en-US" sz="1200" b="1"/>
                <a:t>E beam vac. Chamber and supports: </a:t>
              </a:r>
              <a:r>
                <a:rPr lang="en-US" sz="1200"/>
                <a:t>Cooled by the 2</a:t>
              </a:r>
              <a:r>
                <a:rPr lang="en-US" sz="1200" baseline="30000"/>
                <a:t>nd</a:t>
              </a:r>
              <a:r>
                <a:rPr lang="en-US" sz="1200"/>
                <a:t> stages of </a:t>
              </a:r>
              <a:r>
                <a:rPr lang="en-US" sz="1200" i="1"/>
                <a:t>SRDK-408S</a:t>
              </a:r>
              <a:endParaRPr lang="en-US" sz="1200"/>
            </a:p>
          </p:txBody>
        </p:sp>
        <p:sp>
          <p:nvSpPr>
            <p:cNvPr id="36" name="CaixaDeTexto 35">
              <a:extLst>
                <a:ext uri="{FF2B5EF4-FFF2-40B4-BE49-F238E27FC236}">
                  <a16:creationId xmlns:a16="http://schemas.microsoft.com/office/drawing/2014/main" id="{D5B75031-AF9F-0438-142B-1EF3CFD9538F}"/>
                </a:ext>
              </a:extLst>
            </p:cNvPr>
            <p:cNvSpPr txBox="1"/>
            <p:nvPr/>
          </p:nvSpPr>
          <p:spPr>
            <a:xfrm>
              <a:off x="3151783" y="2241862"/>
              <a:ext cx="908437" cy="538734"/>
            </a:xfrm>
            <a:prstGeom prst="rect">
              <a:avLst/>
            </a:prstGeom>
            <a:ln w="28575"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/>
                <a:t>Kevlar supports</a:t>
              </a:r>
              <a:endParaRPr lang="en-US" sz="1200"/>
            </a:p>
          </p:txBody>
        </p:sp>
        <p:cxnSp>
          <p:nvCxnSpPr>
            <p:cNvPr id="4" name="Conector de Seta Reta 3">
              <a:extLst>
                <a:ext uri="{FF2B5EF4-FFF2-40B4-BE49-F238E27FC236}">
                  <a16:creationId xmlns:a16="http://schemas.microsoft.com/office/drawing/2014/main" id="{E78310A4-1964-49BA-D324-7ED1BB0B9B77}"/>
                </a:ext>
              </a:extLst>
            </p:cNvPr>
            <p:cNvCxnSpPr>
              <a:cxnSpLocks/>
              <a:endCxn id="36" idx="3"/>
            </p:cNvCxnSpPr>
            <p:nvPr/>
          </p:nvCxnSpPr>
          <p:spPr>
            <a:xfrm flipH="1">
              <a:off x="4060219" y="2241862"/>
              <a:ext cx="938183" cy="269368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de Seta Reta 9">
              <a:extLst>
                <a:ext uri="{FF2B5EF4-FFF2-40B4-BE49-F238E27FC236}">
                  <a16:creationId xmlns:a16="http://schemas.microsoft.com/office/drawing/2014/main" id="{F4DC8FAF-532E-C381-5933-8991A46D759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60218" y="3949994"/>
              <a:ext cx="1585956" cy="570239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de Seta Reta 15">
              <a:extLst>
                <a:ext uri="{FF2B5EF4-FFF2-40B4-BE49-F238E27FC236}">
                  <a16:creationId xmlns:a16="http://schemas.microsoft.com/office/drawing/2014/main" id="{3F284336-0191-FB09-E035-DBC6ADFC73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25953" y="5003525"/>
              <a:ext cx="2498473" cy="1078840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de Seta Reta 37">
              <a:extLst>
                <a:ext uri="{FF2B5EF4-FFF2-40B4-BE49-F238E27FC236}">
                  <a16:creationId xmlns:a16="http://schemas.microsoft.com/office/drawing/2014/main" id="{60877ACE-9085-9731-017E-C2F12F4C6A26}"/>
                </a:ext>
              </a:extLst>
            </p:cNvPr>
            <p:cNvCxnSpPr>
              <a:cxnSpLocks/>
            </p:cNvCxnSpPr>
            <p:nvPr/>
          </p:nvCxnSpPr>
          <p:spPr>
            <a:xfrm>
              <a:off x="5646175" y="6416754"/>
              <a:ext cx="676473" cy="3776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de Seta Reta 41">
              <a:extLst>
                <a:ext uri="{FF2B5EF4-FFF2-40B4-BE49-F238E27FC236}">
                  <a16:creationId xmlns:a16="http://schemas.microsoft.com/office/drawing/2014/main" id="{62172B49-D800-6197-1B6A-3D0AB6F13D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29220" y="6462500"/>
              <a:ext cx="649009" cy="1984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de Seta Reta 44">
              <a:extLst>
                <a:ext uri="{FF2B5EF4-FFF2-40B4-BE49-F238E27FC236}">
                  <a16:creationId xmlns:a16="http://schemas.microsoft.com/office/drawing/2014/main" id="{B2997F88-5C18-8236-3313-93E51E966C04}"/>
                </a:ext>
              </a:extLst>
            </p:cNvPr>
            <p:cNvCxnSpPr>
              <a:cxnSpLocks/>
              <a:endCxn id="27" idx="0"/>
            </p:cNvCxnSpPr>
            <p:nvPr/>
          </p:nvCxnSpPr>
          <p:spPr>
            <a:xfrm>
              <a:off x="9861231" y="4816399"/>
              <a:ext cx="969713" cy="1161240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de Seta Reta 47">
              <a:extLst>
                <a:ext uri="{FF2B5EF4-FFF2-40B4-BE49-F238E27FC236}">
                  <a16:creationId xmlns:a16="http://schemas.microsoft.com/office/drawing/2014/main" id="{4D5CFB41-7222-D164-14C6-4FDDFC7D5B94}"/>
                </a:ext>
              </a:extLst>
            </p:cNvPr>
            <p:cNvCxnSpPr>
              <a:cxnSpLocks/>
              <a:endCxn id="23" idx="1"/>
            </p:cNvCxnSpPr>
            <p:nvPr/>
          </p:nvCxnSpPr>
          <p:spPr>
            <a:xfrm>
              <a:off x="9503722" y="3796199"/>
              <a:ext cx="814595" cy="178074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de Seta Reta 50">
              <a:extLst>
                <a:ext uri="{FF2B5EF4-FFF2-40B4-BE49-F238E27FC236}">
                  <a16:creationId xmlns:a16="http://schemas.microsoft.com/office/drawing/2014/main" id="{F204D748-79A9-1827-EDED-01B56B0C2C16}"/>
                </a:ext>
              </a:extLst>
            </p:cNvPr>
            <p:cNvCxnSpPr>
              <a:cxnSpLocks/>
              <a:endCxn id="20" idx="1"/>
            </p:cNvCxnSpPr>
            <p:nvPr/>
          </p:nvCxnSpPr>
          <p:spPr>
            <a:xfrm flipV="1">
              <a:off x="9719862" y="2858072"/>
              <a:ext cx="691918" cy="111265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de Seta Reta 52">
              <a:extLst>
                <a:ext uri="{FF2B5EF4-FFF2-40B4-BE49-F238E27FC236}">
                  <a16:creationId xmlns:a16="http://schemas.microsoft.com/office/drawing/2014/main" id="{06EAB6ED-1A21-0223-AE37-48B5E3FA8779}"/>
                </a:ext>
              </a:extLst>
            </p:cNvPr>
            <p:cNvCxnSpPr>
              <a:cxnSpLocks/>
              <a:endCxn id="25" idx="2"/>
            </p:cNvCxnSpPr>
            <p:nvPr/>
          </p:nvCxnSpPr>
          <p:spPr>
            <a:xfrm flipV="1">
              <a:off x="9861231" y="1752402"/>
              <a:ext cx="1063159" cy="773752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de Seta Reta 54">
              <a:extLst>
                <a:ext uri="{FF2B5EF4-FFF2-40B4-BE49-F238E27FC236}">
                  <a16:creationId xmlns:a16="http://schemas.microsoft.com/office/drawing/2014/main" id="{F4C24B34-D519-6D55-C914-6A0717F0BD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8242" y="888888"/>
              <a:ext cx="763201" cy="813373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ector de Seta Reta 56">
              <a:extLst>
                <a:ext uri="{FF2B5EF4-FFF2-40B4-BE49-F238E27FC236}">
                  <a16:creationId xmlns:a16="http://schemas.microsoft.com/office/drawing/2014/main" id="{FE538569-60E7-668F-8E87-CF7F2A29929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71228" y="888888"/>
              <a:ext cx="786575" cy="846342"/>
            </a:xfrm>
            <a:prstGeom prst="straightConnector1">
              <a:avLst/>
            </a:prstGeom>
            <a:ln w="38100">
              <a:solidFill>
                <a:srgbClr val="222384"/>
              </a:solidFill>
              <a:tailEnd type="triangle"/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CaixaDeTexto 57">
            <a:extLst>
              <a:ext uri="{FF2B5EF4-FFF2-40B4-BE49-F238E27FC236}">
                <a16:creationId xmlns:a16="http://schemas.microsoft.com/office/drawing/2014/main" id="{43FD6F69-732B-5579-0AD0-202097CB8E13}"/>
              </a:ext>
            </a:extLst>
          </p:cNvPr>
          <p:cNvSpPr txBox="1"/>
          <p:nvPr/>
        </p:nvSpPr>
        <p:spPr>
          <a:xfrm>
            <a:off x="800076" y="5326740"/>
            <a:ext cx="1739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/>
              <a:t>4 T SCW</a:t>
            </a:r>
          </a:p>
          <a:p>
            <a:pPr algn="ctr"/>
            <a:r>
              <a:rPr lang="pt-BR" b="1"/>
              <a:t>(in </a:t>
            </a:r>
            <a:r>
              <a:rPr lang="pt-BR" b="1" err="1"/>
              <a:t>bath</a:t>
            </a:r>
            <a:r>
              <a:rPr lang="pt-BR" b="1"/>
              <a:t> </a:t>
            </a:r>
            <a:r>
              <a:rPr lang="pt-BR" b="1" err="1"/>
              <a:t>cooling</a:t>
            </a:r>
            <a:r>
              <a:rPr lang="pt-BR" b="1"/>
              <a:t>)</a:t>
            </a:r>
            <a:endParaRPr lang="en-US" b="1"/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81F37DAE-B581-CFCE-18F2-093133FC6157}"/>
              </a:ext>
            </a:extLst>
          </p:cNvPr>
          <p:cNvSpPr txBox="1"/>
          <p:nvPr/>
        </p:nvSpPr>
        <p:spPr>
          <a:xfrm>
            <a:off x="6728101" y="5998854"/>
            <a:ext cx="2276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/>
              <a:t>6.6 T SWLS</a:t>
            </a:r>
          </a:p>
          <a:p>
            <a:pPr algn="ctr"/>
            <a:r>
              <a:rPr lang="pt-BR" b="1"/>
              <a:t>(</a:t>
            </a:r>
            <a:r>
              <a:rPr lang="pt-BR" b="1" err="1"/>
              <a:t>cryogen-free</a:t>
            </a:r>
            <a:r>
              <a:rPr lang="pt-BR" b="1"/>
              <a:t> </a:t>
            </a:r>
            <a:r>
              <a:rPr lang="pt-BR" b="1" err="1"/>
              <a:t>cooling</a:t>
            </a:r>
            <a:r>
              <a:rPr lang="pt-BR" b="1"/>
              <a:t>)</a:t>
            </a:r>
            <a:endParaRPr lang="en-US" b="1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E810B0-C944-0456-CE80-25CDB754A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15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652598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8" descr="Diagrama&#10;&#10;Descrição gerada automaticamente">
            <a:extLst>
              <a:ext uri="{FF2B5EF4-FFF2-40B4-BE49-F238E27FC236}">
                <a16:creationId xmlns:a16="http://schemas.microsoft.com/office/drawing/2014/main" id="{5DC5E541-C74F-4E8D-3D42-E45369E3FE5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144" y="2277036"/>
            <a:ext cx="6610727" cy="2962843"/>
          </a:xfrm>
          <a:prstGeom prst="rect">
            <a:avLst/>
          </a:prstGeom>
        </p:spPr>
      </p:pic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AF379933-DCE9-21DE-437C-3010D1251DDB}"/>
              </a:ext>
            </a:extLst>
          </p:cNvPr>
          <p:cNvGraphicFramePr>
            <a:graphicFrameLocks noGrp="1"/>
          </p:cNvGraphicFramePr>
          <p:nvPr/>
        </p:nvGraphicFramePr>
        <p:xfrm>
          <a:off x="125129" y="2228247"/>
          <a:ext cx="5159141" cy="31072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5427">
                  <a:extLst>
                    <a:ext uri="{9D8B030D-6E8A-4147-A177-3AD203B41FA5}">
                      <a16:colId xmlns:a16="http://schemas.microsoft.com/office/drawing/2014/main" val="1664001274"/>
                    </a:ext>
                  </a:extLst>
                </a:gridCol>
                <a:gridCol w="1164657">
                  <a:extLst>
                    <a:ext uri="{9D8B030D-6E8A-4147-A177-3AD203B41FA5}">
                      <a16:colId xmlns:a16="http://schemas.microsoft.com/office/drawing/2014/main" val="1074955342"/>
                    </a:ext>
                  </a:extLst>
                </a:gridCol>
                <a:gridCol w="1156852">
                  <a:extLst>
                    <a:ext uri="{9D8B030D-6E8A-4147-A177-3AD203B41FA5}">
                      <a16:colId xmlns:a16="http://schemas.microsoft.com/office/drawing/2014/main" val="1441115157"/>
                    </a:ext>
                  </a:extLst>
                </a:gridCol>
                <a:gridCol w="922205">
                  <a:extLst>
                    <a:ext uri="{9D8B030D-6E8A-4147-A177-3AD203B41FA5}">
                      <a16:colId xmlns:a16="http://schemas.microsoft.com/office/drawing/2014/main" val="3542772564"/>
                    </a:ext>
                  </a:extLst>
                </a:gridCol>
              </a:tblGrid>
              <a:tr h="402176">
                <a:tc>
                  <a:txBody>
                    <a:bodyPr/>
                    <a:lstStyle/>
                    <a:p>
                      <a:pPr algn="l"/>
                      <a:r>
                        <a:rPr lang="en-US" b="1"/>
                        <a:t>Heat Source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60 K [W]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20 K [W]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4 K [W]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1274965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 b="0"/>
                        <a:t>Radiation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7.95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0.007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8070165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 b="0"/>
                        <a:t>Conduction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13.82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0.77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0.17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2809700"/>
                  </a:ext>
                </a:extLst>
              </a:tr>
              <a:tr h="694167">
                <a:tc>
                  <a:txBody>
                    <a:bodyPr/>
                    <a:lstStyle/>
                    <a:p>
                      <a:r>
                        <a:rPr lang="en-US" b="0"/>
                        <a:t>Current leads@228A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0.65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7813196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 b="0"/>
                        <a:t>Beam Chamber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37.2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8.65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4427344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 b="1"/>
                        <a:t>Total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97.97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9.72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0.827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595381"/>
                  </a:ext>
                </a:extLst>
              </a:tr>
              <a:tr h="402176">
                <a:tc>
                  <a:txBody>
                    <a:bodyPr/>
                    <a:lstStyle/>
                    <a:p>
                      <a:r>
                        <a:rPr lang="en-US"/>
                        <a:t>Cooling Capacity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</a:t>
                      </a:r>
                    </a:p>
                  </a:txBody>
                  <a:tcPr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6563398"/>
                  </a:ext>
                </a:extLst>
              </a:tr>
            </a:tbl>
          </a:graphicData>
        </a:graphic>
      </p:graphicFrame>
      <p:sp>
        <p:nvSpPr>
          <p:cNvPr id="10" name="Retângulo 9">
            <a:extLst>
              <a:ext uri="{FF2B5EF4-FFF2-40B4-BE49-F238E27FC236}">
                <a16:creationId xmlns:a16="http://schemas.microsoft.com/office/drawing/2014/main" id="{F6CACBCD-70B4-0E8A-693C-6401798B2446}"/>
              </a:ext>
            </a:extLst>
          </p:cNvPr>
          <p:cNvSpPr/>
          <p:nvPr/>
        </p:nvSpPr>
        <p:spPr>
          <a:xfrm>
            <a:off x="2160494" y="2277036"/>
            <a:ext cx="3030071" cy="295836"/>
          </a:xfrm>
          <a:prstGeom prst="rect">
            <a:avLst/>
          </a:prstGeom>
          <a:noFill/>
          <a:ln w="3810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F346BFB6-4AA1-A68D-B777-99502F3076B4}"/>
              </a:ext>
            </a:extLst>
          </p:cNvPr>
          <p:cNvCxnSpPr>
            <a:cxnSpLocks/>
          </p:cNvCxnSpPr>
          <p:nvPr/>
        </p:nvCxnSpPr>
        <p:spPr>
          <a:xfrm flipV="1">
            <a:off x="4338918" y="2044066"/>
            <a:ext cx="296193" cy="232970"/>
          </a:xfrm>
          <a:prstGeom prst="straightConnector1">
            <a:avLst/>
          </a:prstGeom>
          <a:ln w="38100">
            <a:solidFill>
              <a:srgbClr val="222384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55">
            <a:extLst>
              <a:ext uri="{FF2B5EF4-FFF2-40B4-BE49-F238E27FC236}">
                <a16:creationId xmlns:a16="http://schemas.microsoft.com/office/drawing/2014/main" id="{6C809614-CA01-4C5A-1829-93CA9120E284}"/>
              </a:ext>
            </a:extLst>
          </p:cNvPr>
          <p:cNvSpPr txBox="1"/>
          <p:nvPr/>
        </p:nvSpPr>
        <p:spPr>
          <a:xfrm>
            <a:off x="4626504" y="1676242"/>
            <a:ext cx="1944983" cy="367339"/>
          </a:xfrm>
          <a:prstGeom prst="rect">
            <a:avLst/>
          </a:prstGeom>
          <a:noFill/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Design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Temperatures</a:t>
            </a: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Calibri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850D811-4554-BDAA-D73E-858284D834D3}"/>
              </a:ext>
            </a:extLst>
          </p:cNvPr>
          <p:cNvSpPr/>
          <p:nvPr/>
        </p:nvSpPr>
        <p:spPr>
          <a:xfrm>
            <a:off x="2241176" y="4598893"/>
            <a:ext cx="2958712" cy="673349"/>
          </a:xfrm>
          <a:prstGeom prst="rect">
            <a:avLst/>
          </a:prstGeom>
          <a:noFill/>
          <a:ln w="3810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162BC1FA-8873-1201-B404-7EC4FA5D8B9F}"/>
              </a:ext>
            </a:extLst>
          </p:cNvPr>
          <p:cNvCxnSpPr>
            <a:cxnSpLocks/>
          </p:cNvCxnSpPr>
          <p:nvPr/>
        </p:nvCxnSpPr>
        <p:spPr>
          <a:xfrm>
            <a:off x="4487014" y="5272242"/>
            <a:ext cx="139490" cy="251375"/>
          </a:xfrm>
          <a:prstGeom prst="straightConnector1">
            <a:avLst/>
          </a:prstGeom>
          <a:ln w="38100">
            <a:solidFill>
              <a:srgbClr val="222384"/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55">
            <a:extLst>
              <a:ext uri="{FF2B5EF4-FFF2-40B4-BE49-F238E27FC236}">
                <a16:creationId xmlns:a16="http://schemas.microsoft.com/office/drawing/2014/main" id="{30BBB8A0-E9BE-1C02-CFE7-830112E3F049}"/>
              </a:ext>
            </a:extLst>
          </p:cNvPr>
          <p:cNvSpPr txBox="1"/>
          <p:nvPr/>
        </p:nvSpPr>
        <p:spPr>
          <a:xfrm>
            <a:off x="3662619" y="5519651"/>
            <a:ext cx="2119616" cy="552005"/>
          </a:xfrm>
          <a:prstGeom prst="rect">
            <a:avLst/>
          </a:prstGeom>
          <a:noFill/>
          <a:ln w="19050">
            <a:solidFill>
              <a:srgbClr val="222384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rot="0" spcFirstLastPara="0" vert="horz" wrap="square" lIns="180904" tIns="90453" rIns="180904" bIns="90453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0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Cooling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capacity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higher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than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the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heat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/>
              </a:rPr>
              <a:t>loads</a:t>
            </a: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Calibri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BB907B4B-9A64-A57D-FA46-736BCFA61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Heat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Loads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and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Cooling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Circuits</a:t>
            </a:r>
            <a:endParaRPr lang="pt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5" name="Straight Connector 12">
            <a:extLst>
              <a:ext uri="{FF2B5EF4-FFF2-40B4-BE49-F238E27FC236}">
                <a16:creationId xmlns:a16="http://schemas.microsoft.com/office/drawing/2014/main" id="{7045D135-42F5-8C10-0218-8824A80B0C97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EFA243A1-5824-B2C4-BB0D-69D5A3D2316C}"/>
              </a:ext>
            </a:extLst>
          </p:cNvPr>
          <p:cNvSpPr txBox="1"/>
          <p:nvPr/>
        </p:nvSpPr>
        <p:spPr>
          <a:xfrm>
            <a:off x="91440" y="1698886"/>
            <a:ext cx="1541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/>
              <a:t>Heat </a:t>
            </a:r>
            <a:r>
              <a:rPr lang="pt-BR" sz="2400" b="1" err="1"/>
              <a:t>loads</a:t>
            </a:r>
            <a:endParaRPr lang="en-US" sz="2400" b="1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8BEAFC8-2837-845F-D18F-E045C1818D57}"/>
              </a:ext>
            </a:extLst>
          </p:cNvPr>
          <p:cNvSpPr txBox="1"/>
          <p:nvPr/>
        </p:nvSpPr>
        <p:spPr>
          <a:xfrm>
            <a:off x="7952929" y="1766582"/>
            <a:ext cx="2151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err="1"/>
              <a:t>Cooling</a:t>
            </a:r>
            <a:r>
              <a:rPr lang="pt-BR" sz="2400" b="1"/>
              <a:t> </a:t>
            </a:r>
            <a:r>
              <a:rPr lang="pt-BR" sz="2400" b="1" err="1"/>
              <a:t>Circuits</a:t>
            </a:r>
            <a:endParaRPr lang="en-US" sz="2400" b="1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118426-72C9-1A88-FEFA-CDEFCAEB0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16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645866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m 26" descr="Diagrama, Esquemático&#10;&#10;Descrição gerada automaticamente">
            <a:extLst>
              <a:ext uri="{FF2B5EF4-FFF2-40B4-BE49-F238E27FC236}">
                <a16:creationId xmlns:a16="http://schemas.microsoft.com/office/drawing/2014/main" id="{9BA414FE-D905-52F6-4BCA-B873A7325C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3" t="1836" r="19620" b="422"/>
          <a:stretch/>
        </p:blipFill>
        <p:spPr>
          <a:xfrm>
            <a:off x="6958874" y="1049034"/>
            <a:ext cx="5142500" cy="2345991"/>
          </a:xfrm>
          <a:prstGeom prst="rect">
            <a:avLst/>
          </a:prstGeom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39E411CB-13E2-D6FA-BEE7-5E770A647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23" y="3055070"/>
            <a:ext cx="2196940" cy="354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AB516FBC-0C27-F66F-5E9D-864DBAC589E4}"/>
              </a:ext>
            </a:extLst>
          </p:cNvPr>
          <p:cNvSpPr txBox="1"/>
          <p:nvPr/>
        </p:nvSpPr>
        <p:spPr>
          <a:xfrm>
            <a:off x="8928491" y="5521126"/>
            <a:ext cx="3172883" cy="72935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2223" tIns="41112" rIns="82223" bIns="41112" rtlCol="0" anchor="t">
            <a:spAutoFit/>
          </a:bodyPr>
          <a:lstStyle/>
          <a:p>
            <a:pPr marL="95250" lvl="1" algn="just" defTabSz="456854"/>
            <a:r>
              <a:rPr lang="pt-BR" sz="1400" b="1" u="sng" dirty="0">
                <a:latin typeface="Calibri"/>
                <a:ea typeface="Calibri"/>
                <a:cs typeface="Calibri"/>
              </a:rPr>
              <a:t>Next step:</a:t>
            </a:r>
            <a:endParaRPr lang="pt-BR" sz="2000" dirty="0">
              <a:ea typeface="Calibri"/>
              <a:cs typeface="Calibri"/>
            </a:endParaRPr>
          </a:p>
          <a:p>
            <a:pPr marL="266700" lvl="1" indent="-171450" algn="just" defTabSz="456854">
              <a:buFont typeface="Arial" panose="020B0604020202020204" pitchFamily="34" charset="0"/>
              <a:buChar char="•"/>
            </a:pPr>
            <a:r>
              <a:rPr lang="pt-BR" sz="1400" dirty="0" err="1">
                <a:latin typeface="Calibri"/>
                <a:ea typeface="MS PGothic"/>
                <a:cs typeface="Calibri"/>
              </a:rPr>
              <a:t>Ensure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realible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and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stable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operation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using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superconducting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coils</a:t>
            </a:r>
            <a:endParaRPr lang="pt-BR" sz="1400" dirty="0">
              <a:latin typeface="Calibri"/>
              <a:ea typeface="MS PGothic"/>
              <a:cs typeface="Calibri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A84CDF2-F0BA-7A51-5A74-8395CD8E3EC7}"/>
              </a:ext>
            </a:extLst>
          </p:cNvPr>
          <p:cNvSpPr txBox="1"/>
          <p:nvPr/>
        </p:nvSpPr>
        <p:spPr>
          <a:xfrm>
            <a:off x="730547" y="937506"/>
            <a:ext cx="5780319" cy="1965594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/>
          <a:p>
            <a:pPr marL="171450" indent="-171450" algn="just" defTabSz="456854">
              <a:spcBef>
                <a:spcPts val="1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>
                <a:latin typeface="Calibri"/>
                <a:ea typeface="MS PGothic"/>
                <a:cs typeface="Calibri"/>
              </a:rPr>
              <a:t>Resonant converter </a:t>
            </a:r>
            <a:r>
              <a:rPr lang="en-US" sz="1600">
                <a:latin typeface="Calibri"/>
                <a:ea typeface="MS PGothic"/>
                <a:cs typeface="Calibri"/>
              </a:rPr>
              <a:t>(discontinuous parallel resonant converter)</a:t>
            </a:r>
            <a:r>
              <a:rPr lang="en-US" sz="1600" b="1">
                <a:latin typeface="Calibri"/>
                <a:ea typeface="MS PGothic"/>
                <a:cs typeface="Calibri"/>
              </a:rPr>
              <a:t>:</a:t>
            </a:r>
            <a:r>
              <a:rPr lang="en-US" sz="1600">
                <a:latin typeface="Calibri"/>
                <a:ea typeface="MS PGothic"/>
                <a:cs typeface="Calibri"/>
              </a:rPr>
              <a:t> in-house development</a:t>
            </a:r>
          </a:p>
          <a:p>
            <a:pPr marL="742950" lvl="1" indent="-285750" algn="just" defTabSz="456854">
              <a:spcBef>
                <a:spcPts val="1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400" b="1">
                <a:latin typeface="Calibri"/>
                <a:ea typeface="MS PGothic"/>
                <a:cs typeface="Calibri"/>
              </a:rPr>
              <a:t>3 kW, 300 A, and 10 V</a:t>
            </a:r>
            <a:r>
              <a:rPr lang="en-US" sz="1400">
                <a:latin typeface="Calibri"/>
                <a:ea typeface="MS PGothic"/>
                <a:cs typeface="Calibri"/>
              </a:rPr>
              <a:t>, and </a:t>
            </a:r>
            <a:r>
              <a:rPr lang="en-US" sz="1400" b="1">
                <a:latin typeface="Calibri"/>
                <a:ea typeface="MS PGothic"/>
                <a:cs typeface="Calibri"/>
              </a:rPr>
              <a:t>ripple</a:t>
            </a:r>
            <a:r>
              <a:rPr lang="en-US" sz="1400">
                <a:latin typeface="Calibri"/>
                <a:ea typeface="MS PGothic"/>
                <a:cs typeface="Calibri"/>
              </a:rPr>
              <a:t> lower than </a:t>
            </a:r>
            <a:r>
              <a:rPr lang="en-US" sz="1400" b="1">
                <a:latin typeface="Calibri"/>
                <a:ea typeface="MS PGothic"/>
                <a:cs typeface="Calibri"/>
              </a:rPr>
              <a:t>10 ppm</a:t>
            </a:r>
            <a:endParaRPr lang="en-US" sz="1600" b="1">
              <a:latin typeface="Calibri"/>
              <a:ea typeface="MS PGothic"/>
              <a:cs typeface="Calibri"/>
            </a:endParaRPr>
          </a:p>
          <a:p>
            <a:pPr marL="171450" indent="-171450" algn="just" defTabSz="456854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>
                <a:latin typeface="Calibri"/>
                <a:ea typeface="MS PGothic"/>
                <a:cs typeface="Calibri"/>
              </a:rPr>
              <a:t>4T SCW power supplies:</a:t>
            </a:r>
            <a:r>
              <a:rPr lang="en-US" sz="1600">
                <a:latin typeface="Calibri"/>
                <a:ea typeface="MS PGothic"/>
                <a:cs typeface="Calibri"/>
              </a:rPr>
              <a:t> </a:t>
            </a:r>
            <a:r>
              <a:rPr lang="en-US" sz="1600" err="1">
                <a:latin typeface="Calibri"/>
                <a:ea typeface="MS PGothic"/>
                <a:cs typeface="Calibri"/>
              </a:rPr>
              <a:t>Danfysik</a:t>
            </a:r>
            <a:r>
              <a:rPr lang="en-US" sz="1600">
                <a:latin typeface="Calibri"/>
                <a:ea typeface="MS PGothic"/>
                <a:cs typeface="Calibri"/>
              </a:rPr>
              <a:t> MP8443</a:t>
            </a:r>
            <a:endParaRPr lang="pt-BR" sz="2000"/>
          </a:p>
          <a:p>
            <a:pPr marL="742950" lvl="1" indent="-285750" algn="just" defTabSz="456854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pt-BR" sz="1200">
                <a:latin typeface="Calibri"/>
                <a:ea typeface="MS PGothic"/>
                <a:cs typeface="Calibri"/>
              </a:rPr>
              <a:t> </a:t>
            </a:r>
            <a:r>
              <a:rPr lang="pt-BR" sz="1400" b="1">
                <a:latin typeface="Calibri"/>
                <a:ea typeface="MS PGothic"/>
                <a:cs typeface="Calibri"/>
              </a:rPr>
              <a:t>3 kW, 300 A </a:t>
            </a:r>
            <a:r>
              <a:rPr lang="pt-BR" sz="1400">
                <a:latin typeface="Calibri"/>
                <a:ea typeface="MS PGothic"/>
                <a:cs typeface="Calibri"/>
              </a:rPr>
              <a:t>and</a:t>
            </a:r>
            <a:r>
              <a:rPr lang="pt-BR" sz="1400" b="1">
                <a:latin typeface="Calibri"/>
                <a:ea typeface="MS PGothic"/>
                <a:cs typeface="Calibri"/>
              </a:rPr>
              <a:t> 10 V</a:t>
            </a:r>
            <a:r>
              <a:rPr lang="pt-BR" sz="1400">
                <a:latin typeface="Calibri"/>
                <a:ea typeface="MS PGothic"/>
                <a:cs typeface="Calibri"/>
              </a:rPr>
              <a:t>, </a:t>
            </a:r>
            <a:r>
              <a:rPr lang="pt-BR" sz="1400" b="1">
                <a:latin typeface="Calibri"/>
                <a:ea typeface="MS PGothic"/>
                <a:cs typeface="Calibri"/>
              </a:rPr>
              <a:t>ripple</a:t>
            </a:r>
            <a:r>
              <a:rPr lang="pt-BR" sz="1400">
                <a:latin typeface="Calibri"/>
                <a:ea typeface="MS PGothic"/>
                <a:cs typeface="Calibri"/>
              </a:rPr>
              <a:t> of </a:t>
            </a:r>
            <a:r>
              <a:rPr lang="pt-BR" sz="1400" b="1">
                <a:latin typeface="Calibri"/>
                <a:ea typeface="MS PGothic"/>
                <a:cs typeface="Calibri"/>
              </a:rPr>
              <a:t>25 ppm</a:t>
            </a:r>
          </a:p>
          <a:p>
            <a:pPr marL="742950" lvl="1" indent="-285750" algn="just" defTabSz="456854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400">
                <a:solidFill>
                  <a:srgbClr val="000000"/>
                </a:solidFill>
                <a:latin typeface="Calibri"/>
                <a:ea typeface="MS PGothic"/>
                <a:cs typeface="Calibri"/>
              </a:rPr>
              <a:t>Obsolete hardware and software</a:t>
            </a:r>
            <a:endParaRPr lang="en-US" sz="1400">
              <a:latin typeface="Calibri"/>
              <a:ea typeface="MS PGothic"/>
              <a:cs typeface="Calibri"/>
            </a:endParaRPr>
          </a:p>
          <a:p>
            <a:pPr marL="742950" lvl="1" indent="-285750" algn="just" defTabSz="456854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US" sz="1400">
                <a:latin typeface="Calibri"/>
                <a:ea typeface="MS PGothic"/>
                <a:cs typeface="Calibri"/>
              </a:rPr>
              <a:t>No technical support anymore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8FCF686B-8055-F211-2826-9E0F178429FF}"/>
              </a:ext>
            </a:extLst>
          </p:cNvPr>
          <p:cNvSpPr/>
          <p:nvPr/>
        </p:nvSpPr>
        <p:spPr>
          <a:xfrm>
            <a:off x="2753507" y="3011135"/>
            <a:ext cx="1273479" cy="864426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b="1">
                <a:cs typeface="Calibri"/>
              </a:rPr>
              <a:t>Control system</a:t>
            </a:r>
            <a:endParaRPr lang="pt-BR" b="1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635BB89C-48DD-046C-15E5-FE576984E8DD}"/>
              </a:ext>
            </a:extLst>
          </p:cNvPr>
          <p:cNvSpPr/>
          <p:nvPr/>
        </p:nvSpPr>
        <p:spPr>
          <a:xfrm>
            <a:off x="2753507" y="5786109"/>
            <a:ext cx="1273479" cy="816801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b="1">
                <a:cs typeface="Calibri"/>
              </a:rPr>
              <a:t>DC Link</a:t>
            </a:r>
            <a:endParaRPr lang="pt-BR" b="1">
              <a:ea typeface="Calibri"/>
              <a:cs typeface="Calibri"/>
            </a:endParaRPr>
          </a:p>
          <a:p>
            <a:pPr algn="ctr"/>
            <a:r>
              <a:rPr lang="pt-BR" b="1">
                <a:cs typeface="Calibri"/>
              </a:rPr>
              <a:t>(300 V)</a:t>
            </a:r>
            <a:endParaRPr lang="pt-BR" b="1">
              <a:ea typeface="Calibri"/>
              <a:cs typeface="Calibri"/>
            </a:endParaRPr>
          </a:p>
        </p:txBody>
      </p: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17AC53B3-DB52-BD2B-8F42-1487353A523B}"/>
              </a:ext>
            </a:extLst>
          </p:cNvPr>
          <p:cNvCxnSpPr/>
          <p:nvPr/>
        </p:nvCxnSpPr>
        <p:spPr>
          <a:xfrm flipH="1" flipV="1">
            <a:off x="3373785" y="5287018"/>
            <a:ext cx="9646" cy="499093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>
            <a:extLst>
              <a:ext uri="{FF2B5EF4-FFF2-40B4-BE49-F238E27FC236}">
                <a16:creationId xmlns:a16="http://schemas.microsoft.com/office/drawing/2014/main" id="{E73DEFFF-AB3A-0FC5-C481-1D673773E538}"/>
              </a:ext>
            </a:extLst>
          </p:cNvPr>
          <p:cNvCxnSpPr/>
          <p:nvPr/>
        </p:nvCxnSpPr>
        <p:spPr>
          <a:xfrm>
            <a:off x="3373788" y="3874197"/>
            <a:ext cx="9647" cy="568103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ângulo 19">
            <a:extLst>
              <a:ext uri="{FF2B5EF4-FFF2-40B4-BE49-F238E27FC236}">
                <a16:creationId xmlns:a16="http://schemas.microsoft.com/office/drawing/2014/main" id="{58E3BA09-B974-3DDB-A68F-CF25D1AC8AEF}"/>
              </a:ext>
            </a:extLst>
          </p:cNvPr>
          <p:cNvSpPr/>
          <p:nvPr/>
        </p:nvSpPr>
        <p:spPr>
          <a:xfrm>
            <a:off x="953286" y="4945365"/>
            <a:ext cx="915179" cy="840744"/>
          </a:xfrm>
          <a:prstGeom prst="rect">
            <a:avLst/>
          </a:prstGeom>
          <a:noFill/>
          <a:ln w="5715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6CB07D0B-01BF-157A-49B0-A10C901089ED}"/>
              </a:ext>
            </a:extLst>
          </p:cNvPr>
          <p:cNvSpPr/>
          <p:nvPr/>
        </p:nvSpPr>
        <p:spPr>
          <a:xfrm>
            <a:off x="953286" y="4383408"/>
            <a:ext cx="915179" cy="409987"/>
          </a:xfrm>
          <a:prstGeom prst="rect">
            <a:avLst/>
          </a:prstGeom>
          <a:noFill/>
          <a:ln w="571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B7A95D71-770C-1E28-BD45-EECBFF105F20}"/>
              </a:ext>
            </a:extLst>
          </p:cNvPr>
          <p:cNvSpPr/>
          <p:nvPr/>
        </p:nvSpPr>
        <p:spPr>
          <a:xfrm>
            <a:off x="953286" y="5786109"/>
            <a:ext cx="915179" cy="449322"/>
          </a:xfrm>
          <a:prstGeom prst="rect">
            <a:avLst/>
          </a:prstGeom>
          <a:noFill/>
          <a:ln w="5715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D3B7F977-A542-29EC-FFE1-D5226BD6F7FB}"/>
              </a:ext>
            </a:extLst>
          </p:cNvPr>
          <p:cNvSpPr txBox="1"/>
          <p:nvPr/>
        </p:nvSpPr>
        <p:spPr>
          <a:xfrm>
            <a:off x="5005031" y="4004359"/>
            <a:ext cx="3011670" cy="307777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1400" b="1" dirty="0" err="1">
                <a:solidFill>
                  <a:schemeClr val="tx1"/>
                </a:solidFill>
                <a:cs typeface="Calibri"/>
              </a:rPr>
              <a:t>Ripple</a:t>
            </a:r>
            <a:r>
              <a:rPr lang="pt-BR" sz="1400" b="1" dirty="0">
                <a:solidFill>
                  <a:schemeClr val="tx1"/>
                </a:solidFill>
                <a:cs typeface="Calibri"/>
              </a:rPr>
              <a:t> ~ 4 </a:t>
            </a:r>
            <a:r>
              <a:rPr lang="pt-BR" sz="1400" b="1" dirty="0" err="1">
                <a:solidFill>
                  <a:schemeClr val="tx1"/>
                </a:solidFill>
                <a:cs typeface="Calibri"/>
              </a:rPr>
              <a:t>ppm</a:t>
            </a:r>
            <a:r>
              <a:rPr lang="pt-BR" sz="1400" b="1" dirty="0">
                <a:solidFill>
                  <a:schemeClr val="tx1"/>
                </a:solidFill>
                <a:cs typeface="Calibri"/>
              </a:rPr>
              <a:t> (1 </a:t>
            </a:r>
            <a:r>
              <a:rPr lang="pt-BR" sz="1400" b="1" dirty="0" err="1">
                <a:solidFill>
                  <a:schemeClr val="tx1"/>
                </a:solidFill>
                <a:cs typeface="Calibri"/>
              </a:rPr>
              <a:t>ppm</a:t>
            </a:r>
            <a:r>
              <a:rPr lang="pt-BR" sz="1400" b="1" dirty="0">
                <a:solidFill>
                  <a:schemeClr val="tx1"/>
                </a:solidFill>
                <a:cs typeface="Calibri"/>
              </a:rPr>
              <a:t> = 0.3 </a:t>
            </a:r>
            <a:r>
              <a:rPr lang="pt-BR" sz="1400" b="1" dirty="0" err="1">
                <a:solidFill>
                  <a:schemeClr val="tx1"/>
                </a:solidFill>
                <a:cs typeface="Calibri"/>
              </a:rPr>
              <a:t>mA</a:t>
            </a:r>
            <a:r>
              <a:rPr lang="pt-BR" sz="1400" b="1" dirty="0">
                <a:solidFill>
                  <a:schemeClr val="tx1"/>
                </a:solidFill>
                <a:cs typeface="Calibri"/>
              </a:rPr>
              <a:t>)</a:t>
            </a:r>
          </a:p>
        </p:txBody>
      </p:sp>
      <p:sp>
        <p:nvSpPr>
          <p:cNvPr id="5" name="Texto Explicativo: Linha Dobrada com Ênfase 4">
            <a:extLst>
              <a:ext uri="{FF2B5EF4-FFF2-40B4-BE49-F238E27FC236}">
                <a16:creationId xmlns:a16="http://schemas.microsoft.com/office/drawing/2014/main" id="{4059A727-9B7D-AB91-7E08-B473C64EA385}"/>
              </a:ext>
            </a:extLst>
          </p:cNvPr>
          <p:cNvSpPr/>
          <p:nvPr/>
        </p:nvSpPr>
        <p:spPr>
          <a:xfrm>
            <a:off x="4900099" y="3268531"/>
            <a:ext cx="2019300" cy="45930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6379"/>
              <a:gd name="adj6" fmla="val -45473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/>
              <a:buChar char="•"/>
            </a:pPr>
            <a:r>
              <a:rPr lang="pt-BR" sz="1200" b="1" err="1">
                <a:ea typeface="Calibri"/>
                <a:cs typeface="Calibri"/>
              </a:rPr>
              <a:t>Can</a:t>
            </a:r>
            <a:r>
              <a:rPr lang="pt-BR" sz="1200" b="1">
                <a:ea typeface="Calibri"/>
                <a:cs typeface="Calibri"/>
              </a:rPr>
              <a:t> </a:t>
            </a:r>
            <a:r>
              <a:rPr lang="pt-BR" sz="1200" b="1" err="1">
                <a:ea typeface="Calibri"/>
                <a:cs typeface="Calibri"/>
              </a:rPr>
              <a:t>operate</a:t>
            </a:r>
            <a:r>
              <a:rPr lang="pt-BR" sz="1200" b="1">
                <a:ea typeface="Calibri"/>
                <a:cs typeface="Calibri"/>
              </a:rPr>
              <a:t> </a:t>
            </a:r>
            <a:r>
              <a:rPr lang="pt-BR" sz="1200" b="1" err="1">
                <a:ea typeface="Calibri"/>
                <a:cs typeface="Calibri"/>
              </a:rPr>
              <a:t>with</a:t>
            </a:r>
            <a:r>
              <a:rPr lang="pt-BR" sz="1200" b="1">
                <a:ea typeface="Calibri"/>
                <a:cs typeface="Calibri"/>
              </a:rPr>
              <a:t> the </a:t>
            </a:r>
            <a:r>
              <a:rPr lang="pt-BR" sz="1200" b="1" err="1">
                <a:ea typeface="Calibri"/>
                <a:cs typeface="Calibri"/>
              </a:rPr>
              <a:t>load</a:t>
            </a:r>
            <a:r>
              <a:rPr lang="pt-BR" sz="1200" b="1">
                <a:ea typeface="Calibri"/>
                <a:cs typeface="Calibri"/>
              </a:rPr>
              <a:t> in short-</a:t>
            </a:r>
            <a:r>
              <a:rPr lang="pt-BR" sz="1200" b="1" err="1">
                <a:ea typeface="Calibri"/>
                <a:cs typeface="Calibri"/>
              </a:rPr>
              <a:t>circuit</a:t>
            </a:r>
            <a:endParaRPr lang="pt-BR" sz="1200" b="1">
              <a:ea typeface="Calibri"/>
              <a:cs typeface="Calibri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981C3CE6-E231-93C9-146F-AA3FC2D0CABF}"/>
              </a:ext>
            </a:extLst>
          </p:cNvPr>
          <p:cNvSpPr/>
          <p:nvPr/>
        </p:nvSpPr>
        <p:spPr>
          <a:xfrm>
            <a:off x="2758008" y="4438508"/>
            <a:ext cx="1277250" cy="84537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1600" b="1">
                <a:cs typeface="Calibri"/>
              </a:rPr>
              <a:t>Resonant converter</a:t>
            </a:r>
            <a:endParaRPr lang="pt-BR" sz="1600" b="1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C3DA677-DE57-F59B-F404-AA9FA7D2E689}"/>
              </a:ext>
            </a:extLst>
          </p:cNvPr>
          <p:cNvSpPr txBox="1"/>
          <p:nvPr/>
        </p:nvSpPr>
        <p:spPr>
          <a:xfrm>
            <a:off x="7792512" y="3443348"/>
            <a:ext cx="4129758" cy="338554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t-BR" sz="1600" b="1" err="1">
                <a:solidFill>
                  <a:schemeClr val="tx1"/>
                </a:solidFill>
                <a:cs typeface="Calibri"/>
              </a:rPr>
              <a:t>Topology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</a:t>
            </a:r>
            <a:r>
              <a:rPr lang="pt-BR" sz="1600" b="1" err="1">
                <a:solidFill>
                  <a:schemeClr val="tx1"/>
                </a:solidFill>
                <a:cs typeface="Calibri"/>
              </a:rPr>
              <a:t>of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the </a:t>
            </a:r>
            <a:r>
              <a:rPr lang="pt-BR" sz="1600" b="1" err="1">
                <a:solidFill>
                  <a:schemeClr val="tx1"/>
                </a:solidFill>
                <a:cs typeface="Calibri"/>
              </a:rPr>
              <a:t>developed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</a:t>
            </a:r>
            <a:r>
              <a:rPr lang="pt-BR" sz="1600" b="1" err="1">
                <a:solidFill>
                  <a:schemeClr val="tx1"/>
                </a:solidFill>
                <a:cs typeface="Calibri"/>
              </a:rPr>
              <a:t>resonant</a:t>
            </a:r>
            <a:r>
              <a:rPr lang="pt-BR" sz="1600" b="1">
                <a:solidFill>
                  <a:schemeClr val="tx1"/>
                </a:solidFill>
                <a:cs typeface="Calibri"/>
              </a:rPr>
              <a:t> converter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BE8C05-D260-C2F4-041D-7EB9BDFFAD83}"/>
              </a:ext>
            </a:extLst>
          </p:cNvPr>
          <p:cNvSpPr txBox="1"/>
          <p:nvPr/>
        </p:nvSpPr>
        <p:spPr>
          <a:xfrm>
            <a:off x="88211" y="934628"/>
            <a:ext cx="785063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/>
              <a:t>Plan 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A5AC8B-37F9-5992-465A-714D87881029}"/>
              </a:ext>
            </a:extLst>
          </p:cNvPr>
          <p:cNvSpPr txBox="1"/>
          <p:nvPr/>
        </p:nvSpPr>
        <p:spPr>
          <a:xfrm>
            <a:off x="90626" y="1816228"/>
            <a:ext cx="785063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/>
              <a:t>Plan B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661890C-EE6E-2B1A-B290-4C2F65C1D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Power supply</a:t>
            </a:r>
          </a:p>
        </p:txBody>
      </p:sp>
      <p:cxnSp>
        <p:nvCxnSpPr>
          <p:cNvPr id="14" name="Straight Connector 12">
            <a:extLst>
              <a:ext uri="{FF2B5EF4-FFF2-40B4-BE49-F238E27FC236}">
                <a16:creationId xmlns:a16="http://schemas.microsoft.com/office/drawing/2014/main" id="{2F2C830E-C242-FE7A-0200-55E064FFBE2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6E05E11-ED0E-4418-F102-69F8292D1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17</a:t>
            </a:fld>
            <a:endParaRPr lang="en-BR"/>
          </a:p>
        </p:txBody>
      </p:sp>
      <p:pic>
        <p:nvPicPr>
          <p:cNvPr id="19" name="Imagem 18" descr="An image containing Graph&#10;&#10;Automatic description">
            <a:extLst>
              <a:ext uri="{FF2B5EF4-FFF2-40B4-BE49-F238E27FC236}">
                <a16:creationId xmlns:a16="http://schemas.microsoft.com/office/drawing/2014/main" id="{4A3D3FD4-595C-40A2-4ED8-7075CB9DB6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41" b="11654"/>
          <a:stretch/>
        </p:blipFill>
        <p:spPr bwMode="auto">
          <a:xfrm>
            <a:off x="4201644" y="4324165"/>
            <a:ext cx="4425672" cy="23197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Retângulo 20">
            <a:extLst>
              <a:ext uri="{FF2B5EF4-FFF2-40B4-BE49-F238E27FC236}">
                <a16:creationId xmlns:a16="http://schemas.microsoft.com/office/drawing/2014/main" id="{78A8618D-4253-FAB3-D5C5-2820C619BD74}"/>
              </a:ext>
            </a:extLst>
          </p:cNvPr>
          <p:cNvSpPr/>
          <p:nvPr/>
        </p:nvSpPr>
        <p:spPr>
          <a:xfrm>
            <a:off x="7848239" y="5706923"/>
            <a:ext cx="779077" cy="2605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8998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m 27" descr="Gráfico, Histograma&#10;&#10;Descrição gerada automaticamente">
            <a:extLst>
              <a:ext uri="{FF2B5EF4-FFF2-40B4-BE49-F238E27FC236}">
                <a16:creationId xmlns:a16="http://schemas.microsoft.com/office/drawing/2014/main" id="{8F7BAE96-B262-5632-A6D7-F36E794C6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000" y="3132426"/>
            <a:ext cx="3274556" cy="2186365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AABD5138-A393-832E-53B7-80DF9C22EAFF}"/>
              </a:ext>
            </a:extLst>
          </p:cNvPr>
          <p:cNvSpPr txBox="1"/>
          <p:nvPr/>
        </p:nvSpPr>
        <p:spPr>
          <a:xfrm>
            <a:off x="7266037" y="1001767"/>
            <a:ext cx="4606747" cy="261606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pPr algn="ctr"/>
            <a:r>
              <a:rPr lang="pt-BR" sz="1100" b="1">
                <a:latin typeface="Calibri"/>
                <a:cs typeface="Calibri"/>
              </a:rPr>
              <a:t>Quench Detection prototype (analog circuit) and Extraction circuit</a:t>
            </a:r>
            <a:endParaRPr lang="pt-BR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656456A9-8A3B-F050-ED1C-7BA9F21B71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079" t="13034" r="5427" b="8078"/>
          <a:stretch/>
        </p:blipFill>
        <p:spPr bwMode="auto">
          <a:xfrm rot="5400000">
            <a:off x="9893764" y="1140427"/>
            <a:ext cx="1611620" cy="185333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D924DCCD-9FC6-E8B2-1F87-DAAA5B179C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5305" y="1263373"/>
            <a:ext cx="2044466" cy="1609533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B25CC79-3089-4640-8482-1B4FBFE39EA2}"/>
              </a:ext>
            </a:extLst>
          </p:cNvPr>
          <p:cNvSpPr txBox="1"/>
          <p:nvPr/>
        </p:nvSpPr>
        <p:spPr>
          <a:xfrm>
            <a:off x="885048" y="6090719"/>
            <a:ext cx="4606747" cy="307773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pPr algn="ctr"/>
            <a:r>
              <a:rPr lang="pt-BR" sz="1400" b="1" err="1">
                <a:latin typeface="Calibri"/>
                <a:cs typeface="Calibri"/>
              </a:rPr>
              <a:t>Quench</a:t>
            </a:r>
            <a:r>
              <a:rPr lang="pt-BR" sz="1400" b="1">
                <a:latin typeface="Calibri"/>
                <a:cs typeface="Calibri"/>
              </a:rPr>
              <a:t> </a:t>
            </a:r>
            <a:r>
              <a:rPr lang="pt-BR" sz="1400" b="1" err="1">
                <a:latin typeface="Calibri"/>
                <a:cs typeface="Calibri"/>
              </a:rPr>
              <a:t>protection</a:t>
            </a:r>
            <a:r>
              <a:rPr lang="pt-BR" sz="1400" b="1">
                <a:latin typeface="Calibri"/>
                <a:cs typeface="Calibri"/>
              </a:rPr>
              <a:t> architecture</a:t>
            </a:r>
            <a:endParaRPr lang="pt-BR" sz="240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F3D3CD4-DF57-B8A3-6E9B-85B111A005BA}"/>
              </a:ext>
            </a:extLst>
          </p:cNvPr>
          <p:cNvSpPr txBox="1"/>
          <p:nvPr/>
        </p:nvSpPr>
        <p:spPr>
          <a:xfrm>
            <a:off x="6771655" y="5397063"/>
            <a:ext cx="5317419" cy="94480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2223" tIns="41112" rIns="82223" bIns="41112" rtlCol="0" anchor="t">
            <a:spAutoFit/>
          </a:bodyPr>
          <a:lstStyle/>
          <a:p>
            <a:pPr marL="95250" lvl="1" algn="just" defTabSz="456854"/>
            <a:r>
              <a:rPr lang="pt-BR" sz="1400" b="1" u="sng" dirty="0">
                <a:latin typeface="Calibri"/>
                <a:ea typeface="Calibri"/>
                <a:cs typeface="Calibri"/>
              </a:rPr>
              <a:t>Next step:</a:t>
            </a:r>
            <a:endParaRPr lang="pt-BR" sz="1400" dirty="0">
              <a:latin typeface="Calibri"/>
              <a:ea typeface="MS PGothic"/>
              <a:cs typeface="Calibri"/>
            </a:endParaRPr>
          </a:p>
          <a:p>
            <a:pPr marL="266700" lvl="1" indent="-171450" defTabSz="456854">
              <a:buFont typeface="Arial" panose="020B0604020202020204" pitchFamily="34" charset="0"/>
              <a:buChar char="•"/>
            </a:pPr>
            <a:r>
              <a:rPr lang="pt-BR" sz="1400" dirty="0">
                <a:latin typeface="Calibri"/>
                <a:ea typeface="MS PGothic"/>
                <a:cs typeface="Calibri"/>
              </a:rPr>
              <a:t>The FPGA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solution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will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be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also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validated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and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well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tested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b="1" dirty="0">
                <a:latin typeface="Calibri"/>
                <a:ea typeface="MS PGothic"/>
                <a:cs typeface="Calibri"/>
              </a:rPr>
              <a:t>in </a:t>
            </a:r>
            <a:r>
              <a:rPr lang="pt-BR" sz="1400" b="1" dirty="0" err="1">
                <a:latin typeface="Calibri"/>
                <a:ea typeface="MS PGothic"/>
                <a:cs typeface="Calibri"/>
              </a:rPr>
              <a:t>the</a:t>
            </a:r>
            <a:r>
              <a:rPr lang="pt-BR" sz="1400" b="1" dirty="0">
                <a:latin typeface="Calibri"/>
                <a:ea typeface="MS PGothic"/>
                <a:cs typeface="Calibri"/>
              </a:rPr>
              <a:t> vertical </a:t>
            </a:r>
            <a:r>
              <a:rPr lang="pt-BR" sz="1400" b="1" dirty="0" err="1">
                <a:latin typeface="Calibri"/>
                <a:ea typeface="MS PGothic"/>
                <a:cs typeface="Calibri"/>
              </a:rPr>
              <a:t>cryostat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before</a:t>
            </a:r>
            <a:r>
              <a:rPr lang="pt-BR" sz="1400" dirty="0">
                <a:latin typeface="Calibri"/>
                <a:ea typeface="MS PGothic"/>
                <a:cs typeface="Calibri"/>
              </a:rPr>
              <a:t> its final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implementation</a:t>
            </a:r>
            <a:r>
              <a:rPr lang="pt-BR" sz="1400" dirty="0">
                <a:latin typeface="Calibri"/>
                <a:ea typeface="MS PGothic"/>
                <a:cs typeface="Calibri"/>
              </a:rPr>
              <a:t> for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the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device’s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magnetic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characterization</a:t>
            </a:r>
            <a:r>
              <a:rPr lang="pt-BR" sz="1400" dirty="0">
                <a:latin typeface="Calibri"/>
                <a:ea typeface="MS PGothic"/>
                <a:cs typeface="Calibri"/>
              </a:rPr>
              <a:t> in 2nd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semester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of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next</a:t>
            </a:r>
            <a:r>
              <a:rPr lang="pt-BR" sz="1400" dirty="0">
                <a:latin typeface="Calibri"/>
                <a:ea typeface="MS PGothic"/>
                <a:cs typeface="Calibri"/>
              </a:rPr>
              <a:t> </a:t>
            </a:r>
            <a:r>
              <a:rPr lang="pt-BR" sz="1400" dirty="0" err="1">
                <a:latin typeface="Calibri"/>
                <a:ea typeface="MS PGothic"/>
                <a:cs typeface="Calibri"/>
              </a:rPr>
              <a:t>year</a:t>
            </a:r>
            <a:endParaRPr lang="pt-BR" sz="1400" dirty="0">
              <a:latin typeface="Calibri"/>
              <a:ea typeface="MS PGothic"/>
              <a:cs typeface="Calibri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927B98A-F090-B39D-8C5E-B5B0E80E667D}"/>
              </a:ext>
            </a:extLst>
          </p:cNvPr>
          <p:cNvSpPr txBox="1"/>
          <p:nvPr/>
        </p:nvSpPr>
        <p:spPr>
          <a:xfrm>
            <a:off x="249670" y="946718"/>
            <a:ext cx="6231632" cy="2588778"/>
          </a:xfrm>
          <a:prstGeom prst="rect">
            <a:avLst/>
          </a:prstGeom>
          <a:noFill/>
        </p:spPr>
        <p:txBody>
          <a:bodyPr wrap="square" lIns="82223" tIns="41112" rIns="82223" bIns="41112" rtlCol="0" anchor="t">
            <a:spAutoFit/>
          </a:bodyPr>
          <a:lstStyle/>
          <a:p>
            <a:pPr marL="171450" indent="-171450" algn="just" defTabSz="456854">
              <a:buFont typeface="Arial" panose="020B0604020202020204" pitchFamily="34" charset="0"/>
              <a:buChar char="•"/>
            </a:pPr>
            <a:r>
              <a:rPr lang="en-US" sz="1600" b="1">
                <a:latin typeface="Calibri"/>
                <a:ea typeface="MS PGothic"/>
                <a:cs typeface="Calibri"/>
              </a:rPr>
              <a:t>Premises</a:t>
            </a:r>
            <a:r>
              <a:rPr lang="en-US" sz="1600">
                <a:latin typeface="Calibri"/>
                <a:ea typeface="MS PGothic"/>
                <a:cs typeface="Calibri"/>
              </a:rPr>
              <a:t>: </a:t>
            </a:r>
          </a:p>
          <a:p>
            <a:pPr marL="742950" lvl="1" indent="-285750" algn="just" defTabSz="456854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>
                <a:latin typeface="Calibri"/>
                <a:ea typeface="MS PGothic"/>
                <a:cs typeface="Calibri"/>
              </a:rPr>
              <a:t>Provide redundant detection and protection</a:t>
            </a:r>
          </a:p>
          <a:p>
            <a:pPr marL="742950" lvl="1" indent="-285750" algn="just" defTabSz="456854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BR" sz="1400">
                <a:latin typeface="Calibri"/>
                <a:ea typeface="MS PGothic"/>
                <a:cs typeface="Calibri"/>
              </a:rPr>
              <a:t>Design </a:t>
            </a:r>
            <a:r>
              <a:rPr lang="pt-BR" sz="1400" err="1">
                <a:latin typeface="Calibri"/>
                <a:ea typeface="MS PGothic"/>
                <a:cs typeface="Calibri"/>
              </a:rPr>
              <a:t>to</a:t>
            </a:r>
            <a:r>
              <a:rPr lang="pt-BR" sz="1400">
                <a:latin typeface="Calibri"/>
                <a:ea typeface="MS PGothic"/>
                <a:cs typeface="Calibri"/>
              </a:rPr>
              <a:t> </a:t>
            </a:r>
            <a:r>
              <a:rPr lang="pt-BR" sz="1400" err="1">
                <a:latin typeface="Calibri"/>
                <a:ea typeface="MS PGothic"/>
                <a:cs typeface="Calibri"/>
              </a:rPr>
              <a:t>keep</a:t>
            </a:r>
            <a:r>
              <a:rPr lang="pt-BR" sz="1400">
                <a:latin typeface="Calibri"/>
                <a:ea typeface="MS PGothic"/>
                <a:cs typeface="Calibri"/>
              </a:rPr>
              <a:t> </a:t>
            </a:r>
            <a:r>
              <a:rPr lang="pt-BR" sz="1400" err="1">
                <a:latin typeface="Calibri"/>
                <a:ea typeface="MS PGothic"/>
                <a:cs typeface="Calibri"/>
              </a:rPr>
              <a:t>max</a:t>
            </a:r>
            <a:r>
              <a:rPr lang="pt-BR" sz="1400">
                <a:latin typeface="Calibri"/>
                <a:ea typeface="MS PGothic"/>
                <a:cs typeface="Calibri"/>
              </a:rPr>
              <a:t> hot-spot </a:t>
            </a:r>
            <a:r>
              <a:rPr lang="pt-BR" sz="1400" err="1">
                <a:latin typeface="Calibri"/>
                <a:ea typeface="MS PGothic"/>
                <a:cs typeface="Calibri"/>
              </a:rPr>
              <a:t>temp</a:t>
            </a:r>
            <a:r>
              <a:rPr lang="pt-BR" sz="1400">
                <a:latin typeface="Calibri"/>
                <a:ea typeface="MS PGothic"/>
                <a:cs typeface="Calibri"/>
              </a:rPr>
              <a:t> &lt; 100 K</a:t>
            </a:r>
          </a:p>
          <a:p>
            <a:pPr marL="171450" indent="-171450" algn="just" defTabSz="456854">
              <a:buFont typeface="Arial" panose="020B0604020202020204" pitchFamily="34" charset="0"/>
              <a:buChar char="•"/>
            </a:pPr>
            <a:r>
              <a:rPr lang="en-US" sz="1600" b="1">
                <a:latin typeface="Calibri"/>
                <a:ea typeface="MS PGothic"/>
                <a:cs typeface="Calibri"/>
              </a:rPr>
              <a:t>Detection</a:t>
            </a:r>
            <a:r>
              <a:rPr lang="en-US" sz="1600">
                <a:latin typeface="Calibri"/>
                <a:ea typeface="MS PGothic"/>
                <a:cs typeface="Calibri"/>
              </a:rPr>
              <a:t>: </a:t>
            </a:r>
            <a:r>
              <a:rPr lang="en-US" sz="1600" u="sng">
                <a:latin typeface="Calibri"/>
                <a:ea typeface="MS PGothic"/>
                <a:cs typeface="Calibri"/>
              </a:rPr>
              <a:t>voltage measurement – voltage taps</a:t>
            </a:r>
            <a:endParaRPr lang="en-US" sz="1400" i="1" u="sng">
              <a:latin typeface="Calibri"/>
              <a:ea typeface="MS PGothic"/>
              <a:cs typeface="Calibri"/>
            </a:endParaRPr>
          </a:p>
          <a:p>
            <a:pPr marL="742950" lvl="1" indent="-285750" algn="just" defTabSz="456854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>
                <a:latin typeface="Calibri"/>
                <a:ea typeface="MS PGothic"/>
                <a:cs typeface="Calibri"/>
              </a:rPr>
              <a:t>Detection circuit: Analog vs Digital using FPGA:</a:t>
            </a:r>
          </a:p>
          <a:p>
            <a:pPr marL="1200150" lvl="2" indent="-285750" algn="just" defTabSz="456854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>
                <a:latin typeface="Calibri"/>
                <a:ea typeface="MS PGothic"/>
                <a:cs typeface="Calibri"/>
              </a:rPr>
              <a:t>FPGA can be scalable and optimizable for the SWLS</a:t>
            </a:r>
            <a:endParaRPr lang="en-US" sz="1400">
              <a:latin typeface="Calibri"/>
              <a:ea typeface="MS PGothic"/>
              <a:cs typeface="Calibri"/>
            </a:endParaRPr>
          </a:p>
          <a:p>
            <a:pPr marL="171450" indent="-171450" algn="just" defTabSz="456854">
              <a:buFont typeface="Arial" panose="020B0604020202020204" pitchFamily="34" charset="0"/>
              <a:buChar char="•"/>
            </a:pPr>
            <a:r>
              <a:rPr lang="en-US" sz="1600" b="1">
                <a:latin typeface="Calibri"/>
                <a:ea typeface="MS PGothic"/>
                <a:cs typeface="Calibri"/>
              </a:rPr>
              <a:t>Protection: </a:t>
            </a:r>
            <a:r>
              <a:rPr lang="en-US" sz="1600" u="sng">
                <a:latin typeface="Calibri"/>
                <a:ea typeface="MS PGothic"/>
                <a:cs typeface="Calibri"/>
              </a:rPr>
              <a:t>Active method with external energy extraction</a:t>
            </a:r>
          </a:p>
          <a:p>
            <a:pPr marL="800100" lvl="1" indent="-342900" algn="just" defTabSz="456854">
              <a:lnSpc>
                <a:spcPct val="110000"/>
              </a:lnSpc>
              <a:buFont typeface="+mj-lt"/>
              <a:buAutoNum type="arabicPeriod"/>
            </a:pPr>
            <a:r>
              <a:rPr lang="en-US" sz="1400">
                <a:latin typeface="Calibri"/>
                <a:ea typeface="MS PGothic"/>
                <a:cs typeface="Calibri"/>
              </a:rPr>
              <a:t>The detection circuit sends a signal to the extraction circuit</a:t>
            </a:r>
          </a:p>
          <a:p>
            <a:pPr marL="800100" lvl="1" indent="-342900" algn="just" defTabSz="456854">
              <a:lnSpc>
                <a:spcPct val="110000"/>
              </a:lnSpc>
              <a:buFont typeface="+mj-lt"/>
              <a:buAutoNum type="arabicPeriod"/>
            </a:pPr>
            <a:r>
              <a:rPr lang="en-US" sz="1400">
                <a:latin typeface="Calibri"/>
                <a:ea typeface="MS PGothic"/>
                <a:cs typeface="Calibri"/>
              </a:rPr>
              <a:t>The power supply is turned off, and the contactors are activated</a:t>
            </a:r>
          </a:p>
          <a:p>
            <a:pPr marL="800100" lvl="1" indent="-342900" algn="just" defTabSz="456854">
              <a:lnSpc>
                <a:spcPct val="110000"/>
              </a:lnSpc>
              <a:buFont typeface="+mj-lt"/>
              <a:buAutoNum type="arabicPeriod"/>
            </a:pPr>
            <a:r>
              <a:rPr lang="en-US" sz="1400">
                <a:latin typeface="Calibri"/>
                <a:ea typeface="MS PGothic"/>
                <a:cs typeface="Calibri"/>
              </a:rPr>
              <a:t>Dump resistors in the extraction circuit dissipate the stored energy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7A492861-627D-ECA6-07BD-B464552EB47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5033" y="3329943"/>
            <a:ext cx="2765642" cy="1745020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7FC266FD-7C3E-3E21-F6ED-0800F39C4780}"/>
              </a:ext>
            </a:extLst>
          </p:cNvPr>
          <p:cNvSpPr txBox="1"/>
          <p:nvPr/>
        </p:nvSpPr>
        <p:spPr>
          <a:xfrm>
            <a:off x="9488751" y="3023152"/>
            <a:ext cx="2600324" cy="261606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pPr algn="ctr"/>
            <a:r>
              <a:rPr lang="pt-BR" sz="1100" b="1" err="1">
                <a:latin typeface="Calibri"/>
                <a:cs typeface="Calibri"/>
              </a:rPr>
              <a:t>Detected</a:t>
            </a:r>
            <a:r>
              <a:rPr lang="pt-BR" sz="1100" b="1">
                <a:latin typeface="Calibri"/>
                <a:cs typeface="Calibri"/>
              </a:rPr>
              <a:t> </a:t>
            </a:r>
            <a:r>
              <a:rPr lang="pt-BR" sz="1100" b="1" err="1">
                <a:latin typeface="Calibri"/>
                <a:cs typeface="Calibri"/>
              </a:rPr>
              <a:t>quench</a:t>
            </a:r>
            <a:r>
              <a:rPr lang="pt-BR" sz="1100" b="1">
                <a:latin typeface="Calibri"/>
                <a:cs typeface="Calibri"/>
              </a:rPr>
              <a:t> </a:t>
            </a:r>
            <a:r>
              <a:rPr lang="pt-BR" sz="1100" b="1" err="1">
                <a:latin typeface="Calibri"/>
                <a:cs typeface="Calibri"/>
              </a:rPr>
              <a:t>during</a:t>
            </a:r>
            <a:r>
              <a:rPr lang="pt-BR" sz="1100" b="1">
                <a:latin typeface="Calibri"/>
                <a:cs typeface="Calibri"/>
              </a:rPr>
              <a:t> </a:t>
            </a:r>
            <a:r>
              <a:rPr lang="pt-BR" sz="1100" b="1" err="1">
                <a:latin typeface="Calibri"/>
                <a:cs typeface="Calibri"/>
              </a:rPr>
              <a:t>tests</a:t>
            </a:r>
            <a:r>
              <a:rPr lang="pt-BR" sz="1100" b="1">
                <a:latin typeface="Calibri"/>
                <a:cs typeface="Calibri"/>
              </a:rPr>
              <a:t> </a:t>
            </a:r>
            <a:r>
              <a:rPr lang="pt-BR" sz="1100" b="1" err="1">
                <a:latin typeface="Calibri"/>
                <a:cs typeface="Calibri"/>
              </a:rPr>
              <a:t>of</a:t>
            </a:r>
            <a:r>
              <a:rPr lang="pt-BR" sz="1100" b="1">
                <a:latin typeface="Calibri"/>
                <a:cs typeface="Calibri"/>
              </a:rPr>
              <a:t> the </a:t>
            </a:r>
            <a:r>
              <a:rPr lang="pt-BR" sz="1100" b="1" err="1">
                <a:latin typeface="Calibri"/>
                <a:cs typeface="Calibri"/>
              </a:rPr>
              <a:t>coils</a:t>
            </a:r>
            <a:endParaRPr lang="pt-BR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C1EBE1C2-6049-125C-CA50-02EE5831C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Quench protection</a:t>
            </a:r>
          </a:p>
        </p:txBody>
      </p:sp>
      <p:cxnSp>
        <p:nvCxnSpPr>
          <p:cNvPr id="10" name="Straight Connector 12">
            <a:extLst>
              <a:ext uri="{FF2B5EF4-FFF2-40B4-BE49-F238E27FC236}">
                <a16:creationId xmlns:a16="http://schemas.microsoft.com/office/drawing/2014/main" id="{9535A7F5-3849-8A19-528B-36B5EE5DDDF6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72B56A9-11F5-08E4-6AD4-3DBA78989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18</a:t>
            </a:fld>
            <a:endParaRPr lang="en-BR"/>
          </a:p>
        </p:txBody>
      </p:sp>
      <p:sp>
        <p:nvSpPr>
          <p:cNvPr id="13" name="Chave Esquerda 12">
            <a:extLst>
              <a:ext uri="{FF2B5EF4-FFF2-40B4-BE49-F238E27FC236}">
                <a16:creationId xmlns:a16="http://schemas.microsoft.com/office/drawing/2014/main" id="{9E5F5BD4-E4BA-5058-3F18-18FCE7EA3098}"/>
              </a:ext>
            </a:extLst>
          </p:cNvPr>
          <p:cNvSpPr/>
          <p:nvPr/>
        </p:nvSpPr>
        <p:spPr>
          <a:xfrm>
            <a:off x="4406389" y="925479"/>
            <a:ext cx="276002" cy="773245"/>
          </a:xfrm>
          <a:prstGeom prst="lef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5D1DBE1-61CD-B064-0FA4-6A090A067D8A}"/>
              </a:ext>
            </a:extLst>
          </p:cNvPr>
          <p:cNvSpPr txBox="1"/>
          <p:nvPr/>
        </p:nvSpPr>
        <p:spPr>
          <a:xfrm>
            <a:off x="4519547" y="939899"/>
            <a:ext cx="3016221" cy="6001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1100"/>
              <a:t>Redundant voltage taps</a:t>
            </a:r>
          </a:p>
          <a:p>
            <a:r>
              <a:rPr lang="pt-BR" sz="1100"/>
              <a:t>Detection by overvoltage and coil imbalance</a:t>
            </a:r>
          </a:p>
          <a:p>
            <a:r>
              <a:rPr lang="pt-BR" sz="1100"/>
              <a:t>Redundant extraction switches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3DFC9040-1CC2-D80E-4824-C8EF5AAC35B9}"/>
              </a:ext>
            </a:extLst>
          </p:cNvPr>
          <p:cNvSpPr/>
          <p:nvPr/>
        </p:nvSpPr>
        <p:spPr>
          <a:xfrm>
            <a:off x="4636672" y="155729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D0E41CC7-E341-BCEF-B01E-6C0C254A791C}"/>
              </a:ext>
            </a:extLst>
          </p:cNvPr>
          <p:cNvSpPr/>
          <p:nvPr/>
        </p:nvSpPr>
        <p:spPr>
          <a:xfrm>
            <a:off x="4737082" y="155729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2004A1AF-56FA-4873-316D-0A129321CC29}"/>
              </a:ext>
            </a:extLst>
          </p:cNvPr>
          <p:cNvSpPr/>
          <p:nvPr/>
        </p:nvSpPr>
        <p:spPr>
          <a:xfrm>
            <a:off x="4837492" y="155729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 descr="Diagrama&#10;&#10;Descrição gerada automaticamente">
            <a:extLst>
              <a:ext uri="{FF2B5EF4-FFF2-40B4-BE49-F238E27FC236}">
                <a16:creationId xmlns:a16="http://schemas.microsoft.com/office/drawing/2014/main" id="{55C26AB0-3AD1-5F48-5C5E-6EB313ADBB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325" y="3884433"/>
            <a:ext cx="6475151" cy="226035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93835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DBAC2-FB92-8471-D669-4CA4D3AFB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Imagem de jogo de vídeo game&#10;&#10;Descrição gerada automaticamente com confiança baixa">
            <a:extLst>
              <a:ext uri="{FF2B5EF4-FFF2-40B4-BE49-F238E27FC236}">
                <a16:creationId xmlns:a16="http://schemas.microsoft.com/office/drawing/2014/main" id="{C08F4EB2-A84B-8009-4424-FAB10FD17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66" r="14695" b="1149"/>
          <a:stretch/>
        </p:blipFill>
        <p:spPr>
          <a:xfrm>
            <a:off x="5394075" y="863644"/>
            <a:ext cx="3786713" cy="2746051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434001A2-FBD0-D24C-2042-0366EF7C2944}"/>
              </a:ext>
            </a:extLst>
          </p:cNvPr>
          <p:cNvSpPr txBox="1"/>
          <p:nvPr/>
        </p:nvSpPr>
        <p:spPr>
          <a:xfrm>
            <a:off x="0" y="1031551"/>
            <a:ext cx="5436531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i="0">
                <a:solidFill>
                  <a:srgbClr val="111111"/>
                </a:solidFill>
                <a:effectLst/>
                <a:latin typeface="-apple-system"/>
              </a:rPr>
              <a:t>Two proposed solutions</a:t>
            </a:r>
            <a:r>
              <a:rPr lang="en-US" sz="1600" b="0" i="0">
                <a:solidFill>
                  <a:srgbClr val="111111"/>
                </a:solidFill>
                <a:effectLst/>
                <a:latin typeface="-apple-system"/>
              </a:rPr>
              <a:t>: Characterization in air (“</a:t>
            </a:r>
            <a:r>
              <a:rPr lang="en-US" sz="1600" b="1" i="0">
                <a:solidFill>
                  <a:srgbClr val="111111"/>
                </a:solidFill>
                <a:effectLst/>
                <a:latin typeface="-apple-system"/>
              </a:rPr>
              <a:t>Plan A</a:t>
            </a:r>
            <a:r>
              <a:rPr lang="en-US" sz="1600" b="0" i="0">
                <a:solidFill>
                  <a:srgbClr val="111111"/>
                </a:solidFill>
                <a:effectLst/>
                <a:latin typeface="-apple-system"/>
              </a:rPr>
              <a:t>”); Characterization </a:t>
            </a:r>
            <a:r>
              <a:rPr lang="en-US" sz="1600">
                <a:solidFill>
                  <a:srgbClr val="111111"/>
                </a:solidFill>
                <a:latin typeface="-apple-system"/>
              </a:rPr>
              <a:t>in</a:t>
            </a:r>
            <a:r>
              <a:rPr lang="en-US" sz="1600" b="0" i="0">
                <a:solidFill>
                  <a:srgbClr val="111111"/>
                </a:solidFill>
                <a:effectLst/>
                <a:latin typeface="-apple-system"/>
              </a:rPr>
              <a:t> vacuum (“</a:t>
            </a:r>
            <a:r>
              <a:rPr lang="en-US" sz="1600" b="1">
                <a:solidFill>
                  <a:srgbClr val="111111"/>
                </a:solidFill>
                <a:effectLst/>
                <a:latin typeface="-apple-system"/>
              </a:rPr>
              <a:t>Plan B</a:t>
            </a:r>
            <a:r>
              <a:rPr lang="en-US" sz="1600" b="0" i="0">
                <a:solidFill>
                  <a:srgbClr val="111111"/>
                </a:solidFill>
                <a:effectLst/>
                <a:latin typeface="-apple-system"/>
              </a:rPr>
              <a:t>”)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i="0">
                <a:solidFill>
                  <a:srgbClr val="111111"/>
                </a:solidFill>
                <a:effectLst/>
                <a:latin typeface="-apple-system"/>
              </a:rPr>
              <a:t>Measurements</a:t>
            </a:r>
            <a:r>
              <a:rPr lang="en-US" sz="1600" b="0" i="0">
                <a:solidFill>
                  <a:srgbClr val="111111"/>
                </a:solidFill>
                <a:effectLst/>
                <a:latin typeface="-apple-system"/>
              </a:rPr>
              <a:t>: </a:t>
            </a:r>
            <a:r>
              <a:rPr lang="en-US" sz="1600">
                <a:solidFill>
                  <a:srgbClr val="111111"/>
                </a:solidFill>
                <a:latin typeface="-apple-system"/>
              </a:rPr>
              <a:t>M</a:t>
            </a:r>
            <a:r>
              <a:rPr lang="en-US" sz="1600" b="0" i="0">
                <a:solidFill>
                  <a:srgbClr val="111111"/>
                </a:solidFill>
                <a:effectLst/>
                <a:latin typeface="-apple-system"/>
              </a:rPr>
              <a:t>apping of the magnetic field profile; measurement of field integrals</a:t>
            </a:r>
            <a:endParaRPr lang="en-US" sz="1619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grpSp>
        <p:nvGrpSpPr>
          <p:cNvPr id="39" name="Agrupar 38">
            <a:extLst>
              <a:ext uri="{FF2B5EF4-FFF2-40B4-BE49-F238E27FC236}">
                <a16:creationId xmlns:a16="http://schemas.microsoft.com/office/drawing/2014/main" id="{878E0C3D-9223-58B5-E474-7317C5CF9F68}"/>
              </a:ext>
            </a:extLst>
          </p:cNvPr>
          <p:cNvGrpSpPr/>
          <p:nvPr/>
        </p:nvGrpSpPr>
        <p:grpSpPr>
          <a:xfrm>
            <a:off x="406842" y="3956364"/>
            <a:ext cx="2064587" cy="2824782"/>
            <a:chOff x="5047229" y="3903427"/>
            <a:chExt cx="2064587" cy="2824782"/>
          </a:xfrm>
        </p:grpSpPr>
        <p:sp>
          <p:nvSpPr>
            <p:cNvPr id="12" name="Retângulo: Cantos Arredondados 11">
              <a:extLst>
                <a:ext uri="{FF2B5EF4-FFF2-40B4-BE49-F238E27FC236}">
                  <a16:creationId xmlns:a16="http://schemas.microsoft.com/office/drawing/2014/main" id="{075BD1A2-6BD6-76DE-2346-E86529865063}"/>
                </a:ext>
              </a:extLst>
            </p:cNvPr>
            <p:cNvSpPr/>
            <p:nvPr/>
          </p:nvSpPr>
          <p:spPr>
            <a:xfrm>
              <a:off x="5596379" y="3903427"/>
              <a:ext cx="999241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Plan A</a:t>
              </a:r>
            </a:p>
          </p:txBody>
        </p:sp>
        <p:sp>
          <p:nvSpPr>
            <p:cNvPr id="13" name="Retângulo: Cantos Arredondados 12">
              <a:extLst>
                <a:ext uri="{FF2B5EF4-FFF2-40B4-BE49-F238E27FC236}">
                  <a16:creationId xmlns:a16="http://schemas.microsoft.com/office/drawing/2014/main" id="{927E443A-A197-9608-26CF-F94EFE5C9F4C}"/>
                </a:ext>
              </a:extLst>
            </p:cNvPr>
            <p:cNvSpPr/>
            <p:nvPr/>
          </p:nvSpPr>
          <p:spPr>
            <a:xfrm>
              <a:off x="5080184" y="4419959"/>
              <a:ext cx="2031632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err="1"/>
                <a:t>Antichamber</a:t>
              </a:r>
              <a:r>
                <a:rPr lang="en-US" sz="1400"/>
                <a:t> for RT* measurements</a:t>
              </a:r>
            </a:p>
          </p:txBody>
        </p:sp>
        <p:sp>
          <p:nvSpPr>
            <p:cNvPr id="14" name="Retângulo: Cantos Arredondados 13">
              <a:extLst>
                <a:ext uri="{FF2B5EF4-FFF2-40B4-BE49-F238E27FC236}">
                  <a16:creationId xmlns:a16="http://schemas.microsoft.com/office/drawing/2014/main" id="{205CC561-FD42-DA0E-9F13-695781CE348B}"/>
                </a:ext>
              </a:extLst>
            </p:cNvPr>
            <p:cNvSpPr/>
            <p:nvPr/>
          </p:nvSpPr>
          <p:spPr>
            <a:xfrm>
              <a:off x="5080184" y="4936491"/>
              <a:ext cx="2031632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Hall sensor setup adaptations</a:t>
              </a:r>
            </a:p>
          </p:txBody>
        </p:sp>
        <p:sp>
          <p:nvSpPr>
            <p:cNvPr id="16" name="Retângulo: Cantos Arredondados 15">
              <a:extLst>
                <a:ext uri="{FF2B5EF4-FFF2-40B4-BE49-F238E27FC236}">
                  <a16:creationId xmlns:a16="http://schemas.microsoft.com/office/drawing/2014/main" id="{B75DDA83-DB58-9F45-2005-E032F7C1E82D}"/>
                </a:ext>
              </a:extLst>
            </p:cNvPr>
            <p:cNvSpPr/>
            <p:nvPr/>
          </p:nvSpPr>
          <p:spPr>
            <a:xfrm>
              <a:off x="5080184" y="5473086"/>
              <a:ext cx="2031632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Mechanical rod or Hall sensor carriage</a:t>
              </a:r>
            </a:p>
          </p:txBody>
        </p:sp>
        <p:sp>
          <p:nvSpPr>
            <p:cNvPr id="17" name="Retângulo: Cantos Arredondados 16">
              <a:extLst>
                <a:ext uri="{FF2B5EF4-FFF2-40B4-BE49-F238E27FC236}">
                  <a16:creationId xmlns:a16="http://schemas.microsoft.com/office/drawing/2014/main" id="{EE11802A-B86D-4429-CB6A-33A82CAC7452}"/>
                </a:ext>
              </a:extLst>
            </p:cNvPr>
            <p:cNvSpPr/>
            <p:nvPr/>
          </p:nvSpPr>
          <p:spPr>
            <a:xfrm>
              <a:off x="5080184" y="6012701"/>
              <a:ext cx="2031632" cy="469287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Stretched wire for field integrals measurements</a:t>
              </a:r>
            </a:p>
          </p:txBody>
        </p:sp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id="{8319AF29-F567-D4A4-49E5-CDA643610EEA}"/>
                </a:ext>
              </a:extLst>
            </p:cNvPr>
            <p:cNvSpPr txBox="1"/>
            <p:nvPr/>
          </p:nvSpPr>
          <p:spPr>
            <a:xfrm>
              <a:off x="5047229" y="6481988"/>
              <a:ext cx="18729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/>
                <a:t>* Room Temperature</a:t>
              </a:r>
            </a:p>
          </p:txBody>
        </p:sp>
      </p:grpSp>
      <p:grpSp>
        <p:nvGrpSpPr>
          <p:cNvPr id="28" name="Agrupar 27">
            <a:extLst>
              <a:ext uri="{FF2B5EF4-FFF2-40B4-BE49-F238E27FC236}">
                <a16:creationId xmlns:a16="http://schemas.microsoft.com/office/drawing/2014/main" id="{85F95340-1D67-B5F6-7112-6C9F455D92A2}"/>
              </a:ext>
            </a:extLst>
          </p:cNvPr>
          <p:cNvGrpSpPr/>
          <p:nvPr/>
        </p:nvGrpSpPr>
        <p:grpSpPr>
          <a:xfrm>
            <a:off x="8758843" y="4277476"/>
            <a:ext cx="3433157" cy="2509981"/>
            <a:chOff x="691129" y="2525589"/>
            <a:chExt cx="4311269" cy="4332409"/>
          </a:xfrm>
        </p:grpSpPr>
        <p:pic>
          <p:nvPicPr>
            <p:cNvPr id="7" name="Picture 1062078860">
              <a:extLst>
                <a:ext uri="{FF2B5EF4-FFF2-40B4-BE49-F238E27FC236}">
                  <a16:creationId xmlns:a16="http://schemas.microsoft.com/office/drawing/2014/main" id="{DCAD35BA-32D5-7B04-AC42-E2481C401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051" y="3029968"/>
              <a:ext cx="4169347" cy="38280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D8578166-E83F-2602-CFA6-675D0ABA1E97}"/>
                </a:ext>
              </a:extLst>
            </p:cNvPr>
            <p:cNvSpPr txBox="1"/>
            <p:nvPr/>
          </p:nvSpPr>
          <p:spPr>
            <a:xfrm>
              <a:off x="691129" y="2525589"/>
              <a:ext cx="3907141" cy="438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PCB coils and Hall sensors developments for</a:t>
              </a:r>
              <a:endParaRPr lang="en-US" sz="105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8" name="Agrupar 37">
            <a:extLst>
              <a:ext uri="{FF2B5EF4-FFF2-40B4-BE49-F238E27FC236}">
                <a16:creationId xmlns:a16="http://schemas.microsoft.com/office/drawing/2014/main" id="{993D5CF8-5031-4FE0-BDC1-421CD5DCA80C}"/>
              </a:ext>
            </a:extLst>
          </p:cNvPr>
          <p:cNvGrpSpPr/>
          <p:nvPr/>
        </p:nvGrpSpPr>
        <p:grpSpPr>
          <a:xfrm>
            <a:off x="2644109" y="3956364"/>
            <a:ext cx="2031633" cy="2824782"/>
            <a:chOff x="7351178" y="3903427"/>
            <a:chExt cx="2031633" cy="2824782"/>
          </a:xfrm>
        </p:grpSpPr>
        <p:sp>
          <p:nvSpPr>
            <p:cNvPr id="18" name="Retângulo: Cantos Arredondados 17">
              <a:extLst>
                <a:ext uri="{FF2B5EF4-FFF2-40B4-BE49-F238E27FC236}">
                  <a16:creationId xmlns:a16="http://schemas.microsoft.com/office/drawing/2014/main" id="{44A3945C-EE9D-2CE5-2B61-F088EB2502A7}"/>
                </a:ext>
              </a:extLst>
            </p:cNvPr>
            <p:cNvSpPr/>
            <p:nvPr/>
          </p:nvSpPr>
          <p:spPr>
            <a:xfrm>
              <a:off x="7867373" y="3903427"/>
              <a:ext cx="999241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Plan B</a:t>
              </a:r>
            </a:p>
          </p:txBody>
        </p:sp>
        <p:sp>
          <p:nvSpPr>
            <p:cNvPr id="19" name="Retângulo: Cantos Arredondados 18">
              <a:extLst>
                <a:ext uri="{FF2B5EF4-FFF2-40B4-BE49-F238E27FC236}">
                  <a16:creationId xmlns:a16="http://schemas.microsoft.com/office/drawing/2014/main" id="{3B3A0DB8-DC6C-7096-F4DB-CC90CEDFEB6E}"/>
                </a:ext>
              </a:extLst>
            </p:cNvPr>
            <p:cNvSpPr/>
            <p:nvPr/>
          </p:nvSpPr>
          <p:spPr>
            <a:xfrm>
              <a:off x="7351178" y="4419959"/>
              <a:ext cx="2031633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Measurements inside SWLS vacuum chamber</a:t>
              </a:r>
            </a:p>
          </p:txBody>
        </p:sp>
        <p:sp>
          <p:nvSpPr>
            <p:cNvPr id="20" name="Retângulo: Cantos Arredondados 19">
              <a:extLst>
                <a:ext uri="{FF2B5EF4-FFF2-40B4-BE49-F238E27FC236}">
                  <a16:creationId xmlns:a16="http://schemas.microsoft.com/office/drawing/2014/main" id="{A712E2B3-CC70-6953-5D4F-CF4ED0910E14}"/>
                </a:ext>
              </a:extLst>
            </p:cNvPr>
            <p:cNvSpPr/>
            <p:nvPr/>
          </p:nvSpPr>
          <p:spPr>
            <a:xfrm>
              <a:off x="7351179" y="4936491"/>
              <a:ext cx="2031632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New Hall sensor setup and calibration at CT**</a:t>
              </a:r>
            </a:p>
          </p:txBody>
        </p:sp>
        <p:sp>
          <p:nvSpPr>
            <p:cNvPr id="21" name="Retângulo: Cantos Arredondados 20">
              <a:extLst>
                <a:ext uri="{FF2B5EF4-FFF2-40B4-BE49-F238E27FC236}">
                  <a16:creationId xmlns:a16="http://schemas.microsoft.com/office/drawing/2014/main" id="{4401EBF5-C197-B851-DA21-97C6A945E950}"/>
                </a:ext>
              </a:extLst>
            </p:cNvPr>
            <p:cNvSpPr/>
            <p:nvPr/>
          </p:nvSpPr>
          <p:spPr>
            <a:xfrm>
              <a:off x="7351179" y="5473086"/>
              <a:ext cx="2031632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In-vacuum positioning and moving system</a:t>
              </a:r>
            </a:p>
          </p:txBody>
        </p:sp>
        <p:sp>
          <p:nvSpPr>
            <p:cNvPr id="22" name="Retângulo: Cantos Arredondados 21">
              <a:extLst>
                <a:ext uri="{FF2B5EF4-FFF2-40B4-BE49-F238E27FC236}">
                  <a16:creationId xmlns:a16="http://schemas.microsoft.com/office/drawing/2014/main" id="{05C0C653-5831-1952-D168-42F20B71AECE}"/>
                </a:ext>
              </a:extLst>
            </p:cNvPr>
            <p:cNvSpPr/>
            <p:nvPr/>
          </p:nvSpPr>
          <p:spPr>
            <a:xfrm>
              <a:off x="7351178" y="6012701"/>
              <a:ext cx="2031631" cy="46928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/>
                <a:t>PCB coils for field integrals measurements</a:t>
              </a:r>
            </a:p>
          </p:txBody>
        </p:sp>
        <p:sp>
          <p:nvSpPr>
            <p:cNvPr id="37" name="CaixaDeTexto 36">
              <a:extLst>
                <a:ext uri="{FF2B5EF4-FFF2-40B4-BE49-F238E27FC236}">
                  <a16:creationId xmlns:a16="http://schemas.microsoft.com/office/drawing/2014/main" id="{94AA87E7-6EEA-D44D-ABC0-CF7E12C2E657}"/>
                </a:ext>
              </a:extLst>
            </p:cNvPr>
            <p:cNvSpPr txBox="1"/>
            <p:nvPr/>
          </p:nvSpPr>
          <p:spPr>
            <a:xfrm>
              <a:off x="7351178" y="6481988"/>
              <a:ext cx="18729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/>
                <a:t>** Cryogenic Temperature</a:t>
              </a:r>
            </a:p>
          </p:txBody>
        </p:sp>
      </p:grpSp>
      <p:pic>
        <p:nvPicPr>
          <p:cNvPr id="41" name="Imagem 40" descr="Uma imagem contendo mesa, pequeno, computador, computer&#10;&#10;Descrição gerada automaticamente">
            <a:extLst>
              <a:ext uri="{FF2B5EF4-FFF2-40B4-BE49-F238E27FC236}">
                <a16:creationId xmlns:a16="http://schemas.microsoft.com/office/drawing/2014/main" id="{7BC0DFE4-24F5-9880-B33D-923110E81B3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0131" y="3874886"/>
            <a:ext cx="2977592" cy="609969"/>
          </a:xfrm>
          <a:prstGeom prst="rect">
            <a:avLst/>
          </a:prstGeom>
        </p:spPr>
      </p:pic>
      <p:sp>
        <p:nvSpPr>
          <p:cNvPr id="29" name="CaixaDeTexto 28">
            <a:extLst>
              <a:ext uri="{FF2B5EF4-FFF2-40B4-BE49-F238E27FC236}">
                <a16:creationId xmlns:a16="http://schemas.microsoft.com/office/drawing/2014/main" id="{61945A7A-2F45-5680-1883-F7BA2279EE42}"/>
              </a:ext>
            </a:extLst>
          </p:cNvPr>
          <p:cNvSpPr txBox="1"/>
          <p:nvPr/>
        </p:nvSpPr>
        <p:spPr>
          <a:xfrm>
            <a:off x="5536835" y="918605"/>
            <a:ext cx="146350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Developments of mechanical rod and </a:t>
            </a:r>
            <a:r>
              <a:rPr lang="en-US" sz="1050" dirty="0" err="1"/>
              <a:t>antichamber</a:t>
            </a:r>
            <a:r>
              <a:rPr lang="en-US" sz="1050" dirty="0"/>
              <a:t> for</a:t>
            </a:r>
            <a:endParaRPr lang="en-US" sz="1050" b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ixaDeTexto 3">
                <a:extLst>
                  <a:ext uri="{FF2B5EF4-FFF2-40B4-BE49-F238E27FC236}">
                    <a16:creationId xmlns:a16="http://schemas.microsoft.com/office/drawing/2014/main" id="{B856FC17-5327-0E88-7C47-7B7C8B98E9D3}"/>
                  </a:ext>
                </a:extLst>
              </p:cNvPr>
              <p:cNvSpPr txBox="1"/>
              <p:nvPr/>
            </p:nvSpPr>
            <p:spPr>
              <a:xfrm>
                <a:off x="7633033" y="4562680"/>
                <a:ext cx="112920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pt-BR" sz="800" b="0" i="1" smtClean="0">
                        <a:latin typeface="Cambria Math" panose="02040503050406030204" pitchFamily="18" charset="0"/>
                        <a:cs typeface="Calibri"/>
                      </a:rPr>
                      <m:t>𝑓</m:t>
                    </m:r>
                  </m:oMath>
                </a14:m>
                <a:r>
                  <a:rPr lang="en-US" sz="800" dirty="0">
                    <a:latin typeface="Calibri"/>
                    <a:cs typeface="Calibri"/>
                  </a:rPr>
                  <a:t> </a:t>
                </a:r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</a:t>
                </a:r>
                <a:r>
                  <a:rPr lang="en-US" sz="800" dirty="0">
                    <a:latin typeface="Calibri"/>
                    <a:cs typeface="Calibri"/>
                  </a:rPr>
                  <a:t> 4, 20, 60 Hz preliminary study </a:t>
                </a:r>
              </a:p>
            </p:txBody>
          </p:sp>
        </mc:Choice>
        <mc:Fallback xmlns="">
          <p:sp>
            <p:nvSpPr>
              <p:cNvPr id="4" name="CaixaDeTexto 3">
                <a:extLst>
                  <a:ext uri="{FF2B5EF4-FFF2-40B4-BE49-F238E27FC236}">
                    <a16:creationId xmlns:a16="http://schemas.microsoft.com/office/drawing/2014/main" id="{B856FC17-5327-0E88-7C47-7B7C8B98E9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033" y="4562680"/>
                <a:ext cx="1129204" cy="338554"/>
              </a:xfrm>
              <a:prstGeom prst="rect">
                <a:avLst/>
              </a:prstGeom>
              <a:blipFill>
                <a:blip r:embed="rId5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ixaDeTexto 7">
            <a:extLst>
              <a:ext uri="{FF2B5EF4-FFF2-40B4-BE49-F238E27FC236}">
                <a16:creationId xmlns:a16="http://schemas.microsoft.com/office/drawing/2014/main" id="{548F0227-F0DE-D591-7AFE-527FDCE16BAC}"/>
              </a:ext>
            </a:extLst>
          </p:cNvPr>
          <p:cNvSpPr txBox="1"/>
          <p:nvPr/>
        </p:nvSpPr>
        <p:spPr>
          <a:xfrm>
            <a:off x="5195828" y="3609695"/>
            <a:ext cx="20916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Calibri"/>
                <a:cs typeface="Calibri"/>
              </a:rPr>
              <a:t>with Hall Sensor and Scan/Insert Coil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691A82E8-9C00-F8FB-EF3C-2923CE0D4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48" y="-200361"/>
            <a:ext cx="10390909" cy="1147079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Magnetic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characterization</a:t>
            </a: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 </a:t>
            </a:r>
            <a:r>
              <a:rPr lang="pt-BR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plans</a:t>
            </a:r>
            <a:endParaRPr lang="pt-BR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5E102CAC-94C5-9910-6507-3E9C06419F98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F23D02E-00CA-4643-775F-59E4DF10F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19</a:t>
            </a:fld>
            <a:endParaRPr lang="en-BR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8985C094-5728-C257-C910-709EFD182792}"/>
              </a:ext>
            </a:extLst>
          </p:cNvPr>
          <p:cNvSpPr txBox="1"/>
          <p:nvPr/>
        </p:nvSpPr>
        <p:spPr>
          <a:xfrm>
            <a:off x="439797" y="2228896"/>
            <a:ext cx="4408046" cy="15465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1800" b="1" i="0" dirty="0">
                <a:solidFill>
                  <a:srgbClr val="111111"/>
                </a:solidFill>
                <a:effectLst/>
                <a:latin typeface="-apple-system"/>
              </a:rPr>
              <a:t>Challenges</a:t>
            </a:r>
            <a:r>
              <a:rPr lang="en-US" sz="1800" i="0" dirty="0">
                <a:solidFill>
                  <a:srgbClr val="111111"/>
                </a:solidFill>
                <a:effectLst/>
                <a:latin typeface="-apple-system"/>
              </a:rPr>
              <a:t>: 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Small gap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11111"/>
                </a:solidFill>
                <a:latin typeface="-apple-system"/>
              </a:rPr>
              <a:t>C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old vacuum chamber 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11111"/>
                </a:solidFill>
                <a:latin typeface="-apple-system"/>
              </a:rPr>
              <a:t>H</a:t>
            </a:r>
            <a:r>
              <a:rPr lang="en-US" sz="1600" b="0" i="0" dirty="0">
                <a:solidFill>
                  <a:srgbClr val="111111"/>
                </a:solidFill>
                <a:effectLst/>
                <a:latin typeface="-apple-system"/>
              </a:rPr>
              <a:t>igh field calibration</a:t>
            </a:r>
            <a:r>
              <a:rPr lang="en-US" sz="1600" dirty="0">
                <a:solidFill>
                  <a:srgbClr val="111111"/>
                </a:solidFill>
                <a:latin typeface="-apple-system"/>
              </a:rPr>
              <a:t> 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111111"/>
                </a:solidFill>
                <a:latin typeface="-apple-system"/>
              </a:rPr>
              <a:t>Fiducialization</a:t>
            </a:r>
            <a:r>
              <a:rPr lang="en-US" sz="1600" dirty="0">
                <a:solidFill>
                  <a:srgbClr val="111111"/>
                </a:solidFill>
                <a:latin typeface="-apple-system"/>
              </a:rPr>
              <a:t> (magnetic center)</a:t>
            </a:r>
            <a:endParaRPr lang="en-US" sz="1600" b="0" i="0" dirty="0">
              <a:solidFill>
                <a:srgbClr val="111111"/>
              </a:solidFill>
              <a:effectLst/>
              <a:latin typeface="-apple-system"/>
            </a:endParaRPr>
          </a:p>
        </p:txBody>
      </p:sp>
      <p:pic>
        <p:nvPicPr>
          <p:cNvPr id="6" name="Imagem 5" descr="Uma imagem contendo edifício, caminhão, banco, mesa&#10;&#10;Descrição gerada automaticamente">
            <a:extLst>
              <a:ext uri="{FF2B5EF4-FFF2-40B4-BE49-F238E27FC236}">
                <a16:creationId xmlns:a16="http://schemas.microsoft.com/office/drawing/2014/main" id="{C9669A16-4702-A22B-C87A-A97B6C62099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533" y="4965224"/>
            <a:ext cx="3251112" cy="1822234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7D57F2A6-A673-3924-939E-1E3271639FA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8940"/>
          <a:stretch/>
        </p:blipFill>
        <p:spPr>
          <a:xfrm>
            <a:off x="5183921" y="4525537"/>
            <a:ext cx="2533522" cy="356695"/>
          </a:xfrm>
          <a:prstGeom prst="rect">
            <a:avLst/>
          </a:prstGeom>
        </p:spPr>
      </p:pic>
      <p:pic>
        <p:nvPicPr>
          <p:cNvPr id="30" name="Imagem 29" descr="Uma imagem contendo brinquedo, lego&#10;&#10;Descrição gerada automaticamente">
            <a:extLst>
              <a:ext uri="{FF2B5EF4-FFF2-40B4-BE49-F238E27FC236}">
                <a16:creationId xmlns:a16="http://schemas.microsoft.com/office/drawing/2014/main" id="{ADE99689-B92D-BCBF-0CF0-FCB8D8EC5E5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2543" y="919844"/>
            <a:ext cx="2734242" cy="146104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1" name="Imagem 30" descr="Interface gráfica do usuário&#10;&#10;Descrição gerada automaticamente">
            <a:extLst>
              <a:ext uri="{FF2B5EF4-FFF2-40B4-BE49-F238E27FC236}">
                <a16:creationId xmlns:a16="http://schemas.microsoft.com/office/drawing/2014/main" id="{7151333D-98AE-990C-FD48-23BB006F9976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2542" y="2408908"/>
            <a:ext cx="2734243" cy="1461046"/>
          </a:xfrm>
          <a:prstGeom prst="rect">
            <a:avLst/>
          </a:prstGeom>
          <a:ln>
            <a:noFill/>
          </a:ln>
          <a:effectLst/>
        </p:spPr>
      </p:pic>
      <p:sp>
        <p:nvSpPr>
          <p:cNvPr id="35" name="Retângulo: Cantos Arredondados 34">
            <a:extLst>
              <a:ext uri="{FF2B5EF4-FFF2-40B4-BE49-F238E27FC236}">
                <a16:creationId xmlns:a16="http://schemas.microsoft.com/office/drawing/2014/main" id="{B2D69464-FEC6-593A-4D6B-00C39D81EB36}"/>
              </a:ext>
            </a:extLst>
          </p:cNvPr>
          <p:cNvSpPr/>
          <p:nvPr/>
        </p:nvSpPr>
        <p:spPr>
          <a:xfrm>
            <a:off x="11320352" y="4255603"/>
            <a:ext cx="684722" cy="253916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Plan B</a:t>
            </a:r>
          </a:p>
        </p:txBody>
      </p:sp>
      <p:sp>
        <p:nvSpPr>
          <p:cNvPr id="42" name="Retângulo: Cantos Arredondados 41">
            <a:extLst>
              <a:ext uri="{FF2B5EF4-FFF2-40B4-BE49-F238E27FC236}">
                <a16:creationId xmlns:a16="http://schemas.microsoft.com/office/drawing/2014/main" id="{97DB5D7A-A421-8FFA-0A57-E462BB326A3B}"/>
              </a:ext>
            </a:extLst>
          </p:cNvPr>
          <p:cNvSpPr/>
          <p:nvPr/>
        </p:nvSpPr>
        <p:spPr>
          <a:xfrm>
            <a:off x="6557454" y="1262942"/>
            <a:ext cx="684000" cy="22011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/>
              <a:t>Plan A</a:t>
            </a:r>
          </a:p>
        </p:txBody>
      </p:sp>
      <p:grpSp>
        <p:nvGrpSpPr>
          <p:cNvPr id="57" name="Agrupar 56">
            <a:extLst>
              <a:ext uri="{FF2B5EF4-FFF2-40B4-BE49-F238E27FC236}">
                <a16:creationId xmlns:a16="http://schemas.microsoft.com/office/drawing/2014/main" id="{561BD6B7-8346-F541-F72D-4114E10F58CD}"/>
              </a:ext>
            </a:extLst>
          </p:cNvPr>
          <p:cNvGrpSpPr/>
          <p:nvPr/>
        </p:nvGrpSpPr>
        <p:grpSpPr>
          <a:xfrm>
            <a:off x="7644284" y="1776804"/>
            <a:ext cx="1502228" cy="1456591"/>
            <a:chOff x="7644284" y="1776804"/>
            <a:chExt cx="1502228" cy="1456591"/>
          </a:xfrm>
        </p:grpSpPr>
        <p:cxnSp>
          <p:nvCxnSpPr>
            <p:cNvPr id="44" name="Conector reto 43">
              <a:extLst>
                <a:ext uri="{FF2B5EF4-FFF2-40B4-BE49-F238E27FC236}">
                  <a16:creationId xmlns:a16="http://schemas.microsoft.com/office/drawing/2014/main" id="{9130A8D6-2368-ED10-BE64-45796639CF8F}"/>
                </a:ext>
              </a:extLst>
            </p:cNvPr>
            <p:cNvCxnSpPr>
              <a:cxnSpLocks/>
            </p:cNvCxnSpPr>
            <p:nvPr/>
          </p:nvCxnSpPr>
          <p:spPr>
            <a:xfrm>
              <a:off x="7644284" y="2574809"/>
              <a:ext cx="249589" cy="6585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reto 45">
              <a:extLst>
                <a:ext uri="{FF2B5EF4-FFF2-40B4-BE49-F238E27FC236}">
                  <a16:creationId xmlns:a16="http://schemas.microsoft.com/office/drawing/2014/main" id="{9CDF1B22-9C2C-072A-F170-3DC96038CD8D}"/>
                </a:ext>
              </a:extLst>
            </p:cNvPr>
            <p:cNvCxnSpPr>
              <a:cxnSpLocks/>
            </p:cNvCxnSpPr>
            <p:nvPr/>
          </p:nvCxnSpPr>
          <p:spPr>
            <a:xfrm>
              <a:off x="8932148" y="1776804"/>
              <a:ext cx="214364" cy="7006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de Seta Reta 49">
              <a:extLst>
                <a:ext uri="{FF2B5EF4-FFF2-40B4-BE49-F238E27FC236}">
                  <a16:creationId xmlns:a16="http://schemas.microsoft.com/office/drawing/2014/main" id="{011C118E-FDE8-6C29-E5BF-B4868E9A4E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3873" y="2437118"/>
              <a:ext cx="1252639" cy="76441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CaixaDeTexto 52">
              <a:extLst>
                <a:ext uri="{FF2B5EF4-FFF2-40B4-BE49-F238E27FC236}">
                  <a16:creationId xmlns:a16="http://schemas.microsoft.com/office/drawing/2014/main" id="{01F81503-760F-74B5-3832-DAB21ED5804C}"/>
                </a:ext>
              </a:extLst>
            </p:cNvPr>
            <p:cNvSpPr txBox="1"/>
            <p:nvPr/>
          </p:nvSpPr>
          <p:spPr>
            <a:xfrm rot="19784430">
              <a:off x="8158730" y="2602580"/>
              <a:ext cx="74345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accent1"/>
                  </a:solidFill>
                  <a:latin typeface="Calibri"/>
                  <a:cs typeface="Calibri"/>
                </a:rPr>
                <a:t>1782 mm</a:t>
              </a:r>
              <a:endParaRPr lang="en-US" sz="11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0536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0CC967D-030F-E714-C48D-FCAB8B7685FD}"/>
              </a:ext>
            </a:extLst>
          </p:cNvPr>
          <p:cNvSpPr txBox="1"/>
          <p:nvPr/>
        </p:nvSpPr>
        <p:spPr>
          <a:xfrm>
            <a:off x="742594" y="987800"/>
            <a:ext cx="10396008" cy="56528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>
            <a:spAutoFit/>
          </a:bodyPr>
          <a:lstStyle/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Brief Overview of CNPEM and Sirius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SWLS Overview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Motivation, Design Premises and Performance Goals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Electromagnetic design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Coils fabrication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Mechanical design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Cryogenic design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Electrical systems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Magnetic characterization approach</a:t>
            </a: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Assembly, alignment, and </a:t>
            </a:r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fiducialization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800100" lvl="1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Sirius Installation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Schedule and summarized development status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F9D1C7-5766-185E-1ABF-8B6A671E9DC4}"/>
              </a:ext>
            </a:extLst>
          </p:cNvPr>
          <p:cNvSpPr txBox="1"/>
          <p:nvPr/>
        </p:nvSpPr>
        <p:spPr>
          <a:xfrm>
            <a:off x="159091" y="158261"/>
            <a:ext cx="987188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b="1">
                <a:solidFill>
                  <a:prstClr val="black"/>
                </a:solidFill>
                <a:latin typeface="Verdana" charset="0"/>
                <a:ea typeface="Verdana" charset="0"/>
              </a:rPr>
              <a:t>Outline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CF88E0B-7E3C-2351-95C6-B19B0C01A313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21C3E-C8A3-CE82-CBDC-D94E50E8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573489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03669F9-E415-8C18-9515-2806552107D6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tx1"/>
                </a:solidFill>
                <a:latin typeface="Verdana" charset="0"/>
                <a:ea typeface="Verdana" charset="0"/>
              </a:rPr>
              <a:t>Assembly, alignment and </a:t>
            </a:r>
            <a:r>
              <a:rPr lang="en-US" sz="2800" dirty="0" err="1">
                <a:solidFill>
                  <a:schemeClr val="tx1"/>
                </a:solidFill>
                <a:latin typeface="Verdana" charset="0"/>
                <a:ea typeface="Verdana" charset="0"/>
              </a:rPr>
              <a:t>fiducialization</a:t>
            </a:r>
            <a:endParaRPr lang="en-US" sz="2800" dirty="0">
              <a:solidFill>
                <a:schemeClr val="tx1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00FC5B-9CCC-D92F-CD3C-1696D9A9444F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CACE0-5D4E-283D-88BE-06CF8414A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20</a:t>
            </a:fld>
            <a:endParaRPr lang="en-BR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7AF2FD73-8EA9-DB05-99C7-6C2294D72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919" y="942518"/>
            <a:ext cx="7131505" cy="4315282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815BF785-0B7E-CCD4-ECA6-425378CD5E12}"/>
              </a:ext>
            </a:extLst>
          </p:cNvPr>
          <p:cNvSpPr txBox="1"/>
          <p:nvPr/>
        </p:nvSpPr>
        <p:spPr>
          <a:xfrm>
            <a:off x="91446" y="2655405"/>
            <a:ext cx="4823460" cy="38472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b="1">
                <a:latin typeface="Calibri"/>
                <a:ea typeface="Calibri"/>
                <a:cs typeface="Calibri"/>
              </a:rPr>
              <a:t>Main Concepts</a:t>
            </a:r>
          </a:p>
          <a:p>
            <a:pPr marL="342900" lvl="1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b="1">
                <a:latin typeface="Calibri"/>
                <a:ea typeface="Calibri"/>
                <a:cs typeface="Calibri"/>
              </a:rPr>
              <a:t>Measurement-assisted alignment concept (</a:t>
            </a:r>
            <a:r>
              <a:rPr lang="en-US" sz="1400" b="1" u="sng">
                <a:latin typeface="Calibri"/>
                <a:ea typeface="Calibri"/>
                <a:cs typeface="Calibri"/>
              </a:rPr>
              <a:t>before cooldown</a:t>
            </a:r>
            <a:r>
              <a:rPr lang="en-US" sz="1400" b="1">
                <a:latin typeface="Calibri"/>
                <a:ea typeface="Calibri"/>
                <a:cs typeface="Calibri"/>
              </a:rPr>
              <a:t>):</a:t>
            </a:r>
          </a:p>
          <a:p>
            <a:pPr marL="685800" lvl="2" indent="-2746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/>
                <a:ea typeface="Calibri"/>
                <a:cs typeface="Calibri"/>
              </a:rPr>
              <a:t>Geometric center alignment: </a:t>
            </a:r>
            <a:r>
              <a:rPr lang="en-US" sz="1400">
                <a:latin typeface="Calibri"/>
                <a:ea typeface="Calibri"/>
                <a:cs typeface="Calibri"/>
              </a:rPr>
              <a:t>measured reference points transferred from the electromagnetic structure to the external cryostat</a:t>
            </a:r>
          </a:p>
          <a:p>
            <a:pPr marL="685800" lvl="2" indent="-2746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/>
                <a:ea typeface="Calibri"/>
                <a:cs typeface="Calibri"/>
              </a:rPr>
              <a:t>Magnetic center alignment:</a:t>
            </a:r>
            <a:r>
              <a:rPr lang="en-US" sz="1400">
                <a:latin typeface="Calibri"/>
                <a:ea typeface="Calibri"/>
                <a:cs typeface="Calibri"/>
              </a:rPr>
              <a:t> correlate the magnetic center of externally assembled permanent magnet fiducials with measured device’s magnetic center - using the same magnetic measurement system</a:t>
            </a:r>
          </a:p>
          <a:p>
            <a:pPr marL="342900" lvl="1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b="1">
                <a:latin typeface="Calibri"/>
                <a:ea typeface="Calibri"/>
                <a:cs typeface="Calibri"/>
              </a:rPr>
              <a:t>Accommodation of thermal contraction (</a:t>
            </a:r>
            <a:r>
              <a:rPr lang="en-US" sz="1400" b="1" u="sng">
                <a:latin typeface="Calibri"/>
                <a:ea typeface="Calibri"/>
                <a:cs typeface="Calibri"/>
              </a:rPr>
              <a:t>after cooldown</a:t>
            </a:r>
            <a:r>
              <a:rPr lang="en-US" sz="1400" b="1">
                <a:latin typeface="Calibri"/>
                <a:ea typeface="Calibri"/>
                <a:cs typeface="Calibri"/>
              </a:rPr>
              <a:t>): </a:t>
            </a:r>
          </a:p>
          <a:p>
            <a:pPr marL="68580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latin typeface="Calibri"/>
                <a:ea typeface="Calibri"/>
                <a:cs typeface="Calibri"/>
              </a:rPr>
              <a:t>Position the structure considering simulated thermal contractions (validation needed)</a:t>
            </a:r>
          </a:p>
          <a:p>
            <a:pPr marL="68580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latin typeface="Calibri"/>
                <a:ea typeface="Calibri"/>
                <a:cs typeface="Calibri"/>
              </a:rPr>
              <a:t>Vertical alignment can be adjusted using screws outside the cryostat (validation needed)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FE7EFE7-0832-B47D-66C1-5B88BDBF5204}"/>
              </a:ext>
            </a:extLst>
          </p:cNvPr>
          <p:cNvSpPr txBox="1"/>
          <p:nvPr/>
        </p:nvSpPr>
        <p:spPr>
          <a:xfrm>
            <a:off x="6438698" y="5896540"/>
            <a:ext cx="5641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i="1" err="1"/>
              <a:t>Alignment</a:t>
            </a:r>
            <a:r>
              <a:rPr lang="pt-BR" sz="1200" i="1"/>
              <a:t> </a:t>
            </a:r>
            <a:r>
              <a:rPr lang="pt-BR" sz="1200" i="1" err="1"/>
              <a:t>tolerances</a:t>
            </a:r>
            <a:r>
              <a:rPr lang="pt-BR" sz="1200" i="1"/>
              <a:t> are still </a:t>
            </a:r>
            <a:r>
              <a:rPr lang="pt-BR" sz="1200" i="1" err="1"/>
              <a:t>being</a:t>
            </a:r>
            <a:r>
              <a:rPr lang="pt-BR" sz="1200" i="1"/>
              <a:t> </a:t>
            </a:r>
            <a:r>
              <a:rPr lang="pt-BR" sz="1200" i="1" err="1"/>
              <a:t>defined</a:t>
            </a:r>
            <a:r>
              <a:rPr lang="pt-BR" sz="1200" i="1"/>
              <a:t> </a:t>
            </a:r>
            <a:r>
              <a:rPr lang="pt-BR" sz="1200" i="1" err="1"/>
              <a:t>together</a:t>
            </a:r>
            <a:r>
              <a:rPr lang="pt-BR" sz="1200" i="1"/>
              <a:t> </a:t>
            </a:r>
            <a:r>
              <a:rPr lang="pt-BR" sz="1200" i="1" err="1"/>
              <a:t>with</a:t>
            </a:r>
            <a:r>
              <a:rPr lang="pt-BR" sz="1200" i="1"/>
              <a:t> </a:t>
            </a:r>
            <a:r>
              <a:rPr lang="pt-BR" sz="1200" i="1" err="1"/>
              <a:t>the</a:t>
            </a:r>
            <a:r>
              <a:rPr lang="pt-BR" sz="1200" i="1"/>
              <a:t> </a:t>
            </a:r>
            <a:r>
              <a:rPr lang="pt-BR" sz="1200" i="1" err="1"/>
              <a:t>Accelerator</a:t>
            </a:r>
            <a:r>
              <a:rPr lang="pt-BR" sz="1200" i="1"/>
              <a:t> </a:t>
            </a:r>
            <a:r>
              <a:rPr lang="pt-BR" sz="1200" i="1" err="1"/>
              <a:t>Physics</a:t>
            </a:r>
            <a:r>
              <a:rPr lang="pt-BR" sz="1200" i="1"/>
              <a:t> </a:t>
            </a:r>
            <a:r>
              <a:rPr lang="pt-BR" sz="1200" i="1" err="1"/>
              <a:t>Group</a:t>
            </a:r>
            <a:endParaRPr lang="en-US" sz="1200" i="1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C00D617-A11F-3E88-1395-8FD351DE3D8F}"/>
              </a:ext>
            </a:extLst>
          </p:cNvPr>
          <p:cNvSpPr txBox="1"/>
          <p:nvPr/>
        </p:nvSpPr>
        <p:spPr>
          <a:xfrm>
            <a:off x="91446" y="918558"/>
            <a:ext cx="4876472" cy="17425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b="1">
                <a:latin typeface="Calibri"/>
                <a:ea typeface="MS PGothic"/>
                <a:cs typeface="Calibri"/>
              </a:rPr>
              <a:t>Challenges </a:t>
            </a:r>
          </a:p>
          <a:p>
            <a:pPr marR="0" lvl="1" indent="-271463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b="1">
                <a:latin typeface="Calibri"/>
                <a:ea typeface="MS PGothic"/>
                <a:cs typeface="Calibri"/>
              </a:rPr>
              <a:t>Centering the magnetic field: </a:t>
            </a:r>
          </a:p>
          <a:p>
            <a:pPr marL="741363" lvl="2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852488" algn="l"/>
              </a:tabLst>
            </a:pPr>
            <a:r>
              <a:rPr lang="en-US" sz="1400" b="1">
                <a:latin typeface="Calibri"/>
                <a:ea typeface="MS PGothic"/>
                <a:cs typeface="Calibri"/>
              </a:rPr>
              <a:t>Before cooldown: </a:t>
            </a:r>
            <a:r>
              <a:rPr lang="en-US" sz="1400">
                <a:latin typeface="Calibri"/>
                <a:ea typeface="MS PGothic"/>
                <a:cs typeface="Calibri"/>
              </a:rPr>
              <a:t>ensuring precise alignment with geometric references</a:t>
            </a:r>
          </a:p>
          <a:p>
            <a:pPr marL="741363" lvl="2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852488" algn="l"/>
              </a:tabLst>
            </a:pPr>
            <a:r>
              <a:rPr lang="en-US" sz="1400" b="1">
                <a:latin typeface="Calibri"/>
                <a:ea typeface="MS PGothic"/>
                <a:cs typeface="Calibri"/>
              </a:rPr>
              <a:t>After cooldown: </a:t>
            </a:r>
            <a:r>
              <a:rPr lang="en-US" sz="1400">
                <a:latin typeface="Calibri"/>
                <a:ea typeface="MS PGothic"/>
                <a:cs typeface="Calibri"/>
              </a:rPr>
              <a:t>maintaining precise positioning with limited access for correction</a:t>
            </a:r>
          </a:p>
        </p:txBody>
      </p:sp>
    </p:spTree>
    <p:extLst>
      <p:ext uri="{BB962C8B-B14F-4D97-AF65-F5344CB8AC3E}">
        <p14:creationId xmlns:p14="http://schemas.microsoft.com/office/powerpoint/2010/main" val="2508883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EC0DC4F0-0B64-EAE3-BDD8-7547246FC2AD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Sirius installation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023DE8-8C8D-749D-15F5-281ED45F8E7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D12D512E-B0FC-3325-31CC-DE4E76C31F73}"/>
              </a:ext>
            </a:extLst>
          </p:cNvPr>
          <p:cNvGrpSpPr/>
          <p:nvPr/>
        </p:nvGrpSpPr>
        <p:grpSpPr>
          <a:xfrm>
            <a:off x="1039651" y="5312547"/>
            <a:ext cx="955711" cy="623755"/>
            <a:chOff x="1031856" y="5934207"/>
            <a:chExt cx="955711" cy="623755"/>
          </a:xfrm>
        </p:grpSpPr>
        <p:sp>
          <p:nvSpPr>
            <p:cNvPr id="10" name="Seta: para a Direita 9">
              <a:extLst>
                <a:ext uri="{FF2B5EF4-FFF2-40B4-BE49-F238E27FC236}">
                  <a16:creationId xmlns:a16="http://schemas.microsoft.com/office/drawing/2014/main" id="{A7E20D40-CCAD-B71B-D867-82E98DB1D088}"/>
                </a:ext>
              </a:extLst>
            </p:cNvPr>
            <p:cNvSpPr/>
            <p:nvPr/>
          </p:nvSpPr>
          <p:spPr>
            <a:xfrm>
              <a:off x="1123950" y="6319837"/>
              <a:ext cx="771525" cy="238125"/>
            </a:xfrm>
            <a:prstGeom prst="rightArrow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22522B29-6B13-8140-FFEA-365B081C7752}"/>
                </a:ext>
              </a:extLst>
            </p:cNvPr>
            <p:cNvSpPr txBox="1"/>
            <p:nvPr/>
          </p:nvSpPr>
          <p:spPr>
            <a:xfrm>
              <a:off x="1031856" y="5934207"/>
              <a:ext cx="955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/>
                <a:t>e</a:t>
              </a:r>
              <a:r>
                <a:rPr lang="pt-BR" baseline="30000"/>
                <a:t>-</a:t>
              </a:r>
              <a:r>
                <a:rPr lang="pt-BR"/>
                <a:t> </a:t>
              </a:r>
              <a:r>
                <a:rPr lang="pt-BR" err="1"/>
                <a:t>beam</a:t>
              </a:r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A0BC1A-CC8C-DC47-1708-1CA3202A9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21</a:t>
            </a:fld>
            <a:endParaRPr lang="en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2186766-6E2E-B3B2-1780-A5F1E6219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6557"/>
            <a:ext cx="12192000" cy="350599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5DF9F60-D98E-E5C2-8F68-144223B0C079}"/>
              </a:ext>
            </a:extLst>
          </p:cNvPr>
          <p:cNvSpPr txBox="1"/>
          <p:nvPr/>
        </p:nvSpPr>
        <p:spPr>
          <a:xfrm>
            <a:off x="5852160" y="5438711"/>
            <a:ext cx="724557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1600" dirty="0" err="1"/>
              <a:t>Tapers</a:t>
            </a:r>
            <a:endParaRPr lang="en-US" sz="160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1DE319FF-92BA-6D66-CDA3-ACC71626EA50}"/>
              </a:ext>
            </a:extLst>
          </p:cNvPr>
          <p:cNvSpPr txBox="1"/>
          <p:nvPr/>
        </p:nvSpPr>
        <p:spPr>
          <a:xfrm>
            <a:off x="5556053" y="1437225"/>
            <a:ext cx="984565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1600" dirty="0"/>
              <a:t>Ion pump</a:t>
            </a:r>
            <a:endParaRPr lang="en-US" sz="1600" dirty="0"/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386BFC9B-2A0F-A2D3-6BD8-B1BD7C87C919}"/>
              </a:ext>
            </a:extLst>
          </p:cNvPr>
          <p:cNvSpPr txBox="1"/>
          <p:nvPr/>
        </p:nvSpPr>
        <p:spPr>
          <a:xfrm>
            <a:off x="2714048" y="2610333"/>
            <a:ext cx="1804661" cy="30777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1400" dirty="0"/>
              <a:t>NEG-</a:t>
            </a:r>
            <a:r>
              <a:rPr lang="pt-BR" sz="1400" dirty="0" err="1"/>
              <a:t>coated</a:t>
            </a:r>
            <a:r>
              <a:rPr lang="pt-BR" sz="1400" dirty="0"/>
              <a:t> </a:t>
            </a:r>
            <a:r>
              <a:rPr lang="pt-BR" sz="1400" dirty="0" err="1"/>
              <a:t>chambers</a:t>
            </a:r>
            <a:endParaRPr lang="en-US" sz="1400" dirty="0"/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A45F4B44-A806-623E-ABFF-13F8D72F464D}"/>
              </a:ext>
            </a:extLst>
          </p:cNvPr>
          <p:cNvSpPr txBox="1"/>
          <p:nvPr/>
        </p:nvSpPr>
        <p:spPr>
          <a:xfrm>
            <a:off x="7700213" y="2638072"/>
            <a:ext cx="1804661" cy="30777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1400" dirty="0"/>
              <a:t>NEG-</a:t>
            </a:r>
            <a:r>
              <a:rPr lang="pt-BR" sz="1400" dirty="0" err="1"/>
              <a:t>coated</a:t>
            </a:r>
            <a:r>
              <a:rPr lang="pt-BR" sz="1400" dirty="0"/>
              <a:t> </a:t>
            </a:r>
            <a:r>
              <a:rPr lang="pt-BR" sz="1400" dirty="0" err="1"/>
              <a:t>chambers</a:t>
            </a:r>
            <a:endParaRPr lang="en-US" sz="1400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29EFBEFA-136B-78D4-8F35-CC8B82F063A4}"/>
              </a:ext>
            </a:extLst>
          </p:cNvPr>
          <p:cNvSpPr txBox="1"/>
          <p:nvPr/>
        </p:nvSpPr>
        <p:spPr>
          <a:xfrm>
            <a:off x="229828" y="1105737"/>
            <a:ext cx="2329099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1600" dirty="0"/>
              <a:t>Sirius </a:t>
            </a:r>
            <a:r>
              <a:rPr lang="pt-BR" sz="1600" dirty="0" err="1"/>
              <a:t>current</a:t>
            </a:r>
            <a:r>
              <a:rPr lang="pt-BR" sz="1600" dirty="0"/>
              <a:t> sector </a:t>
            </a:r>
            <a:r>
              <a:rPr lang="pt-BR" sz="1600" dirty="0" err="1"/>
              <a:t>valve</a:t>
            </a:r>
            <a:endParaRPr lang="en-US" sz="1600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D08548F6-97FF-D7B2-883C-4B343105EA9D}"/>
              </a:ext>
            </a:extLst>
          </p:cNvPr>
          <p:cNvSpPr txBox="1"/>
          <p:nvPr/>
        </p:nvSpPr>
        <p:spPr>
          <a:xfrm>
            <a:off x="9595007" y="1290403"/>
            <a:ext cx="2329099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1600" dirty="0"/>
              <a:t>Sirius </a:t>
            </a:r>
            <a:r>
              <a:rPr lang="pt-BR" sz="1600" dirty="0" err="1"/>
              <a:t>current</a:t>
            </a:r>
            <a:r>
              <a:rPr lang="pt-BR" sz="1600" dirty="0"/>
              <a:t> sector </a:t>
            </a:r>
            <a:r>
              <a:rPr lang="pt-BR" sz="1600" dirty="0" err="1"/>
              <a:t>valve</a:t>
            </a:r>
            <a:endParaRPr lang="en-US" sz="1600" dirty="0"/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C19898C9-2B74-9B15-7FB1-E0CECEB640E2}"/>
              </a:ext>
            </a:extLst>
          </p:cNvPr>
          <p:cNvSpPr txBox="1"/>
          <p:nvPr/>
        </p:nvSpPr>
        <p:spPr>
          <a:xfrm>
            <a:off x="7347594" y="1700115"/>
            <a:ext cx="2078839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1600" dirty="0" err="1"/>
              <a:t>Additional</a:t>
            </a:r>
            <a:r>
              <a:rPr lang="pt-BR" sz="1600" dirty="0"/>
              <a:t> sector </a:t>
            </a:r>
            <a:r>
              <a:rPr lang="pt-BR" sz="1600" dirty="0" err="1"/>
              <a:t>valve</a:t>
            </a:r>
            <a:endParaRPr lang="en-US" sz="1600" dirty="0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04E161A9-46A0-63CC-8C16-932E4113F567}"/>
              </a:ext>
            </a:extLst>
          </p:cNvPr>
          <p:cNvSpPr txBox="1"/>
          <p:nvPr/>
        </p:nvSpPr>
        <p:spPr>
          <a:xfrm>
            <a:off x="2457183" y="1764734"/>
            <a:ext cx="2078839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1600" dirty="0" err="1"/>
              <a:t>Additional</a:t>
            </a:r>
            <a:r>
              <a:rPr lang="pt-BR" sz="1600" dirty="0"/>
              <a:t> sector </a:t>
            </a:r>
            <a:r>
              <a:rPr lang="pt-BR" sz="1600" dirty="0" err="1"/>
              <a:t>valve</a:t>
            </a:r>
            <a:endParaRPr lang="en-US" sz="1600" dirty="0"/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8D66113F-0F2E-AF0D-C8B3-855B1B6D391F}"/>
              </a:ext>
            </a:extLst>
          </p:cNvPr>
          <p:cNvSpPr txBox="1"/>
          <p:nvPr/>
        </p:nvSpPr>
        <p:spPr>
          <a:xfrm>
            <a:off x="7707738" y="5681046"/>
            <a:ext cx="648000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600" dirty="0"/>
              <a:t>BPM</a:t>
            </a:r>
            <a:endParaRPr lang="en-US" sz="160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ECC94EC-3F92-D592-62EA-21A6D9B9F1DD}"/>
              </a:ext>
            </a:extLst>
          </p:cNvPr>
          <p:cNvSpPr txBox="1"/>
          <p:nvPr/>
        </p:nvSpPr>
        <p:spPr>
          <a:xfrm>
            <a:off x="4007369" y="5681879"/>
            <a:ext cx="648000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600" dirty="0"/>
              <a:t>BPM</a:t>
            </a:r>
            <a:endParaRPr lang="en-US" sz="1600" dirty="0"/>
          </a:p>
        </p:txBody>
      </p:sp>
      <p:cxnSp>
        <p:nvCxnSpPr>
          <p:cNvPr id="46" name="Conector: Curvo 45">
            <a:extLst>
              <a:ext uri="{FF2B5EF4-FFF2-40B4-BE49-F238E27FC236}">
                <a16:creationId xmlns:a16="http://schemas.microsoft.com/office/drawing/2014/main" id="{D14391C0-8116-81BF-1616-49E5467F6E57}"/>
              </a:ext>
            </a:extLst>
          </p:cNvPr>
          <p:cNvCxnSpPr>
            <a:stCxn id="8" idx="0"/>
          </p:cNvCxnSpPr>
          <p:nvPr/>
        </p:nvCxnSpPr>
        <p:spPr>
          <a:xfrm rot="16200000" flipV="1">
            <a:off x="4598422" y="3822693"/>
            <a:ext cx="1879159" cy="1352877"/>
          </a:xfrm>
          <a:prstGeom prst="curvedConnector3">
            <a:avLst>
              <a:gd name="adj1" fmla="val 135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: Curvo 48">
            <a:extLst>
              <a:ext uri="{FF2B5EF4-FFF2-40B4-BE49-F238E27FC236}">
                <a16:creationId xmlns:a16="http://schemas.microsoft.com/office/drawing/2014/main" id="{C4AAAC55-C94D-6671-74A1-5E1470666FE4}"/>
              </a:ext>
            </a:extLst>
          </p:cNvPr>
          <p:cNvCxnSpPr>
            <a:stCxn id="8" idx="0"/>
          </p:cNvCxnSpPr>
          <p:nvPr/>
        </p:nvCxnSpPr>
        <p:spPr>
          <a:xfrm rot="5400000" flipH="1" flipV="1">
            <a:off x="5841436" y="3932554"/>
            <a:ext cx="1879160" cy="1133154"/>
          </a:xfrm>
          <a:prstGeom prst="curvedConnector3">
            <a:avLst>
              <a:gd name="adj1" fmla="val 1524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: Curvo 50">
            <a:extLst>
              <a:ext uri="{FF2B5EF4-FFF2-40B4-BE49-F238E27FC236}">
                <a16:creationId xmlns:a16="http://schemas.microsoft.com/office/drawing/2014/main" id="{23438B24-1377-9403-F723-8C7FFE289A35}"/>
              </a:ext>
            </a:extLst>
          </p:cNvPr>
          <p:cNvCxnSpPr>
            <a:cxnSpLocks/>
            <a:stCxn id="8" idx="0"/>
          </p:cNvCxnSpPr>
          <p:nvPr/>
        </p:nvCxnSpPr>
        <p:spPr>
          <a:xfrm rot="5400000" flipH="1" flipV="1">
            <a:off x="5974323" y="3669115"/>
            <a:ext cx="2009712" cy="1529480"/>
          </a:xfrm>
          <a:prstGeom prst="curvedConnector3">
            <a:avLst>
              <a:gd name="adj1" fmla="val 126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: Curvo 56">
            <a:extLst>
              <a:ext uri="{FF2B5EF4-FFF2-40B4-BE49-F238E27FC236}">
                <a16:creationId xmlns:a16="http://schemas.microsoft.com/office/drawing/2014/main" id="{8BF678C4-E5C0-31DE-B827-B01378AAC01C}"/>
              </a:ext>
            </a:extLst>
          </p:cNvPr>
          <p:cNvCxnSpPr>
            <a:cxnSpLocks/>
            <a:stCxn id="8" idx="0"/>
          </p:cNvCxnSpPr>
          <p:nvPr/>
        </p:nvCxnSpPr>
        <p:spPr>
          <a:xfrm rot="16200000" flipV="1">
            <a:off x="4334982" y="3559253"/>
            <a:ext cx="2009712" cy="1749203"/>
          </a:xfrm>
          <a:prstGeom prst="curvedConnector3">
            <a:avLst>
              <a:gd name="adj1" fmla="val 1208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de Seta Reta 62">
            <a:extLst>
              <a:ext uri="{FF2B5EF4-FFF2-40B4-BE49-F238E27FC236}">
                <a16:creationId xmlns:a16="http://schemas.microsoft.com/office/drawing/2014/main" id="{1861108C-87D2-B247-9CC8-F7FD6232E6E7}"/>
              </a:ext>
            </a:extLst>
          </p:cNvPr>
          <p:cNvCxnSpPr>
            <a:stCxn id="40" idx="0"/>
          </p:cNvCxnSpPr>
          <p:nvPr/>
        </p:nvCxnSpPr>
        <p:spPr>
          <a:xfrm flipV="1">
            <a:off x="8031738" y="3559551"/>
            <a:ext cx="99891" cy="2121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de Seta Reta 63">
            <a:extLst>
              <a:ext uri="{FF2B5EF4-FFF2-40B4-BE49-F238E27FC236}">
                <a16:creationId xmlns:a16="http://schemas.microsoft.com/office/drawing/2014/main" id="{0636CFC6-FEC1-7FD7-A0A9-78F79B0F7EB1}"/>
              </a:ext>
            </a:extLst>
          </p:cNvPr>
          <p:cNvCxnSpPr>
            <a:cxnSpLocks/>
            <a:stCxn id="41" idx="0"/>
          </p:cNvCxnSpPr>
          <p:nvPr/>
        </p:nvCxnSpPr>
        <p:spPr>
          <a:xfrm flipH="1" flipV="1">
            <a:off x="4068910" y="3559551"/>
            <a:ext cx="262459" cy="2122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de Seta Reta 66">
            <a:extLst>
              <a:ext uri="{FF2B5EF4-FFF2-40B4-BE49-F238E27FC236}">
                <a16:creationId xmlns:a16="http://schemas.microsoft.com/office/drawing/2014/main" id="{F2B36D75-AC95-E65A-1EEF-884E921703AD}"/>
              </a:ext>
            </a:extLst>
          </p:cNvPr>
          <p:cNvCxnSpPr>
            <a:cxnSpLocks/>
            <a:stCxn id="41" idx="0"/>
          </p:cNvCxnSpPr>
          <p:nvPr/>
        </p:nvCxnSpPr>
        <p:spPr>
          <a:xfrm flipH="1" flipV="1">
            <a:off x="2426155" y="3559551"/>
            <a:ext cx="1905214" cy="2122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de Seta Reta 69">
            <a:extLst>
              <a:ext uri="{FF2B5EF4-FFF2-40B4-BE49-F238E27FC236}">
                <a16:creationId xmlns:a16="http://schemas.microsoft.com/office/drawing/2014/main" id="{D58715CE-6CC8-0678-4FAA-5AC231B9FF0B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8031738" y="3428998"/>
            <a:ext cx="1886276" cy="225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: Curvo 73">
            <a:extLst>
              <a:ext uri="{FF2B5EF4-FFF2-40B4-BE49-F238E27FC236}">
                <a16:creationId xmlns:a16="http://schemas.microsoft.com/office/drawing/2014/main" id="{6EC13558-D512-BD77-9C4F-440DDEF050FD}"/>
              </a:ext>
            </a:extLst>
          </p:cNvPr>
          <p:cNvCxnSpPr>
            <a:stCxn id="4" idx="0"/>
          </p:cNvCxnSpPr>
          <p:nvPr/>
        </p:nvCxnSpPr>
        <p:spPr>
          <a:xfrm rot="16200000" flipH="1" flipV="1">
            <a:off x="4505878" y="1632048"/>
            <a:ext cx="1415614" cy="1764631"/>
          </a:xfrm>
          <a:prstGeom prst="curvedConnector4">
            <a:avLst>
              <a:gd name="adj1" fmla="val 19994"/>
              <a:gd name="adj2" fmla="val 8636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: Curvo 77">
            <a:extLst>
              <a:ext uri="{FF2B5EF4-FFF2-40B4-BE49-F238E27FC236}">
                <a16:creationId xmlns:a16="http://schemas.microsoft.com/office/drawing/2014/main" id="{9983AF1D-A3FD-063E-C8C6-32D150014944}"/>
              </a:ext>
            </a:extLst>
          </p:cNvPr>
          <p:cNvCxnSpPr>
            <a:cxnSpLocks/>
            <a:stCxn id="4" idx="0"/>
          </p:cNvCxnSpPr>
          <p:nvPr/>
        </p:nvCxnSpPr>
        <p:spPr>
          <a:xfrm rot="16200000" flipH="1">
            <a:off x="6013990" y="1888567"/>
            <a:ext cx="1415614" cy="1251594"/>
          </a:xfrm>
          <a:prstGeom prst="curvedConnector3">
            <a:avLst>
              <a:gd name="adj1" fmla="val 192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: Curvo 83">
            <a:extLst>
              <a:ext uri="{FF2B5EF4-FFF2-40B4-BE49-F238E27FC236}">
                <a16:creationId xmlns:a16="http://schemas.microsoft.com/office/drawing/2014/main" id="{20308218-E1A9-B22B-D6FA-4B6A8A4A1595}"/>
              </a:ext>
            </a:extLst>
          </p:cNvPr>
          <p:cNvCxnSpPr>
            <a:cxnSpLocks/>
            <a:stCxn id="4" idx="0"/>
          </p:cNvCxnSpPr>
          <p:nvPr/>
        </p:nvCxnSpPr>
        <p:spPr>
          <a:xfrm rot="16200000" flipH="1">
            <a:off x="6304433" y="1598124"/>
            <a:ext cx="1379276" cy="1796143"/>
          </a:xfrm>
          <a:prstGeom prst="curvedConnector4">
            <a:avLst>
              <a:gd name="adj1" fmla="val 17363"/>
              <a:gd name="adj2" fmla="val 8787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de Seta Reta 95">
            <a:extLst>
              <a:ext uri="{FF2B5EF4-FFF2-40B4-BE49-F238E27FC236}">
                <a16:creationId xmlns:a16="http://schemas.microsoft.com/office/drawing/2014/main" id="{90BCC87F-5B16-3BA0-CD68-5EEB297A7979}"/>
              </a:ext>
            </a:extLst>
          </p:cNvPr>
          <p:cNvCxnSpPr>
            <a:stCxn id="38" idx="2"/>
          </p:cNvCxnSpPr>
          <p:nvPr/>
        </p:nvCxnSpPr>
        <p:spPr>
          <a:xfrm>
            <a:off x="3496603" y="2103288"/>
            <a:ext cx="1145568" cy="534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ector de Seta Reta 97">
            <a:extLst>
              <a:ext uri="{FF2B5EF4-FFF2-40B4-BE49-F238E27FC236}">
                <a16:creationId xmlns:a16="http://schemas.microsoft.com/office/drawing/2014/main" id="{4DDD1D6C-974C-6B88-CD31-16EFA51F6294}"/>
              </a:ext>
            </a:extLst>
          </p:cNvPr>
          <p:cNvCxnSpPr>
            <a:stCxn id="37" idx="2"/>
          </p:cNvCxnSpPr>
          <p:nvPr/>
        </p:nvCxnSpPr>
        <p:spPr>
          <a:xfrm flipH="1">
            <a:off x="7555556" y="2038669"/>
            <a:ext cx="831458" cy="5838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de Seta Reta 99">
            <a:extLst>
              <a:ext uri="{FF2B5EF4-FFF2-40B4-BE49-F238E27FC236}">
                <a16:creationId xmlns:a16="http://schemas.microsoft.com/office/drawing/2014/main" id="{E07B2A59-4A61-420C-2914-FEF3FC72B056}"/>
              </a:ext>
            </a:extLst>
          </p:cNvPr>
          <p:cNvCxnSpPr>
            <a:stCxn id="35" idx="2"/>
          </p:cNvCxnSpPr>
          <p:nvPr/>
        </p:nvCxnSpPr>
        <p:spPr>
          <a:xfrm>
            <a:off x="1394378" y="1444291"/>
            <a:ext cx="1062805" cy="1347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de Seta Reta 101">
            <a:extLst>
              <a:ext uri="{FF2B5EF4-FFF2-40B4-BE49-F238E27FC236}">
                <a16:creationId xmlns:a16="http://schemas.microsoft.com/office/drawing/2014/main" id="{BB05EFD6-19C5-CC51-218A-A67E09600CEC}"/>
              </a:ext>
            </a:extLst>
          </p:cNvPr>
          <p:cNvCxnSpPr>
            <a:stCxn id="36" idx="2"/>
          </p:cNvCxnSpPr>
          <p:nvPr/>
        </p:nvCxnSpPr>
        <p:spPr>
          <a:xfrm flipH="1">
            <a:off x="9781155" y="1628957"/>
            <a:ext cx="978402" cy="1218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Chave Direita 102">
            <a:extLst>
              <a:ext uri="{FF2B5EF4-FFF2-40B4-BE49-F238E27FC236}">
                <a16:creationId xmlns:a16="http://schemas.microsoft.com/office/drawing/2014/main" id="{22D15AFF-E81D-C9A0-3C87-80F43991A819}"/>
              </a:ext>
            </a:extLst>
          </p:cNvPr>
          <p:cNvSpPr/>
          <p:nvPr/>
        </p:nvSpPr>
        <p:spPr>
          <a:xfrm rot="16200000">
            <a:off x="3593007" y="2034677"/>
            <a:ext cx="144000" cy="1980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Chave Direita 103">
            <a:extLst>
              <a:ext uri="{FF2B5EF4-FFF2-40B4-BE49-F238E27FC236}">
                <a16:creationId xmlns:a16="http://schemas.microsoft.com/office/drawing/2014/main" id="{62A2CCF3-B80C-20A7-87A9-FF05FFE5B40A}"/>
              </a:ext>
            </a:extLst>
          </p:cNvPr>
          <p:cNvSpPr/>
          <p:nvPr/>
        </p:nvSpPr>
        <p:spPr>
          <a:xfrm rot="16200000">
            <a:off x="8498917" y="2020257"/>
            <a:ext cx="144000" cy="1980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CaixaDeTexto 104">
            <a:extLst>
              <a:ext uri="{FF2B5EF4-FFF2-40B4-BE49-F238E27FC236}">
                <a16:creationId xmlns:a16="http://schemas.microsoft.com/office/drawing/2014/main" id="{43FDC991-4B33-220F-FB51-3B618A429DA9}"/>
              </a:ext>
            </a:extLst>
          </p:cNvPr>
          <p:cNvSpPr txBox="1"/>
          <p:nvPr/>
        </p:nvSpPr>
        <p:spPr>
          <a:xfrm>
            <a:off x="4200139" y="6480402"/>
            <a:ext cx="405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Correctors</a:t>
            </a:r>
            <a:r>
              <a:rPr lang="pt-BR" dirty="0"/>
              <a:t> are still </a:t>
            </a:r>
            <a:r>
              <a:rPr lang="pt-BR" dirty="0" err="1"/>
              <a:t>missing</a:t>
            </a:r>
            <a:r>
              <a:rPr lang="pt-BR" dirty="0"/>
              <a:t> in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drawing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03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m 24">
            <a:extLst>
              <a:ext uri="{FF2B5EF4-FFF2-40B4-BE49-F238E27FC236}">
                <a16:creationId xmlns:a16="http://schemas.microsoft.com/office/drawing/2014/main" id="{2C39CD2B-1BED-D791-4B43-783BA3F07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13" y="1487221"/>
            <a:ext cx="11734800" cy="384276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FAEBFF9-1A32-FC82-4628-9BA59F0A56AC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pt-BR" sz="2800">
                <a:solidFill>
                  <a:prstClr val="black"/>
                </a:solidFill>
                <a:latin typeface="Verdana" charset="0"/>
                <a:ea typeface="Verdana" charset="0"/>
              </a:rPr>
              <a:t>S</a:t>
            </a:r>
            <a:r>
              <a:rPr lang="en-US" sz="2800" err="1">
                <a:solidFill>
                  <a:prstClr val="black"/>
                </a:solidFill>
                <a:latin typeface="Verdana" charset="0"/>
                <a:ea typeface="Verdana" charset="0"/>
              </a:rPr>
              <a:t>chedule</a:t>
            </a:r>
            <a:endParaRPr lang="en-US" sz="2800">
              <a:solidFill>
                <a:prstClr val="black"/>
              </a:solidFill>
              <a:latin typeface="Verdana" charset="0"/>
              <a:ea typeface="Verdana" charset="0"/>
            </a:endParaRPr>
          </a:p>
        </p:txBody>
      </p:sp>
      <p:cxnSp>
        <p:nvCxnSpPr>
          <p:cNvPr id="5" name="Straight Connector 2">
            <a:extLst>
              <a:ext uri="{FF2B5EF4-FFF2-40B4-BE49-F238E27FC236}">
                <a16:creationId xmlns:a16="http://schemas.microsoft.com/office/drawing/2014/main" id="{CDD636D2-A2C9-C906-A36E-BC17F583B18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B2F3E-7432-008D-C4CA-C9D9470F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22</a:t>
            </a:fld>
            <a:endParaRPr lang="en-BR"/>
          </a:p>
        </p:txBody>
      </p: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B8DBCDAD-6846-76F4-E339-3C06444A89C7}"/>
              </a:ext>
            </a:extLst>
          </p:cNvPr>
          <p:cNvCxnSpPr/>
          <p:nvPr/>
        </p:nvCxnSpPr>
        <p:spPr>
          <a:xfrm>
            <a:off x="9105880" y="2038352"/>
            <a:ext cx="0" cy="3319463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060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DCCD1-AB88-679B-AB6C-3C6A398EB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713659327" descr="Brinquedo de lego&#10;&#10;Descrição gerada automaticamente com confiança média">
            <a:extLst>
              <a:ext uri="{FF2B5EF4-FFF2-40B4-BE49-F238E27FC236}">
                <a16:creationId xmlns:a16="http://schemas.microsoft.com/office/drawing/2014/main" id="{92B5D4CD-5B66-12E1-20B3-5076B982B5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78"/>
          <a:stretch/>
        </p:blipFill>
        <p:spPr bwMode="auto">
          <a:xfrm>
            <a:off x="49329" y="1985190"/>
            <a:ext cx="3659643" cy="33967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EF30510A-EBD5-2655-23AB-384132A18379}"/>
              </a:ext>
            </a:extLst>
          </p:cNvPr>
          <p:cNvSpPr/>
          <p:nvPr/>
        </p:nvSpPr>
        <p:spPr>
          <a:xfrm>
            <a:off x="3604748" y="1583381"/>
            <a:ext cx="2196000" cy="80595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>
                <a:solidFill>
                  <a:schemeClr val="tx1"/>
                </a:solidFill>
              </a:rPr>
              <a:t>Electromagnetic Design</a:t>
            </a: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BD54FD67-3224-A5D5-A9AC-72DDBCAE740E}"/>
              </a:ext>
            </a:extLst>
          </p:cNvPr>
          <p:cNvSpPr/>
          <p:nvPr/>
        </p:nvSpPr>
        <p:spPr>
          <a:xfrm>
            <a:off x="3604748" y="2813930"/>
            <a:ext cx="2196000" cy="80595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>
                <a:solidFill>
                  <a:schemeClr val="tx1"/>
                </a:solidFill>
              </a:rPr>
              <a:t>Mechanical and Cryogenic Design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CE932295-F4AA-AA20-A442-40693D115EC4}"/>
              </a:ext>
            </a:extLst>
          </p:cNvPr>
          <p:cNvSpPr/>
          <p:nvPr/>
        </p:nvSpPr>
        <p:spPr>
          <a:xfrm>
            <a:off x="3604748" y="4019373"/>
            <a:ext cx="2196000" cy="75621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>
                <a:solidFill>
                  <a:schemeClr val="tx1"/>
                </a:solidFill>
              </a:rPr>
              <a:t>Electrical Systems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4C6D5860-AB7A-E4E0-D24A-EB8C29543999}"/>
              </a:ext>
            </a:extLst>
          </p:cNvPr>
          <p:cNvSpPr/>
          <p:nvPr/>
        </p:nvSpPr>
        <p:spPr>
          <a:xfrm>
            <a:off x="3604748" y="5145151"/>
            <a:ext cx="2196000" cy="75621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58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err="1">
                <a:solidFill>
                  <a:schemeClr val="tx1"/>
                </a:solidFill>
              </a:rPr>
              <a:t>Integration</a:t>
            </a:r>
            <a:r>
              <a:rPr lang="pt-BR" sz="1600" b="1" dirty="0">
                <a:solidFill>
                  <a:schemeClr val="tx1"/>
                </a:solidFill>
              </a:rPr>
              <a:t> </a:t>
            </a:r>
            <a:r>
              <a:rPr lang="pt-BR" sz="1600" b="1" dirty="0" err="1">
                <a:solidFill>
                  <a:schemeClr val="tx1"/>
                </a:solidFill>
              </a:rPr>
              <a:t>and</a:t>
            </a:r>
            <a:r>
              <a:rPr lang="pt-BR" sz="1600" b="1" dirty="0">
                <a:solidFill>
                  <a:schemeClr val="tx1"/>
                </a:solidFill>
              </a:rPr>
              <a:t> Mag. </a:t>
            </a:r>
            <a:r>
              <a:rPr lang="pt-BR" sz="1600" b="1" dirty="0" err="1">
                <a:solidFill>
                  <a:schemeClr val="tx1"/>
                </a:solidFill>
              </a:rPr>
              <a:t>Characterization</a:t>
            </a:r>
            <a:endParaRPr lang="pt-BR" sz="1600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37C7B85-2AEF-F7EA-8375-4CCE89DBB546}"/>
              </a:ext>
            </a:extLst>
          </p:cNvPr>
          <p:cNvSpPr>
            <a:spLocks noGrp="1"/>
          </p:cNvSpPr>
          <p:nvPr/>
        </p:nvSpPr>
        <p:spPr bwMode="auto">
          <a:xfrm>
            <a:off x="6760107" y="1608602"/>
            <a:ext cx="4572293" cy="95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Development of the SC coils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Final validation of the electromagnetic design of the SWLS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Development of the </a:t>
            </a:r>
            <a:r>
              <a:rPr lang="en-US" altLang="en-US" sz="1300" dirty="0" err="1">
                <a:latin typeface="Calibri"/>
                <a:ea typeface="MS PGothic"/>
                <a:cs typeface="Calibri"/>
              </a:rPr>
              <a:t>hor</a:t>
            </a:r>
            <a:r>
              <a:rPr lang="en-US" altLang="en-US" sz="1300" dirty="0">
                <a:latin typeface="Calibri"/>
                <a:ea typeface="MS PGothic"/>
                <a:cs typeface="Calibri"/>
              </a:rPr>
              <a:t>/</a:t>
            </a:r>
            <a:r>
              <a:rPr lang="en-US" altLang="en-US" sz="1300" dirty="0" err="1">
                <a:latin typeface="Calibri"/>
                <a:ea typeface="MS PGothic"/>
                <a:cs typeface="Calibri"/>
              </a:rPr>
              <a:t>ver</a:t>
            </a:r>
            <a:r>
              <a:rPr lang="en-US" altLang="en-US" sz="1300" dirty="0">
                <a:latin typeface="Calibri"/>
                <a:ea typeface="MS PGothic"/>
                <a:cs typeface="Calibri"/>
              </a:rPr>
              <a:t> correctors</a:t>
            </a:r>
            <a:endParaRPr lang="pt-BR" altLang="en-US" sz="1300" dirty="0">
              <a:latin typeface="Calibri"/>
              <a:ea typeface="MS PGothic"/>
              <a:cs typeface="Calibri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9045F56-CD6E-75D0-FF30-C06FC102587C}"/>
              </a:ext>
            </a:extLst>
          </p:cNvPr>
          <p:cNvSpPr>
            <a:spLocks noGrp="1"/>
          </p:cNvSpPr>
          <p:nvPr/>
        </p:nvSpPr>
        <p:spPr bwMode="auto">
          <a:xfrm>
            <a:off x="6760107" y="2785506"/>
            <a:ext cx="5219122" cy="852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Development of the thermal links and fixturing concepts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Development of the electron beam vacuum chamber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Disassembly and inspection of the superconducting wiggler structure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Impact of the device vibration on the machine</a:t>
            </a:r>
            <a:endParaRPr lang="pt-BR" altLang="en-US" sz="1300" dirty="0">
              <a:latin typeface="Calibri"/>
              <a:ea typeface="MS PGothic"/>
              <a:cs typeface="Calibri"/>
            </a:endParaRPr>
          </a:p>
        </p:txBody>
      </p:sp>
      <p:sp>
        <p:nvSpPr>
          <p:cNvPr id="66" name="CaixaDeTexto 65">
            <a:extLst>
              <a:ext uri="{FF2B5EF4-FFF2-40B4-BE49-F238E27FC236}">
                <a16:creationId xmlns:a16="http://schemas.microsoft.com/office/drawing/2014/main" id="{CAB24663-2AA1-E98F-E1F8-FCD491170AA3}"/>
              </a:ext>
            </a:extLst>
          </p:cNvPr>
          <p:cNvSpPr txBox="1"/>
          <p:nvPr/>
        </p:nvSpPr>
        <p:spPr>
          <a:xfrm>
            <a:off x="5834537" y="1348918"/>
            <a:ext cx="984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/>
              <a:t>PROGRESS</a:t>
            </a:r>
          </a:p>
        </p:txBody>
      </p:sp>
      <p:grpSp>
        <p:nvGrpSpPr>
          <p:cNvPr id="42" name="Agrupar 41">
            <a:extLst>
              <a:ext uri="{FF2B5EF4-FFF2-40B4-BE49-F238E27FC236}">
                <a16:creationId xmlns:a16="http://schemas.microsoft.com/office/drawing/2014/main" id="{77CE87BE-6A64-769E-2F48-3DC4BC2D5B56}"/>
              </a:ext>
            </a:extLst>
          </p:cNvPr>
          <p:cNvGrpSpPr/>
          <p:nvPr/>
        </p:nvGrpSpPr>
        <p:grpSpPr>
          <a:xfrm>
            <a:off x="5921618" y="2883779"/>
            <a:ext cx="790575" cy="104776"/>
            <a:chOff x="10458450" y="2052924"/>
            <a:chExt cx="790575" cy="104776"/>
          </a:xfrm>
        </p:grpSpPr>
        <p:sp>
          <p:nvSpPr>
            <p:cNvPr id="43" name="Retângulo 42">
              <a:extLst>
                <a:ext uri="{FF2B5EF4-FFF2-40B4-BE49-F238E27FC236}">
                  <a16:creationId xmlns:a16="http://schemas.microsoft.com/office/drawing/2014/main" id="{1B1FC3E6-622B-B8E1-D813-76E851F1882E}"/>
                </a:ext>
              </a:extLst>
            </p:cNvPr>
            <p:cNvSpPr/>
            <p:nvPr/>
          </p:nvSpPr>
          <p:spPr>
            <a:xfrm>
              <a:off x="10458450" y="2052925"/>
              <a:ext cx="104775" cy="104775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4" name="Retângulo 43">
              <a:extLst>
                <a:ext uri="{FF2B5EF4-FFF2-40B4-BE49-F238E27FC236}">
                  <a16:creationId xmlns:a16="http://schemas.microsoft.com/office/drawing/2014/main" id="{09599676-4799-6D5E-192C-4C503526A967}"/>
                </a:ext>
              </a:extLst>
            </p:cNvPr>
            <p:cNvSpPr/>
            <p:nvPr/>
          </p:nvSpPr>
          <p:spPr>
            <a:xfrm>
              <a:off x="10629900" y="2052925"/>
              <a:ext cx="104775" cy="104775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5" name="Retângulo 44">
              <a:extLst>
                <a:ext uri="{FF2B5EF4-FFF2-40B4-BE49-F238E27FC236}">
                  <a16:creationId xmlns:a16="http://schemas.microsoft.com/office/drawing/2014/main" id="{6929D519-D8EB-AEED-403E-652F8FEC6234}"/>
                </a:ext>
              </a:extLst>
            </p:cNvPr>
            <p:cNvSpPr/>
            <p:nvPr/>
          </p:nvSpPr>
          <p:spPr>
            <a:xfrm>
              <a:off x="10801350" y="2052925"/>
              <a:ext cx="104775" cy="104775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6" name="Retângulo 45">
              <a:extLst>
                <a:ext uri="{FF2B5EF4-FFF2-40B4-BE49-F238E27FC236}">
                  <a16:creationId xmlns:a16="http://schemas.microsoft.com/office/drawing/2014/main" id="{CCD59571-6B92-98FA-C7AA-A8E0ABCE3C9C}"/>
                </a:ext>
              </a:extLst>
            </p:cNvPr>
            <p:cNvSpPr/>
            <p:nvPr/>
          </p:nvSpPr>
          <p:spPr>
            <a:xfrm>
              <a:off x="10972800" y="2052925"/>
              <a:ext cx="104775" cy="104775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572FC332-2DA1-8800-C7F4-BC10F8663B91}"/>
                </a:ext>
              </a:extLst>
            </p:cNvPr>
            <p:cNvSpPr/>
            <p:nvPr/>
          </p:nvSpPr>
          <p:spPr>
            <a:xfrm>
              <a:off x="11144250" y="2052924"/>
              <a:ext cx="104775" cy="104775"/>
            </a:xfrm>
            <a:prstGeom prst="rect">
              <a:avLst/>
            </a:prstGeom>
            <a:noFill/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48" name="Agrupar 47">
            <a:extLst>
              <a:ext uri="{FF2B5EF4-FFF2-40B4-BE49-F238E27FC236}">
                <a16:creationId xmlns:a16="http://schemas.microsoft.com/office/drawing/2014/main" id="{5091C726-5F3F-4392-623B-CFFB9471EE37}"/>
              </a:ext>
            </a:extLst>
          </p:cNvPr>
          <p:cNvGrpSpPr/>
          <p:nvPr/>
        </p:nvGrpSpPr>
        <p:grpSpPr>
          <a:xfrm>
            <a:off x="5921618" y="3083204"/>
            <a:ext cx="790575" cy="104776"/>
            <a:chOff x="10458450" y="2071696"/>
            <a:chExt cx="790575" cy="104776"/>
          </a:xfrm>
        </p:grpSpPr>
        <p:sp>
          <p:nvSpPr>
            <p:cNvPr id="49" name="Retângulo 48">
              <a:extLst>
                <a:ext uri="{FF2B5EF4-FFF2-40B4-BE49-F238E27FC236}">
                  <a16:creationId xmlns:a16="http://schemas.microsoft.com/office/drawing/2014/main" id="{335F1377-288D-C03A-919F-4BA7F1321DF9}"/>
                </a:ext>
              </a:extLst>
            </p:cNvPr>
            <p:cNvSpPr/>
            <p:nvPr/>
          </p:nvSpPr>
          <p:spPr>
            <a:xfrm>
              <a:off x="10458450" y="2071697"/>
              <a:ext cx="104775" cy="104775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0" name="Retângulo 49">
              <a:extLst>
                <a:ext uri="{FF2B5EF4-FFF2-40B4-BE49-F238E27FC236}">
                  <a16:creationId xmlns:a16="http://schemas.microsoft.com/office/drawing/2014/main" id="{642A7BD5-0C5E-3F6B-B8AE-FFE41C9044B6}"/>
                </a:ext>
              </a:extLst>
            </p:cNvPr>
            <p:cNvSpPr/>
            <p:nvPr/>
          </p:nvSpPr>
          <p:spPr>
            <a:xfrm>
              <a:off x="10629900" y="2071697"/>
              <a:ext cx="104775" cy="104775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1" name="Retângulo 50">
              <a:extLst>
                <a:ext uri="{FF2B5EF4-FFF2-40B4-BE49-F238E27FC236}">
                  <a16:creationId xmlns:a16="http://schemas.microsoft.com/office/drawing/2014/main" id="{929344B4-5D23-20CA-2289-F4AD7918A7FD}"/>
                </a:ext>
              </a:extLst>
            </p:cNvPr>
            <p:cNvSpPr/>
            <p:nvPr/>
          </p:nvSpPr>
          <p:spPr>
            <a:xfrm>
              <a:off x="10801350" y="2071697"/>
              <a:ext cx="104775" cy="104775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2" name="Retângulo 51">
              <a:extLst>
                <a:ext uri="{FF2B5EF4-FFF2-40B4-BE49-F238E27FC236}">
                  <a16:creationId xmlns:a16="http://schemas.microsoft.com/office/drawing/2014/main" id="{A4D745B7-9A2A-82B3-B055-0DDC8D9C7869}"/>
                </a:ext>
              </a:extLst>
            </p:cNvPr>
            <p:cNvSpPr/>
            <p:nvPr/>
          </p:nvSpPr>
          <p:spPr>
            <a:xfrm>
              <a:off x="10972800" y="2071697"/>
              <a:ext cx="104775" cy="104775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3" name="Retângulo 52">
              <a:extLst>
                <a:ext uri="{FF2B5EF4-FFF2-40B4-BE49-F238E27FC236}">
                  <a16:creationId xmlns:a16="http://schemas.microsoft.com/office/drawing/2014/main" id="{3F07B155-4BA3-85F1-0513-0A2235939139}"/>
                </a:ext>
              </a:extLst>
            </p:cNvPr>
            <p:cNvSpPr/>
            <p:nvPr/>
          </p:nvSpPr>
          <p:spPr>
            <a:xfrm>
              <a:off x="11144250" y="2071696"/>
              <a:ext cx="104775" cy="104775"/>
            </a:xfrm>
            <a:prstGeom prst="rect">
              <a:avLst/>
            </a:prstGeom>
            <a:noFill/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89" name="Content Placeholder 2">
            <a:extLst>
              <a:ext uri="{FF2B5EF4-FFF2-40B4-BE49-F238E27FC236}">
                <a16:creationId xmlns:a16="http://schemas.microsoft.com/office/drawing/2014/main" id="{DC5FBC34-3B0A-15A2-939F-6443A3960FF1}"/>
              </a:ext>
            </a:extLst>
          </p:cNvPr>
          <p:cNvSpPr>
            <a:spLocks noGrp="1"/>
          </p:cNvSpPr>
          <p:nvPr/>
        </p:nvSpPr>
        <p:spPr bwMode="auto">
          <a:xfrm>
            <a:off x="6769921" y="3942441"/>
            <a:ext cx="5219122" cy="92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Development of the cryogenic electrical circuit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Development of the resonant power converter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Development of the quench detection and protection system		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Development of the hardware and software for control and monitoring</a:t>
            </a:r>
            <a:endParaRPr lang="pt-BR" altLang="en-US" sz="1300" dirty="0">
              <a:latin typeface="Calibri"/>
              <a:ea typeface="MS PGothic"/>
              <a:cs typeface="Calibri"/>
            </a:endParaRPr>
          </a:p>
        </p:txBody>
      </p:sp>
      <p:grpSp>
        <p:nvGrpSpPr>
          <p:cNvPr id="159" name="Agrupar 158">
            <a:extLst>
              <a:ext uri="{FF2B5EF4-FFF2-40B4-BE49-F238E27FC236}">
                <a16:creationId xmlns:a16="http://schemas.microsoft.com/office/drawing/2014/main" id="{FE7402E4-AE9C-DD3D-634A-E31224ABA96C}"/>
              </a:ext>
            </a:extLst>
          </p:cNvPr>
          <p:cNvGrpSpPr/>
          <p:nvPr/>
        </p:nvGrpSpPr>
        <p:grpSpPr>
          <a:xfrm>
            <a:off x="5931432" y="4037733"/>
            <a:ext cx="790575" cy="701913"/>
            <a:chOff x="5922467" y="3741893"/>
            <a:chExt cx="790575" cy="701913"/>
          </a:xfrm>
        </p:grpSpPr>
        <p:grpSp>
          <p:nvGrpSpPr>
            <p:cNvPr id="90" name="Agrupar 89">
              <a:extLst>
                <a:ext uri="{FF2B5EF4-FFF2-40B4-BE49-F238E27FC236}">
                  <a16:creationId xmlns:a16="http://schemas.microsoft.com/office/drawing/2014/main" id="{B33E2A0B-14BC-43F1-5CE9-AB41CDAD9223}"/>
                </a:ext>
              </a:extLst>
            </p:cNvPr>
            <p:cNvGrpSpPr/>
            <p:nvPr/>
          </p:nvGrpSpPr>
          <p:grpSpPr>
            <a:xfrm>
              <a:off x="5922467" y="3741893"/>
              <a:ext cx="790575" cy="104776"/>
              <a:chOff x="10458450" y="2052924"/>
              <a:chExt cx="790575" cy="104776"/>
            </a:xfrm>
          </p:grpSpPr>
          <p:sp>
            <p:nvSpPr>
              <p:cNvPr id="91" name="Retângulo 90">
                <a:extLst>
                  <a:ext uri="{FF2B5EF4-FFF2-40B4-BE49-F238E27FC236}">
                    <a16:creationId xmlns:a16="http://schemas.microsoft.com/office/drawing/2014/main" id="{760E760C-4102-FDAC-0426-8DF62426C5EF}"/>
                  </a:ext>
                </a:extLst>
              </p:cNvPr>
              <p:cNvSpPr/>
              <p:nvPr/>
            </p:nvSpPr>
            <p:spPr>
              <a:xfrm>
                <a:off x="10458450" y="205292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2" name="Retângulo 91">
                <a:extLst>
                  <a:ext uri="{FF2B5EF4-FFF2-40B4-BE49-F238E27FC236}">
                    <a16:creationId xmlns:a16="http://schemas.microsoft.com/office/drawing/2014/main" id="{60900CA3-656C-DF34-8C42-A40CC098CEE9}"/>
                  </a:ext>
                </a:extLst>
              </p:cNvPr>
              <p:cNvSpPr/>
              <p:nvPr/>
            </p:nvSpPr>
            <p:spPr>
              <a:xfrm>
                <a:off x="10629900" y="205292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3" name="Retângulo 92">
                <a:extLst>
                  <a:ext uri="{FF2B5EF4-FFF2-40B4-BE49-F238E27FC236}">
                    <a16:creationId xmlns:a16="http://schemas.microsoft.com/office/drawing/2014/main" id="{7012F258-DF80-445A-21AB-70111D4337C0}"/>
                  </a:ext>
                </a:extLst>
              </p:cNvPr>
              <p:cNvSpPr/>
              <p:nvPr/>
            </p:nvSpPr>
            <p:spPr>
              <a:xfrm>
                <a:off x="10801350" y="205292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4" name="Retângulo 93">
                <a:extLst>
                  <a:ext uri="{FF2B5EF4-FFF2-40B4-BE49-F238E27FC236}">
                    <a16:creationId xmlns:a16="http://schemas.microsoft.com/office/drawing/2014/main" id="{82EFB667-E2F2-93CF-AB69-F05F3E58A9BB}"/>
                  </a:ext>
                </a:extLst>
              </p:cNvPr>
              <p:cNvSpPr/>
              <p:nvPr/>
            </p:nvSpPr>
            <p:spPr>
              <a:xfrm>
                <a:off x="10972800" y="205292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5" name="Retângulo 94">
                <a:extLst>
                  <a:ext uri="{FF2B5EF4-FFF2-40B4-BE49-F238E27FC236}">
                    <a16:creationId xmlns:a16="http://schemas.microsoft.com/office/drawing/2014/main" id="{DA896A36-90AB-9C38-A966-973FD51F9788}"/>
                  </a:ext>
                </a:extLst>
              </p:cNvPr>
              <p:cNvSpPr/>
              <p:nvPr/>
            </p:nvSpPr>
            <p:spPr>
              <a:xfrm>
                <a:off x="11144250" y="205292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96" name="Agrupar 95">
              <a:extLst>
                <a:ext uri="{FF2B5EF4-FFF2-40B4-BE49-F238E27FC236}">
                  <a16:creationId xmlns:a16="http://schemas.microsoft.com/office/drawing/2014/main" id="{CD98BC12-48DA-9483-75C6-9945A09EA968}"/>
                </a:ext>
              </a:extLst>
            </p:cNvPr>
            <p:cNvGrpSpPr/>
            <p:nvPr/>
          </p:nvGrpSpPr>
          <p:grpSpPr>
            <a:xfrm>
              <a:off x="5922467" y="3940940"/>
              <a:ext cx="619125" cy="104775"/>
              <a:chOff x="10458450" y="2071318"/>
              <a:chExt cx="619125" cy="104775"/>
            </a:xfrm>
          </p:grpSpPr>
          <p:sp>
            <p:nvSpPr>
              <p:cNvPr id="97" name="Retângulo 96">
                <a:extLst>
                  <a:ext uri="{FF2B5EF4-FFF2-40B4-BE49-F238E27FC236}">
                    <a16:creationId xmlns:a16="http://schemas.microsoft.com/office/drawing/2014/main" id="{15D9509C-4CF9-3B2B-3B87-7E8B3AB5E258}"/>
                  </a:ext>
                </a:extLst>
              </p:cNvPr>
              <p:cNvSpPr/>
              <p:nvPr/>
            </p:nvSpPr>
            <p:spPr>
              <a:xfrm>
                <a:off x="10458450" y="2071318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C000"/>
                  </a:solidFill>
                </a:endParaRPr>
              </a:p>
            </p:txBody>
          </p:sp>
          <p:sp>
            <p:nvSpPr>
              <p:cNvPr id="98" name="Retângulo 97">
                <a:extLst>
                  <a:ext uri="{FF2B5EF4-FFF2-40B4-BE49-F238E27FC236}">
                    <a16:creationId xmlns:a16="http://schemas.microsoft.com/office/drawing/2014/main" id="{4F695C89-EE99-9826-2DB4-A2844F3461EE}"/>
                  </a:ext>
                </a:extLst>
              </p:cNvPr>
              <p:cNvSpPr/>
              <p:nvPr/>
            </p:nvSpPr>
            <p:spPr>
              <a:xfrm>
                <a:off x="10629900" y="2071318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C000"/>
                  </a:solidFill>
                </a:endParaRPr>
              </a:p>
            </p:txBody>
          </p:sp>
          <p:sp>
            <p:nvSpPr>
              <p:cNvPr id="99" name="Retângulo 98">
                <a:extLst>
                  <a:ext uri="{FF2B5EF4-FFF2-40B4-BE49-F238E27FC236}">
                    <a16:creationId xmlns:a16="http://schemas.microsoft.com/office/drawing/2014/main" id="{602DEEBA-4BE2-99B9-3A77-956E67F2B157}"/>
                  </a:ext>
                </a:extLst>
              </p:cNvPr>
              <p:cNvSpPr/>
              <p:nvPr/>
            </p:nvSpPr>
            <p:spPr>
              <a:xfrm>
                <a:off x="10801350" y="2071318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rgbClr val="FFC000"/>
                  </a:solidFill>
                </a:endParaRPr>
              </a:p>
            </p:txBody>
          </p:sp>
          <p:sp>
            <p:nvSpPr>
              <p:cNvPr id="100" name="Retângulo 99">
                <a:extLst>
                  <a:ext uri="{FF2B5EF4-FFF2-40B4-BE49-F238E27FC236}">
                    <a16:creationId xmlns:a16="http://schemas.microsoft.com/office/drawing/2014/main" id="{B4AA3F27-E852-5E5F-DD60-DA36F231AE3B}"/>
                  </a:ext>
                </a:extLst>
              </p:cNvPr>
              <p:cNvSpPr/>
              <p:nvPr/>
            </p:nvSpPr>
            <p:spPr>
              <a:xfrm>
                <a:off x="10972800" y="2071318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08" name="Agrupar 107">
              <a:extLst>
                <a:ext uri="{FF2B5EF4-FFF2-40B4-BE49-F238E27FC236}">
                  <a16:creationId xmlns:a16="http://schemas.microsoft.com/office/drawing/2014/main" id="{4145D82C-496F-2392-62F6-94C5BEB1A5A6}"/>
                </a:ext>
              </a:extLst>
            </p:cNvPr>
            <p:cNvGrpSpPr/>
            <p:nvPr/>
          </p:nvGrpSpPr>
          <p:grpSpPr>
            <a:xfrm>
              <a:off x="5922467" y="4139985"/>
              <a:ext cx="790575" cy="104776"/>
              <a:chOff x="10458450" y="2102558"/>
              <a:chExt cx="790575" cy="104776"/>
            </a:xfrm>
          </p:grpSpPr>
          <p:sp>
            <p:nvSpPr>
              <p:cNvPr id="109" name="Retângulo 108">
                <a:extLst>
                  <a:ext uri="{FF2B5EF4-FFF2-40B4-BE49-F238E27FC236}">
                    <a16:creationId xmlns:a16="http://schemas.microsoft.com/office/drawing/2014/main" id="{E176657C-3988-FFC6-24AE-BFCA527FD385}"/>
                  </a:ext>
                </a:extLst>
              </p:cNvPr>
              <p:cNvSpPr/>
              <p:nvPr/>
            </p:nvSpPr>
            <p:spPr>
              <a:xfrm>
                <a:off x="10458450" y="2102559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0" name="Retângulo 109">
                <a:extLst>
                  <a:ext uri="{FF2B5EF4-FFF2-40B4-BE49-F238E27FC236}">
                    <a16:creationId xmlns:a16="http://schemas.microsoft.com/office/drawing/2014/main" id="{981235FD-667D-2560-CF64-D01DB4681326}"/>
                  </a:ext>
                </a:extLst>
              </p:cNvPr>
              <p:cNvSpPr/>
              <p:nvPr/>
            </p:nvSpPr>
            <p:spPr>
              <a:xfrm>
                <a:off x="10629900" y="2102559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1" name="Retângulo 110">
                <a:extLst>
                  <a:ext uri="{FF2B5EF4-FFF2-40B4-BE49-F238E27FC236}">
                    <a16:creationId xmlns:a16="http://schemas.microsoft.com/office/drawing/2014/main" id="{F27BF775-7F26-0FA5-F943-63F95C935524}"/>
                  </a:ext>
                </a:extLst>
              </p:cNvPr>
              <p:cNvSpPr/>
              <p:nvPr/>
            </p:nvSpPr>
            <p:spPr>
              <a:xfrm>
                <a:off x="10801350" y="2102559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9" name="Retângulo 118">
                <a:extLst>
                  <a:ext uri="{FF2B5EF4-FFF2-40B4-BE49-F238E27FC236}">
                    <a16:creationId xmlns:a16="http://schemas.microsoft.com/office/drawing/2014/main" id="{ED82ECE7-291F-9D78-E558-961F20306FC5}"/>
                  </a:ext>
                </a:extLst>
              </p:cNvPr>
              <p:cNvSpPr/>
              <p:nvPr/>
            </p:nvSpPr>
            <p:spPr>
              <a:xfrm>
                <a:off x="10972800" y="2102559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0" name="Retângulo 119">
                <a:extLst>
                  <a:ext uri="{FF2B5EF4-FFF2-40B4-BE49-F238E27FC236}">
                    <a16:creationId xmlns:a16="http://schemas.microsoft.com/office/drawing/2014/main" id="{5D5B8360-E1B2-2666-43B5-7DEC7AAEC540}"/>
                  </a:ext>
                </a:extLst>
              </p:cNvPr>
              <p:cNvSpPr/>
              <p:nvPr/>
            </p:nvSpPr>
            <p:spPr>
              <a:xfrm>
                <a:off x="11144250" y="2102558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121" name="Agrupar 120">
              <a:extLst>
                <a:ext uri="{FF2B5EF4-FFF2-40B4-BE49-F238E27FC236}">
                  <a16:creationId xmlns:a16="http://schemas.microsoft.com/office/drawing/2014/main" id="{3D6B9BD9-A93B-C74D-69B8-D812B15D46C8}"/>
                </a:ext>
              </a:extLst>
            </p:cNvPr>
            <p:cNvGrpSpPr/>
            <p:nvPr/>
          </p:nvGrpSpPr>
          <p:grpSpPr>
            <a:xfrm>
              <a:off x="5922467" y="4339030"/>
              <a:ext cx="790575" cy="104776"/>
              <a:chOff x="10458450" y="2124044"/>
              <a:chExt cx="790575" cy="104776"/>
            </a:xfrm>
          </p:grpSpPr>
          <p:sp>
            <p:nvSpPr>
              <p:cNvPr id="122" name="Retângulo 121">
                <a:extLst>
                  <a:ext uri="{FF2B5EF4-FFF2-40B4-BE49-F238E27FC236}">
                    <a16:creationId xmlns:a16="http://schemas.microsoft.com/office/drawing/2014/main" id="{EBC6C4A0-2E9E-EBDA-72BF-B480063ED632}"/>
                  </a:ext>
                </a:extLst>
              </p:cNvPr>
              <p:cNvSpPr/>
              <p:nvPr/>
            </p:nvSpPr>
            <p:spPr>
              <a:xfrm>
                <a:off x="10458450" y="212404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3" name="Retângulo 122">
                <a:extLst>
                  <a:ext uri="{FF2B5EF4-FFF2-40B4-BE49-F238E27FC236}">
                    <a16:creationId xmlns:a16="http://schemas.microsoft.com/office/drawing/2014/main" id="{2190B402-43F0-3661-5EE2-CD51B170EA0D}"/>
                  </a:ext>
                </a:extLst>
              </p:cNvPr>
              <p:cNvSpPr/>
              <p:nvPr/>
            </p:nvSpPr>
            <p:spPr>
              <a:xfrm>
                <a:off x="10629900" y="212404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4" name="Retângulo 123">
                <a:extLst>
                  <a:ext uri="{FF2B5EF4-FFF2-40B4-BE49-F238E27FC236}">
                    <a16:creationId xmlns:a16="http://schemas.microsoft.com/office/drawing/2014/main" id="{EDE776C1-8258-5F48-8D55-B1CF408F46D6}"/>
                  </a:ext>
                </a:extLst>
              </p:cNvPr>
              <p:cNvSpPr/>
              <p:nvPr/>
            </p:nvSpPr>
            <p:spPr>
              <a:xfrm>
                <a:off x="10801350" y="2124045"/>
                <a:ext cx="104775" cy="104775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5" name="Retângulo 124">
                <a:extLst>
                  <a:ext uri="{FF2B5EF4-FFF2-40B4-BE49-F238E27FC236}">
                    <a16:creationId xmlns:a16="http://schemas.microsoft.com/office/drawing/2014/main" id="{2AF69208-BAA7-5054-8808-7095F739A940}"/>
                  </a:ext>
                </a:extLst>
              </p:cNvPr>
              <p:cNvSpPr/>
              <p:nvPr/>
            </p:nvSpPr>
            <p:spPr>
              <a:xfrm>
                <a:off x="10972800" y="2124045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6" name="Retângulo 125">
                <a:extLst>
                  <a:ext uri="{FF2B5EF4-FFF2-40B4-BE49-F238E27FC236}">
                    <a16:creationId xmlns:a16="http://schemas.microsoft.com/office/drawing/2014/main" id="{2257B84A-03DA-812C-5AEB-2AFC214C4995}"/>
                  </a:ext>
                </a:extLst>
              </p:cNvPr>
              <p:cNvSpPr/>
              <p:nvPr/>
            </p:nvSpPr>
            <p:spPr>
              <a:xfrm>
                <a:off x="11144250" y="2124044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151" name="Content Placeholder 2">
            <a:extLst>
              <a:ext uri="{FF2B5EF4-FFF2-40B4-BE49-F238E27FC236}">
                <a16:creationId xmlns:a16="http://schemas.microsoft.com/office/drawing/2014/main" id="{A375E9EF-8D1E-D594-083C-19FEA696405F}"/>
              </a:ext>
            </a:extLst>
          </p:cNvPr>
          <p:cNvSpPr>
            <a:spLocks noGrp="1"/>
          </p:cNvSpPr>
          <p:nvPr/>
        </p:nvSpPr>
        <p:spPr bwMode="auto">
          <a:xfrm>
            <a:off x="6818900" y="5271939"/>
            <a:ext cx="5219122" cy="643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Integration, assembly, and </a:t>
            </a:r>
            <a:r>
              <a:rPr lang="en-US" altLang="en-US" sz="1300" dirty="0" err="1">
                <a:latin typeface="Calibri"/>
                <a:ea typeface="MS PGothic"/>
                <a:cs typeface="Calibri"/>
              </a:rPr>
              <a:t>fiducialization</a:t>
            </a:r>
            <a:r>
              <a:rPr lang="en-US" altLang="en-US" sz="1300" dirty="0">
                <a:latin typeface="Calibri"/>
                <a:ea typeface="MS PGothic"/>
                <a:cs typeface="Calibri"/>
              </a:rPr>
              <a:t> strategy</a:t>
            </a:r>
          </a:p>
          <a:p>
            <a:pPr algn="just" defTabSz="456854">
              <a:lnSpc>
                <a:spcPct val="100000"/>
              </a:lnSpc>
              <a:spcBef>
                <a:spcPct val="0"/>
              </a:spcBef>
              <a:buFont typeface="+mj-lt"/>
              <a:buAutoNum type="arabicPeriod"/>
            </a:pPr>
            <a:r>
              <a:rPr lang="en-US" altLang="en-US" sz="1300" dirty="0">
                <a:latin typeface="Calibri"/>
                <a:ea typeface="MS PGothic"/>
                <a:cs typeface="Calibri"/>
              </a:rPr>
              <a:t>Development of the setup for magnetic characterization</a:t>
            </a:r>
          </a:p>
        </p:txBody>
      </p:sp>
      <p:sp>
        <p:nvSpPr>
          <p:cNvPr id="134" name="Retângulo 133">
            <a:extLst>
              <a:ext uri="{FF2B5EF4-FFF2-40B4-BE49-F238E27FC236}">
                <a16:creationId xmlns:a16="http://schemas.microsoft.com/office/drawing/2014/main" id="{726626A0-A234-24B4-E5D2-6A3D496D6B23}"/>
              </a:ext>
            </a:extLst>
          </p:cNvPr>
          <p:cNvSpPr/>
          <p:nvPr/>
        </p:nvSpPr>
        <p:spPr>
          <a:xfrm>
            <a:off x="5931432" y="5373228"/>
            <a:ext cx="104775" cy="104775"/>
          </a:xfrm>
          <a:prstGeom prst="rect">
            <a:avLst/>
          </a:prstGeom>
          <a:solidFill>
            <a:srgbClr val="FF581B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C000"/>
              </a:solidFill>
            </a:endParaRPr>
          </a:p>
        </p:txBody>
      </p:sp>
      <p:sp>
        <p:nvSpPr>
          <p:cNvPr id="135" name="Retângulo 134">
            <a:extLst>
              <a:ext uri="{FF2B5EF4-FFF2-40B4-BE49-F238E27FC236}">
                <a16:creationId xmlns:a16="http://schemas.microsoft.com/office/drawing/2014/main" id="{B8566D07-3D2F-C62B-6758-6310BC924C20}"/>
              </a:ext>
            </a:extLst>
          </p:cNvPr>
          <p:cNvSpPr/>
          <p:nvPr/>
        </p:nvSpPr>
        <p:spPr>
          <a:xfrm>
            <a:off x="6102882" y="5373228"/>
            <a:ext cx="104775" cy="104775"/>
          </a:xfrm>
          <a:prstGeom prst="rect">
            <a:avLst/>
          </a:prstGeom>
          <a:solidFill>
            <a:srgbClr val="FF581B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C000"/>
              </a:solidFill>
            </a:endParaRPr>
          </a:p>
        </p:txBody>
      </p:sp>
      <p:sp>
        <p:nvSpPr>
          <p:cNvPr id="136" name="Retângulo 135">
            <a:extLst>
              <a:ext uri="{FF2B5EF4-FFF2-40B4-BE49-F238E27FC236}">
                <a16:creationId xmlns:a16="http://schemas.microsoft.com/office/drawing/2014/main" id="{9DC749D6-12A0-6CC5-87F8-E116275C3AFA}"/>
              </a:ext>
            </a:extLst>
          </p:cNvPr>
          <p:cNvSpPr/>
          <p:nvPr/>
        </p:nvSpPr>
        <p:spPr>
          <a:xfrm>
            <a:off x="6274332" y="5373228"/>
            <a:ext cx="104775" cy="104775"/>
          </a:xfrm>
          <a:prstGeom prst="rect">
            <a:avLst/>
          </a:prstGeom>
          <a:solidFill>
            <a:srgbClr val="FF581B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C000"/>
              </a:solidFill>
            </a:endParaRPr>
          </a:p>
        </p:txBody>
      </p:sp>
      <p:sp>
        <p:nvSpPr>
          <p:cNvPr id="137" name="Retângulo 136">
            <a:extLst>
              <a:ext uri="{FF2B5EF4-FFF2-40B4-BE49-F238E27FC236}">
                <a16:creationId xmlns:a16="http://schemas.microsoft.com/office/drawing/2014/main" id="{7EC43D10-0F8B-5583-9921-A3D1D16BD8AC}"/>
              </a:ext>
            </a:extLst>
          </p:cNvPr>
          <p:cNvSpPr/>
          <p:nvPr/>
        </p:nvSpPr>
        <p:spPr>
          <a:xfrm>
            <a:off x="6447193" y="5563635"/>
            <a:ext cx="104775" cy="104775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8" name="Retângulo 137">
            <a:extLst>
              <a:ext uri="{FF2B5EF4-FFF2-40B4-BE49-F238E27FC236}">
                <a16:creationId xmlns:a16="http://schemas.microsoft.com/office/drawing/2014/main" id="{37A7E203-14B2-85DB-4A8A-3501A1616552}"/>
              </a:ext>
            </a:extLst>
          </p:cNvPr>
          <p:cNvSpPr/>
          <p:nvPr/>
        </p:nvSpPr>
        <p:spPr>
          <a:xfrm>
            <a:off x="6617232" y="5373227"/>
            <a:ext cx="104775" cy="104775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39" name="Agrupar 138">
            <a:extLst>
              <a:ext uri="{FF2B5EF4-FFF2-40B4-BE49-F238E27FC236}">
                <a16:creationId xmlns:a16="http://schemas.microsoft.com/office/drawing/2014/main" id="{F7EB855C-D8B1-F840-FB18-10ABC3E653E8}"/>
              </a:ext>
            </a:extLst>
          </p:cNvPr>
          <p:cNvGrpSpPr/>
          <p:nvPr/>
        </p:nvGrpSpPr>
        <p:grpSpPr>
          <a:xfrm>
            <a:off x="5931432" y="5563635"/>
            <a:ext cx="790575" cy="104776"/>
            <a:chOff x="10458450" y="2080801"/>
            <a:chExt cx="790575" cy="104776"/>
          </a:xfrm>
        </p:grpSpPr>
        <p:sp>
          <p:nvSpPr>
            <p:cNvPr id="140" name="Retângulo 139">
              <a:extLst>
                <a:ext uri="{FF2B5EF4-FFF2-40B4-BE49-F238E27FC236}">
                  <a16:creationId xmlns:a16="http://schemas.microsoft.com/office/drawing/2014/main" id="{3E7C54BA-FE32-02E4-4528-871BCC990A4C}"/>
                </a:ext>
              </a:extLst>
            </p:cNvPr>
            <p:cNvSpPr/>
            <p:nvPr/>
          </p:nvSpPr>
          <p:spPr>
            <a:xfrm>
              <a:off x="10458450" y="2080802"/>
              <a:ext cx="104775" cy="104775"/>
            </a:xfrm>
            <a:prstGeom prst="rect">
              <a:avLst/>
            </a:prstGeom>
            <a:solidFill>
              <a:srgbClr val="FF581B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1" name="Retângulo 140">
              <a:extLst>
                <a:ext uri="{FF2B5EF4-FFF2-40B4-BE49-F238E27FC236}">
                  <a16:creationId xmlns:a16="http://schemas.microsoft.com/office/drawing/2014/main" id="{62BB55E9-7F23-1154-F8BC-1618C261E559}"/>
                </a:ext>
              </a:extLst>
            </p:cNvPr>
            <p:cNvSpPr/>
            <p:nvPr/>
          </p:nvSpPr>
          <p:spPr>
            <a:xfrm>
              <a:off x="10629900" y="2080802"/>
              <a:ext cx="104775" cy="104775"/>
            </a:xfrm>
            <a:prstGeom prst="rect">
              <a:avLst/>
            </a:prstGeom>
            <a:solidFill>
              <a:srgbClr val="FF581B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4" name="Retângulo 143">
              <a:extLst>
                <a:ext uri="{FF2B5EF4-FFF2-40B4-BE49-F238E27FC236}">
                  <a16:creationId xmlns:a16="http://schemas.microsoft.com/office/drawing/2014/main" id="{30DF7714-94AF-C1D0-8A5C-7CB02E76AF66}"/>
                </a:ext>
              </a:extLst>
            </p:cNvPr>
            <p:cNvSpPr/>
            <p:nvPr/>
          </p:nvSpPr>
          <p:spPr>
            <a:xfrm>
              <a:off x="11144250" y="2080801"/>
              <a:ext cx="104775" cy="104775"/>
            </a:xfrm>
            <a:prstGeom prst="rect">
              <a:avLst/>
            </a:prstGeom>
            <a:noFill/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C8476C8-EF13-1B29-A4A2-B7A3865B911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 dirty="0">
                <a:solidFill>
                  <a:prstClr val="black"/>
                </a:solidFill>
                <a:latin typeface="Verdana" charset="0"/>
                <a:ea typeface="Verdana" charset="0"/>
              </a:rPr>
              <a:t>Summarized development status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CD73EC3-DC3B-FF4B-F435-E2DB038851BC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D84370-2C73-FCD4-3DDD-E9DF1AC9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23</a:t>
            </a:fld>
            <a:endParaRPr lang="en-B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A9F127-BDDD-55D8-8AEA-0F8B4B05AA62}"/>
              </a:ext>
            </a:extLst>
          </p:cNvPr>
          <p:cNvSpPr txBox="1"/>
          <p:nvPr/>
        </p:nvSpPr>
        <p:spPr>
          <a:xfrm>
            <a:off x="5806148" y="5696844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70% completed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6DACEE-1CDC-3F94-9A4E-84FDF51D23B3}"/>
              </a:ext>
            </a:extLst>
          </p:cNvPr>
          <p:cNvSpPr txBox="1"/>
          <p:nvPr/>
        </p:nvSpPr>
        <p:spPr>
          <a:xfrm>
            <a:off x="5806148" y="2237145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8000"/>
                </a:solidFill>
              </a:rPr>
              <a:t>80% completed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B496CF-FFEE-0504-6DDA-EEF32BD801C0}"/>
              </a:ext>
            </a:extLst>
          </p:cNvPr>
          <p:cNvSpPr txBox="1"/>
          <p:nvPr/>
        </p:nvSpPr>
        <p:spPr>
          <a:xfrm>
            <a:off x="5806148" y="3611307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75% completed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A02CE4-005B-09EF-ECA4-044DBC5DB9CD}"/>
              </a:ext>
            </a:extLst>
          </p:cNvPr>
          <p:cNvSpPr txBox="1"/>
          <p:nvPr/>
        </p:nvSpPr>
        <p:spPr>
          <a:xfrm>
            <a:off x="5798343" y="4758633"/>
            <a:ext cx="10743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EC7830"/>
                </a:solidFill>
              </a:rPr>
              <a:t>75% completed</a:t>
            </a:r>
          </a:p>
        </p:txBody>
      </p:sp>
      <p:sp>
        <p:nvSpPr>
          <p:cNvPr id="87" name="Retângulo 86">
            <a:extLst>
              <a:ext uri="{FF2B5EF4-FFF2-40B4-BE49-F238E27FC236}">
                <a16:creationId xmlns:a16="http://schemas.microsoft.com/office/drawing/2014/main" id="{32504C96-F6F3-6F4E-6983-9FBDB37FE86F}"/>
              </a:ext>
            </a:extLst>
          </p:cNvPr>
          <p:cNvSpPr/>
          <p:nvPr/>
        </p:nvSpPr>
        <p:spPr>
          <a:xfrm>
            <a:off x="6274332" y="5563635"/>
            <a:ext cx="104775" cy="104775"/>
          </a:xfrm>
          <a:prstGeom prst="rect">
            <a:avLst/>
          </a:prstGeom>
          <a:solidFill>
            <a:srgbClr val="FF581B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C000"/>
              </a:solidFill>
            </a:endParaRPr>
          </a:p>
        </p:txBody>
      </p:sp>
      <p:grpSp>
        <p:nvGrpSpPr>
          <p:cNvPr id="116" name="Agrupar 115">
            <a:extLst>
              <a:ext uri="{FF2B5EF4-FFF2-40B4-BE49-F238E27FC236}">
                <a16:creationId xmlns:a16="http://schemas.microsoft.com/office/drawing/2014/main" id="{A3DEBDFF-5B1D-81DD-83D4-57DCA589ED13}"/>
              </a:ext>
            </a:extLst>
          </p:cNvPr>
          <p:cNvGrpSpPr/>
          <p:nvPr/>
        </p:nvGrpSpPr>
        <p:grpSpPr>
          <a:xfrm>
            <a:off x="5921618" y="3282250"/>
            <a:ext cx="790575" cy="105155"/>
            <a:chOff x="5921618" y="3282250"/>
            <a:chExt cx="790575" cy="105155"/>
          </a:xfrm>
        </p:grpSpPr>
        <p:grpSp>
          <p:nvGrpSpPr>
            <p:cNvPr id="54" name="Agrupar 53">
              <a:extLst>
                <a:ext uri="{FF2B5EF4-FFF2-40B4-BE49-F238E27FC236}">
                  <a16:creationId xmlns:a16="http://schemas.microsoft.com/office/drawing/2014/main" id="{A2C7B3E1-13F8-C027-9AF7-271C13EBE63C}"/>
                </a:ext>
              </a:extLst>
            </p:cNvPr>
            <p:cNvGrpSpPr/>
            <p:nvPr/>
          </p:nvGrpSpPr>
          <p:grpSpPr>
            <a:xfrm>
              <a:off x="5921618" y="3282629"/>
              <a:ext cx="790575" cy="104776"/>
              <a:chOff x="10458450" y="2090468"/>
              <a:chExt cx="790575" cy="104776"/>
            </a:xfrm>
          </p:grpSpPr>
          <p:sp>
            <p:nvSpPr>
              <p:cNvPr id="55" name="Retângulo 54">
                <a:extLst>
                  <a:ext uri="{FF2B5EF4-FFF2-40B4-BE49-F238E27FC236}">
                    <a16:creationId xmlns:a16="http://schemas.microsoft.com/office/drawing/2014/main" id="{C67D9F45-82E8-D66B-CE92-D9BC460B07FF}"/>
                  </a:ext>
                </a:extLst>
              </p:cNvPr>
              <p:cNvSpPr/>
              <p:nvPr/>
            </p:nvSpPr>
            <p:spPr>
              <a:xfrm>
                <a:off x="10458450" y="2090469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6" name="Retângulo 55">
                <a:extLst>
                  <a:ext uri="{FF2B5EF4-FFF2-40B4-BE49-F238E27FC236}">
                    <a16:creationId xmlns:a16="http://schemas.microsoft.com/office/drawing/2014/main" id="{D31DFE45-C828-6611-0AC4-A889E9A8EF24}"/>
                  </a:ext>
                </a:extLst>
              </p:cNvPr>
              <p:cNvSpPr/>
              <p:nvPr/>
            </p:nvSpPr>
            <p:spPr>
              <a:xfrm>
                <a:off x="10629900" y="2090469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7" name="Retângulo 56">
                <a:extLst>
                  <a:ext uri="{FF2B5EF4-FFF2-40B4-BE49-F238E27FC236}">
                    <a16:creationId xmlns:a16="http://schemas.microsoft.com/office/drawing/2014/main" id="{AC4AB672-C5E1-0946-FF59-0C788DA9282B}"/>
                  </a:ext>
                </a:extLst>
              </p:cNvPr>
              <p:cNvSpPr/>
              <p:nvPr/>
            </p:nvSpPr>
            <p:spPr>
              <a:xfrm>
                <a:off x="10801350" y="2090469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9" name="Retângulo 58">
                <a:extLst>
                  <a:ext uri="{FF2B5EF4-FFF2-40B4-BE49-F238E27FC236}">
                    <a16:creationId xmlns:a16="http://schemas.microsoft.com/office/drawing/2014/main" id="{97FE08DF-2147-7431-A204-6DC34EAB0D00}"/>
                  </a:ext>
                </a:extLst>
              </p:cNvPr>
              <p:cNvSpPr/>
              <p:nvPr/>
            </p:nvSpPr>
            <p:spPr>
              <a:xfrm>
                <a:off x="11144250" y="2090468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04" name="Retângulo 103">
              <a:extLst>
                <a:ext uri="{FF2B5EF4-FFF2-40B4-BE49-F238E27FC236}">
                  <a16:creationId xmlns:a16="http://schemas.microsoft.com/office/drawing/2014/main" id="{B15DAE73-7ABE-B124-E75D-9BD1F4BA9894}"/>
                </a:ext>
              </a:extLst>
            </p:cNvPr>
            <p:cNvSpPr/>
            <p:nvPr/>
          </p:nvSpPr>
          <p:spPr>
            <a:xfrm>
              <a:off x="6434966" y="3282250"/>
              <a:ext cx="104775" cy="104775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15" name="Agrupar 114">
            <a:extLst>
              <a:ext uri="{FF2B5EF4-FFF2-40B4-BE49-F238E27FC236}">
                <a16:creationId xmlns:a16="http://schemas.microsoft.com/office/drawing/2014/main" id="{4F45903A-8EE3-DE5C-D8A5-7D47D0F86BE5}"/>
              </a:ext>
            </a:extLst>
          </p:cNvPr>
          <p:cNvGrpSpPr/>
          <p:nvPr/>
        </p:nvGrpSpPr>
        <p:grpSpPr>
          <a:xfrm>
            <a:off x="5931432" y="1695085"/>
            <a:ext cx="790575" cy="502560"/>
            <a:chOff x="5931432" y="1897631"/>
            <a:chExt cx="790575" cy="502560"/>
          </a:xfrm>
        </p:grpSpPr>
        <p:grpSp>
          <p:nvGrpSpPr>
            <p:cNvPr id="161" name="Agrupar 160">
              <a:extLst>
                <a:ext uri="{FF2B5EF4-FFF2-40B4-BE49-F238E27FC236}">
                  <a16:creationId xmlns:a16="http://schemas.microsoft.com/office/drawing/2014/main" id="{58505738-ECBA-027B-45AA-1F4B4C838D8C}"/>
                </a:ext>
              </a:extLst>
            </p:cNvPr>
            <p:cNvGrpSpPr/>
            <p:nvPr/>
          </p:nvGrpSpPr>
          <p:grpSpPr>
            <a:xfrm>
              <a:off x="5931432" y="1897631"/>
              <a:ext cx="790575" cy="502560"/>
              <a:chOff x="5922467" y="1791624"/>
              <a:chExt cx="790575" cy="502560"/>
            </a:xfrm>
          </p:grpSpPr>
          <p:grpSp>
            <p:nvGrpSpPr>
              <p:cNvPr id="24" name="Agrupar 23">
                <a:extLst>
                  <a:ext uri="{FF2B5EF4-FFF2-40B4-BE49-F238E27FC236}">
                    <a16:creationId xmlns:a16="http://schemas.microsoft.com/office/drawing/2014/main" id="{9E9F1F2C-D621-3CC9-4383-7C0CBD0A6112}"/>
                  </a:ext>
                </a:extLst>
              </p:cNvPr>
              <p:cNvGrpSpPr/>
              <p:nvPr/>
            </p:nvGrpSpPr>
            <p:grpSpPr>
              <a:xfrm>
                <a:off x="5922467" y="1791624"/>
                <a:ext cx="619125" cy="104775"/>
                <a:chOff x="10458450" y="2254091"/>
                <a:chExt cx="619125" cy="104775"/>
              </a:xfrm>
            </p:grpSpPr>
            <p:sp>
              <p:nvSpPr>
                <p:cNvPr id="25" name="Retângulo 24">
                  <a:extLst>
                    <a:ext uri="{FF2B5EF4-FFF2-40B4-BE49-F238E27FC236}">
                      <a16:creationId xmlns:a16="http://schemas.microsoft.com/office/drawing/2014/main" id="{34E34609-6262-0577-C617-68A98747C9D0}"/>
                    </a:ext>
                  </a:extLst>
                </p:cNvPr>
                <p:cNvSpPr/>
                <p:nvPr/>
              </p:nvSpPr>
              <p:spPr>
                <a:xfrm>
                  <a:off x="10458450" y="2254091"/>
                  <a:ext cx="104775" cy="104775"/>
                </a:xfrm>
                <a:prstGeom prst="rect">
                  <a:avLst/>
                </a:prstGeom>
                <a:solidFill>
                  <a:srgbClr val="00B050"/>
                </a:solidFill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26" name="Retângulo 25">
                  <a:extLst>
                    <a:ext uri="{FF2B5EF4-FFF2-40B4-BE49-F238E27FC236}">
                      <a16:creationId xmlns:a16="http://schemas.microsoft.com/office/drawing/2014/main" id="{887866FC-7571-852E-8966-6AA5C09A04FC}"/>
                    </a:ext>
                  </a:extLst>
                </p:cNvPr>
                <p:cNvSpPr/>
                <p:nvPr/>
              </p:nvSpPr>
              <p:spPr>
                <a:xfrm>
                  <a:off x="10629900" y="2254091"/>
                  <a:ext cx="104775" cy="104775"/>
                </a:xfrm>
                <a:prstGeom prst="rect">
                  <a:avLst/>
                </a:prstGeom>
                <a:solidFill>
                  <a:srgbClr val="00B050"/>
                </a:solidFill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27" name="Retângulo 26">
                  <a:extLst>
                    <a:ext uri="{FF2B5EF4-FFF2-40B4-BE49-F238E27FC236}">
                      <a16:creationId xmlns:a16="http://schemas.microsoft.com/office/drawing/2014/main" id="{30973343-E115-A54F-5674-D7C718BCEAD9}"/>
                    </a:ext>
                  </a:extLst>
                </p:cNvPr>
                <p:cNvSpPr/>
                <p:nvPr/>
              </p:nvSpPr>
              <p:spPr>
                <a:xfrm>
                  <a:off x="10801350" y="2254091"/>
                  <a:ext cx="104775" cy="104775"/>
                </a:xfrm>
                <a:prstGeom prst="rect">
                  <a:avLst/>
                </a:prstGeom>
                <a:solidFill>
                  <a:srgbClr val="00B050"/>
                </a:solidFill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28" name="Retângulo 27">
                  <a:extLst>
                    <a:ext uri="{FF2B5EF4-FFF2-40B4-BE49-F238E27FC236}">
                      <a16:creationId xmlns:a16="http://schemas.microsoft.com/office/drawing/2014/main" id="{FDCE079B-A6D3-AB3C-33DA-1395E3012B47}"/>
                    </a:ext>
                  </a:extLst>
                </p:cNvPr>
                <p:cNvSpPr/>
                <p:nvPr/>
              </p:nvSpPr>
              <p:spPr>
                <a:xfrm>
                  <a:off x="10972800" y="2254091"/>
                  <a:ext cx="104775" cy="104775"/>
                </a:xfrm>
                <a:prstGeom prst="rect">
                  <a:avLst/>
                </a:prstGeom>
                <a:solidFill>
                  <a:srgbClr val="00B050"/>
                </a:solidFill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</p:grpSp>
          <p:grpSp>
            <p:nvGrpSpPr>
              <p:cNvPr id="36" name="Agrupar 35">
                <a:extLst>
                  <a:ext uri="{FF2B5EF4-FFF2-40B4-BE49-F238E27FC236}">
                    <a16:creationId xmlns:a16="http://schemas.microsoft.com/office/drawing/2014/main" id="{2EA7BA23-4B2F-7886-C573-DBC05A2C73B3}"/>
                  </a:ext>
                </a:extLst>
              </p:cNvPr>
              <p:cNvGrpSpPr/>
              <p:nvPr/>
            </p:nvGrpSpPr>
            <p:grpSpPr>
              <a:xfrm>
                <a:off x="5922467" y="1995159"/>
                <a:ext cx="447675" cy="104775"/>
                <a:chOff x="10458450" y="2094339"/>
                <a:chExt cx="447675" cy="104775"/>
              </a:xfrm>
            </p:grpSpPr>
            <p:sp>
              <p:nvSpPr>
                <p:cNvPr id="37" name="Retângulo 36">
                  <a:extLst>
                    <a:ext uri="{FF2B5EF4-FFF2-40B4-BE49-F238E27FC236}">
                      <a16:creationId xmlns:a16="http://schemas.microsoft.com/office/drawing/2014/main" id="{5D248816-8281-FA50-B35A-8103D85CF9E1}"/>
                    </a:ext>
                  </a:extLst>
                </p:cNvPr>
                <p:cNvSpPr/>
                <p:nvPr/>
              </p:nvSpPr>
              <p:spPr>
                <a:xfrm>
                  <a:off x="10458450" y="2094339"/>
                  <a:ext cx="104775" cy="104775"/>
                </a:xfrm>
                <a:prstGeom prst="rect">
                  <a:avLst/>
                </a:prstGeom>
                <a:solidFill>
                  <a:srgbClr val="00B050"/>
                </a:solidFill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38" name="Retângulo 37">
                  <a:extLst>
                    <a:ext uri="{FF2B5EF4-FFF2-40B4-BE49-F238E27FC236}">
                      <a16:creationId xmlns:a16="http://schemas.microsoft.com/office/drawing/2014/main" id="{8FE818AF-0863-5D66-6763-29BF2ED6682D}"/>
                    </a:ext>
                  </a:extLst>
                </p:cNvPr>
                <p:cNvSpPr/>
                <p:nvPr/>
              </p:nvSpPr>
              <p:spPr>
                <a:xfrm>
                  <a:off x="10629900" y="2094339"/>
                  <a:ext cx="104775" cy="104775"/>
                </a:xfrm>
                <a:prstGeom prst="rect">
                  <a:avLst/>
                </a:prstGeom>
                <a:solidFill>
                  <a:srgbClr val="00B050"/>
                </a:solidFill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39" name="Retângulo 38">
                  <a:extLst>
                    <a:ext uri="{FF2B5EF4-FFF2-40B4-BE49-F238E27FC236}">
                      <a16:creationId xmlns:a16="http://schemas.microsoft.com/office/drawing/2014/main" id="{9507A7D4-44B8-7C81-3288-A2822A8F8794}"/>
                    </a:ext>
                  </a:extLst>
                </p:cNvPr>
                <p:cNvSpPr/>
                <p:nvPr/>
              </p:nvSpPr>
              <p:spPr>
                <a:xfrm>
                  <a:off x="10801350" y="2094339"/>
                  <a:ext cx="104775" cy="104775"/>
                </a:xfrm>
                <a:prstGeom prst="rect">
                  <a:avLst/>
                </a:prstGeom>
                <a:solidFill>
                  <a:srgbClr val="00B050"/>
                </a:solidFill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</p:grpSp>
          <p:grpSp>
            <p:nvGrpSpPr>
              <p:cNvPr id="76" name="Agrupar 75">
                <a:extLst>
                  <a:ext uri="{FF2B5EF4-FFF2-40B4-BE49-F238E27FC236}">
                    <a16:creationId xmlns:a16="http://schemas.microsoft.com/office/drawing/2014/main" id="{1D627BB0-2CAE-003B-92F4-703F9340FBB7}"/>
                  </a:ext>
                </a:extLst>
              </p:cNvPr>
              <p:cNvGrpSpPr/>
              <p:nvPr/>
            </p:nvGrpSpPr>
            <p:grpSpPr>
              <a:xfrm>
                <a:off x="5922467" y="2189409"/>
                <a:ext cx="790575" cy="104775"/>
                <a:chOff x="10458450" y="2107936"/>
                <a:chExt cx="790575" cy="104775"/>
              </a:xfrm>
            </p:grpSpPr>
            <p:sp>
              <p:nvSpPr>
                <p:cNvPr id="77" name="Retângulo 76">
                  <a:extLst>
                    <a:ext uri="{FF2B5EF4-FFF2-40B4-BE49-F238E27FC236}">
                      <a16:creationId xmlns:a16="http://schemas.microsoft.com/office/drawing/2014/main" id="{153B17D7-428E-0223-095B-965FCC90DB3B}"/>
                    </a:ext>
                  </a:extLst>
                </p:cNvPr>
                <p:cNvSpPr/>
                <p:nvPr/>
              </p:nvSpPr>
              <p:spPr>
                <a:xfrm>
                  <a:off x="10458450" y="2107936"/>
                  <a:ext cx="104775" cy="104775"/>
                </a:xfrm>
                <a:prstGeom prst="rect">
                  <a:avLst/>
                </a:prstGeom>
                <a:solidFill>
                  <a:srgbClr val="00B050"/>
                </a:solidFill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79" name="Retângulo 78">
                  <a:extLst>
                    <a:ext uri="{FF2B5EF4-FFF2-40B4-BE49-F238E27FC236}">
                      <a16:creationId xmlns:a16="http://schemas.microsoft.com/office/drawing/2014/main" id="{104FB39D-8E8A-B106-3977-3C2A2A85190E}"/>
                    </a:ext>
                  </a:extLst>
                </p:cNvPr>
                <p:cNvSpPr/>
                <p:nvPr/>
              </p:nvSpPr>
              <p:spPr>
                <a:xfrm>
                  <a:off x="10801350" y="2107936"/>
                  <a:ext cx="104775" cy="104775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0" name="Retângulo 79">
                  <a:extLst>
                    <a:ext uri="{FF2B5EF4-FFF2-40B4-BE49-F238E27FC236}">
                      <a16:creationId xmlns:a16="http://schemas.microsoft.com/office/drawing/2014/main" id="{33C63B67-452C-14BB-4485-186E6227825C}"/>
                    </a:ext>
                  </a:extLst>
                </p:cNvPr>
                <p:cNvSpPr/>
                <p:nvPr/>
              </p:nvSpPr>
              <p:spPr>
                <a:xfrm>
                  <a:off x="10972800" y="2107936"/>
                  <a:ext cx="104775" cy="104775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1" name="Retângulo 80">
                  <a:extLst>
                    <a:ext uri="{FF2B5EF4-FFF2-40B4-BE49-F238E27FC236}">
                      <a16:creationId xmlns:a16="http://schemas.microsoft.com/office/drawing/2014/main" id="{42C77A7E-310F-91EF-AF1F-32C4D0E8141C}"/>
                    </a:ext>
                  </a:extLst>
                </p:cNvPr>
                <p:cNvSpPr/>
                <p:nvPr/>
              </p:nvSpPr>
              <p:spPr>
                <a:xfrm>
                  <a:off x="11144250" y="2107936"/>
                  <a:ext cx="104775" cy="104775"/>
                </a:xfrm>
                <a:prstGeom prst="rect">
                  <a:avLst/>
                </a:prstGeom>
                <a:noFill/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</p:grpSp>
        </p:grpSp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1A031878-0F0D-BE2E-E8CD-0BC9948D04DA}"/>
                </a:ext>
              </a:extLst>
            </p:cNvPr>
            <p:cNvSpPr/>
            <p:nvPr/>
          </p:nvSpPr>
          <p:spPr>
            <a:xfrm>
              <a:off x="6445781" y="2101166"/>
              <a:ext cx="104775" cy="104775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6" name="Retângulo 85">
              <a:extLst>
                <a:ext uri="{FF2B5EF4-FFF2-40B4-BE49-F238E27FC236}">
                  <a16:creationId xmlns:a16="http://schemas.microsoft.com/office/drawing/2014/main" id="{839A72E5-29E1-AA9B-5CB8-E8D22954D2DC}"/>
                </a:ext>
              </a:extLst>
            </p:cNvPr>
            <p:cNvSpPr/>
            <p:nvPr/>
          </p:nvSpPr>
          <p:spPr>
            <a:xfrm>
              <a:off x="6109886" y="2295416"/>
              <a:ext cx="104775" cy="104775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5" name="Retângulo 104">
              <a:extLst>
                <a:ext uri="{FF2B5EF4-FFF2-40B4-BE49-F238E27FC236}">
                  <a16:creationId xmlns:a16="http://schemas.microsoft.com/office/drawing/2014/main" id="{097F1D4D-AA8B-62AA-29E6-B83CB4C6C848}"/>
                </a:ext>
              </a:extLst>
            </p:cNvPr>
            <p:cNvSpPr/>
            <p:nvPr/>
          </p:nvSpPr>
          <p:spPr>
            <a:xfrm>
              <a:off x="6614961" y="1897631"/>
              <a:ext cx="104775" cy="104775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6" name="Retângulo 105">
              <a:extLst>
                <a:ext uri="{FF2B5EF4-FFF2-40B4-BE49-F238E27FC236}">
                  <a16:creationId xmlns:a16="http://schemas.microsoft.com/office/drawing/2014/main" id="{94F5E21E-E0CC-A76D-4504-04E82968B5D3}"/>
                </a:ext>
              </a:extLst>
            </p:cNvPr>
            <p:cNvSpPr/>
            <p:nvPr/>
          </p:nvSpPr>
          <p:spPr>
            <a:xfrm>
              <a:off x="6614961" y="2101166"/>
              <a:ext cx="104775" cy="104775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07" name="Retângulo 106">
            <a:extLst>
              <a:ext uri="{FF2B5EF4-FFF2-40B4-BE49-F238E27FC236}">
                <a16:creationId xmlns:a16="http://schemas.microsoft.com/office/drawing/2014/main" id="{82F48765-A99E-7336-59E8-D0FB249B50EA}"/>
              </a:ext>
            </a:extLst>
          </p:cNvPr>
          <p:cNvSpPr/>
          <p:nvPr/>
        </p:nvSpPr>
        <p:spPr>
          <a:xfrm>
            <a:off x="6612823" y="4229497"/>
            <a:ext cx="104775" cy="104775"/>
          </a:xfrm>
          <a:prstGeom prst="rect">
            <a:avLst/>
          </a:prstGeom>
          <a:solidFill>
            <a:srgbClr val="FFC000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2" name="Retângulo 111">
            <a:extLst>
              <a:ext uri="{FF2B5EF4-FFF2-40B4-BE49-F238E27FC236}">
                <a16:creationId xmlns:a16="http://schemas.microsoft.com/office/drawing/2014/main" id="{3A20E4B9-AACB-2C96-CAA7-D08B3B0B56A0}"/>
              </a:ext>
            </a:extLst>
          </p:cNvPr>
          <p:cNvSpPr/>
          <p:nvPr/>
        </p:nvSpPr>
        <p:spPr>
          <a:xfrm>
            <a:off x="6447800" y="5375873"/>
            <a:ext cx="104775" cy="104775"/>
          </a:xfrm>
          <a:prstGeom prst="rect">
            <a:avLst/>
          </a:prstGeom>
          <a:solidFill>
            <a:srgbClr val="FF581B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C000"/>
              </a:solidFill>
            </a:endParaRPr>
          </a:p>
        </p:txBody>
      </p:sp>
      <p:grpSp>
        <p:nvGrpSpPr>
          <p:cNvPr id="127" name="Agrupar 126">
            <a:extLst>
              <a:ext uri="{FF2B5EF4-FFF2-40B4-BE49-F238E27FC236}">
                <a16:creationId xmlns:a16="http://schemas.microsoft.com/office/drawing/2014/main" id="{D6DEB871-3DAA-7B48-AE60-718247F626CE}"/>
              </a:ext>
            </a:extLst>
          </p:cNvPr>
          <p:cNvGrpSpPr/>
          <p:nvPr/>
        </p:nvGrpSpPr>
        <p:grpSpPr>
          <a:xfrm>
            <a:off x="5921618" y="3480491"/>
            <a:ext cx="790575" cy="104776"/>
            <a:chOff x="5921618" y="3480491"/>
            <a:chExt cx="790575" cy="104776"/>
          </a:xfrm>
        </p:grpSpPr>
        <p:grpSp>
          <p:nvGrpSpPr>
            <p:cNvPr id="60" name="Agrupar 59">
              <a:extLst>
                <a:ext uri="{FF2B5EF4-FFF2-40B4-BE49-F238E27FC236}">
                  <a16:creationId xmlns:a16="http://schemas.microsoft.com/office/drawing/2014/main" id="{2B30084A-ACFB-DB3E-FEC2-44D8A2423DE7}"/>
                </a:ext>
              </a:extLst>
            </p:cNvPr>
            <p:cNvGrpSpPr/>
            <p:nvPr/>
          </p:nvGrpSpPr>
          <p:grpSpPr>
            <a:xfrm>
              <a:off x="5921618" y="3480491"/>
              <a:ext cx="790575" cy="104776"/>
              <a:chOff x="10458450" y="2107259"/>
              <a:chExt cx="790575" cy="104776"/>
            </a:xfrm>
          </p:grpSpPr>
          <p:sp>
            <p:nvSpPr>
              <p:cNvPr id="61" name="Retângulo 60">
                <a:extLst>
                  <a:ext uri="{FF2B5EF4-FFF2-40B4-BE49-F238E27FC236}">
                    <a16:creationId xmlns:a16="http://schemas.microsoft.com/office/drawing/2014/main" id="{F1B3BC1B-767A-81BF-5E67-60C3B05BB45E}"/>
                  </a:ext>
                </a:extLst>
              </p:cNvPr>
              <p:cNvSpPr/>
              <p:nvPr/>
            </p:nvSpPr>
            <p:spPr>
              <a:xfrm>
                <a:off x="10458450" y="2107260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2" name="Retângulo 61">
                <a:extLst>
                  <a:ext uri="{FF2B5EF4-FFF2-40B4-BE49-F238E27FC236}">
                    <a16:creationId xmlns:a16="http://schemas.microsoft.com/office/drawing/2014/main" id="{0E5FB896-CE1D-4E5A-19AD-1A00ACDD6CA4}"/>
                  </a:ext>
                </a:extLst>
              </p:cNvPr>
              <p:cNvSpPr/>
              <p:nvPr/>
            </p:nvSpPr>
            <p:spPr>
              <a:xfrm>
                <a:off x="10629900" y="2107260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3" name="Retângulo 62">
                <a:extLst>
                  <a:ext uri="{FF2B5EF4-FFF2-40B4-BE49-F238E27FC236}">
                    <a16:creationId xmlns:a16="http://schemas.microsoft.com/office/drawing/2014/main" id="{B829A651-36B1-70AE-A44F-BBC0EC421159}"/>
                  </a:ext>
                </a:extLst>
              </p:cNvPr>
              <p:cNvSpPr/>
              <p:nvPr/>
            </p:nvSpPr>
            <p:spPr>
              <a:xfrm>
                <a:off x="10801350" y="2107260"/>
                <a:ext cx="104775" cy="104775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5" name="Retângulo 64">
                <a:extLst>
                  <a:ext uri="{FF2B5EF4-FFF2-40B4-BE49-F238E27FC236}">
                    <a16:creationId xmlns:a16="http://schemas.microsoft.com/office/drawing/2014/main" id="{9D909470-A06F-C9CC-31EA-DCD2893E7E27}"/>
                  </a:ext>
                </a:extLst>
              </p:cNvPr>
              <p:cNvSpPr/>
              <p:nvPr/>
            </p:nvSpPr>
            <p:spPr>
              <a:xfrm>
                <a:off x="11144250" y="2107259"/>
                <a:ext cx="104775" cy="104775"/>
              </a:xfrm>
              <a:prstGeom prst="rect">
                <a:avLst/>
              </a:prstGeom>
              <a:noFill/>
              <a:ln w="28575"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118" name="Retângulo 117">
              <a:extLst>
                <a:ext uri="{FF2B5EF4-FFF2-40B4-BE49-F238E27FC236}">
                  <a16:creationId xmlns:a16="http://schemas.microsoft.com/office/drawing/2014/main" id="{BDB844CF-2F59-03A9-793A-A6B6B51D0163}"/>
                </a:ext>
              </a:extLst>
            </p:cNvPr>
            <p:cNvSpPr/>
            <p:nvPr/>
          </p:nvSpPr>
          <p:spPr>
            <a:xfrm>
              <a:off x="6433097" y="3480491"/>
              <a:ext cx="104775" cy="104775"/>
            </a:xfrm>
            <a:prstGeom prst="rect">
              <a:avLst/>
            </a:prstGeom>
            <a:noFill/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4237260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A3BC23-75F6-7FD0-7019-D6429BB7C3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26662CCF-F648-F034-FCCF-C7B89EE0545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1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06A5F14-A236-0538-3033-7F818F0A08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7800A9">
                  <a:alpha val="55000"/>
                </a:srgbClr>
              </a:gs>
              <a:gs pos="100000">
                <a:srgbClr val="37FFB3">
                  <a:shade val="100000"/>
                  <a:satMod val="115000"/>
                  <a:alpha val="971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5" name="Picture 14" descr="Texto&#10;&#10;Descrição gerada automaticamente">
            <a:extLst>
              <a:ext uri="{FF2B5EF4-FFF2-40B4-BE49-F238E27FC236}">
                <a16:creationId xmlns:a16="http://schemas.microsoft.com/office/drawing/2014/main" id="{A8D37B0F-11DF-43FB-D6FE-E4C2CD0D24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4" r="8474"/>
          <a:stretch/>
        </p:blipFill>
        <p:spPr>
          <a:xfrm>
            <a:off x="6134100" y="5483330"/>
            <a:ext cx="6453188" cy="18030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3B15CF-4C44-5FCA-8E3B-DD7CE466042C}"/>
              </a:ext>
            </a:extLst>
          </p:cNvPr>
          <p:cNvSpPr txBox="1"/>
          <p:nvPr/>
        </p:nvSpPr>
        <p:spPr>
          <a:xfrm>
            <a:off x="711199" y="5775231"/>
            <a:ext cx="2730501" cy="430887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fr-FR" sz="2800" b="1" err="1">
                <a:solidFill>
                  <a:srgbClr val="4336F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cnpem.br</a:t>
            </a:r>
            <a:endParaRPr lang="fr-FR" sz="2800" b="1">
              <a:solidFill>
                <a:srgbClr val="4336F4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556586F0-5DC2-BB80-F8F9-B4B4B6E2C731}"/>
              </a:ext>
            </a:extLst>
          </p:cNvPr>
          <p:cNvSpPr txBox="1"/>
          <p:nvPr/>
        </p:nvSpPr>
        <p:spPr>
          <a:xfrm>
            <a:off x="698499" y="671535"/>
            <a:ext cx="5040313" cy="73866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Lato"/>
                <a:ea typeface="Lato"/>
                <a:cs typeface="Lato"/>
              </a:rPr>
              <a:t>Thank you!</a:t>
            </a:r>
            <a:endParaRPr lang="en-US" sz="4800" b="1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1" name="Straight Connector 11">
            <a:extLst>
              <a:ext uri="{FF2B5EF4-FFF2-40B4-BE49-F238E27FC236}">
                <a16:creationId xmlns:a16="http://schemas.microsoft.com/office/drawing/2014/main" id="{CD8B8B13-98FF-62EC-9B9A-3608589BFCDB}"/>
              </a:ext>
            </a:extLst>
          </p:cNvPr>
          <p:cNvCxnSpPr>
            <a:cxnSpLocks/>
          </p:cNvCxnSpPr>
          <p:nvPr/>
        </p:nvCxnSpPr>
        <p:spPr>
          <a:xfrm>
            <a:off x="534504" y="1605729"/>
            <a:ext cx="2907196" cy="0"/>
          </a:xfrm>
          <a:prstGeom prst="line">
            <a:avLst/>
          </a:prstGeom>
          <a:ln w="19050">
            <a:solidFill>
              <a:srgbClr val="37FF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10">
            <a:extLst>
              <a:ext uri="{FF2B5EF4-FFF2-40B4-BE49-F238E27FC236}">
                <a16:creationId xmlns:a16="http://schemas.microsoft.com/office/drawing/2014/main" id="{7013D4EE-7E03-D3F3-F233-A66FC69C16E4}"/>
              </a:ext>
            </a:extLst>
          </p:cNvPr>
          <p:cNvSpPr txBox="1"/>
          <p:nvPr/>
        </p:nvSpPr>
        <p:spPr>
          <a:xfrm>
            <a:off x="8452627" y="3269795"/>
            <a:ext cx="3490913" cy="184665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Acknowledgements: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Tommasini</a:t>
            </a:r>
            <a:endParaRPr lang="en-US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Gerard </a:t>
            </a:r>
            <a:r>
              <a:rPr lang="en-US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Willering</a:t>
            </a:r>
            <a:endParaRPr lang="en-US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CNPEM </a:t>
            </a:r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development</a:t>
            </a:r>
            <a:r>
              <a:rPr lang="pt-BR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team</a:t>
            </a:r>
            <a:endParaRPr lang="pt-BR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Reviewers</a:t>
            </a:r>
            <a:endParaRPr lang="en-US" sz="2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23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A0B57-D4DE-0D7B-16FD-2D288E083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2">
            <a:extLst>
              <a:ext uri="{FF2B5EF4-FFF2-40B4-BE49-F238E27FC236}">
                <a16:creationId xmlns:a16="http://schemas.microsoft.com/office/drawing/2014/main" id="{7E05C24B-511F-6967-41F6-E714752D3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67" y="4365"/>
            <a:ext cx="9980792" cy="880368"/>
          </a:xfrm>
        </p:spPr>
        <p:txBody>
          <a:bodyPr rtlCol="0">
            <a:normAutofit/>
          </a:bodyPr>
          <a:lstStyle/>
          <a:p>
            <a:pPr algn="l" rtl="0">
              <a:lnSpc>
                <a:spcPct val="110000"/>
              </a:lnSpc>
            </a:pPr>
            <a:r>
              <a:rPr lang="pt-BR" sz="2400" b="1">
                <a:latin typeface="Lato"/>
                <a:ea typeface="Lato"/>
                <a:cs typeface="Lato"/>
              </a:rPr>
              <a:t>CNPEM</a:t>
            </a:r>
            <a:r>
              <a:rPr lang="en-US" sz="2400" b="1"/>
              <a:t> is a private, nonprofit organization, working under contract with the Brazilian Ministry of Science, Technology, Innovation (MCTI)</a:t>
            </a:r>
            <a:r>
              <a:rPr lang="pt-BR" sz="2400" b="1">
                <a:latin typeface="Lato"/>
                <a:ea typeface="Lato"/>
                <a:cs typeface="Lato"/>
              </a:rPr>
              <a:t> </a:t>
            </a:r>
          </a:p>
        </p:txBody>
      </p:sp>
      <p:pic>
        <p:nvPicPr>
          <p:cNvPr id="29" name="Imagem 28">
            <a:extLst>
              <a:ext uri="{FF2B5EF4-FFF2-40B4-BE49-F238E27FC236}">
                <a16:creationId xmlns:a16="http://schemas.microsoft.com/office/drawing/2014/main" id="{18355A9A-3E86-3B90-FA29-10EDD063C7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22" b="8805"/>
          <a:stretch/>
        </p:blipFill>
        <p:spPr>
          <a:xfrm>
            <a:off x="-1" y="900585"/>
            <a:ext cx="12186163" cy="5252416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2ABE5F7-D935-10D4-2DEB-0098B56779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41" t="29715" r="74898" b="30375"/>
          <a:stretch/>
        </p:blipFill>
        <p:spPr bwMode="auto">
          <a:xfrm>
            <a:off x="98536" y="2918807"/>
            <a:ext cx="1968758" cy="1009405"/>
          </a:xfrm>
          <a:prstGeom prst="roundRect">
            <a:avLst/>
          </a:prstGeom>
          <a:solidFill>
            <a:srgbClr val="FFFFFF">
              <a:alpha val="50196"/>
            </a:srgbClr>
          </a:solidFill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44D98EA8-2431-BF86-FAC3-F1CF57D6DC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17" t="30705" r="74746" b="30705"/>
          <a:stretch/>
        </p:blipFill>
        <p:spPr bwMode="auto">
          <a:xfrm>
            <a:off x="5595328" y="4029864"/>
            <a:ext cx="2088959" cy="1031258"/>
          </a:xfrm>
          <a:prstGeom prst="roundRect">
            <a:avLst/>
          </a:prstGeom>
          <a:solidFill>
            <a:srgbClr val="FFFFFF">
              <a:alpha val="50196"/>
            </a:srgbClr>
          </a:solidFill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3D0583D0-E82B-F7E6-7BB6-611E7E8BF4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35" t="31694" r="73444" b="29056"/>
          <a:stretch/>
        </p:blipFill>
        <p:spPr bwMode="auto">
          <a:xfrm>
            <a:off x="2900512" y="4872437"/>
            <a:ext cx="1968759" cy="904566"/>
          </a:xfrm>
          <a:prstGeom prst="roundRect">
            <a:avLst/>
          </a:prstGeom>
          <a:solidFill>
            <a:srgbClr val="FFFFFF">
              <a:alpha val="50196"/>
            </a:srgbClr>
          </a:solidFill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0B1D0E16-D872-3880-FB8A-6BADFF0E90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83" t="26086" r="74898" b="26321"/>
          <a:stretch/>
        </p:blipFill>
        <p:spPr bwMode="auto">
          <a:xfrm>
            <a:off x="10208733" y="1773892"/>
            <a:ext cx="1706958" cy="1184180"/>
          </a:xfrm>
          <a:prstGeom prst="roundRect">
            <a:avLst/>
          </a:prstGeom>
          <a:solidFill>
            <a:srgbClr val="FFFFFF">
              <a:alpha val="50196"/>
            </a:srgbClr>
          </a:solidFill>
        </p:spPr>
      </p:pic>
      <p:grpSp>
        <p:nvGrpSpPr>
          <p:cNvPr id="33" name="Agrupar 32">
            <a:extLst>
              <a:ext uri="{FF2B5EF4-FFF2-40B4-BE49-F238E27FC236}">
                <a16:creationId xmlns:a16="http://schemas.microsoft.com/office/drawing/2014/main" id="{C2834F0C-FB90-FD1A-DFEE-155F81C62AB0}"/>
              </a:ext>
            </a:extLst>
          </p:cNvPr>
          <p:cNvGrpSpPr/>
          <p:nvPr/>
        </p:nvGrpSpPr>
        <p:grpSpPr>
          <a:xfrm>
            <a:off x="9201473" y="3485860"/>
            <a:ext cx="3003049" cy="2644189"/>
            <a:chOff x="502215" y="2158597"/>
            <a:chExt cx="4627436" cy="4199545"/>
          </a:xfrm>
          <a:solidFill>
            <a:srgbClr val="FFFFFF">
              <a:alpha val="50196"/>
            </a:srgbClr>
          </a:solidFill>
        </p:grpSpPr>
        <p:pic>
          <p:nvPicPr>
            <p:cNvPr id="34" name="Imagem 33" descr="Uma imagem contendo Forma&#10;&#10;Descrição gerada automaticamente">
              <a:extLst>
                <a:ext uri="{FF2B5EF4-FFF2-40B4-BE49-F238E27FC236}">
                  <a16:creationId xmlns:a16="http://schemas.microsoft.com/office/drawing/2014/main" id="{9976CB6B-486D-2E38-889A-0EBC3E850F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 amt="20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3609" r="32479">
                          <a14:foregroundMark x1="10884" y1="77240" x2="10884" y2="77240"/>
                          <a14:foregroundMark x1="7447" y1="65133" x2="7447" y2="65133"/>
                          <a14:foregroundMark x1="6547" y1="45278" x2="6547" y2="77240"/>
                          <a14:backgroundMark x1="17676" y1="50121" x2="17676" y2="50121"/>
                          <a14:backgroundMark x1="3355" y1="13075" x2="3355" y2="13075"/>
                          <a14:backgroundMark x1="23486" y1="43826" x2="17758" y2="38983"/>
                          <a14:backgroundMark x1="17758" y1="38983" x2="15385" y2="59806"/>
                          <a14:backgroundMark x1="15385" y1="59806" x2="20622" y2="59564"/>
                          <a14:backgroundMark x1="20622" y1="59564" x2="21195" y2="53027"/>
                        </a14:backgroundRemoval>
                      </a14:imgEffect>
                    </a14:imgLayer>
                  </a14:imgProps>
                </a:ext>
              </a:extLst>
            </a:blip>
            <a:srcRect r="63912"/>
            <a:stretch/>
          </p:blipFill>
          <p:spPr>
            <a:xfrm>
              <a:off x="544758" y="2158597"/>
              <a:ext cx="4484263" cy="4199545"/>
            </a:xfrm>
            <a:prstGeom prst="roundRect">
              <a:avLst/>
            </a:prstGeom>
            <a:grpFill/>
          </p:spPr>
        </p:pic>
        <p:pic>
          <p:nvPicPr>
            <p:cNvPr id="36" name="Picture 6">
              <a:extLst>
                <a:ext uri="{FF2B5EF4-FFF2-40B4-BE49-F238E27FC236}">
                  <a16:creationId xmlns:a16="http://schemas.microsoft.com/office/drawing/2014/main" id="{B4FD89F2-6ED2-E553-869F-AC06CE8219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050" t="32502" r="78774" b="30951"/>
            <a:stretch/>
          </p:blipFill>
          <p:spPr bwMode="auto">
            <a:xfrm>
              <a:off x="2406999" y="5478489"/>
              <a:ext cx="842479" cy="874796"/>
            </a:xfrm>
            <a:prstGeom prst="roundRect">
              <a:avLst/>
            </a:prstGeom>
            <a:grpFill/>
          </p:spPr>
        </p:pic>
        <p:pic>
          <p:nvPicPr>
            <p:cNvPr id="37" name="Picture 8">
              <a:extLst>
                <a:ext uri="{FF2B5EF4-FFF2-40B4-BE49-F238E27FC236}">
                  <a16:creationId xmlns:a16="http://schemas.microsoft.com/office/drawing/2014/main" id="{9D5532EA-CC56-6281-F5F5-96D9D1D3AD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900" t="32502" r="79600" b="29337"/>
            <a:stretch/>
          </p:blipFill>
          <p:spPr bwMode="auto">
            <a:xfrm>
              <a:off x="4250990" y="4021456"/>
              <a:ext cx="725477" cy="857477"/>
            </a:xfrm>
            <a:prstGeom prst="roundRect">
              <a:avLst/>
            </a:prstGeom>
            <a:grpFill/>
          </p:spPr>
        </p:pic>
        <p:pic>
          <p:nvPicPr>
            <p:cNvPr id="39" name="Picture 10">
              <a:extLst>
                <a:ext uri="{FF2B5EF4-FFF2-40B4-BE49-F238E27FC236}">
                  <a16:creationId xmlns:a16="http://schemas.microsoft.com/office/drawing/2014/main" id="{FF032AA5-7BB4-4DF2-63BA-0618B2D569D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975" t="35902" r="74605" b="34311"/>
            <a:stretch/>
          </p:blipFill>
          <p:spPr bwMode="auto">
            <a:xfrm>
              <a:off x="3450151" y="2394090"/>
              <a:ext cx="1263293" cy="474554"/>
            </a:xfrm>
            <a:prstGeom prst="roundRect">
              <a:avLst/>
            </a:prstGeom>
            <a:grpFill/>
          </p:spPr>
        </p:pic>
        <p:pic>
          <p:nvPicPr>
            <p:cNvPr id="44" name="Picture 12">
              <a:extLst>
                <a:ext uri="{FF2B5EF4-FFF2-40B4-BE49-F238E27FC236}">
                  <a16:creationId xmlns:a16="http://schemas.microsoft.com/office/drawing/2014/main" id="{FC78C7A0-BF5E-EB8E-FDAB-6D73DBCB7C0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900" t="31474" r="77259" b="30365"/>
            <a:stretch/>
          </p:blipFill>
          <p:spPr bwMode="auto">
            <a:xfrm>
              <a:off x="791024" y="2327170"/>
              <a:ext cx="1263291" cy="872141"/>
            </a:xfrm>
            <a:prstGeom prst="roundRect">
              <a:avLst/>
            </a:prstGeom>
            <a:grpFill/>
          </p:spPr>
        </p:pic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D9B4D080-3F4C-3EC3-E0F7-09A88A460B1D}"/>
                </a:ext>
              </a:extLst>
            </p:cNvPr>
            <p:cNvSpPr txBox="1"/>
            <p:nvPr/>
          </p:nvSpPr>
          <p:spPr>
            <a:xfrm>
              <a:off x="502215" y="4112915"/>
              <a:ext cx="1039419" cy="602272"/>
            </a:xfrm>
            <a:prstGeom prst="round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pt-BR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DSC</a:t>
              </a:r>
            </a:p>
          </p:txBody>
        </p:sp>
        <p:sp>
          <p:nvSpPr>
            <p:cNvPr id="49" name="Forma Livre: Forma 48">
              <a:extLst>
                <a:ext uri="{FF2B5EF4-FFF2-40B4-BE49-F238E27FC236}">
                  <a16:creationId xmlns:a16="http://schemas.microsoft.com/office/drawing/2014/main" id="{D1949D81-7D9C-4E8A-7839-D3C06266F3A1}"/>
                </a:ext>
              </a:extLst>
            </p:cNvPr>
            <p:cNvSpPr/>
            <p:nvPr/>
          </p:nvSpPr>
          <p:spPr>
            <a:xfrm>
              <a:off x="526825" y="3207328"/>
              <a:ext cx="4602826" cy="73408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87" tIns="96887" rIns="96887" bIns="96887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b="1">
                  <a:ln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Technology Unit</a:t>
              </a:r>
              <a:endParaRPr lang="pt-BR" b="1" kern="120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pic>
        <p:nvPicPr>
          <p:cNvPr id="52" name="Imagem 51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59391103-F9A1-AF41-E7DF-23E9EDB8D5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38262" y="6248400"/>
            <a:ext cx="2247900" cy="6096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02AD006-EB49-643C-6234-3B66A11EDA25}"/>
              </a:ext>
            </a:extLst>
          </p:cNvPr>
          <p:cNvSpPr txBox="1"/>
          <p:nvPr/>
        </p:nvSpPr>
        <p:spPr>
          <a:xfrm>
            <a:off x="-1" y="5977631"/>
            <a:ext cx="6425609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~1000 employees</a:t>
            </a: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~450-560 trainees, pos-docs, students and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outsourced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personnel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DC3B132D-5CD8-661B-45A0-4DF5EEEDFE52}"/>
              </a:ext>
            </a:extLst>
          </p:cNvPr>
          <p:cNvGrpSpPr/>
          <p:nvPr/>
        </p:nvGrpSpPr>
        <p:grpSpPr>
          <a:xfrm>
            <a:off x="10033732" y="4370389"/>
            <a:ext cx="1497367" cy="1256991"/>
            <a:chOff x="7597672" y="5741550"/>
            <a:chExt cx="1497367" cy="1256991"/>
          </a:xfrm>
        </p:grpSpPr>
        <p:sp>
          <p:nvSpPr>
            <p:cNvPr id="3" name="Forma Livre: Forma 48">
              <a:extLst>
                <a:ext uri="{FF2B5EF4-FFF2-40B4-BE49-F238E27FC236}">
                  <a16:creationId xmlns:a16="http://schemas.microsoft.com/office/drawing/2014/main" id="{CBDA5433-A956-4588-A3CA-212749E3E828}"/>
                </a:ext>
              </a:extLst>
            </p:cNvPr>
            <p:cNvSpPr/>
            <p:nvPr/>
          </p:nvSpPr>
          <p:spPr>
            <a:xfrm>
              <a:off x="7623693" y="5741550"/>
              <a:ext cx="1471346" cy="125699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6887" tIns="96887" rIns="96887" bIns="96887" numCol="1" spcCol="1270" anchor="ctr" anchorCtr="0">
              <a:noAutofit/>
            </a:bodyPr>
            <a:lstStyle/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kern="120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Systems Eng.</a:t>
              </a:r>
            </a:p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err="1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Mechanical</a:t>
              </a:r>
              <a:r>
                <a:rPr lang="pt-BR" sz="100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Eng. </a:t>
              </a:r>
            </a:p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kern="1200" err="1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Materials</a:t>
              </a:r>
              <a:r>
                <a:rPr lang="pt-BR" sz="1000" kern="120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Eng. </a:t>
              </a:r>
            </a:p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err="1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Electrical</a:t>
              </a:r>
              <a:r>
                <a:rPr lang="pt-BR" sz="100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Eng. </a:t>
              </a:r>
            </a:p>
            <a:p>
              <a:pPr marL="0" lvl="0" indent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000" err="1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Computational</a:t>
              </a:r>
              <a:r>
                <a:rPr lang="pt-BR" sz="1000">
                  <a:ln/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Eng.</a:t>
              </a:r>
              <a:endParaRPr lang="pt-BR" sz="1400" kern="1200">
                <a:ln/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" name="Chave Esquerda 3">
              <a:extLst>
                <a:ext uri="{FF2B5EF4-FFF2-40B4-BE49-F238E27FC236}">
                  <a16:creationId xmlns:a16="http://schemas.microsoft.com/office/drawing/2014/main" id="{91C13D5E-AAAE-D2D2-E655-4A60C9305481}"/>
                </a:ext>
              </a:extLst>
            </p:cNvPr>
            <p:cNvSpPr/>
            <p:nvPr/>
          </p:nvSpPr>
          <p:spPr>
            <a:xfrm>
              <a:off x="7597672" y="5890428"/>
              <a:ext cx="180000" cy="963207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have Esquerda 4">
              <a:extLst>
                <a:ext uri="{FF2B5EF4-FFF2-40B4-BE49-F238E27FC236}">
                  <a16:creationId xmlns:a16="http://schemas.microsoft.com/office/drawing/2014/main" id="{9B03573D-FDCB-AA55-599F-60EF14689675}"/>
                </a:ext>
              </a:extLst>
            </p:cNvPr>
            <p:cNvSpPr/>
            <p:nvPr/>
          </p:nvSpPr>
          <p:spPr>
            <a:xfrm rot="10800000">
              <a:off x="8820112" y="5894793"/>
              <a:ext cx="180000" cy="963207"/>
            </a:xfrm>
            <a:prstGeom prst="leftBrac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8861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7FA66E64-3E4F-EB3C-4C35-2A4C709735C9}"/>
              </a:ext>
            </a:extLst>
          </p:cNvPr>
          <p:cNvSpPr txBox="1">
            <a:spLocks/>
          </p:cNvSpPr>
          <p:nvPr/>
        </p:nvSpPr>
        <p:spPr bwMode="auto">
          <a:xfrm>
            <a:off x="317" y="0"/>
            <a:ext cx="12191366" cy="1050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227" tIns="41114" rIns="82227" bIns="41114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algn="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algn="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algn="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algn="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2" b="1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381305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70">
                <a:solidFill>
                  <a:schemeClr val="tx1"/>
                </a:solidFill>
                <a:latin typeface="Calibri Light" charset="0"/>
              </a:defRPr>
            </a:lvl6pPr>
            <a:lvl7pPr marL="76261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70">
                <a:solidFill>
                  <a:schemeClr val="tx1"/>
                </a:solidFill>
                <a:latin typeface="Calibri Light" charset="0"/>
              </a:defRPr>
            </a:lvl7pPr>
            <a:lvl8pPr marL="1143914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70">
                <a:solidFill>
                  <a:schemeClr val="tx1"/>
                </a:solidFill>
                <a:latin typeface="Calibri Light" charset="0"/>
              </a:defRPr>
            </a:lvl8pPr>
            <a:lvl9pPr marL="1525219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70">
                <a:solidFill>
                  <a:schemeClr val="tx1"/>
                </a:solidFill>
                <a:latin typeface="Calibri Light" charset="0"/>
              </a:defRPr>
            </a:lvl9pPr>
          </a:lstStyle>
          <a:p>
            <a:pPr defTabSz="822320"/>
            <a:r>
              <a:rPr lang="pt-BR" sz="2800">
                <a:solidFill>
                  <a:prstClr val="black"/>
                </a:solidFill>
              </a:rPr>
              <a:t>Sirius Overview</a:t>
            </a:r>
          </a:p>
        </p:txBody>
      </p:sp>
      <p:pic>
        <p:nvPicPr>
          <p:cNvPr id="14" name="Imagem 13" descr="Mesa com cadeiras&#10;&#10;Descrição gerada automaticamente com confiança baixa">
            <a:extLst>
              <a:ext uri="{FF2B5EF4-FFF2-40B4-BE49-F238E27FC236}">
                <a16:creationId xmlns:a16="http://schemas.microsoft.com/office/drawing/2014/main" id="{E69CB618-8CE0-9C43-8557-5056499AC3E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5617" y="5923094"/>
            <a:ext cx="4878481" cy="893442"/>
          </a:xfrm>
          <a:prstGeom prst="rect">
            <a:avLst/>
          </a:prstGeom>
          <a:ln w="28575">
            <a:noFill/>
          </a:ln>
        </p:spPr>
      </p:pic>
      <p:sp>
        <p:nvSpPr>
          <p:cNvPr id="38" name="CaixaDeTexto 37">
            <a:extLst>
              <a:ext uri="{FF2B5EF4-FFF2-40B4-BE49-F238E27FC236}">
                <a16:creationId xmlns:a16="http://schemas.microsoft.com/office/drawing/2014/main" id="{5547E3D7-A55E-319A-62BC-7C214DD6DE35}"/>
              </a:ext>
            </a:extLst>
          </p:cNvPr>
          <p:cNvSpPr txBox="1"/>
          <p:nvPr/>
        </p:nvSpPr>
        <p:spPr>
          <a:xfrm>
            <a:off x="8794381" y="1718974"/>
            <a:ext cx="33327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20 straight sections: 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US" sz="1600"/>
              <a:t>1x injection 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US" sz="1600"/>
              <a:t>2x RF cavities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US" sz="1600"/>
              <a:t>17x straight sections for installing IDs</a:t>
            </a:r>
          </a:p>
        </p:txBody>
      </p: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02F33CCF-02D7-0AB0-5942-8C6F91FDC613}"/>
              </a:ext>
            </a:extLst>
          </p:cNvPr>
          <p:cNvGrpSpPr/>
          <p:nvPr/>
        </p:nvGrpSpPr>
        <p:grpSpPr>
          <a:xfrm>
            <a:off x="3332304" y="525342"/>
            <a:ext cx="5543540" cy="5356643"/>
            <a:chOff x="6123411" y="757397"/>
            <a:chExt cx="5543540" cy="5356643"/>
          </a:xfrm>
        </p:grpSpPr>
        <p:grpSp>
          <p:nvGrpSpPr>
            <p:cNvPr id="6" name="Group 15">
              <a:extLst>
                <a:ext uri="{FF2B5EF4-FFF2-40B4-BE49-F238E27FC236}">
                  <a16:creationId xmlns:a16="http://schemas.microsoft.com/office/drawing/2014/main" id="{B839F88B-A681-C967-A400-EBC929540824}"/>
                </a:ext>
              </a:extLst>
            </p:cNvPr>
            <p:cNvGrpSpPr/>
            <p:nvPr/>
          </p:nvGrpSpPr>
          <p:grpSpPr>
            <a:xfrm>
              <a:off x="7210019" y="757397"/>
              <a:ext cx="4253790" cy="4320255"/>
              <a:chOff x="256819" y="1074411"/>
              <a:chExt cx="4937339" cy="4846211"/>
            </a:xfrm>
          </p:grpSpPr>
          <p:pic>
            <p:nvPicPr>
              <p:cNvPr id="7" name="Picture 16" descr="anel_geral.pdf">
                <a:extLst>
                  <a:ext uri="{FF2B5EF4-FFF2-40B4-BE49-F238E27FC236}">
                    <a16:creationId xmlns:a16="http://schemas.microsoft.com/office/drawing/2014/main" id="{6896AF4E-3F31-CC79-3188-B026979546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8006"/>
              <a:stretch/>
            </p:blipFill>
            <p:spPr>
              <a:xfrm rot="16200000">
                <a:off x="302383" y="1028847"/>
                <a:ext cx="4846211" cy="4937339"/>
              </a:xfrm>
              <a:prstGeom prst="rect">
                <a:avLst/>
              </a:prstGeom>
            </p:spPr>
          </p:pic>
          <p:sp>
            <p:nvSpPr>
              <p:cNvPr id="8" name="TextBox 18">
                <a:extLst>
                  <a:ext uri="{FF2B5EF4-FFF2-40B4-BE49-F238E27FC236}">
                    <a16:creationId xmlns:a16="http://schemas.microsoft.com/office/drawing/2014/main" id="{80F5CE33-B83A-D7FF-FC67-432624681F71}"/>
                  </a:ext>
                </a:extLst>
              </p:cNvPr>
              <p:cNvSpPr txBox="1"/>
              <p:nvPr/>
            </p:nvSpPr>
            <p:spPr>
              <a:xfrm>
                <a:off x="2511261" y="4511049"/>
                <a:ext cx="1280460" cy="5869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822320">
                  <a:defRPr/>
                </a:pPr>
                <a:r>
                  <a:rPr lang="en-US" sz="1400" kern="0">
                    <a:solidFill>
                      <a:srgbClr val="00B050"/>
                    </a:solidFill>
                  </a:rPr>
                  <a:t>LINAC</a:t>
                </a:r>
              </a:p>
              <a:p>
                <a:pPr defTabSz="822320">
                  <a:defRPr/>
                </a:pPr>
                <a:r>
                  <a:rPr lang="en-US" sz="1400" kern="0">
                    <a:solidFill>
                      <a:srgbClr val="00B050"/>
                    </a:solidFill>
                  </a:rPr>
                  <a:t>E = 150 MeV</a:t>
                </a:r>
              </a:p>
            </p:txBody>
          </p:sp>
          <p:sp>
            <p:nvSpPr>
              <p:cNvPr id="9" name="TextBox 20">
                <a:extLst>
                  <a:ext uri="{FF2B5EF4-FFF2-40B4-BE49-F238E27FC236}">
                    <a16:creationId xmlns:a16="http://schemas.microsoft.com/office/drawing/2014/main" id="{5AEE576D-C847-D946-E151-763B84E6A9C2}"/>
                  </a:ext>
                </a:extLst>
              </p:cNvPr>
              <p:cNvSpPr txBox="1"/>
              <p:nvPr/>
            </p:nvSpPr>
            <p:spPr>
              <a:xfrm>
                <a:off x="1122988" y="3432091"/>
                <a:ext cx="1719560" cy="828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822320">
                  <a:defRPr/>
                </a:pPr>
                <a:r>
                  <a:rPr lang="en-US" sz="1400" kern="0">
                    <a:solidFill>
                      <a:srgbClr val="0070C0"/>
                    </a:solidFill>
                  </a:rPr>
                  <a:t>BOOSTER</a:t>
                </a:r>
              </a:p>
              <a:p>
                <a:pPr defTabSz="822320">
                  <a:defRPr/>
                </a:pPr>
                <a:r>
                  <a:rPr lang="en-US" sz="1400" kern="0">
                    <a:solidFill>
                      <a:srgbClr val="0070C0"/>
                    </a:solidFill>
                  </a:rPr>
                  <a:t>E = 3 </a:t>
                </a:r>
                <a:r>
                  <a:rPr lang="en-US" sz="1400" kern="0" err="1">
                    <a:solidFill>
                      <a:srgbClr val="0070C0"/>
                    </a:solidFill>
                  </a:rPr>
                  <a:t>GeV</a:t>
                </a:r>
                <a:endParaRPr lang="en-US" sz="1400" kern="0">
                  <a:solidFill>
                    <a:srgbClr val="0070C0"/>
                  </a:solidFill>
                </a:endParaRPr>
              </a:p>
              <a:p>
                <a:pPr defTabSz="822320">
                  <a:defRPr/>
                </a:pPr>
                <a:r>
                  <a:rPr lang="en-US" sz="1400" kern="0">
                    <a:solidFill>
                      <a:srgbClr val="0070C0"/>
                    </a:solidFill>
                  </a:rPr>
                  <a:t>Emit = 3.5 </a:t>
                </a:r>
                <a:r>
                  <a:rPr lang="en-US" sz="1400" kern="0" err="1">
                    <a:solidFill>
                      <a:srgbClr val="0070C0"/>
                    </a:solidFill>
                  </a:rPr>
                  <a:t>nm.rad</a:t>
                </a:r>
                <a:endParaRPr lang="en-US" sz="1400" kern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21">
                <a:extLst>
                  <a:ext uri="{FF2B5EF4-FFF2-40B4-BE49-F238E27FC236}">
                    <a16:creationId xmlns:a16="http://schemas.microsoft.com/office/drawing/2014/main" id="{24B978EA-BC7C-0C77-D9EE-ECB033374EB7}"/>
                  </a:ext>
                </a:extLst>
              </p:cNvPr>
              <p:cNvSpPr txBox="1"/>
              <p:nvPr/>
            </p:nvSpPr>
            <p:spPr>
              <a:xfrm>
                <a:off x="2164282" y="1794491"/>
                <a:ext cx="1821208" cy="828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822320">
                  <a:defRPr/>
                </a:pPr>
                <a:r>
                  <a:rPr lang="en-US" sz="1400" kern="0">
                    <a:solidFill>
                      <a:srgbClr val="FF0000"/>
                    </a:solidFill>
                  </a:rPr>
                  <a:t>STORAGE RING</a:t>
                </a:r>
              </a:p>
              <a:p>
                <a:pPr algn="r" defTabSz="822320">
                  <a:defRPr/>
                </a:pPr>
                <a:r>
                  <a:rPr lang="en-US" sz="1400" kern="0">
                    <a:solidFill>
                      <a:srgbClr val="FF0000"/>
                    </a:solidFill>
                  </a:rPr>
                  <a:t>E = 3 </a:t>
                </a:r>
                <a:r>
                  <a:rPr lang="en-US" sz="1400" kern="0" err="1">
                    <a:solidFill>
                      <a:srgbClr val="FF0000"/>
                    </a:solidFill>
                  </a:rPr>
                  <a:t>GeV</a:t>
                </a:r>
                <a:endParaRPr lang="en-US" sz="1400" kern="0">
                  <a:solidFill>
                    <a:srgbClr val="FF0000"/>
                  </a:solidFill>
                </a:endParaRPr>
              </a:p>
              <a:p>
                <a:pPr algn="r" defTabSz="822320">
                  <a:defRPr/>
                </a:pPr>
                <a:r>
                  <a:rPr lang="en-US" sz="1400" kern="0">
                    <a:solidFill>
                      <a:srgbClr val="FF0000"/>
                    </a:solidFill>
                  </a:rPr>
                  <a:t>Emit = 0.25 </a:t>
                </a:r>
                <a:r>
                  <a:rPr lang="en-US" sz="1400" kern="0" err="1">
                    <a:solidFill>
                      <a:srgbClr val="FF0000"/>
                    </a:solidFill>
                  </a:rPr>
                  <a:t>nm.rad</a:t>
                </a:r>
                <a:endParaRPr lang="en-US" sz="1400" kern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3" name="Straight Arrow Connector 22">
                <a:extLst>
                  <a:ext uri="{FF2B5EF4-FFF2-40B4-BE49-F238E27FC236}">
                    <a16:creationId xmlns:a16="http://schemas.microsoft.com/office/drawing/2014/main" id="{E5DCEE86-223B-4CE8-3887-653D89AF5838}"/>
                  </a:ext>
                </a:extLst>
              </p:cNvPr>
              <p:cNvCxnSpPr/>
              <p:nvPr/>
            </p:nvCxnSpPr>
            <p:spPr>
              <a:xfrm flipH="1" flipV="1">
                <a:off x="659891" y="3702393"/>
                <a:ext cx="451317" cy="108322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23">
                <a:extLst>
                  <a:ext uri="{FF2B5EF4-FFF2-40B4-BE49-F238E27FC236}">
                    <a16:creationId xmlns:a16="http://schemas.microsoft.com/office/drawing/2014/main" id="{298FCECB-573A-A730-96D1-397DD034078D}"/>
                  </a:ext>
                </a:extLst>
              </p:cNvPr>
              <p:cNvCxnSpPr>
                <a:stCxn id="11" idx="3"/>
              </p:cNvCxnSpPr>
              <p:nvPr/>
            </p:nvCxnSpPr>
            <p:spPr>
              <a:xfrm flipV="1">
                <a:off x="3985490" y="2082525"/>
                <a:ext cx="381883" cy="12626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24">
                <a:extLst>
                  <a:ext uri="{FF2B5EF4-FFF2-40B4-BE49-F238E27FC236}">
                    <a16:creationId xmlns:a16="http://schemas.microsoft.com/office/drawing/2014/main" id="{DBA47FBD-5B17-4B5A-5738-E33793400CA8}"/>
                  </a:ext>
                </a:extLst>
              </p:cNvPr>
              <p:cNvCxnSpPr/>
              <p:nvPr/>
            </p:nvCxnSpPr>
            <p:spPr>
              <a:xfrm>
                <a:off x="3142137" y="4674811"/>
                <a:ext cx="812705" cy="987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25">
                <a:extLst>
                  <a:ext uri="{FF2B5EF4-FFF2-40B4-BE49-F238E27FC236}">
                    <a16:creationId xmlns:a16="http://schemas.microsoft.com/office/drawing/2014/main" id="{50FB1FB4-14A8-11BF-00CB-5450542BF1A4}"/>
                  </a:ext>
                </a:extLst>
              </p:cNvPr>
              <p:cNvSpPr txBox="1"/>
              <p:nvPr/>
            </p:nvSpPr>
            <p:spPr>
              <a:xfrm rot="808800">
                <a:off x="2036922" y="3129690"/>
                <a:ext cx="1540944" cy="345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822320">
                  <a:defRPr/>
                </a:pPr>
                <a:r>
                  <a:rPr lang="en-US" sz="1400" kern="0">
                    <a:solidFill>
                      <a:sysClr val="windowText" lastClr="000000"/>
                    </a:solidFill>
                  </a:rPr>
                  <a:t>Diameter 165</a:t>
                </a:r>
                <a:r>
                  <a:rPr lang="en-US" sz="1100" kern="0">
                    <a:solidFill>
                      <a:sysClr val="windowText" lastClr="000000"/>
                    </a:solidFill>
                  </a:rPr>
                  <a:t> m</a:t>
                </a:r>
              </a:p>
            </p:txBody>
          </p:sp>
          <p:cxnSp>
            <p:nvCxnSpPr>
              <p:cNvPr id="35" name="Straight Arrow Connector 26">
                <a:extLst>
                  <a:ext uri="{FF2B5EF4-FFF2-40B4-BE49-F238E27FC236}">
                    <a16:creationId xmlns:a16="http://schemas.microsoft.com/office/drawing/2014/main" id="{82F6B0E1-1886-622D-5496-2A07946F7BA7}"/>
                  </a:ext>
                </a:extLst>
              </p:cNvPr>
              <p:cNvCxnSpPr/>
              <p:nvPr/>
            </p:nvCxnSpPr>
            <p:spPr>
              <a:xfrm>
                <a:off x="602471" y="3018751"/>
                <a:ext cx="4198823" cy="984250"/>
              </a:xfrm>
              <a:prstGeom prst="straightConnector1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  <a:headEnd type="arrow" w="sm" len="med"/>
                <a:tailEnd type="arrow" w="sm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141DF9F5-4DC3-23A8-AE78-FCF5C93F39E7}"/>
                </a:ext>
              </a:extLst>
            </p:cNvPr>
            <p:cNvSpPr/>
            <p:nvPr/>
          </p:nvSpPr>
          <p:spPr>
            <a:xfrm rot="312314">
              <a:off x="8881637" y="4756370"/>
              <a:ext cx="598276" cy="135381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Agrupar 24">
              <a:extLst>
                <a:ext uri="{FF2B5EF4-FFF2-40B4-BE49-F238E27FC236}">
                  <a16:creationId xmlns:a16="http://schemas.microsoft.com/office/drawing/2014/main" id="{FD66A801-162F-F0EC-BF4B-D260B833B0DD}"/>
                </a:ext>
              </a:extLst>
            </p:cNvPr>
            <p:cNvGrpSpPr/>
            <p:nvPr/>
          </p:nvGrpSpPr>
          <p:grpSpPr>
            <a:xfrm>
              <a:off x="6123411" y="5076674"/>
              <a:ext cx="5543540" cy="1037366"/>
              <a:chOff x="7874517" y="-922350"/>
              <a:chExt cx="5543540" cy="1037366"/>
            </a:xfrm>
          </p:grpSpPr>
          <p:pic>
            <p:nvPicPr>
              <p:cNvPr id="2" name="Picture 1" descr="si_v16 superperiodo sem nomes.pdf">
                <a:extLst>
                  <a:ext uri="{FF2B5EF4-FFF2-40B4-BE49-F238E27FC236}">
                    <a16:creationId xmlns:a16="http://schemas.microsoft.com/office/drawing/2014/main" id="{D16331A3-20A7-CDB4-C780-D5380896B7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442" r="40261"/>
              <a:stretch/>
            </p:blipFill>
            <p:spPr>
              <a:xfrm rot="16200000">
                <a:off x="10248358" y="-3257173"/>
                <a:ext cx="773293" cy="5442939"/>
              </a:xfrm>
              <a:prstGeom prst="rect">
                <a:avLst/>
              </a:prstGeom>
            </p:spPr>
          </p:pic>
          <p:sp>
            <p:nvSpPr>
              <p:cNvPr id="4" name="CaixaDeTexto 3">
                <a:extLst>
                  <a:ext uri="{FF2B5EF4-FFF2-40B4-BE49-F238E27FC236}">
                    <a16:creationId xmlns:a16="http://schemas.microsoft.com/office/drawing/2014/main" id="{0C79B306-19E9-05A6-5A36-27DEBA89C23D}"/>
                  </a:ext>
                </a:extLst>
              </p:cNvPr>
              <p:cNvSpPr txBox="1"/>
              <p:nvPr/>
            </p:nvSpPr>
            <p:spPr>
              <a:xfrm>
                <a:off x="9642837" y="-411682"/>
                <a:ext cx="1825371" cy="498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t-BR" sz="1439" b="1"/>
                  <a:t>20x 5 Bend </a:t>
                </a:r>
                <a:r>
                  <a:rPr lang="pt-BR" sz="1439" b="1" err="1"/>
                  <a:t>Achromat</a:t>
                </a:r>
                <a:endParaRPr lang="pt-BR" sz="1439" b="1"/>
              </a:p>
              <a:p>
                <a:pPr algn="ctr"/>
                <a:r>
                  <a:rPr lang="pt-BR" sz="1200"/>
                  <a:t>(</a:t>
                </a:r>
                <a:r>
                  <a:rPr lang="pt-BR" sz="1200" err="1"/>
                  <a:t>magnetic</a:t>
                </a:r>
                <a:r>
                  <a:rPr lang="pt-BR" sz="1200"/>
                  <a:t> </a:t>
                </a:r>
                <a:r>
                  <a:rPr lang="pt-BR" sz="1200" err="1"/>
                  <a:t>lattice</a:t>
                </a:r>
                <a:r>
                  <a:rPr lang="pt-BR" sz="1200"/>
                  <a:t>)</a:t>
                </a:r>
              </a:p>
            </p:txBody>
          </p:sp>
          <p:sp>
            <p:nvSpPr>
              <p:cNvPr id="40" name="Elipse 39">
                <a:extLst>
                  <a:ext uri="{FF2B5EF4-FFF2-40B4-BE49-F238E27FC236}">
                    <a16:creationId xmlns:a16="http://schemas.microsoft.com/office/drawing/2014/main" id="{15AA307B-01E0-D7D5-3520-CB1AFD92C259}"/>
                  </a:ext>
                </a:extLst>
              </p:cNvPr>
              <p:cNvSpPr/>
              <p:nvPr/>
            </p:nvSpPr>
            <p:spPr>
              <a:xfrm>
                <a:off x="7874517" y="-900042"/>
                <a:ext cx="5543540" cy="1015058"/>
              </a:xfrm>
              <a:prstGeom prst="ellipse">
                <a:avLst/>
              </a:prstGeom>
              <a:noFill/>
              <a:ln w="190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8" name="Conector reto 47">
              <a:extLst>
                <a:ext uri="{FF2B5EF4-FFF2-40B4-BE49-F238E27FC236}">
                  <a16:creationId xmlns:a16="http://schemas.microsoft.com/office/drawing/2014/main" id="{B1B632C9-2D60-87ED-FEC1-53E088570B81}"/>
                </a:ext>
              </a:extLst>
            </p:cNvPr>
            <p:cNvCxnSpPr>
              <a:cxnSpLocks/>
              <a:stCxn id="39" idx="2"/>
              <a:endCxn id="40" idx="1"/>
            </p:cNvCxnSpPr>
            <p:nvPr/>
          </p:nvCxnSpPr>
          <p:spPr>
            <a:xfrm flipH="1">
              <a:off x="6935244" y="4796922"/>
              <a:ext cx="1947627" cy="450712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ctor reto 48">
              <a:extLst>
                <a:ext uri="{FF2B5EF4-FFF2-40B4-BE49-F238E27FC236}">
                  <a16:creationId xmlns:a16="http://schemas.microsoft.com/office/drawing/2014/main" id="{D75AE697-CA02-B0DC-3256-1E2C918C12CC}"/>
                </a:ext>
              </a:extLst>
            </p:cNvPr>
            <p:cNvCxnSpPr>
              <a:cxnSpLocks/>
              <a:stCxn id="39" idx="6"/>
              <a:endCxn id="40" idx="7"/>
            </p:cNvCxnSpPr>
            <p:nvPr/>
          </p:nvCxnSpPr>
          <p:spPr>
            <a:xfrm>
              <a:off x="9478679" y="4851200"/>
              <a:ext cx="1376439" cy="396434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9AF11F34-0B59-6F1D-5C74-5C58CFBB8E45}"/>
              </a:ext>
            </a:extLst>
          </p:cNvPr>
          <p:cNvGrpSpPr/>
          <p:nvPr/>
        </p:nvGrpSpPr>
        <p:grpSpPr>
          <a:xfrm>
            <a:off x="8794381" y="3092068"/>
            <a:ext cx="3092697" cy="2980241"/>
            <a:chOff x="182314" y="4653342"/>
            <a:chExt cx="3092697" cy="2980241"/>
          </a:xfrm>
        </p:grpSpPr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E07A9E1B-B4F3-A878-3F75-B3C884A05AFC}"/>
                </a:ext>
              </a:extLst>
            </p:cNvPr>
            <p:cNvSpPr txBox="1"/>
            <p:nvPr/>
          </p:nvSpPr>
          <p:spPr>
            <a:xfrm>
              <a:off x="428065" y="6802586"/>
              <a:ext cx="26068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/>
                <a:t>Beam-stay clear in the center of the Low-beta straight sections: </a:t>
              </a:r>
            </a:p>
            <a:p>
              <a:pPr marL="90488" indent="-90488">
                <a:buFont typeface="Arial" panose="020B0604020202020204" pitchFamily="34" charset="0"/>
                <a:buChar char="•"/>
              </a:pPr>
              <a:r>
                <a:rPr lang="en-US" sz="1200"/>
                <a:t>Low beta: 3.40 (H) x 2.60 (V) mm</a:t>
              </a:r>
              <a:r>
                <a:rPr lang="en-US" sz="1200" baseline="30000"/>
                <a:t>2</a:t>
              </a:r>
              <a:endParaRPr lang="en-US" sz="1200"/>
            </a:p>
            <a:p>
              <a:pPr marL="90488" indent="-90488">
                <a:buFont typeface="Arial" panose="020B0604020202020204" pitchFamily="34" charset="0"/>
                <a:buChar char="•"/>
              </a:pPr>
              <a:r>
                <a:rPr lang="en-US" sz="1200"/>
                <a:t>High beta: 11.55 (H) x 2.60 (V) mm</a:t>
              </a:r>
              <a:r>
                <a:rPr lang="en-US" sz="1400" baseline="30000"/>
                <a:t>2</a:t>
              </a:r>
              <a:endParaRPr lang="en-US" sz="1200" baseline="30000"/>
            </a:p>
          </p:txBody>
        </p:sp>
        <p:pic>
          <p:nvPicPr>
            <p:cNvPr id="32" name="Imagem 31">
              <a:extLst>
                <a:ext uri="{FF2B5EF4-FFF2-40B4-BE49-F238E27FC236}">
                  <a16:creationId xmlns:a16="http://schemas.microsoft.com/office/drawing/2014/main" id="{15B17D26-7156-A892-D70B-F949C28D6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83"/>
            <a:stretch/>
          </p:blipFill>
          <p:spPr>
            <a:xfrm>
              <a:off x="182314" y="4653342"/>
              <a:ext cx="3092697" cy="2149244"/>
            </a:xfrm>
            <a:prstGeom prst="rect">
              <a:avLst/>
            </a:prstGeom>
          </p:spPr>
        </p:pic>
      </p:grpSp>
      <p:graphicFrame>
        <p:nvGraphicFramePr>
          <p:cNvPr id="24" name="Tabela 23">
            <a:extLst>
              <a:ext uri="{FF2B5EF4-FFF2-40B4-BE49-F238E27FC236}">
                <a16:creationId xmlns:a16="http://schemas.microsoft.com/office/drawing/2014/main" id="{D5222E2E-BE66-661D-6872-D18C064E5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092203"/>
              </p:ext>
            </p:extLst>
          </p:nvPr>
        </p:nvGraphicFramePr>
        <p:xfrm>
          <a:off x="45812" y="3979673"/>
          <a:ext cx="2920386" cy="2341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89926">
                  <a:extLst>
                    <a:ext uri="{9D8B030D-6E8A-4147-A177-3AD203B41FA5}">
                      <a16:colId xmlns:a16="http://schemas.microsoft.com/office/drawing/2014/main" val="3257479688"/>
                    </a:ext>
                  </a:extLst>
                </a:gridCol>
                <a:gridCol w="1230460">
                  <a:extLst>
                    <a:ext uri="{9D8B030D-6E8A-4147-A177-3AD203B41FA5}">
                      <a16:colId xmlns:a16="http://schemas.microsoft.com/office/drawing/2014/main" val="389872680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pt-BR" sz="1600" err="1"/>
                        <a:t>Storage</a:t>
                      </a:r>
                      <a:r>
                        <a:rPr lang="pt-BR" sz="1600"/>
                        <a:t> Ring</a:t>
                      </a:r>
                      <a:endParaRPr lang="en-US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839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300" b="1"/>
                        <a:t>Energy</a:t>
                      </a:r>
                      <a:endParaRPr lang="en-US" sz="13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/>
                        <a:t>3.0 GeV</a:t>
                      </a:r>
                      <a:endParaRPr lang="en-US" sz="13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1258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300" b="1" err="1"/>
                        <a:t>Circumference</a:t>
                      </a:r>
                      <a:endParaRPr lang="en-US" sz="13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/>
                        <a:t>518.4 m</a:t>
                      </a:r>
                      <a:endParaRPr lang="en-US" sz="13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829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300" b="1" err="1"/>
                        <a:t>Current</a:t>
                      </a:r>
                      <a:r>
                        <a:rPr lang="pt-BR" sz="1300" b="1"/>
                        <a:t>, top-</a:t>
                      </a:r>
                      <a:r>
                        <a:rPr lang="pt-BR" sz="1300" b="1" err="1"/>
                        <a:t>up</a:t>
                      </a:r>
                      <a:endParaRPr lang="pt-BR" sz="13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/>
                        <a:t>350 </a:t>
                      </a:r>
                      <a:r>
                        <a:rPr lang="pt-BR" sz="1300" err="1"/>
                        <a:t>mA</a:t>
                      </a:r>
                      <a:endParaRPr lang="en-US" sz="13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805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300" b="1" err="1"/>
                        <a:t>Hor</a:t>
                      </a:r>
                      <a:r>
                        <a:rPr lang="pt-BR" sz="1300" b="1"/>
                        <a:t>. </a:t>
                      </a:r>
                      <a:r>
                        <a:rPr lang="pt-BR" sz="1300" b="1" err="1"/>
                        <a:t>emittance</a:t>
                      </a:r>
                      <a:endParaRPr lang="en-US" sz="13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 dirty="0"/>
                        <a:t>0.250 </a:t>
                      </a:r>
                      <a:r>
                        <a:rPr lang="pt-BR" sz="1300" dirty="0" err="1"/>
                        <a:t>nm.rad</a:t>
                      </a:r>
                      <a:endParaRPr lang="en-US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4185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300" b="1"/>
                        <a:t>Straight </a:t>
                      </a:r>
                      <a:r>
                        <a:rPr lang="pt-BR" sz="1300" b="1" err="1"/>
                        <a:t>section</a:t>
                      </a:r>
                      <a:r>
                        <a:rPr lang="pt-BR" sz="1300" b="1"/>
                        <a:t> </a:t>
                      </a:r>
                      <a:r>
                        <a:rPr lang="pt-BR" sz="1300" b="1" err="1"/>
                        <a:t>free</a:t>
                      </a:r>
                      <a:r>
                        <a:rPr lang="pt-BR" sz="1300" b="1"/>
                        <a:t> </a:t>
                      </a:r>
                      <a:r>
                        <a:rPr lang="pt-BR" sz="1300" b="1" err="1"/>
                        <a:t>length</a:t>
                      </a:r>
                      <a:r>
                        <a:rPr lang="pt-BR" sz="1300" b="1"/>
                        <a:t> </a:t>
                      </a:r>
                      <a:r>
                        <a:rPr lang="pt-BR" sz="1300" b="1" err="1"/>
                        <a:t>Low</a:t>
                      </a:r>
                      <a:r>
                        <a:rPr lang="pt-BR" sz="1300" b="1"/>
                        <a:t> </a:t>
                      </a:r>
                      <a:r>
                        <a:rPr lang="el-GR" sz="1300" b="1"/>
                        <a:t>β</a:t>
                      </a:r>
                      <a:r>
                        <a:rPr lang="pt-BR" sz="1300" b="1"/>
                        <a:t> / High </a:t>
                      </a:r>
                      <a:r>
                        <a:rPr lang="el-GR" sz="1300" b="1"/>
                        <a:t>β</a:t>
                      </a:r>
                      <a:endParaRPr lang="en-US" sz="13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 dirty="0"/>
                        <a:t>5.8 m / 6.5 m</a:t>
                      </a:r>
                      <a:endParaRPr lang="en-US" sz="13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1822744"/>
                  </a:ext>
                </a:extLst>
              </a:tr>
            </a:tbl>
          </a:graphicData>
        </a:graphic>
      </p:graphicFrame>
      <p:pic>
        <p:nvPicPr>
          <p:cNvPr id="19" name="Imagem 18" descr="Uma imagem contendo no interior, pessoas, grande, em pé&#10;&#10;Descrição gerada automaticamente">
            <a:extLst>
              <a:ext uri="{FF2B5EF4-FFF2-40B4-BE49-F238E27FC236}">
                <a16:creationId xmlns:a16="http://schemas.microsoft.com/office/drawing/2014/main" id="{A0517863-61E1-DB6D-5A13-FE05BA482FF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48" y="1091128"/>
            <a:ext cx="4363783" cy="245524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B821BE01-EE6A-4E6B-96C5-96C522AAF599}"/>
              </a:ext>
            </a:extLst>
          </p:cNvPr>
          <p:cNvSpPr txBox="1"/>
          <p:nvPr/>
        </p:nvSpPr>
        <p:spPr>
          <a:xfrm>
            <a:off x="3042913" y="3188698"/>
            <a:ext cx="1351780" cy="34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19"/>
              <a:t>4</a:t>
            </a:r>
            <a:r>
              <a:rPr lang="en-US" sz="1619" baseline="30000"/>
              <a:t>th </a:t>
            </a:r>
            <a:r>
              <a:rPr lang="en-US" sz="1619"/>
              <a:t>generation</a:t>
            </a:r>
            <a:endParaRPr lang="pt-BR" sz="1619" baseline="3000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06339B8-71AA-4288-5CB7-0C69915BBB9E}"/>
              </a:ext>
            </a:extLst>
          </p:cNvPr>
          <p:cNvSpPr txBox="1"/>
          <p:nvPr/>
        </p:nvSpPr>
        <p:spPr>
          <a:xfrm>
            <a:off x="41753" y="3258208"/>
            <a:ext cx="2025234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pt-BR" sz="12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~85% index </a:t>
            </a:r>
            <a:r>
              <a:rPr lang="pt-BR" sz="120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of</a:t>
            </a:r>
            <a:r>
              <a:rPr lang="pt-BR" sz="12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pt-BR" sz="120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nationalization</a:t>
            </a:r>
            <a:endParaRPr lang="en-US" sz="12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7191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64520B6A-4B26-A6D8-42E1-35BAA25EC792}"/>
              </a:ext>
            </a:extLst>
          </p:cNvPr>
          <p:cNvSpPr txBox="1"/>
          <p:nvPr/>
        </p:nvSpPr>
        <p:spPr>
          <a:xfrm>
            <a:off x="182253" y="1297144"/>
            <a:ext cx="5437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848" indent="-239848" algn="just" defTabSz="45685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Sirius phase 2 - new hard X-ray beamlines -&gt; Need for high energy photons</a:t>
            </a:r>
            <a:endParaRPr lang="en-US">
              <a:solidFill>
                <a:prstClr val="black"/>
              </a:solidFill>
              <a:ea typeface="Verdana" panose="020B0604030504040204" pitchFamily="34" charset="0"/>
              <a:cs typeface="Calibri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defTabSz="822320" fontAlgn="base">
              <a:spcAft>
                <a:spcPct val="0"/>
              </a:spcAft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SWLS - Motivation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B35D4BCC-5C85-FA0A-1B95-085D46E345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883719"/>
              </p:ext>
            </p:extLst>
          </p:nvPr>
        </p:nvGraphicFramePr>
        <p:xfrm>
          <a:off x="505766" y="2561943"/>
          <a:ext cx="512330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486">
                  <a:extLst>
                    <a:ext uri="{9D8B030D-6E8A-4147-A177-3AD203B41FA5}">
                      <a16:colId xmlns:a16="http://schemas.microsoft.com/office/drawing/2014/main" val="2864468905"/>
                    </a:ext>
                  </a:extLst>
                </a:gridCol>
                <a:gridCol w="1751974">
                  <a:extLst>
                    <a:ext uri="{9D8B030D-6E8A-4147-A177-3AD203B41FA5}">
                      <a16:colId xmlns:a16="http://schemas.microsoft.com/office/drawing/2014/main" val="454246505"/>
                    </a:ext>
                  </a:extLst>
                </a:gridCol>
                <a:gridCol w="1915841">
                  <a:extLst>
                    <a:ext uri="{9D8B030D-6E8A-4147-A177-3AD203B41FA5}">
                      <a16:colId xmlns:a16="http://schemas.microsoft.com/office/drawing/2014/main" val="41858668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sz="1600">
                          <a:solidFill>
                            <a:schemeClr val="tx1"/>
                          </a:solidFill>
                        </a:rPr>
                        <a:t>Beamline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>
                          <a:solidFill>
                            <a:schemeClr val="tx1"/>
                          </a:solidFill>
                        </a:rPr>
                        <a:t>Exp. </a:t>
                      </a:r>
                      <a:r>
                        <a:rPr lang="pt-BR" sz="1600" err="1">
                          <a:solidFill>
                            <a:schemeClr val="tx1"/>
                          </a:solidFill>
                        </a:rPr>
                        <a:t>Technique</a:t>
                      </a:r>
                      <a:endParaRPr lang="pt-BR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>
                          <a:solidFill>
                            <a:schemeClr val="tx1"/>
                          </a:solidFill>
                        </a:rPr>
                        <a:t>Energy Range [keV]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698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sz="1600"/>
                        <a:t>SUSSUARANA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/>
                        <a:t>X-ray Diffraction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/>
                        <a:t>30 - 200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703549"/>
                  </a:ext>
                </a:extLst>
              </a:tr>
            </a:tbl>
          </a:graphicData>
        </a:graphic>
      </p:graphicFrame>
      <p:sp>
        <p:nvSpPr>
          <p:cNvPr id="34" name="CaixaDeTexto 33">
            <a:extLst>
              <a:ext uri="{FF2B5EF4-FFF2-40B4-BE49-F238E27FC236}">
                <a16:creationId xmlns:a16="http://schemas.microsoft.com/office/drawing/2014/main" id="{A375E05C-7259-17C3-60D6-13B0941AE0F5}"/>
              </a:ext>
            </a:extLst>
          </p:cNvPr>
          <p:cNvSpPr txBox="1"/>
          <p:nvPr/>
        </p:nvSpPr>
        <p:spPr>
          <a:xfrm>
            <a:off x="505766" y="2073959"/>
            <a:ext cx="2292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err="1"/>
              <a:t>Beamline</a:t>
            </a:r>
            <a:r>
              <a:rPr lang="pt-BR" sz="2000" b="1"/>
              <a:t> candidate</a:t>
            </a:r>
            <a:endParaRPr lang="en-US" sz="20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305BE6-2DCF-69B7-33E7-CAB866099FA3}"/>
              </a:ext>
            </a:extLst>
          </p:cNvPr>
          <p:cNvSpPr txBox="1"/>
          <p:nvPr/>
        </p:nvSpPr>
        <p:spPr>
          <a:xfrm>
            <a:off x="6443663" y="1297144"/>
            <a:ext cx="56205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9713" indent="-239713" algn="just" defTabSz="45685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Current non-superconducting magnets of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3.2 T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do not produce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 reasonable photon flux above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100 keV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 </a:t>
            </a:r>
            <a:endParaRPr lang="en-US" b="1">
              <a:solidFill>
                <a:prstClr val="black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D497392-9685-6AC4-86FC-D5D4C7D2137D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0A2DB4-3FDC-721C-C546-D50987DE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5</a:t>
            </a:fld>
            <a:endParaRPr lang="en-BR"/>
          </a:p>
        </p:txBody>
      </p:sp>
      <p:grpSp>
        <p:nvGrpSpPr>
          <p:cNvPr id="23" name="Agrupar 22">
            <a:extLst>
              <a:ext uri="{FF2B5EF4-FFF2-40B4-BE49-F238E27FC236}">
                <a16:creationId xmlns:a16="http://schemas.microsoft.com/office/drawing/2014/main" id="{8FAC5923-032F-8C78-9EA5-F48A6CEA2580}"/>
              </a:ext>
            </a:extLst>
          </p:cNvPr>
          <p:cNvGrpSpPr/>
          <p:nvPr/>
        </p:nvGrpSpPr>
        <p:grpSpPr>
          <a:xfrm>
            <a:off x="6550681" y="2375487"/>
            <a:ext cx="5449750" cy="3659553"/>
            <a:chOff x="6550681" y="2375487"/>
            <a:chExt cx="5449750" cy="3659553"/>
          </a:xfrm>
        </p:grpSpPr>
        <p:pic>
          <p:nvPicPr>
            <p:cNvPr id="7" name="Imagem 6" descr="Gráfico, Gráfico de linhas&#10;&#10;Descrição gerada automaticamente">
              <a:extLst>
                <a:ext uri="{FF2B5EF4-FFF2-40B4-BE49-F238E27FC236}">
                  <a16:creationId xmlns:a16="http://schemas.microsoft.com/office/drawing/2014/main" id="{6EC48AEE-7D85-95BA-1D98-B7E0D5183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50681" y="2375487"/>
              <a:ext cx="5449750" cy="3659553"/>
            </a:xfrm>
            <a:prstGeom prst="rect">
              <a:avLst/>
            </a:prstGeom>
          </p:spPr>
        </p:pic>
        <p:cxnSp>
          <p:nvCxnSpPr>
            <p:cNvPr id="10" name="Conector de Seta Reta 9">
              <a:extLst>
                <a:ext uri="{FF2B5EF4-FFF2-40B4-BE49-F238E27FC236}">
                  <a16:creationId xmlns:a16="http://schemas.microsoft.com/office/drawing/2014/main" id="{F7BDE569-E0C6-6C80-78D3-F5241BEAF366}"/>
                </a:ext>
              </a:extLst>
            </p:cNvPr>
            <p:cNvCxnSpPr/>
            <p:nvPr/>
          </p:nvCxnSpPr>
          <p:spPr>
            <a:xfrm flipV="1">
              <a:off x="9070527" y="2898834"/>
              <a:ext cx="0" cy="544749"/>
            </a:xfrm>
            <a:prstGeom prst="straightConnector1">
              <a:avLst/>
            </a:prstGeom>
            <a:ln w="19050">
              <a:solidFill>
                <a:srgbClr val="222384"/>
              </a:solidFill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de Seta Reta 10">
              <a:extLst>
                <a:ext uri="{FF2B5EF4-FFF2-40B4-BE49-F238E27FC236}">
                  <a16:creationId xmlns:a16="http://schemas.microsoft.com/office/drawing/2014/main" id="{A028242B-1B68-B7A7-A1B4-8B8AF01394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5268" y="3430613"/>
              <a:ext cx="0" cy="1180298"/>
            </a:xfrm>
            <a:prstGeom prst="straightConnector1">
              <a:avLst/>
            </a:prstGeom>
            <a:ln w="19050">
              <a:solidFill>
                <a:srgbClr val="222384"/>
              </a:solidFill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de Seta Reta 14">
              <a:extLst>
                <a:ext uri="{FF2B5EF4-FFF2-40B4-BE49-F238E27FC236}">
                  <a16:creationId xmlns:a16="http://schemas.microsoft.com/office/drawing/2014/main" id="{AD5E91AE-419A-3C44-3A75-2552B28807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97898" y="3174445"/>
              <a:ext cx="0" cy="852806"/>
            </a:xfrm>
            <a:prstGeom prst="straightConnector1">
              <a:avLst/>
            </a:prstGeom>
            <a:ln w="19050">
              <a:solidFill>
                <a:srgbClr val="222384"/>
              </a:solidFill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CED454A3-BFB1-8D12-60D0-BD805F00FE9B}"/>
                </a:ext>
              </a:extLst>
            </p:cNvPr>
            <p:cNvSpPr txBox="1"/>
            <p:nvPr/>
          </p:nvSpPr>
          <p:spPr>
            <a:xfrm>
              <a:off x="9070527" y="2986542"/>
              <a:ext cx="721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>
                  <a:solidFill>
                    <a:srgbClr val="222384"/>
                  </a:solidFill>
                </a:rPr>
                <a:t>11x</a:t>
              </a:r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44823052-09DF-CE83-1815-CD841357D8B7}"/>
                </a:ext>
              </a:extLst>
            </p:cNvPr>
            <p:cNvSpPr txBox="1"/>
            <p:nvPr/>
          </p:nvSpPr>
          <p:spPr>
            <a:xfrm>
              <a:off x="9991886" y="3416182"/>
              <a:ext cx="721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>
                  <a:solidFill>
                    <a:srgbClr val="222384"/>
                  </a:solidFill>
                </a:rPr>
                <a:t>49x</a:t>
              </a:r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9FD18ABC-2EA4-DBDF-8F1A-1473CF2BE693}"/>
                </a:ext>
              </a:extLst>
            </p:cNvPr>
            <p:cNvSpPr txBox="1"/>
            <p:nvPr/>
          </p:nvSpPr>
          <p:spPr>
            <a:xfrm>
              <a:off x="10919513" y="3842585"/>
              <a:ext cx="721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>
                  <a:solidFill>
                    <a:srgbClr val="222384"/>
                  </a:solidFill>
                </a:rPr>
                <a:t>204x</a:t>
              </a:r>
            </a:p>
          </p:txBody>
        </p:sp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5898451A-7B62-0341-E939-C7654837DA41}"/>
                </a:ext>
              </a:extLst>
            </p:cNvPr>
            <p:cNvSpPr txBox="1"/>
            <p:nvPr/>
          </p:nvSpPr>
          <p:spPr>
            <a:xfrm>
              <a:off x="7247104" y="5276999"/>
              <a:ext cx="1755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>
                  <a:solidFill>
                    <a:srgbClr val="222384"/>
                  </a:solidFill>
                </a:rPr>
                <a:t>Aperture: 1x1 mrad²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6653E47-1CDE-07EE-7DDF-0E55BFA20395}"/>
              </a:ext>
            </a:extLst>
          </p:cNvPr>
          <p:cNvSpPr txBox="1"/>
          <p:nvPr/>
        </p:nvSpPr>
        <p:spPr>
          <a:xfrm>
            <a:off x="641993" y="3407792"/>
            <a:ext cx="4518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prstClr val="black"/>
                </a:solidFill>
                <a:ea typeface="Verdana" panose="020B0604030504040204" pitchFamily="34" charset="0"/>
              </a:rPr>
              <a:t>(current beamlines focus on photon energies below 70 keV)</a:t>
            </a:r>
            <a:endParaRPr lang="en-US" sz="1400"/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5A868626-792A-9EC3-CD86-9A30D7D0E7E7}"/>
              </a:ext>
            </a:extLst>
          </p:cNvPr>
          <p:cNvGrpSpPr/>
          <p:nvPr/>
        </p:nvGrpSpPr>
        <p:grpSpPr>
          <a:xfrm>
            <a:off x="213585" y="3815558"/>
            <a:ext cx="5815939" cy="2922882"/>
            <a:chOff x="213585" y="3815558"/>
            <a:chExt cx="5815939" cy="2922882"/>
          </a:xfrm>
        </p:grpSpPr>
        <p:grpSp>
          <p:nvGrpSpPr>
            <p:cNvPr id="12" name="Agrupar 11">
              <a:extLst>
                <a:ext uri="{FF2B5EF4-FFF2-40B4-BE49-F238E27FC236}">
                  <a16:creationId xmlns:a16="http://schemas.microsoft.com/office/drawing/2014/main" id="{3C06977A-4C24-8F30-6B74-C9C2BAB55172}"/>
                </a:ext>
              </a:extLst>
            </p:cNvPr>
            <p:cNvGrpSpPr/>
            <p:nvPr/>
          </p:nvGrpSpPr>
          <p:grpSpPr>
            <a:xfrm>
              <a:off x="213585" y="3815558"/>
              <a:ext cx="4894325" cy="2922882"/>
              <a:chOff x="838505" y="3815558"/>
              <a:chExt cx="4894325" cy="2922882"/>
            </a:xfrm>
          </p:grpSpPr>
          <p:pic>
            <p:nvPicPr>
              <p:cNvPr id="3" name="Imagem 2">
                <a:extLst>
                  <a:ext uri="{FF2B5EF4-FFF2-40B4-BE49-F238E27FC236}">
                    <a16:creationId xmlns:a16="http://schemas.microsoft.com/office/drawing/2014/main" id="{248BB5EB-979B-E5F9-C073-4C7CF1FB0D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5266" t="3187" b="6852"/>
              <a:stretch/>
            </p:blipFill>
            <p:spPr>
              <a:xfrm>
                <a:off x="838505" y="3815558"/>
                <a:ext cx="4894325" cy="2922882"/>
              </a:xfrm>
              <a:prstGeom prst="rect">
                <a:avLst/>
              </a:prstGeom>
            </p:spPr>
          </p:pic>
          <p:sp>
            <p:nvSpPr>
              <p:cNvPr id="8" name="Elipse 7">
                <a:extLst>
                  <a:ext uri="{FF2B5EF4-FFF2-40B4-BE49-F238E27FC236}">
                    <a16:creationId xmlns:a16="http://schemas.microsoft.com/office/drawing/2014/main" id="{463DCEE1-0228-EAB1-B607-81343DBA192E}"/>
                  </a:ext>
                </a:extLst>
              </p:cNvPr>
              <p:cNvSpPr/>
              <p:nvPr/>
            </p:nvSpPr>
            <p:spPr>
              <a:xfrm>
                <a:off x="2325056" y="6336470"/>
                <a:ext cx="560588" cy="39278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4B7C65EC-6D5D-3660-0D2B-8331F72BA766}"/>
                </a:ext>
              </a:extLst>
            </p:cNvPr>
            <p:cNvSpPr txBox="1"/>
            <p:nvPr/>
          </p:nvSpPr>
          <p:spPr>
            <a:xfrm>
              <a:off x="5081829" y="4461721"/>
              <a:ext cx="9476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50">
                  <a:solidFill>
                    <a:schemeClr val="accent3"/>
                  </a:solidFill>
                </a:rPr>
                <a:t>15 </a:t>
              </a:r>
              <a:r>
                <a:rPr lang="pt-BR" sz="1050" err="1">
                  <a:solidFill>
                    <a:schemeClr val="accent3"/>
                  </a:solidFill>
                </a:rPr>
                <a:t>beamlines</a:t>
              </a:r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295FE1F7-658F-9A42-3DCD-5E56CCF0F3AB}"/>
                </a:ext>
              </a:extLst>
            </p:cNvPr>
            <p:cNvSpPr txBox="1"/>
            <p:nvPr/>
          </p:nvSpPr>
          <p:spPr>
            <a:xfrm>
              <a:off x="5081829" y="4636104"/>
              <a:ext cx="91403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50">
                  <a:solidFill>
                    <a:schemeClr val="accent5">
                      <a:lumMod val="50000"/>
                    </a:schemeClr>
                  </a:solidFill>
                </a:rPr>
                <a:t>10 </a:t>
              </a:r>
              <a:r>
                <a:rPr lang="pt-BR" sz="1050" err="1">
                  <a:solidFill>
                    <a:schemeClr val="accent5">
                      <a:lumMod val="50000"/>
                    </a:schemeClr>
                  </a:solidFill>
                </a:rPr>
                <a:t>beamlines</a:t>
              </a:r>
              <a:endParaRPr 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32A5B524-C613-6622-C357-FA1FFA35FA7E}"/>
                </a:ext>
              </a:extLst>
            </p:cNvPr>
            <p:cNvSpPr txBox="1"/>
            <p:nvPr/>
          </p:nvSpPr>
          <p:spPr>
            <a:xfrm>
              <a:off x="5139385" y="4795448"/>
              <a:ext cx="84510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050">
                  <a:solidFill>
                    <a:srgbClr val="00B050"/>
                  </a:solidFill>
                </a:rPr>
                <a:t>3 </a:t>
              </a:r>
              <a:r>
                <a:rPr lang="pt-BR" sz="1050" err="1">
                  <a:solidFill>
                    <a:srgbClr val="00B050"/>
                  </a:solidFill>
                </a:rPr>
                <a:t>beamlines</a:t>
              </a:r>
              <a:endParaRPr lang="en-US">
                <a:solidFill>
                  <a:srgbClr val="00B050"/>
                </a:solidFill>
              </a:endParaRPr>
            </a:p>
          </p:txBody>
        </p:sp>
      </p:grp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94E63AB-7A8D-B2FD-B054-1EAFD417D12B}"/>
              </a:ext>
            </a:extLst>
          </p:cNvPr>
          <p:cNvSpPr txBox="1"/>
          <p:nvPr/>
        </p:nvSpPr>
        <p:spPr>
          <a:xfrm>
            <a:off x="3752236" y="6450686"/>
            <a:ext cx="27606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/>
              <a:t>Sector 15: </a:t>
            </a:r>
            <a:r>
              <a:rPr lang="pt-BR" sz="1400" err="1"/>
              <a:t>low</a:t>
            </a:r>
            <a:r>
              <a:rPr lang="pt-BR" sz="1400"/>
              <a:t>-beta straight </a:t>
            </a:r>
            <a:r>
              <a:rPr lang="pt-BR" sz="1400" err="1"/>
              <a:t>section</a:t>
            </a:r>
            <a:endParaRPr lang="en-US" sz="1400"/>
          </a:p>
        </p:txBody>
      </p:sp>
      <p:cxnSp>
        <p:nvCxnSpPr>
          <p:cNvPr id="27" name="Conector: Angulado 26">
            <a:extLst>
              <a:ext uri="{FF2B5EF4-FFF2-40B4-BE49-F238E27FC236}">
                <a16:creationId xmlns:a16="http://schemas.microsoft.com/office/drawing/2014/main" id="{E0E07CDC-B35E-6AFB-8DE4-69C619E7A1AF}"/>
              </a:ext>
            </a:extLst>
          </p:cNvPr>
          <p:cNvCxnSpPr>
            <a:stCxn id="8" idx="4"/>
            <a:endCxn id="25" idx="1"/>
          </p:cNvCxnSpPr>
          <p:nvPr/>
        </p:nvCxnSpPr>
        <p:spPr>
          <a:xfrm rot="5400000" flipH="1" flipV="1">
            <a:off x="2803995" y="5781010"/>
            <a:ext cx="124675" cy="1771806"/>
          </a:xfrm>
          <a:prstGeom prst="bentConnector4">
            <a:avLst>
              <a:gd name="adj1" fmla="val -64938"/>
              <a:gd name="adj2" fmla="val 57910"/>
            </a:avLst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93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6" grpId="0"/>
      <p:bldP spid="5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r 11">
            <a:extLst>
              <a:ext uri="{FF2B5EF4-FFF2-40B4-BE49-F238E27FC236}">
                <a16:creationId xmlns:a16="http://schemas.microsoft.com/office/drawing/2014/main" id="{97E4174E-4D8F-471B-A415-245EDE0A4B3D}"/>
              </a:ext>
            </a:extLst>
          </p:cNvPr>
          <p:cNvGrpSpPr>
            <a:grpSpLocks noChangeAspect="1"/>
          </p:cNvGrpSpPr>
          <p:nvPr/>
        </p:nvGrpSpPr>
        <p:grpSpPr>
          <a:xfrm>
            <a:off x="590512" y="3734715"/>
            <a:ext cx="4312976" cy="2176707"/>
            <a:chOff x="5371066" y="1228347"/>
            <a:chExt cx="5332740" cy="2691366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45EDE628-8FA1-4A61-8366-AD64BB5ED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71066" y="1294454"/>
              <a:ext cx="2621672" cy="2625259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58CA9443-C67C-47C1-A985-F7EA377C9B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8437675" y="1232170"/>
              <a:ext cx="2266131" cy="1322381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4998B7F4-5C9B-4BC9-9149-5E9B51A6226D}"/>
                </a:ext>
              </a:extLst>
            </p:cNvPr>
            <p:cNvSpPr/>
            <p:nvPr/>
          </p:nvSpPr>
          <p:spPr>
            <a:xfrm rot="21309790">
              <a:off x="6090616" y="2410517"/>
              <a:ext cx="1461626" cy="524874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54"/>
              <a:endParaRPr lang="en-US" sz="161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0" name="Conector reto 9">
              <a:extLst>
                <a:ext uri="{FF2B5EF4-FFF2-40B4-BE49-F238E27FC236}">
                  <a16:creationId xmlns:a16="http://schemas.microsoft.com/office/drawing/2014/main" id="{31F78754-2D30-4452-8E1D-6EA52783D3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4749" y="1228347"/>
              <a:ext cx="911285" cy="112148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>
              <a:extLst>
                <a:ext uri="{FF2B5EF4-FFF2-40B4-BE49-F238E27FC236}">
                  <a16:creationId xmlns:a16="http://schemas.microsoft.com/office/drawing/2014/main" id="{37ABB5A4-67D7-4971-8E94-A9C91A29050F}"/>
                </a:ext>
              </a:extLst>
            </p:cNvPr>
            <p:cNvCxnSpPr>
              <a:cxnSpLocks/>
            </p:cNvCxnSpPr>
            <p:nvPr/>
          </p:nvCxnSpPr>
          <p:spPr>
            <a:xfrm>
              <a:off x="7571768" y="2862361"/>
              <a:ext cx="864267" cy="29819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FB047E0-FBBC-E000-B7BA-4DD52816E0C3}"/>
              </a:ext>
            </a:extLst>
          </p:cNvPr>
          <p:cNvSpPr txBox="1"/>
          <p:nvPr/>
        </p:nvSpPr>
        <p:spPr>
          <a:xfrm>
            <a:off x="162424" y="1052219"/>
            <a:ext cx="1155772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848" indent="-239848" algn="just" defTabSz="456854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Build a superconducting magnet,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cryogen-free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, with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magnetic field higher than 6 T and compatible with one of the Sirius low-beta straight sections</a:t>
            </a:r>
          </a:p>
          <a:p>
            <a:pPr marL="239848" indent="-239848" algn="just" defTabSz="456854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The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 magnet 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must not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impact 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the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Sirius emittance and beam dynamics</a:t>
            </a:r>
          </a:p>
          <a:p>
            <a:pPr marL="239848" indent="-239848" algn="just" defTabSz="456854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Use </a:t>
            </a:r>
            <a:r>
              <a:rPr lang="en-US" b="1" err="1">
                <a:solidFill>
                  <a:prstClr val="black"/>
                </a:solidFill>
                <a:ea typeface="Verdana" panose="020B0604030504040204" pitchFamily="34" charset="0"/>
              </a:rPr>
              <a:t>NbTi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 wires</a:t>
            </a:r>
            <a:endParaRPr lang="en-US" b="1" u="sng">
              <a:solidFill>
                <a:prstClr val="black"/>
              </a:solidFill>
              <a:ea typeface="Verdana" panose="020B0604030504040204" pitchFamily="34" charset="0"/>
            </a:endParaRPr>
          </a:p>
          <a:p>
            <a:pPr marL="239848" indent="-239848" algn="just" defTabSz="456854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Reuse </a:t>
            </a:r>
            <a:r>
              <a:rPr lang="en-US">
                <a:solidFill>
                  <a:prstClr val="black"/>
                </a:solidFill>
                <a:ea typeface="Verdana" panose="020B0604030504040204" pitchFamily="34" charset="0"/>
              </a:rPr>
              <a:t>components from a deactivated </a:t>
            </a:r>
            <a:r>
              <a:rPr lang="en-US" b="1">
                <a:solidFill>
                  <a:prstClr val="black"/>
                </a:solidFill>
                <a:ea typeface="Verdana" panose="020B0604030504040204" pitchFamily="34" charset="0"/>
              </a:rPr>
              <a:t>4 T Superconducting Wiggler</a:t>
            </a:r>
            <a:endParaRPr lang="en-US">
              <a:solidFill>
                <a:prstClr val="black"/>
              </a:solidFill>
              <a:ea typeface="Verdana" panose="020B0604030504040204" pitchFamily="34" charset="0"/>
            </a:endParaRP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A06FD82E-6B4D-4AC1-BDCA-40A4EA6DCE99}"/>
              </a:ext>
            </a:extLst>
          </p:cNvPr>
          <p:cNvSpPr txBox="1"/>
          <p:nvPr/>
        </p:nvSpPr>
        <p:spPr>
          <a:xfrm>
            <a:off x="1807882" y="3193489"/>
            <a:ext cx="124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854"/>
            <a:r>
              <a:rPr lang="en-US" sz="2400" b="1">
                <a:solidFill>
                  <a:prstClr val="black"/>
                </a:solidFill>
              </a:rPr>
              <a:t>4 T SCW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E4EEEA32-7A7A-4A6A-9F84-B3ABADE9680D}"/>
              </a:ext>
            </a:extLst>
          </p:cNvPr>
          <p:cNvSpPr txBox="1"/>
          <p:nvPr/>
        </p:nvSpPr>
        <p:spPr>
          <a:xfrm>
            <a:off x="3200094" y="4822601"/>
            <a:ext cx="15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BR"/>
            </a:defPPr>
            <a:lvl1pPr algn="ctr" defTabSz="456854">
              <a:defRPr sz="1619" b="1">
                <a:solidFill>
                  <a:srgbClr val="4472C5"/>
                </a:solidFill>
              </a:defRPr>
            </a:lvl1pPr>
          </a:lstStyle>
          <a:p>
            <a:r>
              <a:rPr lang="pt-BR" sz="1200"/>
              <a:t>Cold mass</a:t>
            </a:r>
          </a:p>
          <a:p>
            <a:r>
              <a:rPr lang="pt-BR" sz="1200"/>
              <a:t>(In LHe bath)</a:t>
            </a:r>
            <a:endParaRPr lang="en-US" sz="120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B7B110D-0E33-BB14-49F9-5906140EB5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8506" y="5638727"/>
            <a:ext cx="1370110" cy="698146"/>
          </a:xfrm>
          <a:prstGeom prst="rect">
            <a:avLst/>
          </a:prstGeom>
        </p:spPr>
      </p:pic>
      <p:sp>
        <p:nvSpPr>
          <p:cNvPr id="15" name="CaixaDeTexto 12">
            <a:extLst>
              <a:ext uri="{FF2B5EF4-FFF2-40B4-BE49-F238E27FC236}">
                <a16:creationId xmlns:a16="http://schemas.microsoft.com/office/drawing/2014/main" id="{077A530D-0917-DC37-26FC-4CA59F5D11FE}"/>
              </a:ext>
            </a:extLst>
          </p:cNvPr>
          <p:cNvSpPr txBox="1"/>
          <p:nvPr/>
        </p:nvSpPr>
        <p:spPr>
          <a:xfrm>
            <a:off x="3200094" y="6347882"/>
            <a:ext cx="16881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100" i="1">
                <a:solidFill>
                  <a:srgbClr val="C00000"/>
                </a:solidFill>
              </a:rPr>
              <a:t>Schematic of a Wiggler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561D0D9-CEF9-54AA-E66A-AC253653BA9A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SWLS – Design Premises</a:t>
            </a:r>
          </a:p>
        </p:txBody>
      </p:sp>
      <p:sp>
        <p:nvSpPr>
          <p:cNvPr id="2" name="Arrow: Striped Right 1">
            <a:extLst>
              <a:ext uri="{FF2B5EF4-FFF2-40B4-BE49-F238E27FC236}">
                <a16:creationId xmlns:a16="http://schemas.microsoft.com/office/drawing/2014/main" id="{1B754793-C94C-C792-A9E7-37E50BC2703D}"/>
              </a:ext>
            </a:extLst>
          </p:cNvPr>
          <p:cNvSpPr/>
          <p:nvPr/>
        </p:nvSpPr>
        <p:spPr>
          <a:xfrm>
            <a:off x="5519925" y="4407251"/>
            <a:ext cx="1051468" cy="892076"/>
          </a:xfrm>
          <a:prstGeom prst="striped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D74DE-0E31-E362-9356-9150268A1F35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ângulo 7">
            <a:extLst>
              <a:ext uri="{FF2B5EF4-FFF2-40B4-BE49-F238E27FC236}">
                <a16:creationId xmlns:a16="http://schemas.microsoft.com/office/drawing/2014/main" id="{C11F075A-793A-5514-E3E9-96A9439475C4}"/>
              </a:ext>
            </a:extLst>
          </p:cNvPr>
          <p:cNvSpPr/>
          <p:nvPr/>
        </p:nvSpPr>
        <p:spPr>
          <a:xfrm>
            <a:off x="3069376" y="3720873"/>
            <a:ext cx="1832785" cy="1563393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6854"/>
            <a:endParaRPr lang="en-US" sz="1619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54" name="Agrupar 53">
            <a:extLst>
              <a:ext uri="{FF2B5EF4-FFF2-40B4-BE49-F238E27FC236}">
                <a16:creationId xmlns:a16="http://schemas.microsoft.com/office/drawing/2014/main" id="{07B2D1B8-2798-D533-2824-7C48C099820E}"/>
              </a:ext>
            </a:extLst>
          </p:cNvPr>
          <p:cNvGrpSpPr/>
          <p:nvPr/>
        </p:nvGrpSpPr>
        <p:grpSpPr>
          <a:xfrm>
            <a:off x="6619466" y="2745032"/>
            <a:ext cx="5588745" cy="3733655"/>
            <a:chOff x="6716304" y="3024298"/>
            <a:chExt cx="5588745" cy="3733655"/>
          </a:xfrm>
        </p:grpSpPr>
        <p:pic>
          <p:nvPicPr>
            <p:cNvPr id="39" name="Picture 1713659327" descr="Brinquedo de lego&#10;&#10;Descrição gerada automaticamente com confiança média">
              <a:extLst>
                <a:ext uri="{FF2B5EF4-FFF2-40B4-BE49-F238E27FC236}">
                  <a16:creationId xmlns:a16="http://schemas.microsoft.com/office/drawing/2014/main" id="{B1C870E8-2AF4-C03F-9CBE-42687C529B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4878"/>
            <a:stretch/>
          </p:blipFill>
          <p:spPr bwMode="auto">
            <a:xfrm>
              <a:off x="6716304" y="4009684"/>
              <a:ext cx="2960980" cy="274826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0" name="Imagem 39">
              <a:extLst>
                <a:ext uri="{FF2B5EF4-FFF2-40B4-BE49-F238E27FC236}">
                  <a16:creationId xmlns:a16="http://schemas.microsoft.com/office/drawing/2014/main" id="{D34A543F-A23D-9D62-77E5-EADDC9CF1C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19"/>
            <a:stretch/>
          </p:blipFill>
          <p:spPr>
            <a:xfrm>
              <a:off x="9549146" y="3479620"/>
              <a:ext cx="2510039" cy="1809186"/>
            </a:xfrm>
            <a:prstGeom prst="rect">
              <a:avLst/>
            </a:prstGeom>
          </p:spPr>
        </p:pic>
        <p:sp>
          <p:nvSpPr>
            <p:cNvPr id="41" name="Retângulo 40">
              <a:extLst>
                <a:ext uri="{FF2B5EF4-FFF2-40B4-BE49-F238E27FC236}">
                  <a16:creationId xmlns:a16="http://schemas.microsoft.com/office/drawing/2014/main" id="{33AD0124-552A-2343-FDF9-4AA7C992DE72}"/>
                </a:ext>
              </a:extLst>
            </p:cNvPr>
            <p:cNvSpPr/>
            <p:nvPr/>
          </p:nvSpPr>
          <p:spPr>
            <a:xfrm rot="21309790">
              <a:off x="8315271" y="5192029"/>
              <a:ext cx="497753" cy="465917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54"/>
              <a:endParaRPr lang="en-US" sz="161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2" name="Conector reto 41">
              <a:extLst>
                <a:ext uri="{FF2B5EF4-FFF2-40B4-BE49-F238E27FC236}">
                  <a16:creationId xmlns:a16="http://schemas.microsoft.com/office/drawing/2014/main" id="{0E84DD64-72DB-5553-40C5-30A5774D66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0706" y="5283375"/>
              <a:ext cx="3245287" cy="35723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ector reto 42">
              <a:extLst>
                <a:ext uri="{FF2B5EF4-FFF2-40B4-BE49-F238E27FC236}">
                  <a16:creationId xmlns:a16="http://schemas.microsoft.com/office/drawing/2014/main" id="{74F21BAD-7E27-74F9-9580-72A571ACDE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96514" y="3548869"/>
              <a:ext cx="1252632" cy="164692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tângulo 43">
              <a:extLst>
                <a:ext uri="{FF2B5EF4-FFF2-40B4-BE49-F238E27FC236}">
                  <a16:creationId xmlns:a16="http://schemas.microsoft.com/office/drawing/2014/main" id="{9256E97A-441E-3075-D3C2-8EC5E3589DB4}"/>
                </a:ext>
              </a:extLst>
            </p:cNvPr>
            <p:cNvSpPr/>
            <p:nvPr/>
          </p:nvSpPr>
          <p:spPr>
            <a:xfrm>
              <a:off x="9550475" y="3554300"/>
              <a:ext cx="2525518" cy="1729075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6854"/>
              <a:endParaRPr lang="en-US" sz="161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BDA9E939-FAA0-CC27-FE5F-9687E3DA5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4148" y="5654179"/>
              <a:ext cx="901666" cy="605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CaixaDeTexto 12">
              <a:extLst>
                <a:ext uri="{FF2B5EF4-FFF2-40B4-BE49-F238E27FC236}">
                  <a16:creationId xmlns:a16="http://schemas.microsoft.com/office/drawing/2014/main" id="{6BBB9189-3B73-60B3-DEE2-4594FB9D1AC4}"/>
                </a:ext>
              </a:extLst>
            </p:cNvPr>
            <p:cNvSpPr txBox="1"/>
            <p:nvPr/>
          </p:nvSpPr>
          <p:spPr>
            <a:xfrm>
              <a:off x="9715660" y="5552953"/>
              <a:ext cx="102108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pt-B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pt-BR" sz="1100" i="1" dirty="0" err="1">
                  <a:solidFill>
                    <a:srgbClr val="C00000"/>
                  </a:solidFill>
                </a:rPr>
                <a:t>Schematic</a:t>
              </a:r>
              <a:r>
                <a:rPr lang="pt-BR" sz="1100" i="1" dirty="0">
                  <a:solidFill>
                    <a:srgbClr val="C00000"/>
                  </a:solidFill>
                </a:rPr>
                <a:t> </a:t>
              </a:r>
              <a:r>
                <a:rPr lang="pt-BR" sz="1100" i="1" dirty="0" err="1">
                  <a:solidFill>
                    <a:srgbClr val="C00000"/>
                  </a:solidFill>
                </a:rPr>
                <a:t>of</a:t>
              </a:r>
              <a:r>
                <a:rPr lang="pt-BR" sz="1100" i="1" dirty="0">
                  <a:solidFill>
                    <a:srgbClr val="C00000"/>
                  </a:solidFill>
                </a:rPr>
                <a:t> a</a:t>
              </a:r>
              <a:r>
                <a:rPr lang="en-US" sz="1100" i="1" dirty="0">
                  <a:solidFill>
                    <a:srgbClr val="C00000"/>
                  </a:solidFill>
                </a:rPr>
                <a:t> WLS</a:t>
              </a:r>
            </a:p>
          </p:txBody>
        </p:sp>
        <p:sp>
          <p:nvSpPr>
            <p:cNvPr id="53" name="CaixaDeTexto 52">
              <a:extLst>
                <a:ext uri="{FF2B5EF4-FFF2-40B4-BE49-F238E27FC236}">
                  <a16:creationId xmlns:a16="http://schemas.microsoft.com/office/drawing/2014/main" id="{A3C68EE2-C52E-9469-C4D4-43D83E15972E}"/>
                </a:ext>
              </a:extLst>
            </p:cNvPr>
            <p:cNvSpPr txBox="1"/>
            <p:nvPr/>
          </p:nvSpPr>
          <p:spPr>
            <a:xfrm>
              <a:off x="10538567" y="3024298"/>
              <a:ext cx="17664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6854"/>
              <a:r>
                <a:rPr lang="en-US" sz="1400" b="1" dirty="0">
                  <a:solidFill>
                    <a:srgbClr val="4472C5"/>
                  </a:solidFill>
                </a:rPr>
                <a:t>New Electromagnetic structure</a:t>
              </a:r>
            </a:p>
          </p:txBody>
        </p:sp>
      </p:grp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59856572-855D-F766-95AA-E29B088C7EDB}"/>
              </a:ext>
            </a:extLst>
          </p:cNvPr>
          <p:cNvSpPr txBox="1"/>
          <p:nvPr/>
        </p:nvSpPr>
        <p:spPr>
          <a:xfrm>
            <a:off x="10443203" y="2036207"/>
            <a:ext cx="132879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854"/>
            <a:r>
              <a:rPr lang="pt-BR" sz="1100">
                <a:solidFill>
                  <a:prstClr val="black"/>
                </a:solidFill>
              </a:rPr>
              <a:t>SWLS NbTi wire </a:t>
            </a:r>
          </a:p>
          <a:p>
            <a:pPr defTabSz="456854"/>
            <a:r>
              <a:rPr lang="pt-BR" sz="1100">
                <a:solidFill>
                  <a:prstClr val="black"/>
                </a:solidFill>
              </a:rPr>
              <a:t>Ø = 0.90 mm</a:t>
            </a:r>
          </a:p>
          <a:p>
            <a:pPr defTabSz="456854"/>
            <a:r>
              <a:rPr lang="pt-BR" sz="1100">
                <a:solidFill>
                  <a:prstClr val="black"/>
                </a:solidFill>
              </a:rPr>
              <a:t>Cu/NbTi = 0.97</a:t>
            </a:r>
            <a:endParaRPr lang="en-US" sz="1100">
              <a:solidFill>
                <a:prstClr val="black"/>
              </a:solidFill>
            </a:endParaRPr>
          </a:p>
        </p:txBody>
      </p:sp>
      <p:pic>
        <p:nvPicPr>
          <p:cNvPr id="25" name="Imagem 24" descr="Imagem digital fictícia de planeta com fundo preto&#10;&#10;Descrição gerada automaticamente com confiança média">
            <a:extLst>
              <a:ext uri="{FF2B5EF4-FFF2-40B4-BE49-F238E27FC236}">
                <a16:creationId xmlns:a16="http://schemas.microsoft.com/office/drawing/2014/main" id="{BC4D24BB-4CE6-AFCB-DBB1-9DA150E9969F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9544" y="1843525"/>
            <a:ext cx="1328796" cy="99651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12795-72E7-FBB7-7F69-510A5E03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6</a:t>
            </a:fld>
            <a:endParaRPr lang="en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9B99B16-8ACC-3CA3-F142-552CCA372946}"/>
              </a:ext>
            </a:extLst>
          </p:cNvPr>
          <p:cNvSpPr txBox="1"/>
          <p:nvPr/>
        </p:nvSpPr>
        <p:spPr>
          <a:xfrm>
            <a:off x="517949" y="6014715"/>
            <a:ext cx="26821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err="1"/>
              <a:t>Bought</a:t>
            </a:r>
            <a:r>
              <a:rPr lang="pt-BR" sz="1000"/>
              <a:t> </a:t>
            </a:r>
            <a:r>
              <a:rPr lang="pt-BR" sz="1000" err="1"/>
              <a:t>from</a:t>
            </a:r>
            <a:r>
              <a:rPr lang="pt-BR" sz="1000"/>
              <a:t> </a:t>
            </a:r>
            <a:r>
              <a:rPr lang="pt-BR" sz="1000" err="1"/>
              <a:t>Budker</a:t>
            </a:r>
            <a:r>
              <a:rPr lang="pt-BR" sz="1000"/>
              <a:t> </a:t>
            </a:r>
            <a:r>
              <a:rPr lang="pt-BR" sz="1000" err="1"/>
              <a:t>Institute</a:t>
            </a:r>
            <a:r>
              <a:rPr lang="pt-BR" sz="1000"/>
              <a:t> </a:t>
            </a:r>
            <a:r>
              <a:rPr lang="pt-BR" sz="1000" err="1"/>
              <a:t>of</a:t>
            </a:r>
            <a:r>
              <a:rPr lang="pt-BR" sz="1000"/>
              <a:t> Nuclear </a:t>
            </a:r>
            <a:r>
              <a:rPr lang="pt-BR" sz="1000" err="1"/>
              <a:t>Physics</a:t>
            </a:r>
            <a:endParaRPr lang="en-US" sz="1000"/>
          </a:p>
        </p:txBody>
      </p:sp>
      <p:sp>
        <p:nvSpPr>
          <p:cNvPr id="19" name="CaixaDeTexto 30">
            <a:extLst>
              <a:ext uri="{FF2B5EF4-FFF2-40B4-BE49-F238E27FC236}">
                <a16:creationId xmlns:a16="http://schemas.microsoft.com/office/drawing/2014/main" id="{BF9283F9-3C37-5327-CBC1-BA74B1CF34F2}"/>
              </a:ext>
            </a:extLst>
          </p:cNvPr>
          <p:cNvSpPr txBox="1"/>
          <p:nvPr/>
        </p:nvSpPr>
        <p:spPr>
          <a:xfrm>
            <a:off x="7220061" y="3200354"/>
            <a:ext cx="124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6854"/>
            <a:r>
              <a:rPr lang="en-US" sz="2400" b="1">
                <a:solidFill>
                  <a:prstClr val="black"/>
                </a:solidFill>
              </a:rPr>
              <a:t>SWLS</a:t>
            </a:r>
          </a:p>
        </p:txBody>
      </p:sp>
    </p:spTree>
    <p:extLst>
      <p:ext uri="{BB962C8B-B14F-4D97-AF65-F5344CB8AC3E}">
        <p14:creationId xmlns:p14="http://schemas.microsoft.com/office/powerpoint/2010/main" val="88507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7" grpId="0"/>
      <p:bldP spid="15" grpId="0"/>
      <p:bldP spid="2" grpId="0" animBg="1"/>
      <p:bldP spid="29" grpId="0" animBg="1"/>
      <p:bldP spid="21" grpId="0"/>
      <p:bldP spid="16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8EE2A650-3030-7FA1-6A8E-88F167EB6D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853309"/>
              </p:ext>
            </p:extLst>
          </p:nvPr>
        </p:nvGraphicFramePr>
        <p:xfrm>
          <a:off x="736705" y="1236604"/>
          <a:ext cx="8578347" cy="530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51704">
                  <a:extLst>
                    <a:ext uri="{9D8B030D-6E8A-4147-A177-3AD203B41FA5}">
                      <a16:colId xmlns:a16="http://schemas.microsoft.com/office/drawing/2014/main" val="1791596760"/>
                    </a:ext>
                  </a:extLst>
                </a:gridCol>
                <a:gridCol w="4126643">
                  <a:extLst>
                    <a:ext uri="{9D8B030D-6E8A-4147-A177-3AD203B41FA5}">
                      <a16:colId xmlns:a16="http://schemas.microsoft.com/office/drawing/2014/main" val="551251125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pt-BR" b="0" noProof="0" dirty="0" err="1"/>
                        <a:t>Magnetic</a:t>
                      </a:r>
                      <a:r>
                        <a:rPr lang="pt-BR" b="0" noProof="0" dirty="0"/>
                        <a:t> </a:t>
                      </a:r>
                      <a:r>
                        <a:rPr lang="pt-BR" b="0" noProof="0" dirty="0" err="1"/>
                        <a:t>peak</a:t>
                      </a:r>
                      <a:r>
                        <a:rPr lang="pt-BR" b="0" noProof="0" dirty="0"/>
                        <a:t> </a:t>
                      </a:r>
                      <a:r>
                        <a:rPr lang="pt-BR" b="0" noProof="0" dirty="0" err="1"/>
                        <a:t>field</a:t>
                      </a:r>
                      <a:endParaRPr lang="pt-BR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noProof="0" dirty="0"/>
                        <a:t>&gt; 6.0 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946981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Operating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current</a:t>
                      </a:r>
                      <a:endParaRPr lang="pt-BR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noProof="0" dirty="0">
                          <a:solidFill>
                            <a:schemeClr val="tx1"/>
                          </a:solidFill>
                        </a:rPr>
                        <a:t>&lt; 300 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457052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Central </a:t>
                      </a:r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peak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profile (FWHM)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noProof="0" dirty="0">
                          <a:solidFill>
                            <a:schemeClr val="tx1"/>
                          </a:solidFill>
                        </a:rPr>
                        <a:t> &lt; 30 mm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262514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Maximum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1st </a:t>
                      </a:r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Integral (w/o </a:t>
                      </a:r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correctors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noProof="0" dirty="0">
                          <a:solidFill>
                            <a:schemeClr val="tx1"/>
                          </a:solidFill>
                        </a:rPr>
                        <a:t>&lt; 200 G.cm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663183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Maximum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2nd </a:t>
                      </a:r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Integral (w/o </a:t>
                      </a:r>
                      <a:r>
                        <a:rPr lang="pt-BR" b="0" noProof="0" dirty="0" err="1">
                          <a:solidFill>
                            <a:schemeClr val="tx1"/>
                          </a:solidFill>
                        </a:rPr>
                        <a:t>correctors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>
                          <a:solidFill>
                            <a:schemeClr val="tx1"/>
                          </a:solidFill>
                        </a:rPr>
                        <a:t>&lt; 20 kG.cm²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3484518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err="1">
                          <a:solidFill>
                            <a:schemeClr val="tx1"/>
                          </a:solidFill>
                        </a:rPr>
                        <a:t>Operating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b="0" noProof="0" err="1">
                          <a:solidFill>
                            <a:schemeClr val="tx1"/>
                          </a:solidFill>
                        </a:rPr>
                        <a:t>marging</a:t>
                      </a:r>
                      <a:r>
                        <a:rPr lang="pt-BR" b="0" noProof="0">
                          <a:solidFill>
                            <a:schemeClr val="tx1"/>
                          </a:solidFill>
                        </a:rPr>
                        <a:t> @ 5 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noProof="0">
                          <a:solidFill>
                            <a:schemeClr val="tx1"/>
                          </a:solidFill>
                        </a:rPr>
                        <a:t>&gt; 20%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724229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err="1">
                          <a:solidFill>
                            <a:schemeClr val="tx1"/>
                          </a:solidFill>
                        </a:rPr>
                        <a:t>Critical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b="0" noProof="0" err="1">
                          <a:solidFill>
                            <a:schemeClr val="tx1"/>
                          </a:solidFill>
                        </a:rPr>
                        <a:t>energy</a:t>
                      </a:r>
                      <a:endParaRPr lang="pt-BR" b="0" noProof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noProof="0" dirty="0">
                          <a:solidFill>
                            <a:schemeClr val="tx1"/>
                          </a:solidFill>
                        </a:rPr>
                        <a:t>&gt; 30 keV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90299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err="1">
                          <a:solidFill>
                            <a:schemeClr val="tx1"/>
                          </a:solidFill>
                        </a:rPr>
                        <a:t>Maximum</a:t>
                      </a:r>
                      <a:r>
                        <a:rPr lang="pt-BR" b="0" noProof="0">
                          <a:solidFill>
                            <a:schemeClr val="tx1"/>
                          </a:solidFill>
                        </a:rPr>
                        <a:t> total </a:t>
                      </a:r>
                      <a:r>
                        <a:rPr lang="pt-BR" b="0" noProof="0" err="1">
                          <a:solidFill>
                            <a:schemeClr val="tx1"/>
                          </a:solidFill>
                        </a:rPr>
                        <a:t>emited</a:t>
                      </a:r>
                      <a:r>
                        <a:rPr lang="pt-BR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t-BR" b="0" noProof="0" err="1">
                          <a:solidFill>
                            <a:schemeClr val="tx1"/>
                          </a:solidFill>
                        </a:rPr>
                        <a:t>power</a:t>
                      </a:r>
                      <a:endParaRPr lang="pt-BR" b="0" noProof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noProof="0">
                          <a:solidFill>
                            <a:schemeClr val="tx1"/>
                          </a:solidFill>
                        </a:rPr>
                        <a:t>&lt; 5 kW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111938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err="1"/>
                        <a:t>Coils</a:t>
                      </a:r>
                      <a:r>
                        <a:rPr lang="pt-BR" b="0" noProof="0" dirty="0"/>
                        <a:t> </a:t>
                      </a:r>
                      <a:r>
                        <a:rPr lang="pt-BR" b="0" noProof="0" err="1"/>
                        <a:t>operating</a:t>
                      </a:r>
                      <a:r>
                        <a:rPr lang="pt-BR" b="0" noProof="0" dirty="0"/>
                        <a:t> </a:t>
                      </a:r>
                      <a:r>
                        <a:rPr lang="pt-BR" b="0" noProof="0" err="1"/>
                        <a:t>temperature</a:t>
                      </a:r>
                      <a:endParaRPr lang="pt-BR" b="0" noProof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noProof="0"/>
                        <a:t>&lt; 5 K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853362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0" noProof="0" err="1"/>
                        <a:t>Cooldown</a:t>
                      </a:r>
                      <a:r>
                        <a:rPr lang="pt-BR" b="0" noProof="0"/>
                        <a:t> time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/>
                        <a:t>&lt; 80 horas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37784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err="1"/>
                        <a:t>Warm-up</a:t>
                      </a:r>
                      <a:r>
                        <a:rPr lang="pt-BR" b="0" noProof="0"/>
                        <a:t> time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noProof="0"/>
                        <a:t>&lt; 40 horas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30122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pt-BR" b="0" noProof="0" err="1"/>
                        <a:t>Current</a:t>
                      </a:r>
                      <a:r>
                        <a:rPr lang="pt-BR" b="0" noProof="0" dirty="0"/>
                        <a:t> </a:t>
                      </a:r>
                      <a:r>
                        <a:rPr lang="pt-BR" b="0" noProof="0" err="1"/>
                        <a:t>ramping</a:t>
                      </a:r>
                      <a:r>
                        <a:rPr lang="pt-BR" b="0" noProof="0"/>
                        <a:t> time, </a:t>
                      </a:r>
                      <a:r>
                        <a:rPr lang="pt-BR" b="0" noProof="0" err="1"/>
                        <a:t>up</a:t>
                      </a:r>
                      <a:r>
                        <a:rPr lang="pt-BR" b="0" noProof="0" dirty="0"/>
                        <a:t> </a:t>
                      </a:r>
                      <a:r>
                        <a:rPr lang="pt-BR" b="0" noProof="0" err="1"/>
                        <a:t>or</a:t>
                      </a:r>
                      <a:r>
                        <a:rPr lang="pt-BR" b="0" noProof="0" dirty="0"/>
                        <a:t> </a:t>
                      </a:r>
                      <a:r>
                        <a:rPr lang="pt-BR" b="0" noProof="0" err="1"/>
                        <a:t>down</a:t>
                      </a:r>
                      <a:endParaRPr lang="pt-BR" b="0" noProof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pt-BR" noProof="0"/>
                        <a:t>&gt; 8 minutos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0931823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Lifespan</a:t>
                      </a:r>
                      <a:endParaRPr lang="pt-BR" b="0" noProof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&gt; 20 years, with a minimal number of quenches and a maximum number of cool down and warm up of 1 per year</a:t>
                      </a:r>
                      <a:endParaRPr lang="pt-BR" noProof="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60865643"/>
                  </a:ext>
                </a:extLst>
              </a:tr>
            </a:tbl>
          </a:graphicData>
        </a:graphic>
      </p:graphicFrame>
      <p:sp>
        <p:nvSpPr>
          <p:cNvPr id="6" name="Título 1">
            <a:extLst>
              <a:ext uri="{FF2B5EF4-FFF2-40B4-BE49-F238E27FC236}">
                <a16:creationId xmlns:a16="http://schemas.microsoft.com/office/drawing/2014/main" id="{DE04454F-0343-F205-C27A-F56E9B42C7F9}"/>
              </a:ext>
            </a:extLst>
          </p:cNvPr>
          <p:cNvSpPr txBox="1">
            <a:spLocks/>
          </p:cNvSpPr>
          <p:nvPr/>
        </p:nvSpPr>
        <p:spPr>
          <a:xfrm>
            <a:off x="10033196" y="1937472"/>
            <a:ext cx="2571750" cy="6858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pt-BR" sz="2800" b="0" err="1">
                <a:solidFill>
                  <a:srgbClr val="00B050"/>
                </a:solidFill>
                <a:latin typeface="Aptos Narrow" panose="020B0004020202020204" pitchFamily="34" charset="0"/>
                <a:ea typeface="Lato"/>
                <a:cs typeface="Lato"/>
              </a:rPr>
              <a:t>Magnetic</a:t>
            </a:r>
            <a:endParaRPr lang="pt-BR" sz="3600" b="0">
              <a:solidFill>
                <a:srgbClr val="00B050"/>
              </a:solidFill>
              <a:latin typeface="Aptos Narrow" panose="020B0004020202020204" pitchFamily="34" charset="0"/>
            </a:endParaRPr>
          </a:p>
        </p:txBody>
      </p:sp>
      <p:sp>
        <p:nvSpPr>
          <p:cNvPr id="7" name="Colchete Direito 6">
            <a:extLst>
              <a:ext uri="{FF2B5EF4-FFF2-40B4-BE49-F238E27FC236}">
                <a16:creationId xmlns:a16="http://schemas.microsoft.com/office/drawing/2014/main" id="{5E2869BB-9D91-F3DA-5C76-C695CC552CA3}"/>
              </a:ext>
            </a:extLst>
          </p:cNvPr>
          <p:cNvSpPr/>
          <p:nvPr/>
        </p:nvSpPr>
        <p:spPr>
          <a:xfrm>
            <a:off x="9604731" y="1257611"/>
            <a:ext cx="180000" cy="2160000"/>
          </a:xfrm>
          <a:prstGeom prst="rightBracket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338E1228-3B33-0BE6-C2A8-DE42D85D105A}"/>
              </a:ext>
            </a:extLst>
          </p:cNvPr>
          <p:cNvSpPr txBox="1">
            <a:spLocks/>
          </p:cNvSpPr>
          <p:nvPr/>
        </p:nvSpPr>
        <p:spPr>
          <a:xfrm>
            <a:off x="10033196" y="3504358"/>
            <a:ext cx="1787568" cy="685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pt-BR" sz="2800" b="0" err="1">
                <a:solidFill>
                  <a:schemeClr val="accent4">
                    <a:lumMod val="75000"/>
                  </a:schemeClr>
                </a:solidFill>
                <a:latin typeface="Aptos Narrow" panose="020B0004020202020204" pitchFamily="34" charset="0"/>
                <a:ea typeface="Lato"/>
                <a:cs typeface="Lato"/>
              </a:rPr>
              <a:t>Emited</a:t>
            </a:r>
            <a:r>
              <a:rPr lang="pt-BR" sz="2800" b="0">
                <a:solidFill>
                  <a:schemeClr val="accent4">
                    <a:lumMod val="75000"/>
                  </a:schemeClr>
                </a:solidFill>
                <a:latin typeface="Aptos Narrow" panose="020B0004020202020204" pitchFamily="34" charset="0"/>
                <a:ea typeface="Lato"/>
                <a:cs typeface="Lato"/>
              </a:rPr>
              <a:t> </a:t>
            </a:r>
            <a:r>
              <a:rPr lang="pt-BR" sz="2800" b="0" err="1">
                <a:solidFill>
                  <a:schemeClr val="accent4">
                    <a:lumMod val="75000"/>
                  </a:schemeClr>
                </a:solidFill>
                <a:latin typeface="Aptos Narrow" panose="020B0004020202020204" pitchFamily="34" charset="0"/>
                <a:ea typeface="Lato"/>
                <a:cs typeface="Lato"/>
              </a:rPr>
              <a:t>Radiation</a:t>
            </a:r>
            <a:endParaRPr lang="pt-BR" sz="3600" b="0">
              <a:solidFill>
                <a:schemeClr val="accent4">
                  <a:lumMod val="75000"/>
                </a:schemeClr>
              </a:solidFill>
              <a:latin typeface="Aptos Narrow" panose="020B0004020202020204" pitchFamily="34" charset="0"/>
            </a:endParaRPr>
          </a:p>
        </p:txBody>
      </p:sp>
      <p:sp>
        <p:nvSpPr>
          <p:cNvPr id="9" name="Colchete Direito 8">
            <a:extLst>
              <a:ext uri="{FF2B5EF4-FFF2-40B4-BE49-F238E27FC236}">
                <a16:creationId xmlns:a16="http://schemas.microsoft.com/office/drawing/2014/main" id="{9BFEA465-60EE-3303-2B0B-3417C179C036}"/>
              </a:ext>
            </a:extLst>
          </p:cNvPr>
          <p:cNvSpPr/>
          <p:nvPr/>
        </p:nvSpPr>
        <p:spPr>
          <a:xfrm>
            <a:off x="9604731" y="3498763"/>
            <a:ext cx="180000" cy="612000"/>
          </a:xfrm>
          <a:prstGeom prst="rightBracket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26995A25-E98E-768A-9F89-FEC6D6E849A0}"/>
              </a:ext>
            </a:extLst>
          </p:cNvPr>
          <p:cNvSpPr txBox="1">
            <a:spLocks/>
          </p:cNvSpPr>
          <p:nvPr/>
        </p:nvSpPr>
        <p:spPr>
          <a:xfrm>
            <a:off x="10033196" y="4997724"/>
            <a:ext cx="2639217" cy="685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pt-BR" sz="2800" b="0" err="1">
                <a:solidFill>
                  <a:srgbClr val="0077B8"/>
                </a:solidFill>
                <a:latin typeface="Aptos Narrow" panose="020B0004020202020204" pitchFamily="34" charset="0"/>
                <a:ea typeface="Lato"/>
                <a:cs typeface="Lato"/>
              </a:rPr>
              <a:t>Operation</a:t>
            </a:r>
            <a:r>
              <a:rPr lang="pt-BR" sz="2800" b="0">
                <a:solidFill>
                  <a:srgbClr val="0077B8"/>
                </a:solidFill>
                <a:latin typeface="Aptos Narrow" panose="020B0004020202020204" pitchFamily="34" charset="0"/>
                <a:ea typeface="Lato"/>
                <a:cs typeface="Lato"/>
              </a:rPr>
              <a:t> / </a:t>
            </a:r>
            <a:r>
              <a:rPr lang="pt-BR" sz="2800" b="0" err="1">
                <a:solidFill>
                  <a:srgbClr val="0077B8"/>
                </a:solidFill>
                <a:latin typeface="Aptos Narrow" panose="020B0004020202020204" pitchFamily="34" charset="0"/>
                <a:ea typeface="Lato"/>
                <a:cs typeface="Lato"/>
              </a:rPr>
              <a:t>Cryogenic</a:t>
            </a:r>
            <a:endParaRPr lang="pt-BR" sz="3600" b="0">
              <a:solidFill>
                <a:srgbClr val="0077B8"/>
              </a:solidFill>
              <a:latin typeface="Aptos Narrow" panose="020B0004020202020204" pitchFamily="34" charset="0"/>
            </a:endParaRPr>
          </a:p>
        </p:txBody>
      </p:sp>
      <p:sp>
        <p:nvSpPr>
          <p:cNvPr id="14" name="Colchete Direito 13">
            <a:extLst>
              <a:ext uri="{FF2B5EF4-FFF2-40B4-BE49-F238E27FC236}">
                <a16:creationId xmlns:a16="http://schemas.microsoft.com/office/drawing/2014/main" id="{FF279233-6945-9AAF-AEB3-BAE540C10089}"/>
              </a:ext>
            </a:extLst>
          </p:cNvPr>
          <p:cNvSpPr/>
          <p:nvPr/>
        </p:nvSpPr>
        <p:spPr>
          <a:xfrm>
            <a:off x="9604731" y="4196153"/>
            <a:ext cx="180000" cy="2304000"/>
          </a:xfrm>
          <a:prstGeom prst="rightBracket">
            <a:avLst/>
          </a:prstGeom>
          <a:ln w="76200">
            <a:solidFill>
              <a:srgbClr val="0077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6B0B725-0809-E55B-01F6-1E2F25368D32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  <a:cs typeface="Verdana" charset="0"/>
              </a:rPr>
              <a:t>SWLS – Performance goals / requirements</a:t>
            </a:r>
          </a:p>
        </p:txBody>
      </p:sp>
      <p:cxnSp>
        <p:nvCxnSpPr>
          <p:cNvPr id="15" name="Straight Connector 8">
            <a:extLst>
              <a:ext uri="{FF2B5EF4-FFF2-40B4-BE49-F238E27FC236}">
                <a16:creationId xmlns:a16="http://schemas.microsoft.com/office/drawing/2014/main" id="{014EC8D6-C176-FE9E-D332-079432549E0B}"/>
              </a:ext>
            </a:extLst>
          </p:cNvPr>
          <p:cNvCxnSpPr/>
          <p:nvPr/>
        </p:nvCxnSpPr>
        <p:spPr>
          <a:xfrm>
            <a:off x="39471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422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Agrupar 24">
            <a:extLst>
              <a:ext uri="{FF2B5EF4-FFF2-40B4-BE49-F238E27FC236}">
                <a16:creationId xmlns:a16="http://schemas.microsoft.com/office/drawing/2014/main" id="{96F880F8-960E-689F-50B4-F89F19AD744F}"/>
              </a:ext>
            </a:extLst>
          </p:cNvPr>
          <p:cNvGrpSpPr/>
          <p:nvPr/>
        </p:nvGrpSpPr>
        <p:grpSpPr>
          <a:xfrm>
            <a:off x="5767723" y="4517882"/>
            <a:ext cx="3868529" cy="2250119"/>
            <a:chOff x="7348865" y="1301314"/>
            <a:chExt cx="4667768" cy="2605553"/>
          </a:xfrm>
        </p:grpSpPr>
        <p:pic>
          <p:nvPicPr>
            <p:cNvPr id="22" name="Imagem 21" descr="Gráfico, Gráfico de linhas&#10;&#10;Descrição gerada automaticamente">
              <a:extLst>
                <a:ext uri="{FF2B5EF4-FFF2-40B4-BE49-F238E27FC236}">
                  <a16:creationId xmlns:a16="http://schemas.microsoft.com/office/drawing/2014/main" id="{6081A999-67FD-E601-AFB3-26D6D4714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48865" y="1301314"/>
              <a:ext cx="4667768" cy="2605553"/>
            </a:xfrm>
            <a:prstGeom prst="rect">
              <a:avLst/>
            </a:prstGeom>
          </p:spPr>
        </p:pic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0E7BEA98-5E73-A470-F942-CCEFFDCC5B62}"/>
                </a:ext>
              </a:extLst>
            </p:cNvPr>
            <p:cNvSpPr txBox="1"/>
            <p:nvPr/>
          </p:nvSpPr>
          <p:spPr>
            <a:xfrm>
              <a:off x="9574953" y="3302042"/>
              <a:ext cx="660976" cy="29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>
                  <a:solidFill>
                    <a:srgbClr val="FF0000"/>
                  </a:solidFill>
                </a:rPr>
                <a:t>6.6 T</a:t>
              </a:r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1A5C965E-22FE-B2B7-BAC2-3C8D41FBDB6D}"/>
                </a:ext>
              </a:extLst>
            </p:cNvPr>
            <p:cNvSpPr txBox="1"/>
            <p:nvPr/>
          </p:nvSpPr>
          <p:spPr>
            <a:xfrm>
              <a:off x="10307871" y="1420173"/>
              <a:ext cx="660975" cy="29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b="1">
                  <a:solidFill>
                    <a:srgbClr val="FF0000"/>
                  </a:solidFill>
                </a:rPr>
                <a:t>1.4 T</a:t>
              </a: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87B7A6BD-6471-3885-470A-D875E9D52E09}"/>
                </a:ext>
              </a:extLst>
            </p:cNvPr>
            <p:cNvSpPr txBox="1"/>
            <p:nvPr/>
          </p:nvSpPr>
          <p:spPr>
            <a:xfrm>
              <a:off x="8782036" y="2331639"/>
              <a:ext cx="967511" cy="32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b="1">
                  <a:solidFill>
                    <a:srgbClr val="FF0000"/>
                  </a:solidFill>
                </a:rPr>
                <a:t>29.6 mm</a:t>
              </a:r>
            </a:p>
          </p:txBody>
        </p:sp>
        <p:cxnSp>
          <p:nvCxnSpPr>
            <p:cNvPr id="8" name="Conector de Seta Reta 7">
              <a:extLst>
                <a:ext uri="{FF2B5EF4-FFF2-40B4-BE49-F238E27FC236}">
                  <a16:creationId xmlns:a16="http://schemas.microsoft.com/office/drawing/2014/main" id="{4538FD9A-F5DD-AFBE-E26B-BC39D210F599}"/>
                </a:ext>
              </a:extLst>
            </p:cNvPr>
            <p:cNvCxnSpPr/>
            <p:nvPr/>
          </p:nvCxnSpPr>
          <p:spPr>
            <a:xfrm>
              <a:off x="9664893" y="2487168"/>
              <a:ext cx="288257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F40C93C1-44F9-BA74-A59B-0CC4117A49B0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Electromagnetic Design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F62F169-1F73-BA9E-236A-7F940C162349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60D80C24-9D6D-730B-8F04-E694FA54F17C}"/>
              </a:ext>
            </a:extLst>
          </p:cNvPr>
          <p:cNvSpPr txBox="1"/>
          <p:nvPr/>
        </p:nvSpPr>
        <p:spPr>
          <a:xfrm>
            <a:off x="176581" y="969457"/>
            <a:ext cx="27011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Electromagnetic Design Analysis and Optimization:</a:t>
            </a:r>
            <a:endParaRPr lang="en-US" sz="1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Geometry of the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Magnetic field plots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Field integrals and multipoles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Fabrication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Load line operating margin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Energy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SME and Inductance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Photon flux emission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A390E1B-D3AC-D3E5-163F-D209DCA74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8</a:t>
            </a:fld>
            <a:endParaRPr lang="en-BR"/>
          </a:p>
        </p:txBody>
      </p:sp>
      <p:graphicFrame>
        <p:nvGraphicFramePr>
          <p:cNvPr id="6" name="Tabela 58">
            <a:extLst>
              <a:ext uri="{FF2B5EF4-FFF2-40B4-BE49-F238E27FC236}">
                <a16:creationId xmlns:a16="http://schemas.microsoft.com/office/drawing/2014/main" id="{2727EDE1-1209-832C-1E06-DDD397DCF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914735"/>
              </p:ext>
            </p:extLst>
          </p:nvPr>
        </p:nvGraphicFramePr>
        <p:xfrm>
          <a:off x="460162" y="4749141"/>
          <a:ext cx="4370773" cy="18132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42931">
                  <a:extLst>
                    <a:ext uri="{9D8B030D-6E8A-4147-A177-3AD203B41FA5}">
                      <a16:colId xmlns:a16="http://schemas.microsoft.com/office/drawing/2014/main" val="1664532690"/>
                    </a:ext>
                  </a:extLst>
                </a:gridCol>
                <a:gridCol w="1065341">
                  <a:extLst>
                    <a:ext uri="{9D8B030D-6E8A-4147-A177-3AD203B41FA5}">
                      <a16:colId xmlns:a16="http://schemas.microsoft.com/office/drawing/2014/main" val="4145143242"/>
                    </a:ext>
                  </a:extLst>
                </a:gridCol>
                <a:gridCol w="1062501">
                  <a:extLst>
                    <a:ext uri="{9D8B030D-6E8A-4147-A177-3AD203B41FA5}">
                      <a16:colId xmlns:a16="http://schemas.microsoft.com/office/drawing/2014/main" val="1091856933"/>
                    </a:ext>
                  </a:extLst>
                </a:gridCol>
              </a:tblGrid>
              <a:tr h="246679">
                <a:tc>
                  <a:txBody>
                    <a:bodyPr/>
                    <a:lstStyle/>
                    <a:p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Parameters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miter lim="800000"/>
                    </a:lnL>
                    <a:lnR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Targets</a:t>
                      </a:r>
                    </a:p>
                  </a:txBody>
                  <a:tcPr marL="82223" marR="82223" marT="41112" marB="41112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Results</a:t>
                      </a:r>
                    </a:p>
                  </a:txBody>
                  <a:tcPr marL="82223" marR="82223" marT="41112" marB="41112" anchor="ctr">
                    <a:lnL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12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/>
                        <a:t>Current 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&lt; 300 A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228 A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463968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en-US" sz="1400" b="0" noProof="0"/>
                        <a:t>Peak field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&gt; 6 T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6.6 T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464037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en-US" sz="1400" b="0" noProof="0"/>
                        <a:t>FWHM of central peak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&lt; 30 mm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29.6 mm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597151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en-US" sz="1400" b="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1st magnetic field integral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 200 G.cm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72 G.cm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7393781"/>
                  </a:ext>
                </a:extLst>
              </a:tr>
              <a:tr h="219377">
                <a:tc>
                  <a:txBody>
                    <a:bodyPr/>
                    <a:lstStyle/>
                    <a:p>
                      <a:r>
                        <a:rPr lang="en-US" sz="1400" b="0" noProof="0"/>
                        <a:t>Margin @ 5.0 K</a:t>
                      </a:r>
                    </a:p>
                  </a:txBody>
                  <a:tcPr marL="82223" marR="82223" marT="41112" marB="4111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0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&gt; 20%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24%</a:t>
                      </a:r>
                    </a:p>
                  </a:txBody>
                  <a:tcPr marL="82223" marR="82223" marT="41112" marB="41112" anchor="ctr">
                    <a:lnL w="0">
                      <a:noFill/>
                    </a:lnL>
                    <a:lnR w="12700">
                      <a:noFill/>
                    </a:lnR>
                    <a:lnT w="0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74635"/>
                  </a:ext>
                </a:extLst>
              </a:tr>
            </a:tbl>
          </a:graphicData>
        </a:graphic>
      </p:graphicFrame>
      <p:sp>
        <p:nvSpPr>
          <p:cNvPr id="34" name="CaixaDeTexto 33">
            <a:extLst>
              <a:ext uri="{FF2B5EF4-FFF2-40B4-BE49-F238E27FC236}">
                <a16:creationId xmlns:a16="http://schemas.microsoft.com/office/drawing/2014/main" id="{386FF800-2852-C34D-E1BC-48AA76328920}"/>
              </a:ext>
            </a:extLst>
          </p:cNvPr>
          <p:cNvSpPr txBox="1"/>
          <p:nvPr/>
        </p:nvSpPr>
        <p:spPr>
          <a:xfrm>
            <a:off x="2088514" y="4396652"/>
            <a:ext cx="1109112" cy="307776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6854"/>
            <a:r>
              <a:rPr lang="pt-BR" sz="1400" b="1">
                <a:solidFill>
                  <a:schemeClr val="bg1"/>
                </a:solidFill>
              </a:rPr>
              <a:t>Main </a:t>
            </a:r>
            <a:r>
              <a:rPr lang="en-US" sz="1400" b="1">
                <a:solidFill>
                  <a:schemeClr val="bg1"/>
                </a:solidFill>
              </a:rPr>
              <a:t>results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F8B46F6-F1FF-406E-03C4-58F3ABC13EB6}"/>
              </a:ext>
            </a:extLst>
          </p:cNvPr>
          <p:cNvSpPr txBox="1"/>
          <p:nvPr/>
        </p:nvSpPr>
        <p:spPr>
          <a:xfrm>
            <a:off x="6987641" y="4240041"/>
            <a:ext cx="1724318" cy="292388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en-BR"/>
            </a:defPPr>
            <a:lvl1pPr algn="ctr" defTabSz="456854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 sz="1300"/>
              <a:t>Simulated field profile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2CD7F6A-CD35-A05C-3EE2-A363B3ACBAAF}"/>
              </a:ext>
            </a:extLst>
          </p:cNvPr>
          <p:cNvSpPr txBox="1"/>
          <p:nvPr/>
        </p:nvSpPr>
        <p:spPr>
          <a:xfrm>
            <a:off x="4877983" y="867674"/>
            <a:ext cx="2696152" cy="307777"/>
          </a:xfrm>
          <a:prstGeom prst="rect">
            <a:avLst/>
          </a:prstGeom>
          <a:ln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BR"/>
            </a:defPPr>
            <a:lvl1pPr algn="ctr" defTabSz="456854">
              <a:defRPr sz="1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Proposed electromagnetic model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4155EA59-7DF3-E984-3F85-7BB1D39021AE}"/>
              </a:ext>
            </a:extLst>
          </p:cNvPr>
          <p:cNvGrpSpPr>
            <a:grpSpLocks noChangeAspect="1"/>
          </p:cNvGrpSpPr>
          <p:nvPr/>
        </p:nvGrpSpPr>
        <p:grpSpPr>
          <a:xfrm>
            <a:off x="3313306" y="1215058"/>
            <a:ext cx="5294915" cy="3054629"/>
            <a:chOff x="2528136" y="2489447"/>
            <a:chExt cx="4236513" cy="2444040"/>
          </a:xfrm>
        </p:grpSpPr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B15CE950-1144-6C48-6742-B561D5C62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8136" y="2489447"/>
              <a:ext cx="4129537" cy="2444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59C57B78-5658-7A7C-C528-7C7FDD4E7025}"/>
                </a:ext>
              </a:extLst>
            </p:cNvPr>
            <p:cNvSpPr txBox="1"/>
            <p:nvPr/>
          </p:nvSpPr>
          <p:spPr>
            <a:xfrm>
              <a:off x="5410977" y="2739081"/>
              <a:ext cx="1353672" cy="337311"/>
            </a:xfrm>
            <a:prstGeom prst="rect">
              <a:avLst/>
            </a:prstGeom>
            <a:noFill/>
          </p:spPr>
          <p:txBody>
            <a:bodyPr wrap="square" lIns="82223" tIns="41112" rIns="82223" bIns="41112" rtlCol="0" anchor="t">
              <a:spAutoFit/>
            </a:bodyPr>
            <a:lstStyle/>
            <a:p>
              <a:pPr defTabSz="456854"/>
              <a:r>
                <a:rPr lang="pt-BR" sz="1100">
                  <a:solidFill>
                    <a:srgbClr val="1B7589"/>
                  </a:solidFill>
                  <a:latin typeface="Calibri"/>
                  <a:ea typeface="MS PGothic"/>
                  <a:cs typeface="Calibri"/>
                </a:rPr>
                <a:t>Ho pole (12 mm) </a:t>
              </a:r>
              <a:r>
                <a:rPr lang="pt-BR" sz="1100" err="1">
                  <a:solidFill>
                    <a:srgbClr val="1B7589"/>
                  </a:solidFill>
                  <a:latin typeface="Calibri"/>
                  <a:ea typeface="MS PGothic"/>
                  <a:cs typeface="Calibri"/>
                </a:rPr>
                <a:t>ferromagnectic</a:t>
              </a:r>
              <a:r>
                <a:rPr lang="pt-BR" sz="1100">
                  <a:solidFill>
                    <a:srgbClr val="1B7589"/>
                  </a:solidFill>
                  <a:latin typeface="Calibri"/>
                  <a:ea typeface="MS PGothic"/>
                  <a:cs typeface="Calibri"/>
                </a:rPr>
                <a:t> </a:t>
              </a:r>
              <a:r>
                <a:rPr lang="pt-BR" sz="1100" err="1">
                  <a:solidFill>
                    <a:srgbClr val="1B7589"/>
                  </a:solidFill>
                  <a:latin typeface="Calibri"/>
                  <a:ea typeface="MS PGothic"/>
                  <a:cs typeface="Calibri"/>
                </a:rPr>
                <a:t>below</a:t>
              </a:r>
              <a:r>
                <a:rPr lang="pt-BR" sz="1100">
                  <a:solidFill>
                    <a:srgbClr val="1B7589"/>
                  </a:solidFill>
                  <a:latin typeface="Calibri"/>
                  <a:ea typeface="MS PGothic"/>
                  <a:cs typeface="Calibri"/>
                </a:rPr>
                <a:t> 20 K</a:t>
              </a:r>
              <a:endParaRPr lang="pt-BR">
                <a:solidFill>
                  <a:srgbClr val="1B7589"/>
                </a:solidFill>
              </a:endParaRPr>
            </a:p>
          </p:txBody>
        </p:sp>
      </p:grp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B0D469CD-CD5F-19D1-1C8E-278756BB2B66}"/>
              </a:ext>
            </a:extLst>
          </p:cNvPr>
          <p:cNvSpPr txBox="1"/>
          <p:nvPr/>
        </p:nvSpPr>
        <p:spPr>
          <a:xfrm>
            <a:off x="8910096" y="2320632"/>
            <a:ext cx="3236313" cy="17911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2223" tIns="41112" rIns="82223" bIns="41112" rtlCol="0" anchor="t">
            <a:spAutoFit/>
          </a:bodyPr>
          <a:lstStyle/>
          <a:p>
            <a:pPr marL="0" lvl="1" defTabSz="456854">
              <a:spcAft>
                <a:spcPts val="600"/>
              </a:spcAft>
            </a:pPr>
            <a:r>
              <a:rPr lang="en-US" sz="1600" b="1">
                <a:latin typeface="Calibri"/>
                <a:ea typeface="MS PGothic"/>
                <a:cs typeface="Calibri"/>
              </a:rPr>
              <a:t>Challenges:</a:t>
            </a:r>
          </a:p>
          <a:p>
            <a:pPr marL="180975" lvl="1" indent="-180975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>
                <a:latin typeface="Calibri"/>
                <a:ea typeface="MS PGothic"/>
                <a:cs typeface="Calibri"/>
              </a:rPr>
              <a:t>High peak field</a:t>
            </a:r>
          </a:p>
          <a:p>
            <a:pPr marL="180975" lvl="1" indent="-180975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>
                <a:latin typeface="Calibri"/>
                <a:ea typeface="MS PGothic"/>
                <a:cs typeface="Calibri"/>
              </a:rPr>
              <a:t>Field integrals and multipoles requirements</a:t>
            </a:r>
          </a:p>
          <a:p>
            <a:pPr marL="180975" lvl="1" indent="-180975" defTabSz="45685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>
                <a:latin typeface="Calibri"/>
                <a:ea typeface="MS PGothic"/>
                <a:cs typeface="Calibri"/>
              </a:rPr>
              <a:t>A </a:t>
            </a:r>
            <a:r>
              <a:rPr lang="en-US" sz="1600" b="1">
                <a:latin typeface="Calibri"/>
                <a:ea typeface="MS PGothic"/>
                <a:cs typeface="Calibri"/>
              </a:rPr>
              <a:t>very narrow central peak field </a:t>
            </a:r>
            <a:r>
              <a:rPr lang="en-US" sz="1600">
                <a:latin typeface="Calibri"/>
                <a:ea typeface="MS PGothic"/>
                <a:cs typeface="Calibri"/>
              </a:rPr>
              <a:t>not to impact the beam emittance</a:t>
            </a:r>
          </a:p>
        </p:txBody>
      </p:sp>
    </p:spTree>
    <p:extLst>
      <p:ext uri="{BB962C8B-B14F-4D97-AF65-F5344CB8AC3E}">
        <p14:creationId xmlns:p14="http://schemas.microsoft.com/office/powerpoint/2010/main" val="1214149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41D70-0C6A-B57A-5633-229EECC8F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11A69AB-7690-FDB6-7C3A-B7AC3BEE5FF8}"/>
              </a:ext>
            </a:extLst>
          </p:cNvPr>
          <p:cNvSpPr>
            <a:spLocks noGrp="1"/>
          </p:cNvSpPr>
          <p:nvPr/>
        </p:nvSpPr>
        <p:spPr bwMode="auto">
          <a:xfrm>
            <a:off x="229828" y="858463"/>
            <a:ext cx="5177404" cy="118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456854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en-US" sz="2400">
                <a:latin typeface="Calibri"/>
                <a:ea typeface="MS PGothic"/>
                <a:cs typeface="Calibri"/>
              </a:rPr>
              <a:t>The </a:t>
            </a:r>
            <a:r>
              <a:rPr lang="en-US" altLang="en-US" sz="2400" b="1">
                <a:latin typeface="Calibri"/>
                <a:ea typeface="MS PGothic"/>
                <a:cs typeface="Calibri"/>
              </a:rPr>
              <a:t>coils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 have slightly </a:t>
            </a:r>
            <a:r>
              <a:rPr lang="en-US" altLang="en-US" sz="2400" b="1">
                <a:latin typeface="Calibri"/>
                <a:ea typeface="MS PGothic"/>
                <a:cs typeface="Calibri"/>
              </a:rPr>
              <a:t>oval shape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 to better maintain the </a:t>
            </a:r>
            <a:r>
              <a:rPr lang="en-US" altLang="en-US" sz="2400" b="1">
                <a:latin typeface="Calibri"/>
                <a:ea typeface="MS PGothic"/>
                <a:cs typeface="Calibri"/>
              </a:rPr>
              <a:t>tension on the wires </a:t>
            </a:r>
            <a:r>
              <a:rPr lang="en-US" altLang="en-US" sz="2400">
                <a:latin typeface="Calibri"/>
                <a:ea typeface="MS PGothic"/>
                <a:cs typeface="Calibri"/>
              </a:rPr>
              <a:t>during winding process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0922D63-424A-0712-6542-23DAE1BA79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034" r="48303" b="59385"/>
          <a:stretch/>
        </p:blipFill>
        <p:spPr>
          <a:xfrm>
            <a:off x="288132" y="2979800"/>
            <a:ext cx="2465811" cy="95772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A37C6009-EE8E-3554-2662-78E50EBAAB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056" t="1680" b="44843"/>
          <a:stretch/>
        </p:blipFill>
        <p:spPr>
          <a:xfrm>
            <a:off x="514849" y="4026483"/>
            <a:ext cx="2014627" cy="2098206"/>
          </a:xfrm>
          <a:prstGeom prst="rect">
            <a:avLst/>
          </a:prstGeom>
        </p:spPr>
      </p:pic>
      <p:sp>
        <p:nvSpPr>
          <p:cNvPr id="32" name="CaixaDeTexto 31">
            <a:extLst>
              <a:ext uri="{FF2B5EF4-FFF2-40B4-BE49-F238E27FC236}">
                <a16:creationId xmlns:a16="http://schemas.microsoft.com/office/drawing/2014/main" id="{351E6595-6F3D-D368-273D-8C0B72ACD2EB}"/>
              </a:ext>
            </a:extLst>
          </p:cNvPr>
          <p:cNvSpPr txBox="1"/>
          <p:nvPr/>
        </p:nvSpPr>
        <p:spPr>
          <a:xfrm>
            <a:off x="493020" y="6145472"/>
            <a:ext cx="2321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854"/>
            <a:r>
              <a:rPr lang="en-US" b="1" u="sng">
                <a:solidFill>
                  <a:prstClr val="black"/>
                </a:solidFill>
              </a:rPr>
              <a:t>Lateral coil (180 turns)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1515615A-2B93-7334-2AA0-FA46906531A8}"/>
              </a:ext>
            </a:extLst>
          </p:cNvPr>
          <p:cNvSpPr txBox="1"/>
          <p:nvPr/>
        </p:nvSpPr>
        <p:spPr>
          <a:xfrm>
            <a:off x="3072055" y="6145472"/>
            <a:ext cx="2484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6854"/>
            <a:r>
              <a:rPr lang="en-US" b="1" u="sng">
                <a:solidFill>
                  <a:prstClr val="black"/>
                </a:solidFill>
              </a:rPr>
              <a:t>Central coil (1080 turns)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F152BBA-DE0F-3909-D086-84506F4A5424}"/>
              </a:ext>
            </a:extLst>
          </p:cNvPr>
          <p:cNvSpPr txBox="1">
            <a:spLocks/>
          </p:cNvSpPr>
          <p:nvPr/>
        </p:nvSpPr>
        <p:spPr>
          <a:xfrm>
            <a:off x="155448" y="22114"/>
            <a:ext cx="8973447" cy="805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25000"/>
              </a:lnSpc>
            </a:pPr>
            <a:r>
              <a:rPr lang="en-US" sz="2800">
                <a:solidFill>
                  <a:prstClr val="black"/>
                </a:solidFill>
                <a:latin typeface="Verdana" charset="0"/>
                <a:ea typeface="Verdana" charset="0"/>
              </a:rPr>
              <a:t>Coils fabrication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14EB246-F9A6-CAE0-5CC6-A850CA9C2CCB}"/>
              </a:ext>
            </a:extLst>
          </p:cNvPr>
          <p:cNvSpPr txBox="1"/>
          <p:nvPr/>
        </p:nvSpPr>
        <p:spPr>
          <a:xfrm>
            <a:off x="281097" y="2588676"/>
            <a:ext cx="2702407" cy="369332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 defTabSz="456854"/>
            <a:r>
              <a:rPr lang="pt-BR" b="1" err="1">
                <a:solidFill>
                  <a:schemeClr val="bg1"/>
                </a:solidFill>
              </a:rPr>
              <a:t>Geometry</a:t>
            </a:r>
            <a:r>
              <a:rPr lang="pt-BR" b="1">
                <a:solidFill>
                  <a:schemeClr val="bg1"/>
                </a:solidFill>
              </a:rPr>
              <a:t> </a:t>
            </a:r>
            <a:r>
              <a:rPr lang="pt-BR" b="1" err="1">
                <a:solidFill>
                  <a:schemeClr val="bg1"/>
                </a:solidFill>
              </a:rPr>
              <a:t>and</a:t>
            </a:r>
            <a:r>
              <a:rPr lang="pt-BR" b="1">
                <a:solidFill>
                  <a:schemeClr val="bg1"/>
                </a:solidFill>
              </a:rPr>
              <a:t> </a:t>
            </a:r>
            <a:r>
              <a:rPr lang="pt-BR" b="1" err="1">
                <a:solidFill>
                  <a:schemeClr val="bg1"/>
                </a:solidFill>
              </a:rPr>
              <a:t>dimensions</a:t>
            </a:r>
            <a:endParaRPr lang="pt-BR" b="1">
              <a:solidFill>
                <a:schemeClr val="bg1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A91CFE9-430B-AABF-0373-661B8F914C9D}"/>
              </a:ext>
            </a:extLst>
          </p:cNvPr>
          <p:cNvCxnSpPr/>
          <p:nvPr/>
        </p:nvCxnSpPr>
        <p:spPr>
          <a:xfrm>
            <a:off x="91440" y="822960"/>
            <a:ext cx="9966960" cy="0"/>
          </a:xfrm>
          <a:prstGeom prst="line">
            <a:avLst/>
          </a:prstGeom>
          <a:ln w="571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E3E7302-E6EA-FC55-87BD-5D5CB57A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84F5-F1B4-A141-919D-B78DF43460CF}" type="slidenum">
              <a:rPr lang="en-BR" smtClean="0"/>
              <a:t>9</a:t>
            </a:fld>
            <a:endParaRPr lang="en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AA205F98-62A1-C0D4-06A8-173013EC2A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763" y="2213033"/>
            <a:ext cx="5890562" cy="1870432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BD98239F-BE02-1766-A3C3-1D921D969F84}"/>
              </a:ext>
            </a:extLst>
          </p:cNvPr>
          <p:cNvSpPr txBox="1"/>
          <p:nvPr/>
        </p:nvSpPr>
        <p:spPr>
          <a:xfrm>
            <a:off x="6445668" y="1281250"/>
            <a:ext cx="3147144" cy="369332"/>
          </a:xfrm>
          <a:prstGeom prst="rect">
            <a:avLst/>
          </a:prstGeom>
          <a:solidFill>
            <a:srgbClr val="222384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 defTabSz="456854"/>
            <a:r>
              <a:rPr lang="pt-BR" b="1" err="1">
                <a:solidFill>
                  <a:schemeClr val="bg1"/>
                </a:solidFill>
              </a:rPr>
              <a:t>Layer</a:t>
            </a:r>
            <a:r>
              <a:rPr lang="pt-BR" b="1">
                <a:solidFill>
                  <a:schemeClr val="bg1"/>
                </a:solidFill>
              </a:rPr>
              <a:t> </a:t>
            </a:r>
            <a:r>
              <a:rPr lang="pt-BR" b="1" err="1">
                <a:solidFill>
                  <a:schemeClr val="bg1"/>
                </a:solidFill>
              </a:rPr>
              <a:t>by</a:t>
            </a:r>
            <a:r>
              <a:rPr lang="pt-BR" b="1">
                <a:solidFill>
                  <a:schemeClr val="bg1"/>
                </a:solidFill>
              </a:rPr>
              <a:t> </a:t>
            </a:r>
            <a:r>
              <a:rPr lang="pt-BR" b="1" err="1">
                <a:solidFill>
                  <a:schemeClr val="bg1"/>
                </a:solidFill>
              </a:rPr>
              <a:t>layer</a:t>
            </a:r>
            <a:r>
              <a:rPr lang="pt-BR" b="1">
                <a:solidFill>
                  <a:schemeClr val="bg1"/>
                </a:solidFill>
              </a:rPr>
              <a:t> </a:t>
            </a:r>
            <a:r>
              <a:rPr lang="pt-BR" b="1" err="1">
                <a:solidFill>
                  <a:schemeClr val="bg1"/>
                </a:solidFill>
              </a:rPr>
              <a:t>winding</a:t>
            </a:r>
            <a:r>
              <a:rPr lang="pt-BR" b="1">
                <a:solidFill>
                  <a:schemeClr val="bg1"/>
                </a:solidFill>
              </a:rPr>
              <a:t> </a:t>
            </a:r>
            <a:r>
              <a:rPr lang="pt-BR" b="1" err="1">
                <a:solidFill>
                  <a:schemeClr val="bg1"/>
                </a:solidFill>
              </a:rPr>
              <a:t>process</a:t>
            </a:r>
            <a:endParaRPr lang="pt-BR" b="1">
              <a:solidFill>
                <a:schemeClr val="bg1"/>
              </a:solidFill>
            </a:endParaRPr>
          </a:p>
        </p:txBody>
      </p:sp>
      <p:pic>
        <p:nvPicPr>
          <p:cNvPr id="14" name="Imagem 13" descr="Pessoa em cima de mala&#10;&#10;Descrição gerada automaticamente com confiança baixa">
            <a:extLst>
              <a:ext uri="{FF2B5EF4-FFF2-40B4-BE49-F238E27FC236}">
                <a16:creationId xmlns:a16="http://schemas.microsoft.com/office/drawing/2014/main" id="{D25941E2-BAF7-280D-5EA5-1A173D52D9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38" t="40966" r="39311" b="8604"/>
          <a:stretch/>
        </p:blipFill>
        <p:spPr>
          <a:xfrm>
            <a:off x="6708197" y="4195020"/>
            <a:ext cx="1725810" cy="20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Imagem 14" descr="Uma imagem contendo no interior, mesa, bolo, comida&#10;&#10;Descrição gerada automaticamente">
            <a:extLst>
              <a:ext uri="{FF2B5EF4-FFF2-40B4-BE49-F238E27FC236}">
                <a16:creationId xmlns:a16="http://schemas.microsoft.com/office/drawing/2014/main" id="{9A016E34-1DE5-CD2C-C6A1-DE2123C1086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58" t="9990" r="9751" b="10970"/>
          <a:stretch/>
        </p:blipFill>
        <p:spPr>
          <a:xfrm>
            <a:off x="8479197" y="4195020"/>
            <a:ext cx="1639299" cy="20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Imagem 15" descr="Uma imagem contendo no interior, mesa, velho, torno&#10;&#10;Descrição gerada automaticamente">
            <a:extLst>
              <a:ext uri="{FF2B5EF4-FFF2-40B4-BE49-F238E27FC236}">
                <a16:creationId xmlns:a16="http://schemas.microsoft.com/office/drawing/2014/main" id="{80A01636-B461-6387-12CA-2911BCC8D0D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92" t="7922" r="10064" b="12219"/>
          <a:stretch/>
        </p:blipFill>
        <p:spPr>
          <a:xfrm>
            <a:off x="10170509" y="4195020"/>
            <a:ext cx="1554131" cy="20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E9F8AC7A-E8A4-2F21-5877-15798C0DEB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83854" y="774711"/>
            <a:ext cx="2306678" cy="1454135"/>
          </a:xfrm>
          <a:prstGeom prst="rect">
            <a:avLst/>
          </a:prstGeom>
        </p:spPr>
      </p:pic>
      <p:pic>
        <p:nvPicPr>
          <p:cNvPr id="18" name="Imagem 17" descr="Diagrama&#10;&#10;Descrição gerada automaticamente">
            <a:extLst>
              <a:ext uri="{FF2B5EF4-FFF2-40B4-BE49-F238E27FC236}">
                <a16:creationId xmlns:a16="http://schemas.microsoft.com/office/drawing/2014/main" id="{2E344D63-314A-5B92-E487-12706E4AEF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51640" y="4083465"/>
            <a:ext cx="1725809" cy="2119509"/>
          </a:xfrm>
          <a:prstGeom prst="rect">
            <a:avLst/>
          </a:prstGeom>
        </p:spPr>
      </p:pic>
      <p:pic>
        <p:nvPicPr>
          <p:cNvPr id="19" name="Imagem 18" descr="Diagrama, Esquemático&#10;&#10;Descrição gerada automaticamente">
            <a:extLst>
              <a:ext uri="{FF2B5EF4-FFF2-40B4-BE49-F238E27FC236}">
                <a16:creationId xmlns:a16="http://schemas.microsoft.com/office/drawing/2014/main" id="{4D73BDE7-A4D1-DBAF-2810-3C16A40D62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00453" y="2518027"/>
            <a:ext cx="1734725" cy="150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053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6FA0779F9502D4C9A238522C8CDD6A1" ma:contentTypeVersion="18" ma:contentTypeDescription="Crie um novo documento." ma:contentTypeScope="" ma:versionID="3d17b3ff7093b287a1080c17418c21a2">
  <xsd:schema xmlns:xsd="http://www.w3.org/2001/XMLSchema" xmlns:xs="http://www.w3.org/2001/XMLSchema" xmlns:p="http://schemas.microsoft.com/office/2006/metadata/properties" xmlns:ns2="d50f1f9b-e3e3-4f51-8e6b-0515b17bae6c" xmlns:ns3="e315f2e1-ae78-4a54-a6b3-a379c37fd95d" targetNamespace="http://schemas.microsoft.com/office/2006/metadata/properties" ma:root="true" ma:fieldsID="b914583ed1bc437c4a9989f9c2b9598c" ns2:_="" ns3:_="">
    <xsd:import namespace="d50f1f9b-e3e3-4f51-8e6b-0515b17bae6c"/>
    <xsd:import namespace="e315f2e1-ae78-4a54-a6b3-a379c37fd9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f1f9b-e3e3-4f51-8e6b-0515b17bae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Marcações de imagem" ma:readOnly="false" ma:fieldId="{5cf76f15-5ced-4ddc-b409-7134ff3c332f}" ma:taxonomyMulti="true" ma:sspId="a9107bda-5398-40d8-849a-0587795007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5f2e1-ae78-4a54-a6b3-a379c37fd95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e6db97f-c0c5-431d-9c23-c63f6a7a10f0}" ma:internalName="TaxCatchAll" ma:showField="CatchAllData" ma:web="e315f2e1-ae78-4a54-a6b3-a379c37fd95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f1f9b-e3e3-4f51-8e6b-0515b17bae6c">
      <Terms xmlns="http://schemas.microsoft.com/office/infopath/2007/PartnerControls"/>
    </lcf76f155ced4ddcb4097134ff3c332f>
    <TaxCatchAll xmlns="e315f2e1-ae78-4a54-a6b3-a379c37fd95d" xsi:nil="true"/>
  </documentManagement>
</p:properties>
</file>

<file path=customXml/itemProps1.xml><?xml version="1.0" encoding="utf-8"?>
<ds:datastoreItem xmlns:ds="http://schemas.openxmlformats.org/officeDocument/2006/customXml" ds:itemID="{E3F7233D-DB3F-442E-9A01-E40F48752422}">
  <ds:schemaRefs>
    <ds:schemaRef ds:uri="d50f1f9b-e3e3-4f51-8e6b-0515b17bae6c"/>
    <ds:schemaRef ds:uri="e315f2e1-ae78-4a54-a6b3-a379c37fd95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55A19CF-1D61-4333-B731-3DE2A74576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A35B52-E3D7-4D53-B50B-E5C11FFC3B79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e315f2e1-ae78-4a54-a6b3-a379c37fd95d"/>
    <ds:schemaRef ds:uri="d50f1f9b-e3e3-4f51-8e6b-0515b17bae6c"/>
    <ds:schemaRef ds:uri="http://schemas.microsoft.com/office/2006/metadata/properti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</TotalTime>
  <Words>2128</Words>
  <Application>Microsoft Office PowerPoint</Application>
  <PresentationFormat>Widescreen</PresentationFormat>
  <Paragraphs>483</Paragraphs>
  <Slides>24</Slides>
  <Notes>15</Notes>
  <HiddenSlides>0</HiddenSlides>
  <MMClips>0</MMClips>
  <ScaleCrop>false</ScaleCrop>
  <HeadingPairs>
    <vt:vector size="6" baseType="variant">
      <vt:variant>
        <vt:lpstr>Fontes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37" baseType="lpstr">
      <vt:lpstr>Cambria Math</vt:lpstr>
      <vt:lpstr>Times New Roman</vt:lpstr>
      <vt:lpstr>Aptos</vt:lpstr>
      <vt:lpstr>Courier New</vt:lpstr>
      <vt:lpstr>Lato</vt:lpstr>
      <vt:lpstr>Aptos Light</vt:lpstr>
      <vt:lpstr>-apple-system</vt:lpstr>
      <vt:lpstr>Verdana</vt:lpstr>
      <vt:lpstr>Wingdings</vt:lpstr>
      <vt:lpstr>Calibri</vt:lpstr>
      <vt:lpstr>Arial</vt:lpstr>
      <vt:lpstr>Aptos Narrow</vt:lpstr>
      <vt:lpstr>Office Theme</vt:lpstr>
      <vt:lpstr>An Overview of the CNPEM’s Superconducting Wavelength Shifter (SWLS)</vt:lpstr>
      <vt:lpstr>Apresentação do PowerPoint</vt:lpstr>
      <vt:lpstr>CNPEM is a private, nonprofit organization, working under contract with the Brazilian Ministry of Science, Technology, Innovation (MCTI)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Coils fabrication</vt:lpstr>
      <vt:lpstr>Apresentação do PowerPoint</vt:lpstr>
      <vt:lpstr>Apresentação do PowerPoint</vt:lpstr>
      <vt:lpstr>Mechanical design</vt:lpstr>
      <vt:lpstr>Mechanical design</vt:lpstr>
      <vt:lpstr>Cryogenic concept</vt:lpstr>
      <vt:lpstr>Heat Loads and Cooling Circuits</vt:lpstr>
      <vt:lpstr>Power supply</vt:lpstr>
      <vt:lpstr>Quench protection</vt:lpstr>
      <vt:lpstr>Magnetic characterization plans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 ADIPISCING ELIT</dc:title>
  <dc:creator>Amanda Kokol Coltro</dc:creator>
  <cp:lastModifiedBy>Rafael Molena Seraphim</cp:lastModifiedBy>
  <cp:revision>9</cp:revision>
  <dcterms:created xsi:type="dcterms:W3CDTF">2023-01-13T12:24:27Z</dcterms:created>
  <dcterms:modified xsi:type="dcterms:W3CDTF">2024-11-06T13:46:29Z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0x01010086FA0779F9502D4C9A238522C8CDD6A1</vt:lpwstr>
  </property>
  <property fmtid="{D5CDD505-2E9C-101B-9397-08002B2CF9AE}" pid="3" name="MediaServiceImageTags">
    <vt:lpwstr/>
  </property>
</Properties>
</file>