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4402" r:id="rId6"/>
    <p:sldId id="4644" r:id="rId7"/>
    <p:sldId id="4633" r:id="rId8"/>
    <p:sldId id="4628" r:id="rId9"/>
    <p:sldId id="4634" r:id="rId10"/>
    <p:sldId id="4645" r:id="rId11"/>
    <p:sldId id="4635" r:id="rId12"/>
    <p:sldId id="4636" r:id="rId13"/>
    <p:sldId id="4646" r:id="rId14"/>
    <p:sldId id="4643" r:id="rId15"/>
    <p:sldId id="4641" r:id="rId16"/>
    <p:sldId id="4642" r:id="rId17"/>
    <p:sldId id="4639" r:id="rId18"/>
    <p:sldId id="4630" r:id="rId19"/>
    <p:sldId id="4650" r:id="rId20"/>
    <p:sldId id="4648" r:id="rId21"/>
    <p:sldId id="4649" r:id="rId22"/>
    <p:sldId id="4651" r:id="rId23"/>
    <p:sldId id="4653" r:id="rId24"/>
    <p:sldId id="4652" r:id="rId25"/>
    <p:sldId id="4656" r:id="rId26"/>
    <p:sldId id="4632" r:id="rId27"/>
    <p:sldId id="4659" r:id="rId28"/>
    <p:sldId id="4655" r:id="rId29"/>
    <p:sldId id="266" r:id="rId30"/>
  </p:sldIdLst>
  <p:sldSz cx="12192000" cy="6858000"/>
  <p:notesSz cx="6858000" cy="9144000"/>
  <p:embeddedFontLst>
    <p:embeddedFont>
      <p:font typeface="Amasis MT Pro" panose="02040504050005020304" pitchFamily="18" charset="0"/>
      <p:regular r:id="rId33"/>
      <p:bold r:id="rId34"/>
      <p:italic r:id="rId35"/>
      <p:boldItalic r:id="rId36"/>
    </p:embeddedFont>
    <p:embeddedFont>
      <p:font typeface="Aptos Light" panose="020B0004020202020204" pitchFamily="34" charset="0"/>
      <p:regular r:id="rId37"/>
      <p:italic r:id="rId38"/>
    </p:embeddedFont>
    <p:embeddedFont>
      <p:font typeface="Lato" panose="020F0502020204030203" pitchFamily="34" charset="0"/>
      <p:regular r:id="rId39"/>
      <p:bold r:id="rId40"/>
      <p:italic r:id="rId41"/>
      <p:boldItalic r:id="rId42"/>
    </p:embeddedFont>
    <p:embeddedFont>
      <p:font typeface="Verdana" panose="020B0604030504040204" pitchFamily="34" charset="0"/>
      <p:regular r:id="rId43"/>
      <p:bold r:id="rId44"/>
      <p:italic r:id="rId45"/>
      <p:boldItalic r:id="rId46"/>
    </p:embeddedFont>
  </p:embeddedFontLst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4CFDB61-AC99-4904-B4CD-D88C7563121F}">
          <p14:sldIdLst>
            <p14:sldId id="256"/>
            <p14:sldId id="4402"/>
            <p14:sldId id="4644"/>
            <p14:sldId id="4633"/>
            <p14:sldId id="4628"/>
            <p14:sldId id="4634"/>
            <p14:sldId id="4645"/>
            <p14:sldId id="4635"/>
            <p14:sldId id="4636"/>
            <p14:sldId id="4646"/>
            <p14:sldId id="4643"/>
            <p14:sldId id="4641"/>
            <p14:sldId id="4642"/>
            <p14:sldId id="4639"/>
            <p14:sldId id="4630"/>
            <p14:sldId id="4650"/>
            <p14:sldId id="4648"/>
            <p14:sldId id="4649"/>
            <p14:sldId id="4651"/>
            <p14:sldId id="4653"/>
            <p14:sldId id="4652"/>
            <p14:sldId id="4656"/>
            <p14:sldId id="4632"/>
            <p14:sldId id="4659"/>
            <p14:sldId id="465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FE6C12-97ED-1E22-55B7-5A493DE9B826}" name="Rafael Molena Seraphim" initials="RM" userId="S::rafael.seraphim@cnpem.br::f91a9f79-b821-458a-beea-57127c76af75" providerId="AD"/>
  <p188:author id="{B61AEF2D-E38A-3615-4396-A813555CE2D0}" name="Lucas Poncio de Oliveira" initials="LP" userId="S::lucas.oliveira@cnpem.br::15d0125c-3f91-415e-a6e6-cf7db25e69d7" providerId="AD"/>
  <p188:author id="{FAFD4C39-54F3-62EC-0339-7A4FBC3AC463}" name="Thiago Mendes da Rocha" initials="TR" userId="S::thiago.rocha@cnpem.br::1fee4554-c660-47ee-936c-305c03a2d1e9" providerId="AD"/>
  <p188:author id="{A7A41E50-0AF9-D9DA-D127-FFE3C160EF70}" name="Isabela Castro de Moraes" initials="IC" userId="S::isabela.moraes@cnpem.br::a7877469-c8d3-4808-b472-96db1e90ed3a" providerId="AD"/>
  <p188:author id="{7A007993-4E7D-9EF0-0D3B-765C7E832323}" name="Pedro Henrique Sousa Martins" initials="PM" userId="S::pedro.martins@cnpem.br::edf66db5-5a7f-4e5e-bbb4-e9dd146ff30b" providerId="AD"/>
  <p188:author id="{5C755196-57EA-A6F5-41F2-75B172FF50C6}" name="Lucas Henrique Francisco" initials="LH" userId="S::lucas.francisco@cnpem.br::bfdd0c88-5bb7-40af-9cee-2477a09d600e" providerId="AD"/>
  <p188:author id="{D6245ECA-C4D4-DBA4-8C0C-02CF00D2AA90}" name="João Henrique Ramos Silva" initials="JH" userId="S::joao.ramos@cnpem.br::1235f218-4d87-41d4-b4a0-e28c015502b4" providerId="AD"/>
  <p188:author id="{A1CE49F1-0819-58AA-F01C-E8EB269F02D7}" name="Marisa Fonseca de Almeida Brito" initials="MFdAB" userId="S::marisa.brito@cnpem.br::f8527788-aff6-4e74-9572-b79bd06193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B98"/>
    <a:srgbClr val="F5AC7F"/>
    <a:srgbClr val="F09359"/>
    <a:srgbClr val="FF7300"/>
    <a:srgbClr val="EC7830"/>
    <a:srgbClr val="008000"/>
    <a:srgbClr val="0000FF"/>
    <a:srgbClr val="EA6D68"/>
    <a:srgbClr val="222384"/>
    <a:srgbClr val="F4B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1208A-CDEE-98A6-EC42-D209D3152A63}" v="484" dt="2024-10-30T17:15:55.123"/>
    <p1510:client id="{703002AC-BB3E-45DD-82A5-67783EEF7162}" v="1" dt="2024-10-31T18:11:45.136"/>
    <p1510:client id="{99DA4308-0399-4B61-0F75-55C026A000B6}" v="236" dt="2024-10-30T20:53:17.775"/>
    <p1510:client id="{9D713333-68C6-43E8-B8A6-7AEDCCF05CAB}" v="5645" dt="2024-10-31T15:44:43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975" y="3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6.xml"/><Relationship Id="rId41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2DB777-CE42-6D46-3E76-19F60C572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ABBFC8-778F-4D56-9534-E79BD8465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B9D69-568C-4D92-9A39-E3086B43BE95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EC763-16C1-DE32-91E9-48E8EE348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7A464-9D39-420C-C298-91EA28DA8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E7CF-56DF-452E-956F-2F5C281B29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8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AC1F2-CA64-432F-918F-3F897E8AAE38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2B9F-FD12-4918-B6EA-1C1B9A2E684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175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138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73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2950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141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1110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5242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3620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514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25740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44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318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946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020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090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840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72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7258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88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1712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364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3510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828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308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3B442-8503-486A-945A-5AD2BB3EF731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DA2C-C980-4BB7-B1C4-866139526D8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0695-9ABC-4041-8FED-26CA22A89002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443117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91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/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02318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8" name="Imagem 7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DC1591F9-0562-8CA0-4DBD-E55B700D5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7909" y="225196"/>
            <a:ext cx="1985650" cy="10277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02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4014229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29435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6" name="Grupo 9">
            <a:extLst>
              <a:ext uri="{FF2B5EF4-FFF2-40B4-BE49-F238E27FC236}">
                <a16:creationId xmlns:a16="http://schemas.microsoft.com/office/drawing/2014/main" id="{47F08BD6-AD98-027C-AFF9-C2CFE962992B}"/>
              </a:ext>
            </a:extLst>
          </p:cNvPr>
          <p:cNvGrpSpPr/>
          <p:nvPr userDrawn="1"/>
        </p:nvGrpSpPr>
        <p:grpSpPr>
          <a:xfrm rot="8650774">
            <a:off x="9856393" y="3563432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/>
        </p:grpSpPr>
        <p:sp>
          <p:nvSpPr>
            <p:cNvPr id="17" name="Forma Livre 5">
              <a:extLst>
                <a:ext uri="{FF2B5EF4-FFF2-40B4-BE49-F238E27FC236}">
                  <a16:creationId xmlns:a16="http://schemas.microsoft.com/office/drawing/2014/main" id="{16ED395B-378E-FC40-BBB3-A6397FE7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8" name="Forma livre 6">
              <a:extLst>
                <a:ext uri="{FF2B5EF4-FFF2-40B4-BE49-F238E27FC236}">
                  <a16:creationId xmlns:a16="http://schemas.microsoft.com/office/drawing/2014/main" id="{36674F63-6535-35E3-2D30-7004BFF7E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9" name="Forma Livre 7">
              <a:extLst>
                <a:ext uri="{FF2B5EF4-FFF2-40B4-BE49-F238E27FC236}">
                  <a16:creationId xmlns:a16="http://schemas.microsoft.com/office/drawing/2014/main" id="{472A1F77-739F-F167-394F-B45161FDB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874830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-17180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9" name="Grupo 13">
            <a:extLst>
              <a:ext uri="{FF2B5EF4-FFF2-40B4-BE49-F238E27FC236}">
                <a16:creationId xmlns:a16="http://schemas.microsoft.com/office/drawing/2014/main" id="{823AF8F7-16F7-D5B9-2EAA-B9DBE8C32213}"/>
              </a:ext>
            </a:extLst>
          </p:cNvPr>
          <p:cNvGrpSpPr/>
          <p:nvPr userDrawn="1"/>
        </p:nvGrpSpPr>
        <p:grpSpPr>
          <a:xfrm rot="16200000">
            <a:off x="1294938" y="610923"/>
            <a:ext cx="9455154" cy="12045030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Forma Livre 5">
              <a:extLst>
                <a:ext uri="{FF2B5EF4-FFF2-40B4-BE49-F238E27FC236}">
                  <a16:creationId xmlns:a16="http://schemas.microsoft.com/office/drawing/2014/main" id="{BEB6F499-9E18-B0F1-7BCE-AA18A7BE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6">
              <a:extLst>
                <a:ext uri="{FF2B5EF4-FFF2-40B4-BE49-F238E27FC236}">
                  <a16:creationId xmlns:a16="http://schemas.microsoft.com/office/drawing/2014/main" id="{FD94252E-2B20-E2CF-2CC9-DBB2CF041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4817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accent1">
              <a:alpha val="91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02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A25C-3B06-4166-AE65-1D1F8DE009C2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129275" y="4399483"/>
            <a:ext cx="1833867" cy="2261261"/>
            <a:chOff x="11114088" y="2241550"/>
            <a:chExt cx="1905000" cy="2354263"/>
          </a:xfrm>
          <a:solidFill>
            <a:schemeClr val="accent1"/>
          </a:solidFill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25463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4624"/>
            <a:ext cx="1258618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682398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BD2A38D-A608-C1E5-886B-301055F63739}"/>
              </a:ext>
            </a:extLst>
          </p:cNvPr>
          <p:cNvSpPr/>
          <p:nvPr userDrawn="1"/>
        </p:nvSpPr>
        <p:spPr>
          <a:xfrm>
            <a:off x="0" y="-3114"/>
            <a:ext cx="12192000" cy="6861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grpSp>
        <p:nvGrpSpPr>
          <p:cNvPr id="2" name="Grupo 9">
            <a:extLst>
              <a:ext uri="{FF2B5EF4-FFF2-40B4-BE49-F238E27FC236}">
                <a16:creationId xmlns:a16="http://schemas.microsoft.com/office/drawing/2014/main" id="{314169F9-3BD4-B82A-4A2B-4221BB556390}"/>
              </a:ext>
            </a:extLst>
          </p:cNvPr>
          <p:cNvGrpSpPr/>
          <p:nvPr userDrawn="1"/>
        </p:nvGrpSpPr>
        <p:grpSpPr>
          <a:xfrm rot="8650774">
            <a:off x="5422552" y="4491064"/>
            <a:ext cx="1570187" cy="2074896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5" name="Forma Livre 5">
              <a:extLst>
                <a:ext uri="{FF2B5EF4-FFF2-40B4-BE49-F238E27FC236}">
                  <a16:creationId xmlns:a16="http://schemas.microsoft.com/office/drawing/2014/main" id="{E15E46EE-7736-A0E9-6104-D6660C755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6" name="Forma livre 6">
              <a:extLst>
                <a:ext uri="{FF2B5EF4-FFF2-40B4-BE49-F238E27FC236}">
                  <a16:creationId xmlns:a16="http://schemas.microsoft.com/office/drawing/2014/main" id="{7E1E1906-D441-4458-3EEE-CEA455B1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8" name="Forma Livre 7">
              <a:extLst>
                <a:ext uri="{FF2B5EF4-FFF2-40B4-BE49-F238E27FC236}">
                  <a16:creationId xmlns:a16="http://schemas.microsoft.com/office/drawing/2014/main" id="{88FAF908-820A-16B3-8C3F-93DCCDA3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332738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8" name="Espaço Reservado para Imagem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1095489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226293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16430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81888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607899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14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445602" y="3043248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01014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44523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72515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A2007EF-0199-6A60-BE80-49EBD2669208}"/>
              </a:ext>
            </a:extLst>
          </p:cNvPr>
          <p:cNvSpPr/>
          <p:nvPr userDrawn="1"/>
        </p:nvSpPr>
        <p:spPr>
          <a:xfrm>
            <a:off x="4154090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E8FE1177-06CF-725B-14F3-00CC823FF30C}"/>
              </a:ext>
            </a:extLst>
          </p:cNvPr>
          <p:cNvSpPr>
            <a:spLocks noChangeAspect="1"/>
          </p:cNvSpPr>
          <p:nvPr userDrawn="1"/>
        </p:nvSpPr>
        <p:spPr>
          <a:xfrm>
            <a:off x="5680101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F090E797-DA0A-0B1E-BA9F-2C23B104FFC9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373216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F4173159-DA53-9F1D-8BBE-B43A9611F07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37321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089665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108081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05200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68244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39816" y="1480458"/>
            <a:ext cx="3912184" cy="4441371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43232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7297588" cy="4373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7588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4227945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2D5F468E-228E-4E59-80B7-4F7444677A62}"/>
              </a:ext>
            </a:extLst>
          </p:cNvPr>
          <p:cNvSpPr/>
          <p:nvPr userDrawn="1"/>
        </p:nvSpPr>
        <p:spPr>
          <a:xfrm>
            <a:off x="6104527" y="4721196"/>
            <a:ext cx="6552000" cy="100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296091" y="1554868"/>
            <a:ext cx="6213208" cy="64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62504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Conteúdo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02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57228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29" name="Espaço Reservado para Imagem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pic>
        <p:nvPicPr>
          <p:cNvPr id="9" name="Espaço Reservado para Imagem 18" descr="Ícone&#10;&#10;Descrição gerada automaticamente">
            <a:extLst>
              <a:ext uri="{FF2B5EF4-FFF2-40B4-BE49-F238E27FC236}">
                <a16:creationId xmlns:a16="http://schemas.microsoft.com/office/drawing/2014/main" id="{8C4CE279-DBB3-BDC9-6E6C-7D5480B93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2969" y="1572288"/>
            <a:ext cx="605487" cy="605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726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920335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772569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08798" y="171231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9078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3D77-4142-4993-B1AC-43835308DF1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74239" y="166817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34924" y="161212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BF5200F0-230E-8910-D758-6C89CF23866D}"/>
              </a:ext>
            </a:extLst>
          </p:cNvPr>
          <p:cNvSpPr/>
          <p:nvPr userDrawn="1"/>
        </p:nvSpPr>
        <p:spPr>
          <a:xfrm rot="10800000">
            <a:off x="6213565" y="5478078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Imagem 11">
            <a:extLst>
              <a:ext uri="{FF2B5EF4-FFF2-40B4-BE49-F238E27FC236}">
                <a16:creationId xmlns:a16="http://schemas.microsoft.com/office/drawing/2014/main" id="{88342110-7FD2-0283-EA56-A72FC93A5B0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89107" y="553533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0AD25F26-123D-7488-8D0A-9F893618505B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949872" y="558382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</p:spTree>
    <p:extLst>
      <p:ext uri="{BB962C8B-B14F-4D97-AF65-F5344CB8AC3E}">
        <p14:creationId xmlns:p14="http://schemas.microsoft.com/office/powerpoint/2010/main" val="25204304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a e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accent1">
              <a:alpha val="53000"/>
            </a:schemeClr>
          </a:solidFill>
        </p:grpSpPr>
        <p:sp>
          <p:nvSpPr>
            <p:cNvPr id="36" name="Forma Livre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7" name="Forma livre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8" name="Forma Livre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o Número do Slide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1" name="Espaço Reservado para Imagem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2" name="Espaço Reservado para Imagem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3" name="Espaço Reservado para Imagem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7" name="Espaço Reservado para Conteúdo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8" name="Espaço Reservado para Conteúdo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29" name="Espaço Reservado para Conteúdo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0" name="Espaço Reservado para Conteúdo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1" name="Espaço Reservado para Conteúdo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2" name="Espaço Reservado para Conteúdo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3" name="Espaço Reservado para Conteúdo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4" name="Espaço Reservado para Conteúdo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</p:spTree>
    <p:extLst>
      <p:ext uri="{BB962C8B-B14F-4D97-AF65-F5344CB8AC3E}">
        <p14:creationId xmlns:p14="http://schemas.microsoft.com/office/powerpoint/2010/main" val="1876850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79AE34DB-AF89-1A34-BD8A-3E1A2A5CB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6331925" y="1836089"/>
            <a:ext cx="2132135" cy="712006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313715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d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1" name="Subtítulo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22" name="Espaço Reservado para Texto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492873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3" name="Imagem 2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BA9ED301-38E2-28AB-A74D-52F856B31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t-BR" noProof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orma Livre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  <p:sp>
            <p:nvSpPr>
              <p:cNvPr id="20" name="Forma Livre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</p:grpSp>
      </p:grp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597023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orma Livre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0" name="Forma livre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0904258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6EA91A37-9C6F-8BDE-2841-46DD8B26F8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orma Livre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4" name="Forma Livre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Texto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8" name="Espaço Reservado para Texto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2171577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330D5738-946A-B4C9-A39F-63D1334FC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sp>
        <p:nvSpPr>
          <p:cNvPr id="22" name="Espaço Reservado para Imagem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20" name="Espaço Reservado para Texto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150801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975ECAE8-0887-BBC9-D805-48A06EDF4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orma livre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7" name="Espaço Reservado para Texto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8" name="Espaço reservado para conteúdo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79135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8380-3B35-474B-A087-FE68187CC3F8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6F54-99C6-4A58-A872-5BF156E87665}" type="datetime1">
              <a:rPr lang="LID4096" smtClean="0"/>
              <a:t>10/31/2024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8397-9CA8-491C-B548-ECF4FE43C854}" type="datetime1">
              <a:rPr lang="LID4096" smtClean="0"/>
              <a:t>10/31/2024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01C5-3AD7-4C99-9363-EB7C31A8F2EB}" type="datetime1">
              <a:rPr lang="LID4096" smtClean="0"/>
              <a:t>10/31/2024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7C244-8670-4BCC-8167-B6C460379C4C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BEAC6-685A-460C-8ED9-ED5B24DF2AC1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6FBF-CFE9-4FBC-9AB2-55E3A974824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328" y="6473211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B890B0E-21A4-6A12-14C1-72AE3746EA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Imagem 3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49D7097-0A0F-2261-3B8B-DE2D63BC188D}"/>
              </a:ext>
            </a:extLst>
          </p:cNvPr>
          <p:cNvPicPr>
            <a:picLocks noChangeAspect="1"/>
          </p:cNvPicPr>
          <p:nvPr userDrawn="1"/>
        </p:nvPicPr>
        <p:blipFill>
          <a:blip r:embed="rId41"/>
          <a:stretch>
            <a:fillRect/>
          </a:stretch>
        </p:blipFill>
        <p:spPr>
          <a:xfrm>
            <a:off x="9945645" y="6249430"/>
            <a:ext cx="224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3" r:id="rId31"/>
    <p:sldLayoutId id="2147483684" r:id="rId32"/>
    <p:sldLayoutId id="2147483685" r:id="rId33"/>
    <p:sldLayoutId id="2147483687" r:id="rId34"/>
    <p:sldLayoutId id="2147483689" r:id="rId35"/>
    <p:sldLayoutId id="2147483690" r:id="rId36"/>
    <p:sldLayoutId id="2147483691" r:id="rId37"/>
    <p:sldLayoutId id="2147483692" r:id="rId3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6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EC34B0-36C4-0D79-B7A8-61E59B3F6725}"/>
              </a:ext>
            </a:extLst>
          </p:cNvPr>
          <p:cNvSpPr/>
          <p:nvPr/>
        </p:nvSpPr>
        <p:spPr>
          <a:xfrm>
            <a:off x="0" y="9190"/>
            <a:ext cx="1041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`</a:t>
            </a:r>
            <a:endParaRPr lang="en-BR" sz="16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1C5CA1-0283-A935-641C-E6A05A00B0F8}"/>
              </a:ext>
            </a:extLst>
          </p:cNvPr>
          <p:cNvSpPr/>
          <p:nvPr/>
        </p:nvSpPr>
        <p:spPr>
          <a:xfrm>
            <a:off x="10414000" y="0"/>
            <a:ext cx="1778000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22" name="Picture 21" descr="A picture containing sky, outdoor, stadium, shore&#10;&#10;Description automatically generated">
            <a:extLst>
              <a:ext uri="{FF2B5EF4-FFF2-40B4-BE49-F238E27FC236}">
                <a16:creationId xmlns:a16="http://schemas.microsoft.com/office/drawing/2014/main" id="{40099326-886E-EE48-E250-381DDE6C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1" t="323" r="19148" b="545"/>
          <a:stretch/>
        </p:blipFill>
        <p:spPr>
          <a:xfrm>
            <a:off x="6983894" y="577850"/>
            <a:ext cx="5208106" cy="5702300"/>
          </a:xfrm>
          <a:prstGeom prst="rect">
            <a:avLst/>
          </a:prstGeom>
          <a:effectLst>
            <a:outerShdw blurRad="475622" dist="164230" dir="2700000" algn="tl" rotWithShape="0">
              <a:prstClr val="black">
                <a:alpha val="52000"/>
              </a:prstClr>
            </a:outerShdw>
          </a:effectLst>
        </p:spPr>
      </p:pic>
      <p:pic>
        <p:nvPicPr>
          <p:cNvPr id="5" name="Picture 4" descr="Texto&#10;&#10;Descrição gerada automaticamente">
            <a:extLst>
              <a:ext uri="{FF2B5EF4-FFF2-40B4-BE49-F238E27FC236}">
                <a16:creationId xmlns:a16="http://schemas.microsoft.com/office/drawing/2014/main" id="{B34D720E-51F1-E1C3-49A9-ECDAC833F2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658" y="5476428"/>
            <a:ext cx="4526083" cy="1050242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E0903CE-4C9B-CD4D-FAAD-4D87642F8482}"/>
              </a:ext>
            </a:extLst>
          </p:cNvPr>
          <p:cNvSpPr txBox="1">
            <a:spLocks/>
          </p:cNvSpPr>
          <p:nvPr/>
        </p:nvSpPr>
        <p:spPr>
          <a:xfrm>
            <a:off x="430695" y="2405468"/>
            <a:ext cx="6377609" cy="19043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/>
            <a:r>
              <a:rPr lang="en-US" sz="4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Instrumentation and Cryogenic Electrical Circuit</a:t>
            </a:r>
            <a:endParaRPr lang="en-BR" sz="4200" b="1">
              <a:latin typeface="Aptos Light" panose="020B0004020202020204" pitchFamily="34" charset="0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A738B191-5DBE-5B77-539F-8A564DB856A1}"/>
              </a:ext>
            </a:extLst>
          </p:cNvPr>
          <p:cNvSpPr txBox="1">
            <a:spLocks/>
          </p:cNvSpPr>
          <p:nvPr/>
        </p:nvSpPr>
        <p:spPr>
          <a:xfrm>
            <a:off x="430694" y="4410343"/>
            <a:ext cx="6377609" cy="555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1800">
                <a:latin typeface="Aptos Light" panose="020B0004020202020204" pitchFamily="34" charset="0"/>
                <a:ea typeface="Lato Light"/>
                <a:cs typeface="Lato Light"/>
              </a:rPr>
              <a:t>Juan Gansauskas Galvez</a:t>
            </a:r>
            <a:endParaRPr lang="pt-BR">
              <a:latin typeface="Aptos Light" panose="020B0004020202020204" pitchFamily="34" charset="0"/>
            </a:endParaRPr>
          </a:p>
        </p:txBody>
      </p:sp>
      <p:cxnSp>
        <p:nvCxnSpPr>
          <p:cNvPr id="17" name="Straight Connector 6">
            <a:extLst>
              <a:ext uri="{FF2B5EF4-FFF2-40B4-BE49-F238E27FC236}">
                <a16:creationId xmlns:a16="http://schemas.microsoft.com/office/drawing/2014/main" id="{CCEF2DB4-AC4F-666D-E04D-2AA591C05403}"/>
              </a:ext>
            </a:extLst>
          </p:cNvPr>
          <p:cNvCxnSpPr>
            <a:cxnSpLocks/>
          </p:cNvCxnSpPr>
          <p:nvPr/>
        </p:nvCxnSpPr>
        <p:spPr>
          <a:xfrm>
            <a:off x="534504" y="4410343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>
            <a:extLst>
              <a:ext uri="{FF2B5EF4-FFF2-40B4-BE49-F238E27FC236}">
                <a16:creationId xmlns:a16="http://schemas.microsoft.com/office/drawing/2014/main" id="{245DAC71-C628-B604-D82D-C432215999DA}"/>
              </a:ext>
            </a:extLst>
          </p:cNvPr>
          <p:cNvSpPr txBox="1">
            <a:spLocks/>
          </p:cNvSpPr>
          <p:nvPr/>
        </p:nvSpPr>
        <p:spPr>
          <a:xfrm>
            <a:off x="430694" y="4844322"/>
            <a:ext cx="6377609" cy="66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Magnetic and Electromagnetic Systems Group</a:t>
            </a:r>
            <a:endParaRPr lang="en-US" sz="1200"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On behalf of the Technology Unit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CA852E6-40F6-C8AB-44D3-7E02E351AE81}"/>
              </a:ext>
            </a:extLst>
          </p:cNvPr>
          <p:cNvSpPr txBox="1">
            <a:spLocks/>
          </p:cNvSpPr>
          <p:nvPr/>
        </p:nvSpPr>
        <p:spPr>
          <a:xfrm>
            <a:off x="252895" y="35557"/>
            <a:ext cx="5561496" cy="18594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CNPEM’s Superconducting Wavelength Shifter (SWLS)</a:t>
            </a:r>
          </a:p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Design Review</a:t>
            </a:r>
            <a:endParaRPr lang="pt-BR" sz="8800" kern="0">
              <a:latin typeface="Aptos Light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8BBD846-223D-000E-0BE1-FEE7431FB911}"/>
              </a:ext>
            </a:extLst>
          </p:cNvPr>
          <p:cNvSpPr txBox="1">
            <a:spLocks/>
          </p:cNvSpPr>
          <p:nvPr/>
        </p:nvSpPr>
        <p:spPr>
          <a:xfrm>
            <a:off x="252894" y="1805367"/>
            <a:ext cx="6377609" cy="69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4–5</a:t>
            </a:r>
            <a:r>
              <a:rPr lang="en-US" sz="1800" baseline="300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</a:t>
            </a: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November 2024</a:t>
            </a:r>
            <a:endParaRPr lang="en-US" sz="1200">
              <a:solidFill>
                <a:schemeClr val="tx1"/>
              </a:solidFill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16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 – Vertical Cryostat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10</a:t>
            </a:fld>
            <a:endParaRPr lang="en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84028D3-0C78-178F-1076-6BE61C522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405" y="1497612"/>
            <a:ext cx="2386085" cy="463961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D6421DB1-254A-EF7D-D1D4-BB9B4F254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967" y="2045158"/>
            <a:ext cx="2572544" cy="34290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m 55">
            <a:extLst>
              <a:ext uri="{FF2B5EF4-FFF2-40B4-BE49-F238E27FC236}">
                <a16:creationId xmlns:a16="http://schemas.microsoft.com/office/drawing/2014/main" id="{AC174708-8FBF-D6C9-2083-21D6795DA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8400" y="4039262"/>
            <a:ext cx="1248786" cy="209796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410363E2-1E94-79C3-9375-9BBD82C72B96}"/>
              </a:ext>
            </a:extLst>
          </p:cNvPr>
          <p:cNvSpPr/>
          <p:nvPr/>
        </p:nvSpPr>
        <p:spPr>
          <a:xfrm>
            <a:off x="3118086" y="6213203"/>
            <a:ext cx="1358512" cy="47289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Vacuum </a:t>
            </a:r>
            <a:r>
              <a:rPr lang="pt-BR" sz="1400" dirty="0" err="1">
                <a:solidFill>
                  <a:schemeClr val="tx1"/>
                </a:solidFill>
              </a:rPr>
              <a:t>power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feedthrough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912A132D-D58C-6F4E-26A7-E518861BF5E8}"/>
              </a:ext>
            </a:extLst>
          </p:cNvPr>
          <p:cNvSpPr/>
          <p:nvPr/>
        </p:nvSpPr>
        <p:spPr>
          <a:xfrm>
            <a:off x="3578720" y="5298326"/>
            <a:ext cx="1192214" cy="47289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Brass </a:t>
            </a:r>
            <a:r>
              <a:rPr lang="pt-BR" sz="1400" dirty="0" err="1">
                <a:solidFill>
                  <a:schemeClr val="tx1"/>
                </a:solidFill>
              </a:rPr>
              <a:t>resistive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part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6EE265D-09DC-2F76-0705-5785B1A24BC3}"/>
              </a:ext>
            </a:extLst>
          </p:cNvPr>
          <p:cNvSpPr/>
          <p:nvPr/>
        </p:nvSpPr>
        <p:spPr>
          <a:xfrm>
            <a:off x="3515979" y="2109857"/>
            <a:ext cx="1617920" cy="503023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Copper </a:t>
            </a:r>
            <a:r>
              <a:rPr lang="pt-BR" sz="1400" dirty="0" err="1">
                <a:solidFill>
                  <a:schemeClr val="tx1"/>
                </a:solidFill>
              </a:rPr>
              <a:t>flexible</a:t>
            </a:r>
            <a:r>
              <a:rPr lang="pt-BR" sz="1400" dirty="0">
                <a:solidFill>
                  <a:schemeClr val="tx1"/>
                </a:solidFill>
              </a:rPr>
              <a:t> termal-</a:t>
            </a:r>
            <a:r>
              <a:rPr lang="pt-BR" sz="1400" dirty="0" err="1">
                <a:solidFill>
                  <a:schemeClr val="tx1"/>
                </a:solidFill>
              </a:rPr>
              <a:t>electric</a:t>
            </a:r>
            <a:r>
              <a:rPr lang="pt-BR" sz="1400" dirty="0">
                <a:solidFill>
                  <a:schemeClr val="tx1"/>
                </a:solidFill>
              </a:rPr>
              <a:t> link 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D7AA0E9D-17C4-E268-CAAC-D8A16959A3C0}"/>
              </a:ext>
            </a:extLst>
          </p:cNvPr>
          <p:cNvSpPr/>
          <p:nvPr/>
        </p:nvSpPr>
        <p:spPr>
          <a:xfrm>
            <a:off x="3744780" y="1167780"/>
            <a:ext cx="1395445" cy="451802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60 K </a:t>
            </a:r>
            <a:r>
              <a:rPr lang="pt-BR" sz="1400" dirty="0" err="1">
                <a:solidFill>
                  <a:schemeClr val="tx1"/>
                </a:solidFill>
              </a:rPr>
              <a:t>Thermalization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64049CBB-ADFF-C4DB-598D-3FA3511195F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071909" y="1393681"/>
            <a:ext cx="672871" cy="304322"/>
          </a:xfrm>
          <a:prstGeom prst="straightConnector1">
            <a:avLst/>
          </a:prstGeom>
          <a:ln w="762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FDCEF44B-E7E2-C04B-0DEB-FEA8904668D7}"/>
              </a:ext>
            </a:extLst>
          </p:cNvPr>
          <p:cNvCxnSpPr>
            <a:cxnSpLocks/>
          </p:cNvCxnSpPr>
          <p:nvPr/>
        </p:nvCxnSpPr>
        <p:spPr>
          <a:xfrm flipH="1">
            <a:off x="2658533" y="2357834"/>
            <a:ext cx="858099" cy="36843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5CBDD539-A8D8-3E8C-BC45-3726F297F8F1}"/>
              </a:ext>
            </a:extLst>
          </p:cNvPr>
          <p:cNvCxnSpPr>
            <a:cxnSpLocks/>
          </p:cNvCxnSpPr>
          <p:nvPr/>
        </p:nvCxnSpPr>
        <p:spPr>
          <a:xfrm flipH="1" flipV="1">
            <a:off x="2285715" y="6041835"/>
            <a:ext cx="832371" cy="3433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>
            <a:extLst>
              <a:ext uri="{FF2B5EF4-FFF2-40B4-BE49-F238E27FC236}">
                <a16:creationId xmlns:a16="http://schemas.microsoft.com/office/drawing/2014/main" id="{E66BCD34-A933-E15C-771F-C2076628C228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361915" y="5152872"/>
            <a:ext cx="1216805" cy="3819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4BEBA4E3-43AA-C225-502D-14563CFF42C5}"/>
              </a:ext>
            </a:extLst>
          </p:cNvPr>
          <p:cNvSpPr/>
          <p:nvPr/>
        </p:nvSpPr>
        <p:spPr>
          <a:xfrm>
            <a:off x="4111468" y="3941759"/>
            <a:ext cx="898384" cy="303362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HTS </a:t>
            </a:r>
            <a:r>
              <a:rPr lang="pt-BR" sz="1400" dirty="0" err="1">
                <a:solidFill>
                  <a:schemeClr val="tx1"/>
                </a:solidFill>
              </a:rPr>
              <a:t>part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F9F33042-1B21-AF8F-69DC-CDC6B8733BC3}"/>
              </a:ext>
            </a:extLst>
          </p:cNvPr>
          <p:cNvCxnSpPr>
            <a:cxnSpLocks/>
          </p:cNvCxnSpPr>
          <p:nvPr/>
        </p:nvCxnSpPr>
        <p:spPr>
          <a:xfrm flipH="1" flipV="1">
            <a:off x="3136377" y="2943340"/>
            <a:ext cx="975091" cy="9984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46F45254-6118-CF4D-C171-28ABC8EFB1C8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5009852" y="4093440"/>
            <a:ext cx="1880387" cy="2971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9F90C848-75FA-5E02-EBCB-B8623DD2D95B}"/>
              </a:ext>
            </a:extLst>
          </p:cNvPr>
          <p:cNvSpPr/>
          <p:nvPr/>
        </p:nvSpPr>
        <p:spPr>
          <a:xfrm>
            <a:off x="8311821" y="2977198"/>
            <a:ext cx="1395445" cy="451802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4 K </a:t>
            </a:r>
            <a:r>
              <a:rPr lang="pt-BR" sz="1400" dirty="0" err="1">
                <a:solidFill>
                  <a:schemeClr val="tx1"/>
                </a:solidFill>
              </a:rPr>
              <a:t>Thermalization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54" name="Conector de Seta Reta 53">
            <a:extLst>
              <a:ext uri="{FF2B5EF4-FFF2-40B4-BE49-F238E27FC236}">
                <a16:creationId xmlns:a16="http://schemas.microsoft.com/office/drawing/2014/main" id="{147261D4-CA55-6A08-B54A-1960F18A5FAD}"/>
              </a:ext>
            </a:extLst>
          </p:cNvPr>
          <p:cNvCxnSpPr>
            <a:cxnSpLocks/>
            <a:endCxn id="53" idx="1"/>
          </p:cNvCxnSpPr>
          <p:nvPr/>
        </p:nvCxnSpPr>
        <p:spPr>
          <a:xfrm flipV="1">
            <a:off x="7638950" y="3203099"/>
            <a:ext cx="672871" cy="304322"/>
          </a:xfrm>
          <a:prstGeom prst="straightConnector1">
            <a:avLst/>
          </a:prstGeom>
          <a:ln w="7620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tângulo: Cantos Arredondados 60">
            <a:extLst>
              <a:ext uri="{FF2B5EF4-FFF2-40B4-BE49-F238E27FC236}">
                <a16:creationId xmlns:a16="http://schemas.microsoft.com/office/drawing/2014/main" id="{4B334EF6-5542-2F23-7F2A-A233DAD542EC}"/>
              </a:ext>
            </a:extLst>
          </p:cNvPr>
          <p:cNvSpPr/>
          <p:nvPr/>
        </p:nvSpPr>
        <p:spPr>
          <a:xfrm>
            <a:off x="8560351" y="4039262"/>
            <a:ext cx="898384" cy="451802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err="1">
                <a:solidFill>
                  <a:schemeClr val="tx1"/>
                </a:solidFill>
              </a:rPr>
              <a:t>Voltage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Taps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tab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62" name="Conector de Seta Reta 61">
            <a:extLst>
              <a:ext uri="{FF2B5EF4-FFF2-40B4-BE49-F238E27FC236}">
                <a16:creationId xmlns:a16="http://schemas.microsoft.com/office/drawing/2014/main" id="{8B29B0D7-E2A3-8E49-771D-AC335D8B8D21}"/>
              </a:ext>
            </a:extLst>
          </p:cNvPr>
          <p:cNvCxnSpPr>
            <a:cxnSpLocks/>
            <a:stCxn id="61" idx="1"/>
          </p:cNvCxnSpPr>
          <p:nvPr/>
        </p:nvCxnSpPr>
        <p:spPr>
          <a:xfrm flipH="1" flipV="1">
            <a:off x="7255933" y="4242007"/>
            <a:ext cx="1304418" cy="231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>
            <a:extLst>
              <a:ext uri="{FF2B5EF4-FFF2-40B4-BE49-F238E27FC236}">
                <a16:creationId xmlns:a16="http://schemas.microsoft.com/office/drawing/2014/main" id="{29BDB036-063B-AA2C-F801-F1FD3D69E09F}"/>
              </a:ext>
            </a:extLst>
          </p:cNvPr>
          <p:cNvCxnSpPr>
            <a:cxnSpLocks/>
          </p:cNvCxnSpPr>
          <p:nvPr/>
        </p:nvCxnSpPr>
        <p:spPr>
          <a:xfrm>
            <a:off x="9458735" y="4390575"/>
            <a:ext cx="1107665" cy="3032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062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m 24">
            <a:extLst>
              <a:ext uri="{FF2B5EF4-FFF2-40B4-BE49-F238E27FC236}">
                <a16:creationId xmlns:a16="http://schemas.microsoft.com/office/drawing/2014/main" id="{D57E46BA-5DC6-D965-AA02-CA8225664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292" y="1704576"/>
            <a:ext cx="3711231" cy="1604525"/>
          </a:xfrm>
          <a:prstGeom prst="rect">
            <a:avLst/>
          </a:prstGeom>
          <a:ln w="28575">
            <a:solidFill>
              <a:srgbClr val="FF0000"/>
            </a:solidFill>
            <a:prstDash val="sysDash"/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Links and Splices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NbTi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link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11</a:t>
            </a:fld>
            <a:endParaRPr lang="en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67EB82E-BAA9-69D9-9B26-CEF043BB7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143" y="4262877"/>
            <a:ext cx="3474835" cy="23224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DC96111D-6F5A-6850-8624-31242E0D2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603" y="1585855"/>
            <a:ext cx="2829747" cy="2383776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:a16="http://schemas.microsoft.com/office/drawing/2014/main" id="{9ADB9A3D-2B41-03A3-E4CB-3BE4C123A8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203" y="1937291"/>
            <a:ext cx="2168782" cy="1711001"/>
          </a:xfrm>
          <a:prstGeom prst="rect">
            <a:avLst/>
          </a:prstGeom>
        </p:spPr>
      </p:pic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56E987A2-7FBE-0763-1D9A-FFE7FDE0D8D4}"/>
              </a:ext>
            </a:extLst>
          </p:cNvPr>
          <p:cNvCxnSpPr/>
          <p:nvPr/>
        </p:nvCxnSpPr>
        <p:spPr>
          <a:xfrm>
            <a:off x="4966448" y="2010621"/>
            <a:ext cx="0" cy="1456765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44ACD398-2A3D-DDAD-782F-2F0567E3E78F}"/>
              </a:ext>
            </a:extLst>
          </p:cNvPr>
          <p:cNvSpPr txBox="1"/>
          <p:nvPr/>
        </p:nvSpPr>
        <p:spPr>
          <a:xfrm>
            <a:off x="6660407" y="293080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SnPb</a:t>
            </a:r>
            <a:endParaRPr lang="pt-BR" dirty="0"/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453A5240-5697-FF31-B453-7D02F9BE275B}"/>
              </a:ext>
            </a:extLst>
          </p:cNvPr>
          <p:cNvCxnSpPr/>
          <p:nvPr/>
        </p:nvCxnSpPr>
        <p:spPr>
          <a:xfrm flipV="1">
            <a:off x="5027653" y="2603858"/>
            <a:ext cx="1547027" cy="1021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3BE0A507-5EF0-F2A5-94E5-408CBA315250}"/>
              </a:ext>
            </a:extLst>
          </p:cNvPr>
          <p:cNvSpPr txBox="1"/>
          <p:nvPr/>
        </p:nvSpPr>
        <p:spPr>
          <a:xfrm>
            <a:off x="6935874" y="1330138"/>
            <a:ext cx="318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Current </a:t>
            </a:r>
            <a:r>
              <a:rPr lang="pt-BR" dirty="0" err="1"/>
              <a:t>tab</a:t>
            </a:r>
            <a:r>
              <a:rPr lang="pt-BR" dirty="0"/>
              <a:t> – NbTi link interface</a:t>
            </a:r>
          </a:p>
        </p:txBody>
      </p: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786868D6-1201-92DA-C428-62645C34914F}"/>
              </a:ext>
            </a:extLst>
          </p:cNvPr>
          <p:cNvCxnSpPr>
            <a:cxnSpLocks/>
          </p:cNvCxnSpPr>
          <p:nvPr/>
        </p:nvCxnSpPr>
        <p:spPr>
          <a:xfrm flipH="1">
            <a:off x="7001435" y="2777743"/>
            <a:ext cx="83954" cy="19721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AF6ACF6-9957-3BDC-2FF6-A7E8EB04D56C}"/>
              </a:ext>
            </a:extLst>
          </p:cNvPr>
          <p:cNvSpPr txBox="1"/>
          <p:nvPr/>
        </p:nvSpPr>
        <p:spPr>
          <a:xfrm>
            <a:off x="1782487" y="4207053"/>
            <a:ext cx="2562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Vertical </a:t>
            </a:r>
            <a:r>
              <a:rPr lang="pt-BR" b="1" dirty="0" err="1"/>
              <a:t>Cryostat</a:t>
            </a:r>
            <a:r>
              <a:rPr lang="pt-BR" b="1" dirty="0"/>
              <a:t> </a:t>
            </a:r>
            <a:r>
              <a:rPr lang="pt-BR" b="1" dirty="0" err="1"/>
              <a:t>concept</a:t>
            </a:r>
            <a:endParaRPr lang="pt-BR" b="1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5F367A6A-C19A-7119-BBE9-4F170CB6192A}"/>
              </a:ext>
            </a:extLst>
          </p:cNvPr>
          <p:cNvSpPr txBox="1"/>
          <p:nvPr/>
        </p:nvSpPr>
        <p:spPr>
          <a:xfrm>
            <a:off x="8986759" y="4825279"/>
            <a:ext cx="1757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/>
              <a:t>Reliable</a:t>
            </a:r>
            <a:r>
              <a:rPr lang="pt-BR" sz="1600" dirty="0"/>
              <a:t> soldering procedure </a:t>
            </a:r>
            <a:r>
              <a:rPr lang="pt-BR" sz="1600" dirty="0" err="1"/>
              <a:t>developed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validated</a:t>
            </a:r>
            <a:r>
              <a:rPr lang="pt-BR" sz="1600" dirty="0"/>
              <a:t> </a:t>
            </a:r>
            <a:r>
              <a:rPr lang="pt-BR" sz="1600" dirty="0" err="1"/>
              <a:t>experimentally</a:t>
            </a:r>
            <a:endParaRPr lang="pt-BR" sz="1600" dirty="0"/>
          </a:p>
        </p:txBody>
      </p: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8628C99C-C30D-8F72-D951-16C411E14539}"/>
              </a:ext>
            </a:extLst>
          </p:cNvPr>
          <p:cNvGrpSpPr/>
          <p:nvPr/>
        </p:nvGrpSpPr>
        <p:grpSpPr>
          <a:xfrm>
            <a:off x="9555837" y="3769475"/>
            <a:ext cx="2243560" cy="710006"/>
            <a:chOff x="9555837" y="3769475"/>
            <a:chExt cx="2243560" cy="710006"/>
          </a:xfrm>
        </p:grpSpPr>
        <p:sp>
          <p:nvSpPr>
            <p:cNvPr id="36" name="Retângulo: Cantos Arredondados 35">
              <a:extLst>
                <a:ext uri="{FF2B5EF4-FFF2-40B4-BE49-F238E27FC236}">
                  <a16:creationId xmlns:a16="http://schemas.microsoft.com/office/drawing/2014/main" id="{E2826C4E-C883-6EA3-6B60-630A366DA793}"/>
                </a:ext>
              </a:extLst>
            </p:cNvPr>
            <p:cNvSpPr/>
            <p:nvPr/>
          </p:nvSpPr>
          <p:spPr>
            <a:xfrm>
              <a:off x="9555837" y="3769475"/>
              <a:ext cx="2132500" cy="59543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/>
                <a:t>The </a:t>
              </a:r>
              <a:r>
                <a:rPr lang="pt-BR" sz="1200" b="1" dirty="0" err="1"/>
                <a:t>Formvar</a:t>
              </a:r>
              <a:r>
                <a:rPr lang="pt-BR" sz="1200" b="1" dirty="0"/>
                <a:t> </a:t>
              </a:r>
              <a:r>
                <a:rPr lang="pt-BR" sz="1200" b="1" dirty="0" err="1"/>
                <a:t>insulation</a:t>
              </a:r>
              <a:r>
                <a:rPr lang="pt-BR" sz="1200" b="1" dirty="0"/>
                <a:t> </a:t>
              </a:r>
              <a:r>
                <a:rPr lang="pt-BR" sz="1200" b="1" dirty="0" err="1"/>
                <a:t>burns</a:t>
              </a:r>
              <a:r>
                <a:rPr lang="pt-BR" sz="1200" b="1" dirty="0"/>
                <a:t> </a:t>
              </a:r>
              <a:r>
                <a:rPr lang="pt-BR" sz="1200" b="1" dirty="0" err="1"/>
                <a:t>away</a:t>
              </a:r>
              <a:r>
                <a:rPr lang="pt-BR" sz="1200" b="1" dirty="0"/>
                <a:t> </a:t>
              </a:r>
              <a:r>
                <a:rPr lang="pt-BR" sz="1200" b="1" dirty="0" err="1"/>
                <a:t>during</a:t>
              </a:r>
              <a:r>
                <a:rPr lang="pt-BR" sz="1200" b="1" dirty="0"/>
                <a:t> soldering</a:t>
              </a:r>
            </a:p>
          </p:txBody>
        </p:sp>
        <p:pic>
          <p:nvPicPr>
            <p:cNvPr id="38" name="Imagem 37">
              <a:extLst>
                <a:ext uri="{FF2B5EF4-FFF2-40B4-BE49-F238E27FC236}">
                  <a16:creationId xmlns:a16="http://schemas.microsoft.com/office/drawing/2014/main" id="{D1D01A6A-F0CB-FFF5-EFB4-783860710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355332" y="4110149"/>
              <a:ext cx="444065" cy="369332"/>
            </a:xfrm>
            <a:prstGeom prst="rect">
              <a:avLst/>
            </a:prstGeom>
          </p:spPr>
        </p:pic>
      </p:grpSp>
      <p:pic>
        <p:nvPicPr>
          <p:cNvPr id="44" name="Imagem 43">
            <a:extLst>
              <a:ext uri="{FF2B5EF4-FFF2-40B4-BE49-F238E27FC236}">
                <a16:creationId xmlns:a16="http://schemas.microsoft.com/office/drawing/2014/main" id="{3043FFAF-5E2F-700C-B3FA-3EAA95058F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2165509" y="4156749"/>
            <a:ext cx="1807295" cy="268236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9425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Agrupar 53">
            <a:extLst>
              <a:ext uri="{FF2B5EF4-FFF2-40B4-BE49-F238E27FC236}">
                <a16:creationId xmlns:a16="http://schemas.microsoft.com/office/drawing/2014/main" id="{6102B474-B6EA-51D2-E34E-4FFE5FB2D5B4}"/>
              </a:ext>
            </a:extLst>
          </p:cNvPr>
          <p:cNvGrpSpPr/>
          <p:nvPr/>
        </p:nvGrpSpPr>
        <p:grpSpPr>
          <a:xfrm>
            <a:off x="420328" y="1035686"/>
            <a:ext cx="4533141" cy="2190178"/>
            <a:chOff x="657423" y="1421168"/>
            <a:chExt cx="4533141" cy="2190178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A8CB12F7-0B9B-6B5F-96B7-18F72A0BC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585825">
              <a:off x="815122" y="1421168"/>
              <a:ext cx="4252525" cy="2190178"/>
            </a:xfrm>
            <a:prstGeom prst="rect">
              <a:avLst/>
            </a:prstGeom>
          </p:spPr>
        </p:pic>
        <p:cxnSp>
          <p:nvCxnSpPr>
            <p:cNvPr id="37" name="Conector de Seta Reta 36">
              <a:extLst>
                <a:ext uri="{FF2B5EF4-FFF2-40B4-BE49-F238E27FC236}">
                  <a16:creationId xmlns:a16="http://schemas.microsoft.com/office/drawing/2014/main" id="{E0D49518-A4DA-6ADA-92E9-B1289679DA80}"/>
                </a:ext>
              </a:extLst>
            </p:cNvPr>
            <p:cNvCxnSpPr>
              <a:cxnSpLocks/>
            </p:cNvCxnSpPr>
            <p:nvPr/>
          </p:nvCxnSpPr>
          <p:spPr>
            <a:xfrm>
              <a:off x="657423" y="2622177"/>
              <a:ext cx="5976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487FB7D3-7329-CA9A-C57A-576376B71D8A}"/>
                </a:ext>
              </a:extLst>
            </p:cNvPr>
            <p:cNvSpPr txBox="1"/>
            <p:nvPr/>
          </p:nvSpPr>
          <p:spPr>
            <a:xfrm>
              <a:off x="810633" y="2607548"/>
              <a:ext cx="245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FF0000"/>
                  </a:solidFill>
                  <a:latin typeface="Amasis MT Pro" panose="020F0502020204030204" pitchFamily="18" charset="0"/>
                </a:rPr>
                <a:t>I</a:t>
              </a:r>
            </a:p>
          </p:txBody>
        </p:sp>
        <p:pic>
          <p:nvPicPr>
            <p:cNvPr id="42" name="Imagem 41">
              <a:extLst>
                <a:ext uri="{FF2B5EF4-FFF2-40B4-BE49-F238E27FC236}">
                  <a16:creationId xmlns:a16="http://schemas.microsoft.com/office/drawing/2014/main" id="{0244C609-F856-73A0-B156-B6B3300CB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2414" y="2810143"/>
              <a:ext cx="1383585" cy="796214"/>
            </a:xfrm>
            <a:prstGeom prst="rect">
              <a:avLst/>
            </a:prstGeom>
            <a:ln w="19050">
              <a:solidFill>
                <a:schemeClr val="tx1"/>
              </a:solidFill>
              <a:prstDash val="sysDash"/>
            </a:ln>
          </p:spPr>
        </p:pic>
        <p:cxnSp>
          <p:nvCxnSpPr>
            <p:cNvPr id="45" name="Conector de Seta Reta 44">
              <a:extLst>
                <a:ext uri="{FF2B5EF4-FFF2-40B4-BE49-F238E27FC236}">
                  <a16:creationId xmlns:a16="http://schemas.microsoft.com/office/drawing/2014/main" id="{F0517620-5693-E120-49B3-837AD59C16CA}"/>
                </a:ext>
              </a:extLst>
            </p:cNvPr>
            <p:cNvCxnSpPr>
              <a:cxnSpLocks/>
            </p:cNvCxnSpPr>
            <p:nvPr/>
          </p:nvCxnSpPr>
          <p:spPr>
            <a:xfrm>
              <a:off x="4592928" y="2640106"/>
              <a:ext cx="5976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6275D4F8-5B84-CE1A-E1AE-A323061F70D4}"/>
                </a:ext>
              </a:extLst>
            </p:cNvPr>
            <p:cNvSpPr txBox="1"/>
            <p:nvPr/>
          </p:nvSpPr>
          <p:spPr>
            <a:xfrm>
              <a:off x="4746138" y="2625477"/>
              <a:ext cx="245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FF0000"/>
                  </a:solidFill>
                  <a:latin typeface="Amasis MT Pro" panose="020F0502020204030204" pitchFamily="18" charset="0"/>
                </a:rPr>
                <a:t>I</a:t>
              </a:r>
            </a:p>
          </p:txBody>
        </p:sp>
        <p:cxnSp>
          <p:nvCxnSpPr>
            <p:cNvPr id="48" name="Conector reto 47">
              <a:extLst>
                <a:ext uri="{FF2B5EF4-FFF2-40B4-BE49-F238E27FC236}">
                  <a16:creationId xmlns:a16="http://schemas.microsoft.com/office/drawing/2014/main" id="{05759781-26A8-DD3B-3125-49CD40921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2414" y="2516257"/>
              <a:ext cx="535741" cy="275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to 48">
              <a:extLst>
                <a:ext uri="{FF2B5EF4-FFF2-40B4-BE49-F238E27FC236}">
                  <a16:creationId xmlns:a16="http://schemas.microsoft.com/office/drawing/2014/main" id="{9F9AECD1-F8C2-FD8F-481E-D06256CC5C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74196" y="2516257"/>
              <a:ext cx="514444" cy="275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EA0DA32E-DC8A-1FD1-E5E6-509CD9EA0957}"/>
                </a:ext>
              </a:extLst>
            </p:cNvPr>
            <p:cNvSpPr/>
            <p:nvPr/>
          </p:nvSpPr>
          <p:spPr>
            <a:xfrm>
              <a:off x="2728155" y="2411506"/>
              <a:ext cx="346739" cy="17929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Links and Splices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Splices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12</a:t>
            </a:fld>
            <a:endParaRPr lang="en-BR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54219F08-8F7A-12C6-974D-CB643D58A8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0040" y="4643304"/>
            <a:ext cx="2338313" cy="1414836"/>
          </a:xfrm>
          <a:prstGeom prst="rect">
            <a:avLst/>
          </a:prstGeom>
        </p:spPr>
      </p:pic>
      <p:grpSp>
        <p:nvGrpSpPr>
          <p:cNvPr id="29" name="Agrupar 28">
            <a:extLst>
              <a:ext uri="{FF2B5EF4-FFF2-40B4-BE49-F238E27FC236}">
                <a16:creationId xmlns:a16="http://schemas.microsoft.com/office/drawing/2014/main" id="{65024FE8-86A4-7745-8A9C-D3687BEA848F}"/>
              </a:ext>
            </a:extLst>
          </p:cNvPr>
          <p:cNvGrpSpPr/>
          <p:nvPr/>
        </p:nvGrpSpPr>
        <p:grpSpPr>
          <a:xfrm>
            <a:off x="9744339" y="3347817"/>
            <a:ext cx="2243560" cy="710006"/>
            <a:chOff x="9555837" y="3769475"/>
            <a:chExt cx="2243560" cy="710006"/>
          </a:xfrm>
        </p:grpSpPr>
        <p:sp>
          <p:nvSpPr>
            <p:cNvPr id="30" name="Retângulo: Cantos Arredondados 29">
              <a:extLst>
                <a:ext uri="{FF2B5EF4-FFF2-40B4-BE49-F238E27FC236}">
                  <a16:creationId xmlns:a16="http://schemas.microsoft.com/office/drawing/2014/main" id="{A1125CD1-60D6-2F0C-B068-00561F3F9B28}"/>
                </a:ext>
              </a:extLst>
            </p:cNvPr>
            <p:cNvSpPr/>
            <p:nvPr/>
          </p:nvSpPr>
          <p:spPr>
            <a:xfrm>
              <a:off x="9555837" y="3769475"/>
              <a:ext cx="2132500" cy="59543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/>
                <a:t>The </a:t>
              </a:r>
              <a:r>
                <a:rPr lang="pt-BR" sz="1200" b="1" dirty="0" err="1"/>
                <a:t>Formvar</a:t>
              </a:r>
              <a:r>
                <a:rPr lang="pt-BR" sz="1200" b="1" dirty="0"/>
                <a:t> </a:t>
              </a:r>
              <a:r>
                <a:rPr lang="pt-BR" sz="1200" b="1" dirty="0" err="1"/>
                <a:t>insulation</a:t>
              </a:r>
              <a:r>
                <a:rPr lang="pt-BR" sz="1200" b="1" dirty="0"/>
                <a:t> </a:t>
              </a:r>
              <a:r>
                <a:rPr lang="pt-BR" sz="1200" b="1" dirty="0" err="1"/>
                <a:t>burns</a:t>
              </a:r>
              <a:r>
                <a:rPr lang="pt-BR" sz="1200" b="1" dirty="0"/>
                <a:t> </a:t>
              </a:r>
              <a:r>
                <a:rPr lang="pt-BR" sz="1200" b="1" dirty="0" err="1"/>
                <a:t>away</a:t>
              </a:r>
              <a:r>
                <a:rPr lang="pt-BR" sz="1200" b="1" dirty="0"/>
                <a:t> </a:t>
              </a:r>
              <a:r>
                <a:rPr lang="pt-BR" sz="1200" b="1" dirty="0" err="1"/>
                <a:t>during</a:t>
              </a:r>
              <a:r>
                <a:rPr lang="pt-BR" sz="1200" b="1" dirty="0"/>
                <a:t> soldering</a:t>
              </a:r>
            </a:p>
          </p:txBody>
        </p:sp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ADCFCFE6-FEAF-9EE8-EB62-3CA51E26A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55332" y="4110149"/>
              <a:ext cx="444065" cy="369332"/>
            </a:xfrm>
            <a:prstGeom prst="rect">
              <a:avLst/>
            </a:prstGeom>
          </p:spPr>
        </p:pic>
      </p:grp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96490852-D3B7-A456-0F1B-AE60EDE5692D}"/>
              </a:ext>
            </a:extLst>
          </p:cNvPr>
          <p:cNvSpPr txBox="1"/>
          <p:nvPr/>
        </p:nvSpPr>
        <p:spPr>
          <a:xfrm>
            <a:off x="796615" y="1578776"/>
            <a:ext cx="3990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“Shake-</a:t>
            </a:r>
            <a:r>
              <a:rPr lang="pt-BR" dirty="0" err="1"/>
              <a:t>hands</a:t>
            </a:r>
            <a:r>
              <a:rPr lang="pt-BR" dirty="0"/>
              <a:t>” </a:t>
            </a:r>
            <a:r>
              <a:rPr lang="pt-BR" dirty="0" err="1"/>
              <a:t>splice</a:t>
            </a:r>
            <a:r>
              <a:rPr lang="pt-BR" dirty="0"/>
              <a:t> between NbTi links</a:t>
            </a: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7F6121CB-AA01-1070-ED58-C0C23FFB7015}"/>
              </a:ext>
            </a:extLst>
          </p:cNvPr>
          <p:cNvSpPr txBox="1"/>
          <p:nvPr/>
        </p:nvSpPr>
        <p:spPr>
          <a:xfrm>
            <a:off x="3304406" y="3094711"/>
            <a:ext cx="1278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err="1"/>
              <a:t>Tinned</a:t>
            </a:r>
            <a:r>
              <a:rPr lang="pt-BR" sz="1400" dirty="0"/>
              <a:t> Cu wire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DF842B96-3B83-8A98-4C8E-A0E8F5919395}"/>
              </a:ext>
            </a:extLst>
          </p:cNvPr>
          <p:cNvSpPr txBox="1"/>
          <p:nvPr/>
        </p:nvSpPr>
        <p:spPr>
          <a:xfrm>
            <a:off x="1876483" y="5770242"/>
            <a:ext cx="184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Copper “</a:t>
            </a:r>
            <a:r>
              <a:rPr lang="pt-BR" dirty="0" err="1"/>
              <a:t>crucible</a:t>
            </a:r>
            <a:r>
              <a:rPr lang="pt-BR" dirty="0"/>
              <a:t>”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3FD8B7F-4810-CF61-CEF2-C268AB6B9D5A}"/>
              </a:ext>
            </a:extLst>
          </p:cNvPr>
          <p:cNvSpPr txBox="1"/>
          <p:nvPr/>
        </p:nvSpPr>
        <p:spPr>
          <a:xfrm>
            <a:off x="6555440" y="41978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SnPb</a:t>
            </a:r>
            <a:endParaRPr lang="pt-BR" dirty="0"/>
          </a:p>
        </p:txBody>
      </p:sp>
      <p:cxnSp>
        <p:nvCxnSpPr>
          <p:cNvPr id="60" name="Conector de Seta Reta 59">
            <a:extLst>
              <a:ext uri="{FF2B5EF4-FFF2-40B4-BE49-F238E27FC236}">
                <a16:creationId xmlns:a16="http://schemas.microsoft.com/office/drawing/2014/main" id="{C4097252-5544-3E13-1710-0CB2DBE64427}"/>
              </a:ext>
            </a:extLst>
          </p:cNvPr>
          <p:cNvCxnSpPr>
            <a:cxnSpLocks/>
          </p:cNvCxnSpPr>
          <p:nvPr/>
        </p:nvCxnSpPr>
        <p:spPr>
          <a:xfrm flipV="1">
            <a:off x="6721369" y="4508764"/>
            <a:ext cx="115196" cy="295835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D30BE254-7F5F-20F5-9AF0-B12ACFE891FC}"/>
              </a:ext>
            </a:extLst>
          </p:cNvPr>
          <p:cNvSpPr txBox="1"/>
          <p:nvPr/>
        </p:nvSpPr>
        <p:spPr>
          <a:xfrm>
            <a:off x="9744339" y="4612477"/>
            <a:ext cx="1905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/>
              <a:t>Reliable</a:t>
            </a:r>
            <a:r>
              <a:rPr lang="pt-BR" sz="1600" dirty="0"/>
              <a:t> soldering procedure </a:t>
            </a:r>
            <a:r>
              <a:rPr lang="pt-BR" sz="1600" dirty="0" err="1"/>
              <a:t>developed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validated</a:t>
            </a:r>
            <a:r>
              <a:rPr lang="pt-BR" sz="1600" dirty="0"/>
              <a:t> </a:t>
            </a:r>
            <a:r>
              <a:rPr lang="pt-BR" sz="1600" dirty="0" err="1"/>
              <a:t>experimentally</a:t>
            </a:r>
            <a:endParaRPr lang="pt-BR" sz="1600" dirty="0"/>
          </a:p>
        </p:txBody>
      </p:sp>
      <p:grpSp>
        <p:nvGrpSpPr>
          <p:cNvPr id="70" name="Agrupar 69">
            <a:extLst>
              <a:ext uri="{FF2B5EF4-FFF2-40B4-BE49-F238E27FC236}">
                <a16:creationId xmlns:a16="http://schemas.microsoft.com/office/drawing/2014/main" id="{65B65387-6744-94B1-A6D5-D5C68C9CB283}"/>
              </a:ext>
            </a:extLst>
          </p:cNvPr>
          <p:cNvGrpSpPr/>
          <p:nvPr/>
        </p:nvGrpSpPr>
        <p:grpSpPr>
          <a:xfrm>
            <a:off x="6609197" y="1285128"/>
            <a:ext cx="3135142" cy="1860057"/>
            <a:chOff x="5898993" y="1635178"/>
            <a:chExt cx="3135142" cy="1860057"/>
          </a:xfrm>
        </p:grpSpPr>
        <p:pic>
          <p:nvPicPr>
            <p:cNvPr id="56" name="Imagem 55">
              <a:extLst>
                <a:ext uri="{FF2B5EF4-FFF2-40B4-BE49-F238E27FC236}">
                  <a16:creationId xmlns:a16="http://schemas.microsoft.com/office/drawing/2014/main" id="{9F6161C1-9D90-2F3E-DCC5-CD94A23A4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6666961" y="867210"/>
              <a:ext cx="1581514" cy="311744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6" name="CaixaDeTexto 65">
              <a:extLst>
                <a:ext uri="{FF2B5EF4-FFF2-40B4-BE49-F238E27FC236}">
                  <a16:creationId xmlns:a16="http://schemas.microsoft.com/office/drawing/2014/main" id="{8D9FACA9-2D11-13BD-997E-444F1229E437}"/>
                </a:ext>
              </a:extLst>
            </p:cNvPr>
            <p:cNvSpPr txBox="1"/>
            <p:nvPr/>
          </p:nvSpPr>
          <p:spPr>
            <a:xfrm>
              <a:off x="7442032" y="3233625"/>
              <a:ext cx="1592103" cy="2616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100" dirty="0"/>
                <a:t>“</a:t>
              </a:r>
              <a:r>
                <a:rPr lang="pt-BR" sz="1100" dirty="0" err="1"/>
                <a:t>Praying</a:t>
              </a:r>
              <a:r>
                <a:rPr lang="pt-BR" sz="1100" dirty="0"/>
                <a:t> </a:t>
              </a:r>
              <a:r>
                <a:rPr lang="pt-BR" sz="1100" dirty="0" err="1"/>
                <a:t>hands</a:t>
              </a:r>
              <a:r>
                <a:rPr lang="pt-BR" sz="1100" dirty="0"/>
                <a:t>” </a:t>
              </a:r>
              <a:r>
                <a:rPr lang="pt-BR" sz="1100" dirty="0" err="1"/>
                <a:t>concept</a:t>
              </a:r>
              <a:endParaRPr lang="pt-BR" sz="1100" dirty="0"/>
            </a:p>
          </p:txBody>
        </p:sp>
      </p:grpSp>
      <p:grpSp>
        <p:nvGrpSpPr>
          <p:cNvPr id="71" name="Agrupar 70">
            <a:extLst>
              <a:ext uri="{FF2B5EF4-FFF2-40B4-BE49-F238E27FC236}">
                <a16:creationId xmlns:a16="http://schemas.microsoft.com/office/drawing/2014/main" id="{2C1C7C46-F460-8BA3-6EF3-A24F00D37A29}"/>
              </a:ext>
            </a:extLst>
          </p:cNvPr>
          <p:cNvGrpSpPr/>
          <p:nvPr/>
        </p:nvGrpSpPr>
        <p:grpSpPr>
          <a:xfrm>
            <a:off x="8287238" y="4098849"/>
            <a:ext cx="1592103" cy="2533451"/>
            <a:chOff x="7949036" y="4198043"/>
            <a:chExt cx="1592103" cy="2533451"/>
          </a:xfrm>
        </p:grpSpPr>
        <p:pic>
          <p:nvPicPr>
            <p:cNvPr id="57" name="Imagem 56">
              <a:extLst>
                <a:ext uri="{FF2B5EF4-FFF2-40B4-BE49-F238E27FC236}">
                  <a16:creationId xmlns:a16="http://schemas.microsoft.com/office/drawing/2014/main" id="{5423714E-2D97-DF1A-83BE-DFE2D6907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60631" y="4198043"/>
              <a:ext cx="1374377" cy="226547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7" name="CaixaDeTexto 66">
              <a:extLst>
                <a:ext uri="{FF2B5EF4-FFF2-40B4-BE49-F238E27FC236}">
                  <a16:creationId xmlns:a16="http://schemas.microsoft.com/office/drawing/2014/main" id="{30C998C1-6DE3-54E2-7AAA-BF7D195B13BC}"/>
                </a:ext>
              </a:extLst>
            </p:cNvPr>
            <p:cNvSpPr txBox="1"/>
            <p:nvPr/>
          </p:nvSpPr>
          <p:spPr>
            <a:xfrm>
              <a:off x="7949036" y="6469884"/>
              <a:ext cx="1592103" cy="2616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100" dirty="0"/>
                <a:t>“</a:t>
              </a:r>
              <a:r>
                <a:rPr lang="pt-BR" sz="1100" dirty="0" err="1"/>
                <a:t>Praying</a:t>
              </a:r>
              <a:r>
                <a:rPr lang="pt-BR" sz="1100" dirty="0"/>
                <a:t> </a:t>
              </a:r>
              <a:r>
                <a:rPr lang="pt-BR" sz="1100" dirty="0" err="1"/>
                <a:t>hands</a:t>
              </a:r>
              <a:r>
                <a:rPr lang="pt-BR" sz="1100" dirty="0"/>
                <a:t>” </a:t>
              </a:r>
              <a:r>
                <a:rPr lang="pt-BR" sz="1100" dirty="0" err="1"/>
                <a:t>concept</a:t>
              </a:r>
              <a:endParaRPr lang="pt-BR" sz="1100" dirty="0"/>
            </a:p>
          </p:txBody>
        </p:sp>
      </p:grpSp>
      <p:pic>
        <p:nvPicPr>
          <p:cNvPr id="69" name="Imagem 68">
            <a:extLst>
              <a:ext uri="{FF2B5EF4-FFF2-40B4-BE49-F238E27FC236}">
                <a16:creationId xmlns:a16="http://schemas.microsoft.com/office/drawing/2014/main" id="{E69F919C-92EE-755E-BF3C-56D9E43990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121" y="4888013"/>
            <a:ext cx="3608336" cy="762546"/>
          </a:xfrm>
          <a:prstGeom prst="rect">
            <a:avLst/>
          </a:prstGeom>
        </p:spPr>
      </p:pic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8ED3206D-364A-0FD5-7209-42F6153EF670}"/>
              </a:ext>
            </a:extLst>
          </p:cNvPr>
          <p:cNvCxnSpPr>
            <a:cxnSpLocks/>
          </p:cNvCxnSpPr>
          <p:nvPr/>
        </p:nvCxnSpPr>
        <p:spPr>
          <a:xfrm flipH="1" flipV="1">
            <a:off x="3166533" y="2937933"/>
            <a:ext cx="338667" cy="2201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>
            <a:extLst>
              <a:ext uri="{FF2B5EF4-FFF2-40B4-BE49-F238E27FC236}">
                <a16:creationId xmlns:a16="http://schemas.microsoft.com/office/drawing/2014/main" id="{E49316F8-6640-4143-3FE5-FC0D3A1FC593}"/>
              </a:ext>
            </a:extLst>
          </p:cNvPr>
          <p:cNvSpPr/>
          <p:nvPr/>
        </p:nvSpPr>
        <p:spPr>
          <a:xfrm>
            <a:off x="375188" y="1207441"/>
            <a:ext cx="524933" cy="491067"/>
          </a:xfrm>
          <a:prstGeom prst="ellipse">
            <a:avLst/>
          </a:prstGeom>
          <a:solidFill>
            <a:srgbClr val="C000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1</a:t>
            </a: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D9D870E4-1D68-E310-EA7B-06148EB5C9AC}"/>
              </a:ext>
            </a:extLst>
          </p:cNvPr>
          <p:cNvSpPr/>
          <p:nvPr/>
        </p:nvSpPr>
        <p:spPr>
          <a:xfrm>
            <a:off x="6361522" y="1149285"/>
            <a:ext cx="524933" cy="491067"/>
          </a:xfrm>
          <a:prstGeom prst="ellipse">
            <a:avLst/>
          </a:prstGeom>
          <a:solidFill>
            <a:srgbClr val="C000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2</a:t>
            </a: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FF995A23-6744-1CCA-9B0C-DCFF750E2E7E}"/>
              </a:ext>
            </a:extLst>
          </p:cNvPr>
          <p:cNvSpPr/>
          <p:nvPr/>
        </p:nvSpPr>
        <p:spPr>
          <a:xfrm>
            <a:off x="600501" y="4526763"/>
            <a:ext cx="524933" cy="491067"/>
          </a:xfrm>
          <a:prstGeom prst="ellipse">
            <a:avLst/>
          </a:prstGeom>
          <a:solidFill>
            <a:srgbClr val="C000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3</a:t>
            </a:r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5F94E589-53ED-1B44-A466-FE20411A06C8}"/>
              </a:ext>
            </a:extLst>
          </p:cNvPr>
          <p:cNvSpPr/>
          <p:nvPr/>
        </p:nvSpPr>
        <p:spPr>
          <a:xfrm>
            <a:off x="5236477" y="4359704"/>
            <a:ext cx="524933" cy="491067"/>
          </a:xfrm>
          <a:prstGeom prst="ellipse">
            <a:avLst/>
          </a:prstGeom>
          <a:solidFill>
            <a:srgbClr val="C000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4</a:t>
            </a:r>
          </a:p>
        </p:txBody>
      </p:sp>
      <p:cxnSp>
        <p:nvCxnSpPr>
          <p:cNvPr id="81" name="Conector de Seta Reta 80">
            <a:extLst>
              <a:ext uri="{FF2B5EF4-FFF2-40B4-BE49-F238E27FC236}">
                <a16:creationId xmlns:a16="http://schemas.microsoft.com/office/drawing/2014/main" id="{35E64391-4710-4B45-84B1-45938D85D2D2}"/>
              </a:ext>
            </a:extLst>
          </p:cNvPr>
          <p:cNvCxnSpPr>
            <a:cxnSpLocks/>
          </p:cNvCxnSpPr>
          <p:nvPr/>
        </p:nvCxnSpPr>
        <p:spPr>
          <a:xfrm flipH="1" flipV="1">
            <a:off x="2608500" y="5377028"/>
            <a:ext cx="130859" cy="397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745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Agrupar 121">
            <a:extLst>
              <a:ext uri="{FF2B5EF4-FFF2-40B4-BE49-F238E27FC236}">
                <a16:creationId xmlns:a16="http://schemas.microsoft.com/office/drawing/2014/main" id="{54745DE2-C201-62BC-F972-24AB4A554476}"/>
              </a:ext>
            </a:extLst>
          </p:cNvPr>
          <p:cNvGrpSpPr/>
          <p:nvPr/>
        </p:nvGrpSpPr>
        <p:grpSpPr>
          <a:xfrm>
            <a:off x="315590" y="4163197"/>
            <a:ext cx="4359250" cy="2664509"/>
            <a:chOff x="325514" y="3999076"/>
            <a:chExt cx="4359250" cy="2664509"/>
          </a:xfrm>
        </p:grpSpPr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id="{8B33C37C-C26B-097C-59AD-8DD5A29B2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514" y="3999076"/>
              <a:ext cx="4359250" cy="2664509"/>
            </a:xfrm>
            <a:prstGeom prst="rect">
              <a:avLst/>
            </a:prstGeom>
          </p:spPr>
        </p:pic>
        <p:cxnSp>
          <p:nvCxnSpPr>
            <p:cNvPr id="101" name="Conector reto 100">
              <a:extLst>
                <a:ext uri="{FF2B5EF4-FFF2-40B4-BE49-F238E27FC236}">
                  <a16:creationId xmlns:a16="http://schemas.microsoft.com/office/drawing/2014/main" id="{F77D8AE3-A89B-07D8-8076-182CE0B132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19425" y="4781550"/>
              <a:ext cx="990600" cy="566738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ector reto 103">
              <a:extLst>
                <a:ext uri="{FF2B5EF4-FFF2-40B4-BE49-F238E27FC236}">
                  <a16:creationId xmlns:a16="http://schemas.microsoft.com/office/drawing/2014/main" id="{F8CB6174-5232-7FB6-880A-51F199226A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5735" y="4781550"/>
              <a:ext cx="598453" cy="365571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ctor reto 109">
              <a:extLst>
                <a:ext uri="{FF2B5EF4-FFF2-40B4-BE49-F238E27FC236}">
                  <a16:creationId xmlns:a16="http://schemas.microsoft.com/office/drawing/2014/main" id="{D90946D3-49B7-D48B-84B7-FC8F3969A3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3008" y="5122009"/>
              <a:ext cx="1000755" cy="540604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ector reto 110">
              <a:extLst>
                <a:ext uri="{FF2B5EF4-FFF2-40B4-BE49-F238E27FC236}">
                  <a16:creationId xmlns:a16="http://schemas.microsoft.com/office/drawing/2014/main" id="{58D9AA73-90D7-9F51-4BF2-F8A9B5B4D9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2367" y="5338763"/>
              <a:ext cx="577183" cy="330077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ector reto 116">
              <a:extLst>
                <a:ext uri="{FF2B5EF4-FFF2-40B4-BE49-F238E27FC236}">
                  <a16:creationId xmlns:a16="http://schemas.microsoft.com/office/drawing/2014/main" id="{C57CF2AB-8610-DBEE-2243-F62A49C891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6738" y="4686660"/>
              <a:ext cx="546725" cy="355282"/>
            </a:xfrm>
            <a:prstGeom prst="line">
              <a:avLst/>
            </a:prstGeom>
            <a:ln w="28575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to 119">
              <a:extLst>
                <a:ext uri="{FF2B5EF4-FFF2-40B4-BE49-F238E27FC236}">
                  <a16:creationId xmlns:a16="http://schemas.microsoft.com/office/drawing/2014/main" id="{0B534631-862C-241F-AA77-4192ACDDCB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90272" y="5711128"/>
              <a:ext cx="546725" cy="355282"/>
            </a:xfrm>
            <a:prstGeom prst="line">
              <a:avLst/>
            </a:prstGeom>
            <a:ln w="28575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Links and Splices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Splice Box 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13</a:t>
            </a:fld>
            <a:endParaRPr lang="en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E088E01-58F6-93D5-3FE1-8D171D50C5B1}"/>
              </a:ext>
            </a:extLst>
          </p:cNvPr>
          <p:cNvSpPr txBox="1"/>
          <p:nvPr/>
        </p:nvSpPr>
        <p:spPr>
          <a:xfrm>
            <a:off x="1248637" y="3901982"/>
            <a:ext cx="215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“Splice box” </a:t>
            </a:r>
            <a:r>
              <a:rPr lang="pt-BR" b="1" dirty="0" err="1"/>
              <a:t>concept</a:t>
            </a:r>
            <a:endParaRPr lang="pt-BR" b="1" dirty="0"/>
          </a:p>
        </p:txBody>
      </p:sp>
      <p:grpSp>
        <p:nvGrpSpPr>
          <p:cNvPr id="123" name="Agrupar 122">
            <a:extLst>
              <a:ext uri="{FF2B5EF4-FFF2-40B4-BE49-F238E27FC236}">
                <a16:creationId xmlns:a16="http://schemas.microsoft.com/office/drawing/2014/main" id="{F2019513-CDEF-F98A-3492-61C84D3DFB18}"/>
              </a:ext>
            </a:extLst>
          </p:cNvPr>
          <p:cNvGrpSpPr/>
          <p:nvPr/>
        </p:nvGrpSpPr>
        <p:grpSpPr>
          <a:xfrm>
            <a:off x="377690" y="1108580"/>
            <a:ext cx="5429733" cy="2647175"/>
            <a:chOff x="377690" y="1108580"/>
            <a:chExt cx="5429733" cy="2647175"/>
          </a:xfrm>
        </p:grpSpPr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6EA5D37E-EF64-5026-9A8E-3218C6109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690" y="1108580"/>
              <a:ext cx="4403170" cy="2320420"/>
            </a:xfrm>
            <a:prstGeom prst="rect">
              <a:avLst/>
            </a:prstGeom>
          </p:spPr>
        </p:pic>
        <p:sp>
          <p:nvSpPr>
            <p:cNvPr id="23" name="Retângulo: Cantos Arredondados 22">
              <a:extLst>
                <a:ext uri="{FF2B5EF4-FFF2-40B4-BE49-F238E27FC236}">
                  <a16:creationId xmlns:a16="http://schemas.microsoft.com/office/drawing/2014/main" id="{24D9A39A-B61F-9873-3CB4-B9C89F620856}"/>
                </a:ext>
              </a:extLst>
            </p:cNvPr>
            <p:cNvSpPr/>
            <p:nvPr/>
          </p:nvSpPr>
          <p:spPr>
            <a:xfrm>
              <a:off x="4845394" y="1374769"/>
              <a:ext cx="962029" cy="36933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Nylon Clip</a:t>
              </a:r>
            </a:p>
          </p:txBody>
        </p:sp>
        <p:sp>
          <p:nvSpPr>
            <p:cNvPr id="24" name="Retângulo: Cantos Arredondados 23">
              <a:extLst>
                <a:ext uri="{FF2B5EF4-FFF2-40B4-BE49-F238E27FC236}">
                  <a16:creationId xmlns:a16="http://schemas.microsoft.com/office/drawing/2014/main" id="{22DCDBDF-311D-E5B8-BAE7-485376C15CC3}"/>
                </a:ext>
              </a:extLst>
            </p:cNvPr>
            <p:cNvSpPr/>
            <p:nvPr/>
          </p:nvSpPr>
          <p:spPr>
            <a:xfrm>
              <a:off x="4667807" y="2451241"/>
              <a:ext cx="962029" cy="36933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FRP base</a:t>
              </a:r>
            </a:p>
          </p:txBody>
        </p:sp>
        <p:sp>
          <p:nvSpPr>
            <p:cNvPr id="25" name="Retângulo: Cantos Arredondados 24">
              <a:extLst>
                <a:ext uri="{FF2B5EF4-FFF2-40B4-BE49-F238E27FC236}">
                  <a16:creationId xmlns:a16="http://schemas.microsoft.com/office/drawing/2014/main" id="{326F631E-1A08-D29C-19BE-597273F42222}"/>
                </a:ext>
              </a:extLst>
            </p:cNvPr>
            <p:cNvSpPr/>
            <p:nvPr/>
          </p:nvSpPr>
          <p:spPr>
            <a:xfrm>
              <a:off x="3085928" y="3102244"/>
              <a:ext cx="1316738" cy="653511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 err="1">
                  <a:solidFill>
                    <a:schemeClr val="tx1"/>
                  </a:solidFill>
                </a:rPr>
                <a:t>Threaded</a:t>
              </a:r>
              <a:r>
                <a:rPr lang="pt-BR" sz="1400" dirty="0">
                  <a:solidFill>
                    <a:schemeClr val="tx1"/>
                  </a:solidFill>
                </a:rPr>
                <a:t> hole for sensor </a:t>
              </a:r>
              <a:r>
                <a:rPr lang="pt-BR" sz="1400" dirty="0" err="1">
                  <a:solidFill>
                    <a:schemeClr val="tx1"/>
                  </a:solidFill>
                </a:rPr>
                <a:t>mounting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Conector de Seta Reta 25">
              <a:extLst>
                <a:ext uri="{FF2B5EF4-FFF2-40B4-BE49-F238E27FC236}">
                  <a16:creationId xmlns:a16="http://schemas.microsoft.com/office/drawing/2014/main" id="{CCAEE92F-1FE8-BA2E-9510-4A004AE36807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>
              <a:off x="4182533" y="1559436"/>
              <a:ext cx="662861" cy="1169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de Seta Reta 29">
              <a:extLst>
                <a:ext uri="{FF2B5EF4-FFF2-40B4-BE49-F238E27FC236}">
                  <a16:creationId xmlns:a16="http://schemas.microsoft.com/office/drawing/2014/main" id="{7D03B40D-168A-6B22-F636-A08154710F7F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 flipV="1">
              <a:off x="4182533" y="2402769"/>
              <a:ext cx="485274" cy="23313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AE3D4148-5A48-828F-15A6-F451FD8EDC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59667" y="2514600"/>
              <a:ext cx="475811" cy="58764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to 36">
              <a:extLst>
                <a:ext uri="{FF2B5EF4-FFF2-40B4-BE49-F238E27FC236}">
                  <a16:creationId xmlns:a16="http://schemas.microsoft.com/office/drawing/2014/main" id="{73C008E0-F1E9-9F04-3552-3FD0B4BB3B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1007" y="1532863"/>
              <a:ext cx="2137084" cy="918378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39">
              <a:extLst>
                <a:ext uri="{FF2B5EF4-FFF2-40B4-BE49-F238E27FC236}">
                  <a16:creationId xmlns:a16="http://schemas.microsoft.com/office/drawing/2014/main" id="{C868674F-3470-6A16-B0A1-C1A9D57C33B3}"/>
                </a:ext>
              </a:extLst>
            </p:cNvPr>
            <p:cNvCxnSpPr>
              <a:cxnSpLocks/>
            </p:cNvCxnSpPr>
            <p:nvPr/>
          </p:nvCxnSpPr>
          <p:spPr>
            <a:xfrm>
              <a:off x="2798091" y="2471748"/>
              <a:ext cx="8467" cy="893893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to 42">
              <a:extLst>
                <a:ext uri="{FF2B5EF4-FFF2-40B4-BE49-F238E27FC236}">
                  <a16:creationId xmlns:a16="http://schemas.microsoft.com/office/drawing/2014/main" id="{469390FB-3DA8-CEF0-BE3F-59D4E4467D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73183" y="3233349"/>
              <a:ext cx="324908" cy="132292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to 48">
              <a:extLst>
                <a:ext uri="{FF2B5EF4-FFF2-40B4-BE49-F238E27FC236}">
                  <a16:creationId xmlns:a16="http://schemas.microsoft.com/office/drawing/2014/main" id="{84A81D73-870F-894D-02EF-91F79EB5EC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320" y="1549728"/>
              <a:ext cx="1551" cy="873432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to 51">
              <a:extLst>
                <a:ext uri="{FF2B5EF4-FFF2-40B4-BE49-F238E27FC236}">
                  <a16:creationId xmlns:a16="http://schemas.microsoft.com/office/drawing/2014/main" id="{9B603FB6-D1AD-0A68-81CC-728EEDEC64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5018" y="2412294"/>
              <a:ext cx="148097" cy="50871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Agrupar 123">
            <a:extLst>
              <a:ext uri="{FF2B5EF4-FFF2-40B4-BE49-F238E27FC236}">
                <a16:creationId xmlns:a16="http://schemas.microsoft.com/office/drawing/2014/main" id="{777D58DC-8BEF-D2A7-C96B-7D911203A3C4}"/>
              </a:ext>
            </a:extLst>
          </p:cNvPr>
          <p:cNvGrpSpPr/>
          <p:nvPr/>
        </p:nvGrpSpPr>
        <p:grpSpPr>
          <a:xfrm>
            <a:off x="6562165" y="1108580"/>
            <a:ext cx="5252145" cy="2594866"/>
            <a:chOff x="6562165" y="1108580"/>
            <a:chExt cx="5252145" cy="2594866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87AEE5FB-2609-5E7B-3A4A-BFCAE5338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2165" y="1108580"/>
              <a:ext cx="4630374" cy="1791133"/>
            </a:xfrm>
            <a:prstGeom prst="rect">
              <a:avLst/>
            </a:prstGeom>
            <a:ln w="28575">
              <a:solidFill>
                <a:srgbClr val="FF0000"/>
              </a:solidFill>
              <a:prstDash val="sysDash"/>
            </a:ln>
          </p:spPr>
        </p:pic>
        <p:sp>
          <p:nvSpPr>
            <p:cNvPr id="60" name="CaixaDeTexto 59">
              <a:extLst>
                <a:ext uri="{FF2B5EF4-FFF2-40B4-BE49-F238E27FC236}">
                  <a16:creationId xmlns:a16="http://schemas.microsoft.com/office/drawing/2014/main" id="{9B550DA4-7F28-EA3C-93FA-584B4D883563}"/>
                </a:ext>
              </a:extLst>
            </p:cNvPr>
            <p:cNvSpPr txBox="1"/>
            <p:nvPr/>
          </p:nvSpPr>
          <p:spPr>
            <a:xfrm>
              <a:off x="9137020" y="3180226"/>
              <a:ext cx="2677290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t-BR" sz="1400" dirty="0"/>
                <a:t>The gap </a:t>
              </a:r>
              <a:r>
                <a:rPr lang="pt-BR" sz="1400" dirty="0" err="1"/>
                <a:t>allows</a:t>
              </a:r>
              <a:r>
                <a:rPr lang="pt-BR" sz="1400" dirty="0"/>
                <a:t> force </a:t>
              </a:r>
              <a:r>
                <a:rPr lang="pt-BR" sz="1400" dirty="0" err="1"/>
                <a:t>transfer</a:t>
              </a:r>
              <a:r>
                <a:rPr lang="pt-BR" sz="1400" dirty="0"/>
                <a:t> from </a:t>
              </a:r>
              <a:r>
                <a:rPr lang="pt-BR" sz="1400" dirty="0" err="1"/>
                <a:t>the</a:t>
              </a:r>
              <a:r>
                <a:rPr lang="pt-BR" sz="1400" dirty="0"/>
                <a:t> clip </a:t>
              </a:r>
              <a:r>
                <a:rPr lang="pt-BR" sz="1400" dirty="0" err="1"/>
                <a:t>to</a:t>
              </a:r>
              <a:r>
                <a:rPr lang="pt-BR" sz="1400" dirty="0"/>
                <a:t> </a:t>
              </a:r>
              <a:r>
                <a:rPr lang="pt-BR" sz="1400" dirty="0" err="1"/>
                <a:t>the</a:t>
              </a:r>
              <a:r>
                <a:rPr lang="pt-BR" sz="1400" dirty="0"/>
                <a:t> copper </a:t>
              </a:r>
              <a:r>
                <a:rPr lang="pt-BR" sz="1400" dirty="0" err="1"/>
                <a:t>crucible</a:t>
              </a:r>
              <a:endParaRPr lang="pt-BR" sz="1400" dirty="0"/>
            </a:p>
          </p:txBody>
        </p:sp>
        <p:sp>
          <p:nvSpPr>
            <p:cNvPr id="61" name="Chave Esquerda 60">
              <a:extLst>
                <a:ext uri="{FF2B5EF4-FFF2-40B4-BE49-F238E27FC236}">
                  <a16:creationId xmlns:a16="http://schemas.microsoft.com/office/drawing/2014/main" id="{7F051F2C-AD9C-C766-4927-02C8A6252FCF}"/>
                </a:ext>
              </a:extLst>
            </p:cNvPr>
            <p:cNvSpPr/>
            <p:nvPr/>
          </p:nvSpPr>
          <p:spPr>
            <a:xfrm flipH="1">
              <a:off x="11119523" y="2544374"/>
              <a:ext cx="90344" cy="247532"/>
            </a:xfrm>
            <a:prstGeom prst="leftBrace">
              <a:avLst/>
            </a:prstGeom>
            <a:ln w="19050">
              <a:solidFill>
                <a:schemeClr val="tx1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2" name="Conector: Angulado 61">
              <a:extLst>
                <a:ext uri="{FF2B5EF4-FFF2-40B4-BE49-F238E27FC236}">
                  <a16:creationId xmlns:a16="http://schemas.microsoft.com/office/drawing/2014/main" id="{36CEFEED-40F8-9EB4-6DC1-83ED3E6E018C}"/>
                </a:ext>
              </a:extLst>
            </p:cNvPr>
            <p:cNvCxnSpPr>
              <a:cxnSpLocks/>
              <a:stCxn id="61" idx="1"/>
            </p:cNvCxnSpPr>
            <p:nvPr/>
          </p:nvCxnSpPr>
          <p:spPr>
            <a:xfrm>
              <a:off x="11209867" y="2668140"/>
              <a:ext cx="499533" cy="512086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3" name="Imagem 72">
            <a:extLst>
              <a:ext uri="{FF2B5EF4-FFF2-40B4-BE49-F238E27FC236}">
                <a16:creationId xmlns:a16="http://schemas.microsoft.com/office/drawing/2014/main" id="{CE30031D-8648-ECBB-1FD7-5A069DE714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7842" y="4515690"/>
            <a:ext cx="1806052" cy="1098457"/>
          </a:xfrm>
          <a:prstGeom prst="rect">
            <a:avLst/>
          </a:prstGeom>
          <a:ln w="28575">
            <a:solidFill>
              <a:srgbClr val="008000"/>
            </a:solidFill>
            <a:prstDash val="sysDash"/>
          </a:ln>
        </p:spPr>
      </p:pic>
      <p:grpSp>
        <p:nvGrpSpPr>
          <p:cNvPr id="100" name="Agrupar 99">
            <a:extLst>
              <a:ext uri="{FF2B5EF4-FFF2-40B4-BE49-F238E27FC236}">
                <a16:creationId xmlns:a16="http://schemas.microsoft.com/office/drawing/2014/main" id="{5707540D-E47C-4FD6-58AF-C6D9A3DACA6E}"/>
              </a:ext>
            </a:extLst>
          </p:cNvPr>
          <p:cNvGrpSpPr/>
          <p:nvPr/>
        </p:nvGrpSpPr>
        <p:grpSpPr>
          <a:xfrm>
            <a:off x="5131682" y="4334038"/>
            <a:ext cx="4053992" cy="1558691"/>
            <a:chOff x="5334000" y="4216400"/>
            <a:chExt cx="4053992" cy="1558691"/>
          </a:xfrm>
        </p:grpSpPr>
        <p:grpSp>
          <p:nvGrpSpPr>
            <p:cNvPr id="98" name="Agrupar 97">
              <a:extLst>
                <a:ext uri="{FF2B5EF4-FFF2-40B4-BE49-F238E27FC236}">
                  <a16:creationId xmlns:a16="http://schemas.microsoft.com/office/drawing/2014/main" id="{69334E0F-FF76-0375-B7D8-977F7983CDFD}"/>
                </a:ext>
              </a:extLst>
            </p:cNvPr>
            <p:cNvGrpSpPr/>
            <p:nvPr/>
          </p:nvGrpSpPr>
          <p:grpSpPr>
            <a:xfrm>
              <a:off x="5444941" y="4338002"/>
              <a:ext cx="3943051" cy="1348836"/>
              <a:chOff x="5326558" y="4314353"/>
              <a:chExt cx="3943051" cy="1348836"/>
            </a:xfrm>
          </p:grpSpPr>
          <p:pic>
            <p:nvPicPr>
              <p:cNvPr id="97" name="Imagem 96">
                <a:extLst>
                  <a:ext uri="{FF2B5EF4-FFF2-40B4-BE49-F238E27FC236}">
                    <a16:creationId xmlns:a16="http://schemas.microsoft.com/office/drawing/2014/main" id="{F0BA28EC-DC54-6F04-A81B-7266862F7F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6640858" y="3602221"/>
                <a:ext cx="1348836" cy="2773099"/>
              </a:xfrm>
              <a:prstGeom prst="rect">
                <a:avLst/>
              </a:prstGeom>
            </p:spPr>
          </p:pic>
          <p:grpSp>
            <p:nvGrpSpPr>
              <p:cNvPr id="95" name="Agrupar 94">
                <a:extLst>
                  <a:ext uri="{FF2B5EF4-FFF2-40B4-BE49-F238E27FC236}">
                    <a16:creationId xmlns:a16="http://schemas.microsoft.com/office/drawing/2014/main" id="{0C7FCF00-EE07-53D6-4C1A-015596D2590C}"/>
                  </a:ext>
                </a:extLst>
              </p:cNvPr>
              <p:cNvGrpSpPr/>
              <p:nvPr/>
            </p:nvGrpSpPr>
            <p:grpSpPr>
              <a:xfrm>
                <a:off x="5326558" y="4432760"/>
                <a:ext cx="3943051" cy="1050471"/>
                <a:chOff x="5326558" y="4432760"/>
                <a:chExt cx="3943051" cy="1050471"/>
              </a:xfrm>
            </p:grpSpPr>
            <p:cxnSp>
              <p:nvCxnSpPr>
                <p:cNvPr id="74" name="Conector de Seta Reta 73">
                  <a:extLst>
                    <a:ext uri="{FF2B5EF4-FFF2-40B4-BE49-F238E27FC236}">
                      <a16:creationId xmlns:a16="http://schemas.microsoft.com/office/drawing/2014/main" id="{D4029289-5FEB-46CF-DB76-6B5EA3FAD7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53417" y="4963486"/>
                  <a:ext cx="473650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CaixaDeTexto 74">
                  <a:extLst>
                    <a:ext uri="{FF2B5EF4-FFF2-40B4-BE49-F238E27FC236}">
                      <a16:creationId xmlns:a16="http://schemas.microsoft.com/office/drawing/2014/main" id="{CA9C0BC8-5245-9B4F-F1B6-921F5E03BDB4}"/>
                    </a:ext>
                  </a:extLst>
                </p:cNvPr>
                <p:cNvSpPr txBox="1"/>
                <p:nvPr/>
              </p:nvSpPr>
              <p:spPr>
                <a:xfrm>
                  <a:off x="8701825" y="4587707"/>
                  <a:ext cx="56778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b="1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I</a:t>
                  </a:r>
                  <a:r>
                    <a:rPr lang="pt-BR" b="1" baseline="-25000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side</a:t>
                  </a:r>
                  <a:endParaRPr lang="pt-BR" b="1" dirty="0">
                    <a:solidFill>
                      <a:srgbClr val="FF0000"/>
                    </a:solidFill>
                    <a:latin typeface="Amasis MT Pro" panose="020F0502020204030204" pitchFamily="18" charset="0"/>
                  </a:endParaRPr>
                </a:p>
              </p:txBody>
            </p:sp>
            <p:cxnSp>
              <p:nvCxnSpPr>
                <p:cNvPr id="77" name="Conector de Seta Reta 76">
                  <a:extLst>
                    <a:ext uri="{FF2B5EF4-FFF2-40B4-BE49-F238E27FC236}">
                      <a16:creationId xmlns:a16="http://schemas.microsoft.com/office/drawing/2014/main" id="{EB8DB80D-8521-06E9-2457-FBD5B91531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84800" y="4873860"/>
                  <a:ext cx="535459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CaixaDeTexto 77">
                  <a:extLst>
                    <a:ext uri="{FF2B5EF4-FFF2-40B4-BE49-F238E27FC236}">
                      <a16:creationId xmlns:a16="http://schemas.microsoft.com/office/drawing/2014/main" id="{D0C7AC51-E8FE-BDFE-EF66-D73F0A26395A}"/>
                    </a:ext>
                  </a:extLst>
                </p:cNvPr>
                <p:cNvSpPr txBox="1"/>
                <p:nvPr/>
              </p:nvSpPr>
              <p:spPr>
                <a:xfrm>
                  <a:off x="5326558" y="4432760"/>
                  <a:ext cx="6415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b="1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I</a:t>
                  </a:r>
                  <a:r>
                    <a:rPr lang="pt-BR" b="1" baseline="-25000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main</a:t>
                  </a:r>
                  <a:endParaRPr lang="pt-BR" b="1" dirty="0">
                    <a:solidFill>
                      <a:srgbClr val="FF0000"/>
                    </a:solidFill>
                    <a:latin typeface="Amasis MT Pro" panose="020F0502020204030204" pitchFamily="18" charset="0"/>
                  </a:endParaRPr>
                </a:p>
              </p:txBody>
            </p:sp>
            <p:cxnSp>
              <p:nvCxnSpPr>
                <p:cNvPr id="79" name="Conector de Seta Reta 78">
                  <a:extLst>
                    <a:ext uri="{FF2B5EF4-FFF2-40B4-BE49-F238E27FC236}">
                      <a16:creationId xmlns:a16="http://schemas.microsoft.com/office/drawing/2014/main" id="{197EA9A4-3D9C-822E-3E03-3B77EB449C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34213" y="5130295"/>
                  <a:ext cx="545867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CaixaDeTexto 79">
                  <a:extLst>
                    <a:ext uri="{FF2B5EF4-FFF2-40B4-BE49-F238E27FC236}">
                      <a16:creationId xmlns:a16="http://schemas.microsoft.com/office/drawing/2014/main" id="{C5A4F1AA-052E-4FCB-2B7C-0F93081CDE1A}"/>
                    </a:ext>
                  </a:extLst>
                </p:cNvPr>
                <p:cNvSpPr txBox="1"/>
                <p:nvPr/>
              </p:nvSpPr>
              <p:spPr>
                <a:xfrm>
                  <a:off x="5340649" y="5113899"/>
                  <a:ext cx="7120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b="1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I</a:t>
                  </a:r>
                  <a:r>
                    <a:rPr lang="pt-BR" sz="1400" b="1" baseline="-25000" dirty="0" err="1">
                      <a:solidFill>
                        <a:srgbClr val="FF0000"/>
                      </a:solidFill>
                      <a:latin typeface="Amasis MT Pro" panose="020F0502020204030204" pitchFamily="18" charset="0"/>
                    </a:rPr>
                    <a:t>balance</a:t>
                  </a:r>
                  <a:endParaRPr lang="pt-BR" b="1" dirty="0">
                    <a:solidFill>
                      <a:srgbClr val="FF0000"/>
                    </a:solidFill>
                    <a:latin typeface="Amasis MT Pro" panose="020F0502020204030204" pitchFamily="18" charset="0"/>
                  </a:endParaRPr>
                </a:p>
              </p:txBody>
            </p:sp>
            <p:cxnSp>
              <p:nvCxnSpPr>
                <p:cNvPr id="93" name="Conector de Seta Reta 92">
                  <a:extLst>
                    <a:ext uri="{FF2B5EF4-FFF2-40B4-BE49-F238E27FC236}">
                      <a16:creationId xmlns:a16="http://schemas.microsoft.com/office/drawing/2014/main" id="{1B8934B2-8686-3B70-897B-3CB2AB924F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38395" y="5127485"/>
                  <a:ext cx="489512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9" name="Retângulo 98">
              <a:extLst>
                <a:ext uri="{FF2B5EF4-FFF2-40B4-BE49-F238E27FC236}">
                  <a16:creationId xmlns:a16="http://schemas.microsoft.com/office/drawing/2014/main" id="{E88124AB-4BB6-44C1-6968-7679312DCEC7}"/>
                </a:ext>
              </a:extLst>
            </p:cNvPr>
            <p:cNvSpPr/>
            <p:nvPr/>
          </p:nvSpPr>
          <p:spPr>
            <a:xfrm>
              <a:off x="5334000" y="4216400"/>
              <a:ext cx="4053992" cy="1558691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21" name="CaixaDeTexto 120">
            <a:extLst>
              <a:ext uri="{FF2B5EF4-FFF2-40B4-BE49-F238E27FC236}">
                <a16:creationId xmlns:a16="http://schemas.microsoft.com/office/drawing/2014/main" id="{021EDDCF-6B61-7133-4039-CF01AF474253}"/>
              </a:ext>
            </a:extLst>
          </p:cNvPr>
          <p:cNvSpPr txBox="1"/>
          <p:nvPr/>
        </p:nvSpPr>
        <p:spPr>
          <a:xfrm>
            <a:off x="9800995" y="5683982"/>
            <a:ext cx="2078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The NbTi link could </a:t>
            </a:r>
            <a:r>
              <a:rPr lang="pt-BR" sz="1200" dirty="0" err="1"/>
              <a:t>pass</a:t>
            </a:r>
            <a:r>
              <a:rPr lang="pt-BR" sz="1200" dirty="0"/>
              <a:t> straight </a:t>
            </a:r>
            <a:r>
              <a:rPr lang="pt-BR" sz="1200" dirty="0" err="1"/>
              <a:t>through</a:t>
            </a:r>
            <a:r>
              <a:rPr lang="pt-BR" sz="1200" dirty="0"/>
              <a:t> this </a:t>
            </a:r>
            <a:r>
              <a:rPr lang="pt-BR" sz="1200" dirty="0" err="1"/>
              <a:t>crucible</a:t>
            </a:r>
            <a:r>
              <a:rPr lang="pt-BR" sz="1200" dirty="0"/>
              <a:t>, </a:t>
            </a:r>
            <a:r>
              <a:rPr lang="pt-BR" sz="1200" dirty="0" err="1"/>
              <a:t>or</a:t>
            </a:r>
            <a:r>
              <a:rPr lang="pt-BR" sz="1200" dirty="0"/>
              <a:t> we </a:t>
            </a:r>
            <a:r>
              <a:rPr lang="pt-BR" sz="1200" dirty="0" err="1"/>
              <a:t>can</a:t>
            </a:r>
            <a:r>
              <a:rPr lang="pt-BR" sz="1200" dirty="0"/>
              <a:t> make a </a:t>
            </a:r>
            <a:r>
              <a:rPr lang="pt-BR" sz="1200" dirty="0" err="1"/>
              <a:t>splice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70219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Links and Splices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Test results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14</a:t>
            </a:fld>
            <a:endParaRPr lang="en-BR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2EF3E427-05F8-359C-C420-7D863F3E7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752" y="2007896"/>
            <a:ext cx="3938194" cy="299677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739F6CD8-451B-097D-D874-FFFABF9C1F1C}"/>
              </a:ext>
            </a:extLst>
          </p:cNvPr>
          <p:cNvSpPr txBox="1"/>
          <p:nvPr/>
        </p:nvSpPr>
        <p:spPr>
          <a:xfrm>
            <a:off x="275082" y="1581347"/>
            <a:ext cx="424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Splice box </a:t>
            </a:r>
            <a:r>
              <a:rPr lang="pt-BR" dirty="0" err="1"/>
              <a:t>test</a:t>
            </a:r>
            <a:r>
              <a:rPr lang="pt-BR" dirty="0"/>
              <a:t> setup in </a:t>
            </a:r>
            <a:r>
              <a:rPr lang="pt-BR" dirty="0" err="1"/>
              <a:t>the</a:t>
            </a:r>
            <a:r>
              <a:rPr lang="pt-BR" dirty="0"/>
              <a:t> vertical </a:t>
            </a:r>
            <a:r>
              <a:rPr lang="pt-BR" dirty="0" err="1"/>
              <a:t>cryostat</a:t>
            </a:r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C52FAF3A-2524-6554-310C-C92C9A39D2A1}"/>
              </a:ext>
            </a:extLst>
          </p:cNvPr>
          <p:cNvSpPr txBox="1"/>
          <p:nvPr/>
        </p:nvSpPr>
        <p:spPr>
          <a:xfrm>
            <a:off x="6276162" y="1292164"/>
            <a:ext cx="360207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000" b="1" dirty="0"/>
              <a:t>Splice box </a:t>
            </a:r>
            <a:r>
              <a:rPr lang="pt-BR" sz="2000" b="1" dirty="0" err="1"/>
              <a:t>test</a:t>
            </a:r>
            <a:r>
              <a:rPr lang="pt-BR" sz="2000" b="1" dirty="0"/>
              <a:t> </a:t>
            </a:r>
            <a:r>
              <a:rPr lang="pt-BR" sz="2000" b="1" dirty="0" err="1"/>
              <a:t>validations</a:t>
            </a:r>
            <a:endParaRPr lang="pt-BR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err="1"/>
              <a:t>Thermal</a:t>
            </a:r>
            <a:r>
              <a:rPr lang="pt-BR" sz="1600" dirty="0"/>
              <a:t>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 err="1"/>
              <a:t>Crucible</a:t>
            </a:r>
            <a:r>
              <a:rPr lang="pt-BR" sz="1400" dirty="0"/>
              <a:t> @ 3.7 K w/ HS @ 3.5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/>
              <a:t>Little </a:t>
            </a:r>
            <a:r>
              <a:rPr lang="pt-BR" sz="1400" dirty="0" err="1"/>
              <a:t>change</a:t>
            </a:r>
            <a:r>
              <a:rPr lang="pt-BR" sz="1400" dirty="0"/>
              <a:t> between 0 A </a:t>
            </a:r>
            <a:r>
              <a:rPr lang="pt-BR" sz="1400" dirty="0" err="1"/>
              <a:t>and</a:t>
            </a:r>
            <a:r>
              <a:rPr lang="pt-BR" sz="1400" dirty="0"/>
              <a:t> 300 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err="1"/>
              <a:t>Resistance</a:t>
            </a:r>
            <a:r>
              <a:rPr lang="pt-BR" sz="1600" dirty="0"/>
              <a:t> </a:t>
            </a:r>
            <a:r>
              <a:rPr lang="pt-BR" sz="1600" dirty="0" err="1"/>
              <a:t>measurements</a:t>
            </a:r>
            <a:endParaRPr lang="pt-B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 err="1"/>
              <a:t>R</a:t>
            </a:r>
            <a:r>
              <a:rPr lang="pt-BR" sz="1400" baseline="-25000" dirty="0" err="1"/>
              <a:t>splice</a:t>
            </a:r>
            <a:r>
              <a:rPr lang="pt-BR" sz="1400" dirty="0"/>
              <a:t> &lt; 10 n</a:t>
            </a:r>
            <a:r>
              <a:rPr lang="el-GR" sz="1400" dirty="0"/>
              <a:t>Ω</a:t>
            </a:r>
            <a:endParaRPr lang="pt-B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 err="1"/>
              <a:t>R</a:t>
            </a:r>
            <a:r>
              <a:rPr lang="pt-BR" sz="1400" baseline="-25000" dirty="0" err="1"/>
              <a:t>tab</a:t>
            </a:r>
            <a:r>
              <a:rPr lang="pt-BR" sz="1400" dirty="0"/>
              <a:t> ≈ 150 n</a:t>
            </a:r>
            <a:r>
              <a:rPr lang="el-GR" sz="1400" dirty="0"/>
              <a:t>Ω</a:t>
            </a:r>
            <a:endParaRPr lang="pt-BR" sz="1400" baseline="-25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err="1"/>
              <a:t>Mechanical</a:t>
            </a:r>
            <a:r>
              <a:rPr lang="pt-BR" sz="1600" dirty="0"/>
              <a:t> performance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/>
              <a:t>Quench </a:t>
            </a:r>
            <a:r>
              <a:rPr lang="pt-BR" sz="1600" dirty="0" err="1"/>
              <a:t>behavior</a:t>
            </a:r>
            <a:endParaRPr lang="pt-BR" sz="1600" dirty="0"/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8EF535AC-87D4-3AB3-D27A-FD7C15D6331F}"/>
              </a:ext>
            </a:extLst>
          </p:cNvPr>
          <p:cNvGrpSpPr/>
          <p:nvPr/>
        </p:nvGrpSpPr>
        <p:grpSpPr>
          <a:xfrm>
            <a:off x="4986867" y="3966103"/>
            <a:ext cx="2980266" cy="2445313"/>
            <a:chOff x="4986867" y="3966103"/>
            <a:chExt cx="2980266" cy="2445313"/>
          </a:xfrm>
        </p:grpSpPr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27EB0703-93D8-045D-A3F1-022560805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4920" y="4445497"/>
              <a:ext cx="2670586" cy="1965919"/>
            </a:xfrm>
            <a:prstGeom prst="rect">
              <a:avLst/>
            </a:prstGeom>
          </p:spPr>
        </p:pic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5A869BBE-CE93-DD0D-C157-8A8A4D2D13CD}"/>
                </a:ext>
              </a:extLst>
            </p:cNvPr>
            <p:cNvSpPr txBox="1"/>
            <p:nvPr/>
          </p:nvSpPr>
          <p:spPr>
            <a:xfrm>
              <a:off x="5437542" y="3966103"/>
              <a:ext cx="2088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err="1"/>
                <a:t>Typical</a:t>
              </a:r>
              <a:r>
                <a:rPr lang="pt-BR" sz="1400" dirty="0"/>
                <a:t> current </a:t>
              </a:r>
              <a:r>
                <a:rPr lang="pt-BR" sz="1400" dirty="0" err="1"/>
                <a:t>tab</a:t>
              </a:r>
              <a:r>
                <a:rPr lang="pt-BR" sz="1400" dirty="0"/>
                <a:t> </a:t>
              </a:r>
              <a:r>
                <a:rPr lang="pt-BR" sz="1400" dirty="0" err="1"/>
                <a:t>resistance</a:t>
              </a:r>
              <a:r>
                <a:rPr lang="pt-BR" sz="1400" dirty="0"/>
                <a:t> </a:t>
              </a:r>
              <a:r>
                <a:rPr lang="pt-BR" sz="1400" dirty="0" err="1"/>
                <a:t>measurement</a:t>
              </a:r>
              <a:endParaRPr lang="pt-BR" sz="1400" dirty="0"/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EFA45372-9692-63B6-B52B-14333890F85A}"/>
                </a:ext>
              </a:extLst>
            </p:cNvPr>
            <p:cNvSpPr/>
            <p:nvPr/>
          </p:nvSpPr>
          <p:spPr>
            <a:xfrm>
              <a:off x="4986867" y="3979333"/>
              <a:ext cx="2980266" cy="24320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5B920FBE-E87F-D25D-FAAD-B3A6A26F05DD}"/>
              </a:ext>
            </a:extLst>
          </p:cNvPr>
          <p:cNvGrpSpPr/>
          <p:nvPr/>
        </p:nvGrpSpPr>
        <p:grpSpPr>
          <a:xfrm>
            <a:off x="8077199" y="3959769"/>
            <a:ext cx="3056467" cy="2451646"/>
            <a:chOff x="8077199" y="3959769"/>
            <a:chExt cx="3056467" cy="2451646"/>
          </a:xfrm>
        </p:grpSpPr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D9FCEA0B-F9C4-4719-6C7E-AF7B7C626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97956" y="4445497"/>
              <a:ext cx="2798242" cy="1965918"/>
            </a:xfrm>
            <a:prstGeom prst="rect">
              <a:avLst/>
            </a:prstGeom>
          </p:spPr>
        </p:pic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FDD492BC-A408-32DB-96A5-B58530BBEAB8}"/>
                </a:ext>
              </a:extLst>
            </p:cNvPr>
            <p:cNvSpPr txBox="1"/>
            <p:nvPr/>
          </p:nvSpPr>
          <p:spPr>
            <a:xfrm>
              <a:off x="8597914" y="3959769"/>
              <a:ext cx="20073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err="1"/>
                <a:t>Typical</a:t>
              </a:r>
              <a:r>
                <a:rPr lang="pt-BR" sz="1400" dirty="0"/>
                <a:t> </a:t>
              </a:r>
              <a:r>
                <a:rPr lang="pt-BR" sz="1400" dirty="0" err="1"/>
                <a:t>splice</a:t>
              </a:r>
              <a:endParaRPr lang="pt-BR" sz="1400" dirty="0"/>
            </a:p>
            <a:p>
              <a:pPr algn="ctr"/>
              <a:r>
                <a:rPr lang="pt-BR" sz="1400" dirty="0" err="1"/>
                <a:t>resistance</a:t>
              </a:r>
              <a:r>
                <a:rPr lang="pt-BR" sz="1400" dirty="0"/>
                <a:t> </a:t>
              </a:r>
              <a:r>
                <a:rPr lang="pt-BR" sz="1400" dirty="0" err="1"/>
                <a:t>measurement</a:t>
              </a:r>
              <a:endParaRPr lang="pt-BR" sz="1400" dirty="0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85C9A0F1-F20B-129C-4E91-B7B2FF39F7BA}"/>
                </a:ext>
              </a:extLst>
            </p:cNvPr>
            <p:cNvSpPr/>
            <p:nvPr/>
          </p:nvSpPr>
          <p:spPr>
            <a:xfrm>
              <a:off x="8077199" y="3979333"/>
              <a:ext cx="3056467" cy="24320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177135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Cryostat Instrumentation – Overview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15</a:t>
            </a:fld>
            <a:endParaRPr lang="en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0E5881B-50EF-97F5-2808-9D30495A07D4}"/>
              </a:ext>
            </a:extLst>
          </p:cNvPr>
          <p:cNvSpPr txBox="1"/>
          <p:nvPr/>
        </p:nvSpPr>
        <p:spPr>
          <a:xfrm>
            <a:off x="420328" y="1063652"/>
            <a:ext cx="597150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The SWLS </a:t>
            </a:r>
            <a:r>
              <a:rPr lang="pt-BR" dirty="0" err="1"/>
              <a:t>instrumentation</a:t>
            </a:r>
            <a:r>
              <a:rPr lang="pt-BR" dirty="0"/>
              <a:t> system </a:t>
            </a:r>
            <a:r>
              <a:rPr lang="pt-BR" dirty="0" err="1"/>
              <a:t>performs</a:t>
            </a:r>
            <a:r>
              <a:rPr lang="pt-BR" dirty="0"/>
              <a:t> </a:t>
            </a:r>
            <a:r>
              <a:rPr lang="pt-BR" dirty="0" err="1"/>
              <a:t>many</a:t>
            </a:r>
            <a:r>
              <a:rPr lang="pt-BR" dirty="0"/>
              <a:t> </a:t>
            </a:r>
            <a:r>
              <a:rPr lang="pt-BR" dirty="0" err="1"/>
              <a:t>different</a:t>
            </a:r>
            <a:r>
              <a:rPr lang="pt-BR" dirty="0"/>
              <a:t> </a:t>
            </a:r>
            <a:r>
              <a:rPr lang="pt-BR" dirty="0" err="1"/>
              <a:t>functions</a:t>
            </a:r>
            <a:r>
              <a:rPr lang="pt-BR" dirty="0"/>
              <a:t>,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comprises</a:t>
            </a:r>
            <a:r>
              <a:rPr lang="pt-BR" dirty="0"/>
              <a:t> </a:t>
            </a:r>
            <a:r>
              <a:rPr lang="pt-BR" dirty="0" err="1"/>
              <a:t>different</a:t>
            </a:r>
            <a:r>
              <a:rPr lang="pt-BR" dirty="0"/>
              <a:t> </a:t>
            </a:r>
            <a:r>
              <a:rPr lang="pt-BR" dirty="0" err="1"/>
              <a:t>instruments</a:t>
            </a:r>
            <a:r>
              <a:rPr lang="pt-BR" dirty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System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operability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System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health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safety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Specific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functionalities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r>
              <a:rPr lang="pt-BR" dirty="0"/>
              <a:t>...which interfaces with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cryostat</a:t>
            </a:r>
            <a:r>
              <a:rPr lang="pt-BR" dirty="0"/>
              <a:t> </a:t>
            </a:r>
            <a:r>
              <a:rPr lang="pt-BR" dirty="0" err="1"/>
              <a:t>across</a:t>
            </a:r>
            <a:r>
              <a:rPr lang="pt-BR" dirty="0"/>
              <a:t> 16 </a:t>
            </a:r>
            <a:r>
              <a:rPr lang="pt-BR" dirty="0" err="1"/>
              <a:t>feedthrougs</a:t>
            </a:r>
            <a:r>
              <a:rPr lang="pt-BR" dirty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feedthroughs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instrumentation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feedthroughs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vacuum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feedthroughs</a:t>
            </a:r>
            <a:endParaRPr lang="pt-BR" sz="1600" dirty="0"/>
          </a:p>
          <a:p>
            <a:endParaRPr lang="pt-BR" dirty="0"/>
          </a:p>
          <a:p>
            <a:r>
              <a:rPr lang="pt-BR" dirty="0"/>
              <a:t>...with 180 </a:t>
            </a:r>
            <a:r>
              <a:rPr lang="pt-BR" dirty="0" err="1"/>
              <a:t>instrumentation</a:t>
            </a:r>
            <a:r>
              <a:rPr lang="pt-BR" dirty="0"/>
              <a:t> </a:t>
            </a:r>
            <a:r>
              <a:rPr lang="pt-BR" dirty="0" err="1"/>
              <a:t>wires</a:t>
            </a:r>
            <a:r>
              <a:rPr lang="pt-BR" dirty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Up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32 4-wire temperature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sensors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 for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constant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monitoring</a:t>
            </a:r>
            <a:endParaRPr lang="pt-B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 for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warm-up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control</a:t>
            </a:r>
            <a:endParaRPr lang="pt-B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 for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tests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wiggle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38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Voltage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Taps</a:t>
            </a:r>
            <a:endParaRPr lang="pt-B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Heater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circuits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/>
          </a:p>
          <a:p>
            <a:r>
              <a:rPr lang="pt-BR" dirty="0"/>
              <a:t>...that leads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measurement</a:t>
            </a:r>
            <a:r>
              <a:rPr lang="pt-BR" dirty="0"/>
              <a:t>, </a:t>
            </a:r>
            <a:r>
              <a:rPr lang="pt-BR" dirty="0" err="1"/>
              <a:t>control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automation</a:t>
            </a:r>
            <a:r>
              <a:rPr lang="pt-BR" dirty="0"/>
              <a:t>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They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will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briefly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addressed</a:t>
            </a:r>
            <a:r>
              <a:rPr lang="pt-B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later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8F94C43D-5243-1761-BB4B-0FF70D987A07}"/>
              </a:ext>
            </a:extLst>
          </p:cNvPr>
          <p:cNvSpPr/>
          <p:nvPr/>
        </p:nvSpPr>
        <p:spPr>
          <a:xfrm>
            <a:off x="6859980" y="5283625"/>
            <a:ext cx="2644588" cy="1066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dirty="0"/>
              <a:t>Sensor wire: </a:t>
            </a:r>
            <a:r>
              <a:rPr lang="pt-BR" sz="1400" dirty="0" err="1"/>
              <a:t>PhBr</a:t>
            </a:r>
            <a:r>
              <a:rPr lang="pt-BR" sz="1400" dirty="0"/>
              <a:t> 36 AWG</a:t>
            </a:r>
          </a:p>
          <a:p>
            <a:r>
              <a:rPr lang="pt-BR" sz="1400" dirty="0"/>
              <a:t>Sensor </a:t>
            </a:r>
            <a:r>
              <a:rPr lang="pt-BR" sz="1400" dirty="0" err="1"/>
              <a:t>extension</a:t>
            </a:r>
            <a:r>
              <a:rPr lang="pt-BR" sz="1400" dirty="0"/>
              <a:t>: Cu 34 AWG</a:t>
            </a:r>
          </a:p>
          <a:p>
            <a:r>
              <a:rPr lang="pt-BR" sz="1400" dirty="0" err="1"/>
              <a:t>Voltage</a:t>
            </a:r>
            <a:r>
              <a:rPr lang="pt-BR" sz="1400" dirty="0"/>
              <a:t> </a:t>
            </a:r>
            <a:r>
              <a:rPr lang="pt-BR" sz="1400" dirty="0" err="1"/>
              <a:t>Taps</a:t>
            </a:r>
            <a:r>
              <a:rPr lang="pt-BR" sz="1400" dirty="0"/>
              <a:t>: Cu 34 AWG, 2.6 kV</a:t>
            </a:r>
          </a:p>
          <a:p>
            <a:r>
              <a:rPr lang="pt-BR" sz="1400" dirty="0" err="1"/>
              <a:t>Heater</a:t>
            </a:r>
            <a:r>
              <a:rPr lang="pt-BR" sz="1400" dirty="0"/>
              <a:t> leads: Cu 30 AWG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00A0280C-AC1A-E3E5-F4D9-BB8D62E4C9C5}"/>
              </a:ext>
            </a:extLst>
          </p:cNvPr>
          <p:cNvSpPr/>
          <p:nvPr/>
        </p:nvSpPr>
        <p:spPr>
          <a:xfrm>
            <a:off x="8762502" y="4033164"/>
            <a:ext cx="2760133" cy="929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Sensor </a:t>
            </a:r>
            <a:r>
              <a:rPr lang="pt-BR" sz="1600" dirty="0" err="1"/>
              <a:t>types</a:t>
            </a:r>
            <a:r>
              <a:rPr lang="pt-BR" sz="1600" dirty="0"/>
              <a:t>: </a:t>
            </a:r>
            <a:r>
              <a:rPr lang="pt-BR" sz="1600" dirty="0" err="1"/>
              <a:t>Diode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RTD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 err="1"/>
              <a:t>Magnetic</a:t>
            </a:r>
            <a:r>
              <a:rPr lang="pt-BR" sz="1400" dirty="0"/>
              <a:t> </a:t>
            </a:r>
            <a:r>
              <a:rPr lang="pt-BR" sz="1400" dirty="0" err="1"/>
              <a:t>field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 err="1"/>
              <a:t>Radiation</a:t>
            </a:r>
            <a:r>
              <a:rPr lang="pt-BR" sz="1400" dirty="0"/>
              <a:t> </a:t>
            </a:r>
            <a:r>
              <a:rPr lang="pt-BR" sz="1400" dirty="0" err="1"/>
              <a:t>incidence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 err="1"/>
              <a:t>Required</a:t>
            </a:r>
            <a:r>
              <a:rPr lang="pt-BR" sz="1400" dirty="0"/>
              <a:t> </a:t>
            </a:r>
            <a:r>
              <a:rPr lang="pt-BR" sz="1400" dirty="0" err="1"/>
              <a:t>accuracy</a:t>
            </a:r>
            <a:endParaRPr lang="pt-BR" sz="14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104C253-53D9-FACD-3165-FC8A201D2408}"/>
              </a:ext>
            </a:extLst>
          </p:cNvPr>
          <p:cNvSpPr txBox="1"/>
          <p:nvPr/>
        </p:nvSpPr>
        <p:spPr>
          <a:xfrm>
            <a:off x="6772836" y="1508799"/>
            <a:ext cx="4129753" cy="584775"/>
          </a:xfrm>
          <a:custGeom>
            <a:avLst/>
            <a:gdLst>
              <a:gd name="connsiteX0" fmla="*/ 0 w 4129753"/>
              <a:gd name="connsiteY0" fmla="*/ 0 h 584775"/>
              <a:gd name="connsiteX1" fmla="*/ 729590 w 4129753"/>
              <a:gd name="connsiteY1" fmla="*/ 0 h 584775"/>
              <a:gd name="connsiteX2" fmla="*/ 1500477 w 4129753"/>
              <a:gd name="connsiteY2" fmla="*/ 0 h 584775"/>
              <a:gd name="connsiteX3" fmla="*/ 2188769 w 4129753"/>
              <a:gd name="connsiteY3" fmla="*/ 0 h 584775"/>
              <a:gd name="connsiteX4" fmla="*/ 2794466 w 4129753"/>
              <a:gd name="connsiteY4" fmla="*/ 0 h 584775"/>
              <a:gd name="connsiteX5" fmla="*/ 3400163 w 4129753"/>
              <a:gd name="connsiteY5" fmla="*/ 0 h 584775"/>
              <a:gd name="connsiteX6" fmla="*/ 4129753 w 4129753"/>
              <a:gd name="connsiteY6" fmla="*/ 0 h 584775"/>
              <a:gd name="connsiteX7" fmla="*/ 4129753 w 4129753"/>
              <a:gd name="connsiteY7" fmla="*/ 584775 h 584775"/>
              <a:gd name="connsiteX8" fmla="*/ 3524056 w 4129753"/>
              <a:gd name="connsiteY8" fmla="*/ 584775 h 584775"/>
              <a:gd name="connsiteX9" fmla="*/ 2794466 w 4129753"/>
              <a:gd name="connsiteY9" fmla="*/ 584775 h 584775"/>
              <a:gd name="connsiteX10" fmla="*/ 2188769 w 4129753"/>
              <a:gd name="connsiteY10" fmla="*/ 584775 h 584775"/>
              <a:gd name="connsiteX11" fmla="*/ 1417882 w 4129753"/>
              <a:gd name="connsiteY11" fmla="*/ 584775 h 584775"/>
              <a:gd name="connsiteX12" fmla="*/ 770887 w 4129753"/>
              <a:gd name="connsiteY12" fmla="*/ 584775 h 584775"/>
              <a:gd name="connsiteX13" fmla="*/ 0 w 4129753"/>
              <a:gd name="connsiteY13" fmla="*/ 584775 h 584775"/>
              <a:gd name="connsiteX14" fmla="*/ 0 w 4129753"/>
              <a:gd name="connsiteY14" fmla="*/ 0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29753" h="584775" extrusionOk="0">
                <a:moveTo>
                  <a:pt x="0" y="0"/>
                </a:moveTo>
                <a:cubicBezTo>
                  <a:pt x="157279" y="22399"/>
                  <a:pt x="395782" y="-4214"/>
                  <a:pt x="729590" y="0"/>
                </a:cubicBezTo>
                <a:cubicBezTo>
                  <a:pt x="1063398" y="4214"/>
                  <a:pt x="1215595" y="36256"/>
                  <a:pt x="1500477" y="0"/>
                </a:cubicBezTo>
                <a:cubicBezTo>
                  <a:pt x="1785359" y="-36256"/>
                  <a:pt x="2001001" y="10534"/>
                  <a:pt x="2188769" y="0"/>
                </a:cubicBezTo>
                <a:cubicBezTo>
                  <a:pt x="2376537" y="-10534"/>
                  <a:pt x="2628247" y="16561"/>
                  <a:pt x="2794466" y="0"/>
                </a:cubicBezTo>
                <a:cubicBezTo>
                  <a:pt x="2960685" y="-16561"/>
                  <a:pt x="3216364" y="25829"/>
                  <a:pt x="3400163" y="0"/>
                </a:cubicBezTo>
                <a:cubicBezTo>
                  <a:pt x="3583962" y="-25829"/>
                  <a:pt x="3888020" y="4764"/>
                  <a:pt x="4129753" y="0"/>
                </a:cubicBezTo>
                <a:cubicBezTo>
                  <a:pt x="4126102" y="274869"/>
                  <a:pt x="4147414" y="384135"/>
                  <a:pt x="4129753" y="584775"/>
                </a:cubicBezTo>
                <a:cubicBezTo>
                  <a:pt x="3903477" y="579897"/>
                  <a:pt x="3772102" y="559064"/>
                  <a:pt x="3524056" y="584775"/>
                </a:cubicBezTo>
                <a:cubicBezTo>
                  <a:pt x="3276010" y="610486"/>
                  <a:pt x="3082513" y="553510"/>
                  <a:pt x="2794466" y="584775"/>
                </a:cubicBezTo>
                <a:cubicBezTo>
                  <a:pt x="2506419" y="616041"/>
                  <a:pt x="2425061" y="590921"/>
                  <a:pt x="2188769" y="584775"/>
                </a:cubicBezTo>
                <a:cubicBezTo>
                  <a:pt x="1952477" y="578629"/>
                  <a:pt x="1754312" y="567928"/>
                  <a:pt x="1417882" y="584775"/>
                </a:cubicBezTo>
                <a:cubicBezTo>
                  <a:pt x="1081452" y="601622"/>
                  <a:pt x="904425" y="602293"/>
                  <a:pt x="770887" y="584775"/>
                </a:cubicBezTo>
                <a:cubicBezTo>
                  <a:pt x="637349" y="567257"/>
                  <a:pt x="275734" y="609496"/>
                  <a:pt x="0" y="584775"/>
                </a:cubicBezTo>
                <a:cubicBezTo>
                  <a:pt x="-6270" y="349266"/>
                  <a:pt x="15945" y="179442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In this </a:t>
            </a:r>
            <a:r>
              <a:rPr lang="pt-BR" sz="1600" dirty="0" err="1"/>
              <a:t>presentation</a:t>
            </a:r>
            <a:r>
              <a:rPr lang="pt-BR" sz="1600" dirty="0"/>
              <a:t>, </a:t>
            </a:r>
            <a:r>
              <a:rPr lang="pt-BR" sz="1600" dirty="0" err="1"/>
              <a:t>the</a:t>
            </a:r>
            <a:r>
              <a:rPr lang="pt-BR" sz="1600" dirty="0"/>
              <a:t> </a:t>
            </a:r>
            <a:r>
              <a:rPr lang="pt-BR" sz="1600" dirty="0" err="1"/>
              <a:t>instrumentation</a:t>
            </a:r>
            <a:r>
              <a:rPr lang="pt-BR" sz="1600" dirty="0"/>
              <a:t> from “</a:t>
            </a:r>
            <a:r>
              <a:rPr lang="pt-BR" sz="1600" dirty="0" err="1"/>
              <a:t>the</a:t>
            </a:r>
            <a:r>
              <a:rPr lang="pt-BR" sz="1600" dirty="0"/>
              <a:t> </a:t>
            </a:r>
            <a:r>
              <a:rPr lang="pt-BR" sz="1600" dirty="0" err="1"/>
              <a:t>cryostat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within</a:t>
            </a:r>
            <a:r>
              <a:rPr lang="pt-BR" sz="1600" dirty="0"/>
              <a:t>” </a:t>
            </a:r>
            <a:r>
              <a:rPr lang="pt-BR" sz="1600" dirty="0" err="1"/>
              <a:t>will</a:t>
            </a:r>
            <a:r>
              <a:rPr lang="pt-BR" sz="1600" dirty="0"/>
              <a:t> </a:t>
            </a:r>
            <a:r>
              <a:rPr lang="pt-BR" sz="1600" dirty="0" err="1"/>
              <a:t>be</a:t>
            </a:r>
            <a:r>
              <a:rPr lang="pt-BR" sz="1600" dirty="0"/>
              <a:t> </a:t>
            </a:r>
            <a:r>
              <a:rPr lang="pt-BR" sz="1600" dirty="0" err="1"/>
              <a:t>the</a:t>
            </a:r>
            <a:r>
              <a:rPr lang="pt-BR" sz="1600" dirty="0"/>
              <a:t> main </a:t>
            </a:r>
            <a:r>
              <a:rPr lang="pt-BR" sz="1600" dirty="0" err="1"/>
              <a:t>focus</a:t>
            </a:r>
            <a:endParaRPr lang="pt-BR" sz="1600" dirty="0"/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95F07E94-60DE-4264-CF3D-EF2A1C0E7983}"/>
              </a:ext>
            </a:extLst>
          </p:cNvPr>
          <p:cNvSpPr/>
          <p:nvPr/>
        </p:nvSpPr>
        <p:spPr>
          <a:xfrm>
            <a:off x="6391836" y="2774306"/>
            <a:ext cx="3750733" cy="80595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Overall </a:t>
            </a:r>
            <a:r>
              <a:rPr lang="pt-BR" sz="1600" dirty="0" err="1"/>
              <a:t>considerations</a:t>
            </a:r>
            <a:r>
              <a:rPr lang="pt-BR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err="1"/>
              <a:t>Avoid</a:t>
            </a:r>
            <a:r>
              <a:rPr lang="pt-BR" sz="1400" dirty="0"/>
              <a:t> </a:t>
            </a:r>
            <a:r>
              <a:rPr lang="pt-BR" sz="1400" dirty="0" err="1"/>
              <a:t>ground</a:t>
            </a:r>
            <a:r>
              <a:rPr lang="pt-BR" sz="1400" dirty="0"/>
              <a:t> </a:t>
            </a:r>
            <a:r>
              <a:rPr lang="pt-BR" sz="1400" dirty="0" err="1"/>
              <a:t>faults</a:t>
            </a:r>
            <a:r>
              <a:rPr lang="pt-BR" sz="1400" dirty="0"/>
              <a:t> </a:t>
            </a:r>
            <a:r>
              <a:rPr lang="pt-BR" sz="1400" dirty="0" err="1"/>
              <a:t>and</a:t>
            </a:r>
            <a:r>
              <a:rPr lang="pt-BR" sz="1400" dirty="0"/>
              <a:t> short </a:t>
            </a:r>
            <a:r>
              <a:rPr lang="pt-BR" sz="1400" dirty="0" err="1"/>
              <a:t>circuits</a:t>
            </a:r>
            <a:endParaRPr lang="pt-B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err="1"/>
              <a:t>Prioritize</a:t>
            </a:r>
            <a:r>
              <a:rPr lang="pt-BR" sz="1400" dirty="0"/>
              <a:t> </a:t>
            </a:r>
            <a:r>
              <a:rPr lang="pt-BR" sz="1400" dirty="0" err="1"/>
              <a:t>ease</a:t>
            </a:r>
            <a:r>
              <a:rPr lang="pt-BR" sz="1400" dirty="0"/>
              <a:t> </a:t>
            </a:r>
            <a:r>
              <a:rPr lang="pt-BR" sz="1400" dirty="0" err="1"/>
              <a:t>of</a:t>
            </a:r>
            <a:r>
              <a:rPr lang="pt-BR" sz="1400" dirty="0"/>
              <a:t> </a:t>
            </a:r>
            <a:r>
              <a:rPr lang="pt-BR" sz="1400" dirty="0" err="1"/>
              <a:t>installation</a:t>
            </a:r>
            <a:r>
              <a:rPr lang="pt-BR" sz="1400" dirty="0"/>
              <a:t> </a:t>
            </a:r>
            <a:r>
              <a:rPr lang="pt-BR" sz="1400" dirty="0" err="1"/>
              <a:t>and</a:t>
            </a:r>
            <a:r>
              <a:rPr lang="pt-BR" sz="1400" dirty="0"/>
              <a:t> </a:t>
            </a:r>
            <a:r>
              <a:rPr lang="pt-BR" sz="1400" dirty="0" err="1"/>
              <a:t>rugdeness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525316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:a16="http://schemas.microsoft.com/office/drawing/2014/main" id="{73AD8B56-B48C-93AC-7255-55AD2AF44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48" y="940367"/>
            <a:ext cx="7007352" cy="3668832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 – Suspended Structure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16</a:t>
            </a:fld>
            <a:endParaRPr lang="en-BR"/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BE5E04A0-EC02-7071-5336-D274289A4910}"/>
              </a:ext>
            </a:extLst>
          </p:cNvPr>
          <p:cNvGrpSpPr/>
          <p:nvPr/>
        </p:nvGrpSpPr>
        <p:grpSpPr>
          <a:xfrm>
            <a:off x="1855332" y="4677271"/>
            <a:ext cx="4061373" cy="2054508"/>
            <a:chOff x="2401197" y="4614973"/>
            <a:chExt cx="4061373" cy="2054508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6925DB3A-1237-D7FF-C0D9-9CD2E29D6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2125" y="5118707"/>
              <a:ext cx="3715582" cy="1550774"/>
            </a:xfrm>
            <a:prstGeom prst="rect">
              <a:avLst/>
            </a:prstGeom>
          </p:spPr>
        </p:pic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FB67968C-2C4C-EAED-F84D-CDAFCC7B96BA}"/>
                </a:ext>
              </a:extLst>
            </p:cNvPr>
            <p:cNvSpPr/>
            <p:nvPr/>
          </p:nvSpPr>
          <p:spPr>
            <a:xfrm>
              <a:off x="2401197" y="4614973"/>
              <a:ext cx="4016549" cy="2036578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E5CF7550-6BAA-CB37-3A64-1440898385D3}"/>
                </a:ext>
              </a:extLst>
            </p:cNvPr>
            <p:cNvSpPr txBox="1"/>
            <p:nvPr/>
          </p:nvSpPr>
          <p:spPr>
            <a:xfrm>
              <a:off x="2446021" y="4659201"/>
              <a:ext cx="40165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err="1"/>
                <a:t>Feedthroughs</a:t>
              </a:r>
              <a:r>
                <a:rPr lang="pt-BR" sz="1400" dirty="0"/>
                <a:t>: Central </a:t>
              </a:r>
              <a:r>
                <a:rPr lang="pt-BR" sz="1400" dirty="0" err="1"/>
                <a:t>neck</a:t>
              </a:r>
              <a:endParaRPr lang="pt-BR" sz="1400" dirty="0"/>
            </a:p>
            <a:p>
              <a:r>
                <a:rPr lang="pt-BR" sz="1400" dirty="0" err="1"/>
                <a:t>Dedicated</a:t>
              </a:r>
              <a:r>
                <a:rPr lang="pt-BR" sz="1400" dirty="0"/>
                <a:t> </a:t>
              </a:r>
              <a:r>
                <a:rPr lang="pt-BR" sz="1400" dirty="0" err="1"/>
                <a:t>feedthroughs</a:t>
              </a:r>
              <a:r>
                <a:rPr lang="pt-BR" sz="1400" dirty="0"/>
                <a:t> for </a:t>
              </a:r>
              <a:r>
                <a:rPr lang="pt-BR" sz="1400" dirty="0" err="1"/>
                <a:t>sensors</a:t>
              </a:r>
              <a:r>
                <a:rPr lang="pt-BR" sz="1400" dirty="0"/>
                <a:t>, </a:t>
              </a:r>
              <a:r>
                <a:rPr lang="pt-BR" sz="1400" dirty="0" err="1"/>
                <a:t>heaters</a:t>
              </a:r>
              <a:r>
                <a:rPr lang="pt-BR" sz="1400" dirty="0"/>
                <a:t> </a:t>
              </a:r>
              <a:r>
                <a:rPr lang="pt-BR" sz="1400" dirty="0" err="1"/>
                <a:t>and</a:t>
              </a:r>
              <a:r>
                <a:rPr lang="pt-BR" sz="1400" dirty="0"/>
                <a:t> </a:t>
              </a:r>
              <a:r>
                <a:rPr lang="pt-BR" sz="1400" dirty="0" err="1"/>
                <a:t>VTs</a:t>
              </a:r>
              <a:endParaRPr lang="pt-BR" sz="1400" dirty="0"/>
            </a:p>
          </p:txBody>
        </p:sp>
      </p:grp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2B18C31B-0D6A-617A-ECF5-11324CD70A23}"/>
              </a:ext>
            </a:extLst>
          </p:cNvPr>
          <p:cNvSpPr/>
          <p:nvPr/>
        </p:nvSpPr>
        <p:spPr>
          <a:xfrm>
            <a:off x="7191979" y="4561541"/>
            <a:ext cx="3173506" cy="1827193"/>
          </a:xfrm>
          <a:prstGeom prst="roundRect">
            <a:avLst>
              <a:gd name="adj" fmla="val 2037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tx1"/>
                </a:solidFill>
              </a:rPr>
              <a:t>116 </a:t>
            </a:r>
            <a:r>
              <a:rPr lang="pt-BR" sz="2000" dirty="0" err="1">
                <a:solidFill>
                  <a:schemeClr val="tx1"/>
                </a:solidFill>
              </a:rPr>
              <a:t>instrumentation</a:t>
            </a:r>
            <a:r>
              <a:rPr lang="pt-BR" sz="2000" dirty="0">
                <a:solidFill>
                  <a:schemeClr val="tx1"/>
                </a:solidFill>
              </a:rPr>
              <a:t> </a:t>
            </a:r>
            <a:r>
              <a:rPr lang="pt-BR" sz="2000" dirty="0" err="1">
                <a:solidFill>
                  <a:schemeClr val="tx1"/>
                </a:solidFill>
              </a:rPr>
              <a:t>wires</a:t>
            </a:r>
            <a:endParaRPr lang="pt-BR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>
                <a:solidFill>
                  <a:schemeClr val="tx1"/>
                </a:solidFill>
              </a:rPr>
              <a:t>Up</a:t>
            </a:r>
            <a:r>
              <a:rPr lang="pt-BR" sz="1600" dirty="0">
                <a:solidFill>
                  <a:schemeClr val="tx1"/>
                </a:solidFill>
              </a:rPr>
              <a:t> </a:t>
            </a:r>
            <a:r>
              <a:rPr lang="pt-BR" sz="1600" dirty="0" err="1">
                <a:solidFill>
                  <a:schemeClr val="tx1"/>
                </a:solidFill>
              </a:rPr>
              <a:t>to</a:t>
            </a:r>
            <a:r>
              <a:rPr lang="pt-BR" sz="1600" dirty="0">
                <a:solidFill>
                  <a:schemeClr val="tx1"/>
                </a:solidFill>
              </a:rPr>
              <a:t> 20 temperature </a:t>
            </a:r>
            <a:r>
              <a:rPr lang="pt-BR" sz="1600" dirty="0" err="1">
                <a:solidFill>
                  <a:schemeClr val="tx1"/>
                </a:solidFill>
              </a:rPr>
              <a:t>sensors</a:t>
            </a:r>
            <a:endParaRPr lang="pt-BR" sz="16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</a:rPr>
              <a:t>10 for </a:t>
            </a:r>
            <a:r>
              <a:rPr lang="pt-BR" sz="1400" dirty="0" err="1">
                <a:solidFill>
                  <a:schemeClr val="tx1"/>
                </a:solidFill>
              </a:rPr>
              <a:t>constant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monitoring</a:t>
            </a:r>
            <a:endParaRPr lang="pt-BR" sz="14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</a:rPr>
              <a:t>6 for </a:t>
            </a:r>
            <a:r>
              <a:rPr lang="pt-BR" sz="1400" dirty="0" err="1">
                <a:solidFill>
                  <a:schemeClr val="tx1"/>
                </a:solidFill>
              </a:rPr>
              <a:t>warm-up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control</a:t>
            </a:r>
            <a:endParaRPr lang="pt-BR" sz="14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</a:rPr>
              <a:t>4 for </a:t>
            </a:r>
            <a:r>
              <a:rPr lang="pt-BR" sz="1400" dirty="0" err="1">
                <a:solidFill>
                  <a:schemeClr val="tx1"/>
                </a:solidFill>
              </a:rPr>
              <a:t>tests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and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wiggle</a:t>
            </a:r>
            <a:r>
              <a:rPr lang="pt-BR" sz="1400" dirty="0">
                <a:solidFill>
                  <a:schemeClr val="tx1"/>
                </a:solidFill>
              </a:rPr>
              <a:t>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</a:rPr>
              <a:t>26 </a:t>
            </a:r>
            <a:r>
              <a:rPr lang="pt-BR" sz="1600" dirty="0" err="1">
                <a:solidFill>
                  <a:schemeClr val="tx1"/>
                </a:solidFill>
              </a:rPr>
              <a:t>Voltage</a:t>
            </a:r>
            <a:r>
              <a:rPr lang="pt-BR" sz="1600" dirty="0">
                <a:solidFill>
                  <a:schemeClr val="tx1"/>
                </a:solidFill>
              </a:rPr>
              <a:t> </a:t>
            </a:r>
            <a:r>
              <a:rPr lang="pt-BR" sz="1600" dirty="0" err="1">
                <a:solidFill>
                  <a:schemeClr val="tx1"/>
                </a:solidFill>
              </a:rPr>
              <a:t>Taps</a:t>
            </a:r>
            <a:endParaRPr lang="pt-BR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</a:rPr>
              <a:t>5 </a:t>
            </a:r>
            <a:r>
              <a:rPr lang="pt-BR" sz="1600" dirty="0" err="1">
                <a:solidFill>
                  <a:schemeClr val="tx1"/>
                </a:solidFill>
              </a:rPr>
              <a:t>Heater</a:t>
            </a:r>
            <a:r>
              <a:rPr lang="pt-BR" sz="1600" dirty="0">
                <a:solidFill>
                  <a:schemeClr val="tx1"/>
                </a:solidFill>
              </a:rPr>
              <a:t> </a:t>
            </a:r>
            <a:r>
              <a:rPr lang="pt-BR" sz="1600" dirty="0" err="1">
                <a:solidFill>
                  <a:schemeClr val="tx1"/>
                </a:solidFill>
              </a:rPr>
              <a:t>circuits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0393A93-11A3-B845-FBBB-71B99099D256}"/>
              </a:ext>
            </a:extLst>
          </p:cNvPr>
          <p:cNvSpPr txBox="1"/>
          <p:nvPr/>
        </p:nvSpPr>
        <p:spPr>
          <a:xfrm>
            <a:off x="7361312" y="1588147"/>
            <a:ext cx="4461991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Before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Splice box </a:t>
            </a:r>
            <a:r>
              <a:rPr lang="pt-BR" sz="1400" dirty="0" err="1"/>
              <a:t>assembly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Complete </a:t>
            </a:r>
            <a:r>
              <a:rPr lang="pt-BR" sz="1400" dirty="0" err="1"/>
              <a:t>instrumentation</a:t>
            </a:r>
            <a:r>
              <a:rPr lang="pt-BR" sz="1400" dirty="0"/>
              <a:t> </a:t>
            </a:r>
            <a:r>
              <a:rPr lang="pt-BR" sz="1400" dirty="0" err="1"/>
              <a:t>installation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Wires</a:t>
            </a:r>
            <a:r>
              <a:rPr lang="pt-BR" sz="1400" dirty="0"/>
              <a:t>’ 4 K </a:t>
            </a:r>
            <a:r>
              <a:rPr lang="pt-BR" sz="1400" dirty="0" err="1"/>
              <a:t>thermalization</a:t>
            </a:r>
            <a:r>
              <a:rPr lang="pt-BR" sz="1400" dirty="0"/>
              <a:t> </a:t>
            </a:r>
            <a:r>
              <a:rPr lang="pt-BR" sz="1100" dirty="0"/>
              <a:t>(when </a:t>
            </a:r>
            <a:r>
              <a:rPr lang="pt-BR" sz="1100" dirty="0" err="1"/>
              <a:t>applicable</a:t>
            </a:r>
            <a:r>
              <a:rPr lang="pt-BR" sz="11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Wires</a:t>
            </a:r>
            <a:r>
              <a:rPr lang="pt-BR" sz="1400" dirty="0"/>
              <a:t> </a:t>
            </a:r>
            <a:r>
              <a:rPr lang="pt-BR" sz="1400" dirty="0" err="1"/>
              <a:t>bundling</a:t>
            </a:r>
            <a:endParaRPr lang="pt-BR" sz="1400" dirty="0"/>
          </a:p>
          <a:p>
            <a:endParaRPr lang="pt-BR" sz="1400" dirty="0"/>
          </a:p>
          <a:p>
            <a:r>
              <a:rPr lang="pt-BR" dirty="0"/>
              <a:t>After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Wires</a:t>
            </a:r>
            <a:r>
              <a:rPr lang="pt-BR" sz="1400" dirty="0"/>
              <a:t>’ 20 K </a:t>
            </a:r>
            <a:r>
              <a:rPr lang="pt-BR" sz="1400" dirty="0" err="1"/>
              <a:t>and</a:t>
            </a:r>
            <a:r>
              <a:rPr lang="pt-BR" sz="1400" dirty="0"/>
              <a:t> 60 K </a:t>
            </a:r>
            <a:r>
              <a:rPr lang="pt-BR" sz="1400" dirty="0" err="1"/>
              <a:t>thermalization</a:t>
            </a:r>
            <a:r>
              <a:rPr lang="pt-BR" sz="1400" dirty="0"/>
              <a:t> in </a:t>
            </a:r>
            <a:r>
              <a:rPr lang="pt-BR" sz="1400" dirty="0" err="1"/>
              <a:t>the</a:t>
            </a:r>
            <a:r>
              <a:rPr lang="pt-BR" sz="1400" dirty="0"/>
              <a:t> central </a:t>
            </a:r>
            <a:r>
              <a:rPr lang="pt-BR" sz="1400" dirty="0" err="1"/>
              <a:t>neck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Wires</a:t>
            </a:r>
            <a:r>
              <a:rPr lang="pt-BR" sz="1400" dirty="0"/>
              <a:t> </a:t>
            </a:r>
            <a:r>
              <a:rPr lang="pt-BR" sz="1400" dirty="0" err="1"/>
              <a:t>routing</a:t>
            </a:r>
            <a:r>
              <a:rPr lang="pt-BR" sz="1400" dirty="0"/>
              <a:t> </a:t>
            </a:r>
            <a:r>
              <a:rPr lang="pt-BR" sz="1400" dirty="0" err="1"/>
              <a:t>through</a:t>
            </a:r>
            <a:r>
              <a:rPr lang="pt-BR" sz="1400" dirty="0"/>
              <a:t> central </a:t>
            </a:r>
            <a:r>
              <a:rPr lang="pt-BR" sz="1400" dirty="0" err="1"/>
              <a:t>neck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Feedthrough</a:t>
            </a:r>
            <a:r>
              <a:rPr lang="pt-BR" sz="1400" dirty="0"/>
              <a:t> connection</a:t>
            </a:r>
          </a:p>
        </p:txBody>
      </p:sp>
    </p:spTree>
    <p:extLst>
      <p:ext uri="{BB962C8B-B14F-4D97-AF65-F5344CB8AC3E}">
        <p14:creationId xmlns:p14="http://schemas.microsoft.com/office/powerpoint/2010/main" val="1558163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 – Suspended Structure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17</a:t>
            </a:fld>
            <a:endParaRPr lang="en-BR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0B534660-4282-93CE-DD9E-E5D354D3427A}"/>
              </a:ext>
            </a:extLst>
          </p:cNvPr>
          <p:cNvGrpSpPr/>
          <p:nvPr/>
        </p:nvGrpSpPr>
        <p:grpSpPr>
          <a:xfrm>
            <a:off x="6000462" y="1196554"/>
            <a:ext cx="3601978" cy="2053759"/>
            <a:chOff x="6700422" y="1554019"/>
            <a:chExt cx="3601978" cy="2053759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1772F0B-35B7-0234-9D4E-A28A9BEF6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0422" y="1554019"/>
              <a:ext cx="3601978" cy="2053759"/>
            </a:xfrm>
            <a:prstGeom prst="rect">
              <a:avLst/>
            </a:prstGeom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8C598ED2-1957-21E6-ED70-24CEB6D798C0}"/>
                </a:ext>
              </a:extLst>
            </p:cNvPr>
            <p:cNvSpPr/>
            <p:nvPr/>
          </p:nvSpPr>
          <p:spPr>
            <a:xfrm>
              <a:off x="7262447" y="1855178"/>
              <a:ext cx="181708" cy="181708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75920FDA-3877-807B-F929-28ED559A0B0D}"/>
                </a:ext>
              </a:extLst>
            </p:cNvPr>
            <p:cNvSpPr/>
            <p:nvPr/>
          </p:nvSpPr>
          <p:spPr>
            <a:xfrm>
              <a:off x="9341048" y="1855178"/>
              <a:ext cx="181708" cy="181708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2DA701CC-6DD5-CCF6-3F5C-916340694C8F}"/>
                </a:ext>
              </a:extLst>
            </p:cNvPr>
            <p:cNvSpPr/>
            <p:nvPr/>
          </p:nvSpPr>
          <p:spPr>
            <a:xfrm>
              <a:off x="8255978" y="2066193"/>
              <a:ext cx="181708" cy="181708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Elipse 9">
            <a:extLst>
              <a:ext uri="{FF2B5EF4-FFF2-40B4-BE49-F238E27FC236}">
                <a16:creationId xmlns:a16="http://schemas.microsoft.com/office/drawing/2014/main" id="{4F82FD7E-99D2-34F7-D84D-D90FA96FE02E}"/>
              </a:ext>
            </a:extLst>
          </p:cNvPr>
          <p:cNvSpPr/>
          <p:nvPr/>
        </p:nvSpPr>
        <p:spPr>
          <a:xfrm>
            <a:off x="10142643" y="2495110"/>
            <a:ext cx="355070" cy="352542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DF00E0B-0785-9856-212E-866B9488C72C}"/>
              </a:ext>
            </a:extLst>
          </p:cNvPr>
          <p:cNvSpPr txBox="1"/>
          <p:nvPr/>
        </p:nvSpPr>
        <p:spPr>
          <a:xfrm>
            <a:off x="10495805" y="2487168"/>
            <a:ext cx="91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Sensors</a:t>
            </a:r>
            <a:endParaRPr lang="pt-BR" b="1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357518AE-C79C-712D-8476-0C240AF10218}"/>
              </a:ext>
            </a:extLst>
          </p:cNvPr>
          <p:cNvSpPr/>
          <p:nvPr/>
        </p:nvSpPr>
        <p:spPr>
          <a:xfrm>
            <a:off x="10142643" y="3834626"/>
            <a:ext cx="355070" cy="352542"/>
          </a:xfrm>
          <a:prstGeom prst="ellipse">
            <a:avLst/>
          </a:prstGeom>
          <a:solidFill>
            <a:srgbClr val="EC783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27F582-7415-2FA5-D215-8571FAABD5C4}"/>
              </a:ext>
            </a:extLst>
          </p:cNvPr>
          <p:cNvSpPr txBox="1"/>
          <p:nvPr/>
        </p:nvSpPr>
        <p:spPr>
          <a:xfrm>
            <a:off x="10495805" y="3826684"/>
            <a:ext cx="138012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Voltage</a:t>
            </a:r>
            <a:r>
              <a:rPr lang="pt-BR" b="1" dirty="0"/>
              <a:t> </a:t>
            </a:r>
            <a:r>
              <a:rPr lang="pt-BR" b="1" dirty="0" err="1"/>
              <a:t>Taps</a:t>
            </a:r>
            <a:endParaRPr lang="pt-BR" b="1" dirty="0"/>
          </a:p>
          <a:p>
            <a:r>
              <a:rPr lang="pt-BR" sz="1050" b="1" dirty="0"/>
              <a:t>(</a:t>
            </a:r>
            <a:r>
              <a:rPr lang="pt-BR" sz="1050" b="1" dirty="0" err="1"/>
              <a:t>redundant</a:t>
            </a:r>
            <a:r>
              <a:rPr lang="pt-BR" sz="1050" b="1" dirty="0"/>
              <a:t> </a:t>
            </a:r>
            <a:r>
              <a:rPr lang="pt-BR" sz="1050" b="1" dirty="0" err="1"/>
              <a:t>pair</a:t>
            </a:r>
            <a:r>
              <a:rPr lang="pt-BR" sz="1050" b="1" dirty="0"/>
              <a:t>)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FDBDE71-E1E6-094E-79C6-213C90D21A38}"/>
              </a:ext>
            </a:extLst>
          </p:cNvPr>
          <p:cNvSpPr/>
          <p:nvPr/>
        </p:nvSpPr>
        <p:spPr>
          <a:xfrm>
            <a:off x="10140735" y="4477330"/>
            <a:ext cx="355070" cy="352542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6928042-89E5-9B87-35F9-A4F8E32B358E}"/>
              </a:ext>
            </a:extLst>
          </p:cNvPr>
          <p:cNvSpPr txBox="1"/>
          <p:nvPr/>
        </p:nvSpPr>
        <p:spPr>
          <a:xfrm>
            <a:off x="10512066" y="4468935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Splices</a:t>
            </a:r>
            <a:endParaRPr lang="pt-BR" b="1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85EF3040-9718-ACB6-649C-B0795B19D253}"/>
              </a:ext>
            </a:extLst>
          </p:cNvPr>
          <p:cNvSpPr/>
          <p:nvPr/>
        </p:nvSpPr>
        <p:spPr>
          <a:xfrm>
            <a:off x="10140735" y="3160897"/>
            <a:ext cx="355070" cy="352542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867B50E-2E04-2F22-2D70-21BCC8DBB22B}"/>
              </a:ext>
            </a:extLst>
          </p:cNvPr>
          <p:cNvSpPr txBox="1"/>
          <p:nvPr/>
        </p:nvSpPr>
        <p:spPr>
          <a:xfrm>
            <a:off x="10495805" y="3160073"/>
            <a:ext cx="92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Heaters</a:t>
            </a:r>
            <a:endParaRPr lang="pt-BR" b="1" dirty="0"/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BF9A0C2F-9BC5-E5B0-1DFB-ABF287EE676F}"/>
              </a:ext>
            </a:extLst>
          </p:cNvPr>
          <p:cNvGrpSpPr/>
          <p:nvPr/>
        </p:nvGrpSpPr>
        <p:grpSpPr>
          <a:xfrm>
            <a:off x="6139310" y="3440222"/>
            <a:ext cx="3337833" cy="3168773"/>
            <a:chOff x="6139310" y="3440222"/>
            <a:chExt cx="3337833" cy="3168773"/>
          </a:xfrm>
          <a:solidFill>
            <a:srgbClr val="EC7830"/>
          </a:solidFill>
        </p:grpSpPr>
        <p:grpSp>
          <p:nvGrpSpPr>
            <p:cNvPr id="28" name="Agrupar 27">
              <a:extLst>
                <a:ext uri="{FF2B5EF4-FFF2-40B4-BE49-F238E27FC236}">
                  <a16:creationId xmlns:a16="http://schemas.microsoft.com/office/drawing/2014/main" id="{2DC6B9AB-56BB-E6FF-7E84-4155D69AC4A0}"/>
                </a:ext>
              </a:extLst>
            </p:cNvPr>
            <p:cNvGrpSpPr/>
            <p:nvPr/>
          </p:nvGrpSpPr>
          <p:grpSpPr>
            <a:xfrm>
              <a:off x="6139310" y="3440222"/>
              <a:ext cx="3337833" cy="3168773"/>
              <a:chOff x="6263367" y="3473523"/>
              <a:chExt cx="3337833" cy="3168773"/>
            </a:xfrm>
            <a:grpFill/>
          </p:grpSpPr>
          <p:pic>
            <p:nvPicPr>
              <p:cNvPr id="34" name="Imagem 33">
                <a:extLst>
                  <a:ext uri="{FF2B5EF4-FFF2-40B4-BE49-F238E27FC236}">
                    <a16:creationId xmlns:a16="http://schemas.microsoft.com/office/drawing/2014/main" id="{F38688DE-44F8-FC3E-3B02-9653636308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63367" y="3473523"/>
                <a:ext cx="3337833" cy="3168773"/>
              </a:xfrm>
              <a:prstGeom prst="rect">
                <a:avLst/>
              </a:prstGeom>
              <a:grpFill/>
            </p:spPr>
          </p:pic>
          <p:sp>
            <p:nvSpPr>
              <p:cNvPr id="35" name="Elipse 34">
                <a:extLst>
                  <a:ext uri="{FF2B5EF4-FFF2-40B4-BE49-F238E27FC236}">
                    <a16:creationId xmlns:a16="http://schemas.microsoft.com/office/drawing/2014/main" id="{4F498FAC-5B6E-4061-8A12-D95A3FF12B1C}"/>
                  </a:ext>
                </a:extLst>
              </p:cNvPr>
              <p:cNvSpPr/>
              <p:nvPr/>
            </p:nvSpPr>
            <p:spPr>
              <a:xfrm>
                <a:off x="6676507" y="4259621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9529C5AB-2EC3-26A1-5399-05A60CD56831}"/>
                  </a:ext>
                </a:extLst>
              </p:cNvPr>
              <p:cNvSpPr/>
              <p:nvPr/>
            </p:nvSpPr>
            <p:spPr>
              <a:xfrm>
                <a:off x="7875191" y="4259621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B7431CB1-C281-3221-8C16-0C2FF453A224}"/>
                  </a:ext>
                </a:extLst>
              </p:cNvPr>
              <p:cNvSpPr/>
              <p:nvPr/>
            </p:nvSpPr>
            <p:spPr>
              <a:xfrm>
                <a:off x="7792519" y="4575534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8" name="Elipse 37">
                <a:extLst>
                  <a:ext uri="{FF2B5EF4-FFF2-40B4-BE49-F238E27FC236}">
                    <a16:creationId xmlns:a16="http://schemas.microsoft.com/office/drawing/2014/main" id="{E8DCFBF1-D8B1-2BF3-2B4F-427900C3DFA4}"/>
                  </a:ext>
                </a:extLst>
              </p:cNvPr>
              <p:cNvSpPr/>
              <p:nvPr/>
            </p:nvSpPr>
            <p:spPr>
              <a:xfrm>
                <a:off x="9175353" y="4626334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9" name="Elipse 38">
                <a:extLst>
                  <a:ext uri="{FF2B5EF4-FFF2-40B4-BE49-F238E27FC236}">
                    <a16:creationId xmlns:a16="http://schemas.microsoft.com/office/drawing/2014/main" id="{59D4F4D2-30FA-C43E-9E21-B9E9760B801B}"/>
                  </a:ext>
                </a:extLst>
              </p:cNvPr>
              <p:cNvSpPr/>
              <p:nvPr/>
            </p:nvSpPr>
            <p:spPr>
              <a:xfrm>
                <a:off x="6676507" y="4993046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0" name="Elipse 39">
                <a:extLst>
                  <a:ext uri="{FF2B5EF4-FFF2-40B4-BE49-F238E27FC236}">
                    <a16:creationId xmlns:a16="http://schemas.microsoft.com/office/drawing/2014/main" id="{762A00A7-448F-5B7D-4B3C-EC935D46E529}"/>
                  </a:ext>
                </a:extLst>
              </p:cNvPr>
              <p:cNvSpPr/>
              <p:nvPr/>
            </p:nvSpPr>
            <p:spPr>
              <a:xfrm>
                <a:off x="7875191" y="4993046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1" name="Elipse 40">
                <a:extLst>
                  <a:ext uri="{FF2B5EF4-FFF2-40B4-BE49-F238E27FC236}">
                    <a16:creationId xmlns:a16="http://schemas.microsoft.com/office/drawing/2014/main" id="{41D5C382-A976-E8C3-6B70-C31C64E854A7}"/>
                  </a:ext>
                </a:extLst>
              </p:cNvPr>
              <p:cNvSpPr/>
              <p:nvPr/>
            </p:nvSpPr>
            <p:spPr>
              <a:xfrm>
                <a:off x="7976669" y="5359759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2" name="Elipse 41">
                <a:extLst>
                  <a:ext uri="{FF2B5EF4-FFF2-40B4-BE49-F238E27FC236}">
                    <a16:creationId xmlns:a16="http://schemas.microsoft.com/office/drawing/2014/main" id="{71C92555-715D-ED83-48A0-2645523ECB1D}"/>
                  </a:ext>
                </a:extLst>
              </p:cNvPr>
              <p:cNvSpPr/>
              <p:nvPr/>
            </p:nvSpPr>
            <p:spPr>
              <a:xfrm>
                <a:off x="9175353" y="5359759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3" name="Elipse 42">
                <a:extLst>
                  <a:ext uri="{FF2B5EF4-FFF2-40B4-BE49-F238E27FC236}">
                    <a16:creationId xmlns:a16="http://schemas.microsoft.com/office/drawing/2014/main" id="{BDE1AD86-7D02-2F59-21BA-B5AEAA49B510}"/>
                  </a:ext>
                </a:extLst>
              </p:cNvPr>
              <p:cNvSpPr/>
              <p:nvPr/>
            </p:nvSpPr>
            <p:spPr>
              <a:xfrm>
                <a:off x="6681269" y="5735996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4" name="Elipse 43">
                <a:extLst>
                  <a:ext uri="{FF2B5EF4-FFF2-40B4-BE49-F238E27FC236}">
                    <a16:creationId xmlns:a16="http://schemas.microsoft.com/office/drawing/2014/main" id="{11B00450-3FB0-8315-70B7-95217ACC91CA}"/>
                  </a:ext>
                </a:extLst>
              </p:cNvPr>
              <p:cNvSpPr/>
              <p:nvPr/>
            </p:nvSpPr>
            <p:spPr>
              <a:xfrm>
                <a:off x="7879953" y="5735996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5" name="Elipse 44">
                <a:extLst>
                  <a:ext uri="{FF2B5EF4-FFF2-40B4-BE49-F238E27FC236}">
                    <a16:creationId xmlns:a16="http://schemas.microsoft.com/office/drawing/2014/main" id="{FF27D9B6-5D0B-7CCB-F7D1-371381AFD2C4}"/>
                  </a:ext>
                </a:extLst>
              </p:cNvPr>
              <p:cNvSpPr/>
              <p:nvPr/>
            </p:nvSpPr>
            <p:spPr>
              <a:xfrm>
                <a:off x="7792519" y="4702534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Elipse 45">
                <a:extLst>
                  <a:ext uri="{FF2B5EF4-FFF2-40B4-BE49-F238E27FC236}">
                    <a16:creationId xmlns:a16="http://schemas.microsoft.com/office/drawing/2014/main" id="{F5786E63-E134-0159-7ECB-BC9EEA063965}"/>
                  </a:ext>
                </a:extLst>
              </p:cNvPr>
              <p:cNvSpPr/>
              <p:nvPr/>
            </p:nvSpPr>
            <p:spPr>
              <a:xfrm>
                <a:off x="9164241" y="3891321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Elipse 46">
                <a:extLst>
                  <a:ext uri="{FF2B5EF4-FFF2-40B4-BE49-F238E27FC236}">
                    <a16:creationId xmlns:a16="http://schemas.microsoft.com/office/drawing/2014/main" id="{EF81D219-6796-94FE-5B9D-AAD8ED0ED009}"/>
                  </a:ext>
                </a:extLst>
              </p:cNvPr>
              <p:cNvSpPr/>
              <p:nvPr/>
            </p:nvSpPr>
            <p:spPr>
              <a:xfrm>
                <a:off x="9170591" y="6113821"/>
                <a:ext cx="110636" cy="11136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F651FF59-E851-4352-B017-090E4ACC2C54}"/>
                </a:ext>
              </a:extLst>
            </p:cNvPr>
            <p:cNvSpPr/>
            <p:nvPr/>
          </p:nvSpPr>
          <p:spPr>
            <a:xfrm>
              <a:off x="6848475" y="4201455"/>
              <a:ext cx="688493" cy="150520"/>
            </a:xfrm>
            <a:prstGeom prst="rect">
              <a:avLst/>
            </a:prstGeom>
            <a:solidFill>
              <a:srgbClr val="FFFF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E0035551-85D7-07A1-94E4-3C1DCC9343DA}"/>
                </a:ext>
              </a:extLst>
            </p:cNvPr>
            <p:cNvSpPr/>
            <p:nvPr/>
          </p:nvSpPr>
          <p:spPr>
            <a:xfrm>
              <a:off x="8162925" y="4572930"/>
              <a:ext cx="688493" cy="150520"/>
            </a:xfrm>
            <a:prstGeom prst="rect">
              <a:avLst/>
            </a:prstGeom>
            <a:solidFill>
              <a:srgbClr val="FFFF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05D6CB91-EC2E-0EB2-F704-7F0526143FA9}"/>
                </a:ext>
              </a:extLst>
            </p:cNvPr>
            <p:cNvSpPr/>
            <p:nvPr/>
          </p:nvSpPr>
          <p:spPr>
            <a:xfrm>
              <a:off x="6853237" y="4953930"/>
              <a:ext cx="688493" cy="150520"/>
            </a:xfrm>
            <a:prstGeom prst="rect">
              <a:avLst/>
            </a:prstGeom>
            <a:solidFill>
              <a:srgbClr val="FFFF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281A19FE-6878-4C5F-19FB-BA5DBED0FBD2}"/>
                </a:ext>
              </a:extLst>
            </p:cNvPr>
            <p:cNvSpPr/>
            <p:nvPr/>
          </p:nvSpPr>
          <p:spPr>
            <a:xfrm>
              <a:off x="8162925" y="5311117"/>
              <a:ext cx="688493" cy="150520"/>
            </a:xfrm>
            <a:prstGeom prst="rect">
              <a:avLst/>
            </a:prstGeom>
            <a:solidFill>
              <a:srgbClr val="FFFF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C9A2FA1D-A474-DF4B-D55E-D82E8339BEF2}"/>
                </a:ext>
              </a:extLst>
            </p:cNvPr>
            <p:cNvSpPr/>
            <p:nvPr/>
          </p:nvSpPr>
          <p:spPr>
            <a:xfrm>
              <a:off x="6853237" y="5692117"/>
              <a:ext cx="688493" cy="150520"/>
            </a:xfrm>
            <a:prstGeom prst="rect">
              <a:avLst/>
            </a:prstGeom>
            <a:solidFill>
              <a:srgbClr val="FFFF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55" name="Agrupar 54">
            <a:extLst>
              <a:ext uri="{FF2B5EF4-FFF2-40B4-BE49-F238E27FC236}">
                <a16:creationId xmlns:a16="http://schemas.microsoft.com/office/drawing/2014/main" id="{D0771D25-83AB-B05A-8FCD-AE7F1F818F85}"/>
              </a:ext>
            </a:extLst>
          </p:cNvPr>
          <p:cNvGrpSpPr/>
          <p:nvPr/>
        </p:nvGrpSpPr>
        <p:grpSpPr>
          <a:xfrm>
            <a:off x="535690" y="1363585"/>
            <a:ext cx="4279366" cy="4772619"/>
            <a:chOff x="391102" y="1848388"/>
            <a:chExt cx="4279366" cy="4772619"/>
          </a:xfrm>
        </p:grpSpPr>
        <p:grpSp>
          <p:nvGrpSpPr>
            <p:cNvPr id="54" name="Agrupar 53">
              <a:extLst>
                <a:ext uri="{FF2B5EF4-FFF2-40B4-BE49-F238E27FC236}">
                  <a16:creationId xmlns:a16="http://schemas.microsoft.com/office/drawing/2014/main" id="{9C80B462-FA1A-DC20-B3C1-73432FB2CEC9}"/>
                </a:ext>
              </a:extLst>
            </p:cNvPr>
            <p:cNvGrpSpPr/>
            <p:nvPr/>
          </p:nvGrpSpPr>
          <p:grpSpPr>
            <a:xfrm>
              <a:off x="391102" y="1848388"/>
              <a:ext cx="4279366" cy="4772619"/>
              <a:chOff x="391102" y="1848388"/>
              <a:chExt cx="4279366" cy="4772619"/>
            </a:xfrm>
          </p:grpSpPr>
          <p:grpSp>
            <p:nvGrpSpPr>
              <p:cNvPr id="19" name="Agrupar 18">
                <a:extLst>
                  <a:ext uri="{FF2B5EF4-FFF2-40B4-BE49-F238E27FC236}">
                    <a16:creationId xmlns:a16="http://schemas.microsoft.com/office/drawing/2014/main" id="{4B25F33C-DA0B-7C24-CE0A-6BB8D8A5DA10}"/>
                  </a:ext>
                </a:extLst>
              </p:cNvPr>
              <p:cNvGrpSpPr/>
              <p:nvPr/>
            </p:nvGrpSpPr>
            <p:grpSpPr>
              <a:xfrm>
                <a:off x="391102" y="1848388"/>
                <a:ext cx="4279366" cy="4089406"/>
                <a:chOff x="391102" y="1848388"/>
                <a:chExt cx="4279366" cy="4089406"/>
              </a:xfrm>
            </p:grpSpPr>
            <p:grpSp>
              <p:nvGrpSpPr>
                <p:cNvPr id="20" name="Agrupar 19">
                  <a:extLst>
                    <a:ext uri="{FF2B5EF4-FFF2-40B4-BE49-F238E27FC236}">
                      <a16:creationId xmlns:a16="http://schemas.microsoft.com/office/drawing/2014/main" id="{2F673466-7265-F5A6-3898-F1E104A18A69}"/>
                    </a:ext>
                  </a:extLst>
                </p:cNvPr>
                <p:cNvGrpSpPr/>
                <p:nvPr/>
              </p:nvGrpSpPr>
              <p:grpSpPr>
                <a:xfrm>
                  <a:off x="391102" y="1848388"/>
                  <a:ext cx="4279366" cy="4089406"/>
                  <a:chOff x="391102" y="1848388"/>
                  <a:chExt cx="4279366" cy="4089406"/>
                </a:xfrm>
              </p:grpSpPr>
              <p:pic>
                <p:nvPicPr>
                  <p:cNvPr id="23" name="Imagem 22">
                    <a:extLst>
                      <a:ext uri="{FF2B5EF4-FFF2-40B4-BE49-F238E27FC236}">
                        <a16:creationId xmlns:a16="http://schemas.microsoft.com/office/drawing/2014/main" id="{46176341-9737-F7B9-D7C4-00539CFF27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391102" y="1848388"/>
                    <a:ext cx="4279366" cy="4089406"/>
                  </a:xfrm>
                  <a:prstGeom prst="rect">
                    <a:avLst/>
                  </a:prstGeom>
                </p:spPr>
              </p:pic>
              <p:grpSp>
                <p:nvGrpSpPr>
                  <p:cNvPr id="24" name="Agrupar 23">
                    <a:extLst>
                      <a:ext uri="{FF2B5EF4-FFF2-40B4-BE49-F238E27FC236}">
                        <a16:creationId xmlns:a16="http://schemas.microsoft.com/office/drawing/2014/main" id="{B04CBDE0-BAF9-4FEF-1039-0927AED26B7E}"/>
                      </a:ext>
                    </a:extLst>
                  </p:cNvPr>
                  <p:cNvGrpSpPr/>
                  <p:nvPr/>
                </p:nvGrpSpPr>
                <p:grpSpPr>
                  <a:xfrm>
                    <a:off x="2158519" y="3619556"/>
                    <a:ext cx="662354" cy="2201008"/>
                    <a:chOff x="2072055" y="3426070"/>
                    <a:chExt cx="662354" cy="2201008"/>
                  </a:xfrm>
                </p:grpSpPr>
                <p:sp>
                  <p:nvSpPr>
                    <p:cNvPr id="25" name="Elipse 24">
                      <a:extLst>
                        <a:ext uri="{FF2B5EF4-FFF2-40B4-BE49-F238E27FC236}">
                          <a16:creationId xmlns:a16="http://schemas.microsoft.com/office/drawing/2014/main" id="{9C95A677-C458-30BA-41F1-DF42328819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2701" y="5445370"/>
                      <a:ext cx="181708" cy="181708"/>
                    </a:xfrm>
                    <a:prstGeom prst="ellips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t-BR"/>
                    </a:p>
                  </p:txBody>
                </p:sp>
                <p:sp>
                  <p:nvSpPr>
                    <p:cNvPr id="26" name="Elipse 25">
                      <a:extLst>
                        <a:ext uri="{FF2B5EF4-FFF2-40B4-BE49-F238E27FC236}">
                          <a16:creationId xmlns:a16="http://schemas.microsoft.com/office/drawing/2014/main" id="{B2564405-DD28-C546-55EE-5B70BC7C79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2055" y="3426070"/>
                      <a:ext cx="181708" cy="181708"/>
                    </a:xfrm>
                    <a:prstGeom prst="ellips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t-BR"/>
                    </a:p>
                  </p:txBody>
                </p:sp>
              </p:grpSp>
            </p:grpSp>
            <p:sp>
              <p:nvSpPr>
                <p:cNvPr id="21" name="Elipse 20">
                  <a:extLst>
                    <a:ext uri="{FF2B5EF4-FFF2-40B4-BE49-F238E27FC236}">
                      <a16:creationId xmlns:a16="http://schemas.microsoft.com/office/drawing/2014/main" id="{06A838C4-7F1B-6C0C-96C6-E62C150BA067}"/>
                    </a:ext>
                  </a:extLst>
                </p:cNvPr>
                <p:cNvSpPr/>
                <p:nvPr/>
              </p:nvSpPr>
              <p:spPr>
                <a:xfrm>
                  <a:off x="3637298" y="4604728"/>
                  <a:ext cx="206039" cy="19561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dirty="0"/>
                </a:p>
              </p:txBody>
            </p:sp>
            <p:sp>
              <p:nvSpPr>
                <p:cNvPr id="22" name="Elipse 21">
                  <a:extLst>
                    <a:ext uri="{FF2B5EF4-FFF2-40B4-BE49-F238E27FC236}">
                      <a16:creationId xmlns:a16="http://schemas.microsoft.com/office/drawing/2014/main" id="{4F6947C1-717A-8C2F-2F43-8FFB3062DBAE}"/>
                    </a:ext>
                  </a:extLst>
                </p:cNvPr>
                <p:cNvSpPr/>
                <p:nvPr/>
              </p:nvSpPr>
              <p:spPr>
                <a:xfrm>
                  <a:off x="2037836" y="5327732"/>
                  <a:ext cx="181709" cy="18466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dirty="0"/>
                </a:p>
              </p:txBody>
            </p:sp>
          </p:grpSp>
          <p:pic>
            <p:nvPicPr>
              <p:cNvPr id="50" name="Imagem 49">
                <a:extLst>
                  <a:ext uri="{FF2B5EF4-FFF2-40B4-BE49-F238E27FC236}">
                    <a16:creationId xmlns:a16="http://schemas.microsoft.com/office/drawing/2014/main" id="{FD49A801-1149-FC6D-426F-FA6C549A66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014826" y="5330914"/>
                <a:ext cx="467468" cy="1578551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698CE03B-9999-CF99-BF86-F518C6F1B627}"/>
                  </a:ext>
                </a:extLst>
              </p:cNvPr>
              <p:cNvSpPr txBox="1"/>
              <p:nvPr/>
            </p:nvSpPr>
            <p:spPr>
              <a:xfrm>
                <a:off x="1122068" y="6367091"/>
                <a:ext cx="1137038" cy="25391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t-BR" sz="1050" dirty="0" err="1"/>
                  <a:t>Cartridge</a:t>
                </a:r>
                <a:r>
                  <a:rPr lang="pt-BR" sz="1050" dirty="0"/>
                  <a:t> </a:t>
                </a:r>
                <a:r>
                  <a:rPr lang="pt-BR" sz="1050" dirty="0" err="1"/>
                  <a:t>heaters</a:t>
                </a:r>
                <a:endParaRPr lang="pt-BR" sz="1050" dirty="0"/>
              </a:p>
            </p:txBody>
          </p:sp>
        </p:grpSp>
        <p:cxnSp>
          <p:nvCxnSpPr>
            <p:cNvPr id="53" name="Conector de Seta Reta 52">
              <a:extLst>
                <a:ext uri="{FF2B5EF4-FFF2-40B4-BE49-F238E27FC236}">
                  <a16:creationId xmlns:a16="http://schemas.microsoft.com/office/drawing/2014/main" id="{4A24A405-6323-8CE0-75BF-9CCB00DD9A15}"/>
                </a:ext>
              </a:extLst>
            </p:cNvPr>
            <p:cNvCxnSpPr/>
            <p:nvPr/>
          </p:nvCxnSpPr>
          <p:spPr>
            <a:xfrm flipV="1">
              <a:off x="1783976" y="5513294"/>
              <a:ext cx="259977" cy="30727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Agrupar 60">
            <a:extLst>
              <a:ext uri="{FF2B5EF4-FFF2-40B4-BE49-F238E27FC236}">
                <a16:creationId xmlns:a16="http://schemas.microsoft.com/office/drawing/2014/main" id="{7C062405-60F9-EBE2-1057-B177EE1E3DAB}"/>
              </a:ext>
            </a:extLst>
          </p:cNvPr>
          <p:cNvGrpSpPr/>
          <p:nvPr/>
        </p:nvGrpSpPr>
        <p:grpSpPr>
          <a:xfrm>
            <a:off x="3384337" y="5815102"/>
            <a:ext cx="2419677" cy="753572"/>
            <a:chOff x="3242733" y="5838489"/>
            <a:chExt cx="2419677" cy="753572"/>
          </a:xfrm>
        </p:grpSpPr>
        <p:sp>
          <p:nvSpPr>
            <p:cNvPr id="57" name="Retângulo: Cantos Arredondados 56">
              <a:extLst>
                <a:ext uri="{FF2B5EF4-FFF2-40B4-BE49-F238E27FC236}">
                  <a16:creationId xmlns:a16="http://schemas.microsoft.com/office/drawing/2014/main" id="{961D2EF2-8002-A1D4-BD7B-C2587D2EBC79}"/>
                </a:ext>
              </a:extLst>
            </p:cNvPr>
            <p:cNvSpPr/>
            <p:nvPr/>
          </p:nvSpPr>
          <p:spPr>
            <a:xfrm>
              <a:off x="3242733" y="5838489"/>
              <a:ext cx="2286550" cy="59543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/>
                <a:t>The </a:t>
              </a:r>
              <a:r>
                <a:rPr lang="pt-BR" sz="1200" b="1" dirty="0" err="1"/>
                <a:t>redundant</a:t>
              </a:r>
              <a:r>
                <a:rPr lang="pt-BR" sz="1200" b="1" dirty="0"/>
                <a:t> </a:t>
              </a:r>
              <a:r>
                <a:rPr lang="pt-BR" sz="1200" b="1" dirty="0" err="1"/>
                <a:t>Voltage</a:t>
              </a:r>
              <a:r>
                <a:rPr lang="pt-BR" sz="1200" b="1" dirty="0"/>
                <a:t> </a:t>
              </a:r>
              <a:r>
                <a:rPr lang="pt-BR" sz="1200" b="1" dirty="0" err="1"/>
                <a:t>Taps</a:t>
              </a:r>
              <a:r>
                <a:rPr lang="pt-BR" sz="1200" b="1" dirty="0"/>
                <a:t> are </a:t>
              </a:r>
              <a:r>
                <a:rPr lang="pt-BR" sz="1200" b="1" dirty="0" err="1"/>
                <a:t>independently</a:t>
              </a:r>
              <a:r>
                <a:rPr lang="pt-BR" sz="1200" b="1" dirty="0"/>
                <a:t> </a:t>
              </a:r>
              <a:r>
                <a:rPr lang="pt-BR" sz="1200" b="1" dirty="0" err="1"/>
                <a:t>routed</a:t>
              </a:r>
              <a:r>
                <a:rPr lang="pt-BR" sz="1200" b="1" dirty="0"/>
                <a:t>, </a:t>
              </a:r>
              <a:r>
                <a:rPr lang="pt-BR" sz="1200" b="1" dirty="0" err="1"/>
                <a:t>thermalized</a:t>
              </a:r>
              <a:r>
                <a:rPr lang="pt-BR" sz="1200" b="1" dirty="0"/>
                <a:t> </a:t>
              </a:r>
              <a:r>
                <a:rPr lang="pt-BR" sz="1200" b="1" dirty="0" err="1"/>
                <a:t>and</a:t>
              </a:r>
              <a:r>
                <a:rPr lang="pt-BR" sz="1200" b="1" dirty="0"/>
                <a:t> </a:t>
              </a:r>
              <a:r>
                <a:rPr lang="pt-BR" sz="1200" b="1" dirty="0" err="1"/>
                <a:t>fedthrough</a:t>
              </a:r>
              <a:endParaRPr lang="pt-BR" sz="1200" b="1" dirty="0"/>
            </a:p>
          </p:txBody>
        </p:sp>
        <p:pic>
          <p:nvPicPr>
            <p:cNvPr id="60" name="Imagem 59">
              <a:extLst>
                <a:ext uri="{FF2B5EF4-FFF2-40B4-BE49-F238E27FC236}">
                  <a16:creationId xmlns:a16="http://schemas.microsoft.com/office/drawing/2014/main" id="{0339B451-3375-CF37-AA11-8E97B90A4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77622" y="6207273"/>
              <a:ext cx="384788" cy="384788"/>
            </a:xfrm>
            <a:prstGeom prst="rect">
              <a:avLst/>
            </a:prstGeom>
          </p:spPr>
        </p:pic>
      </p:grp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4F4D9565-090B-A416-1BF4-AB5D2363DBB1}"/>
              </a:ext>
            </a:extLst>
          </p:cNvPr>
          <p:cNvSpPr txBox="1"/>
          <p:nvPr/>
        </p:nvSpPr>
        <p:spPr>
          <a:xfrm>
            <a:off x="580291" y="960516"/>
            <a:ext cx="1874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+mj-lt"/>
              </a:rPr>
              <a:t>Cold Mass</a:t>
            </a:r>
          </a:p>
        </p:txBody>
      </p:sp>
    </p:spTree>
    <p:extLst>
      <p:ext uri="{BB962C8B-B14F-4D97-AF65-F5344CB8AC3E}">
        <p14:creationId xmlns:p14="http://schemas.microsoft.com/office/powerpoint/2010/main" val="4084786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 – Suspended Structure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18</a:t>
            </a:fld>
            <a:endParaRPr lang="en-BR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4F4D9565-090B-A416-1BF4-AB5D2363DBB1}"/>
              </a:ext>
            </a:extLst>
          </p:cNvPr>
          <p:cNvSpPr txBox="1"/>
          <p:nvPr/>
        </p:nvSpPr>
        <p:spPr>
          <a:xfrm>
            <a:off x="580291" y="960516"/>
            <a:ext cx="4924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err="1">
                <a:latin typeface="+mj-lt"/>
              </a:rPr>
              <a:t>Supports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and</a:t>
            </a:r>
            <a:r>
              <a:rPr lang="pt-BR" sz="3200" b="1" dirty="0">
                <a:latin typeface="+mj-lt"/>
              </a:rPr>
              <a:t> Beam Chamber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0890B7F5-871C-3886-5335-EB8E46E46A64}"/>
              </a:ext>
            </a:extLst>
          </p:cNvPr>
          <p:cNvGrpSpPr/>
          <p:nvPr/>
        </p:nvGrpSpPr>
        <p:grpSpPr>
          <a:xfrm>
            <a:off x="346952" y="2218702"/>
            <a:ext cx="9114081" cy="4124948"/>
            <a:chOff x="346952" y="2218702"/>
            <a:chExt cx="9114081" cy="4124948"/>
          </a:xfrm>
        </p:grpSpPr>
        <p:grpSp>
          <p:nvGrpSpPr>
            <p:cNvPr id="49" name="Agrupar 48">
              <a:extLst>
                <a:ext uri="{FF2B5EF4-FFF2-40B4-BE49-F238E27FC236}">
                  <a16:creationId xmlns:a16="http://schemas.microsoft.com/office/drawing/2014/main" id="{473C8477-6D19-FF6C-1E82-C6B405B58038}"/>
                </a:ext>
              </a:extLst>
            </p:cNvPr>
            <p:cNvGrpSpPr/>
            <p:nvPr/>
          </p:nvGrpSpPr>
          <p:grpSpPr>
            <a:xfrm>
              <a:off x="346952" y="2331232"/>
              <a:ext cx="9114081" cy="3459968"/>
              <a:chOff x="194552" y="1883557"/>
              <a:chExt cx="6844423" cy="2469037"/>
            </a:xfrm>
          </p:grpSpPr>
          <p:pic>
            <p:nvPicPr>
              <p:cNvPr id="57" name="Imagem 56">
                <a:extLst>
                  <a:ext uri="{FF2B5EF4-FFF2-40B4-BE49-F238E27FC236}">
                    <a16:creationId xmlns:a16="http://schemas.microsoft.com/office/drawing/2014/main" id="{0B121A79-8F31-B589-C40B-BCE7C2A235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4552" y="1883557"/>
                <a:ext cx="6844423" cy="2469037"/>
              </a:xfrm>
              <a:prstGeom prst="rect">
                <a:avLst/>
              </a:prstGeom>
            </p:spPr>
          </p:pic>
          <p:sp>
            <p:nvSpPr>
              <p:cNvPr id="58" name="Retângulo 57">
                <a:extLst>
                  <a:ext uri="{FF2B5EF4-FFF2-40B4-BE49-F238E27FC236}">
                    <a16:creationId xmlns:a16="http://schemas.microsoft.com/office/drawing/2014/main" id="{AC1DD646-2D34-76B9-56C6-831ED4A34E8B}"/>
                  </a:ext>
                </a:extLst>
              </p:cNvPr>
              <p:cNvSpPr/>
              <p:nvPr/>
            </p:nvSpPr>
            <p:spPr>
              <a:xfrm>
                <a:off x="1808539" y="4236101"/>
                <a:ext cx="1187075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9" name="Retângulo 58">
                <a:extLst>
                  <a:ext uri="{FF2B5EF4-FFF2-40B4-BE49-F238E27FC236}">
                    <a16:creationId xmlns:a16="http://schemas.microsoft.com/office/drawing/2014/main" id="{561346AC-8C63-4974-A7DF-7D6E4D2FA2C6}"/>
                  </a:ext>
                </a:extLst>
              </p:cNvPr>
              <p:cNvSpPr/>
              <p:nvPr/>
            </p:nvSpPr>
            <p:spPr>
              <a:xfrm>
                <a:off x="4234897" y="4236101"/>
                <a:ext cx="1187075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0" name="Retângulo 59">
                <a:extLst>
                  <a:ext uri="{FF2B5EF4-FFF2-40B4-BE49-F238E27FC236}">
                    <a16:creationId xmlns:a16="http://schemas.microsoft.com/office/drawing/2014/main" id="{EBBEE3D5-6820-9ABF-65A3-6F80F28966DC}"/>
                  </a:ext>
                </a:extLst>
              </p:cNvPr>
              <p:cNvSpPr/>
              <p:nvPr/>
            </p:nvSpPr>
            <p:spPr>
              <a:xfrm>
                <a:off x="1808539" y="1944165"/>
                <a:ext cx="1187075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1" name="Retângulo 60">
                <a:extLst>
                  <a:ext uri="{FF2B5EF4-FFF2-40B4-BE49-F238E27FC236}">
                    <a16:creationId xmlns:a16="http://schemas.microsoft.com/office/drawing/2014/main" id="{78BEC3C0-BCFC-F74F-D1D0-E7A2A8E72D65}"/>
                  </a:ext>
                </a:extLst>
              </p:cNvPr>
              <p:cNvSpPr/>
              <p:nvPr/>
            </p:nvSpPr>
            <p:spPr>
              <a:xfrm>
                <a:off x="4234897" y="1944165"/>
                <a:ext cx="1187075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2" name="Elipse 61">
                <a:extLst>
                  <a:ext uri="{FF2B5EF4-FFF2-40B4-BE49-F238E27FC236}">
                    <a16:creationId xmlns:a16="http://schemas.microsoft.com/office/drawing/2014/main" id="{155CA5C4-9F30-538B-8D71-A287E4B591FE}"/>
                  </a:ext>
                </a:extLst>
              </p:cNvPr>
              <p:cNvSpPr/>
              <p:nvPr/>
            </p:nvSpPr>
            <p:spPr>
              <a:xfrm>
                <a:off x="1958090" y="3050354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3" name="Elipse 62">
                <a:extLst>
                  <a:ext uri="{FF2B5EF4-FFF2-40B4-BE49-F238E27FC236}">
                    <a16:creationId xmlns:a16="http://schemas.microsoft.com/office/drawing/2014/main" id="{66F40C70-9062-AB2F-8CB2-9B91E934F087}"/>
                  </a:ext>
                </a:extLst>
              </p:cNvPr>
              <p:cNvSpPr/>
              <p:nvPr/>
            </p:nvSpPr>
            <p:spPr>
              <a:xfrm>
                <a:off x="3539240" y="2945579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4" name="Elipse 63">
                <a:extLst>
                  <a:ext uri="{FF2B5EF4-FFF2-40B4-BE49-F238E27FC236}">
                    <a16:creationId xmlns:a16="http://schemas.microsoft.com/office/drawing/2014/main" id="{FD970819-F291-5233-BEAE-A7E941E33CDB}"/>
                  </a:ext>
                </a:extLst>
              </p:cNvPr>
              <p:cNvSpPr/>
              <p:nvPr/>
            </p:nvSpPr>
            <p:spPr>
              <a:xfrm>
                <a:off x="5165993" y="3045433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5" name="Elipse 64">
                <a:extLst>
                  <a:ext uri="{FF2B5EF4-FFF2-40B4-BE49-F238E27FC236}">
                    <a16:creationId xmlns:a16="http://schemas.microsoft.com/office/drawing/2014/main" id="{C0702623-B128-1242-1DA4-AC2403EA1A5A}"/>
                  </a:ext>
                </a:extLst>
              </p:cNvPr>
              <p:cNvSpPr/>
              <p:nvPr/>
            </p:nvSpPr>
            <p:spPr>
              <a:xfrm>
                <a:off x="2986790" y="4079053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6" name="Elipse 65">
                <a:extLst>
                  <a:ext uri="{FF2B5EF4-FFF2-40B4-BE49-F238E27FC236}">
                    <a16:creationId xmlns:a16="http://schemas.microsoft.com/office/drawing/2014/main" id="{5C64791A-3165-382C-9387-9375AA7F8C16}"/>
                  </a:ext>
                </a:extLst>
              </p:cNvPr>
              <p:cNvSpPr/>
              <p:nvPr/>
            </p:nvSpPr>
            <p:spPr>
              <a:xfrm>
                <a:off x="1381828" y="3055116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7" name="Elipse 66">
                <a:extLst>
                  <a:ext uri="{FF2B5EF4-FFF2-40B4-BE49-F238E27FC236}">
                    <a16:creationId xmlns:a16="http://schemas.microsoft.com/office/drawing/2014/main" id="{8DB74386-1FCF-6A60-706F-665965172A5A}"/>
                  </a:ext>
                </a:extLst>
              </p:cNvPr>
              <p:cNvSpPr/>
              <p:nvPr/>
            </p:nvSpPr>
            <p:spPr>
              <a:xfrm>
                <a:off x="6204218" y="2832791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8" name="Elipse 67">
                <a:extLst>
                  <a:ext uri="{FF2B5EF4-FFF2-40B4-BE49-F238E27FC236}">
                    <a16:creationId xmlns:a16="http://schemas.microsoft.com/office/drawing/2014/main" id="{DA4CB243-FE16-F56D-B32A-C601387B8CC6}"/>
                  </a:ext>
                </a:extLst>
              </p:cNvPr>
              <p:cNvSpPr/>
              <p:nvPr/>
            </p:nvSpPr>
            <p:spPr>
              <a:xfrm>
                <a:off x="6204218" y="3283717"/>
                <a:ext cx="151697" cy="145283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69" name="Elipse 68">
                <a:extLst>
                  <a:ext uri="{FF2B5EF4-FFF2-40B4-BE49-F238E27FC236}">
                    <a16:creationId xmlns:a16="http://schemas.microsoft.com/office/drawing/2014/main" id="{F8047F93-C414-563F-4F83-65CD9D25D3CC}"/>
                  </a:ext>
                </a:extLst>
              </p:cNvPr>
              <p:cNvSpPr/>
              <p:nvPr/>
            </p:nvSpPr>
            <p:spPr>
              <a:xfrm>
                <a:off x="876568" y="3290067"/>
                <a:ext cx="151697" cy="145283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70" name="Retângulo 69">
                <a:extLst>
                  <a:ext uri="{FF2B5EF4-FFF2-40B4-BE49-F238E27FC236}">
                    <a16:creationId xmlns:a16="http://schemas.microsoft.com/office/drawing/2014/main" id="{8D3378DC-A802-0FFC-60D3-76354FD7B375}"/>
                  </a:ext>
                </a:extLst>
              </p:cNvPr>
              <p:cNvSpPr/>
              <p:nvPr/>
            </p:nvSpPr>
            <p:spPr>
              <a:xfrm>
                <a:off x="2557812" y="2621899"/>
                <a:ext cx="504826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1" name="Retângulo 70">
                <a:extLst>
                  <a:ext uri="{FF2B5EF4-FFF2-40B4-BE49-F238E27FC236}">
                    <a16:creationId xmlns:a16="http://schemas.microsoft.com/office/drawing/2014/main" id="{ADDD57F5-AC47-3920-FF87-B5F5911EABAA}"/>
                  </a:ext>
                </a:extLst>
              </p:cNvPr>
              <p:cNvSpPr/>
              <p:nvPr/>
            </p:nvSpPr>
            <p:spPr>
              <a:xfrm>
                <a:off x="2551462" y="3444224"/>
                <a:ext cx="504826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2" name="Retângulo 71">
                <a:extLst>
                  <a:ext uri="{FF2B5EF4-FFF2-40B4-BE49-F238E27FC236}">
                    <a16:creationId xmlns:a16="http://schemas.microsoft.com/office/drawing/2014/main" id="{18FA0FE3-7BE2-D1C0-BF79-04545A95181B}"/>
                  </a:ext>
                </a:extLst>
              </p:cNvPr>
              <p:cNvSpPr/>
              <p:nvPr/>
            </p:nvSpPr>
            <p:spPr>
              <a:xfrm>
                <a:off x="4177990" y="2621899"/>
                <a:ext cx="504826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3" name="Retângulo 72">
                <a:extLst>
                  <a:ext uri="{FF2B5EF4-FFF2-40B4-BE49-F238E27FC236}">
                    <a16:creationId xmlns:a16="http://schemas.microsoft.com/office/drawing/2014/main" id="{BAADE2C1-9A43-2E41-8F4F-0FFC1639CD57}"/>
                  </a:ext>
                </a:extLst>
              </p:cNvPr>
              <p:cNvSpPr/>
              <p:nvPr/>
            </p:nvSpPr>
            <p:spPr>
              <a:xfrm>
                <a:off x="4171640" y="3444224"/>
                <a:ext cx="504826" cy="78724"/>
              </a:xfrm>
              <a:prstGeom prst="rect">
                <a:avLst/>
              </a:prstGeom>
              <a:solidFill>
                <a:srgbClr val="FF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4" name="Elipse 73">
                <a:extLst>
                  <a:ext uri="{FF2B5EF4-FFF2-40B4-BE49-F238E27FC236}">
                    <a16:creationId xmlns:a16="http://schemas.microsoft.com/office/drawing/2014/main" id="{28944638-0B6C-CE12-283A-BC1BA0E64140}"/>
                  </a:ext>
                </a:extLst>
              </p:cNvPr>
              <p:cNvSpPr/>
              <p:nvPr/>
            </p:nvSpPr>
            <p:spPr>
              <a:xfrm>
                <a:off x="5026293" y="2607283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75" name="Elipse 74">
                <a:extLst>
                  <a:ext uri="{FF2B5EF4-FFF2-40B4-BE49-F238E27FC236}">
                    <a16:creationId xmlns:a16="http://schemas.microsoft.com/office/drawing/2014/main" id="{8C076ECD-0B0F-68F9-4938-4064EFF7DD40}"/>
                  </a:ext>
                </a:extLst>
              </p:cNvPr>
              <p:cNvSpPr/>
              <p:nvPr/>
            </p:nvSpPr>
            <p:spPr>
              <a:xfrm>
                <a:off x="2060843" y="3486758"/>
                <a:ext cx="151697" cy="145283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sp>
          <p:nvSpPr>
            <p:cNvPr id="50" name="Arco 49">
              <a:extLst>
                <a:ext uri="{FF2B5EF4-FFF2-40B4-BE49-F238E27FC236}">
                  <a16:creationId xmlns:a16="http://schemas.microsoft.com/office/drawing/2014/main" id="{57B11781-820C-2AC6-25DD-00D050D1FF42}"/>
                </a:ext>
              </a:extLst>
            </p:cNvPr>
            <p:cNvSpPr/>
            <p:nvPr/>
          </p:nvSpPr>
          <p:spPr>
            <a:xfrm flipV="1">
              <a:off x="4048997" y="5425300"/>
              <a:ext cx="1703860" cy="507942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1" name="Arco 50">
              <a:extLst>
                <a:ext uri="{FF2B5EF4-FFF2-40B4-BE49-F238E27FC236}">
                  <a16:creationId xmlns:a16="http://schemas.microsoft.com/office/drawing/2014/main" id="{FFA6D0F4-2696-5F3A-3264-1F958D274BAE}"/>
                </a:ext>
              </a:extLst>
            </p:cNvPr>
            <p:cNvSpPr/>
            <p:nvPr/>
          </p:nvSpPr>
          <p:spPr>
            <a:xfrm rot="16200000">
              <a:off x="856922" y="3790244"/>
              <a:ext cx="3456822" cy="636766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2" name="Arco 51">
              <a:extLst>
                <a:ext uri="{FF2B5EF4-FFF2-40B4-BE49-F238E27FC236}">
                  <a16:creationId xmlns:a16="http://schemas.microsoft.com/office/drawing/2014/main" id="{ADE5FE1D-A795-46A5-6966-BE410E50C303}"/>
                </a:ext>
              </a:extLst>
            </p:cNvPr>
            <p:cNvSpPr/>
            <p:nvPr/>
          </p:nvSpPr>
          <p:spPr>
            <a:xfrm rot="16200000" flipV="1">
              <a:off x="5559482" y="3772512"/>
              <a:ext cx="3316687" cy="672230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3" name="Arco 52">
              <a:extLst>
                <a:ext uri="{FF2B5EF4-FFF2-40B4-BE49-F238E27FC236}">
                  <a16:creationId xmlns:a16="http://schemas.microsoft.com/office/drawing/2014/main" id="{6ED2CE10-0334-BF49-06BB-7AA9FC05BF2E}"/>
                </a:ext>
              </a:extLst>
            </p:cNvPr>
            <p:cNvSpPr/>
            <p:nvPr/>
          </p:nvSpPr>
          <p:spPr>
            <a:xfrm flipV="1">
              <a:off x="4138609" y="4327400"/>
              <a:ext cx="1498485" cy="507942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4" name="Arco 53">
              <a:extLst>
                <a:ext uri="{FF2B5EF4-FFF2-40B4-BE49-F238E27FC236}">
                  <a16:creationId xmlns:a16="http://schemas.microsoft.com/office/drawing/2014/main" id="{4980DDC9-FDE3-CBFF-C46D-8A8402128F05}"/>
                </a:ext>
              </a:extLst>
            </p:cNvPr>
            <p:cNvSpPr/>
            <p:nvPr/>
          </p:nvSpPr>
          <p:spPr>
            <a:xfrm rot="16200000" flipV="1">
              <a:off x="5721219" y="3758570"/>
              <a:ext cx="1130652" cy="507942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5" name="Arco 54">
              <a:extLst>
                <a:ext uri="{FF2B5EF4-FFF2-40B4-BE49-F238E27FC236}">
                  <a16:creationId xmlns:a16="http://schemas.microsoft.com/office/drawing/2014/main" id="{80B2F8FA-20C2-0D28-D77A-E7807B703EAA}"/>
                </a:ext>
              </a:extLst>
            </p:cNvPr>
            <p:cNvSpPr/>
            <p:nvPr/>
          </p:nvSpPr>
          <p:spPr>
            <a:xfrm rot="5400000" flipV="1">
              <a:off x="2978118" y="3758569"/>
              <a:ext cx="1130652" cy="507942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6" name="Arco 55">
              <a:extLst>
                <a:ext uri="{FF2B5EF4-FFF2-40B4-BE49-F238E27FC236}">
                  <a16:creationId xmlns:a16="http://schemas.microsoft.com/office/drawing/2014/main" id="{7299496D-AD64-A90A-8602-A8597F646BE6}"/>
                </a:ext>
              </a:extLst>
            </p:cNvPr>
            <p:cNvSpPr/>
            <p:nvPr/>
          </p:nvSpPr>
          <p:spPr>
            <a:xfrm rot="10800000">
              <a:off x="1334949" y="2218702"/>
              <a:ext cx="7179866" cy="4124948"/>
            </a:xfrm>
            <a:prstGeom prst="arc">
              <a:avLst>
                <a:gd name="adj1" fmla="val 11024199"/>
                <a:gd name="adj2" fmla="val 2140902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6" name="Elipse 75">
            <a:extLst>
              <a:ext uri="{FF2B5EF4-FFF2-40B4-BE49-F238E27FC236}">
                <a16:creationId xmlns:a16="http://schemas.microsoft.com/office/drawing/2014/main" id="{93D27D98-6A55-3C2F-01C1-33585D0FC7FB}"/>
              </a:ext>
            </a:extLst>
          </p:cNvPr>
          <p:cNvSpPr/>
          <p:nvPr/>
        </p:nvSpPr>
        <p:spPr>
          <a:xfrm>
            <a:off x="10142643" y="2495110"/>
            <a:ext cx="355070" cy="352542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60F9C82C-9F58-C2FE-E23C-D3DE94D66440}"/>
              </a:ext>
            </a:extLst>
          </p:cNvPr>
          <p:cNvSpPr txBox="1"/>
          <p:nvPr/>
        </p:nvSpPr>
        <p:spPr>
          <a:xfrm>
            <a:off x="10495805" y="2487168"/>
            <a:ext cx="91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Sensors</a:t>
            </a:r>
            <a:endParaRPr lang="pt-BR" b="1" dirty="0"/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8383EA50-CEF8-A06D-F3CC-B14F60769589}"/>
              </a:ext>
            </a:extLst>
          </p:cNvPr>
          <p:cNvSpPr/>
          <p:nvPr/>
        </p:nvSpPr>
        <p:spPr>
          <a:xfrm>
            <a:off x="10140735" y="3160897"/>
            <a:ext cx="355070" cy="352542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3F099F2F-B043-BC75-A8C3-A8F4058C0E6E}"/>
              </a:ext>
            </a:extLst>
          </p:cNvPr>
          <p:cNvSpPr txBox="1"/>
          <p:nvPr/>
        </p:nvSpPr>
        <p:spPr>
          <a:xfrm>
            <a:off x="10495805" y="3160073"/>
            <a:ext cx="92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Heaters</a:t>
            </a:r>
            <a:endParaRPr lang="pt-BR" b="1" dirty="0"/>
          </a:p>
        </p:txBody>
      </p:sp>
      <p:cxnSp>
        <p:nvCxnSpPr>
          <p:cNvPr id="80" name="Conector de Seta Reta 79">
            <a:extLst>
              <a:ext uri="{FF2B5EF4-FFF2-40B4-BE49-F238E27FC236}">
                <a16:creationId xmlns:a16="http://schemas.microsoft.com/office/drawing/2014/main" id="{49099647-E5DC-AA01-F6E6-432B82718A8A}"/>
              </a:ext>
            </a:extLst>
          </p:cNvPr>
          <p:cNvCxnSpPr/>
          <p:nvPr/>
        </p:nvCxnSpPr>
        <p:spPr>
          <a:xfrm flipV="1">
            <a:off x="2498409" y="5791200"/>
            <a:ext cx="259977" cy="3072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72DBC31A-62F4-5FFA-5F79-04831665E37E}"/>
              </a:ext>
            </a:extLst>
          </p:cNvPr>
          <p:cNvSpPr txBox="1"/>
          <p:nvPr/>
        </p:nvSpPr>
        <p:spPr>
          <a:xfrm>
            <a:off x="1277781" y="6120759"/>
            <a:ext cx="148951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sz="1100" dirty="0"/>
              <a:t>“Surface </a:t>
            </a:r>
            <a:r>
              <a:rPr lang="pt-BR" sz="1100" dirty="0" err="1"/>
              <a:t>heater</a:t>
            </a:r>
            <a:r>
              <a:rPr lang="pt-BR" sz="1100" dirty="0"/>
              <a:t>” (TBD)</a:t>
            </a:r>
          </a:p>
        </p:txBody>
      </p:sp>
    </p:spTree>
    <p:extLst>
      <p:ext uri="{BB962C8B-B14F-4D97-AF65-F5344CB8AC3E}">
        <p14:creationId xmlns:p14="http://schemas.microsoft.com/office/powerpoint/2010/main" val="3403357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 – CL Assemblies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19</a:t>
            </a:fld>
            <a:endParaRPr lang="en-BR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FA9046F4-90E3-3D73-7519-DCFFC09FD89F}"/>
              </a:ext>
            </a:extLst>
          </p:cNvPr>
          <p:cNvSpPr/>
          <p:nvPr/>
        </p:nvSpPr>
        <p:spPr>
          <a:xfrm>
            <a:off x="9705238" y="2291019"/>
            <a:ext cx="355070" cy="352542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3E47314-496D-50D5-8120-4B459B4A9A0E}"/>
              </a:ext>
            </a:extLst>
          </p:cNvPr>
          <p:cNvSpPr txBox="1"/>
          <p:nvPr/>
        </p:nvSpPr>
        <p:spPr>
          <a:xfrm>
            <a:off x="10058400" y="2283077"/>
            <a:ext cx="91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Sensors</a:t>
            </a:r>
            <a:endParaRPr lang="pt-BR" b="1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7CE360BE-90BE-6DFE-ACF2-382CBE200F39}"/>
              </a:ext>
            </a:extLst>
          </p:cNvPr>
          <p:cNvSpPr/>
          <p:nvPr/>
        </p:nvSpPr>
        <p:spPr>
          <a:xfrm>
            <a:off x="9705238" y="2967393"/>
            <a:ext cx="355070" cy="352542"/>
          </a:xfrm>
          <a:prstGeom prst="ellipse">
            <a:avLst/>
          </a:prstGeom>
          <a:solidFill>
            <a:srgbClr val="EC783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8EF6454-779A-75B8-BFC5-E5F8DFD0FE76}"/>
              </a:ext>
            </a:extLst>
          </p:cNvPr>
          <p:cNvSpPr txBox="1"/>
          <p:nvPr/>
        </p:nvSpPr>
        <p:spPr>
          <a:xfrm>
            <a:off x="10058400" y="2959451"/>
            <a:ext cx="138012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Voltage</a:t>
            </a:r>
            <a:r>
              <a:rPr lang="pt-BR" b="1" dirty="0"/>
              <a:t> </a:t>
            </a:r>
            <a:r>
              <a:rPr lang="pt-BR" b="1" dirty="0" err="1"/>
              <a:t>Taps</a:t>
            </a:r>
            <a:endParaRPr lang="pt-BR" b="1" dirty="0"/>
          </a:p>
          <a:p>
            <a:r>
              <a:rPr lang="pt-BR" sz="1050" b="1" dirty="0"/>
              <a:t>(</a:t>
            </a:r>
            <a:r>
              <a:rPr lang="pt-BR" sz="1050" b="1" dirty="0" err="1"/>
              <a:t>redundant</a:t>
            </a:r>
            <a:r>
              <a:rPr lang="pt-BR" sz="1050" b="1" dirty="0"/>
              <a:t> </a:t>
            </a:r>
            <a:r>
              <a:rPr lang="pt-BR" sz="1050" b="1" dirty="0" err="1"/>
              <a:t>pair</a:t>
            </a:r>
            <a:r>
              <a:rPr lang="pt-BR" sz="1050" b="1" dirty="0"/>
              <a:t>)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2F346946-1252-2A96-25A4-8233F1537277}"/>
              </a:ext>
            </a:extLst>
          </p:cNvPr>
          <p:cNvGrpSpPr/>
          <p:nvPr/>
        </p:nvGrpSpPr>
        <p:grpSpPr>
          <a:xfrm>
            <a:off x="5700694" y="1202735"/>
            <a:ext cx="3000608" cy="5043102"/>
            <a:chOff x="6335576" y="1185402"/>
            <a:chExt cx="3000608" cy="5043102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CE112E8B-3D4E-F09C-A4B5-BCF0622C7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5576" y="1185402"/>
              <a:ext cx="3000608" cy="5043102"/>
            </a:xfrm>
            <a:prstGeom prst="rect">
              <a:avLst/>
            </a:prstGeom>
          </p:spPr>
        </p:pic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8C568B7A-C5CF-620B-6F6F-0DDC507D0435}"/>
                </a:ext>
              </a:extLst>
            </p:cNvPr>
            <p:cNvSpPr/>
            <p:nvPr/>
          </p:nvSpPr>
          <p:spPr>
            <a:xfrm>
              <a:off x="8056669" y="4140949"/>
              <a:ext cx="191982" cy="185130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77AFBD6-2457-BE01-33AD-F944FF320BDB}"/>
                </a:ext>
              </a:extLst>
            </p:cNvPr>
            <p:cNvSpPr/>
            <p:nvPr/>
          </p:nvSpPr>
          <p:spPr>
            <a:xfrm>
              <a:off x="8247169" y="5683999"/>
              <a:ext cx="191982" cy="185130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1C9E69E1-CDAD-DBB8-BEEA-B263EC659A2E}"/>
                </a:ext>
              </a:extLst>
            </p:cNvPr>
            <p:cNvSpPr/>
            <p:nvPr/>
          </p:nvSpPr>
          <p:spPr>
            <a:xfrm>
              <a:off x="7378066" y="3695002"/>
              <a:ext cx="134831" cy="13115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88E5910C-7B7F-264B-6409-8CFB40415C5F}"/>
                </a:ext>
              </a:extLst>
            </p:cNvPr>
            <p:cNvSpPr/>
            <p:nvPr/>
          </p:nvSpPr>
          <p:spPr>
            <a:xfrm>
              <a:off x="7794675" y="3549233"/>
              <a:ext cx="134831" cy="13115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151498C9-64B7-CDA5-4433-3747CDCAD41F}"/>
                </a:ext>
              </a:extLst>
            </p:cNvPr>
            <p:cNvSpPr/>
            <p:nvPr/>
          </p:nvSpPr>
          <p:spPr>
            <a:xfrm>
              <a:off x="7320166" y="5840974"/>
              <a:ext cx="134831" cy="13115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6" name="Elipse 15">
              <a:extLst>
                <a:ext uri="{FF2B5EF4-FFF2-40B4-BE49-F238E27FC236}">
                  <a16:creationId xmlns:a16="http://schemas.microsoft.com/office/drawing/2014/main" id="{D9397553-2F08-5948-06ED-DCD1EDCBC3EB}"/>
                </a:ext>
              </a:extLst>
            </p:cNvPr>
            <p:cNvSpPr/>
            <p:nvPr/>
          </p:nvSpPr>
          <p:spPr>
            <a:xfrm>
              <a:off x="7736208" y="5701403"/>
              <a:ext cx="134831" cy="13115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F369CA72-74E5-6790-0966-401CA369DDC0}"/>
                </a:ext>
              </a:extLst>
            </p:cNvPr>
            <p:cNvSpPr/>
            <p:nvPr/>
          </p:nvSpPr>
          <p:spPr>
            <a:xfrm>
              <a:off x="7797849" y="3701575"/>
              <a:ext cx="136420" cy="131213"/>
            </a:xfrm>
            <a:prstGeom prst="ellipse">
              <a:avLst/>
            </a:prstGeom>
            <a:solidFill>
              <a:srgbClr val="EC783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4CEB0AB6-691D-EAFD-6CA7-8CAC27A31B17}"/>
                </a:ext>
              </a:extLst>
            </p:cNvPr>
            <p:cNvSpPr/>
            <p:nvPr/>
          </p:nvSpPr>
          <p:spPr>
            <a:xfrm>
              <a:off x="7379653" y="3842582"/>
              <a:ext cx="136420" cy="131213"/>
            </a:xfrm>
            <a:prstGeom prst="ellipse">
              <a:avLst/>
            </a:prstGeom>
            <a:solidFill>
              <a:srgbClr val="EC783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9B02BFC8-C468-27E1-B30C-D09C07DCFE5A}"/>
                </a:ext>
              </a:extLst>
            </p:cNvPr>
            <p:cNvSpPr/>
            <p:nvPr/>
          </p:nvSpPr>
          <p:spPr>
            <a:xfrm>
              <a:off x="7480405" y="5788385"/>
              <a:ext cx="136420" cy="131213"/>
            </a:xfrm>
            <a:prstGeom prst="ellipse">
              <a:avLst/>
            </a:prstGeom>
            <a:solidFill>
              <a:srgbClr val="EC783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C31D104-2475-D308-B948-2353805AEB79}"/>
                </a:ext>
              </a:extLst>
            </p:cNvPr>
            <p:cNvSpPr/>
            <p:nvPr/>
          </p:nvSpPr>
          <p:spPr>
            <a:xfrm>
              <a:off x="7898553" y="5650993"/>
              <a:ext cx="136420" cy="131213"/>
            </a:xfrm>
            <a:prstGeom prst="ellipse">
              <a:avLst/>
            </a:prstGeom>
            <a:solidFill>
              <a:srgbClr val="EC783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7B9B2221-2B7A-95AA-5032-D8BA1194D4C4}"/>
              </a:ext>
            </a:extLst>
          </p:cNvPr>
          <p:cNvGrpSpPr/>
          <p:nvPr/>
        </p:nvGrpSpPr>
        <p:grpSpPr>
          <a:xfrm>
            <a:off x="1135807" y="4418124"/>
            <a:ext cx="3874098" cy="2055087"/>
            <a:chOff x="581361" y="4457728"/>
            <a:chExt cx="3874098" cy="2055087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91C6E807-0AB7-DDB5-8709-EF094CD88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9291" y="4873046"/>
              <a:ext cx="3846304" cy="1639769"/>
            </a:xfrm>
            <a:prstGeom prst="rect">
              <a:avLst/>
            </a:prstGeom>
          </p:spPr>
        </p:pic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C1D5E29E-0A43-FE63-EBEE-760676725D84}"/>
                </a:ext>
              </a:extLst>
            </p:cNvPr>
            <p:cNvSpPr txBox="1"/>
            <p:nvPr/>
          </p:nvSpPr>
          <p:spPr>
            <a:xfrm>
              <a:off x="925616" y="4457728"/>
              <a:ext cx="33836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err="1"/>
                <a:t>Feedthroughs</a:t>
              </a:r>
              <a:r>
                <a:rPr lang="pt-BR" sz="1400" dirty="0"/>
                <a:t>: Assembly flanges</a:t>
              </a:r>
            </a:p>
            <a:p>
              <a:r>
                <a:rPr lang="pt-BR" sz="1400" dirty="0" err="1"/>
                <a:t>Dedicated</a:t>
              </a:r>
              <a:r>
                <a:rPr lang="pt-BR" sz="1400" dirty="0"/>
                <a:t> </a:t>
              </a:r>
              <a:r>
                <a:rPr lang="pt-BR" sz="1400" dirty="0" err="1"/>
                <a:t>feedthroughs</a:t>
              </a:r>
              <a:r>
                <a:rPr lang="pt-BR" sz="1400" dirty="0"/>
                <a:t> for </a:t>
              </a:r>
              <a:r>
                <a:rPr lang="pt-BR" sz="1400" dirty="0" err="1"/>
                <a:t>sensors</a:t>
              </a:r>
              <a:r>
                <a:rPr lang="pt-BR" sz="1400" dirty="0"/>
                <a:t> </a:t>
              </a:r>
              <a:r>
                <a:rPr lang="pt-BR" sz="1400" dirty="0" err="1"/>
                <a:t>and</a:t>
              </a:r>
              <a:r>
                <a:rPr lang="pt-BR" sz="1400" dirty="0"/>
                <a:t> </a:t>
              </a:r>
              <a:r>
                <a:rPr lang="pt-BR" sz="1400" dirty="0" err="1"/>
                <a:t>VTs</a:t>
              </a:r>
              <a:endParaRPr lang="pt-BR" sz="1400" dirty="0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EE332A56-74D3-BFED-59EB-01CA0DFC4EB6}"/>
                </a:ext>
              </a:extLst>
            </p:cNvPr>
            <p:cNvSpPr/>
            <p:nvPr/>
          </p:nvSpPr>
          <p:spPr>
            <a:xfrm>
              <a:off x="581361" y="4458307"/>
              <a:ext cx="3874098" cy="2036578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35" name="Agrupar 34">
            <a:extLst>
              <a:ext uri="{FF2B5EF4-FFF2-40B4-BE49-F238E27FC236}">
                <a16:creationId xmlns:a16="http://schemas.microsoft.com/office/drawing/2014/main" id="{B114249E-254F-980A-AF0D-CEBD17D29F08}"/>
              </a:ext>
            </a:extLst>
          </p:cNvPr>
          <p:cNvGrpSpPr/>
          <p:nvPr/>
        </p:nvGrpSpPr>
        <p:grpSpPr>
          <a:xfrm>
            <a:off x="8917264" y="4281191"/>
            <a:ext cx="3099348" cy="1579540"/>
            <a:chOff x="778571" y="1525120"/>
            <a:chExt cx="3099348" cy="1579540"/>
          </a:xfrm>
        </p:grpSpPr>
        <p:sp>
          <p:nvSpPr>
            <p:cNvPr id="33" name="Retângulo: Cantos Arredondados 32">
              <a:extLst>
                <a:ext uri="{FF2B5EF4-FFF2-40B4-BE49-F238E27FC236}">
                  <a16:creationId xmlns:a16="http://schemas.microsoft.com/office/drawing/2014/main" id="{334C7807-D09C-4CD9-4DD6-606F54BC37C6}"/>
                </a:ext>
              </a:extLst>
            </p:cNvPr>
            <p:cNvSpPr/>
            <p:nvPr/>
          </p:nvSpPr>
          <p:spPr>
            <a:xfrm>
              <a:off x="778571" y="1525120"/>
              <a:ext cx="3099348" cy="1379067"/>
            </a:xfrm>
            <a:prstGeom prst="roundRect">
              <a:avLst>
                <a:gd name="adj" fmla="val 20378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2000" dirty="0">
                  <a:solidFill>
                    <a:schemeClr val="tx1"/>
                  </a:solidFill>
                </a:rPr>
                <a:t>32 </a:t>
              </a:r>
              <a:r>
                <a:rPr lang="pt-BR" sz="2000" dirty="0" err="1">
                  <a:solidFill>
                    <a:schemeClr val="tx1"/>
                  </a:solidFill>
                </a:rPr>
                <a:t>instrumentation</a:t>
              </a:r>
              <a:r>
                <a:rPr lang="pt-BR" sz="2000" dirty="0">
                  <a:solidFill>
                    <a:schemeClr val="tx1"/>
                  </a:solidFill>
                </a:rPr>
                <a:t> </a:t>
              </a:r>
              <a:r>
                <a:rPr lang="pt-BR" sz="2000" dirty="0" err="1">
                  <a:solidFill>
                    <a:schemeClr val="tx1"/>
                  </a:solidFill>
                </a:rPr>
                <a:t>wires</a:t>
              </a:r>
              <a:endParaRPr lang="pt-B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600" dirty="0" err="1">
                  <a:solidFill>
                    <a:schemeClr val="tx1"/>
                  </a:solidFill>
                </a:rPr>
                <a:t>Up</a:t>
              </a:r>
              <a:r>
                <a:rPr lang="pt-BR" sz="1600" dirty="0">
                  <a:solidFill>
                    <a:schemeClr val="tx1"/>
                  </a:solidFill>
                </a:rPr>
                <a:t> </a:t>
              </a:r>
              <a:r>
                <a:rPr lang="pt-BR" sz="1600" dirty="0" err="1">
                  <a:solidFill>
                    <a:schemeClr val="tx1"/>
                  </a:solidFill>
                </a:rPr>
                <a:t>to</a:t>
              </a:r>
              <a:r>
                <a:rPr lang="pt-BR" sz="1600" dirty="0">
                  <a:solidFill>
                    <a:schemeClr val="tx1"/>
                  </a:solidFill>
                </a:rPr>
                <a:t> 6 temperature </a:t>
              </a:r>
              <a:r>
                <a:rPr lang="pt-BR" sz="1600" dirty="0" err="1">
                  <a:solidFill>
                    <a:schemeClr val="tx1"/>
                  </a:solidFill>
                </a:rPr>
                <a:t>sensors</a:t>
              </a:r>
              <a:endParaRPr lang="pt-BR" sz="1600" dirty="0">
                <a:solidFill>
                  <a:schemeClr val="tx1"/>
                </a:solidFill>
              </a:endParaRP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pt-BR" sz="1400" dirty="0">
                  <a:solidFill>
                    <a:schemeClr val="tx1"/>
                  </a:solidFill>
                </a:rPr>
                <a:t>4 for </a:t>
              </a:r>
              <a:r>
                <a:rPr lang="pt-BR" sz="1400" dirty="0" err="1">
                  <a:solidFill>
                    <a:schemeClr val="tx1"/>
                  </a:solidFill>
                </a:rPr>
                <a:t>constant</a:t>
              </a:r>
              <a:r>
                <a:rPr lang="pt-BR" sz="1400" dirty="0">
                  <a:solidFill>
                    <a:schemeClr val="tx1"/>
                  </a:solidFill>
                </a:rPr>
                <a:t> </a:t>
              </a:r>
              <a:r>
                <a:rPr lang="pt-BR" sz="1400" dirty="0" err="1">
                  <a:solidFill>
                    <a:schemeClr val="tx1"/>
                  </a:solidFill>
                </a:rPr>
                <a:t>monitoring</a:t>
              </a:r>
              <a:endParaRPr lang="pt-BR" sz="1400" dirty="0">
                <a:solidFill>
                  <a:schemeClr val="tx1"/>
                </a:solidFill>
              </a:endParaRP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pt-BR" sz="1400" dirty="0">
                  <a:solidFill>
                    <a:schemeClr val="tx1"/>
                  </a:solidFill>
                </a:rPr>
                <a:t>2 for </a:t>
              </a:r>
              <a:r>
                <a:rPr lang="pt-BR" sz="1400" dirty="0" err="1">
                  <a:solidFill>
                    <a:schemeClr val="tx1"/>
                  </a:solidFill>
                </a:rPr>
                <a:t>tests</a:t>
              </a:r>
              <a:r>
                <a:rPr lang="pt-BR" sz="1400" dirty="0">
                  <a:solidFill>
                    <a:schemeClr val="tx1"/>
                  </a:solidFill>
                </a:rPr>
                <a:t> </a:t>
              </a:r>
              <a:r>
                <a:rPr lang="pt-BR" sz="1400" dirty="0" err="1">
                  <a:solidFill>
                    <a:schemeClr val="tx1"/>
                  </a:solidFill>
                </a:rPr>
                <a:t>and</a:t>
              </a:r>
              <a:r>
                <a:rPr lang="pt-BR" sz="1400" dirty="0">
                  <a:solidFill>
                    <a:schemeClr val="tx1"/>
                  </a:solidFill>
                </a:rPr>
                <a:t> </a:t>
              </a:r>
              <a:r>
                <a:rPr lang="pt-BR" sz="1400" dirty="0" err="1">
                  <a:solidFill>
                    <a:schemeClr val="tx1"/>
                  </a:solidFill>
                </a:rPr>
                <a:t>wiggle</a:t>
              </a:r>
              <a:r>
                <a:rPr lang="pt-BR" sz="1400" dirty="0">
                  <a:solidFill>
                    <a:schemeClr val="tx1"/>
                  </a:solidFill>
                </a:rPr>
                <a:t> room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600" dirty="0">
                  <a:solidFill>
                    <a:schemeClr val="tx1"/>
                  </a:solidFill>
                </a:rPr>
                <a:t>8 </a:t>
              </a:r>
              <a:r>
                <a:rPr lang="pt-BR" sz="1600" dirty="0" err="1">
                  <a:solidFill>
                    <a:schemeClr val="tx1"/>
                  </a:solidFill>
                </a:rPr>
                <a:t>Voltage</a:t>
              </a:r>
              <a:r>
                <a:rPr lang="pt-BR" sz="1600" dirty="0">
                  <a:solidFill>
                    <a:schemeClr val="tx1"/>
                  </a:solidFill>
                </a:rPr>
                <a:t> </a:t>
              </a:r>
              <a:r>
                <a:rPr lang="pt-BR" sz="1600" dirty="0" err="1">
                  <a:solidFill>
                    <a:schemeClr val="tx1"/>
                  </a:solidFill>
                </a:rPr>
                <a:t>Taps</a:t>
              </a:r>
              <a:endParaRPr lang="pt-BR" sz="1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tângulo: Cantos Arredondados 33">
              <a:extLst>
                <a:ext uri="{FF2B5EF4-FFF2-40B4-BE49-F238E27FC236}">
                  <a16:creationId xmlns:a16="http://schemas.microsoft.com/office/drawing/2014/main" id="{2FC4640B-17ED-A5F8-6CD5-8FA056F41142}"/>
                </a:ext>
              </a:extLst>
            </p:cNvPr>
            <p:cNvSpPr/>
            <p:nvPr/>
          </p:nvSpPr>
          <p:spPr>
            <a:xfrm>
              <a:off x="1995907" y="2904187"/>
              <a:ext cx="1656931" cy="200473"/>
            </a:xfrm>
            <a:prstGeom prst="roundRect">
              <a:avLst>
                <a:gd name="adj" fmla="val 31505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100" dirty="0">
                  <a:solidFill>
                    <a:schemeClr val="tx1"/>
                  </a:solidFill>
                </a:rPr>
                <a:t>20 </a:t>
              </a:r>
              <a:r>
                <a:rPr lang="pt-BR" sz="1100" dirty="0" err="1">
                  <a:solidFill>
                    <a:schemeClr val="tx1"/>
                  </a:solidFill>
                </a:rPr>
                <a:t>on</a:t>
              </a:r>
              <a:r>
                <a:rPr lang="pt-BR" sz="1100" dirty="0">
                  <a:solidFill>
                    <a:schemeClr val="tx1"/>
                  </a:solidFill>
                </a:rPr>
                <a:t> </a:t>
              </a:r>
              <a:r>
                <a:rPr lang="pt-BR" sz="1100" dirty="0" err="1">
                  <a:solidFill>
                    <a:schemeClr val="tx1"/>
                  </a:solidFill>
                </a:rPr>
                <a:t>the</a:t>
              </a:r>
              <a:r>
                <a:rPr lang="pt-BR" sz="1100" dirty="0">
                  <a:solidFill>
                    <a:schemeClr val="tx1"/>
                  </a:solidFill>
                </a:rPr>
                <a:t> negative </a:t>
              </a:r>
              <a:r>
                <a:rPr lang="pt-BR" sz="1100" dirty="0" err="1">
                  <a:solidFill>
                    <a:schemeClr val="tx1"/>
                  </a:solidFill>
                </a:rPr>
                <a:t>side</a:t>
              </a:r>
              <a:endParaRPr lang="pt-BR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9F2B9B8B-8642-434C-9B3B-26F3437395A6}"/>
              </a:ext>
            </a:extLst>
          </p:cNvPr>
          <p:cNvSpPr txBox="1"/>
          <p:nvPr/>
        </p:nvSpPr>
        <p:spPr>
          <a:xfrm>
            <a:off x="841860" y="1335930"/>
            <a:ext cx="40328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Before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Complete </a:t>
            </a:r>
            <a:r>
              <a:rPr lang="pt-BR" sz="1400" dirty="0" err="1"/>
              <a:t>instrumentation</a:t>
            </a:r>
            <a:r>
              <a:rPr lang="pt-BR" sz="1400" dirty="0"/>
              <a:t> </a:t>
            </a:r>
            <a:r>
              <a:rPr lang="pt-BR" sz="1400" dirty="0" err="1"/>
              <a:t>installation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Wires</a:t>
            </a:r>
            <a:r>
              <a:rPr lang="pt-BR" sz="1400" dirty="0"/>
              <a:t>’ 4 K </a:t>
            </a:r>
            <a:r>
              <a:rPr lang="pt-BR" sz="1100" dirty="0"/>
              <a:t>(when </a:t>
            </a:r>
            <a:r>
              <a:rPr lang="pt-BR" sz="1100" dirty="0" err="1"/>
              <a:t>applicable</a:t>
            </a:r>
            <a:r>
              <a:rPr lang="pt-BR" sz="1100" dirty="0"/>
              <a:t>) </a:t>
            </a:r>
            <a:r>
              <a:rPr lang="pt-BR" sz="1400" dirty="0" err="1"/>
              <a:t>and</a:t>
            </a:r>
            <a:r>
              <a:rPr lang="pt-BR" sz="1400" dirty="0"/>
              <a:t> 60 K </a:t>
            </a:r>
            <a:r>
              <a:rPr lang="pt-BR" sz="1400" dirty="0" err="1"/>
              <a:t>thermalization</a:t>
            </a:r>
            <a:endParaRPr lang="pt-BR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Wires</a:t>
            </a:r>
            <a:r>
              <a:rPr lang="pt-BR" sz="1400" dirty="0"/>
              <a:t> </a:t>
            </a:r>
            <a:r>
              <a:rPr lang="pt-BR" sz="1400" dirty="0" err="1"/>
              <a:t>bundling</a:t>
            </a:r>
            <a:r>
              <a:rPr lang="pt-BR" sz="1400" dirty="0"/>
              <a:t> </a:t>
            </a:r>
            <a:r>
              <a:rPr lang="pt-BR" sz="1400" dirty="0" err="1"/>
              <a:t>and</a:t>
            </a:r>
            <a:r>
              <a:rPr lang="pt-BR" sz="1400" dirty="0"/>
              <a:t> </a:t>
            </a:r>
            <a:r>
              <a:rPr lang="pt-BR" sz="1400" dirty="0" err="1"/>
              <a:t>routing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Feedthrough</a:t>
            </a:r>
            <a:r>
              <a:rPr lang="pt-BR" sz="1400" dirty="0"/>
              <a:t> connection</a:t>
            </a:r>
          </a:p>
          <a:p>
            <a:endParaRPr lang="pt-BR" sz="1400" dirty="0"/>
          </a:p>
          <a:p>
            <a:r>
              <a:rPr lang="pt-BR" dirty="0"/>
              <a:t>After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/>
              <a:t>HTS cold </a:t>
            </a:r>
            <a:r>
              <a:rPr lang="pt-BR" sz="1400" dirty="0" err="1"/>
              <a:t>end</a:t>
            </a:r>
            <a:r>
              <a:rPr lang="pt-BR" sz="1400" dirty="0"/>
              <a:t> w/ NbTi link </a:t>
            </a:r>
            <a:r>
              <a:rPr lang="pt-BR" sz="1400" dirty="0" err="1"/>
              <a:t>mounting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57331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2268262"/>
            <a:ext cx="10396008" cy="3006849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Overview of the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circuit</a:t>
            </a:r>
            <a:endParaRPr lang="en-US" sz="240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Electrical Circuit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Current Leads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Links and Splices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Cryostat Instrumentation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Measurement, Control and Automation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73489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 – Thermal shields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20</a:t>
            </a:fld>
            <a:endParaRPr lang="en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37E3819-23C5-B21D-0242-A1B49888E1C6}"/>
              </a:ext>
            </a:extLst>
          </p:cNvPr>
          <p:cNvSpPr txBox="1"/>
          <p:nvPr/>
        </p:nvSpPr>
        <p:spPr>
          <a:xfrm>
            <a:off x="5399415" y="1578659"/>
            <a:ext cx="1931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+mj-lt"/>
              </a:rPr>
              <a:t>20 K </a:t>
            </a:r>
            <a:r>
              <a:rPr lang="pt-BR" sz="3200" b="1" dirty="0" err="1">
                <a:latin typeface="+mj-lt"/>
              </a:rPr>
              <a:t>shield</a:t>
            </a:r>
            <a:endParaRPr lang="pt-BR" sz="3200" b="1" dirty="0">
              <a:latin typeface="+mj-lt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07C327AD-55A5-8C2C-D600-759C9F7978F3}"/>
              </a:ext>
            </a:extLst>
          </p:cNvPr>
          <p:cNvSpPr txBox="1"/>
          <p:nvPr/>
        </p:nvSpPr>
        <p:spPr>
          <a:xfrm>
            <a:off x="9043597" y="3204574"/>
            <a:ext cx="1931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+mj-lt"/>
              </a:rPr>
              <a:t>60 K </a:t>
            </a:r>
            <a:r>
              <a:rPr lang="pt-BR" sz="3200" b="1" dirty="0" err="1">
                <a:latin typeface="+mj-lt"/>
              </a:rPr>
              <a:t>shield</a:t>
            </a:r>
            <a:endParaRPr lang="pt-BR" sz="3200" b="1" dirty="0">
              <a:latin typeface="+mj-lt"/>
            </a:endParaRPr>
          </a:p>
        </p:txBody>
      </p: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958617EA-A268-730C-52C8-69E7EAE5B233}"/>
              </a:ext>
            </a:extLst>
          </p:cNvPr>
          <p:cNvGrpSpPr/>
          <p:nvPr/>
        </p:nvGrpSpPr>
        <p:grpSpPr>
          <a:xfrm>
            <a:off x="5034488" y="2163434"/>
            <a:ext cx="3259241" cy="2818503"/>
            <a:chOff x="932716" y="2401197"/>
            <a:chExt cx="4231526" cy="3737375"/>
          </a:xfrm>
        </p:grpSpPr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id="{466C329B-0051-0735-8C2E-141E1FE8F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2716" y="2401197"/>
              <a:ext cx="4231526" cy="3737375"/>
            </a:xfrm>
            <a:prstGeom prst="rect">
              <a:avLst/>
            </a:prstGeom>
          </p:spPr>
        </p:pic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AB72851D-6212-CD8E-800F-188FF2000B7B}"/>
                </a:ext>
              </a:extLst>
            </p:cNvPr>
            <p:cNvSpPr/>
            <p:nvPr/>
          </p:nvSpPr>
          <p:spPr>
            <a:xfrm>
              <a:off x="3715872" y="4243354"/>
              <a:ext cx="198904" cy="192307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B9967A6D-BACD-E0DC-75E9-AFFA530B7AC4}"/>
                </a:ext>
              </a:extLst>
            </p:cNvPr>
            <p:cNvSpPr/>
            <p:nvPr/>
          </p:nvSpPr>
          <p:spPr>
            <a:xfrm rot="19869068">
              <a:off x="2829451" y="4030059"/>
              <a:ext cx="1580717" cy="110319"/>
            </a:xfrm>
            <a:prstGeom prst="rect">
              <a:avLst/>
            </a:prstGeom>
            <a:solidFill>
              <a:srgbClr val="FF00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1869E184-E575-CAD3-EEA8-7E0E0D5C782B}"/>
                </a:ext>
              </a:extLst>
            </p:cNvPr>
            <p:cNvSpPr/>
            <p:nvPr/>
          </p:nvSpPr>
          <p:spPr>
            <a:xfrm>
              <a:off x="1973275" y="5533553"/>
              <a:ext cx="198904" cy="192307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A0FF3FA9-20C5-1ADE-D736-79ABF4CEA5F2}"/>
              </a:ext>
            </a:extLst>
          </p:cNvPr>
          <p:cNvGrpSpPr/>
          <p:nvPr/>
        </p:nvGrpSpPr>
        <p:grpSpPr>
          <a:xfrm>
            <a:off x="8784858" y="3719039"/>
            <a:ext cx="3259241" cy="3138961"/>
            <a:chOff x="5498471" y="1807166"/>
            <a:chExt cx="4707061" cy="4556106"/>
          </a:xfrm>
        </p:grpSpPr>
        <p:pic>
          <p:nvPicPr>
            <p:cNvPr id="29" name="Imagem 28">
              <a:extLst>
                <a:ext uri="{FF2B5EF4-FFF2-40B4-BE49-F238E27FC236}">
                  <a16:creationId xmlns:a16="http://schemas.microsoft.com/office/drawing/2014/main" id="{D2BF6F9E-8C68-B301-0B0B-0F91F3759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8471" y="1807166"/>
              <a:ext cx="4707061" cy="4556106"/>
            </a:xfrm>
            <a:prstGeom prst="rect">
              <a:avLst/>
            </a:prstGeom>
          </p:spPr>
        </p:pic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8A93CC2B-A94D-882E-3814-CD79B82947A1}"/>
                </a:ext>
              </a:extLst>
            </p:cNvPr>
            <p:cNvSpPr/>
            <p:nvPr/>
          </p:nvSpPr>
          <p:spPr>
            <a:xfrm>
              <a:off x="8597556" y="4243353"/>
              <a:ext cx="198904" cy="192307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197A521F-AD43-AC9A-1214-A5640E9CF788}"/>
                </a:ext>
              </a:extLst>
            </p:cNvPr>
            <p:cNvSpPr/>
            <p:nvPr/>
          </p:nvSpPr>
          <p:spPr>
            <a:xfrm rot="19835386">
              <a:off x="7758241" y="4081086"/>
              <a:ext cx="1580717" cy="110319"/>
            </a:xfrm>
            <a:prstGeom prst="rect">
              <a:avLst/>
            </a:prstGeom>
            <a:solidFill>
              <a:srgbClr val="FF0000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DA0A273B-A964-5707-2EB0-4D51CEA5534E}"/>
                </a:ext>
              </a:extLst>
            </p:cNvPr>
            <p:cNvSpPr/>
            <p:nvPr/>
          </p:nvSpPr>
          <p:spPr>
            <a:xfrm>
              <a:off x="6744822" y="5779868"/>
              <a:ext cx="198904" cy="192307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33" name="Elipse 32">
            <a:extLst>
              <a:ext uri="{FF2B5EF4-FFF2-40B4-BE49-F238E27FC236}">
                <a16:creationId xmlns:a16="http://schemas.microsoft.com/office/drawing/2014/main" id="{FA12608B-E6D4-209E-B186-BB44000C8C14}"/>
              </a:ext>
            </a:extLst>
          </p:cNvPr>
          <p:cNvSpPr/>
          <p:nvPr/>
        </p:nvSpPr>
        <p:spPr>
          <a:xfrm>
            <a:off x="9014964" y="1738744"/>
            <a:ext cx="355070" cy="352542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6550F56D-AC96-58C8-2000-45A1554214B1}"/>
              </a:ext>
            </a:extLst>
          </p:cNvPr>
          <p:cNvSpPr txBox="1"/>
          <p:nvPr/>
        </p:nvSpPr>
        <p:spPr>
          <a:xfrm>
            <a:off x="9368126" y="1730802"/>
            <a:ext cx="91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Sensors</a:t>
            </a:r>
            <a:endParaRPr lang="pt-BR" b="1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A1D4D37-4DB9-8034-C3C5-BC9478217A8C}"/>
              </a:ext>
            </a:extLst>
          </p:cNvPr>
          <p:cNvSpPr/>
          <p:nvPr/>
        </p:nvSpPr>
        <p:spPr>
          <a:xfrm>
            <a:off x="9013056" y="2404531"/>
            <a:ext cx="355070" cy="352542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F507F7B1-4D8A-B61A-59EE-9822BE15A17D}"/>
              </a:ext>
            </a:extLst>
          </p:cNvPr>
          <p:cNvSpPr txBox="1"/>
          <p:nvPr/>
        </p:nvSpPr>
        <p:spPr>
          <a:xfrm>
            <a:off x="9368126" y="2403707"/>
            <a:ext cx="92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/>
              <a:t>Heaters</a:t>
            </a:r>
            <a:endParaRPr lang="pt-BR" b="1" dirty="0"/>
          </a:p>
        </p:txBody>
      </p:sp>
      <p:grpSp>
        <p:nvGrpSpPr>
          <p:cNvPr id="44" name="Agrupar 43">
            <a:extLst>
              <a:ext uri="{FF2B5EF4-FFF2-40B4-BE49-F238E27FC236}">
                <a16:creationId xmlns:a16="http://schemas.microsoft.com/office/drawing/2014/main" id="{53558662-1F44-8FB6-9CF5-426B38F44BEA}"/>
              </a:ext>
            </a:extLst>
          </p:cNvPr>
          <p:cNvGrpSpPr/>
          <p:nvPr/>
        </p:nvGrpSpPr>
        <p:grpSpPr>
          <a:xfrm>
            <a:off x="229828" y="4457728"/>
            <a:ext cx="4435174" cy="2037157"/>
            <a:chOff x="229828" y="4457728"/>
            <a:chExt cx="4435174" cy="2037157"/>
          </a:xfrm>
        </p:grpSpPr>
        <p:grpSp>
          <p:nvGrpSpPr>
            <p:cNvPr id="37" name="Agrupar 36">
              <a:extLst>
                <a:ext uri="{FF2B5EF4-FFF2-40B4-BE49-F238E27FC236}">
                  <a16:creationId xmlns:a16="http://schemas.microsoft.com/office/drawing/2014/main" id="{902ED5EB-45CD-FDEF-F38D-4CD39161B6E6}"/>
                </a:ext>
              </a:extLst>
            </p:cNvPr>
            <p:cNvGrpSpPr/>
            <p:nvPr/>
          </p:nvGrpSpPr>
          <p:grpSpPr>
            <a:xfrm>
              <a:off x="229828" y="4998912"/>
              <a:ext cx="4435174" cy="1495973"/>
              <a:chOff x="8111722" y="1213337"/>
              <a:chExt cx="3960221" cy="1296554"/>
            </a:xfrm>
          </p:grpSpPr>
          <p:pic>
            <p:nvPicPr>
              <p:cNvPr id="38" name="Imagem 37">
                <a:extLst>
                  <a:ext uri="{FF2B5EF4-FFF2-40B4-BE49-F238E27FC236}">
                    <a16:creationId xmlns:a16="http://schemas.microsoft.com/office/drawing/2014/main" id="{CC5E7942-E9D4-2DD7-DF69-4E3C4EFF7A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11722" y="1213337"/>
                <a:ext cx="3960221" cy="1296554"/>
              </a:xfrm>
              <a:prstGeom prst="rect">
                <a:avLst/>
              </a:prstGeom>
            </p:spPr>
          </p:pic>
          <p:sp>
            <p:nvSpPr>
              <p:cNvPr id="39" name="Elipse 38">
                <a:extLst>
                  <a:ext uri="{FF2B5EF4-FFF2-40B4-BE49-F238E27FC236}">
                    <a16:creationId xmlns:a16="http://schemas.microsoft.com/office/drawing/2014/main" id="{791EBFE3-042B-0551-A2E2-E5F46D18DF74}"/>
                  </a:ext>
                </a:extLst>
              </p:cNvPr>
              <p:cNvSpPr/>
              <p:nvPr/>
            </p:nvSpPr>
            <p:spPr>
              <a:xfrm rot="5581816">
                <a:off x="8760997" y="1702441"/>
                <a:ext cx="343676" cy="333391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0" name="Elipse 39">
                <a:extLst>
                  <a:ext uri="{FF2B5EF4-FFF2-40B4-BE49-F238E27FC236}">
                    <a16:creationId xmlns:a16="http://schemas.microsoft.com/office/drawing/2014/main" id="{8EFB8559-4487-1F46-82C4-7B40B6AE51AB}"/>
                  </a:ext>
                </a:extLst>
              </p:cNvPr>
              <p:cNvSpPr/>
              <p:nvPr/>
            </p:nvSpPr>
            <p:spPr>
              <a:xfrm rot="5581816">
                <a:off x="11190432" y="1711406"/>
                <a:ext cx="343676" cy="333391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4758F841-E6C6-669B-C693-65AEC75863EF}"/>
                </a:ext>
              </a:extLst>
            </p:cNvPr>
            <p:cNvSpPr txBox="1"/>
            <p:nvPr/>
          </p:nvSpPr>
          <p:spPr>
            <a:xfrm>
              <a:off x="925616" y="4457728"/>
              <a:ext cx="31863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err="1"/>
                <a:t>Feedthroughs</a:t>
              </a:r>
              <a:r>
                <a:rPr lang="pt-BR" sz="1400" dirty="0"/>
                <a:t>: </a:t>
              </a:r>
              <a:r>
                <a:rPr lang="pt-BR" sz="1400" dirty="0" err="1"/>
                <a:t>Cryostat</a:t>
              </a:r>
              <a:r>
                <a:rPr lang="pt-BR" sz="1400" dirty="0"/>
                <a:t> </a:t>
              </a:r>
              <a:r>
                <a:rPr lang="pt-BR" sz="1400" dirty="0" err="1"/>
                <a:t>vacuum</a:t>
              </a:r>
              <a:r>
                <a:rPr lang="pt-BR" sz="1400" dirty="0"/>
                <a:t> </a:t>
              </a:r>
              <a:r>
                <a:rPr lang="pt-BR" sz="1400" dirty="0" err="1"/>
                <a:t>chamber</a:t>
              </a:r>
              <a:endParaRPr lang="pt-BR" sz="1400" dirty="0"/>
            </a:p>
            <a:p>
              <a:r>
                <a:rPr lang="pt-BR" sz="1400" dirty="0" err="1"/>
                <a:t>One</a:t>
              </a:r>
              <a:r>
                <a:rPr lang="pt-BR" sz="1400" dirty="0"/>
                <a:t> for </a:t>
              </a:r>
              <a:r>
                <a:rPr lang="pt-BR" sz="1400" dirty="0" err="1"/>
                <a:t>sensors</a:t>
              </a:r>
              <a:r>
                <a:rPr lang="pt-BR" sz="1400" dirty="0"/>
                <a:t>, </a:t>
              </a:r>
              <a:r>
                <a:rPr lang="pt-BR" sz="1400" dirty="0" err="1"/>
                <a:t>one</a:t>
              </a:r>
              <a:r>
                <a:rPr lang="pt-BR" sz="1400" dirty="0"/>
                <a:t> for </a:t>
              </a:r>
              <a:r>
                <a:rPr lang="pt-BR" sz="1400" dirty="0" err="1"/>
                <a:t>heaters</a:t>
              </a:r>
              <a:endParaRPr lang="pt-BR" sz="1400" dirty="0"/>
            </a:p>
          </p:txBody>
        </p:sp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A7425C8B-C17B-0216-8EAD-EE821A23FD3F}"/>
                </a:ext>
              </a:extLst>
            </p:cNvPr>
            <p:cNvSpPr/>
            <p:nvPr/>
          </p:nvSpPr>
          <p:spPr>
            <a:xfrm>
              <a:off x="581361" y="4458307"/>
              <a:ext cx="3874098" cy="2036578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220EEC9-4021-1435-FBD4-4BAECCED1D25}"/>
              </a:ext>
            </a:extLst>
          </p:cNvPr>
          <p:cNvSpPr txBox="1"/>
          <p:nvPr/>
        </p:nvSpPr>
        <p:spPr>
          <a:xfrm>
            <a:off x="608317" y="1490008"/>
            <a:ext cx="4124271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Before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Shield body </a:t>
            </a:r>
            <a:r>
              <a:rPr lang="pt-BR" sz="1400" dirty="0" err="1"/>
              <a:t>instrumentation</a:t>
            </a:r>
            <a:r>
              <a:rPr lang="pt-BR" sz="1400" dirty="0"/>
              <a:t> </a:t>
            </a:r>
            <a:r>
              <a:rPr lang="pt-BR" sz="1400" dirty="0" err="1"/>
              <a:t>installation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Wires</a:t>
            </a:r>
            <a:r>
              <a:rPr lang="pt-BR" sz="1400" dirty="0"/>
              <a:t> </a:t>
            </a:r>
            <a:r>
              <a:rPr lang="pt-BR" sz="1400" dirty="0" err="1"/>
              <a:t>bundling</a:t>
            </a:r>
            <a:endParaRPr lang="pt-BR" sz="1400" dirty="0"/>
          </a:p>
          <a:p>
            <a:endParaRPr lang="pt-BR" sz="1400" dirty="0"/>
          </a:p>
          <a:p>
            <a:r>
              <a:rPr lang="pt-BR" dirty="0"/>
              <a:t>After </a:t>
            </a:r>
            <a:r>
              <a:rPr lang="pt-BR" dirty="0" err="1"/>
              <a:t>integration</a:t>
            </a:r>
            <a:r>
              <a:rPr lang="pt-BR" dirty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/>
              <a:t>Shield </a:t>
            </a:r>
            <a:r>
              <a:rPr lang="pt-BR" sz="1400" dirty="0" err="1"/>
              <a:t>lid</a:t>
            </a:r>
            <a:r>
              <a:rPr lang="pt-BR" sz="1400" dirty="0"/>
              <a:t> </a:t>
            </a:r>
            <a:r>
              <a:rPr lang="pt-BR" sz="1400" dirty="0" err="1"/>
              <a:t>instrumentation</a:t>
            </a:r>
            <a:r>
              <a:rPr lang="pt-BR" sz="1400" dirty="0"/>
              <a:t> </a:t>
            </a:r>
            <a:r>
              <a:rPr lang="pt-BR" sz="1400" dirty="0" err="1"/>
              <a:t>installation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Wires</a:t>
            </a:r>
            <a:r>
              <a:rPr lang="pt-BR" sz="1400" dirty="0"/>
              <a:t>’ 20 K </a:t>
            </a:r>
            <a:r>
              <a:rPr lang="pt-BR" sz="1100" dirty="0"/>
              <a:t>(when </a:t>
            </a:r>
            <a:r>
              <a:rPr lang="pt-BR" sz="1100" dirty="0" err="1"/>
              <a:t>applicable</a:t>
            </a:r>
            <a:r>
              <a:rPr lang="pt-BR" sz="1100" dirty="0"/>
              <a:t>) </a:t>
            </a:r>
            <a:r>
              <a:rPr lang="pt-BR" sz="1400" dirty="0" err="1"/>
              <a:t>and</a:t>
            </a:r>
            <a:r>
              <a:rPr lang="pt-BR" sz="1400" dirty="0"/>
              <a:t> 60 K </a:t>
            </a:r>
            <a:r>
              <a:rPr lang="pt-BR" sz="1400" dirty="0" err="1"/>
              <a:t>thermalization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Wires</a:t>
            </a:r>
            <a:r>
              <a:rPr lang="pt-BR" sz="1400" dirty="0"/>
              <a:t> </a:t>
            </a:r>
            <a:r>
              <a:rPr lang="pt-BR" sz="1400" dirty="0" err="1"/>
              <a:t>routing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Feedthrough</a:t>
            </a:r>
            <a:r>
              <a:rPr lang="pt-BR" sz="1400" dirty="0"/>
              <a:t> connection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 err="1"/>
              <a:t>Suspended</a:t>
            </a:r>
            <a:r>
              <a:rPr lang="pt-BR" sz="1400" dirty="0"/>
              <a:t> structure </a:t>
            </a:r>
            <a:r>
              <a:rPr lang="pt-BR" sz="1400" dirty="0" err="1"/>
              <a:t>thermalization</a:t>
            </a:r>
            <a:r>
              <a:rPr lang="pt-BR" sz="1400" dirty="0"/>
              <a:t> </a:t>
            </a:r>
            <a:r>
              <a:rPr lang="pt-BR" sz="1400" dirty="0" err="1"/>
              <a:t>and</a:t>
            </a:r>
            <a:r>
              <a:rPr lang="pt-BR" sz="1400" dirty="0"/>
              <a:t> </a:t>
            </a:r>
            <a:r>
              <a:rPr lang="pt-BR" sz="1400" dirty="0" err="1"/>
              <a:t>routing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t-BR" sz="11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t-BR" sz="1400" dirty="0"/>
          </a:p>
        </p:txBody>
      </p:sp>
      <p:sp>
        <p:nvSpPr>
          <p:cNvPr id="47" name="Retângulo: Cantos Arredondados 46">
            <a:extLst>
              <a:ext uri="{FF2B5EF4-FFF2-40B4-BE49-F238E27FC236}">
                <a16:creationId xmlns:a16="http://schemas.microsoft.com/office/drawing/2014/main" id="{651E966A-E840-53CA-3233-99E47468EC05}"/>
              </a:ext>
            </a:extLst>
          </p:cNvPr>
          <p:cNvSpPr/>
          <p:nvPr/>
        </p:nvSpPr>
        <p:spPr>
          <a:xfrm>
            <a:off x="5194381" y="5249985"/>
            <a:ext cx="3099348" cy="993825"/>
          </a:xfrm>
          <a:prstGeom prst="roundRect">
            <a:avLst>
              <a:gd name="adj" fmla="val 2037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tx1"/>
                </a:solidFill>
              </a:rPr>
              <a:t>10 </a:t>
            </a:r>
            <a:r>
              <a:rPr lang="pt-BR" sz="2000" dirty="0" err="1">
                <a:solidFill>
                  <a:schemeClr val="tx1"/>
                </a:solidFill>
              </a:rPr>
              <a:t>instrumentation</a:t>
            </a:r>
            <a:r>
              <a:rPr lang="pt-BR" sz="2000" dirty="0">
                <a:solidFill>
                  <a:schemeClr val="tx1"/>
                </a:solidFill>
              </a:rPr>
              <a:t> </a:t>
            </a:r>
            <a:r>
              <a:rPr lang="pt-BR" sz="2000" dirty="0" err="1">
                <a:solidFill>
                  <a:schemeClr val="tx1"/>
                </a:solidFill>
              </a:rPr>
              <a:t>wires</a:t>
            </a:r>
            <a:endParaRPr lang="pt-BR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</a:rPr>
              <a:t>2 </a:t>
            </a:r>
            <a:r>
              <a:rPr lang="pt-BR" sz="1600" dirty="0" err="1">
                <a:solidFill>
                  <a:schemeClr val="tx1"/>
                </a:solidFill>
              </a:rPr>
              <a:t>sensors</a:t>
            </a:r>
            <a:endParaRPr lang="pt-BR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</a:rPr>
              <a:t>1 </a:t>
            </a:r>
            <a:r>
              <a:rPr lang="pt-BR" sz="1600" dirty="0" err="1">
                <a:solidFill>
                  <a:schemeClr val="tx1"/>
                </a:solidFill>
              </a:rPr>
              <a:t>Heater</a:t>
            </a:r>
            <a:r>
              <a:rPr lang="pt-BR" sz="1600" dirty="0">
                <a:solidFill>
                  <a:schemeClr val="tx1"/>
                </a:solidFill>
              </a:rPr>
              <a:t> </a:t>
            </a:r>
            <a:r>
              <a:rPr lang="pt-BR" sz="1600" dirty="0" err="1">
                <a:solidFill>
                  <a:schemeClr val="tx1"/>
                </a:solidFill>
              </a:rPr>
              <a:t>circuit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75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</a:t>
            </a:r>
            <a:r>
              <a:rPr lang="en-US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charset="0"/>
              </a:rPr>
              <a:t> – Vacuum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21</a:t>
            </a:fld>
            <a:endParaRPr lang="en-BR"/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4A525015-C86A-97F4-A04F-BBA3ED26FA24}"/>
              </a:ext>
            </a:extLst>
          </p:cNvPr>
          <p:cNvGrpSpPr/>
          <p:nvPr/>
        </p:nvGrpSpPr>
        <p:grpSpPr>
          <a:xfrm>
            <a:off x="2262380" y="981114"/>
            <a:ext cx="7227948" cy="5674659"/>
            <a:chOff x="2603039" y="981114"/>
            <a:chExt cx="7227948" cy="5674659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F2371086-8FA2-F43E-B55E-61BEAB0DF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7280" y="981114"/>
              <a:ext cx="5937440" cy="5674659"/>
            </a:xfrm>
            <a:prstGeom prst="rect">
              <a:avLst/>
            </a:prstGeom>
          </p:spPr>
        </p:pic>
        <p:sp>
          <p:nvSpPr>
            <p:cNvPr id="16" name="Seta: para a Direita 15">
              <a:extLst>
                <a:ext uri="{FF2B5EF4-FFF2-40B4-BE49-F238E27FC236}">
                  <a16:creationId xmlns:a16="http://schemas.microsoft.com/office/drawing/2014/main" id="{481E8C96-FFB8-D4F2-7FBB-74EAFEE4C323}"/>
                </a:ext>
              </a:extLst>
            </p:cNvPr>
            <p:cNvSpPr/>
            <p:nvPr/>
          </p:nvSpPr>
          <p:spPr>
            <a:xfrm rot="20207425">
              <a:off x="3305993" y="4511253"/>
              <a:ext cx="503603" cy="21937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Seta: para a Direita 16">
              <a:extLst>
                <a:ext uri="{FF2B5EF4-FFF2-40B4-BE49-F238E27FC236}">
                  <a16:creationId xmlns:a16="http://schemas.microsoft.com/office/drawing/2014/main" id="{2F78CB2B-2D15-D36E-06A7-26B3776044DA}"/>
                </a:ext>
              </a:extLst>
            </p:cNvPr>
            <p:cNvSpPr/>
            <p:nvPr/>
          </p:nvSpPr>
          <p:spPr>
            <a:xfrm rot="15609417">
              <a:off x="5587708" y="5659292"/>
              <a:ext cx="449678" cy="21937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9" name="Seta: para a Direita 18">
              <a:extLst>
                <a:ext uri="{FF2B5EF4-FFF2-40B4-BE49-F238E27FC236}">
                  <a16:creationId xmlns:a16="http://schemas.microsoft.com/office/drawing/2014/main" id="{9B2EB06A-5F42-A898-F2AC-3A8B1F8A3B09}"/>
                </a:ext>
              </a:extLst>
            </p:cNvPr>
            <p:cNvSpPr/>
            <p:nvPr/>
          </p:nvSpPr>
          <p:spPr>
            <a:xfrm rot="12556692">
              <a:off x="7795645" y="5652668"/>
              <a:ext cx="612440" cy="21937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Seta: para a Direita 19">
              <a:extLst>
                <a:ext uri="{FF2B5EF4-FFF2-40B4-BE49-F238E27FC236}">
                  <a16:creationId xmlns:a16="http://schemas.microsoft.com/office/drawing/2014/main" id="{E70E9134-FFC9-1AD5-CA72-74FE284E5E51}"/>
                </a:ext>
              </a:extLst>
            </p:cNvPr>
            <p:cNvSpPr/>
            <p:nvPr/>
          </p:nvSpPr>
          <p:spPr>
            <a:xfrm rot="8975902">
              <a:off x="7357665" y="4045220"/>
              <a:ext cx="933960" cy="21937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B31E2CF3-CA05-C367-8CFA-106F9714CB0E}"/>
                </a:ext>
              </a:extLst>
            </p:cNvPr>
            <p:cNvSpPr/>
            <p:nvPr/>
          </p:nvSpPr>
          <p:spPr>
            <a:xfrm>
              <a:off x="2603039" y="4607860"/>
              <a:ext cx="830444" cy="57374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dirty="0" err="1"/>
                <a:t>Pirani</a:t>
              </a:r>
              <a:r>
                <a:rPr lang="pt-BR" sz="1600" dirty="0"/>
                <a:t> sensor</a:t>
              </a:r>
            </a:p>
          </p:txBody>
        </p:sp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7BE73B4A-A0FF-911B-5A43-2A6C0CEE0AA9}"/>
                </a:ext>
              </a:extLst>
            </p:cNvPr>
            <p:cNvSpPr/>
            <p:nvPr/>
          </p:nvSpPr>
          <p:spPr>
            <a:xfrm>
              <a:off x="8101865" y="3429000"/>
              <a:ext cx="1404185" cy="57374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dirty="0"/>
                <a:t>Cold </a:t>
              </a:r>
              <a:r>
                <a:rPr lang="pt-BR" sz="1600" dirty="0" err="1"/>
                <a:t>cathode</a:t>
              </a:r>
              <a:r>
                <a:rPr lang="pt-BR" sz="1600" dirty="0"/>
                <a:t> sensor</a:t>
              </a:r>
            </a:p>
          </p:txBody>
        </p:sp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161E95D8-E30F-BDD3-C42A-397A1338E0EE}"/>
                </a:ext>
              </a:extLst>
            </p:cNvPr>
            <p:cNvSpPr/>
            <p:nvPr/>
          </p:nvSpPr>
          <p:spPr>
            <a:xfrm>
              <a:off x="8274402" y="5734792"/>
              <a:ext cx="1556585" cy="75703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dirty="0" err="1"/>
                <a:t>Mechanical</a:t>
              </a:r>
              <a:r>
                <a:rPr lang="pt-BR" sz="1600" dirty="0"/>
                <a:t> + </a:t>
              </a:r>
              <a:r>
                <a:rPr lang="pt-BR" sz="1600" dirty="0" err="1"/>
                <a:t>turbomolecular</a:t>
              </a:r>
              <a:r>
                <a:rPr lang="pt-BR" sz="1600" dirty="0"/>
                <a:t> pumps</a:t>
              </a:r>
            </a:p>
          </p:txBody>
        </p:sp>
        <p:sp>
          <p:nvSpPr>
            <p:cNvPr id="15" name="Retângulo: Cantos Arredondados 14">
              <a:extLst>
                <a:ext uri="{FF2B5EF4-FFF2-40B4-BE49-F238E27FC236}">
                  <a16:creationId xmlns:a16="http://schemas.microsoft.com/office/drawing/2014/main" id="{F86F4806-7BF7-A82D-7E13-B32984BF94CB}"/>
                </a:ext>
              </a:extLst>
            </p:cNvPr>
            <p:cNvSpPr/>
            <p:nvPr/>
          </p:nvSpPr>
          <p:spPr>
            <a:xfrm>
              <a:off x="5246475" y="5916088"/>
              <a:ext cx="1116301" cy="394446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dirty="0"/>
                <a:t>Ion pump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6850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Instrumentation</a:t>
            </a:r>
            <a:r>
              <a:rPr lang="en-US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charset="0"/>
              </a:rPr>
              <a:t> – Thermalization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22</a:t>
            </a:fld>
            <a:endParaRPr lang="en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E13C981-F0C7-41DA-2B0B-F5B343262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4769" y="4173128"/>
            <a:ext cx="3060791" cy="2043648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3CFE206-7900-5D26-315A-D2CAA953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993" y="4149210"/>
            <a:ext cx="2035005" cy="1559983"/>
          </a:xfrm>
          <a:prstGeom prst="rect">
            <a:avLst/>
          </a:prstGeom>
          <a:ln w="19050">
            <a:noFill/>
            <a:prstDash val="sysDash"/>
          </a:ln>
        </p:spPr>
      </p:pic>
      <p:grpSp>
        <p:nvGrpSpPr>
          <p:cNvPr id="11" name="Agrupar 10">
            <a:extLst>
              <a:ext uri="{FF2B5EF4-FFF2-40B4-BE49-F238E27FC236}">
                <a16:creationId xmlns:a16="http://schemas.microsoft.com/office/drawing/2014/main" id="{A9D0786D-BA3E-20BB-C48A-7415ED26653F}"/>
              </a:ext>
            </a:extLst>
          </p:cNvPr>
          <p:cNvGrpSpPr/>
          <p:nvPr/>
        </p:nvGrpSpPr>
        <p:grpSpPr>
          <a:xfrm>
            <a:off x="420328" y="1488846"/>
            <a:ext cx="3702940" cy="2222043"/>
            <a:chOff x="420328" y="1488846"/>
            <a:chExt cx="3702940" cy="2222043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AEE5A0FA-7AA9-6D77-CAA8-FADEA24D5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328" y="1488846"/>
              <a:ext cx="3677540" cy="199958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20C4FC6F-4764-7C1C-AD45-F202648588CF}"/>
                </a:ext>
              </a:extLst>
            </p:cNvPr>
            <p:cNvSpPr txBox="1"/>
            <p:nvPr/>
          </p:nvSpPr>
          <p:spPr>
            <a:xfrm>
              <a:off x="2654596" y="3510834"/>
              <a:ext cx="1468672" cy="20005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t-BR" sz="700" dirty="0" err="1"/>
                <a:t>Courtesy</a:t>
              </a:r>
              <a:r>
                <a:rPr lang="pt-BR" sz="700" dirty="0"/>
                <a:t> </a:t>
              </a:r>
              <a:r>
                <a:rPr lang="pt-BR" sz="700" dirty="0" err="1"/>
                <a:t>of</a:t>
              </a:r>
              <a:r>
                <a:rPr lang="pt-BR" sz="700" dirty="0"/>
                <a:t> Lake Shore </a:t>
              </a:r>
              <a:r>
                <a:rPr lang="pt-BR" sz="700" dirty="0" err="1"/>
                <a:t>Cryotronics</a:t>
              </a:r>
              <a:endParaRPr lang="pt-BR" sz="700" dirty="0"/>
            </a:p>
          </p:txBody>
        </p:sp>
      </p:grp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F7D93159-F479-DC12-39E1-890D7D5AEAD7}"/>
              </a:ext>
            </a:extLst>
          </p:cNvPr>
          <p:cNvCxnSpPr>
            <a:cxnSpLocks/>
          </p:cNvCxnSpPr>
          <p:nvPr/>
        </p:nvCxnSpPr>
        <p:spPr>
          <a:xfrm flipH="1">
            <a:off x="1761067" y="2743200"/>
            <a:ext cx="101600" cy="13546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45E3F948-9098-F8D4-2936-54FCCBB687AD}"/>
              </a:ext>
            </a:extLst>
          </p:cNvPr>
          <p:cNvSpPr/>
          <p:nvPr/>
        </p:nvSpPr>
        <p:spPr>
          <a:xfrm>
            <a:off x="1813450" y="6114763"/>
            <a:ext cx="962029" cy="446904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Heat-</a:t>
            </a:r>
            <a:r>
              <a:rPr lang="pt-BR" sz="1400" dirty="0" err="1">
                <a:solidFill>
                  <a:schemeClr val="tx1"/>
                </a:solidFill>
              </a:rPr>
              <a:t>sink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err="1">
                <a:solidFill>
                  <a:schemeClr val="tx1"/>
                </a:solidFill>
              </a:rPr>
              <a:t>bobbin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6A520E05-F03E-32A0-68A2-7211581C33F4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2167467" y="5621867"/>
            <a:ext cx="126998" cy="4928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DE85BBE9-8DD5-4ECB-AD5A-12D94C5C1CE4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345267" y="4275667"/>
            <a:ext cx="506315" cy="1608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221C6E98-8E2D-87B0-DC1A-7602E5349724}"/>
              </a:ext>
            </a:extLst>
          </p:cNvPr>
          <p:cNvSpPr/>
          <p:nvPr/>
        </p:nvSpPr>
        <p:spPr>
          <a:xfrm>
            <a:off x="2851582" y="4052215"/>
            <a:ext cx="1468672" cy="446904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Instrumentation </a:t>
            </a:r>
            <a:r>
              <a:rPr lang="pt-BR" sz="1400" dirty="0" err="1">
                <a:solidFill>
                  <a:schemeClr val="tx1"/>
                </a:solidFill>
              </a:rPr>
              <a:t>wires</a:t>
            </a:r>
            <a:endParaRPr lang="pt-BR" sz="1400" dirty="0">
              <a:solidFill>
                <a:schemeClr val="tx1"/>
              </a:solidFill>
            </a:endParaRPr>
          </a:p>
        </p:txBody>
      </p: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id="{77D5C441-7A8B-A923-8471-F1777555BE76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2480733" y="5291416"/>
            <a:ext cx="514829" cy="7645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1CC03FAE-136A-F455-999C-FECC68B63A03}"/>
              </a:ext>
            </a:extLst>
          </p:cNvPr>
          <p:cNvSpPr/>
          <p:nvPr/>
        </p:nvSpPr>
        <p:spPr>
          <a:xfrm>
            <a:off x="2995562" y="5166661"/>
            <a:ext cx="746654" cy="249510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err="1">
                <a:solidFill>
                  <a:schemeClr val="tx1"/>
                </a:solidFill>
              </a:rPr>
              <a:t>Stycast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43B3A872-E81A-BB65-CEE9-03E126E5C3CB}"/>
              </a:ext>
            </a:extLst>
          </p:cNvPr>
          <p:cNvSpPr txBox="1"/>
          <p:nvPr/>
        </p:nvSpPr>
        <p:spPr>
          <a:xfrm>
            <a:off x="4701437" y="2488638"/>
            <a:ext cx="33672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Heat-</a:t>
            </a:r>
            <a:r>
              <a:rPr lang="pt-BR" dirty="0" err="1"/>
              <a:t>sink</a:t>
            </a:r>
            <a:r>
              <a:rPr lang="pt-BR" dirty="0"/>
              <a:t> </a:t>
            </a:r>
            <a:r>
              <a:rPr lang="pt-BR" dirty="0" err="1"/>
              <a:t>bobbin</a:t>
            </a:r>
            <a:r>
              <a:rPr lang="pt-BR" dirty="0"/>
              <a:t> </a:t>
            </a:r>
            <a:r>
              <a:rPr lang="pt-BR" dirty="0" err="1"/>
              <a:t>concept</a:t>
            </a:r>
            <a:endParaRPr lang="pt-BR" dirty="0"/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Heat-</a:t>
            </a:r>
            <a:r>
              <a:rPr lang="pt-BR" sz="1400" dirty="0" err="1"/>
              <a:t>sinking</a:t>
            </a:r>
            <a:r>
              <a:rPr lang="pt-BR" sz="1400" dirty="0"/>
              <a:t> </a:t>
            </a:r>
            <a:r>
              <a:rPr lang="pt-BR" sz="1400" dirty="0" err="1"/>
              <a:t>guaranteed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Compact</a:t>
            </a:r>
            <a:r>
              <a:rPr lang="pt-BR" sz="1400" dirty="0"/>
              <a:t> design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 err="1"/>
              <a:t>Easy</a:t>
            </a:r>
            <a:r>
              <a:rPr lang="pt-BR" sz="1400" dirty="0"/>
              <a:t> </a:t>
            </a:r>
            <a:r>
              <a:rPr lang="pt-BR" sz="1400" dirty="0" err="1"/>
              <a:t>to</a:t>
            </a:r>
            <a:r>
              <a:rPr lang="pt-BR" sz="1400" dirty="0"/>
              <a:t> </a:t>
            </a:r>
            <a:r>
              <a:rPr lang="pt-BR" sz="1400" dirty="0" err="1"/>
              <a:t>install</a:t>
            </a:r>
            <a:r>
              <a:rPr lang="pt-BR" sz="1400" dirty="0"/>
              <a:t>/</a:t>
            </a:r>
            <a:r>
              <a:rPr lang="pt-BR" sz="1400" dirty="0" err="1"/>
              <a:t>uninstall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400" dirty="0"/>
              <a:t>Great </a:t>
            </a:r>
            <a:r>
              <a:rPr lang="pt-BR" sz="1400" dirty="0" err="1"/>
              <a:t>electrical</a:t>
            </a:r>
            <a:r>
              <a:rPr lang="pt-BR" sz="1400" dirty="0"/>
              <a:t> </a:t>
            </a:r>
            <a:r>
              <a:rPr lang="pt-BR" sz="1400" dirty="0" err="1"/>
              <a:t>insulation</a:t>
            </a:r>
            <a:r>
              <a:rPr lang="pt-BR" sz="1400" dirty="0"/>
              <a:t> w/ </a:t>
            </a:r>
            <a:r>
              <a:rPr lang="pt-BR" sz="1400" dirty="0" err="1"/>
              <a:t>fiberglass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/>
              <a:t>Some </a:t>
            </a:r>
            <a:r>
              <a:rPr lang="pt-BR" sz="1400" dirty="0" err="1"/>
              <a:t>interchangeability</a:t>
            </a:r>
            <a:r>
              <a:rPr lang="pt-BR" sz="1400" dirty="0"/>
              <a:t> is </a:t>
            </a:r>
            <a:r>
              <a:rPr lang="pt-BR" sz="1400" dirty="0" err="1"/>
              <a:t>lost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400" dirty="0"/>
              <a:t>May require </a:t>
            </a:r>
            <a:r>
              <a:rPr lang="pt-BR" sz="1400" dirty="0" err="1"/>
              <a:t>aditional</a:t>
            </a:r>
            <a:r>
              <a:rPr lang="pt-BR" sz="1400" dirty="0"/>
              <a:t> </a:t>
            </a:r>
            <a:r>
              <a:rPr lang="pt-BR" sz="1400" dirty="0" err="1"/>
              <a:t>solders</a:t>
            </a:r>
            <a:r>
              <a:rPr lang="pt-BR" sz="1400" dirty="0"/>
              <a:t> in </a:t>
            </a:r>
            <a:r>
              <a:rPr lang="pt-BR" sz="1400" dirty="0" err="1"/>
              <a:t>the</a:t>
            </a:r>
            <a:r>
              <a:rPr lang="pt-BR" sz="1400" dirty="0"/>
              <a:t> heat-</a:t>
            </a:r>
            <a:r>
              <a:rPr lang="pt-BR" sz="1400" dirty="0" err="1"/>
              <a:t>sinked</a:t>
            </a:r>
            <a:r>
              <a:rPr lang="pt-BR" sz="1400" dirty="0"/>
              <a:t> </a:t>
            </a:r>
            <a:r>
              <a:rPr lang="pt-BR" sz="1400" dirty="0" err="1"/>
              <a:t>wires</a:t>
            </a:r>
            <a:endParaRPr lang="pt-BR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t-BR" sz="1400" dirty="0"/>
          </a:p>
        </p:txBody>
      </p: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E39CFDBD-F3AA-2CAC-ECC2-DBA8BFD4D5B2}"/>
              </a:ext>
            </a:extLst>
          </p:cNvPr>
          <p:cNvGrpSpPr/>
          <p:nvPr/>
        </p:nvGrpSpPr>
        <p:grpSpPr>
          <a:xfrm>
            <a:off x="8764770" y="1623807"/>
            <a:ext cx="2920788" cy="2481410"/>
            <a:chOff x="8750302" y="1374661"/>
            <a:chExt cx="2920788" cy="2481410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26B0192D-58BA-02E3-F71B-FB9955AA8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50302" y="1374661"/>
              <a:ext cx="2920788" cy="2481410"/>
            </a:xfrm>
            <a:prstGeom prst="rect">
              <a:avLst/>
            </a:prstGeom>
            <a:ln w="19050">
              <a:solidFill>
                <a:schemeClr val="accent3"/>
              </a:solidFill>
            </a:ln>
          </p:spPr>
        </p:pic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0E6BA610-E1BE-68CB-A7EF-08CEE4FAABDD}"/>
                </a:ext>
              </a:extLst>
            </p:cNvPr>
            <p:cNvSpPr txBox="1"/>
            <p:nvPr/>
          </p:nvSpPr>
          <p:spPr>
            <a:xfrm rot="1067203">
              <a:off x="10221540" y="3238926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/>
                <a:t>20 K Shield</a:t>
              </a:r>
            </a:p>
          </p:txBody>
        </p:sp>
        <p:sp>
          <p:nvSpPr>
            <p:cNvPr id="47" name="CaixaDeTexto 46">
              <a:extLst>
                <a:ext uri="{FF2B5EF4-FFF2-40B4-BE49-F238E27FC236}">
                  <a16:creationId xmlns:a16="http://schemas.microsoft.com/office/drawing/2014/main" id="{A0FF74CD-364B-6946-E6F4-E7234E02AF62}"/>
                </a:ext>
              </a:extLst>
            </p:cNvPr>
            <p:cNvSpPr txBox="1"/>
            <p:nvPr/>
          </p:nvSpPr>
          <p:spPr>
            <a:xfrm rot="1067203">
              <a:off x="10199548" y="2638568"/>
              <a:ext cx="8899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/>
                <a:t>60 K Shield</a:t>
              </a:r>
            </a:p>
          </p:txBody>
        </p:sp>
      </p:grp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13920DC9-558F-9D6E-4A82-D562B8697E34}"/>
              </a:ext>
            </a:extLst>
          </p:cNvPr>
          <p:cNvSpPr txBox="1"/>
          <p:nvPr/>
        </p:nvSpPr>
        <p:spPr>
          <a:xfrm>
            <a:off x="8947762" y="1167248"/>
            <a:ext cx="2554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err="1"/>
              <a:t>Suspended</a:t>
            </a:r>
            <a:r>
              <a:rPr lang="pt-BR" sz="1200" dirty="0"/>
              <a:t> structure </a:t>
            </a:r>
            <a:r>
              <a:rPr lang="pt-BR" sz="1200" dirty="0" err="1"/>
              <a:t>instrumentation</a:t>
            </a:r>
            <a:r>
              <a:rPr lang="pt-BR" sz="1200" dirty="0"/>
              <a:t> wire </a:t>
            </a:r>
            <a:r>
              <a:rPr lang="pt-BR" sz="1200" dirty="0" err="1"/>
              <a:t>thermalization</a:t>
            </a:r>
            <a:r>
              <a:rPr lang="pt-BR" sz="1200" dirty="0"/>
              <a:t> </a:t>
            </a:r>
            <a:r>
              <a:rPr lang="pt-BR" sz="1200" dirty="0" err="1"/>
              <a:t>example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475338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charset="0"/>
              </a:rPr>
              <a:t>Measurement, Control and Automation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23</a:t>
            </a:fld>
            <a:endParaRPr lang="en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5B57141-FC4E-A36E-A9D1-FDE1E20F3BDB}"/>
              </a:ext>
            </a:extLst>
          </p:cNvPr>
          <p:cNvSpPr txBox="1"/>
          <p:nvPr/>
        </p:nvSpPr>
        <p:spPr>
          <a:xfrm>
            <a:off x="857133" y="1685973"/>
            <a:ext cx="608225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Interlock</a:t>
            </a:r>
            <a:r>
              <a:rPr lang="pt-BR" dirty="0"/>
              <a:t> </a:t>
            </a:r>
            <a:r>
              <a:rPr lang="pt-BR" dirty="0" err="1"/>
              <a:t>signals</a:t>
            </a:r>
            <a:r>
              <a:rPr lang="pt-BR" dirty="0"/>
              <a:t> are relay </a:t>
            </a:r>
            <a:r>
              <a:rPr lang="pt-BR" dirty="0" err="1"/>
              <a:t>contacts</a:t>
            </a:r>
            <a:r>
              <a:rPr lang="pt-BR" dirty="0"/>
              <a:t>, </a:t>
            </a:r>
            <a:r>
              <a:rPr lang="pt-BR" dirty="0" err="1"/>
              <a:t>active-low</a:t>
            </a:r>
            <a:r>
              <a:rPr lang="pt-BR" dirty="0"/>
              <a:t> </a:t>
            </a:r>
            <a:r>
              <a:rPr lang="pt-BR" dirty="0" err="1"/>
              <a:t>logic</a:t>
            </a:r>
            <a:endParaRPr lang="pt-BR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ea typeface="Calibri"/>
                <a:cs typeface="Calibri"/>
              </a:rPr>
              <a:t>Data </a:t>
            </a:r>
            <a:r>
              <a:rPr lang="pt-BR" dirty="0" err="1">
                <a:ea typeface="Calibri"/>
                <a:cs typeface="Calibri"/>
              </a:rPr>
              <a:t>acquisition</a:t>
            </a:r>
            <a:r>
              <a:rPr lang="pt-BR" dirty="0">
                <a:ea typeface="Calibri"/>
                <a:cs typeface="Calibri"/>
              </a:rPr>
              <a:t> </a:t>
            </a:r>
            <a:r>
              <a:rPr lang="pt-BR" dirty="0" err="1">
                <a:ea typeface="Calibri"/>
                <a:cs typeface="Calibri"/>
              </a:rPr>
              <a:t>and</a:t>
            </a:r>
            <a:r>
              <a:rPr lang="pt-BR" dirty="0">
                <a:ea typeface="Calibri"/>
                <a:cs typeface="Calibri"/>
              </a:rPr>
              <a:t> device </a:t>
            </a:r>
            <a:r>
              <a:rPr lang="pt-BR" dirty="0" err="1">
                <a:ea typeface="Calibri"/>
                <a:cs typeface="Calibri"/>
              </a:rPr>
              <a:t>configuration</a:t>
            </a:r>
            <a:r>
              <a:rPr lang="pt-BR" dirty="0">
                <a:ea typeface="Calibri"/>
                <a:cs typeface="Calibri"/>
              </a:rPr>
              <a:t> over Ethernet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ea typeface="Calibri"/>
                <a:cs typeface="Calibri"/>
              </a:rPr>
              <a:t>Fast input for quench detection trigger </a:t>
            </a:r>
            <a:r>
              <a:rPr lang="pt-BR" dirty="0" err="1">
                <a:ea typeface="Calibri"/>
                <a:cs typeface="Calibri"/>
              </a:rPr>
              <a:t>timestamping</a:t>
            </a:r>
            <a:endParaRPr lang="pt-BR" dirty="0">
              <a:ea typeface="Calibri"/>
              <a:cs typeface="Calibri"/>
            </a:endParaRPr>
          </a:p>
        </p:txBody>
      </p:sp>
      <p:pic>
        <p:nvPicPr>
          <p:cNvPr id="16" name="Imagem 1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1CADCDEF-399F-A3B7-45EF-5BB0F78A9F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2" r="592" b="-18"/>
          <a:stretch/>
        </p:blipFill>
        <p:spPr>
          <a:xfrm>
            <a:off x="8996846" y="870954"/>
            <a:ext cx="1615782" cy="5457547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B0CAC1A3-5840-47C9-BC20-56E6B62A6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7050" y="868102"/>
            <a:ext cx="1452985" cy="5459393"/>
          </a:xfrm>
          <a:prstGeom prst="rect">
            <a:avLst/>
          </a:prstGeom>
        </p:spPr>
      </p:pic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BBD5B06C-F3AD-E5EA-1E75-63AE1FF9A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40" y="3076989"/>
            <a:ext cx="8768220" cy="321992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5" name="CaixaDeTexto 44">
            <a:extLst>
              <a:ext uri="{FF2B5EF4-FFF2-40B4-BE49-F238E27FC236}">
                <a16:creationId xmlns:a16="http://schemas.microsoft.com/office/drawing/2014/main" id="{7016E177-7024-94D5-492F-F5C9AC4C5C0A}"/>
              </a:ext>
            </a:extLst>
          </p:cNvPr>
          <p:cNvSpPr txBox="1"/>
          <p:nvPr/>
        </p:nvSpPr>
        <p:spPr>
          <a:xfrm>
            <a:off x="580291" y="960516"/>
            <a:ext cx="4168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+mj-lt"/>
              </a:rPr>
              <a:t>Automation </a:t>
            </a:r>
            <a:r>
              <a:rPr lang="pt-BR" sz="3200" b="1" dirty="0" err="1">
                <a:latin typeface="+mj-lt"/>
              </a:rPr>
              <a:t>architecture</a:t>
            </a:r>
            <a:endParaRPr lang="pt-BR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5924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charset="0"/>
              </a:rPr>
              <a:t>Measurement, Control and Automation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24</a:t>
            </a:fld>
            <a:endParaRPr lang="en-BR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D5937E96-983A-E366-CBA2-40C3384E9AFE}"/>
              </a:ext>
            </a:extLst>
          </p:cNvPr>
          <p:cNvSpPr txBox="1"/>
          <p:nvPr/>
        </p:nvSpPr>
        <p:spPr>
          <a:xfrm>
            <a:off x="580291" y="960516"/>
            <a:ext cx="2954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err="1">
                <a:latin typeface="+mj-lt"/>
              </a:rPr>
              <a:t>Warm-up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control</a:t>
            </a:r>
            <a:endParaRPr lang="pt-BR" sz="3200" b="1" dirty="0">
              <a:latin typeface="+mj-lt"/>
            </a:endParaRP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689D30BF-284A-282F-FE78-0AD04A9F7047}"/>
              </a:ext>
            </a:extLst>
          </p:cNvPr>
          <p:cNvSpPr txBox="1"/>
          <p:nvPr/>
        </p:nvSpPr>
        <p:spPr>
          <a:xfrm>
            <a:off x="708578" y="2575112"/>
            <a:ext cx="417390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PID </a:t>
            </a:r>
            <a:r>
              <a:rPr lang="pt-BR" dirty="0" err="1"/>
              <a:t>robust</a:t>
            </a:r>
            <a:r>
              <a:rPr lang="pt-BR" dirty="0"/>
              <a:t> against </a:t>
            </a:r>
            <a:r>
              <a:rPr lang="pt-BR" dirty="0" err="1"/>
              <a:t>parameters</a:t>
            </a:r>
            <a:r>
              <a:rPr lang="pt-BR" dirty="0"/>
              <a:t> </a:t>
            </a:r>
            <a:r>
              <a:rPr lang="pt-BR" dirty="0" err="1"/>
              <a:t>variation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Efficient</a:t>
            </a:r>
            <a:r>
              <a:rPr lang="pt-BR" dirty="0"/>
              <a:t> </a:t>
            </a:r>
            <a:r>
              <a:rPr lang="pt-BR" dirty="0" err="1"/>
              <a:t>warming-up</a:t>
            </a:r>
            <a:r>
              <a:rPr lang="pt-BR" dirty="0"/>
              <a:t> (</a:t>
            </a:r>
            <a:r>
              <a:rPr lang="pt-BR" dirty="0" err="1"/>
              <a:t>avoid</a:t>
            </a:r>
            <a:r>
              <a:rPr lang="pt-BR" dirty="0"/>
              <a:t> </a:t>
            </a:r>
            <a:r>
              <a:rPr lang="pt-BR" dirty="0" err="1"/>
              <a:t>on</a:t>
            </a:r>
            <a:r>
              <a:rPr lang="pt-BR" dirty="0"/>
              <a:t>/off)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Avoid</a:t>
            </a:r>
            <a:r>
              <a:rPr lang="pt-BR" dirty="0"/>
              <a:t> </a:t>
            </a:r>
            <a:r>
              <a:rPr lang="pt-BR" dirty="0" err="1"/>
              <a:t>large</a:t>
            </a:r>
            <a:r>
              <a:rPr lang="pt-BR" dirty="0"/>
              <a:t> temperature </a:t>
            </a:r>
            <a:r>
              <a:rPr lang="pt-BR" dirty="0" err="1"/>
              <a:t>gradients</a:t>
            </a:r>
            <a:endParaRPr lang="pt-BR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/>
              <a:t>Fast </a:t>
            </a:r>
            <a:r>
              <a:rPr lang="pt-BR" sz="1400" dirty="0" err="1"/>
              <a:t>and</a:t>
            </a:r>
            <a:r>
              <a:rPr lang="pt-BR" sz="1400" dirty="0"/>
              <a:t> </a:t>
            </a:r>
            <a:r>
              <a:rPr lang="pt-BR" sz="1400" dirty="0" err="1"/>
              <a:t>slow</a:t>
            </a:r>
            <a:r>
              <a:rPr lang="pt-BR" sz="1400" dirty="0"/>
              <a:t> response </a:t>
            </a:r>
            <a:r>
              <a:rPr lang="pt-BR" sz="1400" dirty="0" err="1"/>
              <a:t>sensors</a:t>
            </a:r>
            <a:endParaRPr lang="pt-B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Many</a:t>
            </a:r>
            <a:r>
              <a:rPr lang="pt-BR" dirty="0"/>
              <a:t> </a:t>
            </a:r>
            <a:r>
              <a:rPr lang="pt-BR" dirty="0" err="1"/>
              <a:t>safety</a:t>
            </a:r>
            <a:r>
              <a:rPr lang="pt-BR" dirty="0"/>
              <a:t> </a:t>
            </a:r>
            <a:r>
              <a:rPr lang="pt-BR" dirty="0" err="1"/>
              <a:t>checks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avoid</a:t>
            </a:r>
            <a:r>
              <a:rPr lang="pt-BR" dirty="0"/>
              <a:t> </a:t>
            </a:r>
            <a:r>
              <a:rPr lang="pt-BR" dirty="0" err="1"/>
              <a:t>burn-out</a:t>
            </a:r>
            <a:endParaRPr lang="pt-BR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/>
              <a:t>Communication status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/>
              <a:t>Temperature </a:t>
            </a:r>
            <a:r>
              <a:rPr lang="pt-BR" sz="1400" dirty="0" err="1"/>
              <a:t>variation</a:t>
            </a:r>
            <a:endParaRPr lang="pt-BR" sz="1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/>
              <a:t>Vacuum </a:t>
            </a:r>
            <a:r>
              <a:rPr lang="pt-BR" sz="1400" dirty="0" err="1"/>
              <a:t>level</a:t>
            </a:r>
            <a:endParaRPr lang="pt-BR" sz="1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400" dirty="0"/>
              <a:t>...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400" dirty="0"/>
          </a:p>
        </p:txBody>
      </p: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22DB5CAE-A65E-F85F-488E-910A164B49D5}"/>
              </a:ext>
            </a:extLst>
          </p:cNvPr>
          <p:cNvGrpSpPr/>
          <p:nvPr/>
        </p:nvGrpSpPr>
        <p:grpSpPr>
          <a:xfrm>
            <a:off x="5531423" y="1754165"/>
            <a:ext cx="5740341" cy="3867472"/>
            <a:chOff x="4286824" y="1960089"/>
            <a:chExt cx="5740341" cy="3867472"/>
          </a:xfrm>
        </p:grpSpPr>
        <p:sp>
          <p:nvSpPr>
            <p:cNvPr id="39" name="Rectangle 24">
              <a:extLst>
                <a:ext uri="{FF2B5EF4-FFF2-40B4-BE49-F238E27FC236}">
                  <a16:creationId xmlns:a16="http://schemas.microsoft.com/office/drawing/2014/main" id="{DB0CB03F-02ED-4C79-9506-72722B53AE28}"/>
                </a:ext>
              </a:extLst>
            </p:cNvPr>
            <p:cNvSpPr/>
            <p:nvPr/>
          </p:nvSpPr>
          <p:spPr>
            <a:xfrm>
              <a:off x="7062006" y="1960089"/>
              <a:ext cx="2523786" cy="14157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tx1"/>
                  </a:solidFill>
                </a:rPr>
                <a:t>Setpoint;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tx1"/>
                  </a:solidFill>
                </a:rPr>
                <a:t>Max temp. gradient;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tx1"/>
                  </a:solidFill>
                </a:rPr>
                <a:t>PID gains (</a:t>
              </a:r>
              <a:r>
                <a:rPr lang="en-US" sz="1600" b="1" dirty="0" err="1">
                  <a:solidFill>
                    <a:schemeClr val="tx1"/>
                  </a:solidFill>
                </a:rPr>
                <a:t>k</a:t>
              </a:r>
              <a:r>
                <a:rPr lang="en-US" sz="1600" b="1" baseline="-25000" dirty="0" err="1">
                  <a:solidFill>
                    <a:schemeClr val="tx1"/>
                  </a:solidFill>
                </a:rPr>
                <a:t>p</a:t>
              </a:r>
              <a:r>
                <a:rPr lang="en-US" sz="1600" b="1" dirty="0">
                  <a:solidFill>
                    <a:schemeClr val="tx1"/>
                  </a:solidFill>
                </a:rPr>
                <a:t>, k</a:t>
              </a:r>
              <a:r>
                <a:rPr lang="en-US" sz="1600" b="1" baseline="-25000" dirty="0">
                  <a:solidFill>
                    <a:schemeClr val="tx1"/>
                  </a:solidFill>
                </a:rPr>
                <a:t>i</a:t>
              </a:r>
              <a:r>
                <a:rPr lang="en-US" sz="1600" b="1" dirty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>
                  <a:solidFill>
                    <a:schemeClr val="tx1"/>
                  </a:solidFill>
                </a:rPr>
                <a:t>k</a:t>
              </a:r>
              <a:r>
                <a:rPr lang="en-US" sz="1600" b="1" baseline="-25000" dirty="0" err="1">
                  <a:solidFill>
                    <a:schemeClr val="tx1"/>
                  </a:solidFill>
                </a:rPr>
                <a:t>d</a:t>
              </a:r>
              <a:r>
                <a:rPr lang="en-US" sz="1600" b="1" dirty="0">
                  <a:solidFill>
                    <a:schemeClr val="tx1"/>
                  </a:solidFill>
                </a:rPr>
                <a:t>);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tx1"/>
                  </a:solidFill>
                </a:rPr>
                <a:t>Open/closed loop;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chemeClr val="tx1"/>
                  </a:solidFill>
                </a:rPr>
                <a:t>Heater (de)activation</a:t>
              </a:r>
            </a:p>
          </p:txBody>
        </p:sp>
        <p:sp>
          <p:nvSpPr>
            <p:cNvPr id="40" name="Rectangle 3">
              <a:extLst>
                <a:ext uri="{FF2B5EF4-FFF2-40B4-BE49-F238E27FC236}">
                  <a16:creationId xmlns:a16="http://schemas.microsoft.com/office/drawing/2014/main" id="{8BF21F7E-5CD7-E19B-674C-0DF863BBB2E2}"/>
                </a:ext>
              </a:extLst>
            </p:cNvPr>
            <p:cNvSpPr/>
            <p:nvPr/>
          </p:nvSpPr>
          <p:spPr>
            <a:xfrm>
              <a:off x="4844653" y="2978561"/>
              <a:ext cx="1663453" cy="19335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TextBox 6">
              <a:extLst>
                <a:ext uri="{FF2B5EF4-FFF2-40B4-BE49-F238E27FC236}">
                  <a16:creationId xmlns:a16="http://schemas.microsoft.com/office/drawing/2014/main" id="{C150CF13-76D8-1C41-B838-5CED2D73BACE}"/>
                </a:ext>
              </a:extLst>
            </p:cNvPr>
            <p:cNvSpPr txBox="1"/>
            <p:nvPr/>
          </p:nvSpPr>
          <p:spPr>
            <a:xfrm>
              <a:off x="4924163" y="3027029"/>
              <a:ext cx="1504431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/>
                <a:t>PLC</a:t>
              </a:r>
            </a:p>
            <a:p>
              <a:pPr algn="ctr"/>
              <a:r>
                <a:rPr lang="en-US" dirty="0"/>
                <a:t>PID Controller</a:t>
              </a:r>
            </a:p>
          </p:txBody>
        </p:sp>
        <p:sp>
          <p:nvSpPr>
            <p:cNvPr id="42" name="Rectangle 7">
              <a:extLst>
                <a:ext uri="{FF2B5EF4-FFF2-40B4-BE49-F238E27FC236}">
                  <a16:creationId xmlns:a16="http://schemas.microsoft.com/office/drawing/2014/main" id="{BD748647-22F8-98D9-301F-88EE73C2A825}"/>
                </a:ext>
              </a:extLst>
            </p:cNvPr>
            <p:cNvSpPr/>
            <p:nvPr/>
          </p:nvSpPr>
          <p:spPr>
            <a:xfrm>
              <a:off x="7203257" y="3820582"/>
              <a:ext cx="1921369" cy="71015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TextBox 8">
              <a:extLst>
                <a:ext uri="{FF2B5EF4-FFF2-40B4-BE49-F238E27FC236}">
                  <a16:creationId xmlns:a16="http://schemas.microsoft.com/office/drawing/2014/main" id="{34C46697-59B5-53B7-6EA2-9B44C0C031DD}"/>
                </a:ext>
              </a:extLst>
            </p:cNvPr>
            <p:cNvSpPr txBox="1"/>
            <p:nvPr/>
          </p:nvSpPr>
          <p:spPr>
            <a:xfrm>
              <a:off x="7385765" y="4003971"/>
              <a:ext cx="1782032" cy="369332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Heating System </a:t>
              </a:r>
            </a:p>
          </p:txBody>
        </p:sp>
        <p:sp>
          <p:nvSpPr>
            <p:cNvPr id="44" name="Oval 9">
              <a:extLst>
                <a:ext uri="{FF2B5EF4-FFF2-40B4-BE49-F238E27FC236}">
                  <a16:creationId xmlns:a16="http://schemas.microsoft.com/office/drawing/2014/main" id="{A78D3613-5268-43A0-AEF4-10F5C9F68D30}"/>
                </a:ext>
              </a:extLst>
            </p:cNvPr>
            <p:cNvSpPr/>
            <p:nvPr/>
          </p:nvSpPr>
          <p:spPr>
            <a:xfrm>
              <a:off x="5074575" y="3780845"/>
              <a:ext cx="835378" cy="7307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Arrow: Right 11">
              <a:extLst>
                <a:ext uri="{FF2B5EF4-FFF2-40B4-BE49-F238E27FC236}">
                  <a16:creationId xmlns:a16="http://schemas.microsoft.com/office/drawing/2014/main" id="{49294B64-F8F1-79CB-C370-3FF6DAC74B05}"/>
                </a:ext>
              </a:extLst>
            </p:cNvPr>
            <p:cNvSpPr/>
            <p:nvPr/>
          </p:nvSpPr>
          <p:spPr>
            <a:xfrm>
              <a:off x="5914396" y="4126962"/>
              <a:ext cx="1279513" cy="14446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Rectangle 14">
              <a:extLst>
                <a:ext uri="{FF2B5EF4-FFF2-40B4-BE49-F238E27FC236}">
                  <a16:creationId xmlns:a16="http://schemas.microsoft.com/office/drawing/2014/main" id="{D0DBA376-C918-6702-2D3A-7163D2B1378C}"/>
                </a:ext>
              </a:extLst>
            </p:cNvPr>
            <p:cNvSpPr/>
            <p:nvPr/>
          </p:nvSpPr>
          <p:spPr>
            <a:xfrm flipV="1">
              <a:off x="9137613" y="4127051"/>
              <a:ext cx="889552" cy="8755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7" name="Arrow: Right 15">
              <a:extLst>
                <a:ext uri="{FF2B5EF4-FFF2-40B4-BE49-F238E27FC236}">
                  <a16:creationId xmlns:a16="http://schemas.microsoft.com/office/drawing/2014/main" id="{07560A2F-0EDD-798E-20F6-8E066BB99BF4}"/>
                </a:ext>
              </a:extLst>
            </p:cNvPr>
            <p:cNvSpPr/>
            <p:nvPr/>
          </p:nvSpPr>
          <p:spPr>
            <a:xfrm>
              <a:off x="4286824" y="4145472"/>
              <a:ext cx="787439" cy="12595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8" name="Rectangle 16">
              <a:extLst>
                <a:ext uri="{FF2B5EF4-FFF2-40B4-BE49-F238E27FC236}">
                  <a16:creationId xmlns:a16="http://schemas.microsoft.com/office/drawing/2014/main" id="{A8A56C27-7E0A-3683-3E19-E96DC63CFC28}"/>
                </a:ext>
              </a:extLst>
            </p:cNvPr>
            <p:cNvSpPr/>
            <p:nvPr/>
          </p:nvSpPr>
          <p:spPr>
            <a:xfrm rot="5400000" flipV="1">
              <a:off x="8888710" y="4788033"/>
              <a:ext cx="1234281" cy="8743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07937B5F-4139-0A25-0B28-26758AA2B65A}"/>
                </a:ext>
              </a:extLst>
            </p:cNvPr>
            <p:cNvSpPr/>
            <p:nvPr/>
          </p:nvSpPr>
          <p:spPr>
            <a:xfrm>
              <a:off x="6790247" y="5117408"/>
              <a:ext cx="1395244" cy="71015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50" name="TextBox 18">
              <a:extLst>
                <a:ext uri="{FF2B5EF4-FFF2-40B4-BE49-F238E27FC236}">
                  <a16:creationId xmlns:a16="http://schemas.microsoft.com/office/drawing/2014/main" id="{9CBCF593-F12B-7054-5736-BF7EF6784474}"/>
                </a:ext>
              </a:extLst>
            </p:cNvPr>
            <p:cNvSpPr txBox="1"/>
            <p:nvPr/>
          </p:nvSpPr>
          <p:spPr>
            <a:xfrm>
              <a:off x="6759548" y="5149318"/>
              <a:ext cx="1456642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Temperature monitor</a:t>
              </a:r>
            </a:p>
          </p:txBody>
        </p:sp>
        <p:sp>
          <p:nvSpPr>
            <p:cNvPr id="51" name="Arrow: Right 19">
              <a:extLst>
                <a:ext uri="{FF2B5EF4-FFF2-40B4-BE49-F238E27FC236}">
                  <a16:creationId xmlns:a16="http://schemas.microsoft.com/office/drawing/2014/main" id="{2A5957EE-B6A3-5484-6A81-D019A94916D5}"/>
                </a:ext>
              </a:extLst>
            </p:cNvPr>
            <p:cNvSpPr/>
            <p:nvPr/>
          </p:nvSpPr>
          <p:spPr>
            <a:xfrm rot="10800000">
              <a:off x="8195733" y="5371621"/>
              <a:ext cx="1353831" cy="16482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2" name="Rectangle 20">
              <a:extLst>
                <a:ext uri="{FF2B5EF4-FFF2-40B4-BE49-F238E27FC236}">
                  <a16:creationId xmlns:a16="http://schemas.microsoft.com/office/drawing/2014/main" id="{41C1B66C-4542-E51D-0E04-2622A1880E24}"/>
                </a:ext>
              </a:extLst>
            </p:cNvPr>
            <p:cNvSpPr/>
            <p:nvPr/>
          </p:nvSpPr>
          <p:spPr>
            <a:xfrm flipV="1">
              <a:off x="5456873" y="5461809"/>
              <a:ext cx="1323132" cy="6888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3" name="Arrow: Right 21">
              <a:extLst>
                <a:ext uri="{FF2B5EF4-FFF2-40B4-BE49-F238E27FC236}">
                  <a16:creationId xmlns:a16="http://schemas.microsoft.com/office/drawing/2014/main" id="{0281030E-5AE1-E909-34CA-AF67872F9BEE}"/>
                </a:ext>
              </a:extLst>
            </p:cNvPr>
            <p:cNvSpPr/>
            <p:nvPr/>
          </p:nvSpPr>
          <p:spPr>
            <a:xfrm rot="16200000">
              <a:off x="4974973" y="4938170"/>
              <a:ext cx="1002785" cy="14868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4" name="TextBox 22">
              <a:extLst>
                <a:ext uri="{FF2B5EF4-FFF2-40B4-BE49-F238E27FC236}">
                  <a16:creationId xmlns:a16="http://schemas.microsoft.com/office/drawing/2014/main" id="{8418FD74-654D-35DD-5C09-832A29820C1C}"/>
                </a:ext>
              </a:extLst>
            </p:cNvPr>
            <p:cNvSpPr txBox="1"/>
            <p:nvPr/>
          </p:nvSpPr>
          <p:spPr>
            <a:xfrm>
              <a:off x="5047159" y="3995815"/>
              <a:ext cx="222529" cy="400110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dirty="0"/>
                <a:t>+</a:t>
              </a:r>
            </a:p>
          </p:txBody>
        </p:sp>
        <p:sp>
          <p:nvSpPr>
            <p:cNvPr id="55" name="TextBox 23">
              <a:extLst>
                <a:ext uri="{FF2B5EF4-FFF2-40B4-BE49-F238E27FC236}">
                  <a16:creationId xmlns:a16="http://schemas.microsoft.com/office/drawing/2014/main" id="{B34B5743-A5AA-6AAA-428E-3150606819C3}"/>
                </a:ext>
              </a:extLst>
            </p:cNvPr>
            <p:cNvSpPr txBox="1"/>
            <p:nvPr/>
          </p:nvSpPr>
          <p:spPr>
            <a:xfrm>
              <a:off x="5350118" y="4178290"/>
              <a:ext cx="231724" cy="400110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dirty="0"/>
                <a:t>-</a:t>
              </a:r>
            </a:p>
          </p:txBody>
        </p:sp>
        <p:sp>
          <p:nvSpPr>
            <p:cNvPr id="56" name="Arrow: Right 27">
              <a:extLst>
                <a:ext uri="{FF2B5EF4-FFF2-40B4-BE49-F238E27FC236}">
                  <a16:creationId xmlns:a16="http://schemas.microsoft.com/office/drawing/2014/main" id="{599B7469-68C8-137E-0F5F-F89D0FFB6E11}"/>
                </a:ext>
              </a:extLst>
            </p:cNvPr>
            <p:cNvSpPr/>
            <p:nvPr/>
          </p:nvSpPr>
          <p:spPr>
            <a:xfrm rot="10800000">
              <a:off x="6526782" y="3295777"/>
              <a:ext cx="516548" cy="14868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7" name="TextBox 1">
              <a:extLst>
                <a:ext uri="{FF2B5EF4-FFF2-40B4-BE49-F238E27FC236}">
                  <a16:creationId xmlns:a16="http://schemas.microsoft.com/office/drawing/2014/main" id="{79319293-5381-B808-345E-2DE03966A15B}"/>
                </a:ext>
              </a:extLst>
            </p:cNvPr>
            <p:cNvSpPr txBox="1"/>
            <p:nvPr/>
          </p:nvSpPr>
          <p:spPr>
            <a:xfrm>
              <a:off x="4334018" y="3824409"/>
              <a:ext cx="538537" cy="369332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r(k)</a:t>
              </a:r>
            </a:p>
          </p:txBody>
        </p:sp>
        <p:sp>
          <p:nvSpPr>
            <p:cNvPr id="58" name="TextBox 4">
              <a:extLst>
                <a:ext uri="{FF2B5EF4-FFF2-40B4-BE49-F238E27FC236}">
                  <a16:creationId xmlns:a16="http://schemas.microsoft.com/office/drawing/2014/main" id="{94FDCFD7-7D57-9DAA-ED7C-2BF6FF3BD6F5}"/>
                </a:ext>
              </a:extLst>
            </p:cNvPr>
            <p:cNvSpPr txBox="1"/>
            <p:nvPr/>
          </p:nvSpPr>
          <p:spPr>
            <a:xfrm>
              <a:off x="9389091" y="3769765"/>
              <a:ext cx="562757" cy="29754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y(k)</a:t>
              </a:r>
            </a:p>
          </p:txBody>
        </p:sp>
        <p:sp>
          <p:nvSpPr>
            <p:cNvPr id="59" name="TextBox 5">
              <a:extLst>
                <a:ext uri="{FF2B5EF4-FFF2-40B4-BE49-F238E27FC236}">
                  <a16:creationId xmlns:a16="http://schemas.microsoft.com/office/drawing/2014/main" id="{E6E86B10-5B5F-EC29-BC65-1CAD1B7D596E}"/>
                </a:ext>
              </a:extLst>
            </p:cNvPr>
            <p:cNvSpPr txBox="1"/>
            <p:nvPr/>
          </p:nvSpPr>
          <p:spPr>
            <a:xfrm>
              <a:off x="6484574" y="3782763"/>
              <a:ext cx="562757" cy="29754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u(k)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763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charset="0"/>
              </a:rPr>
              <a:t>Measurement, Control and Automation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25</a:t>
            </a:fld>
            <a:endParaRPr lang="en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5B57141-FC4E-A36E-A9D1-FDE1E20F3BDB}"/>
              </a:ext>
            </a:extLst>
          </p:cNvPr>
          <p:cNvSpPr txBox="1"/>
          <p:nvPr/>
        </p:nvSpPr>
        <p:spPr>
          <a:xfrm>
            <a:off x="668286" y="1806134"/>
            <a:ext cx="6468072" cy="12099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Lakeshore</a:t>
            </a:r>
            <a:r>
              <a:rPr lang="pt-BR" dirty="0"/>
              <a:t> 240-8P </a:t>
            </a:r>
            <a:r>
              <a:rPr lang="pt-BR" dirty="0" err="1"/>
              <a:t>had</a:t>
            </a:r>
            <a:r>
              <a:rPr lang="pt-BR" dirty="0"/>
              <a:t> </a:t>
            </a:r>
            <a:r>
              <a:rPr lang="pt-BR" dirty="0" err="1"/>
              <a:t>better</a:t>
            </a:r>
            <a:r>
              <a:rPr lang="pt-BR" dirty="0"/>
              <a:t> </a:t>
            </a:r>
            <a:r>
              <a:rPr lang="pt-BR" dirty="0" err="1"/>
              <a:t>cost</a:t>
            </a:r>
            <a:r>
              <a:rPr lang="pt-BR" dirty="0"/>
              <a:t> </a:t>
            </a:r>
            <a:r>
              <a:rPr lang="pt-BR" dirty="0" err="1"/>
              <a:t>effectiveness</a:t>
            </a:r>
            <a:endParaRPr lang="pt-BR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cs typeface="Calibri"/>
              </a:rPr>
              <a:t>MKS 937B is </a:t>
            </a:r>
            <a:r>
              <a:rPr lang="pt-BR" dirty="0" err="1">
                <a:cs typeface="Calibri"/>
              </a:rPr>
              <a:t>the</a:t>
            </a:r>
            <a:r>
              <a:rPr lang="pt-BR" dirty="0">
                <a:cs typeface="Calibri"/>
              </a:rPr>
              <a:t> standard </a:t>
            </a:r>
            <a:r>
              <a:rPr lang="pt-BR" dirty="0" err="1">
                <a:cs typeface="Calibri"/>
              </a:rPr>
              <a:t>option</a:t>
            </a:r>
            <a:r>
              <a:rPr lang="pt-BR" dirty="0">
                <a:cs typeface="Calibri"/>
              </a:rPr>
              <a:t> in Sirius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>
                <a:ea typeface="Calibri"/>
                <a:cs typeface="Calibri"/>
              </a:rPr>
              <a:t>Many</a:t>
            </a:r>
            <a:r>
              <a:rPr lang="pt-BR" dirty="0">
                <a:ea typeface="Calibri"/>
                <a:cs typeface="Calibri"/>
              </a:rPr>
              <a:t> MEAN WELL </a:t>
            </a:r>
            <a:r>
              <a:rPr lang="pt-BR" dirty="0" err="1">
                <a:ea typeface="Calibri"/>
                <a:cs typeface="Calibri"/>
              </a:rPr>
              <a:t>power</a:t>
            </a:r>
            <a:r>
              <a:rPr lang="pt-BR" dirty="0">
                <a:ea typeface="Calibri"/>
                <a:cs typeface="Calibri"/>
              </a:rPr>
              <a:t> </a:t>
            </a:r>
            <a:r>
              <a:rPr lang="pt-BR" dirty="0" err="1">
                <a:ea typeface="Calibri"/>
                <a:cs typeface="Calibri"/>
              </a:rPr>
              <a:t>supplies</a:t>
            </a:r>
            <a:r>
              <a:rPr lang="pt-BR" dirty="0">
                <a:ea typeface="Calibri"/>
                <a:cs typeface="Calibri"/>
              </a:rPr>
              <a:t> in stock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>
                <a:ea typeface="Calibri"/>
                <a:cs typeface="Calibri"/>
              </a:rPr>
              <a:t>CompactLogix</a:t>
            </a:r>
            <a:r>
              <a:rPr lang="pt-BR" dirty="0">
                <a:ea typeface="Calibri"/>
                <a:cs typeface="Calibri"/>
              </a:rPr>
              <a:t> is </a:t>
            </a:r>
            <a:r>
              <a:rPr lang="pt-BR" dirty="0" err="1">
                <a:ea typeface="Calibri"/>
                <a:cs typeface="Calibri"/>
              </a:rPr>
              <a:t>the</a:t>
            </a:r>
            <a:r>
              <a:rPr lang="pt-BR" dirty="0">
                <a:ea typeface="Calibri"/>
                <a:cs typeface="Calibri"/>
              </a:rPr>
              <a:t> standard </a:t>
            </a:r>
            <a:r>
              <a:rPr lang="pt-BR" dirty="0" err="1">
                <a:ea typeface="Calibri"/>
                <a:cs typeface="Calibri"/>
              </a:rPr>
              <a:t>option</a:t>
            </a:r>
            <a:r>
              <a:rPr lang="pt-BR" dirty="0">
                <a:ea typeface="Calibri"/>
                <a:cs typeface="Calibri"/>
              </a:rPr>
              <a:t> in Sirius machine </a:t>
            </a:r>
            <a:r>
              <a:rPr lang="pt-BR" dirty="0" err="1">
                <a:ea typeface="Calibri"/>
                <a:cs typeface="Calibri"/>
              </a:rPr>
              <a:t>interlock</a:t>
            </a:r>
            <a:endParaRPr lang="pt-BR" dirty="0">
              <a:ea typeface="Calibri"/>
              <a:cs typeface="Calibri"/>
            </a:endParaRPr>
          </a:p>
        </p:txBody>
      </p:sp>
      <p:pic>
        <p:nvPicPr>
          <p:cNvPr id="17" name="Imagem 16" descr="Texto, Quadro de comunicações&#10;&#10;Descrição gerada automaticamente">
            <a:extLst>
              <a:ext uri="{FF2B5EF4-FFF2-40B4-BE49-F238E27FC236}">
                <a16:creationId xmlns:a16="http://schemas.microsoft.com/office/drawing/2014/main" id="{2EB98709-F6FA-173E-6788-7CAFEB54C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7960" y="1135787"/>
            <a:ext cx="1352550" cy="1019175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87B57443-4BDD-32FD-0D50-330B843E8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2234" y="2976267"/>
            <a:ext cx="1609725" cy="1152525"/>
          </a:xfrm>
          <a:prstGeom prst="rect">
            <a:avLst/>
          </a:prstGeom>
        </p:spPr>
      </p:pic>
      <p:graphicFrame>
        <p:nvGraphicFramePr>
          <p:cNvPr id="20" name="Tabela 19">
            <a:extLst>
              <a:ext uri="{FF2B5EF4-FFF2-40B4-BE49-F238E27FC236}">
                <a16:creationId xmlns:a16="http://schemas.microsoft.com/office/drawing/2014/main" id="{73A7D59A-485E-3138-170B-AFC8056F8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390041"/>
              </p:ext>
            </p:extLst>
          </p:nvPr>
        </p:nvGraphicFramePr>
        <p:xfrm>
          <a:off x="155448" y="3336997"/>
          <a:ext cx="7396110" cy="25958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849026">
                  <a:extLst>
                    <a:ext uri="{9D8B030D-6E8A-4147-A177-3AD203B41FA5}">
                      <a16:colId xmlns:a16="http://schemas.microsoft.com/office/drawing/2014/main" val="3648726593"/>
                    </a:ext>
                  </a:extLst>
                </a:gridCol>
                <a:gridCol w="1849026">
                  <a:extLst>
                    <a:ext uri="{9D8B030D-6E8A-4147-A177-3AD203B41FA5}">
                      <a16:colId xmlns:a16="http://schemas.microsoft.com/office/drawing/2014/main" val="530166709"/>
                    </a:ext>
                  </a:extLst>
                </a:gridCol>
                <a:gridCol w="1337554">
                  <a:extLst>
                    <a:ext uri="{9D8B030D-6E8A-4147-A177-3AD203B41FA5}">
                      <a16:colId xmlns:a16="http://schemas.microsoft.com/office/drawing/2014/main" val="3151230902"/>
                    </a:ext>
                  </a:extLst>
                </a:gridCol>
                <a:gridCol w="2360504">
                  <a:extLst>
                    <a:ext uri="{9D8B030D-6E8A-4147-A177-3AD203B41FA5}">
                      <a16:colId xmlns:a16="http://schemas.microsoft.com/office/drawing/2014/main" val="13926531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Type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Qty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Manufacturer</a:t>
                      </a:r>
                      <a:endParaRPr lang="pt-BR" sz="140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691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Temperature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240-8P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Lakeshore</a:t>
                      </a:r>
                      <a:endParaRPr lang="pt-BR" sz="140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549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Vacuum pressure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937B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MKS Instruments</a:t>
                      </a:r>
                      <a:endParaRPr lang="pt-BR" sz="140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168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Heater power supply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t-BR" sz="1400" b="0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SPV-300-48</a:t>
                      </a:r>
                      <a:endParaRPr lang="pt-B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MEAN WELL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871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Quench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QDS-WLS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CNPEM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32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dirty="0" err="1"/>
                        <a:t>Magnet</a:t>
                      </a:r>
                      <a:r>
                        <a:rPr lang="pt-BR" sz="1400" dirty="0"/>
                        <a:t> </a:t>
                      </a:r>
                      <a:r>
                        <a:rPr lang="pt-BR" sz="1400" dirty="0" err="1"/>
                        <a:t>power</a:t>
                      </a:r>
                      <a:r>
                        <a:rPr lang="pt-BR" sz="1400" dirty="0"/>
                        <a:t> </a:t>
                      </a:r>
                      <a:r>
                        <a:rPr lang="pt-BR" sz="1400" dirty="0" err="1"/>
                        <a:t>supply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DRS-UDC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CNPEM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6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/>
                        <a:t>Interlock controller</a:t>
                      </a:r>
                      <a:endParaRPr lang="pt-BR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t-BR" sz="1400" b="0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CompactLogix 5380</a:t>
                      </a:r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Rockwell Automation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564622"/>
                  </a:ext>
                </a:extLst>
              </a:tr>
            </a:tbl>
          </a:graphicData>
        </a:graphic>
      </p:graphicFrame>
      <p:pic>
        <p:nvPicPr>
          <p:cNvPr id="5" name="Imagem 4" descr="Tela de um aparelho eletrônico&#10;&#10;Descrição gerada automaticamente">
            <a:extLst>
              <a:ext uri="{FF2B5EF4-FFF2-40B4-BE49-F238E27FC236}">
                <a16:creationId xmlns:a16="http://schemas.microsoft.com/office/drawing/2014/main" id="{D836C5B8-BB90-3774-8671-EC4BDF8AA2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10" t="29561" r="6203" b="22804"/>
          <a:stretch/>
        </p:blipFill>
        <p:spPr>
          <a:xfrm>
            <a:off x="8560569" y="2281526"/>
            <a:ext cx="1608205" cy="648557"/>
          </a:xfrm>
          <a:prstGeom prst="rect">
            <a:avLst/>
          </a:prstGeom>
        </p:spPr>
      </p:pic>
      <p:grpSp>
        <p:nvGrpSpPr>
          <p:cNvPr id="33" name="Agrupar 32">
            <a:extLst>
              <a:ext uri="{FF2B5EF4-FFF2-40B4-BE49-F238E27FC236}">
                <a16:creationId xmlns:a16="http://schemas.microsoft.com/office/drawing/2014/main" id="{6DB88712-939E-F968-B232-7BEE17C0E3E9}"/>
              </a:ext>
            </a:extLst>
          </p:cNvPr>
          <p:cNvGrpSpPr/>
          <p:nvPr/>
        </p:nvGrpSpPr>
        <p:grpSpPr>
          <a:xfrm>
            <a:off x="7582635" y="2397694"/>
            <a:ext cx="634735" cy="1527187"/>
            <a:chOff x="7555434" y="2283229"/>
            <a:chExt cx="634735" cy="1058811"/>
          </a:xfrm>
        </p:grpSpPr>
        <p:cxnSp>
          <p:nvCxnSpPr>
            <p:cNvPr id="25" name="Conector de Seta Reta 24">
              <a:extLst>
                <a:ext uri="{FF2B5EF4-FFF2-40B4-BE49-F238E27FC236}">
                  <a16:creationId xmlns:a16="http://schemas.microsoft.com/office/drawing/2014/main" id="{25CF2985-E437-B89D-8534-E1C576573B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201" y="2283229"/>
              <a:ext cx="3853" cy="104862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de Seta Reta 25">
              <a:extLst>
                <a:ext uri="{FF2B5EF4-FFF2-40B4-BE49-F238E27FC236}">
                  <a16:creationId xmlns:a16="http://schemas.microsoft.com/office/drawing/2014/main" id="{57E48760-17BC-3D08-2544-AD6C4C9025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55434" y="3325523"/>
              <a:ext cx="634735" cy="16517"/>
            </a:xfrm>
            <a:prstGeom prst="straightConnector1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Agrupar 36">
            <a:extLst>
              <a:ext uri="{FF2B5EF4-FFF2-40B4-BE49-F238E27FC236}">
                <a16:creationId xmlns:a16="http://schemas.microsoft.com/office/drawing/2014/main" id="{F6E76464-F105-B749-8650-92A3224D7B08}"/>
              </a:ext>
            </a:extLst>
          </p:cNvPr>
          <p:cNvGrpSpPr/>
          <p:nvPr/>
        </p:nvGrpSpPr>
        <p:grpSpPr>
          <a:xfrm>
            <a:off x="7582739" y="3155439"/>
            <a:ext cx="1671558" cy="1126328"/>
            <a:chOff x="7555538" y="2572598"/>
            <a:chExt cx="2518682" cy="1126328"/>
          </a:xfrm>
        </p:grpSpPr>
        <p:cxnSp>
          <p:nvCxnSpPr>
            <p:cNvPr id="28" name="Conector de Seta Reta 27">
              <a:extLst>
                <a:ext uri="{FF2B5EF4-FFF2-40B4-BE49-F238E27FC236}">
                  <a16:creationId xmlns:a16="http://schemas.microsoft.com/office/drawing/2014/main" id="{18E84D8D-78F3-C785-5B24-BF49DBFD04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59008" y="2572598"/>
              <a:ext cx="15212" cy="11236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de Seta Reta 28">
              <a:extLst>
                <a:ext uri="{FF2B5EF4-FFF2-40B4-BE49-F238E27FC236}">
                  <a16:creationId xmlns:a16="http://schemas.microsoft.com/office/drawing/2014/main" id="{713629C4-0E63-09AF-8F3E-052B055016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55538" y="3681227"/>
              <a:ext cx="2505992" cy="17699"/>
            </a:xfrm>
            <a:prstGeom prst="straightConnector1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D24D933D-CD42-4B1D-7923-7F128F20B6B9}"/>
              </a:ext>
            </a:extLst>
          </p:cNvPr>
          <p:cNvGrpSpPr/>
          <p:nvPr/>
        </p:nvGrpSpPr>
        <p:grpSpPr>
          <a:xfrm>
            <a:off x="7582534" y="4170999"/>
            <a:ext cx="2888938" cy="494835"/>
            <a:chOff x="7555333" y="3588158"/>
            <a:chExt cx="3808110" cy="494835"/>
          </a:xfrm>
        </p:grpSpPr>
        <p:cxnSp>
          <p:nvCxnSpPr>
            <p:cNvPr id="31" name="Conector de Seta Reta 30">
              <a:extLst>
                <a:ext uri="{FF2B5EF4-FFF2-40B4-BE49-F238E27FC236}">
                  <a16:creationId xmlns:a16="http://schemas.microsoft.com/office/drawing/2014/main" id="{517109F0-E17F-1F92-6697-86B4E304F0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344494" y="3588158"/>
              <a:ext cx="5820" cy="49483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de Seta Reta 31">
              <a:extLst>
                <a:ext uri="{FF2B5EF4-FFF2-40B4-BE49-F238E27FC236}">
                  <a16:creationId xmlns:a16="http://schemas.microsoft.com/office/drawing/2014/main" id="{8179EDA5-66F6-FD8D-250F-3175F086BA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55333" y="4067157"/>
              <a:ext cx="3808110" cy="7946"/>
            </a:xfrm>
            <a:prstGeom prst="straightConnector1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Conector de Seta Reta 2">
            <a:extLst>
              <a:ext uri="{FF2B5EF4-FFF2-40B4-BE49-F238E27FC236}">
                <a16:creationId xmlns:a16="http://schemas.microsoft.com/office/drawing/2014/main" id="{BA2D6AB5-E430-EDE3-1085-8020BEB439E7}"/>
              </a:ext>
            </a:extLst>
          </p:cNvPr>
          <p:cNvCxnSpPr/>
          <p:nvPr/>
        </p:nvCxnSpPr>
        <p:spPr>
          <a:xfrm>
            <a:off x="7585469" y="5020766"/>
            <a:ext cx="1174830" cy="77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A76B8ED8-C5AE-ABD2-9EC6-839EE70D5FDB}"/>
              </a:ext>
            </a:extLst>
          </p:cNvPr>
          <p:cNvCxnSpPr>
            <a:cxnSpLocks/>
          </p:cNvCxnSpPr>
          <p:nvPr/>
        </p:nvCxnSpPr>
        <p:spPr>
          <a:xfrm>
            <a:off x="7585468" y="5406588"/>
            <a:ext cx="1174830" cy="77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8EF62C5-0ECB-B42F-DAAA-084D4D391B1A}"/>
              </a:ext>
            </a:extLst>
          </p:cNvPr>
          <p:cNvSpPr txBox="1"/>
          <p:nvPr/>
        </p:nvSpPr>
        <p:spPr>
          <a:xfrm>
            <a:off x="8770369" y="4879269"/>
            <a:ext cx="302503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400"/>
              <a:t>Quench Protection – Today 17:00 CET</a:t>
            </a:r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55BB4D2-2032-128C-E07D-2CF8B58568E6}"/>
              </a:ext>
            </a:extLst>
          </p:cNvPr>
          <p:cNvSpPr txBox="1"/>
          <p:nvPr/>
        </p:nvSpPr>
        <p:spPr>
          <a:xfrm>
            <a:off x="8770368" y="5265487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400" dirty="0"/>
              <a:t>Power </a:t>
            </a:r>
            <a:r>
              <a:rPr lang="pt-BR" sz="1400" dirty="0" err="1"/>
              <a:t>Supply</a:t>
            </a:r>
            <a:r>
              <a:rPr lang="pt-BR" sz="1400" dirty="0"/>
              <a:t> – Today 16:20 CET</a:t>
            </a:r>
            <a:endParaRPr lang="pt-BR" dirty="0"/>
          </a:p>
        </p:txBody>
      </p:sp>
      <p:pic>
        <p:nvPicPr>
          <p:cNvPr id="15" name="Imagem 14" descr="Tabela&#10;&#10;Descrição gerada automaticamente">
            <a:extLst>
              <a:ext uri="{FF2B5EF4-FFF2-40B4-BE49-F238E27FC236}">
                <a16:creationId xmlns:a16="http://schemas.microsoft.com/office/drawing/2014/main" id="{AA492B04-8CD9-0BFC-A846-D659EF6A18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8998" y="5573207"/>
            <a:ext cx="2365985" cy="942454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422D48D2-B8ED-999E-5D5A-6296ECE7DFF2}"/>
              </a:ext>
            </a:extLst>
          </p:cNvPr>
          <p:cNvSpPr txBox="1"/>
          <p:nvPr/>
        </p:nvSpPr>
        <p:spPr>
          <a:xfrm>
            <a:off x="580291" y="960516"/>
            <a:ext cx="6644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+mj-lt"/>
              </a:rPr>
              <a:t>Instrumentation </a:t>
            </a:r>
            <a:r>
              <a:rPr lang="pt-BR" sz="3200" b="1" dirty="0" err="1">
                <a:latin typeface="+mj-lt"/>
              </a:rPr>
              <a:t>and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Control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electronics</a:t>
            </a:r>
            <a:endParaRPr lang="pt-BR" sz="3200" b="1" dirty="0">
              <a:latin typeface="+mj-lt"/>
            </a:endParaRPr>
          </a:p>
        </p:txBody>
      </p:sp>
      <p:cxnSp>
        <p:nvCxnSpPr>
          <p:cNvPr id="41" name="Conector de Seta Reta 40">
            <a:extLst>
              <a:ext uri="{FF2B5EF4-FFF2-40B4-BE49-F238E27FC236}">
                <a16:creationId xmlns:a16="http://schemas.microsoft.com/office/drawing/2014/main" id="{E8AE2255-E864-A746-12F6-02C7E9732BA3}"/>
              </a:ext>
            </a:extLst>
          </p:cNvPr>
          <p:cNvCxnSpPr>
            <a:cxnSpLocks/>
          </p:cNvCxnSpPr>
          <p:nvPr/>
        </p:nvCxnSpPr>
        <p:spPr>
          <a:xfrm>
            <a:off x="7585468" y="5777617"/>
            <a:ext cx="1304532" cy="1479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307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3BC23-75F6-7FD0-7019-D6429BB7C3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26662CCF-F648-F034-FCCF-C7B89EE0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06A5F14-A236-0538-3033-7F818F0A08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7800A9">
                  <a:alpha val="55000"/>
                </a:srgbClr>
              </a:gs>
              <a:gs pos="100000">
                <a:srgbClr val="37FFB3">
                  <a:shade val="100000"/>
                  <a:satMod val="115000"/>
                  <a:alpha val="971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Texto&#10;&#10;Descrição gerada automaticamente">
            <a:extLst>
              <a:ext uri="{FF2B5EF4-FFF2-40B4-BE49-F238E27FC236}">
                <a16:creationId xmlns:a16="http://schemas.microsoft.com/office/drawing/2014/main" id="{A8D37B0F-11DF-43FB-D6FE-E4C2CD0D2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4" r="8474"/>
          <a:stretch/>
        </p:blipFill>
        <p:spPr>
          <a:xfrm>
            <a:off x="6134100" y="5483330"/>
            <a:ext cx="6453188" cy="1803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3B15CF-4C44-5FCA-8E3B-DD7CE466042C}"/>
              </a:ext>
            </a:extLst>
          </p:cNvPr>
          <p:cNvSpPr txBox="1"/>
          <p:nvPr/>
        </p:nvSpPr>
        <p:spPr>
          <a:xfrm>
            <a:off x="711199" y="5775231"/>
            <a:ext cx="2730501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2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cnpem.br</a:t>
            </a:r>
            <a:endParaRPr lang="fr-FR" sz="2800" b="1">
              <a:solidFill>
                <a:srgbClr val="4336F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56586F0-5DC2-BB80-F8F9-B4B4B6E2C731}"/>
              </a:ext>
            </a:extLst>
          </p:cNvPr>
          <p:cNvSpPr txBox="1"/>
          <p:nvPr/>
        </p:nvSpPr>
        <p:spPr>
          <a:xfrm>
            <a:off x="698499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Lato"/>
                <a:ea typeface="Lato"/>
                <a:cs typeface="Lato"/>
              </a:rPr>
              <a:t>Thank you!</a:t>
            </a:r>
            <a:endParaRPr lang="en-US" sz="4800" b="1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CD8B8B13-98FF-62EC-9B9A-3608589BFCDB}"/>
              </a:ext>
            </a:extLst>
          </p:cNvPr>
          <p:cNvCxnSpPr>
            <a:cxnSpLocks/>
          </p:cNvCxnSpPr>
          <p:nvPr/>
        </p:nvCxnSpPr>
        <p:spPr>
          <a:xfrm>
            <a:off x="534504" y="1605729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23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Overview of the SWLS circuit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</a:t>
            </a:fld>
            <a:endParaRPr lang="en-BR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EDBB697D-DB69-4E91-F28A-3A008D80FC54}"/>
              </a:ext>
            </a:extLst>
          </p:cNvPr>
          <p:cNvGrpSpPr/>
          <p:nvPr/>
        </p:nvGrpSpPr>
        <p:grpSpPr>
          <a:xfrm>
            <a:off x="8500920" y="1220004"/>
            <a:ext cx="3114959" cy="2457066"/>
            <a:chOff x="6602283" y="1481512"/>
            <a:chExt cx="5212150" cy="4513906"/>
          </a:xfrm>
        </p:grpSpPr>
        <p:pic>
          <p:nvPicPr>
            <p:cNvPr id="7" name="Imagem 6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DDC86763-47C4-411C-F7FD-3CB54BD3D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2283" y="1481512"/>
              <a:ext cx="5212150" cy="45139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B5CF4C1E-A81C-9C4F-AE19-7D3629791D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25719" y="2071991"/>
              <a:ext cx="0" cy="496323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none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646D6946-15B7-AA44-9B43-A6915CADA903}"/>
                </a:ext>
              </a:extLst>
            </p:cNvPr>
            <p:cNvSpPr/>
            <p:nvPr/>
          </p:nvSpPr>
          <p:spPr>
            <a:xfrm>
              <a:off x="11167353" y="1945745"/>
              <a:ext cx="97276" cy="9727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957D541E-3AFD-B73D-3C0D-3D0D5C30C526}"/>
                </a:ext>
              </a:extLst>
            </p:cNvPr>
            <p:cNvSpPr txBox="1"/>
            <p:nvPr/>
          </p:nvSpPr>
          <p:spPr>
            <a:xfrm>
              <a:off x="10292365" y="2507254"/>
              <a:ext cx="1522068" cy="961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err="1">
                  <a:solidFill>
                    <a:srgbClr val="222384"/>
                  </a:solidFill>
                </a:rPr>
                <a:t>Operating</a:t>
              </a:r>
              <a:r>
                <a:rPr lang="pt-BR" sz="1400" dirty="0">
                  <a:solidFill>
                    <a:srgbClr val="222384"/>
                  </a:solidFill>
                </a:rPr>
                <a:t> current</a:t>
              </a:r>
            </a:p>
          </p:txBody>
        </p:sp>
      </p:grpSp>
      <p:pic>
        <p:nvPicPr>
          <p:cNvPr id="22" name="Imagem 21">
            <a:extLst>
              <a:ext uri="{FF2B5EF4-FFF2-40B4-BE49-F238E27FC236}">
                <a16:creationId xmlns:a16="http://schemas.microsoft.com/office/drawing/2014/main" id="{3D3B486E-2E5D-9FAB-A37A-DA2A93342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9996" y="4837897"/>
            <a:ext cx="1199147" cy="10003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82ECD6BB-3061-9B14-B422-D8D19B0DA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39" y="1692781"/>
            <a:ext cx="3741134" cy="4161171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BB1C3AD1-F037-346C-114F-25DFC72461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277" y="4074114"/>
            <a:ext cx="1079719" cy="252794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0" name="CaixaDeTexto 29">
            <a:extLst>
              <a:ext uri="{FF2B5EF4-FFF2-40B4-BE49-F238E27FC236}">
                <a16:creationId xmlns:a16="http://schemas.microsoft.com/office/drawing/2014/main" id="{3CCFCD00-300E-B66F-CCD5-E9E2EDE83E02}"/>
              </a:ext>
            </a:extLst>
          </p:cNvPr>
          <p:cNvSpPr txBox="1"/>
          <p:nvPr/>
        </p:nvSpPr>
        <p:spPr>
          <a:xfrm>
            <a:off x="3912812" y="2205492"/>
            <a:ext cx="438641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Operating</a:t>
            </a:r>
            <a:r>
              <a:rPr lang="pt-BR" dirty="0"/>
              <a:t> current: 228 A</a:t>
            </a:r>
          </a:p>
          <a:p>
            <a:pPr marL="742950" lvl="1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pt-BR" sz="1400" dirty="0"/>
              <a:t>Circuit </a:t>
            </a:r>
            <a:r>
              <a:rPr lang="pt-BR" sz="1400" dirty="0" err="1"/>
              <a:t>rated</a:t>
            </a:r>
            <a:r>
              <a:rPr lang="pt-BR" sz="1400" dirty="0"/>
              <a:t> for 300 A </a:t>
            </a:r>
            <a:r>
              <a:rPr lang="pt-BR" sz="1400" dirty="0" err="1"/>
              <a:t>and</a:t>
            </a:r>
            <a:r>
              <a:rPr lang="pt-BR" sz="1400" dirty="0"/>
              <a:t> 1 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Two </a:t>
            </a:r>
            <a:r>
              <a:rPr lang="pt-BR" dirty="0" err="1"/>
              <a:t>power</a:t>
            </a:r>
            <a:r>
              <a:rPr lang="pt-BR" dirty="0"/>
              <a:t> </a:t>
            </a:r>
            <a:r>
              <a:rPr lang="pt-BR" dirty="0" err="1"/>
              <a:t>supplies</a:t>
            </a:r>
            <a:endParaRPr lang="pt-BR" dirty="0"/>
          </a:p>
          <a:p>
            <a:pPr marL="742950" lvl="1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pt-BR" sz="1400" dirty="0"/>
              <a:t>Power </a:t>
            </a:r>
            <a:r>
              <a:rPr lang="pt-BR" sz="1400" dirty="0" err="1"/>
              <a:t>Supply</a:t>
            </a:r>
            <a:r>
              <a:rPr lang="pt-BR" sz="1400" dirty="0"/>
              <a:t> – Today 16:20 CET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Main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side</a:t>
            </a:r>
            <a:r>
              <a:rPr lang="pt-BR" dirty="0"/>
              <a:t> </a:t>
            </a:r>
            <a:r>
              <a:rPr lang="pt-BR" dirty="0" err="1"/>
              <a:t>coils</a:t>
            </a:r>
            <a:r>
              <a:rPr lang="pt-BR" dirty="0"/>
              <a:t> current </a:t>
            </a:r>
            <a:r>
              <a:rPr lang="pt-BR" dirty="0" err="1"/>
              <a:t>controlled</a:t>
            </a:r>
            <a:r>
              <a:rPr lang="pt-BR" dirty="0"/>
              <a:t> </a:t>
            </a:r>
            <a:r>
              <a:rPr lang="pt-BR" dirty="0" err="1"/>
              <a:t>separately</a:t>
            </a:r>
            <a:endParaRPr lang="pt-BR" dirty="0"/>
          </a:p>
          <a:p>
            <a:pPr marL="742950" lvl="1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pt-BR" sz="1400" dirty="0" err="1"/>
              <a:t>Electromagnetic</a:t>
            </a:r>
            <a:r>
              <a:rPr lang="pt-BR" sz="1400" dirty="0"/>
              <a:t> Design – </a:t>
            </a:r>
            <a:r>
              <a:rPr lang="pt-BR" sz="1400" dirty="0" err="1"/>
              <a:t>Tomorrow</a:t>
            </a:r>
            <a:r>
              <a:rPr lang="pt-BR" sz="1400" dirty="0"/>
              <a:t> 14:00 CET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External </a:t>
            </a:r>
            <a:r>
              <a:rPr lang="pt-BR" dirty="0" err="1"/>
              <a:t>energy</a:t>
            </a:r>
            <a:r>
              <a:rPr lang="pt-BR" dirty="0"/>
              <a:t> </a:t>
            </a:r>
            <a:r>
              <a:rPr lang="pt-BR" dirty="0" err="1"/>
              <a:t>dissipation</a:t>
            </a:r>
            <a:endParaRPr lang="pt-BR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400" dirty="0"/>
              <a:t>Quench Protection – Today 17:00 CET</a:t>
            </a:r>
          </a:p>
        </p:txBody>
      </p:sp>
    </p:spTree>
    <p:extLst>
      <p:ext uri="{BB962C8B-B14F-4D97-AF65-F5344CB8AC3E}">
        <p14:creationId xmlns:p14="http://schemas.microsoft.com/office/powerpoint/2010/main" val="611250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Cryogenic Electrical Circuit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</a:t>
            </a:fld>
            <a:endParaRPr lang="en-BR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0C2FC55-6A51-5209-208D-4C36BBE4C857}"/>
              </a:ext>
            </a:extLst>
          </p:cNvPr>
          <p:cNvSpPr txBox="1"/>
          <p:nvPr/>
        </p:nvSpPr>
        <p:spPr>
          <a:xfrm>
            <a:off x="6874450" y="1636600"/>
            <a:ext cx="518481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Current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Positive, negative </a:t>
            </a:r>
            <a:r>
              <a:rPr lang="pt-BR" sz="1600" dirty="0" err="1"/>
              <a:t>and</a:t>
            </a:r>
            <a:r>
              <a:rPr lang="pt-BR" sz="1600" dirty="0"/>
              <a:t> 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Balance lead </a:t>
            </a:r>
            <a:r>
              <a:rPr lang="pt-BR" sz="1600" dirty="0" err="1"/>
              <a:t>may</a:t>
            </a:r>
            <a:r>
              <a:rPr lang="pt-BR" sz="1600" dirty="0"/>
              <a:t> </a:t>
            </a:r>
            <a:r>
              <a:rPr lang="pt-BR" sz="1600" dirty="0" err="1"/>
              <a:t>experience</a:t>
            </a:r>
            <a:r>
              <a:rPr lang="pt-BR" sz="1600" dirty="0"/>
              <a:t> full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Ballast</a:t>
            </a:r>
            <a:r>
              <a:rPr lang="pt-BR" sz="1600" dirty="0"/>
              <a:t> </a:t>
            </a:r>
            <a:r>
              <a:rPr lang="pt-BR" sz="1600" dirty="0" err="1"/>
              <a:t>required</a:t>
            </a:r>
            <a:r>
              <a:rPr lang="pt-BR" sz="1600" dirty="0"/>
              <a:t> for external </a:t>
            </a:r>
            <a:r>
              <a:rPr lang="pt-BR" sz="1600" dirty="0" err="1"/>
              <a:t>energy</a:t>
            </a:r>
            <a:r>
              <a:rPr lang="pt-BR" sz="1600" dirty="0"/>
              <a:t> </a:t>
            </a:r>
            <a:r>
              <a:rPr lang="pt-BR" sz="1600" dirty="0" err="1"/>
              <a:t>extraction</a:t>
            </a:r>
            <a:endParaRPr lang="pt-BR" sz="1600" dirty="0"/>
          </a:p>
          <a:p>
            <a:endParaRPr lang="pt-BR" sz="1600" dirty="0"/>
          </a:p>
          <a:p>
            <a:r>
              <a:rPr lang="pt-BR" sz="2000" b="1" dirty="0"/>
              <a:t>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NbTi wire </a:t>
            </a:r>
            <a:r>
              <a:rPr lang="pt-BR" sz="1600" dirty="0" err="1"/>
              <a:t>connecting</a:t>
            </a:r>
            <a:r>
              <a:rPr lang="pt-BR" sz="1600" dirty="0"/>
              <a:t> </a:t>
            </a:r>
            <a:r>
              <a:rPr lang="pt-BR" sz="1600" dirty="0" err="1"/>
              <a:t>coils</a:t>
            </a:r>
            <a:r>
              <a:rPr lang="pt-BR" sz="1600" dirty="0"/>
              <a:t> </a:t>
            </a:r>
            <a:r>
              <a:rPr lang="pt-BR" sz="1600" dirty="0" err="1"/>
              <a:t>and</a:t>
            </a:r>
            <a:r>
              <a:rPr lang="pt-BR" sz="1600" dirty="0"/>
              <a:t> </a:t>
            </a:r>
            <a:r>
              <a:rPr lang="pt-BR" sz="1600" dirty="0" err="1"/>
              <a:t>to</a:t>
            </a:r>
            <a:r>
              <a:rPr lang="pt-BR" sz="1600" dirty="0"/>
              <a:t> </a:t>
            </a:r>
            <a:r>
              <a:rPr lang="pt-BR" sz="1600" dirty="0" err="1"/>
              <a:t>the</a:t>
            </a:r>
            <a:r>
              <a:rPr lang="pt-BR" sz="1600" dirty="0"/>
              <a:t>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Coils</a:t>
            </a:r>
            <a:r>
              <a:rPr lang="pt-BR" sz="1600" dirty="0"/>
              <a:t> </a:t>
            </a:r>
            <a:r>
              <a:rPr lang="pt-BR" sz="1600" dirty="0" err="1"/>
              <a:t>wound</a:t>
            </a:r>
            <a:r>
              <a:rPr lang="pt-BR" sz="1600" dirty="0"/>
              <a:t> with </a:t>
            </a:r>
            <a:r>
              <a:rPr lang="pt-BR" sz="1600" dirty="0" err="1"/>
              <a:t>excess</a:t>
            </a:r>
            <a:r>
              <a:rPr lang="pt-BR" sz="1600" dirty="0"/>
              <a:t> wire </a:t>
            </a:r>
            <a:r>
              <a:rPr lang="pt-BR" sz="1600" dirty="0" err="1"/>
              <a:t>to</a:t>
            </a:r>
            <a:r>
              <a:rPr lang="pt-BR" sz="1600" dirty="0"/>
              <a:t> minimize </a:t>
            </a:r>
            <a:r>
              <a:rPr lang="pt-BR" sz="1600" dirty="0" err="1"/>
              <a:t>splices</a:t>
            </a:r>
            <a:endParaRPr lang="pt-BR" sz="1600" dirty="0"/>
          </a:p>
          <a:p>
            <a:endParaRPr lang="pt-BR" sz="1600" dirty="0"/>
          </a:p>
          <a:p>
            <a:r>
              <a:rPr lang="pt-BR" sz="2000" b="1" dirty="0" err="1"/>
              <a:t>Splices</a:t>
            </a:r>
            <a:endParaRPr lang="pt-BR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Soft-soldering links </a:t>
            </a:r>
            <a:r>
              <a:rPr lang="pt-BR" sz="1600" dirty="0" err="1"/>
              <a:t>into</a:t>
            </a:r>
            <a:r>
              <a:rPr lang="pt-BR" sz="1600" dirty="0"/>
              <a:t> a copper </a:t>
            </a:r>
            <a:r>
              <a:rPr lang="pt-BR" sz="1600" dirty="0" err="1"/>
              <a:t>stabilizer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Includes </a:t>
            </a:r>
            <a:r>
              <a:rPr lang="pt-BR" sz="1600" dirty="0" err="1"/>
              <a:t>one</a:t>
            </a:r>
            <a:r>
              <a:rPr lang="pt-BR" sz="1600" dirty="0"/>
              <a:t> three-</a:t>
            </a:r>
            <a:r>
              <a:rPr lang="pt-BR" sz="1600" dirty="0" err="1"/>
              <a:t>wired</a:t>
            </a:r>
            <a:r>
              <a:rPr lang="pt-BR" sz="1600" dirty="0"/>
              <a:t> </a:t>
            </a:r>
            <a:r>
              <a:rPr lang="pt-BR" sz="1600" dirty="0" err="1"/>
              <a:t>splice</a:t>
            </a:r>
            <a:endParaRPr lang="pt-BR" sz="1600" dirty="0"/>
          </a:p>
        </p:txBody>
      </p:sp>
      <p:grpSp>
        <p:nvGrpSpPr>
          <p:cNvPr id="50" name="Agrupar 49">
            <a:extLst>
              <a:ext uri="{FF2B5EF4-FFF2-40B4-BE49-F238E27FC236}">
                <a16:creationId xmlns:a16="http://schemas.microsoft.com/office/drawing/2014/main" id="{D90A3032-FD7D-6FAE-AA45-C982797001A7}"/>
              </a:ext>
            </a:extLst>
          </p:cNvPr>
          <p:cNvGrpSpPr/>
          <p:nvPr/>
        </p:nvGrpSpPr>
        <p:grpSpPr>
          <a:xfrm>
            <a:off x="229828" y="1343868"/>
            <a:ext cx="6097633" cy="4014187"/>
            <a:chOff x="447102" y="1607680"/>
            <a:chExt cx="6097633" cy="4014187"/>
          </a:xfrm>
        </p:grpSpPr>
        <p:grpSp>
          <p:nvGrpSpPr>
            <p:cNvPr id="24" name="Agrupar 23">
              <a:extLst>
                <a:ext uri="{FF2B5EF4-FFF2-40B4-BE49-F238E27FC236}">
                  <a16:creationId xmlns:a16="http://schemas.microsoft.com/office/drawing/2014/main" id="{13E29593-6462-0537-3B6C-6B040C6EE07A}"/>
                </a:ext>
              </a:extLst>
            </p:cNvPr>
            <p:cNvGrpSpPr/>
            <p:nvPr/>
          </p:nvGrpSpPr>
          <p:grpSpPr>
            <a:xfrm>
              <a:off x="447102" y="1607680"/>
              <a:ext cx="6097633" cy="4014187"/>
              <a:chOff x="447102" y="1607680"/>
              <a:chExt cx="6097633" cy="4014187"/>
            </a:xfrm>
          </p:grpSpPr>
          <p:pic>
            <p:nvPicPr>
              <p:cNvPr id="23" name="Imagem 22">
                <a:extLst>
                  <a:ext uri="{FF2B5EF4-FFF2-40B4-BE49-F238E27FC236}">
                    <a16:creationId xmlns:a16="http://schemas.microsoft.com/office/drawing/2014/main" id="{F9B5A93D-467D-D9F1-54B9-6A76CD2525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7102" y="1607680"/>
                <a:ext cx="5956912" cy="4014187"/>
              </a:xfrm>
              <a:prstGeom prst="rect">
                <a:avLst/>
              </a:prstGeom>
            </p:spPr>
          </p:pic>
          <p:sp>
            <p:nvSpPr>
              <p:cNvPr id="13" name="Retângulo: Cantos Arredondados 12">
                <a:extLst>
                  <a:ext uri="{FF2B5EF4-FFF2-40B4-BE49-F238E27FC236}">
                    <a16:creationId xmlns:a16="http://schemas.microsoft.com/office/drawing/2014/main" id="{72411E1C-A498-78F9-F129-8101E382571B}"/>
                  </a:ext>
                </a:extLst>
              </p:cNvPr>
              <p:cNvSpPr/>
              <p:nvPr/>
            </p:nvSpPr>
            <p:spPr>
              <a:xfrm>
                <a:off x="5523655" y="2069367"/>
                <a:ext cx="1021080" cy="398667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>
                    <a:solidFill>
                      <a:schemeClr val="tx1"/>
                    </a:solidFill>
                  </a:rPr>
                  <a:t>Positive</a:t>
                </a:r>
              </a:p>
            </p:txBody>
          </p:sp>
          <p:sp>
            <p:nvSpPr>
              <p:cNvPr id="14" name="Retângulo: Cantos Arredondados 13">
                <a:extLst>
                  <a:ext uri="{FF2B5EF4-FFF2-40B4-BE49-F238E27FC236}">
                    <a16:creationId xmlns:a16="http://schemas.microsoft.com/office/drawing/2014/main" id="{1CBDF257-5DFF-2DCC-69FE-4BEA8D747BC9}"/>
                  </a:ext>
                </a:extLst>
              </p:cNvPr>
              <p:cNvSpPr/>
              <p:nvPr/>
            </p:nvSpPr>
            <p:spPr>
              <a:xfrm>
                <a:off x="1612115" y="2062290"/>
                <a:ext cx="1100393" cy="398667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>
                    <a:solidFill>
                      <a:schemeClr val="tx1"/>
                    </a:solidFill>
                  </a:rPr>
                  <a:t>Negative</a:t>
                </a:r>
              </a:p>
            </p:txBody>
          </p:sp>
          <p:sp>
            <p:nvSpPr>
              <p:cNvPr id="15" name="Retângulo: Cantos Arredondados 14">
                <a:extLst>
                  <a:ext uri="{FF2B5EF4-FFF2-40B4-BE49-F238E27FC236}">
                    <a16:creationId xmlns:a16="http://schemas.microsoft.com/office/drawing/2014/main" id="{798FFDB8-12EE-D20D-9250-60B266D5D182}"/>
                  </a:ext>
                </a:extLst>
              </p:cNvPr>
              <p:cNvSpPr/>
              <p:nvPr/>
            </p:nvSpPr>
            <p:spPr>
              <a:xfrm>
                <a:off x="3530811" y="2062289"/>
                <a:ext cx="1021080" cy="398667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>
                    <a:solidFill>
                      <a:schemeClr val="tx1"/>
                    </a:solidFill>
                  </a:rPr>
                  <a:t>Balance</a:t>
                </a:r>
              </a:p>
            </p:txBody>
          </p:sp>
          <p:sp>
            <p:nvSpPr>
              <p:cNvPr id="20" name="Retângulo: Cantos Arredondados 19">
                <a:extLst>
                  <a:ext uri="{FF2B5EF4-FFF2-40B4-BE49-F238E27FC236}">
                    <a16:creationId xmlns:a16="http://schemas.microsoft.com/office/drawing/2014/main" id="{2C9DD8A1-9C6F-351C-9009-50701602B86A}"/>
                  </a:ext>
                </a:extLst>
              </p:cNvPr>
              <p:cNvSpPr/>
              <p:nvPr/>
            </p:nvSpPr>
            <p:spPr>
              <a:xfrm>
                <a:off x="5447455" y="3994151"/>
                <a:ext cx="705695" cy="556684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>
                    <a:solidFill>
                      <a:schemeClr val="tx1"/>
                    </a:solidFill>
                  </a:rPr>
                  <a:t>NbTi Link</a:t>
                </a:r>
              </a:p>
            </p:txBody>
          </p:sp>
          <p:sp>
            <p:nvSpPr>
              <p:cNvPr id="21" name="Retângulo: Cantos Arredondados 20">
                <a:extLst>
                  <a:ext uri="{FF2B5EF4-FFF2-40B4-BE49-F238E27FC236}">
                    <a16:creationId xmlns:a16="http://schemas.microsoft.com/office/drawing/2014/main" id="{B8304B20-68A4-9BBE-761E-E26559C49C38}"/>
                  </a:ext>
                </a:extLst>
              </p:cNvPr>
              <p:cNvSpPr/>
              <p:nvPr/>
            </p:nvSpPr>
            <p:spPr>
              <a:xfrm>
                <a:off x="3493770" y="4109241"/>
                <a:ext cx="794597" cy="326504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>
                    <a:solidFill>
                      <a:schemeClr val="tx1"/>
                    </a:solidFill>
                  </a:rPr>
                  <a:t>Splice</a:t>
                </a:r>
              </a:p>
            </p:txBody>
          </p:sp>
        </p:grpSp>
        <p:pic>
          <p:nvPicPr>
            <p:cNvPr id="26" name="Imagem 25">
              <a:extLst>
                <a:ext uri="{FF2B5EF4-FFF2-40B4-BE49-F238E27FC236}">
                  <a16:creationId xmlns:a16="http://schemas.microsoft.com/office/drawing/2014/main" id="{6D36E269-A324-A983-486B-6674D9AE4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2833" y="3246261"/>
              <a:ext cx="66313" cy="284340"/>
            </a:xfrm>
            <a:prstGeom prst="rect">
              <a:avLst/>
            </a:prstGeom>
          </p:spPr>
        </p:pic>
        <p:cxnSp>
          <p:nvCxnSpPr>
            <p:cNvPr id="29" name="Conector reto 28">
              <a:extLst>
                <a:ext uri="{FF2B5EF4-FFF2-40B4-BE49-F238E27FC236}">
                  <a16:creationId xmlns:a16="http://schemas.microsoft.com/office/drawing/2014/main" id="{D1BF6756-85B9-F09D-F608-FA817208EE99}"/>
                </a:ext>
              </a:extLst>
            </p:cNvPr>
            <p:cNvCxnSpPr/>
            <p:nvPr/>
          </p:nvCxnSpPr>
          <p:spPr>
            <a:xfrm>
              <a:off x="3486150" y="3044825"/>
              <a:ext cx="15745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C0FD489C-0B07-A47E-1F45-154458A81A15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>
              <a:off x="3645694" y="3045619"/>
              <a:ext cx="296" cy="2006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to 32">
              <a:extLst>
                <a:ext uri="{FF2B5EF4-FFF2-40B4-BE49-F238E27FC236}">
                  <a16:creationId xmlns:a16="http://schemas.microsoft.com/office/drawing/2014/main" id="{21F77E90-FF31-195B-64B6-E7CB7951FC91}"/>
                </a:ext>
              </a:extLst>
            </p:cNvPr>
            <p:cNvCxnSpPr>
              <a:cxnSpLocks/>
            </p:cNvCxnSpPr>
            <p:nvPr/>
          </p:nvCxnSpPr>
          <p:spPr>
            <a:xfrm>
              <a:off x="3640433" y="3470275"/>
              <a:ext cx="3175" cy="2381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to 33">
              <a:extLst>
                <a:ext uri="{FF2B5EF4-FFF2-40B4-BE49-F238E27FC236}">
                  <a16:creationId xmlns:a16="http://schemas.microsoft.com/office/drawing/2014/main" id="{8F4EFC8B-2C2C-0277-72FB-ADB3FD2CF195}"/>
                </a:ext>
              </a:extLst>
            </p:cNvPr>
            <p:cNvCxnSpPr>
              <a:cxnSpLocks/>
            </p:cNvCxnSpPr>
            <p:nvPr/>
          </p:nvCxnSpPr>
          <p:spPr>
            <a:xfrm>
              <a:off x="3505200" y="3708400"/>
              <a:ext cx="1352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Imagem 38">
              <a:extLst>
                <a:ext uri="{FF2B5EF4-FFF2-40B4-BE49-F238E27FC236}">
                  <a16:creationId xmlns:a16="http://schemas.microsoft.com/office/drawing/2014/main" id="{AC2A1129-8C45-134A-D7BF-4CA6B1D2E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9273" y="3238641"/>
              <a:ext cx="66313" cy="284340"/>
            </a:xfrm>
            <a:prstGeom prst="rect">
              <a:avLst/>
            </a:prstGeom>
          </p:spPr>
        </p:pic>
        <p:cxnSp>
          <p:nvCxnSpPr>
            <p:cNvPr id="40" name="Conector reto 39">
              <a:extLst>
                <a:ext uri="{FF2B5EF4-FFF2-40B4-BE49-F238E27FC236}">
                  <a16:creationId xmlns:a16="http://schemas.microsoft.com/office/drawing/2014/main" id="{779AECCE-67CD-DE41-7D5C-BE0F8FE4F2DE}"/>
                </a:ext>
              </a:extLst>
            </p:cNvPr>
            <p:cNvCxnSpPr/>
            <p:nvPr/>
          </p:nvCxnSpPr>
          <p:spPr>
            <a:xfrm>
              <a:off x="5482590" y="3037205"/>
              <a:ext cx="15745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>
              <a:extLst>
                <a:ext uri="{FF2B5EF4-FFF2-40B4-BE49-F238E27FC236}">
                  <a16:creationId xmlns:a16="http://schemas.microsoft.com/office/drawing/2014/main" id="{2C849007-ED3C-E766-9849-EE8883A5EADC}"/>
                </a:ext>
              </a:extLst>
            </p:cNvPr>
            <p:cNvCxnSpPr>
              <a:cxnSpLocks/>
              <a:endCxn id="39" idx="0"/>
            </p:cNvCxnSpPr>
            <p:nvPr/>
          </p:nvCxnSpPr>
          <p:spPr>
            <a:xfrm>
              <a:off x="5642134" y="3037999"/>
              <a:ext cx="296" cy="2006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to 41">
              <a:extLst>
                <a:ext uri="{FF2B5EF4-FFF2-40B4-BE49-F238E27FC236}">
                  <a16:creationId xmlns:a16="http://schemas.microsoft.com/office/drawing/2014/main" id="{278DCCE1-0BC1-A124-7A71-6C344E648B4E}"/>
                </a:ext>
              </a:extLst>
            </p:cNvPr>
            <p:cNvCxnSpPr>
              <a:cxnSpLocks/>
            </p:cNvCxnSpPr>
            <p:nvPr/>
          </p:nvCxnSpPr>
          <p:spPr>
            <a:xfrm>
              <a:off x="5636873" y="3462655"/>
              <a:ext cx="3175" cy="2381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to 42">
              <a:extLst>
                <a:ext uri="{FF2B5EF4-FFF2-40B4-BE49-F238E27FC236}">
                  <a16:creationId xmlns:a16="http://schemas.microsoft.com/office/drawing/2014/main" id="{03402F08-FBC3-35B4-7A52-C7694E5223F6}"/>
                </a:ext>
              </a:extLst>
            </p:cNvPr>
            <p:cNvCxnSpPr>
              <a:cxnSpLocks/>
            </p:cNvCxnSpPr>
            <p:nvPr/>
          </p:nvCxnSpPr>
          <p:spPr>
            <a:xfrm>
              <a:off x="5501640" y="3700780"/>
              <a:ext cx="1352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Imagem 43">
              <a:extLst>
                <a:ext uri="{FF2B5EF4-FFF2-40B4-BE49-F238E27FC236}">
                  <a16:creationId xmlns:a16="http://schemas.microsoft.com/office/drawing/2014/main" id="{7CAC1614-71F1-0892-8203-39EC5755C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7833" y="3238641"/>
              <a:ext cx="66313" cy="284340"/>
            </a:xfrm>
            <a:prstGeom prst="rect">
              <a:avLst/>
            </a:prstGeom>
          </p:spPr>
        </p:pic>
        <p:cxnSp>
          <p:nvCxnSpPr>
            <p:cNvPr id="45" name="Conector reto 44">
              <a:extLst>
                <a:ext uri="{FF2B5EF4-FFF2-40B4-BE49-F238E27FC236}">
                  <a16:creationId xmlns:a16="http://schemas.microsoft.com/office/drawing/2014/main" id="{A6C4B14E-C001-9C44-605F-E0328FE43453}"/>
                </a:ext>
              </a:extLst>
            </p:cNvPr>
            <p:cNvCxnSpPr/>
            <p:nvPr/>
          </p:nvCxnSpPr>
          <p:spPr>
            <a:xfrm>
              <a:off x="1581150" y="3037205"/>
              <a:ext cx="15745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to 45">
              <a:extLst>
                <a:ext uri="{FF2B5EF4-FFF2-40B4-BE49-F238E27FC236}">
                  <a16:creationId xmlns:a16="http://schemas.microsoft.com/office/drawing/2014/main" id="{3681A414-6E9F-FA24-65FC-057FAE7D1EA5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>
              <a:off x="1740694" y="3037999"/>
              <a:ext cx="296" cy="2006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to 46">
              <a:extLst>
                <a:ext uri="{FF2B5EF4-FFF2-40B4-BE49-F238E27FC236}">
                  <a16:creationId xmlns:a16="http://schemas.microsoft.com/office/drawing/2014/main" id="{006E5BC6-24A2-AE15-4E14-29B3371F2BF0}"/>
                </a:ext>
              </a:extLst>
            </p:cNvPr>
            <p:cNvCxnSpPr>
              <a:cxnSpLocks/>
            </p:cNvCxnSpPr>
            <p:nvPr/>
          </p:nvCxnSpPr>
          <p:spPr>
            <a:xfrm>
              <a:off x="1735433" y="3462655"/>
              <a:ext cx="3175" cy="2381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to 47">
              <a:extLst>
                <a:ext uri="{FF2B5EF4-FFF2-40B4-BE49-F238E27FC236}">
                  <a16:creationId xmlns:a16="http://schemas.microsoft.com/office/drawing/2014/main" id="{39395728-A02F-5D6F-3DF3-B8DD59DCE98C}"/>
                </a:ext>
              </a:extLst>
            </p:cNvPr>
            <p:cNvCxnSpPr>
              <a:cxnSpLocks/>
            </p:cNvCxnSpPr>
            <p:nvPr/>
          </p:nvCxnSpPr>
          <p:spPr>
            <a:xfrm>
              <a:off x="1600200" y="3700780"/>
              <a:ext cx="1352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F8E709A1-6630-F3C9-1EC4-A7B327DF3773}"/>
                </a:ext>
              </a:extLst>
            </p:cNvPr>
            <p:cNvSpPr txBox="1"/>
            <p:nvPr/>
          </p:nvSpPr>
          <p:spPr>
            <a:xfrm>
              <a:off x="3615267" y="3268133"/>
              <a:ext cx="5774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 err="1">
                  <a:solidFill>
                    <a:srgbClr val="EA6D68"/>
                  </a:solidFill>
                </a:rPr>
                <a:t>Ballast</a:t>
              </a:r>
              <a:endParaRPr lang="pt-BR" sz="1100" b="1" dirty="0">
                <a:solidFill>
                  <a:srgbClr val="EA6D68"/>
                </a:solidFill>
              </a:endParaRPr>
            </a:p>
          </p:txBody>
        </p:sp>
      </p:grpSp>
      <p:grpSp>
        <p:nvGrpSpPr>
          <p:cNvPr id="51" name="Agrupar 50">
            <a:extLst>
              <a:ext uri="{FF2B5EF4-FFF2-40B4-BE49-F238E27FC236}">
                <a16:creationId xmlns:a16="http://schemas.microsoft.com/office/drawing/2014/main" id="{8E9058D9-58BF-B6AE-E7DE-775CDA369353}"/>
              </a:ext>
            </a:extLst>
          </p:cNvPr>
          <p:cNvGrpSpPr/>
          <p:nvPr/>
        </p:nvGrpSpPr>
        <p:grpSpPr>
          <a:xfrm>
            <a:off x="5545814" y="5445437"/>
            <a:ext cx="2415015" cy="735406"/>
            <a:chOff x="9435182" y="3769475"/>
            <a:chExt cx="2415015" cy="735406"/>
          </a:xfrm>
        </p:grpSpPr>
        <p:sp>
          <p:nvSpPr>
            <p:cNvPr id="52" name="Retângulo: Cantos Arredondados 51">
              <a:extLst>
                <a:ext uri="{FF2B5EF4-FFF2-40B4-BE49-F238E27FC236}">
                  <a16:creationId xmlns:a16="http://schemas.microsoft.com/office/drawing/2014/main" id="{E119578B-1D30-E6EC-C752-6D0F59279ACB}"/>
                </a:ext>
              </a:extLst>
            </p:cNvPr>
            <p:cNvSpPr/>
            <p:nvPr/>
          </p:nvSpPr>
          <p:spPr>
            <a:xfrm>
              <a:off x="9435182" y="3769475"/>
              <a:ext cx="2253155" cy="59543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/>
                <a:t>Project premisse:</a:t>
              </a:r>
            </a:p>
            <a:p>
              <a:pPr algn="ctr"/>
              <a:r>
                <a:rPr lang="pt-BR" sz="1200" b="1" dirty="0"/>
                <a:t>Complete </a:t>
              </a:r>
              <a:r>
                <a:rPr lang="pt-BR" sz="1200" b="1" dirty="0" err="1"/>
                <a:t>redundancy</a:t>
              </a:r>
              <a:r>
                <a:rPr lang="pt-BR" sz="1200" b="1" dirty="0"/>
                <a:t> in </a:t>
              </a:r>
              <a:r>
                <a:rPr lang="pt-BR" sz="1200" b="1" dirty="0" err="1"/>
                <a:t>the</a:t>
              </a:r>
              <a:r>
                <a:rPr lang="pt-BR" sz="1200" b="1" dirty="0"/>
                <a:t> </a:t>
              </a:r>
              <a:r>
                <a:rPr lang="pt-BR" sz="1200" b="1" dirty="0" err="1"/>
                <a:t>insulation</a:t>
              </a:r>
              <a:r>
                <a:rPr lang="pt-BR" sz="1200" b="1" dirty="0"/>
                <a:t> </a:t>
              </a:r>
              <a:r>
                <a:rPr lang="pt-BR" sz="1200" b="1" dirty="0" err="1"/>
                <a:t>of</a:t>
              </a:r>
              <a:r>
                <a:rPr lang="pt-BR" sz="1200" b="1" dirty="0"/>
                <a:t> </a:t>
              </a:r>
              <a:r>
                <a:rPr lang="pt-BR" sz="1200" b="1" dirty="0" err="1"/>
                <a:t>the</a:t>
              </a:r>
              <a:r>
                <a:rPr lang="pt-BR" sz="1200" b="1" dirty="0"/>
                <a:t> </a:t>
              </a:r>
              <a:r>
                <a:rPr lang="pt-BR" sz="1200" b="1" dirty="0" err="1"/>
                <a:t>circuit</a:t>
              </a:r>
              <a:r>
                <a:rPr lang="pt-BR" sz="1200" b="1" dirty="0"/>
                <a:t> </a:t>
              </a:r>
              <a:r>
                <a:rPr lang="pt-BR" sz="1200" b="1" dirty="0" err="1"/>
                <a:t>wires</a:t>
              </a:r>
              <a:endParaRPr lang="pt-BR" sz="1200" b="1" dirty="0"/>
            </a:p>
          </p:txBody>
        </p:sp>
        <p:pic>
          <p:nvPicPr>
            <p:cNvPr id="53" name="Imagem 52">
              <a:extLst>
                <a:ext uri="{FF2B5EF4-FFF2-40B4-BE49-F238E27FC236}">
                  <a16:creationId xmlns:a16="http://schemas.microsoft.com/office/drawing/2014/main" id="{49E7179C-CC45-8C33-32F8-FCC1C3EEA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06132" y="4135549"/>
              <a:ext cx="444065" cy="369332"/>
            </a:xfrm>
            <a:prstGeom prst="rect">
              <a:avLst/>
            </a:prstGeom>
          </p:spPr>
        </p:pic>
      </p:grpSp>
      <p:grpSp>
        <p:nvGrpSpPr>
          <p:cNvPr id="54" name="Agrupar 53">
            <a:extLst>
              <a:ext uri="{FF2B5EF4-FFF2-40B4-BE49-F238E27FC236}">
                <a16:creationId xmlns:a16="http://schemas.microsoft.com/office/drawing/2014/main" id="{E3FBD566-251F-0654-2A9A-DA89689962D8}"/>
              </a:ext>
            </a:extLst>
          </p:cNvPr>
          <p:cNvGrpSpPr/>
          <p:nvPr/>
        </p:nvGrpSpPr>
        <p:grpSpPr>
          <a:xfrm>
            <a:off x="8948806" y="5041347"/>
            <a:ext cx="3243194" cy="1816653"/>
            <a:chOff x="7752000" y="3616619"/>
            <a:chExt cx="3703399" cy="2191577"/>
          </a:xfrm>
        </p:grpSpPr>
        <p:pic>
          <p:nvPicPr>
            <p:cNvPr id="55" name="Imagem 54">
              <a:extLst>
                <a:ext uri="{FF2B5EF4-FFF2-40B4-BE49-F238E27FC236}">
                  <a16:creationId xmlns:a16="http://schemas.microsoft.com/office/drawing/2014/main" id="{BAA46D2D-5045-1D58-13A4-3FE69B2CF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4732" y="4097110"/>
              <a:ext cx="3640667" cy="1711086"/>
            </a:xfrm>
            <a:prstGeom prst="rect">
              <a:avLst/>
            </a:prstGeom>
          </p:spPr>
        </p:pic>
        <p:sp>
          <p:nvSpPr>
            <p:cNvPr id="56" name="Retângulo: Cantos Arredondados 55">
              <a:extLst>
                <a:ext uri="{FF2B5EF4-FFF2-40B4-BE49-F238E27FC236}">
                  <a16:creationId xmlns:a16="http://schemas.microsoft.com/office/drawing/2014/main" id="{0F2F50A7-D547-4C0E-8301-33F83C4ABE76}"/>
                </a:ext>
              </a:extLst>
            </p:cNvPr>
            <p:cNvSpPr/>
            <p:nvPr/>
          </p:nvSpPr>
          <p:spPr>
            <a:xfrm>
              <a:off x="7752000" y="3616619"/>
              <a:ext cx="962029" cy="320382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Bare wire</a:t>
              </a:r>
            </a:p>
          </p:txBody>
        </p:sp>
        <p:cxnSp>
          <p:nvCxnSpPr>
            <p:cNvPr id="57" name="Conector de Seta Reta 56">
              <a:extLst>
                <a:ext uri="{FF2B5EF4-FFF2-40B4-BE49-F238E27FC236}">
                  <a16:creationId xmlns:a16="http://schemas.microsoft.com/office/drawing/2014/main" id="{FDA3E92B-3A66-5717-A9E5-9B4780F9CE60}"/>
                </a:ext>
              </a:extLst>
            </p:cNvPr>
            <p:cNvCxnSpPr>
              <a:cxnSpLocks/>
              <a:stCxn id="56" idx="2"/>
            </p:cNvCxnSpPr>
            <p:nvPr/>
          </p:nvCxnSpPr>
          <p:spPr>
            <a:xfrm>
              <a:off x="8233015" y="3937001"/>
              <a:ext cx="0" cy="40429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tângulo: Cantos Arredondados 57">
              <a:extLst>
                <a:ext uri="{FF2B5EF4-FFF2-40B4-BE49-F238E27FC236}">
                  <a16:creationId xmlns:a16="http://schemas.microsoft.com/office/drawing/2014/main" id="{8EF1FDAA-2A9D-7F8D-F4E7-70BDC70EA03D}"/>
                </a:ext>
              </a:extLst>
            </p:cNvPr>
            <p:cNvSpPr/>
            <p:nvPr/>
          </p:nvSpPr>
          <p:spPr>
            <a:xfrm>
              <a:off x="8901883" y="3692819"/>
              <a:ext cx="1207317" cy="49953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Teflon heat-</a:t>
              </a:r>
              <a:r>
                <a:rPr lang="pt-BR" sz="1200" dirty="0" err="1">
                  <a:solidFill>
                    <a:schemeClr val="tx1"/>
                  </a:solidFill>
                </a:rPr>
                <a:t>shrink</a:t>
              </a:r>
              <a:r>
                <a:rPr lang="pt-BR" sz="1200" dirty="0">
                  <a:solidFill>
                    <a:schemeClr val="tx1"/>
                  </a:solidFill>
                </a:rPr>
                <a:t> </a:t>
              </a:r>
              <a:r>
                <a:rPr lang="pt-BR" sz="1200" dirty="0" err="1">
                  <a:solidFill>
                    <a:schemeClr val="tx1"/>
                  </a:solidFill>
                </a:rPr>
                <a:t>tubing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9" name="Conector de Seta Reta 58">
              <a:extLst>
                <a:ext uri="{FF2B5EF4-FFF2-40B4-BE49-F238E27FC236}">
                  <a16:creationId xmlns:a16="http://schemas.microsoft.com/office/drawing/2014/main" id="{885B9528-73B5-0DF6-67A0-7434EF664E2C}"/>
                </a:ext>
              </a:extLst>
            </p:cNvPr>
            <p:cNvCxnSpPr>
              <a:cxnSpLocks/>
              <a:stCxn id="58" idx="2"/>
            </p:cNvCxnSpPr>
            <p:nvPr/>
          </p:nvCxnSpPr>
          <p:spPr>
            <a:xfrm flipH="1">
              <a:off x="9362550" y="4192352"/>
              <a:ext cx="142992" cy="405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tângulo: Cantos Arredondados 59">
              <a:extLst>
                <a:ext uri="{FF2B5EF4-FFF2-40B4-BE49-F238E27FC236}">
                  <a16:creationId xmlns:a16="http://schemas.microsoft.com/office/drawing/2014/main" id="{D9CA8B65-1531-EB28-A8B7-EF265912D572}"/>
                </a:ext>
              </a:extLst>
            </p:cNvPr>
            <p:cNvSpPr/>
            <p:nvPr/>
          </p:nvSpPr>
          <p:spPr>
            <a:xfrm>
              <a:off x="8385416" y="5250749"/>
              <a:ext cx="962029" cy="499532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>
                  <a:solidFill>
                    <a:schemeClr val="tx1"/>
                  </a:solidFill>
                </a:rPr>
                <a:t>Enamel</a:t>
              </a:r>
              <a:r>
                <a:rPr lang="pt-BR" sz="1200" dirty="0">
                  <a:solidFill>
                    <a:schemeClr val="tx1"/>
                  </a:solidFill>
                </a:rPr>
                <a:t> </a:t>
              </a:r>
              <a:r>
                <a:rPr lang="pt-BR" sz="1200" dirty="0" err="1">
                  <a:solidFill>
                    <a:schemeClr val="tx1"/>
                  </a:solidFill>
                </a:rPr>
                <a:t>insulation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61" name="Conector de Seta Reta 60">
              <a:extLst>
                <a:ext uri="{FF2B5EF4-FFF2-40B4-BE49-F238E27FC236}">
                  <a16:creationId xmlns:a16="http://schemas.microsoft.com/office/drawing/2014/main" id="{CC967BD4-584C-C2DD-2CDE-F8C6FEED17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13333" y="4910320"/>
              <a:ext cx="361542" cy="3644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tângulo: Cantos Arredondados 61">
              <a:extLst>
                <a:ext uri="{FF2B5EF4-FFF2-40B4-BE49-F238E27FC236}">
                  <a16:creationId xmlns:a16="http://schemas.microsoft.com/office/drawing/2014/main" id="{F31C1ADE-9925-A4DB-E92E-74B8B5D48955}"/>
                </a:ext>
              </a:extLst>
            </p:cNvPr>
            <p:cNvSpPr/>
            <p:nvPr/>
          </p:nvSpPr>
          <p:spPr>
            <a:xfrm>
              <a:off x="10245692" y="4192352"/>
              <a:ext cx="966809" cy="49953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err="1">
                  <a:solidFill>
                    <a:schemeClr val="tx1"/>
                  </a:solidFill>
                </a:rPr>
                <a:t>Fiberglass</a:t>
              </a:r>
              <a:r>
                <a:rPr lang="pt-BR" sz="1200" dirty="0">
                  <a:solidFill>
                    <a:schemeClr val="tx1"/>
                  </a:solidFill>
                </a:rPr>
                <a:t> </a:t>
              </a:r>
              <a:r>
                <a:rPr lang="pt-BR" sz="1200" dirty="0" err="1">
                  <a:solidFill>
                    <a:schemeClr val="tx1"/>
                  </a:solidFill>
                </a:rPr>
                <a:t>sleeve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Conector de Seta Reta 62">
              <a:extLst>
                <a:ext uri="{FF2B5EF4-FFF2-40B4-BE49-F238E27FC236}">
                  <a16:creationId xmlns:a16="http://schemas.microsoft.com/office/drawing/2014/main" id="{0D4C2FF2-8CE3-92C6-A151-2710E9312642}"/>
                </a:ext>
              </a:extLst>
            </p:cNvPr>
            <p:cNvCxnSpPr>
              <a:cxnSpLocks/>
              <a:stCxn id="62" idx="2"/>
            </p:cNvCxnSpPr>
            <p:nvPr/>
          </p:nvCxnSpPr>
          <p:spPr>
            <a:xfrm flipH="1">
              <a:off x="10706359" y="4691885"/>
              <a:ext cx="22738" cy="405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233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Overview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</a:t>
            </a:fld>
            <a:endParaRPr lang="en-BR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B910276E-EADB-689D-E006-B5CB242A0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661" y="1068699"/>
            <a:ext cx="2857312" cy="4515035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1DF28FB9-E90B-7391-C409-A130DCEB5CBE}"/>
              </a:ext>
            </a:extLst>
          </p:cNvPr>
          <p:cNvSpPr txBox="1"/>
          <p:nvPr/>
        </p:nvSpPr>
        <p:spPr>
          <a:xfrm>
            <a:off x="463905" y="1232319"/>
            <a:ext cx="451297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>
                <a:latin typeface="+mj-lt"/>
              </a:rPr>
              <a:t>Hybrid</a:t>
            </a:r>
            <a:r>
              <a:rPr lang="pt-BR" sz="2400" b="1" dirty="0">
                <a:latin typeface="+mj-lt"/>
              </a:rPr>
              <a:t> conduction-</a:t>
            </a:r>
            <a:r>
              <a:rPr lang="pt-BR" sz="2400" b="1" dirty="0" err="1">
                <a:latin typeface="+mj-lt"/>
              </a:rPr>
              <a:t>cooled</a:t>
            </a:r>
            <a:r>
              <a:rPr lang="pt-BR" sz="2400" b="1" dirty="0">
                <a:latin typeface="+mj-lt"/>
              </a:rPr>
              <a:t> design</a:t>
            </a:r>
          </a:p>
          <a:p>
            <a:endParaRPr lang="pt-BR" dirty="0"/>
          </a:p>
          <a:p>
            <a:endParaRPr lang="pt-BR" dirty="0"/>
          </a:p>
          <a:p>
            <a:r>
              <a:rPr lang="pt-BR" b="1" dirty="0" err="1"/>
              <a:t>Resistive</a:t>
            </a:r>
            <a:r>
              <a:rPr lang="pt-BR" b="1" dirty="0"/>
              <a:t> </a:t>
            </a:r>
            <a:r>
              <a:rPr lang="pt-BR" b="1" dirty="0" err="1"/>
              <a:t>part</a:t>
            </a:r>
            <a:r>
              <a:rPr lang="pt-BR" b="1" dirty="0"/>
              <a:t>: Brass </a:t>
            </a:r>
            <a:r>
              <a:rPr lang="pt-BR" b="1" dirty="0" err="1"/>
              <a:t>alloy</a:t>
            </a:r>
            <a:endParaRPr lang="pt-B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Low</a:t>
            </a:r>
            <a:r>
              <a:rPr lang="pt-BR" sz="1600" dirty="0"/>
              <a:t> (L/A)</a:t>
            </a:r>
            <a:r>
              <a:rPr lang="pt-BR" sz="1600" baseline="-25000" dirty="0" err="1"/>
              <a:t>opt</a:t>
            </a:r>
            <a:endParaRPr lang="pt-BR" sz="16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Q</a:t>
            </a:r>
            <a:r>
              <a:rPr lang="pt-BR" sz="1600" baseline="-25000" dirty="0" err="1"/>
              <a:t>c,min</a:t>
            </a:r>
            <a:r>
              <a:rPr lang="pt-BR" sz="1600" dirty="0"/>
              <a:t> = 11.31 W @ 228 A </a:t>
            </a:r>
            <a:r>
              <a:rPr lang="pt-BR" sz="1100" dirty="0"/>
              <a:t>(per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6 W @ 0 A </a:t>
            </a:r>
            <a:r>
              <a:rPr lang="pt-BR" sz="1100" dirty="0"/>
              <a:t>(per lead)</a:t>
            </a:r>
          </a:p>
          <a:p>
            <a:endParaRPr lang="pt-BR" dirty="0"/>
          </a:p>
          <a:p>
            <a:r>
              <a:rPr lang="pt-BR" b="1" dirty="0"/>
              <a:t>HTS </a:t>
            </a:r>
            <a:r>
              <a:rPr lang="pt-BR" b="1" dirty="0" err="1"/>
              <a:t>part</a:t>
            </a:r>
            <a:r>
              <a:rPr lang="pt-BR" b="1" dirty="0"/>
              <a:t>: Custom model from HTS-110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300 A @ 70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&lt; 50 mW @ 4.2 K – 70 K </a:t>
            </a:r>
            <a:r>
              <a:rPr lang="pt-BR" sz="1100" dirty="0"/>
              <a:t>(per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Stainless</a:t>
            </a:r>
            <a:r>
              <a:rPr lang="pt-BR" sz="1600" dirty="0"/>
              <a:t> </a:t>
            </a:r>
            <a:r>
              <a:rPr lang="pt-BR" sz="1600" dirty="0" err="1"/>
              <a:t>steel</a:t>
            </a:r>
            <a:r>
              <a:rPr lang="pt-BR" sz="1600" dirty="0"/>
              <a:t> </a:t>
            </a:r>
            <a:r>
              <a:rPr lang="pt-BR" sz="1600" dirty="0" err="1"/>
              <a:t>ballast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/>
          </a:p>
          <a:p>
            <a:r>
              <a:rPr lang="pt-BR" b="1" dirty="0"/>
              <a:t>Assembly: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SRDK-415D flange, 45° </a:t>
            </a:r>
            <a:r>
              <a:rPr lang="pt-BR" sz="1600" dirty="0" err="1"/>
              <a:t>necks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One</a:t>
            </a:r>
            <a:r>
              <a:rPr lang="pt-BR" sz="1600" dirty="0"/>
              <a:t> </a:t>
            </a:r>
            <a:r>
              <a:rPr lang="pt-BR" sz="1600" dirty="0" err="1"/>
              <a:t>assembly</a:t>
            </a:r>
            <a:r>
              <a:rPr lang="pt-BR" sz="1600" dirty="0"/>
              <a:t> w/ positive </a:t>
            </a:r>
            <a:r>
              <a:rPr lang="pt-BR" sz="1600" dirty="0" err="1"/>
              <a:t>and</a:t>
            </a:r>
            <a:r>
              <a:rPr lang="pt-BR" sz="1600" dirty="0"/>
              <a:t> balance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err="1"/>
              <a:t>One</a:t>
            </a:r>
            <a:r>
              <a:rPr lang="pt-BR" sz="1600" dirty="0"/>
              <a:t> </a:t>
            </a:r>
            <a:r>
              <a:rPr lang="pt-BR" sz="1600" dirty="0" err="1"/>
              <a:t>assembly</a:t>
            </a:r>
            <a:r>
              <a:rPr lang="pt-BR" sz="1600" dirty="0"/>
              <a:t> w/ negative lead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5C0A1FBE-D348-7EF3-B18D-EC107B027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6333" y="2894313"/>
            <a:ext cx="3824928" cy="3697431"/>
          </a:xfrm>
          <a:prstGeom prst="rect">
            <a:avLst/>
          </a:prstGeom>
        </p:spPr>
      </p:pic>
      <p:sp>
        <p:nvSpPr>
          <p:cNvPr id="23" name="Elipse 22">
            <a:extLst>
              <a:ext uri="{FF2B5EF4-FFF2-40B4-BE49-F238E27FC236}">
                <a16:creationId xmlns:a16="http://schemas.microsoft.com/office/drawing/2014/main" id="{261E86D0-8129-0028-1B44-BA8F6BFE94D7}"/>
              </a:ext>
            </a:extLst>
          </p:cNvPr>
          <p:cNvSpPr/>
          <p:nvPr/>
        </p:nvSpPr>
        <p:spPr>
          <a:xfrm rot="1155027">
            <a:off x="6723512" y="4055533"/>
            <a:ext cx="1354667" cy="1202267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A4D942B4-C3F8-C28B-FC55-46CC96264180}"/>
              </a:ext>
            </a:extLst>
          </p:cNvPr>
          <p:cNvSpPr/>
          <p:nvPr/>
        </p:nvSpPr>
        <p:spPr>
          <a:xfrm rot="1155027">
            <a:off x="5334979" y="3293533"/>
            <a:ext cx="1354667" cy="1202267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E5E2595F-D2A8-BE08-B2AB-E1A0093230B2}"/>
              </a:ext>
            </a:extLst>
          </p:cNvPr>
          <p:cNvSpPr/>
          <p:nvPr/>
        </p:nvSpPr>
        <p:spPr>
          <a:xfrm>
            <a:off x="6474291" y="5259087"/>
            <a:ext cx="1092200" cy="42677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/>
              <a:t>Positive </a:t>
            </a:r>
            <a:r>
              <a:rPr lang="pt-BR" sz="1200" dirty="0" err="1"/>
              <a:t>and</a:t>
            </a:r>
            <a:r>
              <a:rPr lang="pt-BR" sz="1200" dirty="0"/>
              <a:t> Balance leads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E35EFDFC-0398-53BB-9398-2658B51D9E1E}"/>
              </a:ext>
            </a:extLst>
          </p:cNvPr>
          <p:cNvSpPr/>
          <p:nvPr/>
        </p:nvSpPr>
        <p:spPr>
          <a:xfrm>
            <a:off x="5382418" y="4497343"/>
            <a:ext cx="781316" cy="42677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/>
              <a:t>Negative lead</a:t>
            </a:r>
          </a:p>
        </p:txBody>
      </p:sp>
    </p:spTree>
    <p:extLst>
      <p:ext uri="{BB962C8B-B14F-4D97-AF65-F5344CB8AC3E}">
        <p14:creationId xmlns:p14="http://schemas.microsoft.com/office/powerpoint/2010/main" val="3997931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Agrupar 82">
            <a:extLst>
              <a:ext uri="{FF2B5EF4-FFF2-40B4-BE49-F238E27FC236}">
                <a16:creationId xmlns:a16="http://schemas.microsoft.com/office/drawing/2014/main" id="{8CEDA5B5-09CF-8D7D-041A-CFD69C8A5D24}"/>
              </a:ext>
            </a:extLst>
          </p:cNvPr>
          <p:cNvGrpSpPr/>
          <p:nvPr/>
        </p:nvGrpSpPr>
        <p:grpSpPr>
          <a:xfrm>
            <a:off x="3128272" y="1234575"/>
            <a:ext cx="6917069" cy="2585308"/>
            <a:chOff x="1732124" y="961078"/>
            <a:chExt cx="7536422" cy="2836004"/>
          </a:xfrm>
        </p:grpSpPr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F8F0EAC1-E068-39BB-CD30-93CB5E5EC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2124" y="965257"/>
              <a:ext cx="5492469" cy="2831825"/>
            </a:xfrm>
            <a:prstGeom prst="rect">
              <a:avLst/>
            </a:prstGeom>
          </p:spPr>
        </p:pic>
        <p:sp>
          <p:nvSpPr>
            <p:cNvPr id="36" name="Retângulo: Cantos Arredondados 35">
              <a:extLst>
                <a:ext uri="{FF2B5EF4-FFF2-40B4-BE49-F238E27FC236}">
                  <a16:creationId xmlns:a16="http://schemas.microsoft.com/office/drawing/2014/main" id="{5C4DF03B-396D-8F86-94E1-6C10AAFC5F77}"/>
                </a:ext>
              </a:extLst>
            </p:cNvPr>
            <p:cNvSpPr/>
            <p:nvPr/>
          </p:nvSpPr>
          <p:spPr>
            <a:xfrm>
              <a:off x="3941130" y="961078"/>
              <a:ext cx="1480153" cy="518752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Vacuum </a:t>
              </a:r>
              <a:r>
                <a:rPr lang="pt-BR" sz="1400" dirty="0" err="1">
                  <a:solidFill>
                    <a:schemeClr val="tx1"/>
                  </a:solidFill>
                </a:rPr>
                <a:t>power</a:t>
              </a:r>
              <a:r>
                <a:rPr lang="pt-BR" sz="1400" dirty="0">
                  <a:solidFill>
                    <a:schemeClr val="tx1"/>
                  </a:solidFill>
                </a:rPr>
                <a:t> </a:t>
              </a:r>
              <a:r>
                <a:rPr lang="pt-BR" sz="1400" dirty="0" err="1">
                  <a:solidFill>
                    <a:schemeClr val="tx1"/>
                  </a:solidFill>
                </a:rPr>
                <a:t>feedthrough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tângulo: Cantos Arredondados 36">
              <a:extLst>
                <a:ext uri="{FF2B5EF4-FFF2-40B4-BE49-F238E27FC236}">
                  <a16:creationId xmlns:a16="http://schemas.microsoft.com/office/drawing/2014/main" id="{914F69A2-7311-613A-15FE-04EC04D7F300}"/>
                </a:ext>
              </a:extLst>
            </p:cNvPr>
            <p:cNvSpPr/>
            <p:nvPr/>
          </p:nvSpPr>
          <p:spPr>
            <a:xfrm>
              <a:off x="3295357" y="2673990"/>
              <a:ext cx="1298965" cy="518752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Brass </a:t>
              </a:r>
              <a:r>
                <a:rPr lang="pt-BR" sz="1400" dirty="0" err="1">
                  <a:solidFill>
                    <a:schemeClr val="tx1"/>
                  </a:solidFill>
                </a:rPr>
                <a:t>resistive</a:t>
              </a:r>
              <a:r>
                <a:rPr lang="pt-BR" sz="1400" dirty="0">
                  <a:solidFill>
                    <a:schemeClr val="tx1"/>
                  </a:solidFill>
                </a:rPr>
                <a:t> </a:t>
              </a:r>
              <a:r>
                <a:rPr lang="pt-BR" sz="1400" dirty="0" err="1">
                  <a:solidFill>
                    <a:schemeClr val="tx1"/>
                  </a:solidFill>
                </a:rPr>
                <a:t>part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tângulo: Cantos Arredondados 37">
              <a:extLst>
                <a:ext uri="{FF2B5EF4-FFF2-40B4-BE49-F238E27FC236}">
                  <a16:creationId xmlns:a16="http://schemas.microsoft.com/office/drawing/2014/main" id="{9EF17E78-00DF-5BF1-80BE-96D6A6640195}"/>
                </a:ext>
              </a:extLst>
            </p:cNvPr>
            <p:cNvSpPr/>
            <p:nvPr/>
          </p:nvSpPr>
          <p:spPr>
            <a:xfrm>
              <a:off x="6250225" y="1495722"/>
              <a:ext cx="1762788" cy="551801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Copper </a:t>
              </a:r>
              <a:r>
                <a:rPr lang="pt-BR" sz="1400" dirty="0" err="1">
                  <a:solidFill>
                    <a:schemeClr val="tx1"/>
                  </a:solidFill>
                </a:rPr>
                <a:t>flexible</a:t>
              </a:r>
              <a:r>
                <a:rPr lang="pt-BR" sz="1400" dirty="0">
                  <a:solidFill>
                    <a:schemeClr val="tx1"/>
                  </a:solidFill>
                </a:rPr>
                <a:t> termal-</a:t>
              </a:r>
              <a:r>
                <a:rPr lang="pt-BR" sz="1400" dirty="0" err="1">
                  <a:solidFill>
                    <a:schemeClr val="tx1"/>
                  </a:solidFill>
                </a:rPr>
                <a:t>electric</a:t>
              </a:r>
              <a:r>
                <a:rPr lang="pt-BR" sz="1400" dirty="0">
                  <a:solidFill>
                    <a:schemeClr val="tx1"/>
                  </a:solidFill>
                </a:rPr>
                <a:t> link </a:t>
              </a:r>
            </a:p>
          </p:txBody>
        </p:sp>
        <p:sp>
          <p:nvSpPr>
            <p:cNvPr id="46" name="Retângulo: Cantos Arredondados 45">
              <a:extLst>
                <a:ext uri="{FF2B5EF4-FFF2-40B4-BE49-F238E27FC236}">
                  <a16:creationId xmlns:a16="http://schemas.microsoft.com/office/drawing/2014/main" id="{B988F17A-645A-ABBF-689B-F9359DBF17C4}"/>
                </a:ext>
              </a:extLst>
            </p:cNvPr>
            <p:cNvSpPr/>
            <p:nvPr/>
          </p:nvSpPr>
          <p:spPr>
            <a:xfrm>
              <a:off x="7748153" y="2543075"/>
              <a:ext cx="1520393" cy="49561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60 K </a:t>
              </a:r>
              <a:r>
                <a:rPr lang="pt-BR" sz="1400" dirty="0" err="1">
                  <a:solidFill>
                    <a:schemeClr val="tx1"/>
                  </a:solidFill>
                </a:rPr>
                <a:t>Thermalization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9" name="Conector de Seta Reta 48">
              <a:extLst>
                <a:ext uri="{FF2B5EF4-FFF2-40B4-BE49-F238E27FC236}">
                  <a16:creationId xmlns:a16="http://schemas.microsoft.com/office/drawing/2014/main" id="{EC823FE1-14F5-293B-50BA-B115CD51D633}"/>
                </a:ext>
              </a:extLst>
            </p:cNvPr>
            <p:cNvCxnSpPr>
              <a:cxnSpLocks/>
              <a:endCxn id="46" idx="1"/>
            </p:cNvCxnSpPr>
            <p:nvPr/>
          </p:nvCxnSpPr>
          <p:spPr>
            <a:xfrm flipV="1">
              <a:off x="7015033" y="2790881"/>
              <a:ext cx="733120" cy="333832"/>
            </a:xfrm>
            <a:prstGeom prst="straightConnector1">
              <a:avLst/>
            </a:prstGeom>
            <a:ln w="76200"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de Seta Reta 58">
              <a:extLst>
                <a:ext uri="{FF2B5EF4-FFF2-40B4-BE49-F238E27FC236}">
                  <a16:creationId xmlns:a16="http://schemas.microsoft.com/office/drawing/2014/main" id="{767B5917-BD17-B209-8FFA-E1087B709A41}"/>
                </a:ext>
              </a:extLst>
            </p:cNvPr>
            <p:cNvCxnSpPr>
              <a:cxnSpLocks/>
              <a:stCxn id="36" idx="1"/>
            </p:cNvCxnSpPr>
            <p:nvPr/>
          </p:nvCxnSpPr>
          <p:spPr>
            <a:xfrm flipH="1" flipV="1">
              <a:off x="3469341" y="1219200"/>
              <a:ext cx="471789" cy="125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de Seta Reta 59">
              <a:extLst>
                <a:ext uri="{FF2B5EF4-FFF2-40B4-BE49-F238E27FC236}">
                  <a16:creationId xmlns:a16="http://schemas.microsoft.com/office/drawing/2014/main" id="{FD5A7E1D-5827-87EB-1A08-94712CBC50C0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3944839" y="2276496"/>
              <a:ext cx="483726" cy="39749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de Seta Reta 62">
              <a:extLst>
                <a:ext uri="{FF2B5EF4-FFF2-40B4-BE49-F238E27FC236}">
                  <a16:creationId xmlns:a16="http://schemas.microsoft.com/office/drawing/2014/main" id="{7593FDC2-27F3-542D-D65E-0B70EB5EDBB8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6472518" y="2047523"/>
              <a:ext cx="659101" cy="8304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Overview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6</a:t>
            </a:fld>
            <a:endParaRPr lang="en-BR"/>
          </a:p>
        </p:txBody>
      </p: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E58AC6F0-7DCD-F304-5486-F2783BFAF8EE}"/>
              </a:ext>
            </a:extLst>
          </p:cNvPr>
          <p:cNvGrpSpPr/>
          <p:nvPr/>
        </p:nvGrpSpPr>
        <p:grpSpPr>
          <a:xfrm>
            <a:off x="67268" y="2688901"/>
            <a:ext cx="2165484" cy="3349986"/>
            <a:chOff x="674146" y="2213121"/>
            <a:chExt cx="2418678" cy="3894981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3B3D2A80-6D34-EE7E-9635-A9C794D3A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146" y="2213121"/>
              <a:ext cx="2418678" cy="3821919"/>
            </a:xfrm>
            <a:prstGeom prst="rect">
              <a:avLst/>
            </a:prstGeom>
          </p:spPr>
        </p:pic>
        <p:cxnSp>
          <p:nvCxnSpPr>
            <p:cNvPr id="16" name="Conector reto 15">
              <a:extLst>
                <a:ext uri="{FF2B5EF4-FFF2-40B4-BE49-F238E27FC236}">
                  <a16:creationId xmlns:a16="http://schemas.microsoft.com/office/drawing/2014/main" id="{DEB15CF5-2D77-EA2D-5688-08247837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94" y="2375647"/>
              <a:ext cx="0" cy="2662518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id="{2B0533B8-87B1-9A7F-4467-0DEE94C6177D}"/>
                </a:ext>
              </a:extLst>
            </p:cNvPr>
            <p:cNvCxnSpPr>
              <a:cxnSpLocks/>
            </p:cNvCxnSpPr>
            <p:nvPr/>
          </p:nvCxnSpPr>
          <p:spPr>
            <a:xfrm>
              <a:off x="1801905" y="2348752"/>
              <a:ext cx="0" cy="171226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>
              <a:extLst>
                <a:ext uri="{FF2B5EF4-FFF2-40B4-BE49-F238E27FC236}">
                  <a16:creationId xmlns:a16="http://schemas.microsoft.com/office/drawing/2014/main" id="{A147365B-92CA-2667-9B8D-3CB61C26562A}"/>
                </a:ext>
              </a:extLst>
            </p:cNvPr>
            <p:cNvCxnSpPr>
              <a:cxnSpLocks/>
            </p:cNvCxnSpPr>
            <p:nvPr/>
          </p:nvCxnSpPr>
          <p:spPr>
            <a:xfrm>
              <a:off x="2088776" y="4052047"/>
              <a:ext cx="11158" cy="1938565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>
              <a:extLst>
                <a:ext uri="{FF2B5EF4-FFF2-40B4-BE49-F238E27FC236}">
                  <a16:creationId xmlns:a16="http://schemas.microsoft.com/office/drawing/2014/main" id="{0C681F71-A1DC-40F6-95DD-2BCBD36B70F7}"/>
                </a:ext>
              </a:extLst>
            </p:cNvPr>
            <p:cNvCxnSpPr>
              <a:cxnSpLocks/>
            </p:cNvCxnSpPr>
            <p:nvPr/>
          </p:nvCxnSpPr>
          <p:spPr>
            <a:xfrm>
              <a:off x="1734669" y="4826598"/>
              <a:ext cx="8966" cy="1255059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>
              <a:extLst>
                <a:ext uri="{FF2B5EF4-FFF2-40B4-BE49-F238E27FC236}">
                  <a16:creationId xmlns:a16="http://schemas.microsoft.com/office/drawing/2014/main" id="{D26C83A1-E9C9-D9A7-5D3A-8734BA8899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8494" y="4864983"/>
              <a:ext cx="336175" cy="157805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to 26">
              <a:extLst>
                <a:ext uri="{FF2B5EF4-FFF2-40B4-BE49-F238E27FC236}">
                  <a16:creationId xmlns:a16="http://schemas.microsoft.com/office/drawing/2014/main" id="{A4C21D70-A810-C4ED-C3C5-1C64BD7622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7055" y="3951263"/>
              <a:ext cx="301721" cy="113335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D4ECF029-BF0A-0B1B-38AC-0822D1D6C0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49797" y="6001982"/>
              <a:ext cx="346066" cy="10612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to 31">
              <a:extLst>
                <a:ext uri="{FF2B5EF4-FFF2-40B4-BE49-F238E27FC236}">
                  <a16:creationId xmlns:a16="http://schemas.microsoft.com/office/drawing/2014/main" id="{58CC42D4-A81A-CD3E-C513-4A3B1448E8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01573" y="2348752"/>
              <a:ext cx="400332" cy="4841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Agrupar 81">
            <a:extLst>
              <a:ext uri="{FF2B5EF4-FFF2-40B4-BE49-F238E27FC236}">
                <a16:creationId xmlns:a16="http://schemas.microsoft.com/office/drawing/2014/main" id="{AD2F7465-F06D-1FA1-0B1B-B9E4609F7695}"/>
              </a:ext>
            </a:extLst>
          </p:cNvPr>
          <p:cNvGrpSpPr/>
          <p:nvPr/>
        </p:nvGrpSpPr>
        <p:grpSpPr>
          <a:xfrm>
            <a:off x="6096000" y="3829714"/>
            <a:ext cx="5968663" cy="2315259"/>
            <a:chOff x="5002086" y="3934272"/>
            <a:chExt cx="6965449" cy="2703893"/>
          </a:xfrm>
        </p:grpSpPr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A4C483F0-47F7-3CCF-6A90-87FE182D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90186" y="3934272"/>
              <a:ext cx="5593588" cy="2703893"/>
            </a:xfrm>
            <a:prstGeom prst="rect">
              <a:avLst/>
            </a:prstGeom>
          </p:spPr>
        </p:pic>
        <p:sp>
          <p:nvSpPr>
            <p:cNvPr id="43" name="Retângulo: Cantos Arredondados 42">
              <a:extLst>
                <a:ext uri="{FF2B5EF4-FFF2-40B4-BE49-F238E27FC236}">
                  <a16:creationId xmlns:a16="http://schemas.microsoft.com/office/drawing/2014/main" id="{05B487A7-925A-BC80-32D2-614A6D398601}"/>
                </a:ext>
              </a:extLst>
            </p:cNvPr>
            <p:cNvSpPr/>
            <p:nvPr/>
          </p:nvSpPr>
          <p:spPr>
            <a:xfrm>
              <a:off x="5002086" y="4861850"/>
              <a:ext cx="984513" cy="49561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Copper terminal</a:t>
              </a:r>
            </a:p>
          </p:txBody>
        </p:sp>
        <p:sp>
          <p:nvSpPr>
            <p:cNvPr id="44" name="Retângulo: Cantos Arredondados 43">
              <a:extLst>
                <a:ext uri="{FF2B5EF4-FFF2-40B4-BE49-F238E27FC236}">
                  <a16:creationId xmlns:a16="http://schemas.microsoft.com/office/drawing/2014/main" id="{1ED5130E-BF4E-57BD-0428-7000CAB3C3CB}"/>
                </a:ext>
              </a:extLst>
            </p:cNvPr>
            <p:cNvSpPr/>
            <p:nvPr/>
          </p:nvSpPr>
          <p:spPr>
            <a:xfrm>
              <a:off x="7224593" y="5584249"/>
              <a:ext cx="1041588" cy="28763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SS </a:t>
              </a:r>
              <a:r>
                <a:rPr lang="pt-BR" sz="1400" dirty="0" err="1">
                  <a:solidFill>
                    <a:schemeClr val="tx1"/>
                  </a:solidFill>
                </a:rPr>
                <a:t>ballast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tângulo: Cantos Arredondados 44">
              <a:extLst>
                <a:ext uri="{FF2B5EF4-FFF2-40B4-BE49-F238E27FC236}">
                  <a16:creationId xmlns:a16="http://schemas.microsoft.com/office/drawing/2014/main" id="{9A61B6DC-5C34-A646-68BB-52AD50A2465E}"/>
                </a:ext>
              </a:extLst>
            </p:cNvPr>
            <p:cNvSpPr/>
            <p:nvPr/>
          </p:nvSpPr>
          <p:spPr>
            <a:xfrm>
              <a:off x="8550988" y="4533468"/>
              <a:ext cx="910411" cy="49561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Bi-2223 tapes</a:t>
              </a:r>
            </a:p>
          </p:txBody>
        </p:sp>
        <p:sp>
          <p:nvSpPr>
            <p:cNvPr id="47" name="Retângulo: Cantos Arredondados 46">
              <a:extLst>
                <a:ext uri="{FF2B5EF4-FFF2-40B4-BE49-F238E27FC236}">
                  <a16:creationId xmlns:a16="http://schemas.microsoft.com/office/drawing/2014/main" id="{C98D240A-FC72-40DC-C2D3-FC47A0BB6B54}"/>
                </a:ext>
              </a:extLst>
            </p:cNvPr>
            <p:cNvSpPr/>
            <p:nvPr/>
          </p:nvSpPr>
          <p:spPr>
            <a:xfrm>
              <a:off x="10356331" y="5233009"/>
              <a:ext cx="1611204" cy="495613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4 K</a:t>
              </a:r>
              <a:br>
                <a:rPr lang="pt-BR" sz="1400" dirty="0">
                  <a:solidFill>
                    <a:schemeClr val="tx1"/>
                  </a:solidFill>
                </a:rPr>
              </a:br>
              <a:r>
                <a:rPr lang="pt-BR" sz="1400" dirty="0" err="1">
                  <a:solidFill>
                    <a:schemeClr val="tx1"/>
                  </a:solidFill>
                </a:rPr>
                <a:t>Thermalization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Conector de Seta Reta 51">
              <a:extLst>
                <a:ext uri="{FF2B5EF4-FFF2-40B4-BE49-F238E27FC236}">
                  <a16:creationId xmlns:a16="http://schemas.microsoft.com/office/drawing/2014/main" id="{01EA11A5-D41D-5F86-AEB3-FC96B47FF795}"/>
                </a:ext>
              </a:extLst>
            </p:cNvPr>
            <p:cNvCxnSpPr>
              <a:cxnSpLocks/>
              <a:endCxn id="47" idx="2"/>
            </p:cNvCxnSpPr>
            <p:nvPr/>
          </p:nvCxnSpPr>
          <p:spPr>
            <a:xfrm flipV="1">
              <a:off x="10838329" y="5728622"/>
              <a:ext cx="323604" cy="564602"/>
            </a:xfrm>
            <a:prstGeom prst="straightConnector1">
              <a:avLst/>
            </a:prstGeom>
            <a:ln w="76200"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de Seta Reta 66">
              <a:extLst>
                <a:ext uri="{FF2B5EF4-FFF2-40B4-BE49-F238E27FC236}">
                  <a16:creationId xmlns:a16="http://schemas.microsoft.com/office/drawing/2014/main" id="{3ADAB934-6DC6-28EB-C78B-8A6CCF8AA26D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5494343" y="4407062"/>
              <a:ext cx="286540" cy="4547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ctor de Seta Reta 72">
              <a:extLst>
                <a:ext uri="{FF2B5EF4-FFF2-40B4-BE49-F238E27FC236}">
                  <a16:creationId xmlns:a16="http://schemas.microsoft.com/office/drawing/2014/main" id="{73DC24D7-18BF-D641-ED11-29F40B8CFCB7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7745386" y="5172636"/>
              <a:ext cx="161484" cy="4116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de Seta Reta 75">
              <a:extLst>
                <a:ext uri="{FF2B5EF4-FFF2-40B4-BE49-F238E27FC236}">
                  <a16:creationId xmlns:a16="http://schemas.microsoft.com/office/drawing/2014/main" id="{7DACAF20-B4F9-E266-C6F3-014CB8782F4D}"/>
                </a:ext>
              </a:extLst>
            </p:cNvPr>
            <p:cNvCxnSpPr>
              <a:cxnSpLocks/>
              <a:stCxn id="45" idx="2"/>
            </p:cNvCxnSpPr>
            <p:nvPr/>
          </p:nvCxnSpPr>
          <p:spPr>
            <a:xfrm flipH="1">
              <a:off x="8783393" y="5029081"/>
              <a:ext cx="222802" cy="4517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3" name="Imagem 92">
            <a:extLst>
              <a:ext uri="{FF2B5EF4-FFF2-40B4-BE49-F238E27FC236}">
                <a16:creationId xmlns:a16="http://schemas.microsoft.com/office/drawing/2014/main" id="{753CF996-7621-9200-92DD-8C9905523C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0215" y="2749707"/>
            <a:ext cx="2068529" cy="33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39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 – Mounting</a:t>
            </a:r>
            <a:endParaRPr lang="en-US" sz="2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7</a:t>
            </a:fld>
            <a:endParaRPr lang="en-BR"/>
          </a:p>
        </p:txBody>
      </p: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AD8EDDCB-8CC3-F249-90D2-D0254B0A96F6}"/>
              </a:ext>
            </a:extLst>
          </p:cNvPr>
          <p:cNvGrpSpPr/>
          <p:nvPr/>
        </p:nvGrpSpPr>
        <p:grpSpPr>
          <a:xfrm>
            <a:off x="7416802" y="1195568"/>
            <a:ext cx="3039260" cy="2049164"/>
            <a:chOff x="6544401" y="1032586"/>
            <a:chExt cx="3039260" cy="2049164"/>
          </a:xfrm>
        </p:grpSpPr>
        <p:grpSp>
          <p:nvGrpSpPr>
            <p:cNvPr id="45" name="Agrupar 44">
              <a:extLst>
                <a:ext uri="{FF2B5EF4-FFF2-40B4-BE49-F238E27FC236}">
                  <a16:creationId xmlns:a16="http://schemas.microsoft.com/office/drawing/2014/main" id="{520C34A7-8D67-345A-C018-DCB80A11A994}"/>
                </a:ext>
              </a:extLst>
            </p:cNvPr>
            <p:cNvGrpSpPr/>
            <p:nvPr/>
          </p:nvGrpSpPr>
          <p:grpSpPr>
            <a:xfrm>
              <a:off x="8666090" y="1032586"/>
              <a:ext cx="917571" cy="2049164"/>
              <a:chOff x="8666090" y="1032585"/>
              <a:chExt cx="1069044" cy="2771775"/>
            </a:xfrm>
          </p:grpSpPr>
          <p:pic>
            <p:nvPicPr>
              <p:cNvPr id="38" name="Imagem 37">
                <a:extLst>
                  <a:ext uri="{FF2B5EF4-FFF2-40B4-BE49-F238E27FC236}">
                    <a16:creationId xmlns:a16="http://schemas.microsoft.com/office/drawing/2014/main" id="{E8883D4B-11F8-40EA-A9A2-50C13EBA5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66090" y="1063369"/>
                <a:ext cx="1069044" cy="273521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cxnSp>
            <p:nvCxnSpPr>
              <p:cNvPr id="39" name="Conector reto 38">
                <a:extLst>
                  <a:ext uri="{FF2B5EF4-FFF2-40B4-BE49-F238E27FC236}">
                    <a16:creationId xmlns:a16="http://schemas.microsoft.com/office/drawing/2014/main" id="{8A9295A7-6F6E-0B4E-6389-C5FA53D3E3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75523" y="1032585"/>
                <a:ext cx="4763" cy="819150"/>
              </a:xfrm>
              <a:prstGeom prst="line">
                <a:avLst/>
              </a:prstGeom>
              <a:ln w="57150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ector reto 39">
                <a:extLst>
                  <a:ext uri="{FF2B5EF4-FFF2-40B4-BE49-F238E27FC236}">
                    <a16:creationId xmlns:a16="http://schemas.microsoft.com/office/drawing/2014/main" id="{0C6A03AD-06FF-9457-DE14-AE573227D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2927" y="2817046"/>
                <a:ext cx="0" cy="981535"/>
              </a:xfrm>
              <a:prstGeom prst="line">
                <a:avLst/>
              </a:prstGeom>
              <a:ln w="57150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>
                <a:extLst>
                  <a:ext uri="{FF2B5EF4-FFF2-40B4-BE49-F238E27FC236}">
                    <a16:creationId xmlns:a16="http://schemas.microsoft.com/office/drawing/2014/main" id="{692E6A37-12AF-7EE0-6CF3-3155EB8E10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7562" y="1043487"/>
                <a:ext cx="4763" cy="819150"/>
              </a:xfrm>
              <a:prstGeom prst="line">
                <a:avLst/>
              </a:prstGeom>
              <a:ln w="57150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ctor reto 41">
                <a:extLst>
                  <a:ext uri="{FF2B5EF4-FFF2-40B4-BE49-F238E27FC236}">
                    <a16:creationId xmlns:a16="http://schemas.microsoft.com/office/drawing/2014/main" id="{E3CF53F4-0ECF-5D8A-671F-E9510B1FB9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6391" y="3208817"/>
                <a:ext cx="7195" cy="595543"/>
              </a:xfrm>
              <a:prstGeom prst="line">
                <a:avLst/>
              </a:prstGeom>
              <a:ln w="57150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F624DAFB-1D07-9A26-889F-8CA27253A69D}"/>
                </a:ext>
              </a:extLst>
            </p:cNvPr>
            <p:cNvSpPr txBox="1"/>
            <p:nvPr/>
          </p:nvSpPr>
          <p:spPr>
            <a:xfrm>
              <a:off x="6544401" y="1734562"/>
              <a:ext cx="1719417" cy="101566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t-BR" sz="1200" dirty="0" err="1"/>
                <a:t>Indium</a:t>
              </a:r>
              <a:r>
                <a:rPr lang="pt-BR" sz="1200" dirty="0"/>
                <a:t> from </a:t>
              </a:r>
              <a:r>
                <a:rPr lang="pt-BR" sz="1200" dirty="0" err="1"/>
                <a:t>the</a:t>
              </a:r>
              <a:r>
                <a:rPr lang="pt-BR" sz="1200" dirty="0"/>
                <a:t> current </a:t>
              </a:r>
              <a:r>
                <a:rPr lang="pt-BR" sz="1200" dirty="0" err="1"/>
                <a:t>tab</a:t>
              </a:r>
              <a:r>
                <a:rPr lang="pt-BR" sz="1200" dirty="0"/>
                <a:t> interfaces </a:t>
              </a:r>
              <a:r>
                <a:rPr lang="pt-BR" sz="1200" dirty="0" err="1"/>
                <a:t>gets</a:t>
              </a:r>
              <a:r>
                <a:rPr lang="pt-BR" sz="1200" dirty="0"/>
                <a:t> </a:t>
              </a:r>
              <a:r>
                <a:rPr lang="pt-BR" sz="1200" dirty="0" err="1"/>
                <a:t>easily</a:t>
              </a:r>
              <a:r>
                <a:rPr lang="pt-BR" sz="1200" dirty="0"/>
                <a:t> in </a:t>
              </a:r>
              <a:r>
                <a:rPr lang="pt-BR" sz="1200" dirty="0" err="1"/>
                <a:t>the</a:t>
              </a:r>
              <a:r>
                <a:rPr lang="pt-BR" sz="1200" dirty="0"/>
                <a:t> </a:t>
              </a:r>
              <a:r>
                <a:rPr lang="pt-BR" sz="1200" dirty="0" err="1"/>
                <a:t>way</a:t>
              </a:r>
              <a:r>
                <a:rPr lang="pt-BR" sz="1200" dirty="0"/>
                <a:t> when </a:t>
              </a:r>
              <a:r>
                <a:rPr lang="pt-BR" sz="1200" dirty="0" err="1"/>
                <a:t>bolting</a:t>
              </a:r>
              <a:r>
                <a:rPr lang="pt-BR" sz="1200" dirty="0"/>
                <a:t>.</a:t>
              </a:r>
            </a:p>
            <a:p>
              <a:r>
                <a:rPr lang="pt-BR" sz="1200" dirty="0"/>
                <a:t>It also </a:t>
              </a:r>
              <a:r>
                <a:rPr lang="pt-BR" sz="1200" dirty="0" err="1"/>
                <a:t>seems</a:t>
              </a:r>
              <a:r>
                <a:rPr lang="pt-BR" sz="1200" dirty="0"/>
                <a:t> </a:t>
              </a:r>
              <a:r>
                <a:rPr lang="pt-BR" sz="1200" dirty="0" err="1"/>
                <a:t>to</a:t>
              </a:r>
              <a:r>
                <a:rPr lang="pt-BR" sz="1200" dirty="0"/>
                <a:t> </a:t>
              </a:r>
              <a:r>
                <a:rPr lang="pt-BR" sz="1200" dirty="0" err="1"/>
                <a:t>creep</a:t>
              </a:r>
              <a:r>
                <a:rPr lang="pt-BR" sz="1200" dirty="0"/>
                <a:t> over time.</a:t>
              </a:r>
            </a:p>
          </p:txBody>
        </p:sp>
        <p:cxnSp>
          <p:nvCxnSpPr>
            <p:cNvPr id="44" name="Conector de Seta Reta 43">
              <a:extLst>
                <a:ext uri="{FF2B5EF4-FFF2-40B4-BE49-F238E27FC236}">
                  <a16:creationId xmlns:a16="http://schemas.microsoft.com/office/drawing/2014/main" id="{0AFDBF57-137C-9856-7430-FBD9676449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88820" y="1532965"/>
              <a:ext cx="855185" cy="201596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5" name="Agrupar 1034">
            <a:extLst>
              <a:ext uri="{FF2B5EF4-FFF2-40B4-BE49-F238E27FC236}">
                <a16:creationId xmlns:a16="http://schemas.microsoft.com/office/drawing/2014/main" id="{8DDE1B2A-59FB-229A-009E-E0AF74F46C15}"/>
              </a:ext>
            </a:extLst>
          </p:cNvPr>
          <p:cNvGrpSpPr/>
          <p:nvPr/>
        </p:nvGrpSpPr>
        <p:grpSpPr>
          <a:xfrm>
            <a:off x="-28422" y="4023228"/>
            <a:ext cx="4669482" cy="2601763"/>
            <a:chOff x="6622827" y="3815144"/>
            <a:chExt cx="4669482" cy="2601763"/>
          </a:xfrm>
        </p:grpSpPr>
        <p:pic>
          <p:nvPicPr>
            <p:cNvPr id="28" name="Imagem 27">
              <a:extLst>
                <a:ext uri="{FF2B5EF4-FFF2-40B4-BE49-F238E27FC236}">
                  <a16:creationId xmlns:a16="http://schemas.microsoft.com/office/drawing/2014/main" id="{B26FF52F-8C7B-9FA8-11F4-C44C37E9C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05148" y="4386987"/>
              <a:ext cx="1593569" cy="154812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29" name="Imagem 28">
              <a:extLst>
                <a:ext uri="{FF2B5EF4-FFF2-40B4-BE49-F238E27FC236}">
                  <a16:creationId xmlns:a16="http://schemas.microsoft.com/office/drawing/2014/main" id="{D4B11A0E-CEA7-C7C1-B09F-988B81A33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31845" y="5354930"/>
              <a:ext cx="1873154" cy="106197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30" name="Imagem 29">
              <a:extLst>
                <a:ext uri="{FF2B5EF4-FFF2-40B4-BE49-F238E27FC236}">
                  <a16:creationId xmlns:a16="http://schemas.microsoft.com/office/drawing/2014/main" id="{00920B9F-853E-3B50-4C94-EA1C53C46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89056" y="3815144"/>
              <a:ext cx="1767006" cy="126991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47" name="CaixaDeTexto 46">
              <a:extLst>
                <a:ext uri="{FF2B5EF4-FFF2-40B4-BE49-F238E27FC236}">
                  <a16:creationId xmlns:a16="http://schemas.microsoft.com/office/drawing/2014/main" id="{F0274620-A9DD-8302-4946-73B7A494E9F9}"/>
                </a:ext>
              </a:extLst>
            </p:cNvPr>
            <p:cNvSpPr txBox="1"/>
            <p:nvPr/>
          </p:nvSpPr>
          <p:spPr>
            <a:xfrm>
              <a:off x="6622827" y="3897918"/>
              <a:ext cx="2094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/>
                <a:t>Sapphire </a:t>
              </a:r>
              <a:r>
                <a:rPr lang="pt-BR" sz="1200" dirty="0" err="1"/>
                <a:t>washer</a:t>
              </a:r>
              <a:r>
                <a:rPr lang="pt-BR" sz="1200" dirty="0"/>
                <a:t> that was short-</a:t>
              </a:r>
              <a:r>
                <a:rPr lang="pt-BR" sz="1200" dirty="0" err="1"/>
                <a:t>circuiting</a:t>
              </a:r>
              <a:r>
                <a:rPr lang="pt-BR" sz="1200" dirty="0"/>
                <a:t> </a:t>
              </a:r>
              <a:r>
                <a:rPr lang="pt-BR" sz="1200" dirty="0" err="1"/>
                <a:t>through</a:t>
              </a:r>
              <a:r>
                <a:rPr lang="pt-BR" sz="1200" dirty="0"/>
                <a:t> it</a:t>
              </a:r>
            </a:p>
          </p:txBody>
        </p: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D502DB95-3994-B886-81C5-5E8A4EED9DCF}"/>
                </a:ext>
              </a:extLst>
            </p:cNvPr>
            <p:cNvSpPr txBox="1"/>
            <p:nvPr/>
          </p:nvSpPr>
          <p:spPr>
            <a:xfrm>
              <a:off x="10447206" y="4969627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/>
                <a:t>Indium</a:t>
              </a:r>
              <a:endParaRPr lang="pt-BR" dirty="0"/>
            </a:p>
          </p:txBody>
        </p:sp>
        <p:cxnSp>
          <p:nvCxnSpPr>
            <p:cNvPr id="51" name="Conector de Seta Reta 50">
              <a:extLst>
                <a:ext uri="{FF2B5EF4-FFF2-40B4-BE49-F238E27FC236}">
                  <a16:creationId xmlns:a16="http://schemas.microsoft.com/office/drawing/2014/main" id="{081EA421-078F-855C-D858-0E5A088661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74903" y="4287120"/>
              <a:ext cx="771498" cy="7146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de Seta Reta 53">
              <a:extLst>
                <a:ext uri="{FF2B5EF4-FFF2-40B4-BE49-F238E27FC236}">
                  <a16:creationId xmlns:a16="http://schemas.microsoft.com/office/drawing/2014/main" id="{73584854-4299-6327-B701-6426A12D82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90056" y="5338959"/>
              <a:ext cx="556345" cy="2659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9" name="Agrupar 1028">
            <a:extLst>
              <a:ext uri="{FF2B5EF4-FFF2-40B4-BE49-F238E27FC236}">
                <a16:creationId xmlns:a16="http://schemas.microsoft.com/office/drawing/2014/main" id="{5EE11FE4-DCC1-BED5-E8C5-47175F15C97D}"/>
              </a:ext>
            </a:extLst>
          </p:cNvPr>
          <p:cNvGrpSpPr/>
          <p:nvPr/>
        </p:nvGrpSpPr>
        <p:grpSpPr>
          <a:xfrm>
            <a:off x="8509397" y="4002489"/>
            <a:ext cx="3323055" cy="2350444"/>
            <a:chOff x="256413" y="3915296"/>
            <a:chExt cx="3323055" cy="2350444"/>
          </a:xfrm>
        </p:grpSpPr>
        <p:grpSp>
          <p:nvGrpSpPr>
            <p:cNvPr id="37" name="Agrupar 36">
              <a:extLst>
                <a:ext uri="{FF2B5EF4-FFF2-40B4-BE49-F238E27FC236}">
                  <a16:creationId xmlns:a16="http://schemas.microsoft.com/office/drawing/2014/main" id="{63F1A47B-7C6A-7A4A-077A-ECE995C2C248}"/>
                </a:ext>
              </a:extLst>
            </p:cNvPr>
            <p:cNvGrpSpPr/>
            <p:nvPr/>
          </p:nvGrpSpPr>
          <p:grpSpPr>
            <a:xfrm>
              <a:off x="256413" y="4371679"/>
              <a:ext cx="3229984" cy="1894061"/>
              <a:chOff x="921536" y="4530319"/>
              <a:chExt cx="3229984" cy="1894061"/>
            </a:xfrm>
          </p:grpSpPr>
          <p:pic>
            <p:nvPicPr>
              <p:cNvPr id="1032" name="Picture 8">
                <a:extLst>
                  <a:ext uri="{FF2B5EF4-FFF2-40B4-BE49-F238E27FC236}">
                    <a16:creationId xmlns:a16="http://schemas.microsoft.com/office/drawing/2014/main" id="{8F0C46F2-C39A-F175-547D-9CF8BC1969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1536" y="4530319"/>
                <a:ext cx="1420984" cy="189406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Imagem 30">
                <a:extLst>
                  <a:ext uri="{FF2B5EF4-FFF2-40B4-BE49-F238E27FC236}">
                    <a16:creationId xmlns:a16="http://schemas.microsoft.com/office/drawing/2014/main" id="{50214475-5A82-6208-0464-BB026AE497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3372" y="4539679"/>
                <a:ext cx="1648148" cy="1341386"/>
              </a:xfrm>
              <a:prstGeom prst="rect">
                <a:avLst/>
              </a:prstGeom>
              <a:ln w="28575">
                <a:solidFill>
                  <a:srgbClr val="FF0000"/>
                </a:solidFill>
                <a:prstDash val="sysDash"/>
              </a:ln>
            </p:spPr>
          </p:pic>
          <p:sp>
            <p:nvSpPr>
              <p:cNvPr id="33" name="Retângulo 32">
                <a:extLst>
                  <a:ext uri="{FF2B5EF4-FFF2-40B4-BE49-F238E27FC236}">
                    <a16:creationId xmlns:a16="http://schemas.microsoft.com/office/drawing/2014/main" id="{197A7A02-C020-F57E-2580-6CB8E30343F8}"/>
                  </a:ext>
                </a:extLst>
              </p:cNvPr>
              <p:cNvSpPr/>
              <p:nvPr/>
            </p:nvSpPr>
            <p:spPr>
              <a:xfrm>
                <a:off x="1437243" y="5102144"/>
                <a:ext cx="346733" cy="31253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34" name="Conector reto 33">
                <a:extLst>
                  <a:ext uri="{FF2B5EF4-FFF2-40B4-BE49-F238E27FC236}">
                    <a16:creationId xmlns:a16="http://schemas.microsoft.com/office/drawing/2014/main" id="{87997453-87BA-2957-B7BB-D33DC305243B}"/>
                  </a:ext>
                </a:extLst>
              </p:cNvPr>
              <p:cNvCxnSpPr>
                <a:cxnSpLocks/>
                <a:stCxn id="33" idx="3"/>
                <a:endCxn id="31" idx="1"/>
              </p:cNvCxnSpPr>
              <p:nvPr/>
            </p:nvCxnSpPr>
            <p:spPr>
              <a:xfrm flipV="1">
                <a:off x="1783976" y="5210372"/>
                <a:ext cx="719396" cy="4804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CaixaDeTexto 56">
              <a:extLst>
                <a:ext uri="{FF2B5EF4-FFF2-40B4-BE49-F238E27FC236}">
                  <a16:creationId xmlns:a16="http://schemas.microsoft.com/office/drawing/2014/main" id="{069C4C97-E718-6399-677C-AE116B1CBDCE}"/>
                </a:ext>
              </a:extLst>
            </p:cNvPr>
            <p:cNvSpPr txBox="1"/>
            <p:nvPr/>
          </p:nvSpPr>
          <p:spPr>
            <a:xfrm>
              <a:off x="296037" y="3915296"/>
              <a:ext cx="32834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pt-BR" sz="1400" b="1" dirty="0"/>
                <a:t>“</a:t>
              </a:r>
              <a:r>
                <a:rPr lang="pt-BR" sz="1400" b="1" dirty="0" err="1"/>
                <a:t>Melted</a:t>
              </a:r>
              <a:r>
                <a:rPr lang="pt-BR" sz="1400" b="1" dirty="0"/>
                <a:t>” </a:t>
              </a:r>
              <a:r>
                <a:rPr lang="pt-BR" sz="1400" b="1" dirty="0" err="1"/>
                <a:t>bolt</a:t>
              </a:r>
              <a:r>
                <a:rPr lang="pt-BR" sz="1400" b="1" dirty="0"/>
                <a:t> </a:t>
              </a:r>
              <a:r>
                <a:rPr lang="pt-BR" sz="1400" b="1" dirty="0" err="1"/>
                <a:t>discovered</a:t>
              </a:r>
              <a:r>
                <a:rPr lang="pt-BR" sz="1400" b="1" dirty="0"/>
                <a:t> after a </a:t>
              </a:r>
              <a:r>
                <a:rPr lang="pt-BR" sz="1400" b="1" dirty="0" err="1"/>
                <a:t>test</a:t>
              </a:r>
              <a:r>
                <a:rPr lang="pt-BR" sz="1400" b="1" dirty="0"/>
                <a:t> </a:t>
              </a:r>
              <a:r>
                <a:rPr lang="pt-BR" sz="1400" b="1" dirty="0" err="1"/>
                <a:t>run</a:t>
              </a:r>
              <a:endParaRPr lang="pt-BR" sz="1400" b="1" dirty="0"/>
            </a:p>
          </p:txBody>
        </p:sp>
      </p:grpSp>
      <p:grpSp>
        <p:nvGrpSpPr>
          <p:cNvPr id="1026" name="Agrupar 1025">
            <a:extLst>
              <a:ext uri="{FF2B5EF4-FFF2-40B4-BE49-F238E27FC236}">
                <a16:creationId xmlns:a16="http://schemas.microsoft.com/office/drawing/2014/main" id="{481EA80D-DE87-7D9C-2793-DA77B7B7F32A}"/>
              </a:ext>
            </a:extLst>
          </p:cNvPr>
          <p:cNvGrpSpPr/>
          <p:nvPr/>
        </p:nvGrpSpPr>
        <p:grpSpPr>
          <a:xfrm>
            <a:off x="920532" y="871621"/>
            <a:ext cx="5592180" cy="2636614"/>
            <a:chOff x="615732" y="930887"/>
            <a:chExt cx="5592180" cy="2636614"/>
          </a:xfrm>
        </p:grpSpPr>
        <p:grpSp>
          <p:nvGrpSpPr>
            <p:cNvPr id="27" name="Agrupar 26">
              <a:extLst>
                <a:ext uri="{FF2B5EF4-FFF2-40B4-BE49-F238E27FC236}">
                  <a16:creationId xmlns:a16="http://schemas.microsoft.com/office/drawing/2014/main" id="{CD7921D8-0EC2-2F16-20A3-3E514E91B344}"/>
                </a:ext>
              </a:extLst>
            </p:cNvPr>
            <p:cNvGrpSpPr/>
            <p:nvPr/>
          </p:nvGrpSpPr>
          <p:grpSpPr>
            <a:xfrm>
              <a:off x="615732" y="1212064"/>
              <a:ext cx="5592180" cy="2355437"/>
              <a:chOff x="503982" y="1517230"/>
              <a:chExt cx="7436617" cy="3415262"/>
            </a:xfrm>
          </p:grpSpPr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C839D65-F8C1-10C8-B730-FD7F9C3CA9A2}"/>
                  </a:ext>
                </a:extLst>
              </p:cNvPr>
              <p:cNvSpPr txBox="1"/>
              <p:nvPr/>
            </p:nvSpPr>
            <p:spPr>
              <a:xfrm>
                <a:off x="6629021" y="1517230"/>
                <a:ext cx="131157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AutoNum type="arabicParenBoth"/>
                </a:pPr>
                <a:r>
                  <a:rPr lang="pt-BR" sz="900" dirty="0"/>
                  <a:t>SS M4 </a:t>
                </a:r>
                <a:r>
                  <a:rPr lang="pt-BR" sz="900" dirty="0" err="1"/>
                  <a:t>bolt</a:t>
                </a:r>
                <a:endParaRPr lang="pt-BR" sz="900" dirty="0"/>
              </a:p>
              <a:p>
                <a:pPr marL="342900" indent="-342900">
                  <a:buAutoNum type="arabicParenBoth"/>
                </a:pPr>
                <a:r>
                  <a:rPr lang="pt-BR" sz="900" dirty="0"/>
                  <a:t>FRP </a:t>
                </a:r>
                <a:r>
                  <a:rPr lang="pt-BR" sz="900" dirty="0" err="1"/>
                  <a:t>washer</a:t>
                </a:r>
                <a:endParaRPr lang="pt-BR" sz="900" dirty="0"/>
              </a:p>
              <a:p>
                <a:pPr marL="342900" indent="-342900">
                  <a:buAutoNum type="arabicParenBoth"/>
                </a:pPr>
                <a:r>
                  <a:rPr lang="pt-BR" sz="900" dirty="0"/>
                  <a:t>Invar </a:t>
                </a:r>
                <a:r>
                  <a:rPr lang="pt-BR" sz="900" dirty="0" err="1"/>
                  <a:t>washer</a:t>
                </a:r>
                <a:endParaRPr lang="pt-BR" sz="900" dirty="0"/>
              </a:p>
              <a:p>
                <a:pPr marL="342900" indent="-342900">
                  <a:buAutoNum type="arabicParenBoth"/>
                </a:pPr>
                <a:r>
                  <a:rPr lang="pt-BR" sz="900" dirty="0"/>
                  <a:t>Nylon bush</a:t>
                </a:r>
              </a:p>
              <a:p>
                <a:pPr marL="342900" indent="-342900">
                  <a:buAutoNum type="arabicParenBoth"/>
                </a:pPr>
                <a:r>
                  <a:rPr lang="pt-BR" sz="900" dirty="0" err="1"/>
                  <a:t>Retaining</a:t>
                </a:r>
                <a:r>
                  <a:rPr lang="pt-BR" sz="900" dirty="0"/>
                  <a:t> </a:t>
                </a:r>
                <a:r>
                  <a:rPr lang="pt-BR" sz="900" dirty="0" err="1"/>
                  <a:t>ring</a:t>
                </a:r>
                <a:endParaRPr lang="pt-BR" sz="900" dirty="0"/>
              </a:p>
              <a:p>
                <a:pPr marL="342900" indent="-342900">
                  <a:buAutoNum type="arabicParenBoth"/>
                </a:pPr>
                <a:r>
                  <a:rPr lang="pt-BR" sz="900" dirty="0"/>
                  <a:t>Sapphire </a:t>
                </a:r>
                <a:r>
                  <a:rPr lang="pt-BR" sz="900" dirty="0" err="1"/>
                  <a:t>washer</a:t>
                </a:r>
                <a:endParaRPr lang="pt-BR" sz="900" dirty="0"/>
              </a:p>
            </p:txBody>
          </p:sp>
          <p:grpSp>
            <p:nvGrpSpPr>
              <p:cNvPr id="24" name="Agrupar 23">
                <a:extLst>
                  <a:ext uri="{FF2B5EF4-FFF2-40B4-BE49-F238E27FC236}">
                    <a16:creationId xmlns:a16="http://schemas.microsoft.com/office/drawing/2014/main" id="{57585B84-0913-F5FB-4534-69A3288843EC}"/>
                  </a:ext>
                </a:extLst>
              </p:cNvPr>
              <p:cNvGrpSpPr/>
              <p:nvPr/>
            </p:nvGrpSpPr>
            <p:grpSpPr>
              <a:xfrm>
                <a:off x="503982" y="1649277"/>
                <a:ext cx="6063644" cy="3283215"/>
                <a:chOff x="560278" y="1414604"/>
                <a:chExt cx="6063644" cy="3283215"/>
              </a:xfrm>
            </p:grpSpPr>
            <p:pic>
              <p:nvPicPr>
                <p:cNvPr id="5" name="Picture 2067876183" descr="Diagrama, Esquemático&#10;&#10;Descrição gerada automaticamente">
                  <a:extLst>
                    <a:ext uri="{FF2B5EF4-FFF2-40B4-BE49-F238E27FC236}">
                      <a16:creationId xmlns:a16="http://schemas.microsoft.com/office/drawing/2014/main" id="{EC7C3A09-2B8A-8250-2341-2436AE234C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872302" y="1419598"/>
                  <a:ext cx="2751620" cy="2212514"/>
                </a:xfrm>
                <a:prstGeom prst="rect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</p:pic>
            <p:pic>
              <p:nvPicPr>
                <p:cNvPr id="20" name="Imagem 19">
                  <a:extLst>
                    <a:ext uri="{FF2B5EF4-FFF2-40B4-BE49-F238E27FC236}">
                      <a16:creationId xmlns:a16="http://schemas.microsoft.com/office/drawing/2014/main" id="{C0537133-8E1F-735E-4863-66375B97D0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60278" y="1414604"/>
                  <a:ext cx="3011611" cy="3283215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21" name="Retângulo 20">
                  <a:extLst>
                    <a:ext uri="{FF2B5EF4-FFF2-40B4-BE49-F238E27FC236}">
                      <a16:creationId xmlns:a16="http://schemas.microsoft.com/office/drawing/2014/main" id="{4CA284C0-6BEB-9395-300D-3C41183F6F84}"/>
                    </a:ext>
                  </a:extLst>
                </p:cNvPr>
                <p:cNvSpPr/>
                <p:nvPr/>
              </p:nvSpPr>
              <p:spPr>
                <a:xfrm>
                  <a:off x="1568824" y="2483225"/>
                  <a:ext cx="1226506" cy="1269326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cxnSp>
              <p:nvCxnSpPr>
                <p:cNvPr id="23" name="Conector reto 22">
                  <a:extLst>
                    <a:ext uri="{FF2B5EF4-FFF2-40B4-BE49-F238E27FC236}">
                      <a16:creationId xmlns:a16="http://schemas.microsoft.com/office/drawing/2014/main" id="{A4362D57-C040-6925-77E7-09DE9C015EA7}"/>
                    </a:ext>
                  </a:extLst>
                </p:cNvPr>
                <p:cNvCxnSpPr>
                  <a:stCxn id="21" idx="3"/>
                  <a:endCxn id="5" idx="1"/>
                </p:cNvCxnSpPr>
                <p:nvPr/>
              </p:nvCxnSpPr>
              <p:spPr>
                <a:xfrm flipV="1">
                  <a:off x="2795330" y="2525854"/>
                  <a:ext cx="1076973" cy="592033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9" name="CaixaDeTexto 58">
              <a:extLst>
                <a:ext uri="{FF2B5EF4-FFF2-40B4-BE49-F238E27FC236}">
                  <a16:creationId xmlns:a16="http://schemas.microsoft.com/office/drawing/2014/main" id="{6180FCFE-5FC1-022A-C53D-6DBEC9AF8810}"/>
                </a:ext>
              </a:extLst>
            </p:cNvPr>
            <p:cNvSpPr txBox="1"/>
            <p:nvPr/>
          </p:nvSpPr>
          <p:spPr>
            <a:xfrm>
              <a:off x="1309894" y="930887"/>
              <a:ext cx="3584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 err="1"/>
                <a:t>Former</a:t>
              </a:r>
              <a:r>
                <a:rPr lang="pt-BR" sz="1400" b="1" dirty="0"/>
                <a:t> </a:t>
              </a:r>
              <a:r>
                <a:rPr lang="pt-BR" sz="1400" b="1" dirty="0" err="1"/>
                <a:t>mounting</a:t>
              </a:r>
              <a:r>
                <a:rPr lang="pt-BR" sz="1400" b="1" dirty="0"/>
                <a:t> </a:t>
              </a:r>
              <a:r>
                <a:rPr lang="pt-BR" sz="1400" b="1" dirty="0" err="1"/>
                <a:t>method</a:t>
              </a:r>
              <a:r>
                <a:rPr lang="pt-BR" sz="1400" b="1" dirty="0"/>
                <a:t>: “</a:t>
              </a:r>
              <a:r>
                <a:rPr lang="pt-BR" sz="1400" b="1" dirty="0" err="1"/>
                <a:t>insulated</a:t>
              </a:r>
              <a:r>
                <a:rPr lang="pt-BR" sz="1400" b="1" dirty="0"/>
                <a:t> </a:t>
              </a:r>
              <a:r>
                <a:rPr lang="pt-BR" sz="1400" b="1" dirty="0" err="1"/>
                <a:t>bolt</a:t>
              </a:r>
              <a:r>
                <a:rPr lang="pt-BR" sz="1400" b="1" dirty="0"/>
                <a:t>”</a:t>
              </a:r>
            </a:p>
          </p:txBody>
        </p:sp>
      </p:grp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620CD016-BAE9-7812-40BC-34A8F948E476}"/>
              </a:ext>
            </a:extLst>
          </p:cNvPr>
          <p:cNvCxnSpPr/>
          <p:nvPr/>
        </p:nvCxnSpPr>
        <p:spPr>
          <a:xfrm>
            <a:off x="253152" y="3671059"/>
            <a:ext cx="116010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aixaDeTexto 1024">
            <a:extLst>
              <a:ext uri="{FF2B5EF4-FFF2-40B4-BE49-F238E27FC236}">
                <a16:creationId xmlns:a16="http://schemas.microsoft.com/office/drawing/2014/main" id="{C720B8E4-F76A-13A5-A8C7-91EA1A306072}"/>
              </a:ext>
            </a:extLst>
          </p:cNvPr>
          <p:cNvSpPr txBox="1"/>
          <p:nvPr/>
        </p:nvSpPr>
        <p:spPr>
          <a:xfrm>
            <a:off x="4737011" y="4218392"/>
            <a:ext cx="226806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pt-BR" sz="1400" dirty="0"/>
              <a:t>Is </a:t>
            </a:r>
            <a:r>
              <a:rPr lang="pt-BR" sz="1400" dirty="0" err="1"/>
              <a:t>Indium</a:t>
            </a:r>
            <a:r>
              <a:rPr lang="pt-BR" sz="1400" dirty="0"/>
              <a:t> </a:t>
            </a:r>
            <a:r>
              <a:rPr lang="pt-BR" sz="1400" dirty="0" err="1"/>
              <a:t>foil</a:t>
            </a:r>
            <a:r>
              <a:rPr lang="pt-BR" sz="1400" dirty="0"/>
              <a:t> </a:t>
            </a:r>
            <a:r>
              <a:rPr lang="pt-BR" sz="1400" dirty="0" err="1"/>
              <a:t>recommended</a:t>
            </a:r>
            <a:r>
              <a:rPr lang="pt-BR" sz="1400" dirty="0"/>
              <a:t>, </a:t>
            </a:r>
            <a:r>
              <a:rPr lang="pt-BR" sz="1400" dirty="0" err="1"/>
              <a:t>even</a:t>
            </a:r>
            <a:r>
              <a:rPr lang="pt-BR" sz="1400" dirty="0"/>
              <a:t> </a:t>
            </a:r>
            <a:r>
              <a:rPr lang="pt-BR" sz="1400" dirty="0" err="1"/>
              <a:t>though</a:t>
            </a:r>
            <a:r>
              <a:rPr lang="pt-BR" sz="1400" dirty="0"/>
              <a:t> </a:t>
            </a:r>
            <a:r>
              <a:rPr lang="pt-BR" sz="1400" dirty="0" err="1"/>
              <a:t>the</a:t>
            </a:r>
            <a:r>
              <a:rPr lang="pt-BR" sz="1400" dirty="0"/>
              <a:t> </a:t>
            </a:r>
            <a:r>
              <a:rPr lang="pt-BR" sz="1400" dirty="0" err="1"/>
              <a:t>washers</a:t>
            </a:r>
            <a:r>
              <a:rPr lang="pt-BR" sz="1400" dirty="0"/>
              <a:t> are </a:t>
            </a:r>
            <a:r>
              <a:rPr lang="pt-BR" sz="1400" dirty="0" err="1"/>
              <a:t>susceptible</a:t>
            </a:r>
            <a:r>
              <a:rPr lang="pt-BR" sz="1400" dirty="0"/>
              <a:t> </a:t>
            </a:r>
            <a:r>
              <a:rPr lang="pt-BR" sz="1400" dirty="0" err="1"/>
              <a:t>to</a:t>
            </a:r>
            <a:r>
              <a:rPr lang="pt-BR" sz="1400" dirty="0"/>
              <a:t> </a:t>
            </a:r>
            <a:r>
              <a:rPr lang="pt-BR" sz="1400" dirty="0" err="1"/>
              <a:t>cracking</a:t>
            </a:r>
            <a:r>
              <a:rPr lang="pt-BR" sz="1400" dirty="0"/>
              <a:t>? </a:t>
            </a:r>
          </a:p>
        </p:txBody>
      </p:sp>
      <p:sp>
        <p:nvSpPr>
          <p:cNvPr id="1034" name="CaixaDeTexto 1033">
            <a:extLst>
              <a:ext uri="{FF2B5EF4-FFF2-40B4-BE49-F238E27FC236}">
                <a16:creationId xmlns:a16="http://schemas.microsoft.com/office/drawing/2014/main" id="{618411F4-981D-B49B-BFFC-F05838B4B093}"/>
              </a:ext>
            </a:extLst>
          </p:cNvPr>
          <p:cNvSpPr txBox="1"/>
          <p:nvPr/>
        </p:nvSpPr>
        <p:spPr>
          <a:xfrm>
            <a:off x="6836767" y="5030697"/>
            <a:ext cx="16726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/>
              <a:t>We </a:t>
            </a:r>
            <a:r>
              <a:rPr lang="pt-BR" sz="1400" dirty="0" err="1"/>
              <a:t>suspect</a:t>
            </a:r>
            <a:r>
              <a:rPr lang="pt-BR" sz="1400" dirty="0"/>
              <a:t> that </a:t>
            </a:r>
            <a:r>
              <a:rPr lang="pt-BR" sz="1400" dirty="0" err="1"/>
              <a:t>the</a:t>
            </a:r>
            <a:r>
              <a:rPr lang="pt-BR" sz="1400" dirty="0"/>
              <a:t> </a:t>
            </a:r>
            <a:r>
              <a:rPr lang="pt-BR" sz="1400" dirty="0" err="1"/>
              <a:t>indium</a:t>
            </a:r>
            <a:r>
              <a:rPr lang="pt-BR" sz="1400" dirty="0"/>
              <a:t> </a:t>
            </a:r>
            <a:r>
              <a:rPr lang="pt-BR" sz="1400" dirty="0" err="1"/>
              <a:t>may</a:t>
            </a:r>
            <a:r>
              <a:rPr lang="pt-BR" sz="1400" dirty="0"/>
              <a:t> not have </a:t>
            </a:r>
            <a:r>
              <a:rPr lang="pt-BR" sz="1400" dirty="0" err="1"/>
              <a:t>creeped</a:t>
            </a:r>
            <a:r>
              <a:rPr lang="pt-BR" sz="1400" dirty="0"/>
              <a:t>, but </a:t>
            </a:r>
            <a:r>
              <a:rPr lang="pt-BR" sz="1400" dirty="0" err="1"/>
              <a:t>rather</a:t>
            </a:r>
            <a:r>
              <a:rPr lang="pt-BR" sz="1400" dirty="0"/>
              <a:t> </a:t>
            </a:r>
            <a:r>
              <a:rPr lang="pt-BR" sz="1400" dirty="0" err="1"/>
              <a:t>melted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256868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Mounting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8</a:t>
            </a:fld>
            <a:endParaRPr lang="en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7C60DA93-0B9A-900B-E2FA-F6790F436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34" y="934344"/>
            <a:ext cx="2259386" cy="197509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92973625-C9AC-5657-49CC-5726650B2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347" y="1754453"/>
            <a:ext cx="2558292" cy="2155103"/>
          </a:xfrm>
          <a:prstGeom prst="rect">
            <a:avLst/>
          </a:prstGeom>
        </p:spPr>
      </p:pic>
      <p:grpSp>
        <p:nvGrpSpPr>
          <p:cNvPr id="63" name="Agrupar 62">
            <a:extLst>
              <a:ext uri="{FF2B5EF4-FFF2-40B4-BE49-F238E27FC236}">
                <a16:creationId xmlns:a16="http://schemas.microsoft.com/office/drawing/2014/main" id="{9A5230CE-3E70-4A75-8FC8-F1CCE4232D63}"/>
              </a:ext>
            </a:extLst>
          </p:cNvPr>
          <p:cNvGrpSpPr/>
          <p:nvPr/>
        </p:nvGrpSpPr>
        <p:grpSpPr>
          <a:xfrm>
            <a:off x="6211526" y="4578434"/>
            <a:ext cx="3173350" cy="1991145"/>
            <a:chOff x="6979066" y="1295766"/>
            <a:chExt cx="3173350" cy="1991145"/>
          </a:xfrm>
        </p:grpSpPr>
        <p:pic>
          <p:nvPicPr>
            <p:cNvPr id="53" name="Imagem 52">
              <a:extLst>
                <a:ext uri="{FF2B5EF4-FFF2-40B4-BE49-F238E27FC236}">
                  <a16:creationId xmlns:a16="http://schemas.microsoft.com/office/drawing/2014/main" id="{AFCF03EF-EDE3-A025-D50D-ACFBAE54C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0792" y="1398814"/>
              <a:ext cx="3171624" cy="1738466"/>
            </a:xfrm>
            <a:prstGeom prst="rect">
              <a:avLst/>
            </a:prstGeom>
            <a:ln w="38100">
              <a:solidFill>
                <a:srgbClr val="0000FF"/>
              </a:solidFill>
              <a:prstDash val="sysDash"/>
            </a:ln>
          </p:spPr>
        </p:pic>
        <p:grpSp>
          <p:nvGrpSpPr>
            <p:cNvPr id="43" name="Agrupar 42">
              <a:extLst>
                <a:ext uri="{FF2B5EF4-FFF2-40B4-BE49-F238E27FC236}">
                  <a16:creationId xmlns:a16="http://schemas.microsoft.com/office/drawing/2014/main" id="{A2F5B7BE-440B-1718-F7CD-39FD1DF84909}"/>
                </a:ext>
              </a:extLst>
            </p:cNvPr>
            <p:cNvGrpSpPr/>
            <p:nvPr/>
          </p:nvGrpSpPr>
          <p:grpSpPr>
            <a:xfrm>
              <a:off x="6979066" y="1295766"/>
              <a:ext cx="2249328" cy="1991145"/>
              <a:chOff x="5755875" y="984202"/>
              <a:chExt cx="2565925" cy="2256526"/>
            </a:xfrm>
          </p:grpSpPr>
          <p:sp>
            <p:nvSpPr>
              <p:cNvPr id="21" name="Elipse 20">
                <a:extLst>
                  <a:ext uri="{FF2B5EF4-FFF2-40B4-BE49-F238E27FC236}">
                    <a16:creationId xmlns:a16="http://schemas.microsoft.com/office/drawing/2014/main" id="{89642E24-8028-EA37-A64A-2AF49A400746}"/>
                  </a:ext>
                </a:extLst>
              </p:cNvPr>
              <p:cNvSpPr/>
              <p:nvPr/>
            </p:nvSpPr>
            <p:spPr>
              <a:xfrm>
                <a:off x="5755875" y="1779312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1</a:t>
                </a:r>
              </a:p>
            </p:txBody>
          </p:sp>
          <p:sp>
            <p:nvSpPr>
              <p:cNvPr id="22" name="Elipse 21">
                <a:extLst>
                  <a:ext uri="{FF2B5EF4-FFF2-40B4-BE49-F238E27FC236}">
                    <a16:creationId xmlns:a16="http://schemas.microsoft.com/office/drawing/2014/main" id="{B6DDC0A6-2CA4-B7C9-2478-9AD24B05F47F}"/>
                  </a:ext>
                </a:extLst>
              </p:cNvPr>
              <p:cNvSpPr/>
              <p:nvPr/>
            </p:nvSpPr>
            <p:spPr>
              <a:xfrm>
                <a:off x="6231367" y="1142202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2</a:t>
                </a:r>
              </a:p>
            </p:txBody>
          </p: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10F4B4C6-2D2D-7F57-9825-7017B5171813}"/>
                  </a:ext>
                </a:extLst>
              </p:cNvPr>
              <p:cNvSpPr/>
              <p:nvPr/>
            </p:nvSpPr>
            <p:spPr>
              <a:xfrm>
                <a:off x="6971214" y="1100744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3</a:t>
                </a:r>
              </a:p>
            </p:txBody>
          </p:sp>
          <p:sp>
            <p:nvSpPr>
              <p:cNvPr id="24" name="Elipse 23">
                <a:extLst>
                  <a:ext uri="{FF2B5EF4-FFF2-40B4-BE49-F238E27FC236}">
                    <a16:creationId xmlns:a16="http://schemas.microsoft.com/office/drawing/2014/main" id="{267368B8-B4ED-4DBB-55FC-A3C532FF09E8}"/>
                  </a:ext>
                </a:extLst>
              </p:cNvPr>
              <p:cNvSpPr/>
              <p:nvPr/>
            </p:nvSpPr>
            <p:spPr>
              <a:xfrm>
                <a:off x="7343887" y="984202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4</a:t>
                </a:r>
              </a:p>
            </p:txBody>
          </p:sp>
          <p:sp>
            <p:nvSpPr>
              <p:cNvPr id="25" name="Elipse 24">
                <a:extLst>
                  <a:ext uri="{FF2B5EF4-FFF2-40B4-BE49-F238E27FC236}">
                    <a16:creationId xmlns:a16="http://schemas.microsoft.com/office/drawing/2014/main" id="{946BA527-CBC5-0492-FAB8-E9318FEE6B6D}"/>
                  </a:ext>
                </a:extLst>
              </p:cNvPr>
              <p:cNvSpPr/>
              <p:nvPr/>
            </p:nvSpPr>
            <p:spPr>
              <a:xfrm>
                <a:off x="7692221" y="1052010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5</a:t>
                </a:r>
              </a:p>
            </p:txBody>
          </p:sp>
          <p:sp>
            <p:nvSpPr>
              <p:cNvPr id="35" name="Elipse 34">
                <a:extLst>
                  <a:ext uri="{FF2B5EF4-FFF2-40B4-BE49-F238E27FC236}">
                    <a16:creationId xmlns:a16="http://schemas.microsoft.com/office/drawing/2014/main" id="{8E5B8028-B266-F745-61E7-D7855147AD3F}"/>
                  </a:ext>
                </a:extLst>
              </p:cNvPr>
              <p:cNvSpPr/>
              <p:nvPr/>
            </p:nvSpPr>
            <p:spPr>
              <a:xfrm>
                <a:off x="8026861" y="1260814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6</a:t>
                </a:r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E00540D7-58A3-A58B-F31C-7D0130CECB08}"/>
                  </a:ext>
                </a:extLst>
              </p:cNvPr>
              <p:cNvSpPr/>
              <p:nvPr/>
            </p:nvSpPr>
            <p:spPr>
              <a:xfrm>
                <a:off x="7839690" y="2960205"/>
                <a:ext cx="294939" cy="280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7</a:t>
                </a:r>
              </a:p>
            </p:txBody>
          </p:sp>
        </p:grpSp>
      </p:grpSp>
      <p:grpSp>
        <p:nvGrpSpPr>
          <p:cNvPr id="51" name="Agrupar 50">
            <a:extLst>
              <a:ext uri="{FF2B5EF4-FFF2-40B4-BE49-F238E27FC236}">
                <a16:creationId xmlns:a16="http://schemas.microsoft.com/office/drawing/2014/main" id="{6D8E4F28-7AB8-BB43-F063-E1F1A16BC67A}"/>
              </a:ext>
            </a:extLst>
          </p:cNvPr>
          <p:cNvGrpSpPr/>
          <p:nvPr/>
        </p:nvGrpSpPr>
        <p:grpSpPr>
          <a:xfrm>
            <a:off x="6337091" y="963996"/>
            <a:ext cx="4106505" cy="3298486"/>
            <a:chOff x="5660046" y="3427293"/>
            <a:chExt cx="4106505" cy="3298486"/>
          </a:xfrm>
        </p:grpSpPr>
        <p:pic>
          <p:nvPicPr>
            <p:cNvPr id="38" name="Imagem 37">
              <a:extLst>
                <a:ext uri="{FF2B5EF4-FFF2-40B4-BE49-F238E27FC236}">
                  <a16:creationId xmlns:a16="http://schemas.microsoft.com/office/drawing/2014/main" id="{9C54F240-D7D8-C07C-1CF8-89A916C98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60046" y="3427293"/>
              <a:ext cx="4106505" cy="3298486"/>
            </a:xfrm>
            <a:prstGeom prst="rect">
              <a:avLst/>
            </a:prstGeom>
          </p:spPr>
        </p:pic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3324BEBF-018F-AF69-D51E-F9223F1EE58B}"/>
                </a:ext>
              </a:extLst>
            </p:cNvPr>
            <p:cNvSpPr/>
            <p:nvPr/>
          </p:nvSpPr>
          <p:spPr>
            <a:xfrm>
              <a:off x="6010921" y="5695869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1BEF537C-F550-2818-D8EC-91AF6EE5B1FC}"/>
                </a:ext>
              </a:extLst>
            </p:cNvPr>
            <p:cNvSpPr/>
            <p:nvPr/>
          </p:nvSpPr>
          <p:spPr>
            <a:xfrm>
              <a:off x="6572923" y="4519391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2</a:t>
              </a:r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E97F18F3-33CC-4CB3-E3EA-4BFB21805C89}"/>
                </a:ext>
              </a:extLst>
            </p:cNvPr>
            <p:cNvSpPr/>
            <p:nvPr/>
          </p:nvSpPr>
          <p:spPr>
            <a:xfrm>
              <a:off x="7316994" y="4519390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3</a:t>
              </a:r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3D3239D0-C4F7-271E-EECD-77F179A2F3E9}"/>
                </a:ext>
              </a:extLst>
            </p:cNvPr>
            <p:cNvSpPr/>
            <p:nvPr/>
          </p:nvSpPr>
          <p:spPr>
            <a:xfrm>
              <a:off x="7806981" y="4872379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4</a:t>
              </a:r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A4A1074E-AE04-794A-0F1E-04A18FF149D7}"/>
                </a:ext>
              </a:extLst>
            </p:cNvPr>
            <p:cNvSpPr/>
            <p:nvPr/>
          </p:nvSpPr>
          <p:spPr>
            <a:xfrm>
              <a:off x="8515191" y="4737910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5</a:t>
              </a:r>
            </a:p>
          </p:txBody>
        </p: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0E847C06-5E88-B893-E2D2-B3B2154E2011}"/>
                </a:ext>
              </a:extLst>
            </p:cNvPr>
            <p:cNvSpPr/>
            <p:nvPr/>
          </p:nvSpPr>
          <p:spPr>
            <a:xfrm>
              <a:off x="9014797" y="4799913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6</a:t>
              </a:r>
            </a:p>
          </p:txBody>
        </p:sp>
        <p:sp>
          <p:nvSpPr>
            <p:cNvPr id="40" name="Elipse 39">
              <a:extLst>
                <a:ext uri="{FF2B5EF4-FFF2-40B4-BE49-F238E27FC236}">
                  <a16:creationId xmlns:a16="http://schemas.microsoft.com/office/drawing/2014/main" id="{7C93E9E9-2CC0-72D1-0FF8-C52584407B26}"/>
                </a:ext>
              </a:extLst>
            </p:cNvPr>
            <p:cNvSpPr/>
            <p:nvPr/>
          </p:nvSpPr>
          <p:spPr>
            <a:xfrm>
              <a:off x="8977323" y="5344580"/>
              <a:ext cx="294939" cy="2805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7</a:t>
              </a:r>
            </a:p>
          </p:txBody>
        </p:sp>
      </p:grpSp>
      <p:grpSp>
        <p:nvGrpSpPr>
          <p:cNvPr id="50" name="Agrupar 49">
            <a:extLst>
              <a:ext uri="{FF2B5EF4-FFF2-40B4-BE49-F238E27FC236}">
                <a16:creationId xmlns:a16="http://schemas.microsoft.com/office/drawing/2014/main" id="{99153870-9F6D-F21C-56E4-A4548289D5E4}"/>
              </a:ext>
            </a:extLst>
          </p:cNvPr>
          <p:cNvGrpSpPr/>
          <p:nvPr/>
        </p:nvGrpSpPr>
        <p:grpSpPr>
          <a:xfrm>
            <a:off x="1438230" y="4489348"/>
            <a:ext cx="3985752" cy="1855815"/>
            <a:chOff x="2320108" y="1209840"/>
            <a:chExt cx="3985752" cy="1855815"/>
          </a:xfrm>
        </p:grpSpPr>
        <p:pic>
          <p:nvPicPr>
            <p:cNvPr id="42" name="Imagem 41">
              <a:extLst>
                <a:ext uri="{FF2B5EF4-FFF2-40B4-BE49-F238E27FC236}">
                  <a16:creationId xmlns:a16="http://schemas.microsoft.com/office/drawing/2014/main" id="{D1AAD7B2-EF90-A62A-82A1-8DB92F4DF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20108" y="1332568"/>
              <a:ext cx="3985752" cy="1733087"/>
            </a:xfrm>
            <a:prstGeom prst="rect">
              <a:avLst/>
            </a:prstGeom>
            <a:ln w="28575">
              <a:solidFill>
                <a:srgbClr val="FF0000"/>
              </a:solidFill>
              <a:prstDash val="sysDash"/>
            </a:ln>
          </p:spPr>
        </p:pic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414F46CD-8066-EE9E-F1CE-6DEC91522125}"/>
                </a:ext>
              </a:extLst>
            </p:cNvPr>
            <p:cNvSpPr/>
            <p:nvPr/>
          </p:nvSpPr>
          <p:spPr>
            <a:xfrm>
              <a:off x="3605763" y="1209840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D7AA5077-97DC-C3E0-19CC-6D52F725EE4E}"/>
                </a:ext>
              </a:extLst>
            </p:cNvPr>
            <p:cNvSpPr/>
            <p:nvPr/>
          </p:nvSpPr>
          <p:spPr>
            <a:xfrm>
              <a:off x="3269237" y="1778505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2</a:t>
              </a:r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E9870608-24AA-1692-80A6-AABF3B1F42AC}"/>
                </a:ext>
              </a:extLst>
            </p:cNvPr>
            <p:cNvSpPr/>
            <p:nvPr/>
          </p:nvSpPr>
          <p:spPr>
            <a:xfrm>
              <a:off x="3909496" y="2112259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3</a:t>
              </a:r>
            </a:p>
          </p:txBody>
        </p: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85387110-492B-D0CA-6ADC-8444BE8EC2D3}"/>
                </a:ext>
              </a:extLst>
            </p:cNvPr>
            <p:cNvSpPr/>
            <p:nvPr/>
          </p:nvSpPr>
          <p:spPr>
            <a:xfrm>
              <a:off x="4157181" y="2359791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4</a:t>
              </a:r>
            </a:p>
          </p:txBody>
        </p:sp>
        <p:sp>
          <p:nvSpPr>
            <p:cNvPr id="48" name="Elipse 47">
              <a:extLst>
                <a:ext uri="{FF2B5EF4-FFF2-40B4-BE49-F238E27FC236}">
                  <a16:creationId xmlns:a16="http://schemas.microsoft.com/office/drawing/2014/main" id="{CC45A1A2-F483-75FC-8D5E-4C10706CD500}"/>
                </a:ext>
              </a:extLst>
            </p:cNvPr>
            <p:cNvSpPr/>
            <p:nvPr/>
          </p:nvSpPr>
          <p:spPr>
            <a:xfrm>
              <a:off x="4424745" y="2578104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5</a:t>
              </a:r>
            </a:p>
          </p:txBody>
        </p:sp>
        <p:sp>
          <p:nvSpPr>
            <p:cNvPr id="49" name="Elipse 48">
              <a:extLst>
                <a:ext uri="{FF2B5EF4-FFF2-40B4-BE49-F238E27FC236}">
                  <a16:creationId xmlns:a16="http://schemas.microsoft.com/office/drawing/2014/main" id="{DF2CEE08-6603-CE53-4E26-4866FBC69C59}"/>
                </a:ext>
              </a:extLst>
            </p:cNvPr>
            <p:cNvSpPr/>
            <p:nvPr/>
          </p:nvSpPr>
          <p:spPr>
            <a:xfrm>
              <a:off x="5078195" y="2732243"/>
              <a:ext cx="258548" cy="2475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6</a:t>
              </a:r>
            </a:p>
          </p:txBody>
        </p:sp>
      </p:grp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4BC2BF84-ACFD-A08A-9515-FD684E2F7ABD}"/>
              </a:ext>
            </a:extLst>
          </p:cNvPr>
          <p:cNvSpPr txBox="1"/>
          <p:nvPr/>
        </p:nvSpPr>
        <p:spPr>
          <a:xfrm>
            <a:off x="397022" y="3638579"/>
            <a:ext cx="2677290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The gap </a:t>
            </a:r>
            <a:r>
              <a:rPr lang="pt-BR" sz="1400" dirty="0" err="1"/>
              <a:t>allows</a:t>
            </a:r>
            <a:r>
              <a:rPr lang="pt-BR" sz="1400" dirty="0"/>
              <a:t> force </a:t>
            </a:r>
            <a:r>
              <a:rPr lang="pt-BR" sz="1400" dirty="0" err="1"/>
              <a:t>transfer</a:t>
            </a:r>
            <a:r>
              <a:rPr lang="pt-BR" sz="1400" dirty="0"/>
              <a:t> from </a:t>
            </a:r>
            <a:r>
              <a:rPr lang="pt-BR" sz="1400" dirty="0" err="1"/>
              <a:t>the</a:t>
            </a:r>
            <a:r>
              <a:rPr lang="pt-BR" sz="1400" dirty="0"/>
              <a:t> clip </a:t>
            </a:r>
            <a:r>
              <a:rPr lang="pt-BR" sz="1400" dirty="0" err="1"/>
              <a:t>to</a:t>
            </a:r>
            <a:r>
              <a:rPr lang="pt-BR" sz="1400" dirty="0"/>
              <a:t> </a:t>
            </a:r>
            <a:r>
              <a:rPr lang="pt-BR" sz="1400" dirty="0" err="1"/>
              <a:t>the</a:t>
            </a:r>
            <a:r>
              <a:rPr lang="pt-BR" sz="1400" dirty="0"/>
              <a:t> </a:t>
            </a:r>
            <a:r>
              <a:rPr lang="pt-BR" sz="1400" dirty="0" err="1"/>
              <a:t>sapphire</a:t>
            </a:r>
            <a:r>
              <a:rPr lang="pt-BR" sz="1400" dirty="0"/>
              <a:t> </a:t>
            </a:r>
            <a:r>
              <a:rPr lang="pt-BR" sz="1400" dirty="0" err="1"/>
              <a:t>washers</a:t>
            </a:r>
            <a:endParaRPr lang="pt-BR" sz="1400" dirty="0"/>
          </a:p>
        </p:txBody>
      </p:sp>
      <p:sp>
        <p:nvSpPr>
          <p:cNvPr id="57" name="Retângulo: Cantos Arredondados 56">
            <a:extLst>
              <a:ext uri="{FF2B5EF4-FFF2-40B4-BE49-F238E27FC236}">
                <a16:creationId xmlns:a16="http://schemas.microsoft.com/office/drawing/2014/main" id="{01374138-4D5E-9D27-E7FF-8D68AD08CC20}"/>
              </a:ext>
            </a:extLst>
          </p:cNvPr>
          <p:cNvSpPr/>
          <p:nvPr/>
        </p:nvSpPr>
        <p:spPr>
          <a:xfrm>
            <a:off x="10111887" y="3489342"/>
            <a:ext cx="1751053" cy="1211827"/>
          </a:xfrm>
          <a:prstGeom prst="roundRect">
            <a:avLst>
              <a:gd name="adj" fmla="val 1037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pt-BR" sz="1050" dirty="0"/>
              <a:t>Teflon </a:t>
            </a:r>
            <a:r>
              <a:rPr lang="pt-BR" sz="1050" dirty="0" err="1"/>
              <a:t>alignment</a:t>
            </a:r>
            <a:r>
              <a:rPr lang="pt-BR" sz="1050" dirty="0"/>
              <a:t> pin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SS clip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FRP </a:t>
            </a:r>
            <a:r>
              <a:rPr lang="pt-BR" sz="1050" dirty="0" err="1"/>
              <a:t>spacer</a:t>
            </a:r>
            <a:endParaRPr lang="pt-BR" sz="1050" dirty="0"/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HTS lead terminal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Current </a:t>
            </a:r>
            <a:r>
              <a:rPr lang="pt-BR" sz="1050" dirty="0" err="1"/>
              <a:t>tab</a:t>
            </a:r>
            <a:endParaRPr lang="pt-BR" sz="1050" dirty="0"/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Sapphire </a:t>
            </a:r>
            <a:r>
              <a:rPr lang="pt-BR" sz="1050" dirty="0" err="1"/>
              <a:t>washer</a:t>
            </a:r>
            <a:endParaRPr lang="pt-BR" sz="1050" dirty="0"/>
          </a:p>
          <a:p>
            <a:pPr marL="342900" indent="-342900">
              <a:buFont typeface="+mj-lt"/>
              <a:buAutoNum type="arabicPeriod"/>
            </a:pPr>
            <a:r>
              <a:rPr lang="pt-BR" sz="1050" dirty="0"/>
              <a:t>NbTi link</a:t>
            </a:r>
          </a:p>
        </p:txBody>
      </p:sp>
      <p:sp>
        <p:nvSpPr>
          <p:cNvPr id="58" name="Chave Esquerda 57">
            <a:extLst>
              <a:ext uri="{FF2B5EF4-FFF2-40B4-BE49-F238E27FC236}">
                <a16:creationId xmlns:a16="http://schemas.microsoft.com/office/drawing/2014/main" id="{BF525901-4B29-5293-A7B6-9BFC9DF8A780}"/>
              </a:ext>
            </a:extLst>
          </p:cNvPr>
          <p:cNvSpPr/>
          <p:nvPr/>
        </p:nvSpPr>
        <p:spPr>
          <a:xfrm>
            <a:off x="1503902" y="5981378"/>
            <a:ext cx="45719" cy="247532"/>
          </a:xfrm>
          <a:prstGeom prst="leftBrace">
            <a:avLst/>
          </a:prstGeom>
          <a:ln w="19050">
            <a:solidFill>
              <a:schemeClr val="tx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1" name="Conector: Angulado 60">
            <a:extLst>
              <a:ext uri="{FF2B5EF4-FFF2-40B4-BE49-F238E27FC236}">
                <a16:creationId xmlns:a16="http://schemas.microsoft.com/office/drawing/2014/main" id="{FE8DEBF6-1F92-EA02-E237-7DAC8C620832}"/>
              </a:ext>
            </a:extLst>
          </p:cNvPr>
          <p:cNvCxnSpPr>
            <a:cxnSpLocks/>
            <a:stCxn id="58" idx="1"/>
            <a:endCxn id="54" idx="2"/>
          </p:cNvCxnSpPr>
          <p:nvPr/>
        </p:nvCxnSpPr>
        <p:spPr>
          <a:xfrm rot="10800000" flipH="1">
            <a:off x="1503901" y="4161800"/>
            <a:ext cx="231765" cy="1943345"/>
          </a:xfrm>
          <a:prstGeom prst="bentConnector4">
            <a:avLst>
              <a:gd name="adj1" fmla="val -98634"/>
              <a:gd name="adj2" fmla="val 84988"/>
            </a:avLst>
          </a:prstGeom>
          <a:ln w="12700">
            <a:solidFill>
              <a:schemeClr val="tx1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>
            <a:extLst>
              <a:ext uri="{FF2B5EF4-FFF2-40B4-BE49-F238E27FC236}">
                <a16:creationId xmlns:a16="http://schemas.microsoft.com/office/drawing/2014/main" id="{E9E9BA50-1A8D-9E3B-86DD-015EE6ADA496}"/>
              </a:ext>
            </a:extLst>
          </p:cNvPr>
          <p:cNvCxnSpPr/>
          <p:nvPr/>
        </p:nvCxnSpPr>
        <p:spPr>
          <a:xfrm>
            <a:off x="155448" y="2379410"/>
            <a:ext cx="1659886" cy="342079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74561ED2-C026-AA86-10F6-F54E80DC6212}"/>
              </a:ext>
            </a:extLst>
          </p:cNvPr>
          <p:cNvCxnSpPr>
            <a:cxnSpLocks/>
          </p:cNvCxnSpPr>
          <p:nvPr/>
        </p:nvCxnSpPr>
        <p:spPr>
          <a:xfrm flipH="1">
            <a:off x="1109133" y="2167467"/>
            <a:ext cx="42334" cy="73660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249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Leads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Simulation results</a:t>
            </a:r>
            <a:endParaRPr lang="en-US" sz="280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9</a:t>
            </a:fld>
            <a:endParaRPr lang="en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32C03D9-7139-40B1-1E2A-A92EAE9DB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88" y="2100504"/>
            <a:ext cx="4491764" cy="211445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70BAB8B-FA1E-CB55-3D1B-A802FF433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119" y="4839003"/>
            <a:ext cx="2812271" cy="175670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7DD2E54-80F3-6B94-05BC-BA6834D981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288" y="4627320"/>
            <a:ext cx="4491764" cy="1679327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DEBB9C7-B5C3-D517-54A3-476F51B715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6646" y="2057822"/>
            <a:ext cx="3263325" cy="1626499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7DB01E-1FE0-406B-BB6A-35D1776E29D3}"/>
              </a:ext>
            </a:extLst>
          </p:cNvPr>
          <p:cNvSpPr txBox="1"/>
          <p:nvPr/>
        </p:nvSpPr>
        <p:spPr>
          <a:xfrm>
            <a:off x="10229971" y="2187188"/>
            <a:ext cx="13392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/>
              <a:t>Simulated</a:t>
            </a:r>
            <a:r>
              <a:rPr lang="pt-BR" sz="1600" dirty="0"/>
              <a:t>:</a:t>
            </a:r>
          </a:p>
          <a:p>
            <a:r>
              <a:rPr lang="pt-BR" sz="1400" dirty="0"/>
              <a:t>4.94 K @ 228 A</a:t>
            </a:r>
          </a:p>
          <a:p>
            <a:r>
              <a:rPr lang="pt-BR" sz="1600" dirty="0"/>
              <a:t>Experimental:</a:t>
            </a:r>
          </a:p>
          <a:p>
            <a:r>
              <a:rPr lang="pt-BR" sz="1400" dirty="0"/>
              <a:t>4.72 K @ 228 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C23851F-8707-173B-E244-C218BC910A3F}"/>
              </a:ext>
            </a:extLst>
          </p:cNvPr>
          <p:cNvSpPr txBox="1"/>
          <p:nvPr/>
        </p:nvSpPr>
        <p:spPr>
          <a:xfrm>
            <a:off x="7597317" y="1623807"/>
            <a:ext cx="25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Vertical </a:t>
            </a:r>
            <a:r>
              <a:rPr lang="pt-BR" dirty="0" err="1"/>
              <a:t>cryostat</a:t>
            </a:r>
            <a:r>
              <a:rPr lang="pt-BR" dirty="0"/>
              <a:t> HTS lead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1C67D01-BD7B-B459-E155-8E11AF2EE654}"/>
              </a:ext>
            </a:extLst>
          </p:cNvPr>
          <p:cNvSpPr txBox="1"/>
          <p:nvPr/>
        </p:nvSpPr>
        <p:spPr>
          <a:xfrm>
            <a:off x="7870161" y="4215413"/>
            <a:ext cx="156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SWLS HTS lead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A434DAF-8097-5007-1EB3-4D67516148C5}"/>
              </a:ext>
            </a:extLst>
          </p:cNvPr>
          <p:cNvSpPr txBox="1"/>
          <p:nvPr/>
        </p:nvSpPr>
        <p:spPr>
          <a:xfrm>
            <a:off x="10653626" y="5026144"/>
            <a:ext cx="12955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/>
              <a:t>Simulated</a:t>
            </a:r>
            <a:r>
              <a:rPr lang="pt-BR" sz="1600" dirty="0"/>
              <a:t>:</a:t>
            </a:r>
          </a:p>
          <a:p>
            <a:r>
              <a:rPr lang="pt-BR" sz="1400" dirty="0"/>
              <a:t>4.25 K @ 228 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E2065F6-CAC7-C243-D4AF-A131FABE8A69}"/>
              </a:ext>
            </a:extLst>
          </p:cNvPr>
          <p:cNvSpPr txBox="1"/>
          <p:nvPr/>
        </p:nvSpPr>
        <p:spPr>
          <a:xfrm>
            <a:off x="9688978" y="3261365"/>
            <a:ext cx="813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/>
              <a:t>HS @ 3.5 K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12DFFC6-D459-8ED5-59EB-D22980F8ABCE}"/>
              </a:ext>
            </a:extLst>
          </p:cNvPr>
          <p:cNvSpPr txBox="1"/>
          <p:nvPr/>
        </p:nvSpPr>
        <p:spPr>
          <a:xfrm>
            <a:off x="10008960" y="5717356"/>
            <a:ext cx="813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/>
              <a:t>HS @ 3.5 K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DFE03A6-FEFB-18CB-44D5-44528B646F83}"/>
              </a:ext>
            </a:extLst>
          </p:cNvPr>
          <p:cNvSpPr txBox="1"/>
          <p:nvPr/>
        </p:nvSpPr>
        <p:spPr>
          <a:xfrm>
            <a:off x="3306991" y="2122196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/>
              <a:t>HS @ 50 K</a:t>
            </a:r>
          </a:p>
        </p:txBody>
      </p: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23186A65-CBC3-C497-D5E9-BCB429D3E053}"/>
              </a:ext>
            </a:extLst>
          </p:cNvPr>
          <p:cNvCxnSpPr>
            <a:cxnSpLocks/>
          </p:cNvCxnSpPr>
          <p:nvPr/>
        </p:nvCxnSpPr>
        <p:spPr>
          <a:xfrm>
            <a:off x="5818094" y="965886"/>
            <a:ext cx="0" cy="57503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D035616-4874-AAAD-F45D-ACE5A193CF61}"/>
              </a:ext>
            </a:extLst>
          </p:cNvPr>
          <p:cNvSpPr txBox="1"/>
          <p:nvPr/>
        </p:nvSpPr>
        <p:spPr>
          <a:xfrm>
            <a:off x="2139265" y="1817856"/>
            <a:ext cx="1670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Air-</a:t>
            </a:r>
            <a:r>
              <a:rPr lang="pt-BR" dirty="0" err="1"/>
              <a:t>side</a:t>
            </a:r>
            <a:r>
              <a:rPr lang="pt-BR" dirty="0"/>
              <a:t> </a:t>
            </a:r>
            <a:r>
              <a:rPr lang="pt-BR" dirty="0" err="1"/>
              <a:t>near</a:t>
            </a:r>
            <a:r>
              <a:rPr lang="pt-BR" dirty="0"/>
              <a:t> RT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B8FF7A7-E4B5-22B0-EC0B-8CB5733E7698}"/>
              </a:ext>
            </a:extLst>
          </p:cNvPr>
          <p:cNvSpPr txBox="1"/>
          <p:nvPr/>
        </p:nvSpPr>
        <p:spPr>
          <a:xfrm>
            <a:off x="1994204" y="4403858"/>
            <a:ext cx="2225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HTS hot </a:t>
            </a:r>
            <a:r>
              <a:rPr lang="pt-BR" dirty="0" err="1"/>
              <a:t>end</a:t>
            </a:r>
            <a:r>
              <a:rPr lang="pt-BR" dirty="0"/>
              <a:t> @ 52.3 K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7C3A7E95-D75E-3B6A-A079-1A193641B8FD}"/>
              </a:ext>
            </a:extLst>
          </p:cNvPr>
          <p:cNvSpPr txBox="1"/>
          <p:nvPr/>
        </p:nvSpPr>
        <p:spPr>
          <a:xfrm>
            <a:off x="278887" y="941065"/>
            <a:ext cx="207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err="1">
                <a:latin typeface="+mj-lt"/>
              </a:rPr>
              <a:t>Resistive</a:t>
            </a:r>
            <a:r>
              <a:rPr lang="pt-BR" sz="2800" b="1" dirty="0">
                <a:latin typeface="+mj-lt"/>
              </a:rPr>
              <a:t> </a:t>
            </a:r>
            <a:r>
              <a:rPr lang="pt-BR" sz="2800" b="1" dirty="0" err="1">
                <a:latin typeface="+mj-lt"/>
              </a:rPr>
              <a:t>part</a:t>
            </a:r>
            <a:endParaRPr lang="pt-BR" sz="2800" b="1" dirty="0">
              <a:latin typeface="+mj-lt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D8FCFC3A-A2D0-C07C-11D2-1C608F3916EC}"/>
              </a:ext>
            </a:extLst>
          </p:cNvPr>
          <p:cNvSpPr txBox="1"/>
          <p:nvPr/>
        </p:nvSpPr>
        <p:spPr>
          <a:xfrm>
            <a:off x="6145924" y="941065"/>
            <a:ext cx="1396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latin typeface="+mj-lt"/>
              </a:rPr>
              <a:t>HTS </a:t>
            </a:r>
            <a:r>
              <a:rPr lang="pt-BR" sz="2800" b="1" dirty="0" err="1">
                <a:latin typeface="+mj-lt"/>
              </a:rPr>
              <a:t>part</a:t>
            </a:r>
            <a:endParaRPr lang="pt-BR" sz="2800" b="1" dirty="0">
              <a:latin typeface="+mj-lt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661895CA-D739-6F0D-6B17-760E54B4C3A3}"/>
              </a:ext>
            </a:extLst>
          </p:cNvPr>
          <p:cNvSpPr txBox="1"/>
          <p:nvPr/>
        </p:nvSpPr>
        <p:spPr>
          <a:xfrm>
            <a:off x="3715936" y="4687160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/>
              <a:t>HS @ 50 K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5A827C9C-ADE3-B26A-548F-F5849856D966}"/>
              </a:ext>
            </a:extLst>
          </p:cNvPr>
          <p:cNvSpPr txBox="1"/>
          <p:nvPr/>
        </p:nvSpPr>
        <p:spPr>
          <a:xfrm>
            <a:off x="4990911" y="429694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11.2 W</a:t>
            </a:r>
          </a:p>
        </p:txBody>
      </p: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000A823-16CB-9454-6AAE-85BFBE6AA121}"/>
              </a:ext>
            </a:extLst>
          </p:cNvPr>
          <p:cNvCxnSpPr>
            <a:cxnSpLocks/>
          </p:cNvCxnSpPr>
          <p:nvPr/>
        </p:nvCxnSpPr>
        <p:spPr>
          <a:xfrm flipH="1" flipV="1">
            <a:off x="5034031" y="3998841"/>
            <a:ext cx="246981" cy="3103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390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f1f9b-e3e3-4f51-8e6b-0515b17bae6c">
      <Terms xmlns="http://schemas.microsoft.com/office/infopath/2007/PartnerControls"/>
    </lcf76f155ced4ddcb4097134ff3c332f>
    <TaxCatchAll xmlns="e315f2e1-ae78-4a54-a6b3-a379c37fd95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FA0779F9502D4C9A238522C8CDD6A1" ma:contentTypeVersion="18" ma:contentTypeDescription="Crie um novo documento." ma:contentTypeScope="" ma:versionID="3d17b3ff7093b287a1080c17418c21a2">
  <xsd:schema xmlns:xsd="http://www.w3.org/2001/XMLSchema" xmlns:xs="http://www.w3.org/2001/XMLSchema" xmlns:p="http://schemas.microsoft.com/office/2006/metadata/properties" xmlns:ns2="d50f1f9b-e3e3-4f51-8e6b-0515b17bae6c" xmlns:ns3="e315f2e1-ae78-4a54-a6b3-a379c37fd95d" targetNamespace="http://schemas.microsoft.com/office/2006/metadata/properties" ma:root="true" ma:fieldsID="b914583ed1bc437c4a9989f9c2b9598c" ns2:_="" ns3:_="">
    <xsd:import namespace="d50f1f9b-e3e3-4f51-8e6b-0515b17bae6c"/>
    <xsd:import namespace="e315f2e1-ae78-4a54-a6b3-a379c37fd9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f1f9b-e3e3-4f51-8e6b-0515b17ba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a9107bda-5398-40d8-849a-0587795007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5f2e1-ae78-4a54-a6b3-a379c37fd95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6db97f-c0c5-431d-9c23-c63f6a7a10f0}" ma:internalName="TaxCatchAll" ma:showField="CatchAllData" ma:web="e315f2e1-ae78-4a54-a6b3-a379c37fd9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A35B52-E3D7-4D53-B50B-E5C11FFC3B79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e315f2e1-ae78-4a54-a6b3-a379c37fd95d"/>
    <ds:schemaRef ds:uri="d50f1f9b-e3e3-4f51-8e6b-0515b17bae6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55A19CF-1D61-4333-B731-3DE2A7457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FC794C-F91C-4B4C-B6F8-23222E05CEEF}">
  <ds:schemaRefs>
    <ds:schemaRef ds:uri="d50f1f9b-e3e3-4f51-8e6b-0515b17bae6c"/>
    <ds:schemaRef ds:uri="e315f2e1-ae78-4a54-a6b3-a379c37fd9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1513</Words>
  <Application>Microsoft Office PowerPoint</Application>
  <PresentationFormat>Widescreen</PresentationFormat>
  <Paragraphs>439</Paragraphs>
  <Slides>26</Slides>
  <Notes>23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6" baseType="lpstr">
      <vt:lpstr>Amasis MT Pro</vt:lpstr>
      <vt:lpstr>Aptos</vt:lpstr>
      <vt:lpstr>Aptos Light</vt:lpstr>
      <vt:lpstr>arial</vt:lpstr>
      <vt:lpstr>Calibri</vt:lpstr>
      <vt:lpstr>Courier New</vt:lpstr>
      <vt:lpstr>Lato</vt:lpstr>
      <vt:lpstr>Verdana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Amanda Kokol Coltro</dc:creator>
  <cp:lastModifiedBy>Rafael Molena Seraphim</cp:lastModifiedBy>
  <cp:revision>1</cp:revision>
  <dcterms:created xsi:type="dcterms:W3CDTF">2023-01-13T12:24:27Z</dcterms:created>
  <dcterms:modified xsi:type="dcterms:W3CDTF">2024-10-31T18:11:45Z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0x01010086FA0779F9502D4C9A238522C8CDD6A1</vt:lpwstr>
  </property>
  <property fmtid="{D5CDD505-2E9C-101B-9397-08002B2CF9AE}" pid="3" name="MediaServiceImageTags">
    <vt:lpwstr/>
  </property>
</Properties>
</file>