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slides/slide110.xml" ContentType="application/vnd.openxmlformats-officedocument.presentationml.slide+xml"/>
  <Override PartName="/ppt/slideLayouts/slideLayout20.xml" ContentType="application/vnd.openxmlformats-officedocument.presentationml.slideLayout+xml"/>
  <Override PartName="/ppt/charts/chart20.xml" ContentType="application/vnd.openxmlformats-officedocument.drawingml.chart+xml"/>
  <Override PartName="/ppt/slideMasters/slideMaster10.xml" ContentType="application/vnd.openxmlformats-officedocument.presentationml.slideMaster+xml"/>
  <Override PartName="/ppt/charts/colors20.xml" ContentType="application/vnd.ms-office.chartcolorstyle+xml"/>
  <Override PartName="/ppt/charts/style20.xml" ContentType="application/vnd.ms-office.chartstyle+xml"/>
  <Override PartName="/ppt/slideLayouts/slideLayout80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0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9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23"/>
  </p:notesMasterIdLst>
  <p:sldIdLst>
    <p:sldId id="256" r:id="rId5"/>
    <p:sldId id="284" r:id="rId6"/>
    <p:sldId id="267" r:id="rId7"/>
    <p:sldId id="288" r:id="rId8"/>
    <p:sldId id="294" r:id="rId9"/>
    <p:sldId id="296" r:id="rId10"/>
    <p:sldId id="286" r:id="rId11"/>
    <p:sldId id="298" r:id="rId12"/>
    <p:sldId id="291" r:id="rId13"/>
    <p:sldId id="278" r:id="rId14"/>
    <p:sldId id="290" r:id="rId15"/>
    <p:sldId id="279" r:id="rId16"/>
    <p:sldId id="301" r:id="rId17"/>
    <p:sldId id="281" r:id="rId18"/>
    <p:sldId id="300" r:id="rId19"/>
    <p:sldId id="297" r:id="rId20"/>
    <p:sldId id="261" r:id="rId21"/>
    <p:sldId id="266" r:id="rId22"/>
  </p:sldIdLst>
  <p:sldSz cx="12192000" cy="6858000"/>
  <p:notesSz cx="6858000" cy="9144000"/>
  <p:embeddedFontLst>
    <p:embeddedFont>
      <p:font typeface="Aptos Light" panose="020B0004020202020204" pitchFamily="34" charset="0"/>
      <p:regular r:id="rId24"/>
      <p:italic r:id="rId25"/>
    </p:embeddedFont>
    <p:embeddedFont>
      <p:font typeface="Cambria Math" panose="02040503050406030204" pitchFamily="18" charset="0"/>
      <p:regular r:id="rId26"/>
    </p:embeddedFont>
    <p:embeddedFont>
      <p:font typeface="Lato" panose="020F0502020204030203" pitchFamily="34" charset="0"/>
      <p:regular r:id="rId27"/>
      <p:bold r:id="rId28"/>
      <p:italic r:id="rId29"/>
      <p:boldItalic r:id="rId30"/>
    </p:embeddedFont>
    <p:embeddedFont>
      <p:font typeface="Tahoma" panose="020B0604030504040204" pitchFamily="34" charset="0"/>
      <p:regular r:id="rId31"/>
      <p:bold r:id="rId32"/>
    </p:embeddedFont>
  </p:embeddedFontLst>
  <p:defaultTextStyle>
    <a:defPPr>
      <a:defRPr lang="en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5584E18-6C9A-F637-EFDA-837F4AD8240C}" name="Lucas Carnevalli de Almeida" initials="LC" userId="S::lucas.carnevalli@cnpem.br::e40b93cc-402a-4e8c-acd7-822289b8eee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FFB3"/>
    <a:srgbClr val="7800A9"/>
    <a:srgbClr val="4136EB"/>
    <a:srgbClr val="EC0270"/>
    <a:srgbClr val="C13E39"/>
    <a:srgbClr val="A50063"/>
    <a:srgbClr val="3C3C3C"/>
    <a:srgbClr val="4336F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EB2577-D604-481C-A504-7242D150C5D2}" v="667" dt="2024-10-31T14:08:35.6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798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openxmlformats.org/officeDocument/2006/relationships/presProps" Target="pres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cnpemcamp-my.sharepoint.com/personal/lucas_carnevalli_cnpem_br/Documents/CaracterizacaoRessonante%20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cnpemcamp-my.sharepoint.com/personal/lucas_carnevalli_cnpem_br/Documents/CaracterizacaoRessonante%20(1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https://cnpemcamp-my.sharepoint.com/personal/lucas_carnevalli_cnpem_br/Documents/CaracterizacaoRessonante%20(1)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cnpemcamp-my.sharepoint.com/personal/lucas_carnevalli_cnpem_br/Documents/CaracterizacaoRessonante%20(1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031844208561419"/>
          <c:y val="6.3054017844234034E-2"/>
          <c:w val="0.8017808673188751"/>
          <c:h val="0.8234725252129323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'50V'!$C$2</c:f>
              <c:strCache>
                <c:ptCount val="1"/>
                <c:pt idx="0">
                  <c:v>50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'50V'!$B$2:$B$26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'50V'!$F$2:$F$26</c:f>
              <c:numCache>
                <c:formatCode>General</c:formatCode>
                <c:ptCount val="25"/>
                <c:pt idx="0">
                  <c:v>0.05</c:v>
                </c:pt>
                <c:pt idx="1">
                  <c:v>0.09</c:v>
                </c:pt>
                <c:pt idx="2">
                  <c:v>0.185</c:v>
                </c:pt>
                <c:pt idx="3">
                  <c:v>0.28100000000000003</c:v>
                </c:pt>
                <c:pt idx="4">
                  <c:v>0.375</c:v>
                </c:pt>
                <c:pt idx="5">
                  <c:v>0.48599999999999999</c:v>
                </c:pt>
                <c:pt idx="6">
                  <c:v>1.323</c:v>
                </c:pt>
                <c:pt idx="7">
                  <c:v>2.7949999999999999</c:v>
                </c:pt>
                <c:pt idx="8">
                  <c:v>4.7560000000000002</c:v>
                </c:pt>
                <c:pt idx="9">
                  <c:v>6.8460000000000001</c:v>
                </c:pt>
                <c:pt idx="10">
                  <c:v>9.125</c:v>
                </c:pt>
                <c:pt idx="11">
                  <c:v>11.504</c:v>
                </c:pt>
                <c:pt idx="12">
                  <c:v>13.94</c:v>
                </c:pt>
                <c:pt idx="13">
                  <c:v>16.454999999999998</c:v>
                </c:pt>
                <c:pt idx="14">
                  <c:v>18.835000000000001</c:v>
                </c:pt>
                <c:pt idx="15">
                  <c:v>21.361999999999998</c:v>
                </c:pt>
                <c:pt idx="16">
                  <c:v>23.783999999999999</c:v>
                </c:pt>
                <c:pt idx="17">
                  <c:v>26.111000000000001</c:v>
                </c:pt>
                <c:pt idx="18">
                  <c:v>28.783999999999999</c:v>
                </c:pt>
                <c:pt idx="19">
                  <c:v>31.178999999999998</c:v>
                </c:pt>
                <c:pt idx="20">
                  <c:v>33.103999999999999</c:v>
                </c:pt>
                <c:pt idx="21">
                  <c:v>35.494999999999997</c:v>
                </c:pt>
                <c:pt idx="22">
                  <c:v>38.35</c:v>
                </c:pt>
                <c:pt idx="23">
                  <c:v>41.063000000000002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6C9-45CB-A0DB-5D5D0328CABD}"/>
            </c:ext>
          </c:extLst>
        </c:ser>
        <c:ser>
          <c:idx val="1"/>
          <c:order val="1"/>
          <c:tx>
            <c:strRef>
              <c:f>'100V'!$C$2</c:f>
              <c:strCache>
                <c:ptCount val="1"/>
                <c:pt idx="0">
                  <c:v>100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'100V'!$B$2:$B$26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'100V'!$F$2:$F$26</c:f>
              <c:numCache>
                <c:formatCode>General</c:formatCode>
                <c:ptCount val="25"/>
                <c:pt idx="0">
                  <c:v>0.20399999999999999</c:v>
                </c:pt>
                <c:pt idx="1">
                  <c:v>0.34799999999999998</c:v>
                </c:pt>
                <c:pt idx="2">
                  <c:v>0.70099999999999996</c:v>
                </c:pt>
                <c:pt idx="3">
                  <c:v>1.583</c:v>
                </c:pt>
                <c:pt idx="4">
                  <c:v>5.1689999999999996</c:v>
                </c:pt>
                <c:pt idx="5">
                  <c:v>9.7550000000000008</c:v>
                </c:pt>
                <c:pt idx="6">
                  <c:v>14.715</c:v>
                </c:pt>
                <c:pt idx="7">
                  <c:v>19.867999999999999</c:v>
                </c:pt>
                <c:pt idx="8">
                  <c:v>25.093</c:v>
                </c:pt>
                <c:pt idx="9">
                  <c:v>30.334</c:v>
                </c:pt>
                <c:pt idx="10">
                  <c:v>35.548000000000002</c:v>
                </c:pt>
                <c:pt idx="11">
                  <c:v>40.725000000000001</c:v>
                </c:pt>
                <c:pt idx="12">
                  <c:v>45.953000000000003</c:v>
                </c:pt>
                <c:pt idx="13">
                  <c:v>51.113</c:v>
                </c:pt>
                <c:pt idx="14">
                  <c:v>56.021000000000001</c:v>
                </c:pt>
                <c:pt idx="15">
                  <c:v>61.171999999999997</c:v>
                </c:pt>
                <c:pt idx="16">
                  <c:v>66.218999999999994</c:v>
                </c:pt>
                <c:pt idx="17">
                  <c:v>70.417000000000002</c:v>
                </c:pt>
                <c:pt idx="18">
                  <c:v>76.081999999999994</c:v>
                </c:pt>
                <c:pt idx="19">
                  <c:v>80.962999999999994</c:v>
                </c:pt>
                <c:pt idx="20">
                  <c:v>84.254999999999995</c:v>
                </c:pt>
                <c:pt idx="21">
                  <c:v>88.296999999999997</c:v>
                </c:pt>
                <c:pt idx="22">
                  <c:v>94.438999999999993</c:v>
                </c:pt>
                <c:pt idx="23">
                  <c:v>100.254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6C9-45CB-A0DB-5D5D0328CABD}"/>
            </c:ext>
          </c:extLst>
        </c:ser>
        <c:ser>
          <c:idx val="2"/>
          <c:order val="2"/>
          <c:tx>
            <c:strRef>
              <c:f>'150V'!$C$2</c:f>
              <c:strCache>
                <c:ptCount val="1"/>
                <c:pt idx="0">
                  <c:v>150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'150V'!$B$2:$B$26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'150V'!$F$2:$F$26</c:f>
              <c:numCache>
                <c:formatCode>General</c:formatCode>
                <c:ptCount val="25"/>
                <c:pt idx="0">
                  <c:v>0.44500000000000001</c:v>
                </c:pt>
                <c:pt idx="1">
                  <c:v>0.76900000000000002</c:v>
                </c:pt>
                <c:pt idx="2">
                  <c:v>1.895</c:v>
                </c:pt>
                <c:pt idx="3">
                  <c:v>7.7080000000000002</c:v>
                </c:pt>
                <c:pt idx="4">
                  <c:v>15.071999999999999</c:v>
                </c:pt>
                <c:pt idx="5">
                  <c:v>22.905000000000001</c:v>
                </c:pt>
                <c:pt idx="6">
                  <c:v>30.917000000000002</c:v>
                </c:pt>
                <c:pt idx="7">
                  <c:v>38.948</c:v>
                </c:pt>
                <c:pt idx="8">
                  <c:v>47.009</c:v>
                </c:pt>
                <c:pt idx="9">
                  <c:v>54.945</c:v>
                </c:pt>
                <c:pt idx="10">
                  <c:v>62.817999999999998</c:v>
                </c:pt>
                <c:pt idx="11">
                  <c:v>70.584000000000003</c:v>
                </c:pt>
                <c:pt idx="12">
                  <c:v>78.462999999999994</c:v>
                </c:pt>
                <c:pt idx="13">
                  <c:v>86.122</c:v>
                </c:pt>
                <c:pt idx="14">
                  <c:v>93.364999999999995</c:v>
                </c:pt>
                <c:pt idx="15">
                  <c:v>100.94799999999999</c:v>
                </c:pt>
                <c:pt idx="16">
                  <c:v>108.48399999999999</c:v>
                </c:pt>
                <c:pt idx="17">
                  <c:v>114.345</c:v>
                </c:pt>
                <c:pt idx="18">
                  <c:v>122.94799999999999</c:v>
                </c:pt>
                <c:pt idx="19">
                  <c:v>130.22800000000001</c:v>
                </c:pt>
                <c:pt idx="20">
                  <c:v>134.18700000000001</c:v>
                </c:pt>
                <c:pt idx="21">
                  <c:v>139.91499999999999</c:v>
                </c:pt>
                <c:pt idx="22">
                  <c:v>148.32300000000001</c:v>
                </c:pt>
                <c:pt idx="23">
                  <c:v>157.76300000000001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E6C9-45CB-A0DB-5D5D0328CABD}"/>
            </c:ext>
          </c:extLst>
        </c:ser>
        <c:ser>
          <c:idx val="3"/>
          <c:order val="3"/>
          <c:tx>
            <c:strRef>
              <c:f>'200V'!$C$2</c:f>
              <c:strCache>
                <c:ptCount val="1"/>
                <c:pt idx="0">
                  <c:v>200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'200V'!$B$2:$B$26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'200V'!$F$2:$F$26</c:f>
              <c:numCache>
                <c:formatCode>General</c:formatCode>
                <c:ptCount val="25"/>
                <c:pt idx="0">
                  <c:v>0.80300000000000005</c:v>
                </c:pt>
                <c:pt idx="1">
                  <c:v>1.3480000000000001</c:v>
                </c:pt>
                <c:pt idx="2">
                  <c:v>5.9279999999999999</c:v>
                </c:pt>
                <c:pt idx="3">
                  <c:v>15.108000000000001</c:v>
                </c:pt>
                <c:pt idx="4">
                  <c:v>25.308</c:v>
                </c:pt>
                <c:pt idx="5">
                  <c:v>35.758000000000003</c:v>
                </c:pt>
                <c:pt idx="6">
                  <c:v>46.281999999999996</c:v>
                </c:pt>
                <c:pt idx="7">
                  <c:v>56.787999999999997</c:v>
                </c:pt>
                <c:pt idx="8">
                  <c:v>67.284999999999997</c:v>
                </c:pt>
                <c:pt idx="9">
                  <c:v>77.625</c:v>
                </c:pt>
                <c:pt idx="10">
                  <c:v>87.784999999999997</c:v>
                </c:pt>
                <c:pt idx="11">
                  <c:v>97.896000000000001</c:v>
                </c:pt>
                <c:pt idx="12">
                  <c:v>108.226</c:v>
                </c:pt>
                <c:pt idx="13">
                  <c:v>118.164</c:v>
                </c:pt>
                <c:pt idx="14">
                  <c:v>127.55800000000001</c:v>
                </c:pt>
                <c:pt idx="15">
                  <c:v>137.548</c:v>
                </c:pt>
                <c:pt idx="16">
                  <c:v>147.328</c:v>
                </c:pt>
                <c:pt idx="17">
                  <c:v>154.57499999999999</c:v>
                </c:pt>
                <c:pt idx="18">
                  <c:v>165.75200000000001</c:v>
                </c:pt>
                <c:pt idx="19">
                  <c:v>175.065</c:v>
                </c:pt>
                <c:pt idx="20">
                  <c:v>179.87200000000001</c:v>
                </c:pt>
                <c:pt idx="21">
                  <c:v>187.108</c:v>
                </c:pt>
                <c:pt idx="22">
                  <c:v>198.505</c:v>
                </c:pt>
                <c:pt idx="23">
                  <c:v>210.22800000000001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E6C9-45CB-A0DB-5D5D0328CABD}"/>
            </c:ext>
          </c:extLst>
        </c:ser>
        <c:ser>
          <c:idx val="4"/>
          <c:order val="4"/>
          <c:tx>
            <c:strRef>
              <c:f>'250V'!$C$2</c:f>
              <c:strCache>
                <c:ptCount val="1"/>
                <c:pt idx="0">
                  <c:v>250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'250V'!$B$2:$B$26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'250V'!$F$2:$F$26</c:f>
              <c:numCache>
                <c:formatCode>General</c:formatCode>
                <c:ptCount val="25"/>
                <c:pt idx="0">
                  <c:v>1.252</c:v>
                </c:pt>
                <c:pt idx="1">
                  <c:v>2.085</c:v>
                </c:pt>
                <c:pt idx="2">
                  <c:v>10.407</c:v>
                </c:pt>
                <c:pt idx="3">
                  <c:v>22.242000000000001</c:v>
                </c:pt>
                <c:pt idx="4">
                  <c:v>34.835999999999999</c:v>
                </c:pt>
                <c:pt idx="5">
                  <c:v>47.615000000000002</c:v>
                </c:pt>
                <c:pt idx="6">
                  <c:v>60.398000000000003</c:v>
                </c:pt>
                <c:pt idx="7">
                  <c:v>73.156000000000006</c:v>
                </c:pt>
                <c:pt idx="8">
                  <c:v>85.908000000000001</c:v>
                </c:pt>
                <c:pt idx="9">
                  <c:v>98.451999999999998</c:v>
                </c:pt>
                <c:pt idx="10">
                  <c:v>111.315</c:v>
                </c:pt>
                <c:pt idx="11">
                  <c:v>123.592</c:v>
                </c:pt>
                <c:pt idx="12">
                  <c:v>134.80600000000001</c:v>
                </c:pt>
                <c:pt idx="13">
                  <c:v>146.672</c:v>
                </c:pt>
                <c:pt idx="14">
                  <c:v>158.10499999999999</c:v>
                </c:pt>
                <c:pt idx="15">
                  <c:v>169.74199999999999</c:v>
                </c:pt>
                <c:pt idx="16">
                  <c:v>180.512</c:v>
                </c:pt>
                <c:pt idx="17">
                  <c:v>189.511</c:v>
                </c:pt>
                <c:pt idx="18">
                  <c:v>202.32499999999999</c:v>
                </c:pt>
                <c:pt idx="19">
                  <c:v>213.11799999999999</c:v>
                </c:pt>
                <c:pt idx="20">
                  <c:v>218.345</c:v>
                </c:pt>
                <c:pt idx="21">
                  <c:v>226.53200000000001</c:v>
                </c:pt>
                <c:pt idx="22">
                  <c:v>239.798</c:v>
                </c:pt>
                <c:pt idx="23">
                  <c:v>254.958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E6C9-45CB-A0DB-5D5D0328CABD}"/>
            </c:ext>
          </c:extLst>
        </c:ser>
        <c:ser>
          <c:idx val="5"/>
          <c:order val="5"/>
          <c:tx>
            <c:strRef>
              <c:f>'300V'!$C$2</c:f>
              <c:strCache>
                <c:ptCount val="1"/>
                <c:pt idx="0">
                  <c:v>300</c:v>
                </c:pt>
              </c:strCache>
            </c:strRef>
          </c:tx>
          <c:spPr>
            <a:ln w="381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xVal>
            <c:numRef>
              <c:f>'300V'!$B$2:$B$26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'300V'!$F$2:$F$26</c:f>
              <c:numCache>
                <c:formatCode>General</c:formatCode>
                <c:ptCount val="25"/>
                <c:pt idx="0">
                  <c:v>1.7569999999999999</c:v>
                </c:pt>
                <c:pt idx="1">
                  <c:v>3.0750000000000002</c:v>
                </c:pt>
                <c:pt idx="2">
                  <c:v>14.494999999999999</c:v>
                </c:pt>
                <c:pt idx="3">
                  <c:v>28.524999999999999</c:v>
                </c:pt>
                <c:pt idx="4">
                  <c:v>43.125</c:v>
                </c:pt>
                <c:pt idx="5">
                  <c:v>57.835000000000001</c:v>
                </c:pt>
                <c:pt idx="6">
                  <c:v>72.528000000000006</c:v>
                </c:pt>
                <c:pt idx="7">
                  <c:v>87.174000000000007</c:v>
                </c:pt>
                <c:pt idx="8">
                  <c:v>101.839</c:v>
                </c:pt>
                <c:pt idx="9">
                  <c:v>116.324</c:v>
                </c:pt>
                <c:pt idx="10">
                  <c:v>130.69800000000001</c:v>
                </c:pt>
                <c:pt idx="11">
                  <c:v>144.87200000000001</c:v>
                </c:pt>
                <c:pt idx="12">
                  <c:v>159.37200000000001</c:v>
                </c:pt>
                <c:pt idx="13">
                  <c:v>173.31700000000001</c:v>
                </c:pt>
                <c:pt idx="14">
                  <c:v>186.596</c:v>
                </c:pt>
                <c:pt idx="15">
                  <c:v>200.35499999999999</c:v>
                </c:pt>
                <c:pt idx="16">
                  <c:v>214.16499999999999</c:v>
                </c:pt>
                <c:pt idx="17">
                  <c:v>224.989</c:v>
                </c:pt>
                <c:pt idx="18">
                  <c:v>239.27799999999999</c:v>
                </c:pt>
                <c:pt idx="19">
                  <c:v>252.22200000000001</c:v>
                </c:pt>
                <c:pt idx="20">
                  <c:v>258.22300000000001</c:v>
                </c:pt>
                <c:pt idx="21">
                  <c:v>267.00170000000003</c:v>
                </c:pt>
                <c:pt idx="22">
                  <c:v>282.226</c:v>
                </c:pt>
                <c:pt idx="23">
                  <c:v>298.51799999999997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E6C9-45CB-A0DB-5D5D0328CA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8483632"/>
        <c:axId val="348485072"/>
      </c:scatterChart>
      <c:valAx>
        <c:axId val="348483632"/>
        <c:scaling>
          <c:orientation val="minMax"/>
          <c:max val="12000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/>
                  <a:t>frequency [hz]</a:t>
                </a:r>
              </a:p>
            </c:rich>
          </c:tx>
          <c:layout>
            <c:manualLayout>
              <c:xMode val="edge"/>
              <c:yMode val="edge"/>
              <c:x val="0.44475373927349132"/>
              <c:y val="0.9454285714285716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8485072"/>
        <c:crosses val="autoZero"/>
        <c:crossBetween val="midCat"/>
      </c:valAx>
      <c:valAx>
        <c:axId val="348485072"/>
        <c:scaling>
          <c:orientation val="minMax"/>
          <c:max val="350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/>
                  <a:t>current [A]</a:t>
                </a:r>
              </a:p>
            </c:rich>
          </c:tx>
          <c:layout>
            <c:manualLayout>
              <c:xMode val="edge"/>
              <c:yMode val="edge"/>
              <c:x val="1.2290238714251949E-2"/>
              <c:y val="0.3913969253843270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84836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2442652337923579"/>
          <c:y val="7.0870963074327775E-2"/>
          <c:w val="9.3571809770557221E-2"/>
          <c:h val="0.34956901310883798"/>
        </c:manualLayout>
      </c:layout>
      <c:overlay val="0"/>
      <c:spPr>
        <a:solidFill>
          <a:schemeClr val="lt1"/>
        </a:solidFill>
        <a:ln w="19050" cap="flat" cmpd="sng" algn="ctr">
          <a:solidFill>
            <a:schemeClr val="dk1"/>
          </a:solidFill>
          <a:prstDash val="solid"/>
          <a:miter lim="800000"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 sz="1200" b="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9337038294542463E-2"/>
          <c:y val="2.7001039689983356E-2"/>
          <c:w val="0.88518867671675683"/>
          <c:h val="0.864552252536582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'50V'!$C$2</c:f>
              <c:strCache>
                <c:ptCount val="1"/>
                <c:pt idx="0">
                  <c:v>50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1.6462841015992453E-2"/>
                  <c:y val="2.84900502395649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F78-408B-8838-6953568A5A2D}"/>
                </c:ext>
              </c:extLst>
            </c:dLbl>
            <c:dLbl>
              <c:idx val="1"/>
              <c:layout>
                <c:manualLayout>
                  <c:x val="-8.6232932961189039E-17"/>
                  <c:y val="3.323836657169990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F78-408B-8838-6953568A5A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xVal>
            <c:numRef>
              <c:f>'50V'!$B$2:$B$26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'50V'!$F$2:$F$26</c:f>
              <c:numCache>
                <c:formatCode>General</c:formatCode>
                <c:ptCount val="25"/>
                <c:pt idx="0">
                  <c:v>0.05</c:v>
                </c:pt>
                <c:pt idx="1">
                  <c:v>0.09</c:v>
                </c:pt>
                <c:pt idx="2">
                  <c:v>0.185</c:v>
                </c:pt>
                <c:pt idx="3">
                  <c:v>0.28100000000000003</c:v>
                </c:pt>
                <c:pt idx="4">
                  <c:v>0.375</c:v>
                </c:pt>
                <c:pt idx="5">
                  <c:v>0.48599999999999999</c:v>
                </c:pt>
                <c:pt idx="6">
                  <c:v>1.323</c:v>
                </c:pt>
                <c:pt idx="7">
                  <c:v>2.7949999999999999</c:v>
                </c:pt>
                <c:pt idx="8">
                  <c:v>4.7560000000000002</c:v>
                </c:pt>
                <c:pt idx="9">
                  <c:v>6.8460000000000001</c:v>
                </c:pt>
                <c:pt idx="10">
                  <c:v>9.125</c:v>
                </c:pt>
                <c:pt idx="11">
                  <c:v>11.504</c:v>
                </c:pt>
                <c:pt idx="12">
                  <c:v>13.94</c:v>
                </c:pt>
                <c:pt idx="13">
                  <c:v>16.454999999999998</c:v>
                </c:pt>
                <c:pt idx="14">
                  <c:v>18.835000000000001</c:v>
                </c:pt>
                <c:pt idx="15">
                  <c:v>21.361999999999998</c:v>
                </c:pt>
                <c:pt idx="16">
                  <c:v>23.783999999999999</c:v>
                </c:pt>
                <c:pt idx="17">
                  <c:v>26.111000000000001</c:v>
                </c:pt>
                <c:pt idx="18">
                  <c:v>28.783999999999999</c:v>
                </c:pt>
                <c:pt idx="19">
                  <c:v>31.178999999999998</c:v>
                </c:pt>
                <c:pt idx="20">
                  <c:v>33.103999999999999</c:v>
                </c:pt>
                <c:pt idx="21">
                  <c:v>35.494999999999997</c:v>
                </c:pt>
                <c:pt idx="22">
                  <c:v>38.35</c:v>
                </c:pt>
                <c:pt idx="23">
                  <c:v>41.063000000000002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F78-408B-8838-6953568A5A2D}"/>
            </c:ext>
          </c:extLst>
        </c:ser>
        <c:ser>
          <c:idx val="1"/>
          <c:order val="1"/>
          <c:tx>
            <c:strRef>
              <c:f>'100V'!$C$2</c:f>
              <c:strCache>
                <c:ptCount val="1"/>
                <c:pt idx="0">
                  <c:v>100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9.4073377234242493E-3"/>
                  <c:y val="-2.361005082120967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F78-408B-8838-6953568A5A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xVal>
            <c:numRef>
              <c:f>'100V'!$B$2:$B$26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'100V'!$F$2:$F$26</c:f>
              <c:numCache>
                <c:formatCode>General</c:formatCode>
                <c:ptCount val="25"/>
                <c:pt idx="0">
                  <c:v>0.20399999999999999</c:v>
                </c:pt>
                <c:pt idx="1">
                  <c:v>0.34799999999999998</c:v>
                </c:pt>
                <c:pt idx="2">
                  <c:v>0.70099999999999996</c:v>
                </c:pt>
                <c:pt idx="3">
                  <c:v>1.583</c:v>
                </c:pt>
                <c:pt idx="4">
                  <c:v>5.1689999999999996</c:v>
                </c:pt>
                <c:pt idx="5">
                  <c:v>9.7550000000000008</c:v>
                </c:pt>
                <c:pt idx="6">
                  <c:v>14.715</c:v>
                </c:pt>
                <c:pt idx="7">
                  <c:v>19.867999999999999</c:v>
                </c:pt>
                <c:pt idx="8">
                  <c:v>25.093</c:v>
                </c:pt>
                <c:pt idx="9">
                  <c:v>30.334</c:v>
                </c:pt>
                <c:pt idx="10">
                  <c:v>35.548000000000002</c:v>
                </c:pt>
                <c:pt idx="11">
                  <c:v>40.725000000000001</c:v>
                </c:pt>
                <c:pt idx="12">
                  <c:v>45.953000000000003</c:v>
                </c:pt>
                <c:pt idx="13">
                  <c:v>51.113</c:v>
                </c:pt>
                <c:pt idx="14">
                  <c:v>56.021000000000001</c:v>
                </c:pt>
                <c:pt idx="15">
                  <c:v>61.171999999999997</c:v>
                </c:pt>
                <c:pt idx="16">
                  <c:v>66.218999999999994</c:v>
                </c:pt>
                <c:pt idx="17">
                  <c:v>70.417000000000002</c:v>
                </c:pt>
                <c:pt idx="18">
                  <c:v>76.081999999999994</c:v>
                </c:pt>
                <c:pt idx="19">
                  <c:v>80.962999999999994</c:v>
                </c:pt>
                <c:pt idx="20">
                  <c:v>84.254999999999995</c:v>
                </c:pt>
                <c:pt idx="21">
                  <c:v>88.296999999999997</c:v>
                </c:pt>
                <c:pt idx="22">
                  <c:v>94.438999999999993</c:v>
                </c:pt>
                <c:pt idx="23">
                  <c:v>100.254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4F78-408B-8838-6953568A5A2D}"/>
            </c:ext>
          </c:extLst>
        </c:ser>
        <c:ser>
          <c:idx val="2"/>
          <c:order val="2"/>
          <c:tx>
            <c:strRef>
              <c:f>'150V'!$C$2</c:f>
              <c:strCache>
                <c:ptCount val="1"/>
                <c:pt idx="0">
                  <c:v>150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2.3518344308560675E-3"/>
                  <c:y val="-3.77236605812085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F78-408B-8838-6953568A5A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xVal>
            <c:numRef>
              <c:f>'150V'!$B$2:$B$26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'150V'!$F$2:$F$26</c:f>
              <c:numCache>
                <c:formatCode>General</c:formatCode>
                <c:ptCount val="25"/>
                <c:pt idx="0">
                  <c:v>0.44500000000000001</c:v>
                </c:pt>
                <c:pt idx="1">
                  <c:v>0.76900000000000002</c:v>
                </c:pt>
                <c:pt idx="2">
                  <c:v>1.895</c:v>
                </c:pt>
                <c:pt idx="3">
                  <c:v>7.7080000000000002</c:v>
                </c:pt>
                <c:pt idx="4">
                  <c:v>15.071999999999999</c:v>
                </c:pt>
                <c:pt idx="5">
                  <c:v>22.905000000000001</c:v>
                </c:pt>
                <c:pt idx="6">
                  <c:v>30.917000000000002</c:v>
                </c:pt>
                <c:pt idx="7">
                  <c:v>38.948</c:v>
                </c:pt>
                <c:pt idx="8">
                  <c:v>47.009</c:v>
                </c:pt>
                <c:pt idx="9">
                  <c:v>54.945</c:v>
                </c:pt>
                <c:pt idx="10">
                  <c:v>62.817999999999998</c:v>
                </c:pt>
                <c:pt idx="11">
                  <c:v>70.584000000000003</c:v>
                </c:pt>
                <c:pt idx="12">
                  <c:v>78.462999999999994</c:v>
                </c:pt>
                <c:pt idx="13">
                  <c:v>86.122</c:v>
                </c:pt>
                <c:pt idx="14">
                  <c:v>93.364999999999995</c:v>
                </c:pt>
                <c:pt idx="15">
                  <c:v>100.94799999999999</c:v>
                </c:pt>
                <c:pt idx="16">
                  <c:v>108.48399999999999</c:v>
                </c:pt>
                <c:pt idx="17">
                  <c:v>114.345</c:v>
                </c:pt>
                <c:pt idx="18">
                  <c:v>122.94799999999999</c:v>
                </c:pt>
                <c:pt idx="19">
                  <c:v>130.22800000000001</c:v>
                </c:pt>
                <c:pt idx="20">
                  <c:v>134.18700000000001</c:v>
                </c:pt>
                <c:pt idx="21">
                  <c:v>139.91499999999999</c:v>
                </c:pt>
                <c:pt idx="22">
                  <c:v>148.32300000000001</c:v>
                </c:pt>
                <c:pt idx="23">
                  <c:v>157.76300000000001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4F78-408B-8838-6953568A5A2D}"/>
            </c:ext>
          </c:extLst>
        </c:ser>
        <c:ser>
          <c:idx val="3"/>
          <c:order val="3"/>
          <c:tx>
            <c:strRef>
              <c:f>'200V'!$C$2</c:f>
              <c:strCache>
                <c:ptCount val="1"/>
                <c:pt idx="0">
                  <c:v>200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2.3518344308560675E-3"/>
                  <c:y val="-3.79867046533713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F78-408B-8838-6953568A5A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xVal>
            <c:numRef>
              <c:f>'200V'!$B$2:$B$26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'200V'!$F$2:$F$26</c:f>
              <c:numCache>
                <c:formatCode>General</c:formatCode>
                <c:ptCount val="25"/>
                <c:pt idx="0">
                  <c:v>0.80300000000000005</c:v>
                </c:pt>
                <c:pt idx="1">
                  <c:v>1.3480000000000001</c:v>
                </c:pt>
                <c:pt idx="2">
                  <c:v>5.9279999999999999</c:v>
                </c:pt>
                <c:pt idx="3">
                  <c:v>15.108000000000001</c:v>
                </c:pt>
                <c:pt idx="4">
                  <c:v>25.308</c:v>
                </c:pt>
                <c:pt idx="5">
                  <c:v>35.758000000000003</c:v>
                </c:pt>
                <c:pt idx="6">
                  <c:v>46.281999999999996</c:v>
                </c:pt>
                <c:pt idx="7">
                  <c:v>56.787999999999997</c:v>
                </c:pt>
                <c:pt idx="8">
                  <c:v>67.284999999999997</c:v>
                </c:pt>
                <c:pt idx="9">
                  <c:v>77.625</c:v>
                </c:pt>
                <c:pt idx="10">
                  <c:v>87.784999999999997</c:v>
                </c:pt>
                <c:pt idx="11">
                  <c:v>97.896000000000001</c:v>
                </c:pt>
                <c:pt idx="12">
                  <c:v>108.226</c:v>
                </c:pt>
                <c:pt idx="13">
                  <c:v>118.164</c:v>
                </c:pt>
                <c:pt idx="14">
                  <c:v>127.55800000000001</c:v>
                </c:pt>
                <c:pt idx="15">
                  <c:v>137.548</c:v>
                </c:pt>
                <c:pt idx="16">
                  <c:v>147.328</c:v>
                </c:pt>
                <c:pt idx="17">
                  <c:v>154.57499999999999</c:v>
                </c:pt>
                <c:pt idx="18">
                  <c:v>165.75200000000001</c:v>
                </c:pt>
                <c:pt idx="19">
                  <c:v>175.065</c:v>
                </c:pt>
                <c:pt idx="20">
                  <c:v>179.87200000000001</c:v>
                </c:pt>
                <c:pt idx="21">
                  <c:v>187.108</c:v>
                </c:pt>
                <c:pt idx="22">
                  <c:v>198.505</c:v>
                </c:pt>
                <c:pt idx="23">
                  <c:v>210.22800000000001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4F78-408B-8838-6953568A5A2D}"/>
            </c:ext>
          </c:extLst>
        </c:ser>
        <c:ser>
          <c:idx val="4"/>
          <c:order val="4"/>
          <c:tx>
            <c:strRef>
              <c:f>'250V'!$C$2</c:f>
              <c:strCache>
                <c:ptCount val="1"/>
                <c:pt idx="0">
                  <c:v>250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7.0555032925682035E-3"/>
                  <c:y val="-4.273504273504273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F78-408B-8838-6953568A5A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xVal>
            <c:numRef>
              <c:f>'250V'!$B$2:$B$26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'250V'!$F$2:$F$26</c:f>
              <c:numCache>
                <c:formatCode>General</c:formatCode>
                <c:ptCount val="25"/>
                <c:pt idx="0">
                  <c:v>1.252</c:v>
                </c:pt>
                <c:pt idx="1">
                  <c:v>2.085</c:v>
                </c:pt>
                <c:pt idx="2">
                  <c:v>10.407</c:v>
                </c:pt>
                <c:pt idx="3">
                  <c:v>22.242000000000001</c:v>
                </c:pt>
                <c:pt idx="4">
                  <c:v>34.835999999999999</c:v>
                </c:pt>
                <c:pt idx="5">
                  <c:v>47.615000000000002</c:v>
                </c:pt>
                <c:pt idx="6">
                  <c:v>60.398000000000003</c:v>
                </c:pt>
                <c:pt idx="7">
                  <c:v>73.156000000000006</c:v>
                </c:pt>
                <c:pt idx="8">
                  <c:v>85.908000000000001</c:v>
                </c:pt>
                <c:pt idx="9">
                  <c:v>98.451999999999998</c:v>
                </c:pt>
                <c:pt idx="10">
                  <c:v>111.315</c:v>
                </c:pt>
                <c:pt idx="11">
                  <c:v>123.592</c:v>
                </c:pt>
                <c:pt idx="12">
                  <c:v>134.80600000000001</c:v>
                </c:pt>
                <c:pt idx="13">
                  <c:v>146.672</c:v>
                </c:pt>
                <c:pt idx="14">
                  <c:v>158.10499999999999</c:v>
                </c:pt>
                <c:pt idx="15">
                  <c:v>169.74199999999999</c:v>
                </c:pt>
                <c:pt idx="16">
                  <c:v>180.512</c:v>
                </c:pt>
                <c:pt idx="17">
                  <c:v>189.511</c:v>
                </c:pt>
                <c:pt idx="18">
                  <c:v>202.32499999999999</c:v>
                </c:pt>
                <c:pt idx="19">
                  <c:v>213.11799999999999</c:v>
                </c:pt>
                <c:pt idx="20">
                  <c:v>218.345</c:v>
                </c:pt>
                <c:pt idx="21">
                  <c:v>226.53200000000001</c:v>
                </c:pt>
                <c:pt idx="22">
                  <c:v>239.798</c:v>
                </c:pt>
                <c:pt idx="23">
                  <c:v>254.958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4F78-408B-8838-6953568A5A2D}"/>
            </c:ext>
          </c:extLst>
        </c:ser>
        <c:ser>
          <c:idx val="5"/>
          <c:order val="5"/>
          <c:tx>
            <c:strRef>
              <c:f>'300V'!$C$2</c:f>
              <c:strCache>
                <c:ptCount val="1"/>
                <c:pt idx="0">
                  <c:v>300</c:v>
                </c:pt>
              </c:strCache>
            </c:strRef>
          </c:tx>
          <c:spPr>
            <a:ln w="381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7.0555032925682035E-3"/>
                  <c:y val="-6.64767331433998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F78-408B-8838-6953568A5A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xVal>
            <c:numRef>
              <c:f>'300V'!$B$2:$B$26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'300V'!$F$2:$F$26</c:f>
              <c:numCache>
                <c:formatCode>General</c:formatCode>
                <c:ptCount val="25"/>
                <c:pt idx="0">
                  <c:v>1.7569999999999999</c:v>
                </c:pt>
                <c:pt idx="1">
                  <c:v>3.0750000000000002</c:v>
                </c:pt>
                <c:pt idx="2">
                  <c:v>14.494999999999999</c:v>
                </c:pt>
                <c:pt idx="3">
                  <c:v>28.524999999999999</c:v>
                </c:pt>
                <c:pt idx="4">
                  <c:v>43.125</c:v>
                </c:pt>
                <c:pt idx="5">
                  <c:v>57.835000000000001</c:v>
                </c:pt>
                <c:pt idx="6">
                  <c:v>72.528000000000006</c:v>
                </c:pt>
                <c:pt idx="7">
                  <c:v>87.174000000000007</c:v>
                </c:pt>
                <c:pt idx="8">
                  <c:v>101.839</c:v>
                </c:pt>
                <c:pt idx="9">
                  <c:v>116.324</c:v>
                </c:pt>
                <c:pt idx="10">
                  <c:v>130.69800000000001</c:v>
                </c:pt>
                <c:pt idx="11">
                  <c:v>144.87200000000001</c:v>
                </c:pt>
                <c:pt idx="12">
                  <c:v>159.37200000000001</c:v>
                </c:pt>
                <c:pt idx="13">
                  <c:v>173.31700000000001</c:v>
                </c:pt>
                <c:pt idx="14">
                  <c:v>186.596</c:v>
                </c:pt>
                <c:pt idx="15">
                  <c:v>200.35499999999999</c:v>
                </c:pt>
                <c:pt idx="16">
                  <c:v>214.16499999999999</c:v>
                </c:pt>
                <c:pt idx="17">
                  <c:v>224.989</c:v>
                </c:pt>
                <c:pt idx="18">
                  <c:v>239.27799999999999</c:v>
                </c:pt>
                <c:pt idx="19">
                  <c:v>252.22200000000001</c:v>
                </c:pt>
                <c:pt idx="20">
                  <c:v>258.22300000000001</c:v>
                </c:pt>
                <c:pt idx="21">
                  <c:v>267.00170000000003</c:v>
                </c:pt>
                <c:pt idx="22">
                  <c:v>282.226</c:v>
                </c:pt>
                <c:pt idx="23">
                  <c:v>298.51799999999997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4F78-408B-8838-6953568A5A2D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348483632"/>
        <c:axId val="348485072"/>
      </c:scatterChart>
      <c:valAx>
        <c:axId val="348483632"/>
        <c:scaling>
          <c:orientation val="minMax"/>
          <c:max val="590"/>
          <c:min val="290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/>
                  <a:t>Frequency [hz]</a:t>
                </a:r>
              </a:p>
            </c:rich>
          </c:tx>
          <c:layout>
            <c:manualLayout>
              <c:xMode val="edge"/>
              <c:yMode val="edge"/>
              <c:x val="0.4447537551600142"/>
              <c:y val="0.9553191957466916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8485072"/>
        <c:crosses val="autoZero"/>
        <c:crossBetween val="midCat"/>
      </c:valAx>
      <c:valAx>
        <c:axId val="348485072"/>
        <c:scaling>
          <c:orientation val="minMax"/>
          <c:max val="5"/>
          <c:min val="0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/>
                  <a:t>current [A]</a:t>
                </a:r>
              </a:p>
            </c:rich>
          </c:tx>
          <c:layout>
            <c:manualLayout>
              <c:xMode val="edge"/>
              <c:yMode val="edge"/>
              <c:x val="1.2896395810387692E-2"/>
              <c:y val="0.3864516622687491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84836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7.8479676540715956E-2"/>
          <c:y val="4.0813310688584792E-2"/>
          <c:w val="7.2811553140619309E-2"/>
          <c:h val="0.32848815906558687"/>
        </c:manualLayout>
      </c:layout>
      <c:overlay val="0"/>
      <c:spPr>
        <a:solidFill>
          <a:schemeClr val="lt1"/>
        </a:solidFill>
        <a:ln w="19050" cap="flat" cmpd="sng" algn="ctr">
          <a:solidFill>
            <a:schemeClr val="dk1"/>
          </a:solidFill>
          <a:prstDash val="solid"/>
          <a:miter lim="800000"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 sz="1200" b="0"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9337038294542463E-2"/>
          <c:y val="2.7001039689983356E-2"/>
          <c:w val="0.88518867671675683"/>
          <c:h val="0.864552252536582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'50V'!$C$2</c:f>
              <c:strCache>
                <c:ptCount val="1"/>
                <c:pt idx="0">
                  <c:v>50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1.6462841015992453E-2"/>
                  <c:y val="2.84900502395649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F78-408B-8838-6953568A5A2D}"/>
                </c:ext>
              </c:extLst>
            </c:dLbl>
            <c:dLbl>
              <c:idx val="1"/>
              <c:layout>
                <c:manualLayout>
                  <c:x val="-8.6232932961189039E-17"/>
                  <c:y val="3.323836657169990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F78-408B-8838-6953568A5A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xVal>
            <c:numRef>
              <c:f>'50V'!$B$2:$B$26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'50V'!$F$2:$F$26</c:f>
              <c:numCache>
                <c:formatCode>General</c:formatCode>
                <c:ptCount val="25"/>
                <c:pt idx="0">
                  <c:v>0.05</c:v>
                </c:pt>
                <c:pt idx="1">
                  <c:v>0.09</c:v>
                </c:pt>
                <c:pt idx="2">
                  <c:v>0.185</c:v>
                </c:pt>
                <c:pt idx="3">
                  <c:v>0.28100000000000003</c:v>
                </c:pt>
                <c:pt idx="4">
                  <c:v>0.375</c:v>
                </c:pt>
                <c:pt idx="5">
                  <c:v>0.48599999999999999</c:v>
                </c:pt>
                <c:pt idx="6">
                  <c:v>1.323</c:v>
                </c:pt>
                <c:pt idx="7">
                  <c:v>2.7949999999999999</c:v>
                </c:pt>
                <c:pt idx="8">
                  <c:v>4.7560000000000002</c:v>
                </c:pt>
                <c:pt idx="9">
                  <c:v>6.8460000000000001</c:v>
                </c:pt>
                <c:pt idx="10">
                  <c:v>9.125</c:v>
                </c:pt>
                <c:pt idx="11">
                  <c:v>11.504</c:v>
                </c:pt>
                <c:pt idx="12">
                  <c:v>13.94</c:v>
                </c:pt>
                <c:pt idx="13">
                  <c:v>16.454999999999998</c:v>
                </c:pt>
                <c:pt idx="14">
                  <c:v>18.835000000000001</c:v>
                </c:pt>
                <c:pt idx="15">
                  <c:v>21.361999999999998</c:v>
                </c:pt>
                <c:pt idx="16">
                  <c:v>23.783999999999999</c:v>
                </c:pt>
                <c:pt idx="17">
                  <c:v>26.111000000000001</c:v>
                </c:pt>
                <c:pt idx="18">
                  <c:v>28.783999999999999</c:v>
                </c:pt>
                <c:pt idx="19">
                  <c:v>31.178999999999998</c:v>
                </c:pt>
                <c:pt idx="20">
                  <c:v>33.103999999999999</c:v>
                </c:pt>
                <c:pt idx="21">
                  <c:v>35.494999999999997</c:v>
                </c:pt>
                <c:pt idx="22">
                  <c:v>38.35</c:v>
                </c:pt>
                <c:pt idx="23">
                  <c:v>41.063000000000002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F78-408B-8838-6953568A5A2D}"/>
            </c:ext>
          </c:extLst>
        </c:ser>
        <c:ser>
          <c:idx val="1"/>
          <c:order val="1"/>
          <c:tx>
            <c:strRef>
              <c:f>'100V'!$C$2</c:f>
              <c:strCache>
                <c:ptCount val="1"/>
                <c:pt idx="0">
                  <c:v>100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9.4073377234242493E-3"/>
                  <c:y val="-2.361005082120967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F78-408B-8838-6953568A5A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xVal>
            <c:numRef>
              <c:f>'100V'!$B$2:$B$26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'100V'!$F$2:$F$26</c:f>
              <c:numCache>
                <c:formatCode>General</c:formatCode>
                <c:ptCount val="25"/>
                <c:pt idx="0">
                  <c:v>0.20399999999999999</c:v>
                </c:pt>
                <c:pt idx="1">
                  <c:v>0.34799999999999998</c:v>
                </c:pt>
                <c:pt idx="2">
                  <c:v>0.70099999999999996</c:v>
                </c:pt>
                <c:pt idx="3">
                  <c:v>1.583</c:v>
                </c:pt>
                <c:pt idx="4">
                  <c:v>5.1689999999999996</c:v>
                </c:pt>
                <c:pt idx="5">
                  <c:v>9.7550000000000008</c:v>
                </c:pt>
                <c:pt idx="6">
                  <c:v>14.715</c:v>
                </c:pt>
                <c:pt idx="7">
                  <c:v>19.867999999999999</c:v>
                </c:pt>
                <c:pt idx="8">
                  <c:v>25.093</c:v>
                </c:pt>
                <c:pt idx="9">
                  <c:v>30.334</c:v>
                </c:pt>
                <c:pt idx="10">
                  <c:v>35.548000000000002</c:v>
                </c:pt>
                <c:pt idx="11">
                  <c:v>40.725000000000001</c:v>
                </c:pt>
                <c:pt idx="12">
                  <c:v>45.953000000000003</c:v>
                </c:pt>
                <c:pt idx="13">
                  <c:v>51.113</c:v>
                </c:pt>
                <c:pt idx="14">
                  <c:v>56.021000000000001</c:v>
                </c:pt>
                <c:pt idx="15">
                  <c:v>61.171999999999997</c:v>
                </c:pt>
                <c:pt idx="16">
                  <c:v>66.218999999999994</c:v>
                </c:pt>
                <c:pt idx="17">
                  <c:v>70.417000000000002</c:v>
                </c:pt>
                <c:pt idx="18">
                  <c:v>76.081999999999994</c:v>
                </c:pt>
                <c:pt idx="19">
                  <c:v>80.962999999999994</c:v>
                </c:pt>
                <c:pt idx="20">
                  <c:v>84.254999999999995</c:v>
                </c:pt>
                <c:pt idx="21">
                  <c:v>88.296999999999997</c:v>
                </c:pt>
                <c:pt idx="22">
                  <c:v>94.438999999999993</c:v>
                </c:pt>
                <c:pt idx="23">
                  <c:v>100.254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4F78-408B-8838-6953568A5A2D}"/>
            </c:ext>
          </c:extLst>
        </c:ser>
        <c:ser>
          <c:idx val="2"/>
          <c:order val="2"/>
          <c:tx>
            <c:strRef>
              <c:f>'150V'!$C$2</c:f>
              <c:strCache>
                <c:ptCount val="1"/>
                <c:pt idx="0">
                  <c:v>150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2.3518344308560675E-3"/>
                  <c:y val="-3.77236605812085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F78-408B-8838-6953568A5A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xVal>
            <c:numRef>
              <c:f>'150V'!$B$2:$B$26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'150V'!$F$2:$F$26</c:f>
              <c:numCache>
                <c:formatCode>General</c:formatCode>
                <c:ptCount val="25"/>
                <c:pt idx="0">
                  <c:v>0.44500000000000001</c:v>
                </c:pt>
                <c:pt idx="1">
                  <c:v>0.76900000000000002</c:v>
                </c:pt>
                <c:pt idx="2">
                  <c:v>1.895</c:v>
                </c:pt>
                <c:pt idx="3">
                  <c:v>7.7080000000000002</c:v>
                </c:pt>
                <c:pt idx="4">
                  <c:v>15.071999999999999</c:v>
                </c:pt>
                <c:pt idx="5">
                  <c:v>22.905000000000001</c:v>
                </c:pt>
                <c:pt idx="6">
                  <c:v>30.917000000000002</c:v>
                </c:pt>
                <c:pt idx="7">
                  <c:v>38.948</c:v>
                </c:pt>
                <c:pt idx="8">
                  <c:v>47.009</c:v>
                </c:pt>
                <c:pt idx="9">
                  <c:v>54.945</c:v>
                </c:pt>
                <c:pt idx="10">
                  <c:v>62.817999999999998</c:v>
                </c:pt>
                <c:pt idx="11">
                  <c:v>70.584000000000003</c:v>
                </c:pt>
                <c:pt idx="12">
                  <c:v>78.462999999999994</c:v>
                </c:pt>
                <c:pt idx="13">
                  <c:v>86.122</c:v>
                </c:pt>
                <c:pt idx="14">
                  <c:v>93.364999999999995</c:v>
                </c:pt>
                <c:pt idx="15">
                  <c:v>100.94799999999999</c:v>
                </c:pt>
                <c:pt idx="16">
                  <c:v>108.48399999999999</c:v>
                </c:pt>
                <c:pt idx="17">
                  <c:v>114.345</c:v>
                </c:pt>
                <c:pt idx="18">
                  <c:v>122.94799999999999</c:v>
                </c:pt>
                <c:pt idx="19">
                  <c:v>130.22800000000001</c:v>
                </c:pt>
                <c:pt idx="20">
                  <c:v>134.18700000000001</c:v>
                </c:pt>
                <c:pt idx="21">
                  <c:v>139.91499999999999</c:v>
                </c:pt>
                <c:pt idx="22">
                  <c:v>148.32300000000001</c:v>
                </c:pt>
                <c:pt idx="23">
                  <c:v>157.76300000000001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4F78-408B-8838-6953568A5A2D}"/>
            </c:ext>
          </c:extLst>
        </c:ser>
        <c:ser>
          <c:idx val="3"/>
          <c:order val="3"/>
          <c:tx>
            <c:strRef>
              <c:f>'200V'!$C$2</c:f>
              <c:strCache>
                <c:ptCount val="1"/>
                <c:pt idx="0">
                  <c:v>200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2.3518344308560675E-3"/>
                  <c:y val="-3.79867046533713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F78-408B-8838-6953568A5A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xVal>
            <c:numRef>
              <c:f>'200V'!$B$2:$B$26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'200V'!$F$2:$F$26</c:f>
              <c:numCache>
                <c:formatCode>General</c:formatCode>
                <c:ptCount val="25"/>
                <c:pt idx="0">
                  <c:v>0.80300000000000005</c:v>
                </c:pt>
                <c:pt idx="1">
                  <c:v>1.3480000000000001</c:v>
                </c:pt>
                <c:pt idx="2">
                  <c:v>5.9279999999999999</c:v>
                </c:pt>
                <c:pt idx="3">
                  <c:v>15.108000000000001</c:v>
                </c:pt>
                <c:pt idx="4">
                  <c:v>25.308</c:v>
                </c:pt>
                <c:pt idx="5">
                  <c:v>35.758000000000003</c:v>
                </c:pt>
                <c:pt idx="6">
                  <c:v>46.281999999999996</c:v>
                </c:pt>
                <c:pt idx="7">
                  <c:v>56.787999999999997</c:v>
                </c:pt>
                <c:pt idx="8">
                  <c:v>67.284999999999997</c:v>
                </c:pt>
                <c:pt idx="9">
                  <c:v>77.625</c:v>
                </c:pt>
                <c:pt idx="10">
                  <c:v>87.784999999999997</c:v>
                </c:pt>
                <c:pt idx="11">
                  <c:v>97.896000000000001</c:v>
                </c:pt>
                <c:pt idx="12">
                  <c:v>108.226</c:v>
                </c:pt>
                <c:pt idx="13">
                  <c:v>118.164</c:v>
                </c:pt>
                <c:pt idx="14">
                  <c:v>127.55800000000001</c:v>
                </c:pt>
                <c:pt idx="15">
                  <c:v>137.548</c:v>
                </c:pt>
                <c:pt idx="16">
                  <c:v>147.328</c:v>
                </c:pt>
                <c:pt idx="17">
                  <c:v>154.57499999999999</c:v>
                </c:pt>
                <c:pt idx="18">
                  <c:v>165.75200000000001</c:v>
                </c:pt>
                <c:pt idx="19">
                  <c:v>175.065</c:v>
                </c:pt>
                <c:pt idx="20">
                  <c:v>179.87200000000001</c:v>
                </c:pt>
                <c:pt idx="21">
                  <c:v>187.108</c:v>
                </c:pt>
                <c:pt idx="22">
                  <c:v>198.505</c:v>
                </c:pt>
                <c:pt idx="23">
                  <c:v>210.22800000000001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4F78-408B-8838-6953568A5A2D}"/>
            </c:ext>
          </c:extLst>
        </c:ser>
        <c:ser>
          <c:idx val="4"/>
          <c:order val="4"/>
          <c:tx>
            <c:strRef>
              <c:f>'250V'!$C$2</c:f>
              <c:strCache>
                <c:ptCount val="1"/>
                <c:pt idx="0">
                  <c:v>250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7.0555032925682035E-3"/>
                  <c:y val="-4.273504273504273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F78-408B-8838-6953568A5A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xVal>
            <c:numRef>
              <c:f>'250V'!$B$2:$B$26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'250V'!$F$2:$F$26</c:f>
              <c:numCache>
                <c:formatCode>General</c:formatCode>
                <c:ptCount val="25"/>
                <c:pt idx="0">
                  <c:v>1.252</c:v>
                </c:pt>
                <c:pt idx="1">
                  <c:v>2.085</c:v>
                </c:pt>
                <c:pt idx="2">
                  <c:v>10.407</c:v>
                </c:pt>
                <c:pt idx="3">
                  <c:v>22.242000000000001</c:v>
                </c:pt>
                <c:pt idx="4">
                  <c:v>34.835999999999999</c:v>
                </c:pt>
                <c:pt idx="5">
                  <c:v>47.615000000000002</c:v>
                </c:pt>
                <c:pt idx="6">
                  <c:v>60.398000000000003</c:v>
                </c:pt>
                <c:pt idx="7">
                  <c:v>73.156000000000006</c:v>
                </c:pt>
                <c:pt idx="8">
                  <c:v>85.908000000000001</c:v>
                </c:pt>
                <c:pt idx="9">
                  <c:v>98.451999999999998</c:v>
                </c:pt>
                <c:pt idx="10">
                  <c:v>111.315</c:v>
                </c:pt>
                <c:pt idx="11">
                  <c:v>123.592</c:v>
                </c:pt>
                <c:pt idx="12">
                  <c:v>134.80600000000001</c:v>
                </c:pt>
                <c:pt idx="13">
                  <c:v>146.672</c:v>
                </c:pt>
                <c:pt idx="14">
                  <c:v>158.10499999999999</c:v>
                </c:pt>
                <c:pt idx="15">
                  <c:v>169.74199999999999</c:v>
                </c:pt>
                <c:pt idx="16">
                  <c:v>180.512</c:v>
                </c:pt>
                <c:pt idx="17">
                  <c:v>189.511</c:v>
                </c:pt>
                <c:pt idx="18">
                  <c:v>202.32499999999999</c:v>
                </c:pt>
                <c:pt idx="19">
                  <c:v>213.11799999999999</c:v>
                </c:pt>
                <c:pt idx="20">
                  <c:v>218.345</c:v>
                </c:pt>
                <c:pt idx="21">
                  <c:v>226.53200000000001</c:v>
                </c:pt>
                <c:pt idx="22">
                  <c:v>239.798</c:v>
                </c:pt>
                <c:pt idx="23">
                  <c:v>254.958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4F78-408B-8838-6953568A5A2D}"/>
            </c:ext>
          </c:extLst>
        </c:ser>
        <c:ser>
          <c:idx val="5"/>
          <c:order val="5"/>
          <c:tx>
            <c:strRef>
              <c:f>'300V'!$C$2</c:f>
              <c:strCache>
                <c:ptCount val="1"/>
                <c:pt idx="0">
                  <c:v>300</c:v>
                </c:pt>
              </c:strCache>
            </c:strRef>
          </c:tx>
          <c:spPr>
            <a:ln w="381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7.0555032925682035E-3"/>
                  <c:y val="-6.64767331433998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F78-408B-8838-6953568A5A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xVal>
            <c:numRef>
              <c:f>'300V'!$B$2:$B$26</c:f>
              <c:numCache>
                <c:formatCode>General</c:formatCode>
                <c:ptCount val="25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</c:numCache>
            </c:numRef>
          </c:xVal>
          <c:yVal>
            <c:numRef>
              <c:f>'300V'!$F$2:$F$26</c:f>
              <c:numCache>
                <c:formatCode>General</c:formatCode>
                <c:ptCount val="25"/>
                <c:pt idx="0">
                  <c:v>1.7569999999999999</c:v>
                </c:pt>
                <c:pt idx="1">
                  <c:v>3.0750000000000002</c:v>
                </c:pt>
                <c:pt idx="2">
                  <c:v>14.494999999999999</c:v>
                </c:pt>
                <c:pt idx="3">
                  <c:v>28.524999999999999</c:v>
                </c:pt>
                <c:pt idx="4">
                  <c:v>43.125</c:v>
                </c:pt>
                <c:pt idx="5">
                  <c:v>57.835000000000001</c:v>
                </c:pt>
                <c:pt idx="6">
                  <c:v>72.528000000000006</c:v>
                </c:pt>
                <c:pt idx="7">
                  <c:v>87.174000000000007</c:v>
                </c:pt>
                <c:pt idx="8">
                  <c:v>101.839</c:v>
                </c:pt>
                <c:pt idx="9">
                  <c:v>116.324</c:v>
                </c:pt>
                <c:pt idx="10">
                  <c:v>130.69800000000001</c:v>
                </c:pt>
                <c:pt idx="11">
                  <c:v>144.87200000000001</c:v>
                </c:pt>
                <c:pt idx="12">
                  <c:v>159.37200000000001</c:v>
                </c:pt>
                <c:pt idx="13">
                  <c:v>173.31700000000001</c:v>
                </c:pt>
                <c:pt idx="14">
                  <c:v>186.596</c:v>
                </c:pt>
                <c:pt idx="15">
                  <c:v>200.35499999999999</c:v>
                </c:pt>
                <c:pt idx="16">
                  <c:v>214.16499999999999</c:v>
                </c:pt>
                <c:pt idx="17">
                  <c:v>224.989</c:v>
                </c:pt>
                <c:pt idx="18">
                  <c:v>239.27799999999999</c:v>
                </c:pt>
                <c:pt idx="19">
                  <c:v>252.22200000000001</c:v>
                </c:pt>
                <c:pt idx="20">
                  <c:v>258.22300000000001</c:v>
                </c:pt>
                <c:pt idx="21">
                  <c:v>267.00170000000003</c:v>
                </c:pt>
                <c:pt idx="22">
                  <c:v>282.226</c:v>
                </c:pt>
                <c:pt idx="23">
                  <c:v>298.51799999999997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4F78-408B-8838-6953568A5A2D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348483632"/>
        <c:axId val="348485072"/>
      </c:scatterChart>
      <c:valAx>
        <c:axId val="348483632"/>
        <c:scaling>
          <c:orientation val="minMax"/>
          <c:max val="590"/>
          <c:min val="290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/>
                  <a:t>Frequency [hz]</a:t>
                </a:r>
              </a:p>
            </c:rich>
          </c:tx>
          <c:layout>
            <c:manualLayout>
              <c:xMode val="edge"/>
              <c:yMode val="edge"/>
              <c:x val="0.4447537551600142"/>
              <c:y val="0.9553191957466916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8485072"/>
        <c:crosses val="autoZero"/>
        <c:crossBetween val="midCat"/>
      </c:valAx>
      <c:valAx>
        <c:axId val="348485072"/>
        <c:scaling>
          <c:orientation val="minMax"/>
          <c:max val="5"/>
          <c:min val="0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/>
                  <a:t>current [A]</a:t>
                </a:r>
              </a:p>
            </c:rich>
          </c:tx>
          <c:layout>
            <c:manualLayout>
              <c:xMode val="edge"/>
              <c:yMode val="edge"/>
              <c:x val="1.2896395810387692E-2"/>
              <c:y val="0.3864516622687491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84836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7.8479676540715956E-2"/>
          <c:y val="4.0813310688584792E-2"/>
          <c:w val="7.2811553140619309E-2"/>
          <c:h val="0.32848815906558687"/>
        </c:manualLayout>
      </c:layout>
      <c:overlay val="0"/>
      <c:spPr>
        <a:solidFill>
          <a:schemeClr val="lt1"/>
        </a:solidFill>
        <a:ln w="19050" cap="flat" cmpd="sng" algn="ctr">
          <a:solidFill>
            <a:schemeClr val="dk1"/>
          </a:solidFill>
          <a:prstDash val="solid"/>
          <a:miter lim="800000"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 sz="1200" b="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518192298441606E-2"/>
          <c:y val="3.4346174150327535E-2"/>
          <c:w val="0.94499888034634616"/>
          <c:h val="0.8484843077334880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Data!$C$3</c:f>
              <c:strCache>
                <c:ptCount val="1"/>
                <c:pt idx="0">
                  <c:v>50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Data!$B$123:$B$146</c:f>
              <c:numCache>
                <c:formatCode>General</c:formatCode>
                <c:ptCount val="24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</c:numCache>
            </c:numRef>
          </c:xVal>
          <c:yVal>
            <c:numRef>
              <c:f>Data!$M$3:$M$26</c:f>
              <c:numCache>
                <c:formatCode>0%</c:formatCode>
                <c:ptCount val="24"/>
                <c:pt idx="0">
                  <c:v>2.5714285714285709E-3</c:v>
                </c:pt>
                <c:pt idx="1">
                  <c:v>4.6285714285714281E-3</c:v>
                </c:pt>
                <c:pt idx="2">
                  <c:v>9.2499999999999995E-3</c:v>
                </c:pt>
                <c:pt idx="3">
                  <c:v>1.1240000000000002E-2</c:v>
                </c:pt>
                <c:pt idx="4">
                  <c:v>1.5000000000000003E-2</c:v>
                </c:pt>
                <c:pt idx="5">
                  <c:v>9.7200000000000012E-3</c:v>
                </c:pt>
                <c:pt idx="6">
                  <c:v>2.2389230769230772E-2</c:v>
                </c:pt>
                <c:pt idx="7">
                  <c:v>5.5517123287671229E-2</c:v>
                </c:pt>
                <c:pt idx="8">
                  <c:v>5.7461569965870311E-2</c:v>
                </c:pt>
                <c:pt idx="9">
                  <c:v>0.10187221843003415</c:v>
                </c:pt>
                <c:pt idx="10">
                  <c:v>0.12623324396782842</c:v>
                </c:pt>
                <c:pt idx="11">
                  <c:v>0.19816138728323701</c:v>
                </c:pt>
                <c:pt idx="12">
                  <c:v>0.22670101010101007</c:v>
                </c:pt>
                <c:pt idx="13">
                  <c:v>0.27812323462414573</c:v>
                </c:pt>
                <c:pt idx="14">
                  <c:v>0.30180058479532162</c:v>
                </c:pt>
                <c:pt idx="15">
                  <c:v>0.34043328621908131</c:v>
                </c:pt>
                <c:pt idx="16">
                  <c:v>0.37541411764705884</c:v>
                </c:pt>
                <c:pt idx="17">
                  <c:v>0.41524018209408192</c:v>
                </c:pt>
                <c:pt idx="18">
                  <c:v>0.46248449438202238</c:v>
                </c:pt>
                <c:pt idx="19">
                  <c:v>0.4284895563139931</c:v>
                </c:pt>
                <c:pt idx="20">
                  <c:v>0.52982828784119107</c:v>
                </c:pt>
                <c:pt idx="21">
                  <c:v>0.43417991071428563</c:v>
                </c:pt>
                <c:pt idx="22">
                  <c:v>0.44486000000000003</c:v>
                </c:pt>
                <c:pt idx="23">
                  <c:v>0.50462963855421683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FB5-402A-9EB3-2EE07CE007DB}"/>
            </c:ext>
          </c:extLst>
        </c:ser>
        <c:ser>
          <c:idx val="1"/>
          <c:order val="1"/>
          <c:tx>
            <c:strRef>
              <c:f>Data!$C$27</c:f>
              <c:strCache>
                <c:ptCount val="1"/>
                <c:pt idx="0">
                  <c:v>100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Data!$B$123:$B$146</c:f>
              <c:numCache>
                <c:formatCode>General</c:formatCode>
                <c:ptCount val="24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</c:numCache>
            </c:numRef>
          </c:xVal>
          <c:yVal>
            <c:numRef>
              <c:f>Data!$M$27:$M$50</c:f>
              <c:numCache>
                <c:formatCode>0%</c:formatCode>
                <c:ptCount val="24"/>
                <c:pt idx="0">
                  <c:v>3.2931428571428565E-3</c:v>
                </c:pt>
                <c:pt idx="1">
                  <c:v>6.01542857142857E-3</c:v>
                </c:pt>
                <c:pt idx="2">
                  <c:v>1.161931506849315E-2</c:v>
                </c:pt>
                <c:pt idx="3">
                  <c:v>2.7973561643835618E-2</c:v>
                </c:pt>
                <c:pt idx="4">
                  <c:v>6.5497602739726019E-2</c:v>
                </c:pt>
                <c:pt idx="5">
                  <c:v>8.5897269624573391E-2</c:v>
                </c:pt>
                <c:pt idx="6">
                  <c:v>0.34066232876712332</c:v>
                </c:pt>
                <c:pt idx="7">
                  <c:v>0.28411918088737198</c:v>
                </c:pt>
                <c:pt idx="8">
                  <c:v>0.44191085324232088</c:v>
                </c:pt>
                <c:pt idx="9">
                  <c:v>0.49396349726775951</c:v>
                </c:pt>
                <c:pt idx="10">
                  <c:v>0.46219329434697853</c:v>
                </c:pt>
                <c:pt idx="11">
                  <c:v>0.52608916382252568</c:v>
                </c:pt>
                <c:pt idx="12">
                  <c:v>0.59550625189681328</c:v>
                </c:pt>
                <c:pt idx="13">
                  <c:v>0.5436934584755404</c:v>
                </c:pt>
                <c:pt idx="14">
                  <c:v>0.59257507352941174</c:v>
                </c:pt>
                <c:pt idx="15">
                  <c:v>0.65409280000000003</c:v>
                </c:pt>
                <c:pt idx="16">
                  <c:v>0.59486567526555367</c:v>
                </c:pt>
                <c:pt idx="17">
                  <c:v>0.62911897711015752</c:v>
                </c:pt>
                <c:pt idx="18">
                  <c:v>0.63141920546244568</c:v>
                </c:pt>
                <c:pt idx="19">
                  <c:v>0.64316825770308117</c:v>
                </c:pt>
                <c:pt idx="20">
                  <c:v>0.64082492260061918</c:v>
                </c:pt>
                <c:pt idx="21">
                  <c:v>0.6409862405660377</c:v>
                </c:pt>
                <c:pt idx="22">
                  <c:v>0.70240058377896597</c:v>
                </c:pt>
                <c:pt idx="23">
                  <c:v>0.69157060773480672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CFB5-402A-9EB3-2EE07CE007DB}"/>
            </c:ext>
          </c:extLst>
        </c:ser>
        <c:ser>
          <c:idx val="2"/>
          <c:order val="2"/>
          <c:tx>
            <c:strRef>
              <c:f>Data!$C$51</c:f>
              <c:strCache>
                <c:ptCount val="1"/>
                <c:pt idx="0">
                  <c:v>150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Data!$B$123:$B$146</c:f>
              <c:numCache>
                <c:formatCode>General</c:formatCode>
                <c:ptCount val="24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</c:numCache>
            </c:numRef>
          </c:xVal>
          <c:yVal>
            <c:numRef>
              <c:f>Data!$M$51:$M$74</c:f>
              <c:numCache>
                <c:formatCode>0%</c:formatCode>
                <c:ptCount val="24"/>
                <c:pt idx="0">
                  <c:v>4.3652380952380948E-3</c:v>
                </c:pt>
                <c:pt idx="1">
                  <c:v>8.8618095238095218E-3</c:v>
                </c:pt>
                <c:pt idx="2">
                  <c:v>2.2497716894977173E-2</c:v>
                </c:pt>
                <c:pt idx="3">
                  <c:v>8.0247671232876724E-2</c:v>
                </c:pt>
                <c:pt idx="4">
                  <c:v>0.15528727272727272</c:v>
                </c:pt>
                <c:pt idx="5">
                  <c:v>0.24338191126279868</c:v>
                </c:pt>
                <c:pt idx="6">
                  <c:v>0.38187869120654394</c:v>
                </c:pt>
                <c:pt idx="7">
                  <c:v>0.40396709585121598</c:v>
                </c:pt>
                <c:pt idx="8">
                  <c:v>0.52171131903833656</c:v>
                </c:pt>
                <c:pt idx="9">
                  <c:v>0.55195128983308039</c:v>
                </c:pt>
                <c:pt idx="10">
                  <c:v>0.57563754429336622</c:v>
                </c:pt>
                <c:pt idx="11">
                  <c:v>0.57339457560975615</c:v>
                </c:pt>
                <c:pt idx="12">
                  <c:v>0.54940047764227629</c:v>
                </c:pt>
                <c:pt idx="13">
                  <c:v>0.58747157224118318</c:v>
                </c:pt>
                <c:pt idx="14">
                  <c:v>0.62552424994827216</c:v>
                </c:pt>
                <c:pt idx="15">
                  <c:v>0.64226336231884051</c:v>
                </c:pt>
                <c:pt idx="16">
                  <c:v>0.66187052819762704</c:v>
                </c:pt>
                <c:pt idx="17">
                  <c:v>0.68839472007282654</c:v>
                </c:pt>
                <c:pt idx="18">
                  <c:v>0.68827581523884718</c:v>
                </c:pt>
                <c:pt idx="19">
                  <c:v>0.70378337046352846</c:v>
                </c:pt>
                <c:pt idx="20">
                  <c:v>0.72919546218487397</c:v>
                </c:pt>
                <c:pt idx="21">
                  <c:v>0.70766591284593128</c:v>
                </c:pt>
                <c:pt idx="22">
                  <c:v>0.73177179749715582</c:v>
                </c:pt>
                <c:pt idx="23">
                  <c:v>0.71227956118966351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CFB5-402A-9EB3-2EE07CE007DB}"/>
            </c:ext>
          </c:extLst>
        </c:ser>
        <c:ser>
          <c:idx val="3"/>
          <c:order val="3"/>
          <c:tx>
            <c:strRef>
              <c:f>Data!$C$75</c:f>
              <c:strCache>
                <c:ptCount val="1"/>
                <c:pt idx="0">
                  <c:v>200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Data!$B$123:$B$146</c:f>
              <c:numCache>
                <c:formatCode>General</c:formatCode>
                <c:ptCount val="24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</c:numCache>
            </c:numRef>
          </c:xVal>
          <c:yVal>
            <c:numRef>
              <c:f>Data!$M$75:$M$98</c:f>
              <c:numCache>
                <c:formatCode>0%</c:formatCode>
                <c:ptCount val="24"/>
                <c:pt idx="0">
                  <c:v>7.9749999999999995E-3</c:v>
                </c:pt>
                <c:pt idx="1">
                  <c:v>6.6938356164383565E-3</c:v>
                </c:pt>
                <c:pt idx="2">
                  <c:v>3.5636531791907518E-2</c:v>
                </c:pt>
                <c:pt idx="3">
                  <c:v>0.12400592920353982</c:v>
                </c:pt>
                <c:pt idx="4">
                  <c:v>0.2297586348122867</c:v>
                </c:pt>
                <c:pt idx="5">
                  <c:v>0.39322831288343557</c:v>
                </c:pt>
                <c:pt idx="6">
                  <c:v>0.46703703872437358</c:v>
                </c:pt>
                <c:pt idx="7">
                  <c:v>0.51554976109215023</c:v>
                </c:pt>
                <c:pt idx="8">
                  <c:v>0.57081946721311461</c:v>
                </c:pt>
                <c:pt idx="9">
                  <c:v>0.64596390845070417</c:v>
                </c:pt>
                <c:pt idx="10">
                  <c:v>0.63382527297543223</c:v>
                </c:pt>
                <c:pt idx="11">
                  <c:v>0.65214482549317143</c:v>
                </c:pt>
                <c:pt idx="12">
                  <c:v>0.68045866059817939</c:v>
                </c:pt>
                <c:pt idx="13">
                  <c:v>0.64344612118073552</c:v>
                </c:pt>
                <c:pt idx="14">
                  <c:v>0.70402562652364697</c:v>
                </c:pt>
                <c:pt idx="15">
                  <c:v>0.67669196787148589</c:v>
                </c:pt>
                <c:pt idx="16">
                  <c:v>0.73607981749049434</c:v>
                </c:pt>
                <c:pt idx="17">
                  <c:v>0.71181787499999993</c:v>
                </c:pt>
                <c:pt idx="18">
                  <c:v>0.72740971208073613</c:v>
                </c:pt>
                <c:pt idx="19">
                  <c:v>0.76630569796600723</c:v>
                </c:pt>
                <c:pt idx="20">
                  <c:v>0.76666367025465998</c:v>
                </c:pt>
                <c:pt idx="21">
                  <c:v>0.76008423473053899</c:v>
                </c:pt>
                <c:pt idx="22">
                  <c:v>0.76522596133304843</c:v>
                </c:pt>
                <c:pt idx="23">
                  <c:v>0.76767307794424433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CFB5-402A-9EB3-2EE07CE007DB}"/>
            </c:ext>
          </c:extLst>
        </c:ser>
        <c:ser>
          <c:idx val="4"/>
          <c:order val="4"/>
          <c:tx>
            <c:strRef>
              <c:f>Data!$C$99</c:f>
              <c:strCache>
                <c:ptCount val="1"/>
                <c:pt idx="0">
                  <c:v>250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Data!$B$123:$B$146</c:f>
              <c:numCache>
                <c:formatCode>General</c:formatCode>
                <c:ptCount val="24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</c:numCache>
            </c:numRef>
          </c:xVal>
          <c:yVal>
            <c:numRef>
              <c:f>Data!$M$99:$M$122</c:f>
              <c:numCache>
                <c:formatCode>0%</c:formatCode>
                <c:ptCount val="24"/>
                <c:pt idx="0">
                  <c:v>1.10802E-2</c:v>
                </c:pt>
                <c:pt idx="1">
                  <c:v>1.0509756097560975E-2</c:v>
                </c:pt>
                <c:pt idx="2">
                  <c:v>5.1904368200836819E-2</c:v>
                </c:pt>
                <c:pt idx="3">
                  <c:v>0.1866158048780488</c:v>
                </c:pt>
                <c:pt idx="4">
                  <c:v>0.34859778839590444</c:v>
                </c:pt>
                <c:pt idx="5">
                  <c:v>0.49488377049180332</c:v>
                </c:pt>
                <c:pt idx="6">
                  <c:v>0.5575924522417155</c:v>
                </c:pt>
                <c:pt idx="7">
                  <c:v>0.50031566829268292</c:v>
                </c:pt>
                <c:pt idx="8">
                  <c:v>0.58439097478991597</c:v>
                </c:pt>
                <c:pt idx="9">
                  <c:v>0.66112444040036389</c:v>
                </c:pt>
                <c:pt idx="10">
                  <c:v>0.69660555386949918</c:v>
                </c:pt>
                <c:pt idx="11">
                  <c:v>0.7021191707014276</c:v>
                </c:pt>
                <c:pt idx="12">
                  <c:v>0.68752423053589484</c:v>
                </c:pt>
                <c:pt idx="13">
                  <c:v>0.707590678996037</c:v>
                </c:pt>
                <c:pt idx="14">
                  <c:v>0.72766546234880991</c:v>
                </c:pt>
                <c:pt idx="15">
                  <c:v>0.7158217409257408</c:v>
                </c:pt>
                <c:pt idx="16">
                  <c:v>0.76349351039404278</c:v>
                </c:pt>
                <c:pt idx="17">
                  <c:v>0.77119550284414107</c:v>
                </c:pt>
                <c:pt idx="18">
                  <c:v>0.75504414919551444</c:v>
                </c:pt>
                <c:pt idx="19">
                  <c:v>0.76592374784339756</c:v>
                </c:pt>
                <c:pt idx="20">
                  <c:v>0.79293212397052448</c:v>
                </c:pt>
                <c:pt idx="21">
                  <c:v>0.78439058171745157</c:v>
                </c:pt>
                <c:pt idx="22">
                  <c:v>0.78209232201610068</c:v>
                </c:pt>
                <c:pt idx="23">
                  <c:v>0.80060522239797527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CFB5-402A-9EB3-2EE07CE007DB}"/>
            </c:ext>
          </c:extLst>
        </c:ser>
        <c:ser>
          <c:idx val="5"/>
          <c:order val="5"/>
          <c:tx>
            <c:strRef>
              <c:f>Data!$C$123</c:f>
              <c:strCache>
                <c:ptCount val="1"/>
                <c:pt idx="0">
                  <c:v>300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xVal>
            <c:numRef>
              <c:f>Data!$B$123:$B$146</c:f>
              <c:numCache>
                <c:formatCode>General</c:formatCode>
                <c:ptCount val="24"/>
                <c:pt idx="0">
                  <c:v>290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</c:numCache>
            </c:numRef>
          </c:xVal>
          <c:yVal>
            <c:numRef>
              <c:f>Data!$M$123:$M$146</c:f>
              <c:numCache>
                <c:formatCode>0%</c:formatCode>
                <c:ptCount val="24"/>
                <c:pt idx="0">
                  <c:v>9.8977666666666669E-3</c:v>
                </c:pt>
                <c:pt idx="1">
                  <c:v>1.0952054794520549E-2</c:v>
                </c:pt>
                <c:pt idx="2">
                  <c:v>7.7605973451327442E-2</c:v>
                </c:pt>
                <c:pt idx="3">
                  <c:v>0.19600796359499431</c:v>
                </c:pt>
                <c:pt idx="4">
                  <c:v>0.34484289617486341</c:v>
                </c:pt>
                <c:pt idx="5">
                  <c:v>0.43291695906432742</c:v>
                </c:pt>
                <c:pt idx="6">
                  <c:v>0.52794756508422669</c:v>
                </c:pt>
                <c:pt idx="7">
                  <c:v>0.54298160583941613</c:v>
                </c:pt>
                <c:pt idx="8">
                  <c:v>0.6097366878980891</c:v>
                </c:pt>
                <c:pt idx="9">
                  <c:v>0.6217317241379311</c:v>
                </c:pt>
                <c:pt idx="10">
                  <c:v>0.67476140914709504</c:v>
                </c:pt>
                <c:pt idx="11">
                  <c:v>0.66580395209580834</c:v>
                </c:pt>
                <c:pt idx="12">
                  <c:v>0.69665193798449621</c:v>
                </c:pt>
                <c:pt idx="13">
                  <c:v>0.72521321608673728</c:v>
                </c:pt>
                <c:pt idx="14">
                  <c:v>0.72329203727784996</c:v>
                </c:pt>
                <c:pt idx="15">
                  <c:v>0.74720812027890748</c:v>
                </c:pt>
                <c:pt idx="16">
                  <c:v>0.75857000257599161</c:v>
                </c:pt>
                <c:pt idx="17">
                  <c:v>0.73556701821740444</c:v>
                </c:pt>
                <c:pt idx="18">
                  <c:v>0.74618219678714848</c:v>
                </c:pt>
                <c:pt idx="19">
                  <c:v>0.79342632201449836</c:v>
                </c:pt>
                <c:pt idx="20">
                  <c:v>0.76597568819651085</c:v>
                </c:pt>
                <c:pt idx="21">
                  <c:v>0.78790544949494956</c:v>
                </c:pt>
                <c:pt idx="22">
                  <c:v>0.80416946574102011</c:v>
                </c:pt>
                <c:pt idx="23">
                  <c:v>0.82190570765661242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CFB5-402A-9EB3-2EE07CE00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8285216"/>
        <c:axId val="318287136"/>
      </c:scatterChart>
      <c:valAx>
        <c:axId val="318285216"/>
        <c:scaling>
          <c:orientation val="minMax"/>
          <c:max val="115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/>
                  <a:t>FREQUENCY [Hz]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8287136"/>
        <c:crosses val="autoZero"/>
        <c:crossBetween val="midCat"/>
      </c:valAx>
      <c:valAx>
        <c:axId val="31828713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82852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6.7950717293555091E-2"/>
          <c:y val="3.8841570641672575E-2"/>
          <c:w val="0.12079384055385055"/>
          <c:h val="0.41584681452685668"/>
        </c:manualLayout>
      </c:layout>
      <c:overlay val="0"/>
      <c:spPr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 sz="9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0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DDA42-B3E1-4FDF-80CC-A600F9080BB1}" type="datetimeFigureOut">
              <a:rPr lang="pt-BR" smtClean="0"/>
              <a:t>31/10/2024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9A7BFF-4EE1-484E-BA45-D0E3BC6F6F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013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7BFF-4EE1-484E-BA45-D0E3BC6F6F0A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6890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AC4BB-7D7D-C28B-7336-667F2AC871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8DD671-039F-89FE-7FF6-837D6D0C32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0F5FD-9F3B-F42B-FC36-D58DA973B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E07E4-BC92-C0F7-8FF1-AE2575898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4F5B5F-AB52-CEFF-81D6-410EB9EAF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269064000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991B7-DDAD-CC18-AD08-E36F20748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61C2DE-1BF2-1BA0-3518-F43E70C7CF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41945-99B3-1E00-5A6C-35D0EE150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1A3249-62A1-1B76-6762-6C51CF3A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CFB9A-4D8D-E8E5-A8AE-18E6FAEC8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365588170"/>
      </p:ext>
    </p:extLst>
  </p:cSld>
  <p:clrMapOvr>
    <a:masterClrMapping/>
  </p:clrMapOvr>
  <p:transition spd="slow">
    <p:push dir="u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991B7-DDAD-CC18-AD08-E36F20748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61C2DE-1BF2-1BA0-3518-F43E70C7CF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41945-99B3-1E00-5A6C-35D0EE150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10/29/2024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1A3249-62A1-1B76-6762-6C51CF3A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CFB9A-4D8D-E8E5-A8AE-18E6FAEC8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365588170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F5A326-70F9-E56F-0DC7-E31CD8E05D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E50924-D69F-0780-BD19-7971236E41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ECC35-2725-5624-E6A7-C95657257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FDC49-4CBB-B955-A0A0-572FF64C4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471F9-1EB1-8653-F21E-D212610D5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602486237"/>
      </p:ext>
    </p:extLst>
  </p:cSld>
  <p:clrMapOvr>
    <a:masterClrMapping/>
  </p:clrMapOvr>
  <p:transition spd="slow">
    <p:push dir="u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F5A326-70F9-E56F-0DC7-E31CD8E05D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E50924-D69F-0780-BD19-7971236E41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ECC35-2725-5624-E6A7-C95657257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10/29/2024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FDC49-4CBB-B955-A0A0-572FF64C4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471F9-1EB1-8653-F21E-D212610D5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602486237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AC4BB-7D7D-C28B-7336-667F2AC871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8DD671-039F-89FE-7FF6-837D6D0C32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0F5FD-9F3B-F42B-FC36-D58DA973B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10/29/2024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E07E4-BC92-C0F7-8FF1-AE2575898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4F5B5F-AB52-CEFF-81D6-410EB9EAF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26906400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6970D-3377-423A-837D-CC2842AE3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BA42E-A7C6-6904-D3F0-42AF31ED5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B1591-F4EA-CE41-66B5-9F56AB628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8509C-4757-0A07-BF66-9F14CE9C2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1C8C4-4054-9422-58D3-600698ABD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679819517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6970D-3377-423A-837D-CC2842AE3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BA42E-A7C6-6904-D3F0-42AF31ED5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B1591-F4EA-CE41-66B5-9F56AB628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10/29/2024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8509C-4757-0A07-BF66-9F14CE9C2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1C8C4-4054-9422-58D3-600698ABD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679819517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0CB2-E0BF-B55F-935A-881300D86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8A352D-E537-E700-36E3-78A5F5C40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9F5B9-F0AF-8386-5009-8F8D9EE3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89DFE-697A-E073-892B-2A3CA06B7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F4C0D-57A7-4F4B-6B03-259C525B8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234364524"/>
      </p:ext>
    </p:extLst>
  </p:cSld>
  <p:clrMapOvr>
    <a:masterClrMapping/>
  </p:clrMapOvr>
  <p:transition spd="slow">
    <p:push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0CB2-E0BF-B55F-935A-881300D86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8A352D-E537-E700-36E3-78A5F5C40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9F5B9-F0AF-8386-5009-8F8D9EE3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10/29/2024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89DFE-697A-E073-892B-2A3CA06B7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F4C0D-57A7-4F4B-6B03-259C525B8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23436452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2C41D-D8BD-8E71-21F0-14D1C08DA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1F927-B833-12E2-BDA8-A6E8B50313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997A49-60D3-E084-562A-7FB02DBC47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CBB038-A7AB-040E-276C-653E36EFA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10/31/2024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7FE60-3BC4-C834-019E-27A539A46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2E67A7-4ADB-9B15-6F2E-93B806D28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184904917"/>
      </p:ext>
    </p:extLst>
  </p:cSld>
  <p:clrMapOvr>
    <a:masterClrMapping/>
  </p:clrMapOvr>
  <p:transition spd="slow">
    <p:push dir="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2C41D-D8BD-8E71-21F0-14D1C08DA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1F927-B833-12E2-BDA8-A6E8B50313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997A49-60D3-E084-562A-7FB02DBC47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CBB038-A7AB-040E-276C-653E36EFA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10/29/2024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7FE60-3BC4-C834-019E-27A539A46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2E67A7-4ADB-9B15-6F2E-93B806D28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184904917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45547-74B4-9FFF-6CC2-5E487473B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7A473-6DD2-DF9B-F6A7-FCC137A79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3BF526-5351-D593-E4AF-753E152E94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D19503-B9C1-3984-773D-9827E53525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843DCC-97E3-B28D-000B-0E19E8CF5B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C25FE1-571E-6458-CCC0-AE096550D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10/31/2024</a:t>
            </a:fld>
            <a:endParaRPr lang="en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F76F95-EBBF-7BD1-067D-1DC32FF3D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E57766-923E-2FF4-7F84-DFA9CED18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793338980"/>
      </p:ext>
    </p:extLst>
  </p:cSld>
  <p:clrMapOvr>
    <a:masterClrMapping/>
  </p:clrMapOvr>
  <p:transition spd="slow">
    <p:push dir="u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45547-74B4-9FFF-6CC2-5E487473B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7A473-6DD2-DF9B-F6A7-FCC137A79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3BF526-5351-D593-E4AF-753E152E94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D19503-B9C1-3984-773D-9827E53525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843DCC-97E3-B28D-000B-0E19E8CF5B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C25FE1-571E-6458-CCC0-AE096550D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10/29/2024</a:t>
            </a:fld>
            <a:endParaRPr lang="en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F76F95-EBBF-7BD1-067D-1DC32FF3D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E57766-923E-2FF4-7F84-DFA9CED18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79333898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ECC4A-4F5F-EEF5-E5FB-13B71A6BD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DACEA4-4848-CD02-F086-453273DDB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10/31/2024</a:t>
            </a:fld>
            <a:endParaRPr lang="en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F00E1-A68A-54D5-9C25-C71705C61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C5B038-D52D-BD2B-6272-F54BD1A51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530008077"/>
      </p:ext>
    </p:extLst>
  </p:cSld>
  <p:clrMapOvr>
    <a:masterClrMapping/>
  </p:clrMapOvr>
  <p:transition spd="slow">
    <p:push dir="u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ECC4A-4F5F-EEF5-E5FB-13B71A6BD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DACEA4-4848-CD02-F086-453273DDB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10/29/2024</a:t>
            </a:fld>
            <a:endParaRPr lang="en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F00E1-A68A-54D5-9C25-C71705C61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C5B038-D52D-BD2B-6272-F54BD1A51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530008077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BECF02-E737-AC3B-CBCE-FD70D8C34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10/31/2024</a:t>
            </a:fld>
            <a:endParaRPr lang="en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20FE1E-56E3-CE13-208A-972F9E7C8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9AC0A-EA46-7E18-2126-7A176259A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06274293"/>
      </p:ext>
    </p:extLst>
  </p:cSld>
  <p:clrMapOvr>
    <a:masterClrMapping/>
  </p:clrMapOvr>
  <p:transition spd="slow">
    <p:push dir="u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BECF02-E737-AC3B-CBCE-FD70D8C34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10/29/2024</a:t>
            </a:fld>
            <a:endParaRPr lang="en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20FE1E-56E3-CE13-208A-972F9E7C8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9AC0A-EA46-7E18-2126-7A176259A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06274293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187DA-3490-D430-8C89-C2A168F7B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8777D-35FB-7A8C-98EB-3B9A9CF51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63F4E-CBFD-7E6F-EF9F-90D301BB92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1501C2-A5EE-23F7-0C12-8C56EA914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10/31/2024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3833C8-A17C-3848-A499-0DC3360AD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6AC7F7-126E-66D1-DF09-335B649BA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32821598"/>
      </p:ext>
    </p:extLst>
  </p:cSld>
  <p:clrMapOvr>
    <a:masterClrMapping/>
  </p:clrMapOvr>
  <p:transition spd="slow">
    <p:push dir="u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187DA-3490-D430-8C89-C2A168F7B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8777D-35FB-7A8C-98EB-3B9A9CF51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63F4E-CBFD-7E6F-EF9F-90D301BB92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1501C2-A5EE-23F7-0C12-8C56EA914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10/29/2024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3833C8-A17C-3848-A499-0DC3360AD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6AC7F7-126E-66D1-DF09-335B649BA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32821598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432BF-42C5-519B-A9DE-E00120DA7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5738B8-A30D-659F-FFD1-3E3181675C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7D748-60F2-3B84-DFE8-ADB70C7463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A5D58-A173-448D-2BE3-F49C4AF6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10/31/2024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5EE5F6-7DCE-002A-A686-FE98ADAA7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435F5F-2619-D9F8-6D43-D60A02B81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914449685"/>
      </p:ext>
    </p:extLst>
  </p:cSld>
  <p:clrMapOvr>
    <a:masterClrMapping/>
  </p:clrMapOvr>
  <p:transition spd="slow">
    <p:push dir="u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432BF-42C5-519B-A9DE-E00120DA7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5738B8-A30D-659F-FFD1-3E3181675C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7D748-60F2-3B84-DFE8-ADB70C7463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A5D58-A173-448D-2BE3-F49C4AF6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D31D8-2F37-1343-8FF5-E02C918374B4}" type="datetimeFigureOut">
              <a:rPr lang="en-BR" smtClean="0"/>
              <a:t>10/29/2024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5EE5F6-7DCE-002A-A686-FE98ADAA7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435F5F-2619-D9F8-6D43-D60A02B81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914449685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70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31B710-52C3-2CFB-7DCB-5C0C81209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E1D9B-9512-4758-B1F3-313E5BAAB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E04A9-B45A-7190-9168-2EC1BDC7D0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D31D8-2F37-1343-8FF5-E02C918374B4}" type="datetimeFigureOut">
              <a:rPr lang="en-BR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A4C85-DE37-4DB9-DBFD-D37DF23E1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55D4E-6CE9-FE0B-5980-FC6B720F1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22667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31B710-52C3-2CFB-7DCB-5C0C81209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E1D9B-9512-4758-B1F3-313E5BAAB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E04A9-B45A-7190-9168-2EC1BDC7D0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D31D8-2F37-1343-8FF5-E02C918374B4}" type="datetimeFigureOut">
              <a:rPr lang="en-BR" smtClean="0"/>
              <a:t>10/29/2024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A4C85-DE37-4DB9-DBFD-D37DF23E1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55D4E-6CE9-FE0B-5980-FC6B720F1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22667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10.xml"/><Relationship Id="rId3" Type="http://schemas.openxmlformats.org/officeDocument/2006/relationships/image" Target="../media/image4.png"/><Relationship Id="rId7" Type="http://schemas.openxmlformats.org/officeDocument/2006/relationships/image" Target="../media/image2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chart" Target="../charts/chart1.xml"/><Relationship Id="rId4" Type="http://schemas.openxmlformats.org/officeDocument/2006/relationships/image" Target="../media/image5.png"/><Relationship Id="rId9" Type="http://schemas.openxmlformats.org/officeDocument/2006/relationships/image" Target="../media/image2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0.xml"/><Relationship Id="rId4" Type="http://schemas.openxmlformats.org/officeDocument/2006/relationships/chart" Target="../charts/chart2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image" Target="../media/image5.png"/><Relationship Id="rId7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lucas.carnevalli@cnpem.br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51C5CA1-0283-A935-641C-E6A05A00B0F8}"/>
              </a:ext>
            </a:extLst>
          </p:cNvPr>
          <p:cNvSpPr/>
          <p:nvPr/>
        </p:nvSpPr>
        <p:spPr>
          <a:xfrm>
            <a:off x="10414000" y="0"/>
            <a:ext cx="1778000" cy="6858000"/>
          </a:xfrm>
          <a:prstGeom prst="rect">
            <a:avLst/>
          </a:prstGeom>
          <a:gradFill flip="none" rotWithShape="1">
            <a:gsLst>
              <a:gs pos="0">
                <a:srgbClr val="7800A9"/>
              </a:gs>
              <a:gs pos="100000">
                <a:srgbClr val="37FFB3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22" name="Picture 21" descr="A picture containing sky, outdoor, stadium, shore&#10;&#10;Description automatically generated">
            <a:extLst>
              <a:ext uri="{FF2B5EF4-FFF2-40B4-BE49-F238E27FC236}">
                <a16:creationId xmlns:a16="http://schemas.microsoft.com/office/drawing/2014/main" id="{40099326-886E-EE48-E250-381DDE6C33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921" t="323" r="19148" b="545"/>
          <a:stretch/>
        </p:blipFill>
        <p:spPr>
          <a:xfrm>
            <a:off x="6983894" y="577850"/>
            <a:ext cx="5208106" cy="5702300"/>
          </a:xfrm>
          <a:prstGeom prst="rect">
            <a:avLst/>
          </a:prstGeom>
          <a:effectLst>
            <a:outerShdw blurRad="475622" dist="164230" dir="2700000" algn="tl" rotWithShape="0">
              <a:prstClr val="black">
                <a:alpha val="52000"/>
              </a:prstClr>
            </a:outerShdw>
          </a:effectLst>
        </p:spPr>
      </p:pic>
      <p:pic>
        <p:nvPicPr>
          <p:cNvPr id="5" name="Picture 4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B34D720E-51F1-E1C3-49A9-ECDAC833F2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003" y="5476427"/>
            <a:ext cx="4527395" cy="1050242"/>
          </a:xfrm>
          <a:prstGeom prst="rect">
            <a:avLst/>
          </a:prstGeom>
        </p:spPr>
      </p:pic>
      <p:sp>
        <p:nvSpPr>
          <p:cNvPr id="27" name="Title 1">
            <a:extLst>
              <a:ext uri="{FF2B5EF4-FFF2-40B4-BE49-F238E27FC236}">
                <a16:creationId xmlns:a16="http://schemas.microsoft.com/office/drawing/2014/main" id="{18B24043-CA5B-1B74-869C-3AA6A245D4F8}"/>
              </a:ext>
            </a:extLst>
          </p:cNvPr>
          <p:cNvSpPr txBox="1">
            <a:spLocks/>
          </p:cNvSpPr>
          <p:nvPr/>
        </p:nvSpPr>
        <p:spPr>
          <a:xfrm>
            <a:off x="430695" y="2405467"/>
            <a:ext cx="6377609" cy="19043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algn="l"/>
            <a:r>
              <a:rPr lang="en-US" sz="4400" kern="0" dirty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Resonant Converter</a:t>
            </a:r>
          </a:p>
          <a:p>
            <a:pPr algn="l"/>
            <a:r>
              <a:rPr lang="en-US" sz="2800" kern="0" dirty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Power Supply for the SWLS Project</a:t>
            </a:r>
            <a:endParaRPr lang="en-BR" sz="8000" dirty="0">
              <a:latin typeface="Aptos Light" panose="020B0004020202020204" pitchFamily="34" charset="0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5417D285-8E51-94BC-5BA9-4664FA0B1A0F}"/>
              </a:ext>
            </a:extLst>
          </p:cNvPr>
          <p:cNvSpPr txBox="1">
            <a:spLocks/>
          </p:cNvSpPr>
          <p:nvPr/>
        </p:nvSpPr>
        <p:spPr>
          <a:xfrm>
            <a:off x="430694" y="4410343"/>
            <a:ext cx="6377609" cy="555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1800">
                <a:latin typeface="Aptos Light" panose="020B0004020202020204" pitchFamily="34" charset="0"/>
                <a:ea typeface="Lato Light"/>
                <a:cs typeface="Lato Light"/>
              </a:rPr>
              <a:t>Lucas Carnevalli de Almeida</a:t>
            </a:r>
          </a:p>
        </p:txBody>
      </p:sp>
      <p:cxnSp>
        <p:nvCxnSpPr>
          <p:cNvPr id="29" name="Straight Connector 6">
            <a:extLst>
              <a:ext uri="{FF2B5EF4-FFF2-40B4-BE49-F238E27FC236}">
                <a16:creationId xmlns:a16="http://schemas.microsoft.com/office/drawing/2014/main" id="{2B9E9DBF-4AB8-9E79-8CBE-DF598504ABB5}"/>
              </a:ext>
            </a:extLst>
          </p:cNvPr>
          <p:cNvCxnSpPr>
            <a:cxnSpLocks/>
          </p:cNvCxnSpPr>
          <p:nvPr/>
        </p:nvCxnSpPr>
        <p:spPr>
          <a:xfrm>
            <a:off x="534504" y="4410343"/>
            <a:ext cx="2907196" cy="0"/>
          </a:xfrm>
          <a:prstGeom prst="line">
            <a:avLst/>
          </a:prstGeom>
          <a:ln w="19050">
            <a:solidFill>
              <a:srgbClr val="37F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99314DE1-636C-54E6-6DA9-4C835A89F36B}"/>
              </a:ext>
            </a:extLst>
          </p:cNvPr>
          <p:cNvSpPr txBox="1">
            <a:spLocks/>
          </p:cNvSpPr>
          <p:nvPr/>
        </p:nvSpPr>
        <p:spPr>
          <a:xfrm>
            <a:off x="252895" y="35557"/>
            <a:ext cx="5561496" cy="185942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en-US" sz="3200" kern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CNPEM’s Superconducting Wavelength Shifter (SWLS)</a:t>
            </a:r>
          </a:p>
          <a:p>
            <a:pPr algn="l">
              <a:lnSpc>
                <a:spcPct val="110000"/>
              </a:lnSpc>
            </a:pPr>
            <a:r>
              <a:rPr lang="en-US" sz="3200" kern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Technical Design Review</a:t>
            </a:r>
            <a:endParaRPr lang="pt-BR" sz="8800" kern="0">
              <a:latin typeface="Aptos Light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53530E33-C677-2182-A71D-A077A5569EEB}"/>
              </a:ext>
            </a:extLst>
          </p:cNvPr>
          <p:cNvSpPr txBox="1">
            <a:spLocks/>
          </p:cNvSpPr>
          <p:nvPr/>
        </p:nvSpPr>
        <p:spPr>
          <a:xfrm>
            <a:off x="252894" y="1805367"/>
            <a:ext cx="6377609" cy="696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00"/>
              </a:spcBef>
            </a:pPr>
            <a:r>
              <a:rPr lang="en-US" sz="1800">
                <a:solidFill>
                  <a:schemeClr val="tx1"/>
                </a:solidFill>
                <a:latin typeface="Aptos Light" panose="020B00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4–5</a:t>
            </a:r>
            <a:r>
              <a:rPr lang="en-US" sz="1800" baseline="30000">
                <a:solidFill>
                  <a:schemeClr val="tx1"/>
                </a:solidFill>
                <a:latin typeface="Aptos Light" panose="020B00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</a:t>
            </a:r>
            <a:r>
              <a:rPr lang="en-US" sz="1800">
                <a:solidFill>
                  <a:schemeClr val="tx1"/>
                </a:solidFill>
                <a:latin typeface="Aptos Light" panose="020B00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November 2024</a:t>
            </a:r>
            <a:endParaRPr lang="en-US" sz="1200">
              <a:solidFill>
                <a:schemeClr val="tx1"/>
              </a:solidFill>
              <a:latin typeface="Aptos Light" panose="020B00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6BC1A5B2-2FFB-1B5D-B273-1B9CAD6542F1}"/>
              </a:ext>
            </a:extLst>
          </p:cNvPr>
          <p:cNvSpPr txBox="1">
            <a:spLocks/>
          </p:cNvSpPr>
          <p:nvPr/>
        </p:nvSpPr>
        <p:spPr>
          <a:xfrm>
            <a:off x="430694" y="4844322"/>
            <a:ext cx="6377609" cy="664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1200">
                <a:latin typeface="Aptos Light" panose="020B0004020202020204" pitchFamily="34" charset="0"/>
                <a:ea typeface="Lato Light"/>
                <a:cs typeface="Lato Light"/>
              </a:rPr>
              <a:t>Power Converters Group</a:t>
            </a:r>
            <a:endParaRPr lang="en-US" sz="1200">
              <a:latin typeface="Aptos Light" panose="020B00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sz="1200">
                <a:latin typeface="Aptos Light" panose="020B0004020202020204" pitchFamily="34" charset="0"/>
                <a:ea typeface="Lato Light"/>
                <a:cs typeface="Lato Light"/>
              </a:rPr>
              <a:t>On behalf of the Technology Unit</a:t>
            </a:r>
          </a:p>
        </p:txBody>
      </p:sp>
    </p:spTree>
    <p:extLst>
      <p:ext uri="{BB962C8B-B14F-4D97-AF65-F5344CB8AC3E}">
        <p14:creationId xmlns:p14="http://schemas.microsoft.com/office/powerpoint/2010/main" val="1184216411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Gráfico&#10;&#10;Descrição gerada automaticamente">
            <a:extLst>
              <a:ext uri="{FF2B5EF4-FFF2-40B4-BE49-F238E27FC236}">
                <a16:creationId xmlns:a16="http://schemas.microsoft.com/office/drawing/2014/main" id="{B2416CA7-4E74-9961-600F-16F7D6A592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" t="4433" r="7044"/>
          <a:stretch/>
        </p:blipFill>
        <p:spPr>
          <a:xfrm>
            <a:off x="8009585" y="954532"/>
            <a:ext cx="4013156" cy="3070651"/>
          </a:xfrm>
          <a:prstGeom prst="rect">
            <a:avLst/>
          </a:prstGeom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F2214A3-F175-677E-3059-1F0C00ABED06}"/>
              </a:ext>
            </a:extLst>
          </p:cNvPr>
          <p:cNvSpPr txBox="1"/>
          <p:nvPr/>
        </p:nvSpPr>
        <p:spPr>
          <a:xfrm>
            <a:off x="336430" y="357599"/>
            <a:ext cx="8600642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4800" b="1" dirty="0" err="1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Comparing</a:t>
            </a:r>
            <a:r>
              <a:rPr lang="fr-FR" sz="4800" b="1" dirty="0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FR" sz="4800" b="1" dirty="0" err="1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Current</a:t>
            </a:r>
            <a:r>
              <a:rPr lang="fr-FR" sz="4800" b="1" dirty="0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Output</a:t>
            </a:r>
          </a:p>
        </p:txBody>
      </p:sp>
      <p:pic>
        <p:nvPicPr>
          <p:cNvPr id="3" name="Content Placeholder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44119EBB-8461-9325-353D-6E49C88D8C6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989" t="20748" r="17626" b="27787"/>
          <a:stretch/>
        </p:blipFill>
        <p:spPr>
          <a:xfrm>
            <a:off x="10036655" y="6257577"/>
            <a:ext cx="2081288" cy="600423"/>
          </a:xfrm>
          <a:prstGeom prst="rect">
            <a:avLst/>
          </a:prstGeom>
        </p:spPr>
      </p:pic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D8F775D4-1C8A-6EAC-34A3-B73821E1EB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8188735"/>
              </p:ext>
            </p:extLst>
          </p:nvPr>
        </p:nvGraphicFramePr>
        <p:xfrm>
          <a:off x="336430" y="1976658"/>
          <a:ext cx="7673155" cy="3966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Seta: para Baixo 5">
            <a:extLst>
              <a:ext uri="{FF2B5EF4-FFF2-40B4-BE49-F238E27FC236}">
                <a16:creationId xmlns:a16="http://schemas.microsoft.com/office/drawing/2014/main" id="{9640F7EF-4F0B-2694-D434-4BF7659E012C}"/>
              </a:ext>
            </a:extLst>
          </p:cNvPr>
          <p:cNvSpPr/>
          <p:nvPr/>
        </p:nvSpPr>
        <p:spPr>
          <a:xfrm>
            <a:off x="9891652" y="1976659"/>
            <a:ext cx="225414" cy="28755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Seta: para Baixo 6">
            <a:extLst>
              <a:ext uri="{FF2B5EF4-FFF2-40B4-BE49-F238E27FC236}">
                <a16:creationId xmlns:a16="http://schemas.microsoft.com/office/drawing/2014/main" id="{6CD00E2C-BB40-9859-764B-ACC30745AB79}"/>
              </a:ext>
            </a:extLst>
          </p:cNvPr>
          <p:cNvSpPr/>
          <p:nvPr/>
        </p:nvSpPr>
        <p:spPr>
          <a:xfrm>
            <a:off x="10372180" y="1689100"/>
            <a:ext cx="225414" cy="28755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Seta: para Baixo 8">
            <a:extLst>
              <a:ext uri="{FF2B5EF4-FFF2-40B4-BE49-F238E27FC236}">
                <a16:creationId xmlns:a16="http://schemas.microsoft.com/office/drawing/2014/main" id="{A35D3960-EDB3-072C-AA29-B3A64E052937}"/>
              </a:ext>
            </a:extLst>
          </p:cNvPr>
          <p:cNvSpPr/>
          <p:nvPr/>
        </p:nvSpPr>
        <p:spPr>
          <a:xfrm>
            <a:off x="11052185" y="1346399"/>
            <a:ext cx="225414" cy="28755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750774AA-D8B1-C08E-59A6-525D0353F9BE}"/>
              </a:ext>
            </a:extLst>
          </p:cNvPr>
          <p:cNvCxnSpPr>
            <a:cxnSpLocks/>
          </p:cNvCxnSpPr>
          <p:nvPr/>
        </p:nvCxnSpPr>
        <p:spPr>
          <a:xfrm flipV="1">
            <a:off x="1492370" y="2706624"/>
            <a:ext cx="5195462" cy="2736644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5B2A08DD-5193-F0B6-9C32-3C558DABDB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" t="22438" r="76226" b="54712"/>
          <a:stretch/>
        </p:blipFill>
        <p:spPr bwMode="auto">
          <a:xfrm>
            <a:off x="8385047" y="4105171"/>
            <a:ext cx="3470523" cy="200772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65626D71-31DC-8B30-6304-5CB69C6CD1DB}"/>
              </a:ext>
            </a:extLst>
          </p:cNvPr>
          <p:cNvSpPr txBox="1"/>
          <p:nvPr/>
        </p:nvSpPr>
        <p:spPr>
          <a:xfrm>
            <a:off x="6341622" y="2264217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>
                <a:solidFill>
                  <a:srgbClr val="FF0000"/>
                </a:solidFill>
              </a:rPr>
              <a:t>300 A</a:t>
            </a:r>
          </a:p>
        </p:txBody>
      </p:sp>
      <p:sp>
        <p:nvSpPr>
          <p:cNvPr id="16" name="TextBox 17">
            <a:extLst>
              <a:ext uri="{FF2B5EF4-FFF2-40B4-BE49-F238E27FC236}">
                <a16:creationId xmlns:a16="http://schemas.microsoft.com/office/drawing/2014/main" id="{8057AA71-A7E5-7F64-52CB-62BAB2B08F3D}"/>
              </a:ext>
            </a:extLst>
          </p:cNvPr>
          <p:cNvSpPr txBox="1"/>
          <p:nvPr/>
        </p:nvSpPr>
        <p:spPr>
          <a:xfrm>
            <a:off x="336430" y="1104774"/>
            <a:ext cx="73279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Linear current 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300 A output reached, even with load limitation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And more!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4" name="Zoom de Slide 13">
                <a:extLst>
                  <a:ext uri="{FF2B5EF4-FFF2-40B4-BE49-F238E27FC236}">
                    <a16:creationId xmlns:a16="http://schemas.microsoft.com/office/drawing/2014/main" id="{263DCE3F-364D-24AF-4F16-519712866AC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18206562"/>
                  </p:ext>
                </p:extLst>
              </p:nvPr>
            </p:nvGraphicFramePr>
            <p:xfrm>
              <a:off x="2086237" y="5950592"/>
              <a:ext cx="1613170" cy="907408"/>
            </p:xfrm>
            <a:graphic>
              <a:graphicData uri="http://schemas.microsoft.com/office/powerpoint/2016/slidezoom">
                <pslz:sldZm>
                  <pslz:sldZmObj sldId="290" cId="842976023">
                    <pslz:zmPr id="{52F81048-56E7-4F54-B64D-838CEB50F766}" returnToParent="0" transitionDur="100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613170" cy="90740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4" name="Zoom de Slide 13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263DCE3F-364D-24AF-4F16-519712866AC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86237" y="5950592"/>
                <a:ext cx="1613170" cy="90740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cxnSp>
        <p:nvCxnSpPr>
          <p:cNvPr id="24" name="Conector: Angulado 23">
            <a:extLst>
              <a:ext uri="{FF2B5EF4-FFF2-40B4-BE49-F238E27FC236}">
                <a16:creationId xmlns:a16="http://schemas.microsoft.com/office/drawing/2014/main" id="{518BF722-6C66-5164-EAE6-41B359292EA1}"/>
              </a:ext>
            </a:extLst>
          </p:cNvPr>
          <p:cNvCxnSpPr>
            <a:endCxn id="14" idx="1"/>
          </p:cNvCxnSpPr>
          <p:nvPr/>
        </p:nvCxnSpPr>
        <p:spPr>
          <a:xfrm rot="16200000" flipH="1">
            <a:off x="1308789" y="5626848"/>
            <a:ext cx="961028" cy="593867"/>
          </a:xfrm>
          <a:prstGeom prst="bentConnector2">
            <a:avLst/>
          </a:prstGeom>
          <a:ln w="38100">
            <a:solidFill>
              <a:srgbClr val="4136E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62F25EAB-6BDE-18F9-6FE3-17B22E9F1863}"/>
              </a:ext>
            </a:extLst>
          </p:cNvPr>
          <p:cNvSpPr txBox="1"/>
          <p:nvPr/>
        </p:nvSpPr>
        <p:spPr>
          <a:xfrm>
            <a:off x="646981" y="6070059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>
                <a:solidFill>
                  <a:srgbClr val="4136E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ZOOM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992DFD68-6F0A-3FD0-6B55-C62D5C28FAFB}"/>
              </a:ext>
            </a:extLst>
          </p:cNvPr>
          <p:cNvSpPr txBox="1"/>
          <p:nvPr/>
        </p:nvSpPr>
        <p:spPr>
          <a:xfrm>
            <a:off x="3630719" y="5950592"/>
            <a:ext cx="4162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Figure 13. Current Output of the Preliminary Version</a:t>
            </a:r>
          </a:p>
        </p:txBody>
      </p:sp>
      <p:cxnSp>
        <p:nvCxnSpPr>
          <p:cNvPr id="11" name="Conector: Angulado 10">
            <a:extLst>
              <a:ext uri="{FF2B5EF4-FFF2-40B4-BE49-F238E27FC236}">
                <a16:creationId xmlns:a16="http://schemas.microsoft.com/office/drawing/2014/main" id="{957B7BDC-6E9C-43B5-BD73-54FF4D256BDA}"/>
              </a:ext>
            </a:extLst>
          </p:cNvPr>
          <p:cNvCxnSpPr>
            <a:stCxn id="20" idx="3"/>
            <a:endCxn id="1026" idx="1"/>
          </p:cNvCxnSpPr>
          <p:nvPr/>
        </p:nvCxnSpPr>
        <p:spPr>
          <a:xfrm>
            <a:off x="7063294" y="2448883"/>
            <a:ext cx="1321753" cy="2660148"/>
          </a:xfrm>
          <a:prstGeom prst="bentConnector3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7183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20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C0627F-5CD1-FE2E-5E1E-7D7DD1356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810E6390-27F8-21A3-44F8-A5FC284C19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pic>
        <p:nvPicPr>
          <p:cNvPr id="3" name="Content Placeholder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6BC34FE6-6FBD-4DF0-59CD-47CFC43D7C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89" t="20748" r="17626" b="27787"/>
          <a:stretch/>
        </p:blipFill>
        <p:spPr>
          <a:xfrm>
            <a:off x="10036655" y="6257577"/>
            <a:ext cx="2081288" cy="600423"/>
          </a:xfrm>
          <a:prstGeom prst="rect">
            <a:avLst/>
          </a:prstGeom>
        </p:spPr>
      </p:pic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452C0BEC-305C-ADA1-CB88-C724E521EA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8916876"/>
              </p:ext>
            </p:extLst>
          </p:nvPr>
        </p:nvGraphicFramePr>
        <p:xfrm>
          <a:off x="725864" y="1121434"/>
          <a:ext cx="11230347" cy="5136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30">
            <a:extLst>
              <a:ext uri="{FF2B5EF4-FFF2-40B4-BE49-F238E27FC236}">
                <a16:creationId xmlns:a16="http://schemas.microsoft.com/office/drawing/2014/main" id="{A4C9BC1F-F028-E2B2-0038-DE98D6E5AC1B}"/>
              </a:ext>
            </a:extLst>
          </p:cNvPr>
          <p:cNvSpPr txBox="1"/>
          <p:nvPr/>
        </p:nvSpPr>
        <p:spPr>
          <a:xfrm>
            <a:off x="308222" y="392668"/>
            <a:ext cx="7729465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4800" b="1" dirty="0">
                <a:solidFill>
                  <a:srgbClr val="4136E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Minimum </a:t>
            </a:r>
            <a:r>
              <a:rPr lang="fr-FR" sz="4800" b="1" dirty="0" err="1">
                <a:solidFill>
                  <a:srgbClr val="4136E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Current</a:t>
            </a:r>
            <a:r>
              <a:rPr lang="fr-FR" sz="4800" b="1" dirty="0">
                <a:solidFill>
                  <a:srgbClr val="4136E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Output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BECAF599-C72B-4D0B-80A1-3731567ED960}"/>
              </a:ext>
            </a:extLst>
          </p:cNvPr>
          <p:cNvSpPr txBox="1"/>
          <p:nvPr/>
        </p:nvSpPr>
        <p:spPr>
          <a:xfrm>
            <a:off x="3490822" y="6257577"/>
            <a:ext cx="5210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Figure 14. Minimum Current Output of the Preliminary Version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BECE7EF-CBAF-CF87-1D6F-774EA90D4D2D}"/>
              </a:ext>
            </a:extLst>
          </p:cNvPr>
          <p:cNvSpPr txBox="1"/>
          <p:nvPr/>
        </p:nvSpPr>
        <p:spPr>
          <a:xfrm>
            <a:off x="3291840" y="1737360"/>
            <a:ext cx="460254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This minimum value will still decrease, since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PFC Implementation
Using the superconducting coil</a:t>
            </a:r>
            <a:endParaRPr lang="pt-BR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7AEC1B30-F284-6868-3BD3-7BC07967ACE1}"/>
              </a:ext>
            </a:extLst>
          </p:cNvPr>
          <p:cNvCxnSpPr/>
          <p:nvPr/>
        </p:nvCxnSpPr>
        <p:spPr>
          <a:xfrm>
            <a:off x="1481328" y="3922776"/>
            <a:ext cx="9957816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ixaDeTexto 8">
            <a:extLst>
              <a:ext uri="{FF2B5EF4-FFF2-40B4-BE49-F238E27FC236}">
                <a16:creationId xmlns:a16="http://schemas.microsoft.com/office/drawing/2014/main" id="{0AA3C05F-21C9-A141-BEF1-1AF4A1B21B34}"/>
              </a:ext>
            </a:extLst>
          </p:cNvPr>
          <p:cNvSpPr txBox="1"/>
          <p:nvPr/>
        </p:nvSpPr>
        <p:spPr>
          <a:xfrm>
            <a:off x="3291840" y="3591807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&lt;2A</a:t>
            </a:r>
          </a:p>
        </p:txBody>
      </p:sp>
    </p:spTree>
    <p:extLst>
      <p:ext uri="{BB962C8B-B14F-4D97-AF65-F5344CB8AC3E}">
        <p14:creationId xmlns:p14="http://schemas.microsoft.com/office/powerpoint/2010/main" val="842976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C0627F-5CD1-FE2E-5E1E-7D7DD1356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810E6390-27F8-21A3-44F8-A5FC284C19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pic>
        <p:nvPicPr>
          <p:cNvPr id="3" name="Content Placeholder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6BC34FE6-6FBD-4DF0-59CD-47CFC43D7C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89" t="20748" r="17626" b="27787"/>
          <a:stretch/>
        </p:blipFill>
        <p:spPr>
          <a:xfrm>
            <a:off x="10036655" y="6257577"/>
            <a:ext cx="2081288" cy="600423"/>
          </a:xfrm>
          <a:prstGeom prst="rect">
            <a:avLst/>
          </a:prstGeom>
        </p:spPr>
      </p:pic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452C0BEC-305C-ADA1-CB88-C724E521EA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7227246"/>
              </p:ext>
            </p:extLst>
          </p:nvPr>
        </p:nvGraphicFramePr>
        <p:xfrm>
          <a:off x="725864" y="1121434"/>
          <a:ext cx="11230347" cy="5136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30">
            <a:extLst>
              <a:ext uri="{FF2B5EF4-FFF2-40B4-BE49-F238E27FC236}">
                <a16:creationId xmlns:a16="http://schemas.microsoft.com/office/drawing/2014/main" id="{A4C9BC1F-F028-E2B2-0038-DE98D6E5AC1B}"/>
              </a:ext>
            </a:extLst>
          </p:cNvPr>
          <p:cNvSpPr txBox="1"/>
          <p:nvPr/>
        </p:nvSpPr>
        <p:spPr>
          <a:xfrm>
            <a:off x="299078" y="236044"/>
            <a:ext cx="7729465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4800" b="1">
                <a:solidFill>
                  <a:srgbClr val="4136E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Minimum </a:t>
            </a:r>
            <a:r>
              <a:rPr lang="fr-FR" sz="4800" b="1" err="1">
                <a:solidFill>
                  <a:srgbClr val="4136E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Current</a:t>
            </a:r>
            <a:r>
              <a:rPr lang="fr-FR" sz="4800" b="1">
                <a:solidFill>
                  <a:srgbClr val="4136E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Output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BECAF599-C72B-4D0B-80A1-3731567ED960}"/>
              </a:ext>
            </a:extLst>
          </p:cNvPr>
          <p:cNvSpPr txBox="1"/>
          <p:nvPr/>
        </p:nvSpPr>
        <p:spPr>
          <a:xfrm>
            <a:off x="3490822" y="6257577"/>
            <a:ext cx="5210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ea typeface="Tahoma" panose="020B0604030504040204" pitchFamily="34" charset="0"/>
                <a:cs typeface="Tahoma" panose="020B0604030504040204" pitchFamily="34" charset="0"/>
              </a:rPr>
              <a:t>Figure 13. Minimum Current Output of the Preliminary Version</a:t>
            </a:r>
          </a:p>
        </p:txBody>
      </p:sp>
    </p:spTree>
    <p:extLst>
      <p:ext uri="{BB962C8B-B14F-4D97-AF65-F5344CB8AC3E}">
        <p14:creationId xmlns:p14="http://schemas.microsoft.com/office/powerpoint/2010/main" val="842976023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F2214A3-F175-677E-3059-1F0C00ABED06}"/>
              </a:ext>
            </a:extLst>
          </p:cNvPr>
          <p:cNvSpPr txBox="1"/>
          <p:nvPr/>
        </p:nvSpPr>
        <p:spPr>
          <a:xfrm>
            <a:off x="281494" y="392668"/>
            <a:ext cx="7729465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4800" b="1" dirty="0">
                <a:solidFill>
                  <a:srgbClr val="4136E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Ripple of Output Current</a:t>
            </a:r>
            <a:endParaRPr lang="fr-FR" sz="4800" b="1" dirty="0">
              <a:solidFill>
                <a:srgbClr val="4136EB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3" name="Content Placeholder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44119EBB-8461-9325-353D-6E49C88D8C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89" t="20748" r="17626" b="27787"/>
          <a:stretch/>
        </p:blipFill>
        <p:spPr>
          <a:xfrm>
            <a:off x="10036655" y="6257577"/>
            <a:ext cx="2081288" cy="600423"/>
          </a:xfrm>
          <a:prstGeom prst="rect">
            <a:avLst/>
          </a:prstGeom>
        </p:spPr>
      </p:pic>
      <p:sp>
        <p:nvSpPr>
          <p:cNvPr id="8" name="Rectangle 15">
            <a:extLst>
              <a:ext uri="{FF2B5EF4-FFF2-40B4-BE49-F238E27FC236}">
                <a16:creationId xmlns:a16="http://schemas.microsoft.com/office/drawing/2014/main" id="{D68DE18D-7745-1B98-EE46-9C6E2261557D}"/>
              </a:ext>
            </a:extLst>
          </p:cNvPr>
          <p:cNvSpPr/>
          <p:nvPr/>
        </p:nvSpPr>
        <p:spPr>
          <a:xfrm>
            <a:off x="8102600" y="1"/>
            <a:ext cx="4089400" cy="6857999"/>
          </a:xfrm>
          <a:prstGeom prst="rect">
            <a:avLst/>
          </a:prstGeom>
          <a:solidFill>
            <a:srgbClr val="433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10" name="Picture 5" descr="Text&#10;&#10;Description automatically generated">
            <a:extLst>
              <a:ext uri="{FF2B5EF4-FFF2-40B4-BE49-F238E27FC236}">
                <a16:creationId xmlns:a16="http://schemas.microsoft.com/office/drawing/2014/main" id="{B243F9C3-4A2E-2D3C-1D45-4A90C551ED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800" t="27683" r="58601" b="27364"/>
          <a:stretch/>
        </p:blipFill>
        <p:spPr>
          <a:xfrm>
            <a:off x="10399062" y="85617"/>
            <a:ext cx="1691021" cy="716845"/>
          </a:xfrm>
          <a:prstGeom prst="rect">
            <a:avLst/>
          </a:prstGeom>
        </p:spPr>
      </p:pic>
      <p:pic>
        <p:nvPicPr>
          <p:cNvPr id="11" name="Picture 9" descr="Text&#10;&#10;Description automatically generated">
            <a:extLst>
              <a:ext uri="{FF2B5EF4-FFF2-40B4-BE49-F238E27FC236}">
                <a16:creationId xmlns:a16="http://schemas.microsoft.com/office/drawing/2014/main" id="{B9DBAF74-23AA-2E6D-D3F8-242396A340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524" t="24622" r="15269" b="27655"/>
          <a:stretch/>
        </p:blipFill>
        <p:spPr>
          <a:xfrm>
            <a:off x="10041385" y="6319423"/>
            <a:ext cx="2150615" cy="538576"/>
          </a:xfrm>
          <a:prstGeom prst="rect">
            <a:avLst/>
          </a:prstGeom>
        </p:spPr>
      </p:pic>
      <p:pic>
        <p:nvPicPr>
          <p:cNvPr id="18" name="Imagem 17" descr="An image containing Graph&#10;&#10;Automatic description">
            <a:extLst>
              <a:ext uri="{FF2B5EF4-FFF2-40B4-BE49-F238E27FC236}">
                <a16:creationId xmlns:a16="http://schemas.microsoft.com/office/drawing/2014/main" id="{F3E8C5C8-E0A2-7637-AF21-DC80CE1FFE7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1" b="11654"/>
          <a:stretch/>
        </p:blipFill>
        <p:spPr bwMode="auto">
          <a:xfrm>
            <a:off x="421079" y="1526409"/>
            <a:ext cx="7336642" cy="38456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CaixaDeTexto 21">
            <a:extLst>
              <a:ext uri="{FF2B5EF4-FFF2-40B4-BE49-F238E27FC236}">
                <a16:creationId xmlns:a16="http://schemas.microsoft.com/office/drawing/2014/main" id="{1D6CDA14-BA67-2DF0-B7FF-2B1BEDBC03AA}"/>
              </a:ext>
            </a:extLst>
          </p:cNvPr>
          <p:cNvSpPr txBox="1"/>
          <p:nvPr/>
        </p:nvSpPr>
        <p:spPr>
          <a:xfrm>
            <a:off x="8187875" y="3449225"/>
            <a:ext cx="391884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 addition, an oscillation of more than 10 ppm was observed during operation,</a:t>
            </a:r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due to the low current in the DC-Link supplied by Magna Power</a:t>
            </a:r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  <a:p>
            <a:pPr algn="just"/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However, this problem should be solved in the </a:t>
            </a:r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future with the implementation of the Feed Forward </a:t>
            </a:r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 the resonant converter control code.</a:t>
            </a:r>
            <a:endParaRPr lang="pt-BR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EB80D127-5AF0-338E-3B0D-FF28185D3F33}"/>
              </a:ext>
            </a:extLst>
          </p:cNvPr>
          <p:cNvSpPr txBox="1"/>
          <p:nvPr/>
        </p:nvSpPr>
        <p:spPr>
          <a:xfrm>
            <a:off x="1484222" y="5372041"/>
            <a:ext cx="5210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Figure 15. Ripple with 300A of output current and 300V of DC-Link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D454B0E6-8659-AAA3-657C-0802F9235BD3}"/>
              </a:ext>
            </a:extLst>
          </p:cNvPr>
          <p:cNvSpPr/>
          <p:nvPr/>
        </p:nvSpPr>
        <p:spPr>
          <a:xfrm>
            <a:off x="6418052" y="3791354"/>
            <a:ext cx="1339669" cy="457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4EC80E61-444C-F512-5EDE-E64F643D94F2}"/>
              </a:ext>
            </a:extLst>
          </p:cNvPr>
          <p:cNvSpPr txBox="1"/>
          <p:nvPr/>
        </p:nvSpPr>
        <p:spPr>
          <a:xfrm>
            <a:off x="8356591" y="3044689"/>
            <a:ext cx="3581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9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Figure 16. Ripple oscillation</a:t>
            </a: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4" name="Zoom de Slide 3">
                <a:extLst>
                  <a:ext uri="{FF2B5EF4-FFF2-40B4-BE49-F238E27FC236}">
                    <a16:creationId xmlns:a16="http://schemas.microsoft.com/office/drawing/2014/main" id="{1C041C84-59B3-89FA-CC98-7B58A89EF7D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88781425"/>
                  </p:ext>
                </p:extLst>
              </p:nvPr>
            </p:nvGraphicFramePr>
            <p:xfrm>
              <a:off x="8420916" y="1066325"/>
              <a:ext cx="3517090" cy="1978363"/>
            </p:xfrm>
            <a:graphic>
              <a:graphicData uri="http://schemas.microsoft.com/office/powerpoint/2016/slidezoom">
                <pslz:sldZm>
                  <pslz:sldZmObj sldId="301" cId="1813250519">
                    <pslz:zmPr id="{842734BD-EE5D-42F4-98EA-F85F5A6FCC09}" returnToParent="0" transitionDur="100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17090" cy="1978363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4" name="Zoom de Slide 3">
                <a:extLst>
                  <a:ext uri="{FF2B5EF4-FFF2-40B4-BE49-F238E27FC236}">
                    <a16:creationId xmlns:a16="http://schemas.microsoft.com/office/drawing/2014/main" id="{1C041C84-59B3-89FA-CC98-7B58A89EF7D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420916" y="1066325"/>
                <a:ext cx="3517090" cy="1978363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0809143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Graph&#10;&#10;Automatic description">
            <a:extLst>
              <a:ext uri="{FF2B5EF4-FFF2-40B4-BE49-F238E27FC236}">
                <a16:creationId xmlns:a16="http://schemas.microsoft.com/office/drawing/2014/main" id="{7BDCAF80-FF58-9078-C870-E8AE8F0D86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2" b="11430"/>
          <a:stretch/>
        </p:blipFill>
        <p:spPr bwMode="auto">
          <a:xfrm>
            <a:off x="0" y="0"/>
            <a:ext cx="12194881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13250519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F2214A3-F175-677E-3059-1F0C00ABED06}"/>
              </a:ext>
            </a:extLst>
          </p:cNvPr>
          <p:cNvSpPr txBox="1"/>
          <p:nvPr/>
        </p:nvSpPr>
        <p:spPr>
          <a:xfrm>
            <a:off x="302144" y="391621"/>
            <a:ext cx="8919819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4800" b="1" dirty="0" err="1">
                <a:solidFill>
                  <a:srgbClr val="4136E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Efficiency</a:t>
            </a:r>
            <a:r>
              <a:rPr lang="fr-FR" sz="4800" b="1" dirty="0">
                <a:solidFill>
                  <a:srgbClr val="4136E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fr-FR" sz="4800" b="1" dirty="0" err="1">
                <a:solidFill>
                  <a:srgbClr val="4136E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Losses</a:t>
            </a:r>
            <a:endParaRPr lang="fr-FR" sz="4800" b="1" dirty="0">
              <a:solidFill>
                <a:srgbClr val="4136EB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3" name="Content Placeholder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44119EBB-8461-9325-353D-6E49C88D8C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89" t="20748" r="17626" b="27787"/>
          <a:stretch/>
        </p:blipFill>
        <p:spPr>
          <a:xfrm>
            <a:off x="10036655" y="6257577"/>
            <a:ext cx="2081288" cy="600423"/>
          </a:xfrm>
          <a:prstGeom prst="rect">
            <a:avLst/>
          </a:prstGeom>
        </p:spPr>
      </p:pic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DDD5B061-7EC2-571A-6261-9C79CC9415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8710657"/>
              </p:ext>
            </p:extLst>
          </p:nvPr>
        </p:nvGraphicFramePr>
        <p:xfrm>
          <a:off x="491600" y="1961709"/>
          <a:ext cx="5604400" cy="3661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8" name="Imagem 7" descr="Gráfico, Gráfico de barras&#10;&#10;Descrição gerada automaticamente">
            <a:extLst>
              <a:ext uri="{FF2B5EF4-FFF2-40B4-BE49-F238E27FC236}">
                <a16:creationId xmlns:a16="http://schemas.microsoft.com/office/drawing/2014/main" id="{8BBC1D6F-96A1-6691-4AFF-D4093E702CA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3159"/>
          <a:stretch/>
        </p:blipFill>
        <p:spPr>
          <a:xfrm>
            <a:off x="6096000" y="1977439"/>
            <a:ext cx="5883131" cy="3545373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E727D8A4-7ECE-6E72-9956-64488A58025E}"/>
              </a:ext>
            </a:extLst>
          </p:cNvPr>
          <p:cNvSpPr txBox="1"/>
          <p:nvPr/>
        </p:nvSpPr>
        <p:spPr>
          <a:xfrm>
            <a:off x="688623" y="5622735"/>
            <a:ext cx="5210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Figure 17. Efficiency of the Preliminary Version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63B07E9-C4F3-C062-7556-59B3405A1E9E}"/>
              </a:ext>
            </a:extLst>
          </p:cNvPr>
          <p:cNvSpPr txBox="1"/>
          <p:nvPr/>
        </p:nvSpPr>
        <p:spPr>
          <a:xfrm>
            <a:off x="6435569" y="5622735"/>
            <a:ext cx="5210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Figure 18. Loss Distribution for 300 V DC-Link</a:t>
            </a:r>
          </a:p>
        </p:txBody>
      </p:sp>
      <p:sp>
        <p:nvSpPr>
          <p:cNvPr id="4" name="TextBox 17">
            <a:extLst>
              <a:ext uri="{FF2B5EF4-FFF2-40B4-BE49-F238E27FC236}">
                <a16:creationId xmlns:a16="http://schemas.microsoft.com/office/drawing/2014/main" id="{0CB2B008-39D0-CCAD-CC71-49EFDBE53976}"/>
              </a:ext>
            </a:extLst>
          </p:cNvPr>
          <p:cNvSpPr txBox="1"/>
          <p:nvPr/>
        </p:nvSpPr>
        <p:spPr>
          <a:xfrm>
            <a:off x="302144" y="1018274"/>
            <a:ext cx="7691324" cy="868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Increasing</a:t>
            </a:r>
            <a:r>
              <a:rPr lang="pt-B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pt-BR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Dead</a:t>
            </a:r>
            <a:r>
              <a:rPr lang="pt-B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Time (</a:t>
            </a:r>
            <a:r>
              <a:rPr lang="pt-BR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Clamp</a:t>
            </a:r>
            <a:r>
              <a:rPr lang="pt-B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pt-BR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and</a:t>
            </a:r>
            <a:r>
              <a:rPr lang="pt-B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pt-BR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main</a:t>
            </a:r>
            <a:r>
              <a:rPr lang="pt-B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switches)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Decreasing</a:t>
            </a:r>
            <a:r>
              <a:rPr lang="pt-B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pt-BR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parasitic</a:t>
            </a:r>
            <a:r>
              <a:rPr lang="pt-B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pt-BR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inductance</a:t>
            </a:r>
            <a:r>
              <a:rPr lang="pt-B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</p:txBody>
      </p:sp>
      <p:pic>
        <p:nvPicPr>
          <p:cNvPr id="6" name="Imagem 5" descr="Gráfico, Gráfico de barras&#10;&#10;Descrição gerada automaticamente">
            <a:extLst>
              <a:ext uri="{FF2B5EF4-FFF2-40B4-BE49-F238E27FC236}">
                <a16:creationId xmlns:a16="http://schemas.microsoft.com/office/drawing/2014/main" id="{E60EABDD-F441-94B4-1B28-DE0974B50B3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6720" t="-32" r="36841" b="93570"/>
          <a:stretch/>
        </p:blipFill>
        <p:spPr>
          <a:xfrm>
            <a:off x="7463535" y="1738004"/>
            <a:ext cx="3148061" cy="478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138804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D8196F-0BB5-D5FF-261B-223E644729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ta: para a Direita 1">
            <a:extLst>
              <a:ext uri="{FF2B5EF4-FFF2-40B4-BE49-F238E27FC236}">
                <a16:creationId xmlns:a16="http://schemas.microsoft.com/office/drawing/2014/main" id="{94767F0F-6D4A-6855-2E0C-01E4CFC6E8B2}"/>
              </a:ext>
            </a:extLst>
          </p:cNvPr>
          <p:cNvSpPr/>
          <p:nvPr/>
        </p:nvSpPr>
        <p:spPr>
          <a:xfrm>
            <a:off x="923026" y="2992260"/>
            <a:ext cx="11093570" cy="1664899"/>
          </a:xfrm>
          <a:prstGeom prst="rightArrow">
            <a:avLst/>
          </a:prstGeom>
          <a:solidFill>
            <a:srgbClr val="4336F4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BD487DA8-FA19-B859-98F5-6EF498BEEC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544B6BC-BBBF-2E78-CC72-D28683B8F10B}"/>
              </a:ext>
            </a:extLst>
          </p:cNvPr>
          <p:cNvSpPr txBox="1"/>
          <p:nvPr/>
        </p:nvSpPr>
        <p:spPr>
          <a:xfrm>
            <a:off x="388083" y="300212"/>
            <a:ext cx="9929109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4800" b="1" err="1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Comparing</a:t>
            </a:r>
            <a:r>
              <a:rPr lang="fr-FR" sz="4800" b="1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the </a:t>
            </a:r>
            <a:r>
              <a:rPr lang="fr-FR" sz="4800" b="1" err="1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improvements</a:t>
            </a:r>
            <a:r>
              <a:rPr lang="fr-FR" sz="4800" b="1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made</a:t>
            </a:r>
          </a:p>
        </p:txBody>
      </p:sp>
      <p:pic>
        <p:nvPicPr>
          <p:cNvPr id="3" name="Content Placeholder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EF179A67-0ED3-8BCF-5BC6-ED97505E6F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89" t="20748" r="17626" b="27787"/>
          <a:stretch/>
        </p:blipFill>
        <p:spPr>
          <a:xfrm>
            <a:off x="10036655" y="6257577"/>
            <a:ext cx="2081288" cy="600423"/>
          </a:xfrm>
          <a:prstGeom prst="rect">
            <a:avLst/>
          </a:prstGeom>
        </p:spPr>
      </p:pic>
      <p:pic>
        <p:nvPicPr>
          <p:cNvPr id="4" name="Imagem 3" descr="Diagrama&#10;&#10;Descrição gerada automaticamente">
            <a:extLst>
              <a:ext uri="{FF2B5EF4-FFF2-40B4-BE49-F238E27FC236}">
                <a16:creationId xmlns:a16="http://schemas.microsoft.com/office/drawing/2014/main" id="{361F32AD-3E93-B9C5-BA0A-0C58DF5CB66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430" t="6019" r="8738" b="6019"/>
          <a:stretch/>
        </p:blipFill>
        <p:spPr>
          <a:xfrm>
            <a:off x="1636090" y="1488520"/>
            <a:ext cx="8919819" cy="476905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D0334FFA-8C55-4589-3932-173F3C3564B2}"/>
              </a:ext>
            </a:extLst>
          </p:cNvPr>
          <p:cNvSpPr txBox="1"/>
          <p:nvPr/>
        </p:nvSpPr>
        <p:spPr>
          <a:xfrm>
            <a:off x="2018581" y="1079032"/>
            <a:ext cx="221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Preliminary</a:t>
            </a:r>
            <a:r>
              <a:rPr lang="pt-BR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pt-BR" b="1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Version</a:t>
            </a:r>
            <a:endParaRPr lang="pt-BR" b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1F01254-48AA-AE8C-937A-A33808AF0C79}"/>
              </a:ext>
            </a:extLst>
          </p:cNvPr>
          <p:cNvSpPr txBox="1"/>
          <p:nvPr/>
        </p:nvSpPr>
        <p:spPr>
          <a:xfrm>
            <a:off x="5190142" y="986699"/>
            <a:ext cx="1811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>
                <a:solidFill>
                  <a:srgbClr val="00B05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+</a:t>
            </a:r>
            <a:r>
              <a:rPr lang="pt-BR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pt-BR" b="1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Clamp</a:t>
            </a:r>
            <a:r>
              <a:rPr lang="pt-BR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Circuit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5CE1929B-D7C5-DA51-6F54-B3CC106ECFA2}"/>
              </a:ext>
            </a:extLst>
          </p:cNvPr>
          <p:cNvSpPr txBox="1"/>
          <p:nvPr/>
        </p:nvSpPr>
        <p:spPr>
          <a:xfrm>
            <a:off x="7775895" y="986699"/>
            <a:ext cx="30208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>
                <a:solidFill>
                  <a:srgbClr val="00B05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+</a:t>
            </a:r>
            <a:r>
              <a:rPr lang="pt-BR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pt-BR" b="1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Dead</a:t>
            </a:r>
            <a:r>
              <a:rPr lang="pt-BR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Time </a:t>
            </a:r>
            <a:r>
              <a:rPr lang="pt-BR" sz="2400" b="1">
                <a:solidFill>
                  <a:srgbClr val="00B05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-</a:t>
            </a:r>
            <a:r>
              <a:rPr lang="pt-BR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pt-BR" b="1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Inductance</a:t>
            </a:r>
            <a:endParaRPr lang="pt-BR" b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pt-BR" b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34BA1B77-2F3E-E60B-F99C-D4CE0D945EEE}"/>
              </a:ext>
            </a:extLst>
          </p:cNvPr>
          <p:cNvSpPr txBox="1"/>
          <p:nvPr/>
        </p:nvSpPr>
        <p:spPr>
          <a:xfrm>
            <a:off x="3062857" y="6297733"/>
            <a:ext cx="5210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Figure 19. Improvements Comparison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668F5388-CBDF-5875-98B7-923154EED8B7}"/>
              </a:ext>
            </a:extLst>
          </p:cNvPr>
          <p:cNvSpPr/>
          <p:nvPr/>
        </p:nvSpPr>
        <p:spPr>
          <a:xfrm>
            <a:off x="1539711" y="1009843"/>
            <a:ext cx="9112578" cy="52878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AB8B5578-C8FE-C918-2235-5C5AC54A0DED}"/>
              </a:ext>
            </a:extLst>
          </p:cNvPr>
          <p:cNvSpPr/>
          <p:nvPr/>
        </p:nvSpPr>
        <p:spPr>
          <a:xfrm>
            <a:off x="4722829" y="1038876"/>
            <a:ext cx="5929460" cy="52588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393CE027-8E79-08AF-2706-554D8A851D74}"/>
              </a:ext>
            </a:extLst>
          </p:cNvPr>
          <p:cNvSpPr/>
          <p:nvPr/>
        </p:nvSpPr>
        <p:spPr>
          <a:xfrm>
            <a:off x="7469169" y="1079032"/>
            <a:ext cx="3335520" cy="5371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54297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D47993-C491-504E-F0B3-9A9EB89FC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2395A2E2-04E8-80A0-3203-B6E6CC82667C}"/>
              </a:ext>
            </a:extLst>
          </p:cNvPr>
          <p:cNvSpPr/>
          <p:nvPr/>
        </p:nvSpPr>
        <p:spPr>
          <a:xfrm>
            <a:off x="4044937" y="1"/>
            <a:ext cx="4089400" cy="6857999"/>
          </a:xfrm>
          <a:prstGeom prst="rect">
            <a:avLst/>
          </a:prstGeom>
          <a:gradFill flip="none" rotWithShape="1">
            <a:gsLst>
              <a:gs pos="21000">
                <a:srgbClr val="7800A9"/>
              </a:gs>
              <a:gs pos="60000">
                <a:srgbClr val="4336F4">
                  <a:shade val="67500"/>
                  <a:satMod val="115000"/>
                </a:srgbClr>
              </a:gs>
              <a:gs pos="100000">
                <a:srgbClr val="4336F4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4633ADCE-9D21-F144-3BF2-5679E34CD1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778601E-59F6-46FE-0B22-DA1D45367CA0}"/>
              </a:ext>
            </a:extLst>
          </p:cNvPr>
          <p:cNvSpPr txBox="1">
            <a:spLocks/>
          </p:cNvSpPr>
          <p:nvPr/>
        </p:nvSpPr>
        <p:spPr>
          <a:xfrm>
            <a:off x="4410740" y="1112806"/>
            <a:ext cx="3357793" cy="8478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algn="ctr"/>
            <a:r>
              <a:rPr lang="pt-BR" sz="2400" err="1">
                <a:solidFill>
                  <a:schemeClr val="bg1"/>
                </a:solidFill>
              </a:rPr>
              <a:t>Preliminary</a:t>
            </a:r>
            <a:r>
              <a:rPr lang="pt-BR" sz="2400">
                <a:solidFill>
                  <a:schemeClr val="bg1"/>
                </a:solidFill>
              </a:rPr>
              <a:t> </a:t>
            </a:r>
            <a:r>
              <a:rPr lang="pt-BR" sz="2400" err="1">
                <a:solidFill>
                  <a:schemeClr val="bg1"/>
                </a:solidFill>
              </a:rPr>
              <a:t>Version</a:t>
            </a:r>
            <a:r>
              <a:rPr lang="pt-BR" sz="2400">
                <a:solidFill>
                  <a:schemeClr val="bg1"/>
                </a:solidFill>
              </a:rPr>
              <a:t> – Final </a:t>
            </a:r>
            <a:r>
              <a:rPr lang="pt-BR" sz="2400" err="1">
                <a:solidFill>
                  <a:schemeClr val="bg1"/>
                </a:solidFill>
              </a:rPr>
              <a:t>results</a:t>
            </a:r>
            <a:r>
              <a:rPr lang="pt-BR" sz="2400">
                <a:solidFill>
                  <a:schemeClr val="bg1"/>
                </a:solidFill>
              </a:rPr>
              <a:t> </a:t>
            </a:r>
            <a:r>
              <a:rPr lang="pt-BR" sz="2400" err="1">
                <a:solidFill>
                  <a:schemeClr val="bg1"/>
                </a:solidFill>
              </a:rPr>
              <a:t>and</a:t>
            </a:r>
            <a:r>
              <a:rPr lang="pt-BR" sz="2400">
                <a:solidFill>
                  <a:schemeClr val="bg1"/>
                </a:solidFill>
              </a:rPr>
              <a:t> </a:t>
            </a:r>
            <a:r>
              <a:rPr lang="pt-BR" sz="2400" err="1">
                <a:solidFill>
                  <a:schemeClr val="bg1"/>
                </a:solidFill>
              </a:rPr>
              <a:t>installation</a:t>
            </a:r>
            <a:endParaRPr lang="en-BR" sz="240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6315DF-AA23-8B94-8F4A-36B5CDA13F5B}"/>
              </a:ext>
            </a:extLst>
          </p:cNvPr>
          <p:cNvSpPr txBox="1"/>
          <p:nvPr/>
        </p:nvSpPr>
        <p:spPr>
          <a:xfrm>
            <a:off x="4227249" y="2311445"/>
            <a:ext cx="361324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en-US" sz="20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Identify changes needed for the final version
Make adjustments for future tests with the superconductive coil.</a:t>
            </a:r>
            <a:endParaRPr lang="en-BR" sz="200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342FDF3B-C807-F2E1-6882-F14AAF3AD34B}"/>
              </a:ext>
            </a:extLst>
          </p:cNvPr>
          <p:cNvSpPr txBox="1">
            <a:spLocks/>
          </p:cNvSpPr>
          <p:nvPr/>
        </p:nvSpPr>
        <p:spPr>
          <a:xfrm>
            <a:off x="8305774" y="1112808"/>
            <a:ext cx="3357793" cy="8478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algn="ctr"/>
            <a:r>
              <a:rPr lang="pt-BR" sz="2400">
                <a:solidFill>
                  <a:srgbClr val="7800A9"/>
                </a:solidFill>
              </a:rPr>
              <a:t>FINAL VERSION</a:t>
            </a:r>
            <a:endParaRPr lang="en-BR" sz="2400">
              <a:solidFill>
                <a:srgbClr val="7800A9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3F5698-972B-8A15-DEDD-22F38E03D6FF}"/>
              </a:ext>
            </a:extLst>
          </p:cNvPr>
          <p:cNvSpPr txBox="1"/>
          <p:nvPr/>
        </p:nvSpPr>
        <p:spPr>
          <a:xfrm>
            <a:off x="8316649" y="2311445"/>
            <a:ext cx="3590005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en-US" sz="20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Manufacture and optimize the final plate version;
Increase the power density of the project;
Improve installed components;
Assemble the racks for delivery.</a:t>
            </a:r>
            <a:endParaRPr lang="en-BR" sz="2000">
              <a:solidFill>
                <a:schemeClr val="tx1">
                  <a:lumMod val="95000"/>
                  <a:lumOff val="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4C9560-6C3E-D5E0-2A88-6E817AFB9F37}"/>
              </a:ext>
            </a:extLst>
          </p:cNvPr>
          <p:cNvSpPr txBox="1"/>
          <p:nvPr/>
        </p:nvSpPr>
        <p:spPr>
          <a:xfrm>
            <a:off x="158737" y="346501"/>
            <a:ext cx="372746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800" b="1">
                <a:solidFill>
                  <a:srgbClr val="3C3C3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NEXT STEPS</a:t>
            </a:r>
            <a:endParaRPr lang="en-BR" sz="4800" b="1">
              <a:solidFill>
                <a:srgbClr val="3C3C3C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3" name="Content Placeholder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89060128-E648-D41D-0024-CFE5CF81C2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89" t="20748" r="17626" b="27787"/>
          <a:stretch/>
        </p:blipFill>
        <p:spPr>
          <a:xfrm>
            <a:off x="10036655" y="6257577"/>
            <a:ext cx="2081288" cy="60042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739585FC-4EE5-E24A-DE8D-D62610DA3D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83" t="13266" r="29259"/>
          <a:stretch/>
        </p:blipFill>
        <p:spPr bwMode="auto">
          <a:xfrm rot="16200000">
            <a:off x="1266875" y="242429"/>
            <a:ext cx="1515181" cy="3731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6E703C7A-B6F6-FD88-AAD2-548BFA5D14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6" t="33468" b="31313"/>
          <a:stretch/>
        </p:blipFill>
        <p:spPr bwMode="auto">
          <a:xfrm>
            <a:off x="158737" y="2981369"/>
            <a:ext cx="3727463" cy="142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30ABA17F-73CD-D35C-17E8-F83FEFF0B7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t="33131" b="20311"/>
          <a:stretch/>
        </p:blipFill>
        <p:spPr bwMode="auto">
          <a:xfrm>
            <a:off x="158737" y="4517939"/>
            <a:ext cx="3703887" cy="145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68D543F6-EAAF-0BBE-0500-3FEA95C3CDAC}"/>
              </a:ext>
            </a:extLst>
          </p:cNvPr>
          <p:cNvSpPr txBox="1"/>
          <p:nvPr/>
        </p:nvSpPr>
        <p:spPr>
          <a:xfrm>
            <a:off x="158737" y="6008837"/>
            <a:ext cx="3703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Figure 20. Final Version tests and optimization</a:t>
            </a:r>
          </a:p>
        </p:txBody>
      </p:sp>
    </p:spTree>
    <p:extLst>
      <p:ext uri="{BB962C8B-B14F-4D97-AF65-F5344CB8AC3E}">
        <p14:creationId xmlns:p14="http://schemas.microsoft.com/office/powerpoint/2010/main" val="41724767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  <p:bldP spid="21" grpId="0"/>
      <p:bldP spid="22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F2214A3-F175-677E-3059-1F0C00ABED06}"/>
              </a:ext>
            </a:extLst>
          </p:cNvPr>
          <p:cNvSpPr txBox="1"/>
          <p:nvPr/>
        </p:nvSpPr>
        <p:spPr>
          <a:xfrm>
            <a:off x="1147207" y="671535"/>
            <a:ext cx="5040313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4800" b="1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References</a:t>
            </a:r>
            <a:endParaRPr lang="fr-FR" sz="4800" b="1">
              <a:solidFill>
                <a:schemeClr val="tx1">
                  <a:lumMod val="95000"/>
                  <a:lumOff val="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A8B6C7-B9CC-AE6C-22DD-C661D58CFE12}"/>
              </a:ext>
            </a:extLst>
          </p:cNvPr>
          <p:cNvSpPr txBox="1"/>
          <p:nvPr/>
        </p:nvSpPr>
        <p:spPr>
          <a:xfrm>
            <a:off x="1147208" y="1456312"/>
            <a:ext cx="10361612" cy="52143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200">
                <a:solidFill>
                  <a:schemeClr val="bg1">
                    <a:lumMod val="75000"/>
                    <a:lumOff val="25000"/>
                  </a:schemeClr>
                </a:solidFill>
                <a:latin typeface="Inter" panose="020B0502030000000004" pitchFamily="34" charset="0"/>
              </a:defRPr>
            </a:lvl1pPr>
          </a:lstStyle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[1] J. G. Galvez et al., “Preliminary design of a cryogen-free 6.6 T superconducting wavelength shifter,” IEEE Transactions on Applied Superconductivity, to be published, 2023.</a:t>
            </a:r>
          </a:p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[2] Y. G. Kang and A. K. Upadhyay, “Analysis and design of a half-bridge parallel resonant converter,” IEEE Transactions on Power Electronics, vol. 3, no. 2, pp. 174-182, 1988.</a:t>
            </a:r>
          </a:p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[3] K.-H. Liu and F. C. Lee, “Secondary-side resonance for high-frequency power conversion,” in 1986 IEEE Applied Power Electronics Conference and Exposition, pp. 83-89, 1986.</a:t>
            </a:r>
          </a:p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[4] G. O. </a:t>
            </a:r>
            <a:r>
              <a:rPr lang="en-US" sz="160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Brunheira</a:t>
            </a:r>
            <a:r>
              <a:rPr 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J. P. </a:t>
            </a:r>
            <a:r>
              <a:rPr lang="en-US" sz="160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Bonaldo</a:t>
            </a:r>
            <a:r>
              <a:rPr 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J. N. H. da Rosa, C. Rodrigues and J. A. </a:t>
            </a:r>
            <a:r>
              <a:rPr lang="en-US" sz="160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Pomilio</a:t>
            </a:r>
            <a:r>
              <a:rPr 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“Digital control system for high precision power supplies of the new Brazilian synchrotron source,” in 2013 Brazilian Power Electronics Conference, pp. 326-331, 2013.</a:t>
            </a:r>
          </a:p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[5] W. </a:t>
            </a:r>
            <a:r>
              <a:rPr lang="en-US" sz="160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Contesini</a:t>
            </a:r>
            <a:r>
              <a:rPr 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L. de Oliveira Porto, B. E. Limeira and F. S. de Oliveira, "Prototype of a Resonant Converter for a Superconducting Magnet with 300 A and 10 V Output Operating in Discontinuous Conduction Mode," 2023 IEEE 8th Southern Power Electronics Conference and 17th Brazilian Power Electronics Conference (SPEC/COBEP), Florianopolis, Brazil, 2023, pp. 1-8, </a:t>
            </a:r>
            <a:r>
              <a:rPr lang="en-US" sz="160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doi</a:t>
            </a:r>
            <a:r>
              <a:rPr 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: 10.1109/SPEC56436.2023.10408187.</a:t>
            </a:r>
          </a:p>
          <a:p>
            <a:pPr>
              <a:lnSpc>
                <a:spcPct val="130000"/>
              </a:lnSpc>
              <a:spcAft>
                <a:spcPts val="1200"/>
              </a:spcAft>
            </a:pPr>
            <a:endParaRPr lang="en-US" sz="1600">
              <a:solidFill>
                <a:schemeClr val="tx1">
                  <a:lumMod val="95000"/>
                  <a:lumOff val="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3" name="Content Placeholder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05F94CE9-2EF5-8689-CBC5-5EB6D18314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89" t="20748" r="17626" b="27787"/>
          <a:stretch/>
        </p:blipFill>
        <p:spPr>
          <a:xfrm>
            <a:off x="10036655" y="6257577"/>
            <a:ext cx="2081288" cy="60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533526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Background pattern&#10;&#10;Description automatically generated">
            <a:extLst>
              <a:ext uri="{FF2B5EF4-FFF2-40B4-BE49-F238E27FC236}">
                <a16:creationId xmlns:a16="http://schemas.microsoft.com/office/drawing/2014/main" id="{26662CCF-F648-F034-FCCF-C7B89EE0545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1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/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06A5F14-A236-0538-3033-7F818F0A08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7800A9">
                  <a:alpha val="55000"/>
                </a:srgbClr>
              </a:gs>
              <a:gs pos="100000">
                <a:srgbClr val="37FFB3">
                  <a:shade val="100000"/>
                  <a:satMod val="115000"/>
                  <a:alpha val="971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842F0F-7EE4-819A-408E-720DBBECD8F9}"/>
              </a:ext>
            </a:extLst>
          </p:cNvPr>
          <p:cNvSpPr txBox="1"/>
          <p:nvPr/>
        </p:nvSpPr>
        <p:spPr>
          <a:xfrm>
            <a:off x="711199" y="1715000"/>
            <a:ext cx="4724401" cy="86177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Lucas Carnevalli de Almeida</a:t>
            </a:r>
          </a:p>
          <a:p>
            <a:r>
              <a:rPr lang="fr-FR" sz="2800" u="sng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lucas.carnevalli@cnpem.br</a:t>
            </a:r>
            <a:endParaRPr lang="fr-FR" sz="2800" u="sng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BF667B-F5B9-3392-49DE-D290CF53C615}"/>
              </a:ext>
            </a:extLst>
          </p:cNvPr>
          <p:cNvSpPr txBox="1"/>
          <p:nvPr/>
        </p:nvSpPr>
        <p:spPr>
          <a:xfrm>
            <a:off x="698499" y="671535"/>
            <a:ext cx="5040313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4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THANK YOU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7D2550-F77A-EBBF-AB6E-88E1ADDA82C0}"/>
              </a:ext>
            </a:extLst>
          </p:cNvPr>
          <p:cNvCxnSpPr>
            <a:cxnSpLocks/>
          </p:cNvCxnSpPr>
          <p:nvPr/>
        </p:nvCxnSpPr>
        <p:spPr>
          <a:xfrm>
            <a:off x="534504" y="1562599"/>
            <a:ext cx="2907196" cy="0"/>
          </a:xfrm>
          <a:prstGeom prst="line">
            <a:avLst/>
          </a:prstGeom>
          <a:ln w="19050">
            <a:solidFill>
              <a:srgbClr val="37F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A8D37B0F-11DF-43FB-D6FE-E4C2CD0D24D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822" r="9151"/>
          <a:stretch/>
        </p:blipFill>
        <p:spPr>
          <a:xfrm>
            <a:off x="5738812" y="4873730"/>
            <a:ext cx="6453188" cy="18030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423701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>
            <a:extLst>
              <a:ext uri="{FF2B5EF4-FFF2-40B4-BE49-F238E27FC236}">
                <a16:creationId xmlns:a16="http://schemas.microsoft.com/office/drawing/2014/main" id="{7077D6DB-3F44-F70A-3228-73CD44D2F905}"/>
              </a:ext>
            </a:extLst>
          </p:cNvPr>
          <p:cNvSpPr/>
          <p:nvPr/>
        </p:nvSpPr>
        <p:spPr>
          <a:xfrm rot="10800000">
            <a:off x="-2" y="0"/>
            <a:ext cx="4983481" cy="6858000"/>
          </a:xfrm>
          <a:prstGeom prst="rect">
            <a:avLst/>
          </a:prstGeom>
          <a:gradFill flip="none" rotWithShape="1">
            <a:gsLst>
              <a:gs pos="0">
                <a:srgbClr val="7800A9"/>
              </a:gs>
              <a:gs pos="100000">
                <a:srgbClr val="37FFB3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1026" name="Picture 2" descr="Sirius: Acelerando o Futuro da Ciência Brasileira – LNLS">
            <a:extLst>
              <a:ext uri="{FF2B5EF4-FFF2-40B4-BE49-F238E27FC236}">
                <a16:creationId xmlns:a16="http://schemas.microsoft.com/office/drawing/2014/main" id="{ADD43F1C-C86B-9A92-F9A2-CC18075C95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7" r="25890"/>
          <a:stretch/>
        </p:blipFill>
        <p:spPr bwMode="auto">
          <a:xfrm>
            <a:off x="4983479" y="12940"/>
            <a:ext cx="7208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F2214A3-F175-677E-3059-1F0C00ABED06}"/>
              </a:ext>
            </a:extLst>
          </p:cNvPr>
          <p:cNvSpPr txBox="1"/>
          <p:nvPr/>
        </p:nvSpPr>
        <p:spPr>
          <a:xfrm>
            <a:off x="359058" y="646535"/>
            <a:ext cx="4141922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4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Summary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A8B6C7-B9CC-AE6C-22DD-C661D58CFE12}"/>
              </a:ext>
            </a:extLst>
          </p:cNvPr>
          <p:cNvSpPr txBox="1"/>
          <p:nvPr/>
        </p:nvSpPr>
        <p:spPr>
          <a:xfrm>
            <a:off x="216817" y="1381545"/>
            <a:ext cx="4643220" cy="39730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200">
                <a:solidFill>
                  <a:schemeClr val="bg1">
                    <a:lumMod val="75000"/>
                    <a:lumOff val="25000"/>
                  </a:schemeClr>
                </a:solidFill>
                <a:latin typeface="Inter" panose="020B0502030000000004" pitchFamily="34" charset="0"/>
              </a:defRPr>
            </a:lvl1pPr>
          </a:lstStyle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en-US" sz="30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Motivation</a:t>
            </a: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en-US" sz="30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Resonant Converter</a:t>
            </a: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en-US" sz="30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Results</a:t>
            </a:r>
          </a:p>
          <a:p>
            <a:pPr marL="971550" lvl="1" indent="-514350">
              <a:lnSpc>
                <a:spcPct val="130000"/>
              </a:lnSpc>
              <a:buFont typeface="+mj-lt"/>
              <a:buAutoNum type="alphaUcPeriod"/>
            </a:pPr>
            <a:r>
              <a:rPr lang="en-US" sz="26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Article Results</a:t>
            </a:r>
          </a:p>
          <a:p>
            <a:pPr marL="971550" lvl="1" indent="-514350">
              <a:lnSpc>
                <a:spcPct val="130000"/>
              </a:lnSpc>
              <a:buFont typeface="+mj-lt"/>
              <a:buAutoNum type="alphaUcPeriod"/>
            </a:pPr>
            <a:r>
              <a:rPr lang="en-US" sz="26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Preliminary Version</a:t>
            </a: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en-US" sz="30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Next Steps</a:t>
            </a: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en-US" sz="30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References</a:t>
            </a:r>
          </a:p>
        </p:txBody>
      </p:sp>
      <p:pic>
        <p:nvPicPr>
          <p:cNvPr id="3" name="Content Placeholder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05F94CE9-2EF5-8689-CBC5-5EB6D18314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989" t="20748" r="17626" b="27787"/>
          <a:stretch/>
        </p:blipFill>
        <p:spPr>
          <a:xfrm>
            <a:off x="10036655" y="6257577"/>
            <a:ext cx="2081288" cy="60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5936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>
            <a:extLst>
              <a:ext uri="{FF2B5EF4-FFF2-40B4-BE49-F238E27FC236}">
                <a16:creationId xmlns:a16="http://schemas.microsoft.com/office/drawing/2014/main" id="{404E004C-3DDB-B834-E869-3FF964831128}"/>
              </a:ext>
            </a:extLst>
          </p:cNvPr>
          <p:cNvSpPr/>
          <p:nvPr/>
        </p:nvSpPr>
        <p:spPr>
          <a:xfrm>
            <a:off x="6095999" y="0"/>
            <a:ext cx="6096001" cy="6857999"/>
          </a:xfrm>
          <a:prstGeom prst="rect">
            <a:avLst/>
          </a:prstGeom>
          <a:solidFill>
            <a:srgbClr val="433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dirty="0"/>
              <a:t>
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F2214A3-F175-677E-3059-1F0C00ABED06}"/>
              </a:ext>
            </a:extLst>
          </p:cNvPr>
          <p:cNvSpPr txBox="1"/>
          <p:nvPr/>
        </p:nvSpPr>
        <p:spPr>
          <a:xfrm>
            <a:off x="277657" y="141403"/>
            <a:ext cx="5040313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4800" b="1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Motivation</a:t>
            </a:r>
          </a:p>
        </p:txBody>
      </p:sp>
      <p:pic>
        <p:nvPicPr>
          <p:cNvPr id="3" name="Content Placeholder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8742F0C6-51F1-6674-C6CC-D2E20771F9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89" t="20748" r="17626" b="27787"/>
          <a:stretch/>
        </p:blipFill>
        <p:spPr>
          <a:xfrm>
            <a:off x="10036655" y="6257577"/>
            <a:ext cx="2081288" cy="600423"/>
          </a:xfrm>
          <a:prstGeom prst="rect">
            <a:avLst/>
          </a:prstGeom>
        </p:spPr>
      </p:pic>
      <p:pic>
        <p:nvPicPr>
          <p:cNvPr id="8" name="Picture 5" descr="Text&#10;&#10;Description automatically generated">
            <a:extLst>
              <a:ext uri="{FF2B5EF4-FFF2-40B4-BE49-F238E27FC236}">
                <a16:creationId xmlns:a16="http://schemas.microsoft.com/office/drawing/2014/main" id="{8E92A6E7-1436-D6E1-D024-66685E7AEC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800" t="27683" r="58601" b="27364"/>
          <a:stretch/>
        </p:blipFill>
        <p:spPr>
          <a:xfrm>
            <a:off x="10399062" y="85617"/>
            <a:ext cx="1691021" cy="716845"/>
          </a:xfrm>
          <a:prstGeom prst="rect">
            <a:avLst/>
          </a:prstGeom>
        </p:spPr>
      </p:pic>
      <p:pic>
        <p:nvPicPr>
          <p:cNvPr id="9" name="Picture 9" descr="Text&#10;&#10;Description automatically generated">
            <a:extLst>
              <a:ext uri="{FF2B5EF4-FFF2-40B4-BE49-F238E27FC236}">
                <a16:creationId xmlns:a16="http://schemas.microsoft.com/office/drawing/2014/main" id="{B0D13265-8187-F6EA-27D6-1A28D3BB69E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524" t="24622" r="15269" b="27655"/>
          <a:stretch/>
        </p:blipFill>
        <p:spPr>
          <a:xfrm>
            <a:off x="10041385" y="6319423"/>
            <a:ext cx="2150615" cy="53857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60460E5-EFAA-ECDD-207B-8E8DC194D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553" y="2822660"/>
            <a:ext cx="2605299" cy="361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3DF3C612-1686-93FB-AD20-4423C47AEE28}"/>
              </a:ext>
            </a:extLst>
          </p:cNvPr>
          <p:cNvSpPr txBox="1"/>
          <p:nvPr/>
        </p:nvSpPr>
        <p:spPr>
          <a:xfrm>
            <a:off x="1378670" y="6437120"/>
            <a:ext cx="2931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Figure 1. </a:t>
            </a:r>
            <a:r>
              <a:rPr lang="en-US" sz="1400" dirty="0" err="1">
                <a:ea typeface="Tahoma" panose="020B0604030504040204" pitchFamily="34" charset="0"/>
                <a:cs typeface="Tahoma" panose="020B0604030504040204" pitchFamily="34" charset="0"/>
              </a:rPr>
              <a:t>Danfysik</a:t>
            </a:r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 Power Converter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7573A7A3-6DDC-C69F-A257-C04B2A1F2EE2}"/>
              </a:ext>
            </a:extLst>
          </p:cNvPr>
          <p:cNvSpPr txBox="1"/>
          <p:nvPr/>
        </p:nvSpPr>
        <p:spPr>
          <a:xfrm>
            <a:off x="0" y="917420"/>
            <a:ext cx="6095998" cy="1815882"/>
          </a:xfrm>
          <a:prstGeom prst="rect">
            <a:avLst/>
          </a:prstGeom>
          <a:ln w="38100">
            <a:solidFill>
              <a:srgbClr val="4136EB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/>
            <a:r>
              <a:rPr lang="en-US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SCW Sources: </a:t>
            </a:r>
            <a:r>
              <a:rPr lang="en-US" sz="16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Danfysik</a:t>
            </a:r>
            <a:r>
              <a:rPr lang="en-US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MP8443 (Figure 1)</a:t>
            </a:r>
          </a:p>
          <a:p>
            <a:pPr algn="just" fontAlgn="base"/>
            <a:r>
              <a:rPr lang="en-US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SPECIFICATIONS: </a:t>
            </a:r>
          </a:p>
          <a:p>
            <a:pPr marL="285750" indent="-285750" algn="just" fontAlgn="base">
              <a:buFont typeface="Wingdings" panose="05000000000000000000" pitchFamily="2" charset="2"/>
              <a:buChar char="Ø"/>
            </a:pPr>
            <a:r>
              <a:rPr lang="en-US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 kW, 300 A and 10 V, 25 ppm stability and 1A minimum current offset;</a:t>
            </a:r>
          </a:p>
          <a:p>
            <a:pPr algn="just" fontAlgn="base"/>
            <a:r>
              <a:rPr lang="en-US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ISSUES:</a:t>
            </a:r>
          </a:p>
          <a:p>
            <a:pPr marL="285750" indent="-285750" algn="just" fontAlgn="base">
              <a:buFont typeface="Wingdings" panose="05000000000000000000" pitchFamily="2" charset="2"/>
              <a:buChar char="Ø"/>
            </a:pPr>
            <a:r>
              <a:rPr lang="en-US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Obsolete hardware and software;
No technical support and low reliability;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98F6E53-92C3-F49E-3CFE-CD57D178BD57}"/>
              </a:ext>
            </a:extLst>
          </p:cNvPr>
          <p:cNvSpPr txBox="1"/>
          <p:nvPr/>
        </p:nvSpPr>
        <p:spPr>
          <a:xfrm>
            <a:off x="6096000" y="917420"/>
            <a:ext cx="6096000" cy="1815882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/>
            <a:r>
              <a:rPr lang="en-US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Resonant Converter: In-house development</a:t>
            </a:r>
          </a:p>
          <a:p>
            <a:pPr algn="just" fontAlgn="base"/>
            <a:r>
              <a:rPr lang="en-US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TARGET: </a:t>
            </a:r>
          </a:p>
          <a:p>
            <a:pPr marL="285750" indent="-285750" algn="just" fontAlgn="base">
              <a:buFont typeface="Wingdings" panose="05000000000000000000" pitchFamily="2" charset="2"/>
              <a:buChar char="Ø"/>
            </a:pPr>
            <a:r>
              <a:rPr lang="en-US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300 A output with voltage less than 10 V, ripple less than 10 ppm (with 3 kHz band) and similar minimum current;
New technologies were implemented, and all features were developed in-house;</a:t>
            </a:r>
          </a:p>
          <a:p>
            <a:pPr marL="285750" indent="-285750" algn="just" fontAlgn="base">
              <a:buFont typeface="Wingdings" panose="05000000000000000000" pitchFamily="2" charset="2"/>
              <a:buChar char="Ø"/>
            </a:pPr>
            <a:endParaRPr lang="en-US" sz="16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7A8EE63F-3C0E-B20E-F0E3-C5837CBBEA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27835" y="2822660"/>
            <a:ext cx="3113956" cy="316822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4DCE2999-AA0C-BC40-D704-A66AB20C0F62}"/>
              </a:ext>
            </a:extLst>
          </p:cNvPr>
          <p:cNvSpPr txBox="1"/>
          <p:nvPr/>
        </p:nvSpPr>
        <p:spPr>
          <a:xfrm>
            <a:off x="6547938" y="5989692"/>
            <a:ext cx="4873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Figure 2. Final PCB Design for the Resonant Converter</a:t>
            </a:r>
          </a:p>
        </p:txBody>
      </p:sp>
    </p:spTree>
    <p:extLst>
      <p:ext uri="{BB962C8B-B14F-4D97-AF65-F5344CB8AC3E}">
        <p14:creationId xmlns:p14="http://schemas.microsoft.com/office/powerpoint/2010/main" val="17502725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27BB06-57D5-8101-EB4D-B4B8C1A247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FB2E58BE-E5B1-F230-F078-10D58DD7C5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4B15D822-DFE4-6492-2C88-3FE2C96E66BC}"/>
              </a:ext>
            </a:extLst>
          </p:cNvPr>
          <p:cNvSpPr txBox="1"/>
          <p:nvPr/>
        </p:nvSpPr>
        <p:spPr>
          <a:xfrm>
            <a:off x="277656" y="392669"/>
            <a:ext cx="7304963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4800" b="1" dirty="0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fr-FR" sz="4800" b="1" dirty="0" err="1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Resonant</a:t>
            </a:r>
            <a:r>
              <a:rPr lang="fr-FR" sz="4800" b="1" dirty="0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Converter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C239AB2-5476-5FF9-7AE1-C583C39CAA51}"/>
              </a:ext>
            </a:extLst>
          </p:cNvPr>
          <p:cNvSpPr txBox="1"/>
          <p:nvPr/>
        </p:nvSpPr>
        <p:spPr>
          <a:xfrm>
            <a:off x="277656" y="979076"/>
            <a:ext cx="6880004" cy="24382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200">
                <a:solidFill>
                  <a:schemeClr val="bg1">
                    <a:lumMod val="75000"/>
                    <a:lumOff val="25000"/>
                  </a:schemeClr>
                </a:solidFill>
                <a:latin typeface="Inter" panose="020B0502030000000004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37FFB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Specifications for the project</a:t>
            </a:r>
          </a:p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Output current: ≤300 A;</a:t>
            </a:r>
          </a:p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Output voltage: ≤10 V;</a:t>
            </a:r>
          </a:p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Long-term stability and ripple of the output current: ≤20 ppm;</a:t>
            </a:r>
          </a:p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Is composed mainly of 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parasitic elements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which can be done by using a secondary-side resonance technique (Figure 3) [3];</a:t>
            </a:r>
          </a:p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Zero Current Switching (ZCS)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to reduce switching losses (Figure 4).</a:t>
            </a:r>
          </a:p>
        </p:txBody>
      </p:sp>
      <p:pic>
        <p:nvPicPr>
          <p:cNvPr id="3" name="Content Placeholder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FDA2E66E-C588-DD27-37F4-7087E20DF4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89" t="20748" r="17626" b="27787"/>
          <a:stretch/>
        </p:blipFill>
        <p:spPr>
          <a:xfrm>
            <a:off x="10036655" y="6257577"/>
            <a:ext cx="2081288" cy="600423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854C89B7-A3EB-4168-24AB-1667C8998CC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2345" b="62791"/>
          <a:stretch/>
        </p:blipFill>
        <p:spPr>
          <a:xfrm>
            <a:off x="547968" y="3589706"/>
            <a:ext cx="6339379" cy="2289218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F1C1416-9E3C-0C60-8763-1375816F2EF8}"/>
              </a:ext>
            </a:extLst>
          </p:cNvPr>
          <p:cNvSpPr txBox="1"/>
          <p:nvPr/>
        </p:nvSpPr>
        <p:spPr>
          <a:xfrm>
            <a:off x="547969" y="5941174"/>
            <a:ext cx="6339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Figure 3. Example of the Simplified Resonant Converter Circuit [5]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CC66ED0-039C-F77A-D64C-81C9ECF8DC1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0074" r="42807"/>
          <a:stretch/>
        </p:blipFill>
        <p:spPr>
          <a:xfrm>
            <a:off x="7205071" y="1447736"/>
            <a:ext cx="4912872" cy="337986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EC8F0453-92C9-0B80-8369-8F2730C62710}"/>
              </a:ext>
            </a:extLst>
          </p:cNvPr>
          <p:cNvSpPr txBox="1"/>
          <p:nvPr/>
        </p:nvSpPr>
        <p:spPr>
          <a:xfrm>
            <a:off x="7582620" y="4827596"/>
            <a:ext cx="44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Figure 4. Simplified Resonant Converter Waveforms [5];</a:t>
            </a:r>
          </a:p>
        </p:txBody>
      </p:sp>
    </p:spTree>
    <p:extLst>
      <p:ext uri="{BB962C8B-B14F-4D97-AF65-F5344CB8AC3E}">
        <p14:creationId xmlns:p14="http://schemas.microsoft.com/office/powerpoint/2010/main" val="34352948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A37DE-1049-B160-E4B0-7B631AED90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>
            <a:extLst>
              <a:ext uri="{FF2B5EF4-FFF2-40B4-BE49-F238E27FC236}">
                <a16:creationId xmlns:a16="http://schemas.microsoft.com/office/drawing/2014/main" id="{BF21F03E-4CA9-8D92-429D-49DF35B45D1F}"/>
              </a:ext>
            </a:extLst>
          </p:cNvPr>
          <p:cNvSpPr/>
          <p:nvPr/>
        </p:nvSpPr>
        <p:spPr>
          <a:xfrm>
            <a:off x="0" y="1"/>
            <a:ext cx="12191999" cy="3429000"/>
          </a:xfrm>
          <a:prstGeom prst="rect">
            <a:avLst/>
          </a:prstGeom>
          <a:gradFill>
            <a:gsLst>
              <a:gs pos="0">
                <a:srgbClr val="4336F4"/>
              </a:gs>
              <a:gs pos="100000">
                <a:srgbClr val="7800A9"/>
              </a:gs>
            </a:gsLst>
            <a:lin ang="5400000" scaled="1"/>
          </a:gra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0B44F2-A21D-5D3D-4DBA-CD76B680F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497" y="202406"/>
            <a:ext cx="8471899" cy="1119188"/>
          </a:xfrm>
        </p:spPr>
        <p:txBody>
          <a:bodyPr>
            <a:normAutofit/>
          </a:bodyPr>
          <a:lstStyle/>
          <a:p>
            <a:r>
              <a:rPr lang="pt-BR" sz="4800" dirty="0" err="1">
                <a:solidFill>
                  <a:schemeClr val="bg1"/>
                </a:solidFill>
              </a:rPr>
              <a:t>Results</a:t>
            </a:r>
            <a:r>
              <a:rPr lang="pt-BR" sz="4800" dirty="0">
                <a:solidFill>
                  <a:schemeClr val="bg1"/>
                </a:solidFill>
              </a:rPr>
              <a:t> - </a:t>
            </a:r>
            <a:r>
              <a:rPr lang="pt-BR" sz="4800" dirty="0" err="1">
                <a:solidFill>
                  <a:schemeClr val="bg1"/>
                </a:solidFill>
              </a:rPr>
              <a:t>Article</a:t>
            </a:r>
            <a:endParaRPr lang="en-BR" sz="4800" dirty="0">
              <a:solidFill>
                <a:schemeClr val="bg1"/>
              </a:solidFill>
            </a:endParaRP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37A1E085-6A48-CD4F-E7A5-D69EBBBD45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pic>
        <p:nvPicPr>
          <p:cNvPr id="8" name="Content Placeholder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C5CA8A84-D622-86C7-AE83-BB12E082A3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89" t="20748" r="17626" b="27787"/>
          <a:stretch/>
        </p:blipFill>
        <p:spPr>
          <a:xfrm>
            <a:off x="10036655" y="6257577"/>
            <a:ext cx="2081288" cy="60042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D31869FE-AADF-F48F-044D-41D5F18EF7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2517" y="1765602"/>
            <a:ext cx="6682580" cy="372682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D50F6458-5C8D-FF2B-8D73-6B3296FB13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125" y="1765602"/>
            <a:ext cx="5000491" cy="372682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4222884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DBBAAB-4C2B-6513-7C5A-C132B9A69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632C402-642C-CB70-9A26-B98D1480120D}"/>
              </a:ext>
            </a:extLst>
          </p:cNvPr>
          <p:cNvSpPr/>
          <p:nvPr/>
        </p:nvSpPr>
        <p:spPr>
          <a:xfrm>
            <a:off x="8410754" y="0"/>
            <a:ext cx="3781245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1E3349DF-5633-A256-32C3-2C7A501934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pic>
        <p:nvPicPr>
          <p:cNvPr id="8" name="Content Placeholder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7DC17B36-9D8D-5C44-A85A-5FABBD3DF7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89" t="20748" r="17626" b="27787"/>
          <a:stretch/>
        </p:blipFill>
        <p:spPr>
          <a:xfrm>
            <a:off x="10036655" y="6257577"/>
            <a:ext cx="2081288" cy="6004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1D52F241-9E89-929D-DBF9-10A266CFFA8E}"/>
                  </a:ext>
                </a:extLst>
              </p:cNvPr>
              <p:cNvSpPr txBox="1"/>
              <p:nvPr/>
            </p:nvSpPr>
            <p:spPr>
              <a:xfrm>
                <a:off x="277655" y="1003188"/>
                <a:ext cx="11720969" cy="4548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b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The AC RMS ripple of the output current was </a:t>
                </a:r>
                <a14:m>
                  <m:oMath xmlns:m="http://schemas.openxmlformats.org/officeDocument/2006/math">
                    <m:r>
                      <a:rPr lang="pt-BR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pt-BR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pt-BR" b="1" i="1" smtClean="0">
                        <a:latin typeface="Cambria Math" panose="02040503050406030204" pitchFamily="18" charset="0"/>
                      </a:rPr>
                      <m:t>𝟏𝟔𝟖</m:t>
                    </m:r>
                    <m:r>
                      <a:rPr lang="pt-BR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pt-BR" b="1" i="0" smtClean="0">
                        <a:latin typeface="Cambria Math" panose="02040503050406030204" pitchFamily="18" charset="0"/>
                      </a:rPr>
                      <m:t>𝐦𝐀</m:t>
                    </m:r>
                  </m:oMath>
                </a14:m>
                <a:r>
                  <a:rPr lang="en-US" b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, which represents </a:t>
                </a:r>
                <a14:m>
                  <m:oMath xmlns:m="http://schemas.openxmlformats.org/officeDocument/2006/math">
                    <m:r>
                      <a:rPr lang="pt-BR" b="1" i="1" smtClean="0">
                        <a:latin typeface="Cambria Math" panose="02040503050406030204" pitchFamily="18" charset="0"/>
                      </a:rPr>
                      <m:t>𝟕</m:t>
                    </m:r>
                    <m:r>
                      <a:rPr lang="pt-BR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pt-BR" b="1" i="1" smtClean="0">
                        <a:latin typeface="Cambria Math" panose="02040503050406030204" pitchFamily="18" charset="0"/>
                      </a:rPr>
                      <m:t>𝟐𝟑</m:t>
                    </m:r>
                    <m:r>
                      <a:rPr lang="pt-BR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pt-BR" b="1" i="0" smtClean="0">
                        <a:latin typeface="Cambria Math" panose="02040503050406030204" pitchFamily="18" charset="0"/>
                      </a:rPr>
                      <m:t>𝐩𝐩𝐦</m:t>
                    </m:r>
                    <m:r>
                      <a:rPr lang="pt-BR" b="1" i="0" smtClean="0"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endParaRPr lang="pt-BR" b="1">
                  <a:latin typeface="Lato" panose="020F0502020204030203" pitchFamily="34" charset="0"/>
                </a:endParaRPr>
              </a:p>
            </p:txBody>
          </p:sp>
        </mc:Choice>
        <mc:Fallback xmlns="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1D52F241-9E89-929D-DBF9-10A266CFFA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655" y="1003188"/>
                <a:ext cx="11720969" cy="454868"/>
              </a:xfrm>
              <a:prstGeom prst="rect">
                <a:avLst/>
              </a:prstGeom>
              <a:blipFill>
                <a:blip r:embed="rId4"/>
                <a:stretch>
                  <a:fillRect l="-468" b="-21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30">
            <a:extLst>
              <a:ext uri="{FF2B5EF4-FFF2-40B4-BE49-F238E27FC236}">
                <a16:creationId xmlns:a16="http://schemas.microsoft.com/office/drawing/2014/main" id="{E4476887-32AC-A681-AC02-3E53960B9CFD}"/>
              </a:ext>
            </a:extLst>
          </p:cNvPr>
          <p:cNvSpPr txBox="1"/>
          <p:nvPr/>
        </p:nvSpPr>
        <p:spPr>
          <a:xfrm>
            <a:off x="277656" y="392669"/>
            <a:ext cx="7304963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4800" b="1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Article </a:t>
            </a:r>
            <a:r>
              <a:rPr lang="fr-FR" sz="4800" b="1" err="1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Results</a:t>
            </a:r>
            <a:endParaRPr lang="fr-FR" sz="4800" b="1">
              <a:solidFill>
                <a:srgbClr val="4336F4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029" name="Picture 5" descr="Uma imagem contendo Padrão do plano de fundo&#10;&#10;Descrição gerada automaticamente">
            <a:extLst>
              <a:ext uri="{FF2B5EF4-FFF2-40B4-BE49-F238E27FC236}">
                <a16:creationId xmlns:a16="http://schemas.microsoft.com/office/drawing/2014/main" id="{7410A6E4-5B6A-1288-D5EE-28669B13D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661" y="1531777"/>
            <a:ext cx="7026677" cy="4418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90BF94C5-B42D-9348-5012-B25D15F19573}"/>
              </a:ext>
            </a:extLst>
          </p:cNvPr>
          <p:cNvSpPr txBox="1"/>
          <p:nvPr/>
        </p:nvSpPr>
        <p:spPr>
          <a:xfrm>
            <a:off x="3870558" y="5949800"/>
            <a:ext cx="44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ea typeface="Tahoma" panose="020B0604030504040204" pitchFamily="34" charset="0"/>
                <a:cs typeface="Tahoma" panose="020B0604030504040204" pitchFamily="34" charset="0"/>
              </a:rPr>
              <a:t>Figure 6. AC RMS ripple [5];</a:t>
            </a:r>
          </a:p>
        </p:txBody>
      </p:sp>
    </p:spTree>
    <p:extLst>
      <p:ext uri="{BB962C8B-B14F-4D97-AF65-F5344CB8AC3E}">
        <p14:creationId xmlns:p14="http://schemas.microsoft.com/office/powerpoint/2010/main" val="238524232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68A14DBE-85D6-E3E0-E05E-2C71FA1EB70E}"/>
              </a:ext>
            </a:extLst>
          </p:cNvPr>
          <p:cNvSpPr/>
          <p:nvPr/>
        </p:nvSpPr>
        <p:spPr>
          <a:xfrm>
            <a:off x="8410754" y="0"/>
            <a:ext cx="3781245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pic>
        <p:nvPicPr>
          <p:cNvPr id="8" name="Content Placeholder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A98787E0-910B-E869-5D7A-D20F8F218E3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989" t="20748" r="17626" b="27787"/>
          <a:stretch/>
        </p:blipFill>
        <p:spPr>
          <a:xfrm>
            <a:off x="10036655" y="6257577"/>
            <a:ext cx="2081288" cy="6004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B3B8284A-00BC-4C68-2D3F-DBE6182CBD04}"/>
                  </a:ext>
                </a:extLst>
              </p:cNvPr>
              <p:cNvSpPr txBox="1"/>
              <p:nvPr/>
            </p:nvSpPr>
            <p:spPr>
              <a:xfrm>
                <a:off x="277656" y="999147"/>
                <a:ext cx="11152168" cy="4548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pt-BR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Output </a:t>
                </a:r>
                <a:r>
                  <a:rPr lang="pt-BR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current</a:t>
                </a:r>
                <a:r>
                  <a:rPr lang="pt-BR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pt-BR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of</a:t>
                </a:r>
                <a:r>
                  <a:rPr lang="pt-BR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pt-BR" b="1" i="1" smtClean="0">
                        <a:latin typeface="Cambria Math" panose="02040503050406030204" pitchFamily="18" charset="0"/>
                      </a:rPr>
                      <m:t>𝟑𝟎𝟎</m:t>
                    </m:r>
                    <m:r>
                      <a:rPr lang="pt-BR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pt-BR" b="1" i="0" smtClean="0">
                        <a:latin typeface="Cambria Math" panose="02040503050406030204" pitchFamily="18" charset="0"/>
                      </a:rPr>
                      <m:t>𝐀</m:t>
                    </m:r>
                  </m:oMath>
                </a14:m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was reached (Figure 7 and Figure 8);</a:t>
                </a:r>
              </a:p>
            </p:txBody>
          </p:sp>
        </mc:Choice>
        <mc:Fallback xmlns="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B3B8284A-00BC-4C68-2D3F-DBE6182CBD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656" y="999147"/>
                <a:ext cx="11152168" cy="454868"/>
              </a:xfrm>
              <a:prstGeom prst="rect">
                <a:avLst/>
              </a:prstGeom>
              <a:blipFill>
                <a:blip r:embed="rId5"/>
                <a:stretch>
                  <a:fillRect l="-492" b="-2000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Agrupar 5">
            <a:extLst>
              <a:ext uri="{FF2B5EF4-FFF2-40B4-BE49-F238E27FC236}">
                <a16:creationId xmlns:a16="http://schemas.microsoft.com/office/drawing/2014/main" id="{C66D8D26-3545-290E-DCA7-DE128456D3E5}"/>
              </a:ext>
            </a:extLst>
          </p:cNvPr>
          <p:cNvGrpSpPr/>
          <p:nvPr/>
        </p:nvGrpSpPr>
        <p:grpSpPr>
          <a:xfrm>
            <a:off x="259339" y="2010276"/>
            <a:ext cx="4964456" cy="4413285"/>
            <a:chOff x="1057131" y="2280585"/>
            <a:chExt cx="4162839" cy="3810932"/>
          </a:xfrm>
        </p:grpSpPr>
        <p:pic>
          <p:nvPicPr>
            <p:cNvPr id="7" name="Imagem 6" descr="Gráfico&#10;&#10;Descrição gerada automaticamente">
              <a:extLst>
                <a:ext uri="{FF2B5EF4-FFF2-40B4-BE49-F238E27FC236}">
                  <a16:creationId xmlns:a16="http://schemas.microsoft.com/office/drawing/2014/main" id="{2A27ABEA-D46D-8720-FCAE-2C2B7EB9DD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36" t="4905" r="7044"/>
            <a:stretch/>
          </p:blipFill>
          <p:spPr>
            <a:xfrm>
              <a:off x="1057131" y="2280585"/>
              <a:ext cx="4162839" cy="3358959"/>
            </a:xfrm>
            <a:prstGeom prst="rect">
              <a:avLst/>
            </a:prstGeom>
          </p:spPr>
        </p:pic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0F7D7508-C42F-CCF4-5AEB-D11D36424CB8}"/>
                </a:ext>
              </a:extLst>
            </p:cNvPr>
            <p:cNvSpPr txBox="1"/>
            <p:nvPr/>
          </p:nvSpPr>
          <p:spPr>
            <a:xfrm>
              <a:off x="1057131" y="5639709"/>
              <a:ext cx="4162839" cy="451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ea typeface="Tahoma" panose="020B0604030504040204" pitchFamily="34" charset="0"/>
                  <a:cs typeface="Tahoma" panose="020B0604030504040204" pitchFamily="34" charset="0"/>
                </a:rPr>
                <a:t>Figure 7. Output current as a function of the switching frequency in open-loop operation [5]</a:t>
              </a:r>
            </a:p>
          </p:txBody>
        </p:sp>
      </p:grp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3732FF35-A7CF-480D-7FF5-B26493125DD9}"/>
              </a:ext>
            </a:extLst>
          </p:cNvPr>
          <p:cNvGrpSpPr/>
          <p:nvPr/>
        </p:nvGrpSpPr>
        <p:grpSpPr>
          <a:xfrm>
            <a:off x="5390059" y="1990834"/>
            <a:ext cx="6287567" cy="4432536"/>
            <a:chOff x="5865269" y="2263797"/>
            <a:chExt cx="5395682" cy="3543389"/>
          </a:xfrm>
        </p:grpSpPr>
        <p:pic>
          <p:nvPicPr>
            <p:cNvPr id="12" name="Imagem 11">
              <a:extLst>
                <a:ext uri="{FF2B5EF4-FFF2-40B4-BE49-F238E27FC236}">
                  <a16:creationId xmlns:a16="http://schemas.microsoft.com/office/drawing/2014/main" id="{742520E4-E77E-163B-3715-5E45890A860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77921" y="2263797"/>
              <a:ext cx="4970378" cy="3125125"/>
            </a:xfrm>
            <a:prstGeom prst="rect">
              <a:avLst/>
            </a:prstGeom>
          </p:spPr>
        </p:pic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078BA376-9075-9888-7602-C911E0B5B252}"/>
                </a:ext>
              </a:extLst>
            </p:cNvPr>
            <p:cNvSpPr txBox="1"/>
            <p:nvPr/>
          </p:nvSpPr>
          <p:spPr>
            <a:xfrm>
              <a:off x="5865269" y="5388922"/>
              <a:ext cx="5395682" cy="418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ea typeface="Tahoma" panose="020B0604030504040204" pitchFamily="34" charset="0"/>
                  <a:cs typeface="Tahoma" panose="020B0604030504040204" pitchFamily="34" charset="0"/>
                </a:rPr>
                <a:t>Figure 8. Waveforms in closed-loop operation (</a:t>
              </a:r>
              <a:r>
                <a:rPr lang="en-US" sz="1400" b="1">
                  <a:solidFill>
                    <a:schemeClr val="accent4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current of the resonant inductor</a:t>
              </a:r>
              <a:r>
                <a:rPr lang="en-US" sz="1400">
                  <a:ea typeface="Tahoma" panose="020B0604030504040204" pitchFamily="34" charset="0"/>
                  <a:cs typeface="Tahoma" panose="020B0604030504040204" pitchFamily="34" charset="0"/>
                </a:rPr>
                <a:t>; </a:t>
              </a:r>
              <a:r>
                <a:rPr lang="en-US" sz="1400" b="1">
                  <a:solidFill>
                    <a:srgbClr val="0070C0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gate-source voltage of the high-side MOSFET</a:t>
              </a:r>
              <a:r>
                <a:rPr lang="en-US" sz="1400">
                  <a:ea typeface="Tahoma" panose="020B0604030504040204" pitchFamily="34" charset="0"/>
                  <a:cs typeface="Tahoma" panose="020B0604030504040204" pitchFamily="34" charset="0"/>
                </a:rPr>
                <a:t>; </a:t>
              </a:r>
              <a:r>
                <a:rPr lang="en-US" sz="1400" b="1">
                  <a:solidFill>
                    <a:srgbClr val="EC0270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output current</a:t>
              </a:r>
              <a:r>
                <a:rPr lang="en-US" sz="1400">
                  <a:ea typeface="Tahoma" panose="020B0604030504040204" pitchFamily="34" charset="0"/>
                  <a:cs typeface="Tahoma" panose="020B0604030504040204" pitchFamily="34" charset="0"/>
                </a:rPr>
                <a:t>) [5]</a:t>
              </a:r>
            </a:p>
          </p:txBody>
        </p:sp>
      </p:grpSp>
      <p:sp>
        <p:nvSpPr>
          <p:cNvPr id="14" name="TextBox 30">
            <a:extLst>
              <a:ext uri="{FF2B5EF4-FFF2-40B4-BE49-F238E27FC236}">
                <a16:creationId xmlns:a16="http://schemas.microsoft.com/office/drawing/2014/main" id="{E3522A76-695B-C8F6-3F53-796154F0B38B}"/>
              </a:ext>
            </a:extLst>
          </p:cNvPr>
          <p:cNvSpPr txBox="1"/>
          <p:nvPr/>
        </p:nvSpPr>
        <p:spPr>
          <a:xfrm>
            <a:off x="277656" y="392669"/>
            <a:ext cx="7304963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4800" b="1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Article Results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98A1B65-5394-72B7-B78D-98B81F77AF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19586" y="4761753"/>
            <a:ext cx="2852012" cy="557792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20EA3FFE-551F-DE87-A63A-EAC284B11C30}"/>
              </a:ext>
            </a:extLst>
          </p:cNvPr>
          <p:cNvSpPr txBox="1"/>
          <p:nvPr/>
        </p:nvSpPr>
        <p:spPr>
          <a:xfrm>
            <a:off x="4043002" y="4387735"/>
            <a:ext cx="14285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f(x) = </a:t>
            </a:r>
            <a:r>
              <a:rPr lang="pt-BR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Ax</a:t>
            </a:r>
            <a:r>
              <a:rPr lang="pt-BR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+ B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D0C4A81-0186-61CB-F255-B2B7A6BF329C}"/>
              </a:ext>
            </a:extLst>
          </p:cNvPr>
          <p:cNvSpPr txBox="1"/>
          <p:nvPr/>
        </p:nvSpPr>
        <p:spPr>
          <a:xfrm>
            <a:off x="277656" y="1454015"/>
            <a:ext cx="11399970" cy="369332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just"/>
            <a:r>
              <a:rPr lang="en-US" sz="1800" b="1" dirty="0">
                <a:solidFill>
                  <a:srgbClr val="7800A9"/>
                </a:solidFill>
              </a:rPr>
              <a:t>However, the current output wasn’t completely linear, and it didn’t reach zero</a:t>
            </a:r>
            <a:endParaRPr lang="en-US" sz="1800" b="1" dirty="0">
              <a:solidFill>
                <a:srgbClr val="7800A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4890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5DF713-F8AF-0675-1E9B-1C0A2F120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8">
            <a:extLst>
              <a:ext uri="{FF2B5EF4-FFF2-40B4-BE49-F238E27FC236}">
                <a16:creationId xmlns:a16="http://schemas.microsoft.com/office/drawing/2014/main" id="{970BD693-6AF6-5E47-7685-EDEDC5ABD652}"/>
              </a:ext>
            </a:extLst>
          </p:cNvPr>
          <p:cNvSpPr/>
          <p:nvPr/>
        </p:nvSpPr>
        <p:spPr>
          <a:xfrm>
            <a:off x="0" y="1"/>
            <a:ext cx="12191999" cy="3429000"/>
          </a:xfrm>
          <a:prstGeom prst="rect">
            <a:avLst/>
          </a:prstGeom>
          <a:gradFill>
            <a:gsLst>
              <a:gs pos="0">
                <a:srgbClr val="4336F4"/>
              </a:gs>
              <a:gs pos="100000">
                <a:srgbClr val="7800A9"/>
              </a:gs>
            </a:gsLst>
            <a:lin ang="5400000" scaled="1"/>
          </a:gra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A7637B-8348-6653-91A8-BA2CA6847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496" y="190743"/>
            <a:ext cx="6362703" cy="1119188"/>
          </a:xfrm>
        </p:spPr>
        <p:txBody>
          <a:bodyPr>
            <a:normAutofit/>
          </a:bodyPr>
          <a:lstStyle/>
          <a:p>
            <a:r>
              <a:rPr lang="pt-BR" sz="4800" err="1">
                <a:solidFill>
                  <a:schemeClr val="bg1"/>
                </a:solidFill>
              </a:rPr>
              <a:t>Preliminary</a:t>
            </a:r>
            <a:r>
              <a:rPr lang="pt-BR" sz="4800">
                <a:solidFill>
                  <a:schemeClr val="bg1"/>
                </a:solidFill>
              </a:rPr>
              <a:t> </a:t>
            </a:r>
            <a:r>
              <a:rPr lang="pt-BR" sz="4800" err="1">
                <a:solidFill>
                  <a:schemeClr val="bg1"/>
                </a:solidFill>
              </a:rPr>
              <a:t>Version</a:t>
            </a:r>
            <a:endParaRPr lang="en-BR" sz="4800">
              <a:solidFill>
                <a:schemeClr val="bg1"/>
              </a:solidFill>
            </a:endParaRP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D4A4401B-C7BB-14F1-167A-F71FB5DB3B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pic>
        <p:nvPicPr>
          <p:cNvPr id="8" name="Content Placeholder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E50F841E-766A-B70F-DA34-3F2FBFF4B6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89" t="20748" r="17626" b="27787"/>
          <a:stretch/>
        </p:blipFill>
        <p:spPr>
          <a:xfrm>
            <a:off x="10036655" y="6257577"/>
            <a:ext cx="2081288" cy="600423"/>
          </a:xfrm>
          <a:prstGeom prst="rect">
            <a:avLst/>
          </a:prstGeom>
        </p:spPr>
      </p:pic>
      <p:pic>
        <p:nvPicPr>
          <p:cNvPr id="5" name="Imagem 4" descr="Interface gráfica do usuário, Gráfico&#10;&#10;Descrição gerada automaticamente">
            <a:extLst>
              <a:ext uri="{FF2B5EF4-FFF2-40B4-BE49-F238E27FC236}">
                <a16:creationId xmlns:a16="http://schemas.microsoft.com/office/drawing/2014/main" id="{8169B053-38F5-93DE-688C-40648962EDE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427" b="11724"/>
          <a:stretch/>
        </p:blipFill>
        <p:spPr>
          <a:xfrm>
            <a:off x="615383" y="2141280"/>
            <a:ext cx="7795371" cy="4083462"/>
          </a:xfrm>
          <a:prstGeom prst="rect">
            <a:avLst/>
          </a:prstGeom>
        </p:spPr>
      </p:pic>
      <p:sp>
        <p:nvSpPr>
          <p:cNvPr id="9" name="TextBox 17">
            <a:extLst>
              <a:ext uri="{FF2B5EF4-FFF2-40B4-BE49-F238E27FC236}">
                <a16:creationId xmlns:a16="http://schemas.microsoft.com/office/drawing/2014/main" id="{95DA2DE3-6B9B-1D79-0AF2-EBCDA35D1FF7}"/>
              </a:ext>
            </a:extLst>
          </p:cNvPr>
          <p:cNvSpPr txBox="1"/>
          <p:nvPr/>
        </p:nvSpPr>
        <p:spPr>
          <a:xfrm>
            <a:off x="3603390" y="5002753"/>
            <a:ext cx="34637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Lower current output</a:t>
            </a:r>
          </a:p>
        </p:txBody>
      </p:sp>
      <p:pic>
        <p:nvPicPr>
          <p:cNvPr id="3" name="Imagem 2" descr="Uma imagem contendo no interior, quarto, cozinha, mesa&#10;&#10;Descrição gerada automaticamente">
            <a:extLst>
              <a:ext uri="{FF2B5EF4-FFF2-40B4-BE49-F238E27FC236}">
                <a16:creationId xmlns:a16="http://schemas.microsoft.com/office/drawing/2014/main" id="{4418CB4D-9956-C0A4-593D-B6691C9340B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436" r="13986"/>
          <a:stretch/>
        </p:blipFill>
        <p:spPr>
          <a:xfrm>
            <a:off x="8942602" y="1093151"/>
            <a:ext cx="2472890" cy="467169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4" name="Seta: para a Direita 3">
            <a:extLst>
              <a:ext uri="{FF2B5EF4-FFF2-40B4-BE49-F238E27FC236}">
                <a16:creationId xmlns:a16="http://schemas.microsoft.com/office/drawing/2014/main" id="{E0E906BA-0DBB-3AC3-11E4-45046938957A}"/>
              </a:ext>
            </a:extLst>
          </p:cNvPr>
          <p:cNvSpPr/>
          <p:nvPr/>
        </p:nvSpPr>
        <p:spPr>
          <a:xfrm>
            <a:off x="615383" y="1322685"/>
            <a:ext cx="1104181" cy="51758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9EBC5C6E-F22F-5319-732D-93B2A3276060}"/>
              </a:ext>
            </a:extLst>
          </p:cNvPr>
          <p:cNvSpPr txBox="1"/>
          <p:nvPr/>
        </p:nvSpPr>
        <p:spPr>
          <a:xfrm>
            <a:off x="1867337" y="1254404"/>
            <a:ext cx="34637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IMPROVEMENTS</a:t>
            </a:r>
            <a:endParaRPr lang="pt-BR" sz="2400" b="1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1C3A15C-A0BD-754A-B9E6-7B727FB08525}"/>
              </a:ext>
            </a:extLst>
          </p:cNvPr>
          <p:cNvSpPr txBox="1"/>
          <p:nvPr/>
        </p:nvSpPr>
        <p:spPr>
          <a:xfrm>
            <a:off x="2431648" y="6219066"/>
            <a:ext cx="4162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ea typeface="Tahoma" panose="020B0604030504040204" pitchFamily="34" charset="0"/>
                <a:cs typeface="Tahoma" panose="020B0604030504040204" pitchFamily="34" charset="0"/>
              </a:rPr>
              <a:t>Figure 9. Preliminary version output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167CA0A-D0A1-30F0-5BBF-4C9AA3D16675}"/>
              </a:ext>
            </a:extLst>
          </p:cNvPr>
          <p:cNvSpPr txBox="1"/>
          <p:nvPr/>
        </p:nvSpPr>
        <p:spPr>
          <a:xfrm>
            <a:off x="6128654" y="4971976"/>
            <a:ext cx="809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278A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F10E06BB-271B-CB0B-0E62-5D678B82FD63}"/>
              </a:ext>
            </a:extLst>
          </p:cNvPr>
          <p:cNvSpPr/>
          <p:nvPr/>
        </p:nvSpPr>
        <p:spPr>
          <a:xfrm>
            <a:off x="4050938" y="3959258"/>
            <a:ext cx="3009381" cy="6315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A15457DB-CE6F-DC7E-9EB7-FA096A9B8160}"/>
              </a:ext>
            </a:extLst>
          </p:cNvPr>
          <p:cNvSpPr txBox="1"/>
          <p:nvPr/>
        </p:nvSpPr>
        <p:spPr>
          <a:xfrm>
            <a:off x="4518232" y="3589926"/>
            <a:ext cx="2076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Higher oscillations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579C5A9C-0DEE-D443-0605-CC2946B3BC0E}"/>
              </a:ext>
            </a:extLst>
          </p:cNvPr>
          <p:cNvSpPr txBox="1"/>
          <p:nvPr/>
        </p:nvSpPr>
        <p:spPr>
          <a:xfrm>
            <a:off x="8942603" y="5788223"/>
            <a:ext cx="2472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ea typeface="Tahoma" panose="020B0604030504040204" pitchFamily="34" charset="0"/>
                <a:cs typeface="Tahoma" panose="020B0604030504040204" pitchFamily="34" charset="0"/>
              </a:rPr>
              <a:t>Figure 10. Converter Installation</a:t>
            </a:r>
          </a:p>
        </p:txBody>
      </p:sp>
    </p:spTree>
    <p:extLst>
      <p:ext uri="{BB962C8B-B14F-4D97-AF65-F5344CB8AC3E}">
        <p14:creationId xmlns:p14="http://schemas.microsoft.com/office/powerpoint/2010/main" val="1346716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6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 animBg="1"/>
      <p:bldP spid="11" grpId="0"/>
      <p:bldP spid="12" grpId="0" animBg="1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457AD-746F-2484-8A29-F55761458C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D741E-8497-7710-04CB-20CC6B4B8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684" y="190743"/>
            <a:ext cx="6315515" cy="1119188"/>
          </a:xfrm>
        </p:spPr>
        <p:txBody>
          <a:bodyPr>
            <a:normAutofit/>
          </a:bodyPr>
          <a:lstStyle/>
          <a:p>
            <a:r>
              <a:rPr lang="pt-BR" sz="4800" dirty="0" err="1">
                <a:solidFill>
                  <a:srgbClr val="4336F4"/>
                </a:solidFill>
              </a:rPr>
              <a:t>Preliminary</a:t>
            </a:r>
            <a:r>
              <a:rPr lang="pt-BR" sz="4800" dirty="0">
                <a:solidFill>
                  <a:srgbClr val="4336F4"/>
                </a:solidFill>
              </a:rPr>
              <a:t> </a:t>
            </a:r>
            <a:r>
              <a:rPr lang="pt-BR" sz="4800" dirty="0" err="1">
                <a:solidFill>
                  <a:srgbClr val="4336F4"/>
                </a:solidFill>
              </a:rPr>
              <a:t>Version</a:t>
            </a:r>
            <a:endParaRPr lang="en-BR" sz="4800" dirty="0">
              <a:solidFill>
                <a:srgbClr val="4336F4"/>
              </a:solidFill>
            </a:endParaRP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117A6263-1160-2981-9323-5A5DD56051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pic>
        <p:nvPicPr>
          <p:cNvPr id="8" name="Content Placeholder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EE41D936-F0B7-BFD1-C975-96048BC29F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89" t="20748" r="17626" b="27787"/>
          <a:stretch/>
        </p:blipFill>
        <p:spPr>
          <a:xfrm>
            <a:off x="10036655" y="6257577"/>
            <a:ext cx="2081288" cy="600423"/>
          </a:xfrm>
          <a:prstGeom prst="rect">
            <a:avLst/>
          </a:prstGeom>
        </p:spPr>
      </p:pic>
      <p:sp>
        <p:nvSpPr>
          <p:cNvPr id="9" name="TextBox 17">
            <a:extLst>
              <a:ext uri="{FF2B5EF4-FFF2-40B4-BE49-F238E27FC236}">
                <a16:creationId xmlns:a16="http://schemas.microsoft.com/office/drawing/2014/main" id="{4EFE9F10-C8B8-A891-AD0C-694C66854892}"/>
              </a:ext>
            </a:extLst>
          </p:cNvPr>
          <p:cNvSpPr txBox="1"/>
          <p:nvPr/>
        </p:nvSpPr>
        <p:spPr>
          <a:xfrm>
            <a:off x="364684" y="1022092"/>
            <a:ext cx="3463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37FFB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CLAMP CIRCUIT</a:t>
            </a:r>
            <a:endParaRPr lang="en-US" sz="2400" dirty="0">
              <a:solidFill>
                <a:srgbClr val="37FFB3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13FFA8C2-6FCB-1EDB-7219-2B326F594238}"/>
              </a:ext>
            </a:extLst>
          </p:cNvPr>
          <p:cNvSpPr txBox="1"/>
          <p:nvPr/>
        </p:nvSpPr>
        <p:spPr>
          <a:xfrm>
            <a:off x="364684" y="1446441"/>
            <a:ext cx="11462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It was designed to allow us to achieve </a:t>
            </a:r>
            <a:r>
              <a:rPr lang="en-US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lower output currents </a:t>
            </a:r>
            <a:r>
              <a:rPr lang="en-US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while effectively </a:t>
            </a:r>
            <a:r>
              <a:rPr lang="en-US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reducing intermodal oscillation</a:t>
            </a:r>
            <a:r>
              <a:rPr lang="en-US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  <a:p>
            <a:pPr algn="just"/>
            <a:r>
              <a:rPr lang="en-US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following parameters presented in the Figure 12 are defined: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T_on</a:t>
            </a:r>
            <a:r>
              <a:rPr lang="en-US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: ON pulse width of the main MOSFETs (M1 and M2)
DT_1: dead-time to turn on the main keys (M1 and M2)
DT_2: dead-time to turn on the clamp keys (M3 and M4)
T: Switching period</a:t>
            </a:r>
            <a:endParaRPr lang="pt-BR" sz="16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D866816-93C3-2C6C-A3E5-C9AC82703E16}"/>
              </a:ext>
            </a:extLst>
          </p:cNvPr>
          <p:cNvSpPr txBox="1"/>
          <p:nvPr/>
        </p:nvSpPr>
        <p:spPr>
          <a:xfrm>
            <a:off x="1013289" y="6359480"/>
            <a:ext cx="4162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Figure 11. Main switches with Clamp switches</a:t>
            </a:r>
          </a:p>
        </p:txBody>
      </p:sp>
      <p:pic>
        <p:nvPicPr>
          <p:cNvPr id="11" name="Imagem 10" descr="Uma imagem contendo Linha do tempo&#10;&#10;Descrição gerada automaticamente">
            <a:extLst>
              <a:ext uri="{FF2B5EF4-FFF2-40B4-BE49-F238E27FC236}">
                <a16:creationId xmlns:a16="http://schemas.microsoft.com/office/drawing/2014/main" id="{E8E33DD1-14CD-A07D-E513-C776C8CE14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045" y="3048213"/>
            <a:ext cx="5313329" cy="3311267"/>
          </a:xfrm>
          <a:prstGeom prst="rect">
            <a:avLst/>
          </a:prstGeom>
        </p:spPr>
      </p:pic>
      <p:pic>
        <p:nvPicPr>
          <p:cNvPr id="12" name="Imagem 11" descr="Gráfico&#10;&#10;Descrição gerada automaticamente">
            <a:extLst>
              <a:ext uri="{FF2B5EF4-FFF2-40B4-BE49-F238E27FC236}">
                <a16:creationId xmlns:a16="http://schemas.microsoft.com/office/drawing/2014/main" id="{561ABE0E-5EC1-5198-312E-2AB0BFBEED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6180" y="2231271"/>
            <a:ext cx="5564498" cy="3620889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CA721E36-CB59-E068-D049-B6222D4A7088}"/>
              </a:ext>
            </a:extLst>
          </p:cNvPr>
          <p:cNvSpPr txBox="1"/>
          <p:nvPr/>
        </p:nvSpPr>
        <p:spPr>
          <a:xfrm>
            <a:off x="7144991" y="5852160"/>
            <a:ext cx="4162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Figure 12. Switching Diagram</a:t>
            </a:r>
          </a:p>
        </p:txBody>
      </p:sp>
    </p:spTree>
    <p:extLst>
      <p:ext uri="{BB962C8B-B14F-4D97-AF65-F5344CB8AC3E}">
        <p14:creationId xmlns:p14="http://schemas.microsoft.com/office/powerpoint/2010/main" val="423075347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6FA0779F9502D4C9A238522C8CDD6A1" ma:contentTypeVersion="18" ma:contentTypeDescription="Crie um novo documento." ma:contentTypeScope="" ma:versionID="3d17b3ff7093b287a1080c17418c21a2">
  <xsd:schema xmlns:xsd="http://www.w3.org/2001/XMLSchema" xmlns:xs="http://www.w3.org/2001/XMLSchema" xmlns:p="http://schemas.microsoft.com/office/2006/metadata/properties" xmlns:ns2="d50f1f9b-e3e3-4f51-8e6b-0515b17bae6c" xmlns:ns3="e315f2e1-ae78-4a54-a6b3-a379c37fd95d" targetNamespace="http://schemas.microsoft.com/office/2006/metadata/properties" ma:root="true" ma:fieldsID="b914583ed1bc437c4a9989f9c2b9598c" ns2:_="" ns3:_="">
    <xsd:import namespace="d50f1f9b-e3e3-4f51-8e6b-0515b17bae6c"/>
    <xsd:import namespace="e315f2e1-ae78-4a54-a6b3-a379c37fd95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f1f9b-e3e3-4f51-8e6b-0515b17bae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a9107bda-5398-40d8-849a-05877950077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15f2e1-ae78-4a54-a6b3-a379c37fd95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e6db97f-c0c5-431d-9c23-c63f6a7a10f0}" ma:internalName="TaxCatchAll" ma:showField="CatchAllData" ma:web="e315f2e1-ae78-4a54-a6b3-a379c37fd95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f1f9b-e3e3-4f51-8e6b-0515b17bae6c">
      <Terms xmlns="http://schemas.microsoft.com/office/infopath/2007/PartnerControls"/>
    </lcf76f155ced4ddcb4097134ff3c332f>
    <TaxCatchAll xmlns="e315f2e1-ae78-4a54-a6b3-a379c37fd95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09E197-FB5A-4562-BC2A-D2D7E1E797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0f1f9b-e3e3-4f51-8e6b-0515b17bae6c"/>
    <ds:schemaRef ds:uri="e315f2e1-ae78-4a54-a6b3-a379c37fd95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2A2199-862A-4A30-9113-524955DF5E2C}">
  <ds:schemaRefs>
    <ds:schemaRef ds:uri="http://purl.org/dc/dcmitype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e315f2e1-ae78-4a54-a6b3-a379c37fd95d"/>
    <ds:schemaRef ds:uri="http://schemas.microsoft.com/office/2006/documentManagement/types"/>
    <ds:schemaRef ds:uri="d50f1f9b-e3e3-4f51-8e6b-0515b17bae6c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E1A9C9F-88EF-4C30-B1CC-E7F01A386E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9384</TotalTime>
  <Words>1048</Words>
  <Application>Microsoft Office PowerPoint</Application>
  <PresentationFormat>Widescreen</PresentationFormat>
  <Paragraphs>116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Results - Article</vt:lpstr>
      <vt:lpstr>PowerPoint Presentation</vt:lpstr>
      <vt:lpstr>PowerPoint Presentation</vt:lpstr>
      <vt:lpstr>Preliminary Version</vt:lpstr>
      <vt:lpstr>Preliminary Version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 ADIPISCING ELIT</dc:title>
  <dc:creator>Amanda Kokol Coltro</dc:creator>
  <cp:lastModifiedBy>Lucas Carnevalli de Almeida</cp:lastModifiedBy>
  <cp:revision>3</cp:revision>
  <dcterms:created xsi:type="dcterms:W3CDTF">2023-01-13T12:24:27Z</dcterms:created>
  <dcterms:modified xsi:type="dcterms:W3CDTF">2024-10-31T18:25:40Z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0x01010086FA0779F9502D4C9A238522C8CDD6A1</vt:lpwstr>
  </property>
  <property fmtid="{D5CDD505-2E9C-101B-9397-08002B2CF9AE}" pid="3" name="MediaServiceImageTags">
    <vt:lpwstr/>
  </property>
</Properties>
</file>