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121E_D0B2E493.xml" ContentType="application/vnd.ms-powerpoint.comment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4402" r:id="rId6"/>
    <p:sldId id="4632" r:id="rId7"/>
    <p:sldId id="4633" r:id="rId8"/>
    <p:sldId id="4630" r:id="rId9"/>
    <p:sldId id="4635" r:id="rId10"/>
    <p:sldId id="4637" r:id="rId11"/>
    <p:sldId id="4636" r:id="rId12"/>
    <p:sldId id="4639" r:id="rId13"/>
    <p:sldId id="4640" r:id="rId14"/>
    <p:sldId id="4644" r:id="rId15"/>
    <p:sldId id="4638" r:id="rId16"/>
    <p:sldId id="4641" r:id="rId17"/>
    <p:sldId id="4643" r:id="rId18"/>
    <p:sldId id="266" r:id="rId19"/>
  </p:sldIdLst>
  <p:sldSz cx="12192000" cy="6858000"/>
  <p:notesSz cx="6858000" cy="9144000"/>
  <p:embeddedFontLst>
    <p:embeddedFont>
      <p:font typeface="Aptos Light" panose="020B0004020202020204" pitchFamily="34" charset="0"/>
      <p:regular r:id="rId22"/>
      <p:italic r:id="rId23"/>
    </p:embeddedFont>
    <p:embeddedFont>
      <p:font typeface="Lato" panose="020F0502020204030203" pitchFamily="34" charset="0"/>
      <p:regular r:id="rId24"/>
      <p:bold r:id="rId25"/>
      <p:italic r:id="rId26"/>
      <p:boldItalic r:id="rId27"/>
    </p:embeddedFont>
    <p:embeddedFont>
      <p:font typeface="Verdana" panose="020B0604030504040204" pitchFamily="34" charset="0"/>
      <p:regular r:id="rId28"/>
      <p:bold r:id="rId29"/>
      <p:italic r:id="rId30"/>
      <p:boldItalic r:id="rId31"/>
    </p:embeddedFont>
  </p:embeddedFontLst>
  <p:defaultTextStyle>
    <a:defPPr>
      <a:defRPr lang="en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64CFDB61-AC99-4904-B4CD-D88C7563121F}">
          <p14:sldIdLst>
            <p14:sldId id="256"/>
            <p14:sldId id="4402"/>
            <p14:sldId id="4632"/>
            <p14:sldId id="4633"/>
            <p14:sldId id="4630"/>
            <p14:sldId id="4635"/>
            <p14:sldId id="4637"/>
            <p14:sldId id="4636"/>
            <p14:sldId id="4639"/>
            <p14:sldId id="4640"/>
            <p14:sldId id="4644"/>
            <p14:sldId id="4638"/>
            <p14:sldId id="4641"/>
            <p14:sldId id="4643"/>
            <p14:sldId id="266"/>
          </p14:sldIdLst>
        </p14:section>
        <p14:section name="Hidden" id="{2AA36225-8982-44B9-A8C6-B38A8D748E67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FE6C12-97ED-1E22-55B7-5A493DE9B826}" name="Rafael Molena Seraphim" initials="RM" userId="S::rafael.seraphim@cnpem.br::f91a9f79-b821-458a-beea-57127c76af75" providerId="AD"/>
  <p188:author id="{B61AEF2D-E38A-3615-4396-A813555CE2D0}" name="Lucas Poncio de Oliveira" initials="LP" userId="S::lucas.oliveira@cnpem.br::15d0125c-3f91-415e-a6e6-cf7db25e69d7" providerId="AD"/>
  <p188:author id="{FAFD4C39-54F3-62EC-0339-7A4FBC3AC463}" name="Thiago Mendes da Rocha" initials="TR" userId="S::thiago.rocha@cnpem.br::1fee4554-c660-47ee-936c-305c03a2d1e9" providerId="AD"/>
  <p188:author id="{A7A41E50-0AF9-D9DA-D127-FFE3C160EF70}" name="Isabela Castro de Moraes" initials="IC" userId="S::isabela.moraes@cnpem.br::a7877469-c8d3-4808-b472-96db1e90ed3a" providerId="AD"/>
  <p188:author id="{7A007993-4E7D-9EF0-0D3B-765C7E832323}" name="Pedro Henrique Sousa Martins" initials="PM" userId="S::pedro.martins@cnpem.br::edf66db5-5a7f-4e5e-bbb4-e9dd146ff30b" providerId="AD"/>
  <p188:author id="{5C755196-57EA-A6F5-41F2-75B172FF50C6}" name="Lucas Henrique Francisco" initials="LH" userId="S::lucas.francisco@cnpem.br::bfdd0c88-5bb7-40af-9cee-2477a09d600e" providerId="AD"/>
  <p188:author id="{832199AB-F1D3-E15B-845A-E978856D080A}" name="Samuel Cardoso Zampolli Fraga" initials="SC" userId="S::samuel.fraga@cnpem.br::69d07e98-4d3a-4971-a14b-05d447e2549c" providerId="AD"/>
  <p188:author id="{D6245ECA-C4D4-DBA4-8C0C-02CF00D2AA90}" name="João Henrique Ramos Silva" initials="JH" userId="S::joao.ramos@cnpem.br::1235f218-4d87-41d4-b4a0-e28c015502b4" providerId="AD"/>
  <p188:author id="{A1CE49F1-0819-58AA-F01C-E8EB269F02D7}" name="Marisa Fonseca de Almeida Brito" initials="MFdAB" userId="S::marisa.brito@cnpem.br::f8527788-aff6-4e74-9572-b79bd06193e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830"/>
    <a:srgbClr val="00B050"/>
    <a:srgbClr val="008000"/>
    <a:srgbClr val="0000FF"/>
    <a:srgbClr val="222384"/>
    <a:srgbClr val="F4B084"/>
    <a:srgbClr val="18507E"/>
    <a:srgbClr val="A9D08E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64346E-401B-660F-1063-B768BF2A8303}" v="1" dt="2024-10-31T19:29:37.993"/>
    <p1510:client id="{4799A06E-FA8B-20D6-8233-D00A091BFC04}" v="1" dt="2024-10-31T19:32:14.954"/>
    <p1510:client id="{8E0A484F-3447-4176-A9C8-36531B118DAC}" v="88" dt="2024-10-31T19:06:53.995"/>
    <p1510:client id="{EECDB94C-0EFD-45E8-8AFC-24A14360DF48}" v="3" dt="2024-10-31T19:40:18.8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Ênfas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Ênfas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Ênfas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21" Type="http://schemas.openxmlformats.org/officeDocument/2006/relationships/handoutMaster" Target="handoutMasters/handoutMaster1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32" Type="http://schemas.openxmlformats.org/officeDocument/2006/relationships/presProps" Target="presProps.xml"/><Relationship Id="rId37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omments/modernComment_121E_D0B2E49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605BDEA-C354-462E-A95F-A509318B8707}" authorId="{832199AB-F1D3-E15B-845A-E978856D080A}" status="resolved" created="2024-10-24T05:04:48.201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501384851" sldId="4638"/>
      <ac:picMk id="13" creationId="{889B359C-472D-2405-E1B7-11FFE6DF114F}"/>
    </ac:deMkLst>
    <p188:txBody>
      <a:bodyPr/>
      <a:lstStyle/>
      <a:p>
        <a:r>
          <a:rPr lang="en-US"/>
          <a:t>Atualizar com GND na extração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A2DB777-CE42-6D46-3E76-19F60C572B9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ABBFC8-778F-4D56-9534-E79BD84659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B9D69-568C-4D92-9A39-E3086B43BE95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BEC763-16C1-DE32-91E9-48E8EE3487E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D7A464-9D39-420C-C298-91EA28DA82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9E7CF-56DF-452E-956F-2F5C281B2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8286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AC1F2-CA64-432F-918F-3F897E8AAE38}" type="datetimeFigureOut">
              <a:rPr lang="pt-BR" smtClean="0"/>
              <a:t>31/10/2024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A2B9F-FD12-4918-B6EA-1C1B9A2E684C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1755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1A2B9F-FD12-4918-B6EA-1C1B9A2E684C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5678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1A2B9F-FD12-4918-B6EA-1C1B9A2E684C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6929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AC4BB-7D7D-C28B-7336-667F2AC871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8DD671-039F-89FE-7FF6-837D6D0C32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0F5FD-9F3B-F42B-FC36-D58DA973B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3B442-8503-486A-945A-5AD2BB3EF731}" type="datetime1">
              <a:rPr lang="LID4096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E07E4-BC92-C0F7-8FF1-AE2575898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269064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991B7-DDAD-CC18-AD08-E36F20748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61C2DE-1BF2-1BA0-3518-F43E70C7CF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41945-99B3-1E00-5A6C-35D0EE150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DA2C-C980-4BB7-B1C4-866139526D8A}" type="datetime1">
              <a:rPr lang="LID4096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1A3249-62A1-1B76-6762-6C51CF3A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CFB9A-4D8D-E8E5-A8AE-18E6FAEC8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365588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F5A326-70F9-E56F-0DC7-E31CD8E05D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E50924-D69F-0780-BD19-7971236E41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ECC35-2725-5624-E6A7-C95657257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0695-9ABC-4041-8FED-26CA22A89002}" type="datetime1">
              <a:rPr lang="LID4096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FDC49-4CBB-B955-A0A0-572FF64C4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471F9-1EB1-8653-F21E-D212610D5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602486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spaço Reservado para Imagem 34">
            <a:extLst>
              <a:ext uri="{FF2B5EF4-FFF2-40B4-BE49-F238E27FC236}">
                <a16:creationId xmlns:a16="http://schemas.microsoft.com/office/drawing/2014/main" id="{EA10837A-18D5-41DD-A066-A079A09D86A7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1420935" y="466999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41" name="Espaço Reservado para Texto 39">
            <a:extLst>
              <a:ext uri="{FF2B5EF4-FFF2-40B4-BE49-F238E27FC236}">
                <a16:creationId xmlns:a16="http://schemas.microsoft.com/office/drawing/2014/main" id="{FD8132DE-D62C-4410-983C-9F458DCEF6D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408126" y="930257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42" name="Espaço Reservado para Texto 46">
            <a:extLst>
              <a:ext uri="{FF2B5EF4-FFF2-40B4-BE49-F238E27FC236}">
                <a16:creationId xmlns:a16="http://schemas.microsoft.com/office/drawing/2014/main" id="{DF68D5C6-4D23-4113-9FFA-AFAAB5A6DA0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408126" y="527314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48" name="Espaço Reservado para Imagem 34">
            <a:extLst>
              <a:ext uri="{FF2B5EF4-FFF2-40B4-BE49-F238E27FC236}">
                <a16:creationId xmlns:a16="http://schemas.microsoft.com/office/drawing/2014/main" id="{2B75D755-4972-4E8B-ACD5-FAE778A8627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458965" y="24844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49" name="Espaço Reservado para Texto 39">
            <a:extLst>
              <a:ext uri="{FF2B5EF4-FFF2-40B4-BE49-F238E27FC236}">
                <a16:creationId xmlns:a16="http://schemas.microsoft.com/office/drawing/2014/main" id="{0EEE7EDE-175B-450F-B4D2-50D992E53C5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446156" y="294771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50" name="Espaço Reservado para Texto 46">
            <a:extLst>
              <a:ext uri="{FF2B5EF4-FFF2-40B4-BE49-F238E27FC236}">
                <a16:creationId xmlns:a16="http://schemas.microsoft.com/office/drawing/2014/main" id="{91051322-19B5-41CA-BEAB-A8F1B8CA54E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446156" y="254476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51" name="Espaço Reservado para Imagem 34">
            <a:extLst>
              <a:ext uri="{FF2B5EF4-FFF2-40B4-BE49-F238E27FC236}">
                <a16:creationId xmlns:a16="http://schemas.microsoft.com/office/drawing/2014/main" id="{966FF594-D5D5-4FD4-A245-AAF0D053095E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8030968" y="24844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55" name="Espaço Reservado para Texto 39">
            <a:extLst>
              <a:ext uri="{FF2B5EF4-FFF2-40B4-BE49-F238E27FC236}">
                <a16:creationId xmlns:a16="http://schemas.microsoft.com/office/drawing/2014/main" id="{3A5DD9C2-78E8-4416-B2C1-F07A9E25832F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018159" y="294771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56" name="Espaço Reservado para Texto 46">
            <a:extLst>
              <a:ext uri="{FF2B5EF4-FFF2-40B4-BE49-F238E27FC236}">
                <a16:creationId xmlns:a16="http://schemas.microsoft.com/office/drawing/2014/main" id="{D8A4734F-8867-4923-806F-AE04360B226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018159" y="254476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57" name="Espaço Reservado para Imagem 34">
            <a:extLst>
              <a:ext uri="{FF2B5EF4-FFF2-40B4-BE49-F238E27FC236}">
                <a16:creationId xmlns:a16="http://schemas.microsoft.com/office/drawing/2014/main" id="{B03F66BE-0084-45A8-85FC-1448DEA89D7E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1586860" y="420178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58" name="Espaço Reservado para Texto 39">
            <a:extLst>
              <a:ext uri="{FF2B5EF4-FFF2-40B4-BE49-F238E27FC236}">
                <a16:creationId xmlns:a16="http://schemas.microsoft.com/office/drawing/2014/main" id="{3F9DA6EE-3DE6-4493-AD6B-BEC7EE858CED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574051" y="466504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61" name="Espaço Reservado para Texto 46">
            <a:extLst>
              <a:ext uri="{FF2B5EF4-FFF2-40B4-BE49-F238E27FC236}">
                <a16:creationId xmlns:a16="http://schemas.microsoft.com/office/drawing/2014/main" id="{DD5495C5-2CD2-4593-BC1F-CF0E7D3601E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574051" y="426209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62" name="Espaço Reservado para Imagem 34">
            <a:extLst>
              <a:ext uri="{FF2B5EF4-FFF2-40B4-BE49-F238E27FC236}">
                <a16:creationId xmlns:a16="http://schemas.microsoft.com/office/drawing/2014/main" id="{D2B54852-DC63-410D-BE2A-4D723492843F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5818607" y="420178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63" name="Espaço Reservado para Texto 39">
            <a:extLst>
              <a:ext uri="{FF2B5EF4-FFF2-40B4-BE49-F238E27FC236}">
                <a16:creationId xmlns:a16="http://schemas.microsoft.com/office/drawing/2014/main" id="{13567973-FE07-4747-9500-D565A3EF2869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805798" y="466504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64" name="Espaço Reservado para Texto 46">
            <a:extLst>
              <a:ext uri="{FF2B5EF4-FFF2-40B4-BE49-F238E27FC236}">
                <a16:creationId xmlns:a16="http://schemas.microsoft.com/office/drawing/2014/main" id="{FCE91BB7-DB4C-4F95-ADC1-2757AA68964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805798" y="426209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65" name="Espaço Reservado para Imagem 34">
            <a:extLst>
              <a:ext uri="{FF2B5EF4-FFF2-40B4-BE49-F238E27FC236}">
                <a16:creationId xmlns:a16="http://schemas.microsoft.com/office/drawing/2014/main" id="{7082A562-BADD-429E-BB11-8A40EE253FC4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8027987" y="5637179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66" name="Espaço Reservado para Texto 39">
            <a:extLst>
              <a:ext uri="{FF2B5EF4-FFF2-40B4-BE49-F238E27FC236}">
                <a16:creationId xmlns:a16="http://schemas.microsoft.com/office/drawing/2014/main" id="{C8F3380A-C45C-44C2-BE84-98D3DADAEDA3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015178" y="6100437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67" name="Espaço Reservado para Texto 46">
            <a:extLst>
              <a:ext uri="{FF2B5EF4-FFF2-40B4-BE49-F238E27FC236}">
                <a16:creationId xmlns:a16="http://schemas.microsoft.com/office/drawing/2014/main" id="{67C61256-88BA-4ADF-A3CB-77D1B459CAE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15178" y="5697494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91D5DA0-8F16-4F11-8B6E-A593133FA1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3098" y="457200"/>
            <a:ext cx="6096001" cy="601662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4549133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72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28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200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Slid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443117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Slid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rtl="0"/>
            <a:r>
              <a:rPr lang="pt-BR" noProof="0"/>
              <a:t>Título vem aqui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/>
              <a:t>Clique para editar o estilo do subtítulo Mestre</a:t>
            </a:r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6912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  <a:effectLst/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2023186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pic>
        <p:nvPicPr>
          <p:cNvPr id="8" name="Imagem 7" descr="Desenho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DC1591F9-0562-8CA0-4DBD-E55B700D5C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87909" y="225196"/>
            <a:ext cx="1985650" cy="10277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pt-BR" noProof="0"/>
              <a:t>Título vem aqui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/>
              <a:t>Clique para editar o estilo do subtítulo Mestre</a:t>
            </a:r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4023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pic>
        <p:nvPicPr>
          <p:cNvPr id="4" name="Imagem 3" descr="Desenho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06E00020-3A61-590C-1A9D-371CF3B706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9638" y="6171511"/>
            <a:ext cx="1213491" cy="6280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Texto fictício vem aqui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15" name="Espaço Reservado para Imagem 14">
            <a:extLst>
              <a:ext uri="{FF2B5EF4-FFF2-40B4-BE49-F238E27FC236}">
                <a16:creationId xmlns:a16="http://schemas.microsoft.com/office/drawing/2014/main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</p:spTree>
    <p:extLst>
      <p:ext uri="{BB962C8B-B14F-4D97-AF65-F5344CB8AC3E}">
        <p14:creationId xmlns:p14="http://schemas.microsoft.com/office/powerpoint/2010/main" val="4014229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abeçalho da Seçã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29435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Texto fictício vem aqui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15" name="Espaço Reservado para Imagem 14">
            <a:extLst>
              <a:ext uri="{FF2B5EF4-FFF2-40B4-BE49-F238E27FC236}">
                <a16:creationId xmlns:a16="http://schemas.microsoft.com/office/drawing/2014/main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6" name="Grupo 9">
            <a:extLst>
              <a:ext uri="{FF2B5EF4-FFF2-40B4-BE49-F238E27FC236}">
                <a16:creationId xmlns:a16="http://schemas.microsoft.com/office/drawing/2014/main" id="{47F08BD6-AD98-027C-AFF9-C2CFE962992B}"/>
              </a:ext>
            </a:extLst>
          </p:cNvPr>
          <p:cNvGrpSpPr/>
          <p:nvPr userDrawn="1"/>
        </p:nvGrpSpPr>
        <p:grpSpPr>
          <a:xfrm rot="8650774">
            <a:off x="9856393" y="3563432"/>
            <a:ext cx="1905000" cy="2354263"/>
            <a:chOff x="11114088" y="2241550"/>
            <a:chExt cx="1905000" cy="2354263"/>
          </a:xfrm>
          <a:solidFill>
            <a:schemeClr val="accent1"/>
          </a:solidFill>
          <a:effectLst/>
        </p:grpSpPr>
        <p:sp>
          <p:nvSpPr>
            <p:cNvPr id="17" name="Forma Livre 5">
              <a:extLst>
                <a:ext uri="{FF2B5EF4-FFF2-40B4-BE49-F238E27FC236}">
                  <a16:creationId xmlns:a16="http://schemas.microsoft.com/office/drawing/2014/main" id="{16ED395B-378E-FC40-BBB3-A6397FE7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8" name="Forma livre 6">
              <a:extLst>
                <a:ext uri="{FF2B5EF4-FFF2-40B4-BE49-F238E27FC236}">
                  <a16:creationId xmlns:a16="http://schemas.microsoft.com/office/drawing/2014/main" id="{36674F63-6535-35E3-2D30-7004BFF7E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9" name="Forma Livre 7">
              <a:extLst>
                <a:ext uri="{FF2B5EF4-FFF2-40B4-BE49-F238E27FC236}">
                  <a16:creationId xmlns:a16="http://schemas.microsoft.com/office/drawing/2014/main" id="{472A1F77-739F-F167-394F-B45161FDB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8748303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beçalho da Seçã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-171808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pic>
        <p:nvPicPr>
          <p:cNvPr id="4" name="Imagem 3" descr="Desenho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06E00020-3A61-590C-1A9D-371CF3B706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9638" y="6171511"/>
            <a:ext cx="1213491" cy="6280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Texto fictício vem aqui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15" name="Espaço Reservado para Imagem 14">
            <a:extLst>
              <a:ext uri="{FF2B5EF4-FFF2-40B4-BE49-F238E27FC236}">
                <a16:creationId xmlns:a16="http://schemas.microsoft.com/office/drawing/2014/main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9" name="Grupo 13">
            <a:extLst>
              <a:ext uri="{FF2B5EF4-FFF2-40B4-BE49-F238E27FC236}">
                <a16:creationId xmlns:a16="http://schemas.microsoft.com/office/drawing/2014/main" id="{823AF8F7-16F7-D5B9-2EAA-B9DBE8C32213}"/>
              </a:ext>
            </a:extLst>
          </p:cNvPr>
          <p:cNvGrpSpPr/>
          <p:nvPr userDrawn="1"/>
        </p:nvGrpSpPr>
        <p:grpSpPr>
          <a:xfrm rot="16200000">
            <a:off x="1294938" y="610923"/>
            <a:ext cx="9455154" cy="12045030"/>
            <a:chOff x="11114088" y="2241550"/>
            <a:chExt cx="1905000" cy="2354263"/>
          </a:xfrm>
          <a:solidFill>
            <a:schemeClr val="bg1">
              <a:alpha val="16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2" name="Forma Livre 5">
              <a:extLst>
                <a:ext uri="{FF2B5EF4-FFF2-40B4-BE49-F238E27FC236}">
                  <a16:creationId xmlns:a16="http://schemas.microsoft.com/office/drawing/2014/main" id="{BEB6F499-9E18-B0F1-7BCE-AA18A7BEB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3" name="Forma Livre 6">
              <a:extLst>
                <a:ext uri="{FF2B5EF4-FFF2-40B4-BE49-F238E27FC236}">
                  <a16:creationId xmlns:a16="http://schemas.microsoft.com/office/drawing/2014/main" id="{FD94252E-2B20-E2CF-2CC9-DBB2CF041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2148171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6970D-3377-423A-837D-CC2842AE3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BA42E-A7C6-6904-D3F0-42AF31ED5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B1591-F4EA-CE41-66B5-9F56AB628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1A25C-3B06-4166-AE65-1D1F8DE009C2}" type="datetime1">
              <a:rPr lang="LID4096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8509C-4757-0A07-BF66-9F14CE9C2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1C8C4-4054-9422-58D3-600698ABD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6798195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brigado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 err="1"/>
              <a:t>email</a:t>
            </a:r>
            <a:endParaRPr lang="pt-BR" noProof="0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accent1">
              <a:alpha val="91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4E0FBE0E-A6B0-483E-93DD-5C20DA069D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/>
            </a:lvl1pPr>
          </a:lstStyle>
          <a:p>
            <a:pPr marL="228600" lvl="0" indent="-228600" rtl="0"/>
            <a:r>
              <a:rPr lang="pt-BR" noProof="0"/>
              <a:t>URL do site vem aqui</a:t>
            </a:r>
          </a:p>
        </p:txBody>
      </p:sp>
      <p:pic>
        <p:nvPicPr>
          <p:cNvPr id="17" name="Gráfico 16" descr="Envelope">
            <a:extLst>
              <a:ext uri="{FF2B5EF4-FFF2-40B4-BE49-F238E27FC236}">
                <a16:creationId xmlns:a16="http://schemas.microsoft.com/office/drawing/2014/main" id="{E5B30B87-6C2E-48F1-9026-E4F6BEA1CF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18" name="Gráfico 17" descr="Rede">
            <a:extLst>
              <a:ext uri="{FF2B5EF4-FFF2-40B4-BE49-F238E27FC236}">
                <a16:creationId xmlns:a16="http://schemas.microsoft.com/office/drawing/2014/main" id="{2DA3CFE0-4ED8-4345-A158-94E70F463E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CE9908F-CF81-43F9-880A-401D0C0FB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429000"/>
            <a:ext cx="5011410" cy="651448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7140272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42E17FB3-B5C4-4B3A-A57B-C6493A9D0C66}"/>
              </a:ext>
            </a:extLst>
          </p:cNvPr>
          <p:cNvGrpSpPr/>
          <p:nvPr userDrawn="1"/>
        </p:nvGrpSpPr>
        <p:grpSpPr>
          <a:xfrm rot="8650774">
            <a:off x="5129275" y="4399483"/>
            <a:ext cx="1833867" cy="2261261"/>
            <a:chOff x="11114088" y="2241550"/>
            <a:chExt cx="1905000" cy="2354263"/>
          </a:xfrm>
          <a:solidFill>
            <a:schemeClr val="accent1"/>
          </a:solidFill>
        </p:grpSpPr>
        <p:sp>
          <p:nvSpPr>
            <p:cNvPr id="11" name="Forma Livre 5">
              <a:extLst>
                <a:ext uri="{FF2B5EF4-FFF2-40B4-BE49-F238E27FC236}">
                  <a16:creationId xmlns:a16="http://schemas.microsoft.com/office/drawing/2014/main" id="{DCA6C454-F761-4265-BB5E-DFD947CC3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2" name="Forma livre 6">
              <a:extLst>
                <a:ext uri="{FF2B5EF4-FFF2-40B4-BE49-F238E27FC236}">
                  <a16:creationId xmlns:a16="http://schemas.microsoft.com/office/drawing/2014/main" id="{6B853B2F-9E1C-4AC4-9344-8610498D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3" name="Forma Livre 7">
              <a:extLst>
                <a:ext uri="{FF2B5EF4-FFF2-40B4-BE49-F238E27FC236}">
                  <a16:creationId xmlns:a16="http://schemas.microsoft.com/office/drawing/2014/main" id="{B7FCC84B-2235-4948-8277-8363DFC69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23" name="Espaço Reservado para Imagem 22">
            <a:extLst>
              <a:ext uri="{FF2B5EF4-FFF2-40B4-BE49-F238E27FC236}">
                <a16:creationId xmlns:a16="http://schemas.microsoft.com/office/drawing/2014/main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125463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4624"/>
            <a:ext cx="1258618" cy="1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42E17FB3-B5C4-4B3A-A57B-C6493A9D0C66}"/>
              </a:ext>
            </a:extLst>
          </p:cNvPr>
          <p:cNvGrpSpPr/>
          <p:nvPr userDrawn="1"/>
        </p:nvGrpSpPr>
        <p:grpSpPr>
          <a:xfrm rot="8650774">
            <a:off x="5037655" y="4336093"/>
            <a:ext cx="1905000" cy="2354263"/>
            <a:chOff x="11114088" y="2241550"/>
            <a:chExt cx="1905000" cy="2354263"/>
          </a:xfrm>
          <a:solidFill>
            <a:schemeClr val="accent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1" name="Forma Livre 5">
              <a:extLst>
                <a:ext uri="{FF2B5EF4-FFF2-40B4-BE49-F238E27FC236}">
                  <a16:creationId xmlns:a16="http://schemas.microsoft.com/office/drawing/2014/main" id="{DCA6C454-F761-4265-BB5E-DFD947CC3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2" name="Forma livre 6">
              <a:extLst>
                <a:ext uri="{FF2B5EF4-FFF2-40B4-BE49-F238E27FC236}">
                  <a16:creationId xmlns:a16="http://schemas.microsoft.com/office/drawing/2014/main" id="{6B853B2F-9E1C-4AC4-9344-8610498D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3" name="Forma Livre 7">
              <a:extLst>
                <a:ext uri="{FF2B5EF4-FFF2-40B4-BE49-F238E27FC236}">
                  <a16:creationId xmlns:a16="http://schemas.microsoft.com/office/drawing/2014/main" id="{B7FCC84B-2235-4948-8277-8363DFC69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23" name="Espaço Reservado para Imagem 22">
            <a:extLst>
              <a:ext uri="{FF2B5EF4-FFF2-40B4-BE49-F238E27FC236}">
                <a16:creationId xmlns:a16="http://schemas.microsoft.com/office/drawing/2014/main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6823986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3BD2A38D-A608-C1E5-886B-301055F63739}"/>
              </a:ext>
            </a:extLst>
          </p:cNvPr>
          <p:cNvSpPr/>
          <p:nvPr userDrawn="1"/>
        </p:nvSpPr>
        <p:spPr>
          <a:xfrm>
            <a:off x="0" y="-3114"/>
            <a:ext cx="12192000" cy="68611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23" name="Espaço Reservado para Imagem 22">
            <a:extLst>
              <a:ext uri="{FF2B5EF4-FFF2-40B4-BE49-F238E27FC236}">
                <a16:creationId xmlns:a16="http://schemas.microsoft.com/office/drawing/2014/main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endParaRPr lang="pt-BR" noProof="0"/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grpSp>
        <p:nvGrpSpPr>
          <p:cNvPr id="2" name="Grupo 9">
            <a:extLst>
              <a:ext uri="{FF2B5EF4-FFF2-40B4-BE49-F238E27FC236}">
                <a16:creationId xmlns:a16="http://schemas.microsoft.com/office/drawing/2014/main" id="{314169F9-3BD4-B82A-4A2B-4221BB556390}"/>
              </a:ext>
            </a:extLst>
          </p:cNvPr>
          <p:cNvGrpSpPr/>
          <p:nvPr userDrawn="1"/>
        </p:nvGrpSpPr>
        <p:grpSpPr>
          <a:xfrm rot="8650774">
            <a:off x="5422552" y="4491064"/>
            <a:ext cx="1570187" cy="2074896"/>
            <a:chOff x="11114088" y="2241550"/>
            <a:chExt cx="1905000" cy="2354263"/>
          </a:xfrm>
          <a:solidFill>
            <a:schemeClr val="bg2"/>
          </a:solidFill>
        </p:grpSpPr>
        <p:sp>
          <p:nvSpPr>
            <p:cNvPr id="5" name="Forma Livre 5">
              <a:extLst>
                <a:ext uri="{FF2B5EF4-FFF2-40B4-BE49-F238E27FC236}">
                  <a16:creationId xmlns:a16="http://schemas.microsoft.com/office/drawing/2014/main" id="{E15E46EE-7736-A0E9-6104-D6660C755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6" name="Forma livre 6">
              <a:extLst>
                <a:ext uri="{FF2B5EF4-FFF2-40B4-BE49-F238E27FC236}">
                  <a16:creationId xmlns:a16="http://schemas.microsoft.com/office/drawing/2014/main" id="{7E1E1906-D441-4458-3EEE-CEA455B10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8" name="Forma Livre 7">
              <a:extLst>
                <a:ext uri="{FF2B5EF4-FFF2-40B4-BE49-F238E27FC236}">
                  <a16:creationId xmlns:a16="http://schemas.microsoft.com/office/drawing/2014/main" id="{88FAF908-820A-16B3-8C3F-93DCCDA37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3327386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9D415693-E2CB-4DB4-B07C-2F96B0CAB302}"/>
              </a:ext>
            </a:extLst>
          </p:cNvPr>
          <p:cNvSpPr/>
          <p:nvPr userDrawn="1"/>
        </p:nvSpPr>
        <p:spPr>
          <a:xfrm>
            <a:off x="7854462" y="988536"/>
            <a:ext cx="4329129" cy="488092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4C1BF67-E354-4E04-8F94-BABF2B7D1AFB}"/>
              </a:ext>
            </a:extLst>
          </p:cNvPr>
          <p:cNvSpPr/>
          <p:nvPr userDrawn="1"/>
        </p:nvSpPr>
        <p:spPr>
          <a:xfrm>
            <a:off x="5107816" y="633613"/>
            <a:ext cx="5571908" cy="5571906"/>
          </a:xfrm>
          <a:prstGeom prst="ellipse">
            <a:avLst/>
          </a:prstGeom>
          <a:solidFill>
            <a:schemeClr val="bg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8" name="Espaço Reservado para Imagem 5">
            <a:extLst>
              <a:ext uri="{FF2B5EF4-FFF2-40B4-BE49-F238E27FC236}">
                <a16:creationId xmlns:a16="http://schemas.microsoft.com/office/drawing/2014/main" id="{FF6AC390-6F85-4B64-AE7A-E8E0D8FC89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55212" y="988536"/>
            <a:ext cx="4884848" cy="48848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</p:spTree>
    <p:extLst>
      <p:ext uri="{BB962C8B-B14F-4D97-AF65-F5344CB8AC3E}">
        <p14:creationId xmlns:p14="http://schemas.microsoft.com/office/powerpoint/2010/main" val="10954890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8226293" y="1309289"/>
            <a:ext cx="3883819" cy="48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3" name="Espaço Reservado para Imagem 11">
            <a:extLst>
              <a:ext uri="{FF2B5EF4-FFF2-40B4-BE49-F238E27FC236}">
                <a16:creationId xmlns:a16="http://schemas.microsoft.com/office/drawing/2014/main" id="{8FEDE8EF-5B7A-A741-9A56-D365CAE01B6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16430" y="1824597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81888" y="1309289"/>
            <a:ext cx="3883819" cy="48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C1E0992-271E-4948-9461-C7AA54AF8FEA}"/>
              </a:ext>
            </a:extLst>
          </p:cNvPr>
          <p:cNvSpPr>
            <a:spLocks noChangeAspect="1"/>
          </p:cNvSpPr>
          <p:nvPr userDrawn="1"/>
        </p:nvSpPr>
        <p:spPr>
          <a:xfrm>
            <a:off x="1607899" y="1659981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014" y="3043248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17" name="Espaço Reservado para Conteúdo 2">
            <a:extLst>
              <a:ext uri="{FF2B5EF4-FFF2-40B4-BE49-F238E27FC236}">
                <a16:creationId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445602" y="3043248"/>
            <a:ext cx="3445200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301014" y="254786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1" name="Espaço Reservado para Conteúdo 2">
            <a:extLst>
              <a:ext uri="{FF2B5EF4-FFF2-40B4-BE49-F238E27FC236}">
                <a16:creationId xmlns:a16="http://schemas.microsoft.com/office/drawing/2014/main" id="{F694448B-800C-40EF-8F61-18C018E837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445236" y="254786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772515" y="1824597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FA2007EF-0199-6A60-BE80-49EBD2669208}"/>
              </a:ext>
            </a:extLst>
          </p:cNvPr>
          <p:cNvSpPr/>
          <p:nvPr userDrawn="1"/>
        </p:nvSpPr>
        <p:spPr>
          <a:xfrm>
            <a:off x="4154090" y="1309289"/>
            <a:ext cx="3883819" cy="48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8" name="Oval 3">
            <a:extLst>
              <a:ext uri="{FF2B5EF4-FFF2-40B4-BE49-F238E27FC236}">
                <a16:creationId xmlns:a16="http://schemas.microsoft.com/office/drawing/2014/main" id="{E8FE1177-06CF-725B-14F3-00CC823FF30C}"/>
              </a:ext>
            </a:extLst>
          </p:cNvPr>
          <p:cNvSpPr>
            <a:spLocks noChangeAspect="1"/>
          </p:cNvSpPr>
          <p:nvPr userDrawn="1"/>
        </p:nvSpPr>
        <p:spPr>
          <a:xfrm>
            <a:off x="5680101" y="1659981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F090E797-DA0A-0B1E-BA9F-2C23B104FFC9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4373216" y="3043248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1" name="Espaço Reservado para Conteúdo 2">
            <a:extLst>
              <a:ext uri="{FF2B5EF4-FFF2-40B4-BE49-F238E27FC236}">
                <a16:creationId xmlns:a16="http://schemas.microsoft.com/office/drawing/2014/main" id="{F4173159-DA53-9F1D-8BBE-B43A9611F079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4373216" y="254786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10896658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8308181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799E3E2-888B-2343-9A63-F84C03265CB5}"/>
              </a:ext>
            </a:extLst>
          </p:cNvPr>
          <p:cNvSpPr>
            <a:spLocks noChangeAspect="1"/>
          </p:cNvSpPr>
          <p:nvPr userDrawn="1"/>
        </p:nvSpPr>
        <p:spPr>
          <a:xfrm>
            <a:off x="9833702" y="1823757"/>
            <a:ext cx="832104" cy="83210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3" name="Espaço Reservado para Imagem 11">
            <a:extLst>
              <a:ext uri="{FF2B5EF4-FFF2-40B4-BE49-F238E27FC236}">
                <a16:creationId xmlns:a16="http://schemas.microsoft.com/office/drawing/2014/main" id="{8FEDE8EF-5B7A-A741-9A56-D365CAE01B6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98318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0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C1E0992-271E-4948-9461-C7AA54AF8FEA}"/>
              </a:ext>
            </a:extLst>
          </p:cNvPr>
          <p:cNvSpPr>
            <a:spLocks noChangeAspect="1"/>
          </p:cNvSpPr>
          <p:nvPr userDrawn="1"/>
        </p:nvSpPr>
        <p:spPr>
          <a:xfrm>
            <a:off x="1526011" y="1823757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83819" y="1630018"/>
            <a:ext cx="4424362" cy="4373217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7" name="Espaço Reservado para Conteúdo 2">
            <a:extLst>
              <a:ext uri="{FF2B5EF4-FFF2-40B4-BE49-F238E27FC236}">
                <a16:creationId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7490" y="3207024"/>
            <a:ext cx="3445200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1" name="Espaço Reservado para Conteúdo 2">
            <a:extLst>
              <a:ext uri="{FF2B5EF4-FFF2-40B4-BE49-F238E27FC236}">
                <a16:creationId xmlns:a16="http://schemas.microsoft.com/office/drawing/2014/main" id="{F694448B-800C-40EF-8F61-18C018E837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527124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</p:spTree>
    <p:extLst>
      <p:ext uri="{BB962C8B-B14F-4D97-AF65-F5344CB8AC3E}">
        <p14:creationId xmlns:p14="http://schemas.microsoft.com/office/powerpoint/2010/main" val="10808137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8052000" y="1480458"/>
            <a:ext cx="4140000" cy="444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3" name="Espaço Reservado para Imagem 11">
            <a:extLst>
              <a:ext uri="{FF2B5EF4-FFF2-40B4-BE49-F238E27FC236}">
                <a16:creationId xmlns:a16="http://schemas.microsoft.com/office/drawing/2014/main" id="{8FEDE8EF-5B7A-A741-9A56-D365CAE01B6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98318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0" y="1480458"/>
            <a:ext cx="4140000" cy="444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168244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39816" y="1480458"/>
            <a:ext cx="3912184" cy="4441371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7" name="Espaço Reservado para Conteúdo 2">
            <a:extLst>
              <a:ext uri="{FF2B5EF4-FFF2-40B4-BE49-F238E27FC236}">
                <a16:creationId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7490" y="3207024"/>
            <a:ext cx="3445200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1" name="Espaço Reservado para Conteúdo 2">
            <a:extLst>
              <a:ext uri="{FF2B5EF4-FFF2-40B4-BE49-F238E27FC236}">
                <a16:creationId xmlns:a16="http://schemas.microsoft.com/office/drawing/2014/main" id="{F694448B-800C-40EF-8F61-18C018E837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527124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</p:spTree>
    <p:extLst>
      <p:ext uri="{BB962C8B-B14F-4D97-AF65-F5344CB8AC3E}">
        <p14:creationId xmlns:p14="http://schemas.microsoft.com/office/powerpoint/2010/main" val="6432325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e Conteúd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0" y="1630018"/>
            <a:ext cx="7297588" cy="4373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97588" y="1630018"/>
            <a:ext cx="4424362" cy="4373217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</p:spTree>
    <p:extLst>
      <p:ext uri="{BB962C8B-B14F-4D97-AF65-F5344CB8AC3E}">
        <p14:creationId xmlns:p14="http://schemas.microsoft.com/office/powerpoint/2010/main" val="42279456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de 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2D5F468E-228E-4E59-80B7-4F7444677A62}"/>
              </a:ext>
            </a:extLst>
          </p:cNvPr>
          <p:cNvSpPr/>
          <p:nvPr userDrawn="1"/>
        </p:nvSpPr>
        <p:spPr>
          <a:xfrm>
            <a:off x="6104527" y="4721196"/>
            <a:ext cx="6552000" cy="1008000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0A156040-02A0-8273-E51A-C5DA30554263}"/>
              </a:ext>
            </a:extLst>
          </p:cNvPr>
          <p:cNvSpPr/>
          <p:nvPr userDrawn="1"/>
        </p:nvSpPr>
        <p:spPr>
          <a:xfrm>
            <a:off x="-296091" y="1554868"/>
            <a:ext cx="6213208" cy="648000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4" y="2863158"/>
            <a:ext cx="4074002" cy="284664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accent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309370" y="1625048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01 vem aqui</a:t>
            </a:r>
          </a:p>
        </p:txBody>
      </p:sp>
      <p:sp>
        <p:nvSpPr>
          <p:cNvPr id="23" name="Espaço Reservado para Conteúdo 2">
            <a:extLst>
              <a:ext uri="{FF2B5EF4-FFF2-40B4-BE49-F238E27FC236}">
                <a16:creationId xmlns:a16="http://schemas.microsoft.com/office/drawing/2014/main" id="{E5123CE7-2F8A-489B-BD99-0C2A33ADF49A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7327918" y="1648186"/>
            <a:ext cx="4074002" cy="2834508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5" name="Espaço Reservado para Conteúdo 2">
            <a:extLst>
              <a:ext uri="{FF2B5EF4-FFF2-40B4-BE49-F238E27FC236}">
                <a16:creationId xmlns:a16="http://schemas.microsoft.com/office/drawing/2014/main" id="{07730BCF-AC2A-4FEC-8F01-63964DB444CF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475709" y="496345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l">
              <a:buNone/>
              <a:defRPr sz="1800" b="1" cap="all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02 vem aqui</a:t>
            </a:r>
          </a:p>
        </p:txBody>
      </p:sp>
      <p:sp>
        <p:nvSpPr>
          <p:cNvPr id="24" name="Espaço Reservado para Imagem 11">
            <a:extLst>
              <a:ext uri="{FF2B5EF4-FFF2-40B4-BE49-F238E27FC236}">
                <a16:creationId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282969" y="1572288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29" name="Espaço Reservado para Imagem 11">
            <a:extLst>
              <a:ext uri="{FF2B5EF4-FFF2-40B4-BE49-F238E27FC236}">
                <a16:creationId xmlns:a16="http://schemas.microsoft.com/office/drawing/2014/main" id="{F2116994-BE3E-6A43-9C15-E71BA8EC821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298782" y="4906113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pic>
        <p:nvPicPr>
          <p:cNvPr id="9" name="Espaço Reservado para Imagem 18" descr="Ícone&#10;&#10;Descrição gerada automaticamente">
            <a:extLst>
              <a:ext uri="{FF2B5EF4-FFF2-40B4-BE49-F238E27FC236}">
                <a16:creationId xmlns:a16="http://schemas.microsoft.com/office/drawing/2014/main" id="{8C4CE279-DBB3-BDC9-6E6C-7D5480B937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82969" y="1572288"/>
            <a:ext cx="605487" cy="6054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87264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0CB2-E0BF-B55F-935A-881300D86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8A352D-E537-E700-36E3-78A5F5C40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9F5B9-F0AF-8386-5009-8F8D9EE37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A3D77-4142-4993-B1AC-43835308DF1A}" type="datetime1">
              <a:rPr lang="LID4096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89DFE-697A-E073-892B-2A3CA06B7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F4C0D-57A7-4F4B-6B03-259C525B8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2343645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de 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0A156040-02A0-8273-E51A-C5DA30554263}"/>
              </a:ext>
            </a:extLst>
          </p:cNvPr>
          <p:cNvSpPr/>
          <p:nvPr userDrawn="1"/>
        </p:nvSpPr>
        <p:spPr>
          <a:xfrm>
            <a:off x="-487680" y="1554867"/>
            <a:ext cx="6404797" cy="920335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3" y="2863158"/>
            <a:ext cx="10814381" cy="284664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accent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309370" y="1772569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01 vem aqui</a:t>
            </a:r>
          </a:p>
        </p:txBody>
      </p:sp>
      <p:sp>
        <p:nvSpPr>
          <p:cNvPr id="24" name="Espaço Reservado para Imagem 11">
            <a:extLst>
              <a:ext uri="{FF2B5EF4-FFF2-40B4-BE49-F238E27FC236}">
                <a16:creationId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08798" y="1712314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</p:spTree>
    <p:extLst>
      <p:ext uri="{BB962C8B-B14F-4D97-AF65-F5344CB8AC3E}">
        <p14:creationId xmlns:p14="http://schemas.microsoft.com/office/powerpoint/2010/main" val="6907868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de 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0A156040-02A0-8273-E51A-C5DA30554263}"/>
              </a:ext>
            </a:extLst>
          </p:cNvPr>
          <p:cNvSpPr/>
          <p:nvPr userDrawn="1"/>
        </p:nvSpPr>
        <p:spPr>
          <a:xfrm>
            <a:off x="-487680" y="1554867"/>
            <a:ext cx="6404797" cy="720000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3" y="2863158"/>
            <a:ext cx="10814381" cy="284664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accent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074239" y="1668178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01 vem aqui</a:t>
            </a:r>
          </a:p>
        </p:txBody>
      </p:sp>
      <p:sp>
        <p:nvSpPr>
          <p:cNvPr id="24" name="Espaço Reservado para Imagem 11">
            <a:extLst>
              <a:ext uri="{FF2B5EF4-FFF2-40B4-BE49-F238E27FC236}">
                <a16:creationId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34924" y="1612123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BF5200F0-230E-8910-D758-6C89CF23866D}"/>
              </a:ext>
            </a:extLst>
          </p:cNvPr>
          <p:cNvSpPr/>
          <p:nvPr userDrawn="1"/>
        </p:nvSpPr>
        <p:spPr>
          <a:xfrm rot="10800000">
            <a:off x="6213565" y="5478078"/>
            <a:ext cx="6404797" cy="720000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Imagem 11">
            <a:extLst>
              <a:ext uri="{FF2B5EF4-FFF2-40B4-BE49-F238E27FC236}">
                <a16:creationId xmlns:a16="http://schemas.microsoft.com/office/drawing/2014/main" id="{88342110-7FD2-0283-EA56-A72FC93A5B0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89107" y="5535334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9" name="Espaço Reservado para Conteúdo 2">
            <a:extLst>
              <a:ext uri="{FF2B5EF4-FFF2-40B4-BE49-F238E27FC236}">
                <a16:creationId xmlns:a16="http://schemas.microsoft.com/office/drawing/2014/main" id="{0AD25F26-123D-7488-8D0A-9F893618505B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7949872" y="558382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01 vem aqui</a:t>
            </a:r>
          </a:p>
        </p:txBody>
      </p:sp>
    </p:spTree>
    <p:extLst>
      <p:ext uri="{BB962C8B-B14F-4D97-AF65-F5344CB8AC3E}">
        <p14:creationId xmlns:p14="http://schemas.microsoft.com/office/powerpoint/2010/main" val="25204304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a equi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o 34">
            <a:extLst>
              <a:ext uri="{FF2B5EF4-FFF2-40B4-BE49-F238E27FC236}">
                <a16:creationId xmlns:a16="http://schemas.microsoft.com/office/drawing/2014/main" id="{431CD316-21C7-4FA9-A45A-374D6AE71ED5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accent1">
              <a:alpha val="53000"/>
            </a:schemeClr>
          </a:solidFill>
        </p:grpSpPr>
        <p:sp>
          <p:nvSpPr>
            <p:cNvPr id="36" name="Forma Livre 5">
              <a:extLst>
                <a:ext uri="{FF2B5EF4-FFF2-40B4-BE49-F238E27FC236}">
                  <a16:creationId xmlns:a16="http://schemas.microsoft.com/office/drawing/2014/main" id="{E107D9FB-3967-4583-A9DA-6787AF712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37" name="Forma livre 6">
              <a:extLst>
                <a:ext uri="{FF2B5EF4-FFF2-40B4-BE49-F238E27FC236}">
                  <a16:creationId xmlns:a16="http://schemas.microsoft.com/office/drawing/2014/main" id="{138D5FEB-37FF-4F26-B625-CE2BE91FF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38" name="Forma Livre 7">
              <a:extLst>
                <a:ext uri="{FF2B5EF4-FFF2-40B4-BE49-F238E27FC236}">
                  <a16:creationId xmlns:a16="http://schemas.microsoft.com/office/drawing/2014/main" id="{6C2B67E8-673C-422C-B021-296E2E2B9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687010E4-ADF2-486D-8DF7-B0FF38C6DADF}"/>
              </a:ext>
            </a:extLst>
          </p:cNvPr>
          <p:cNvSpPr/>
          <p:nvPr userDrawn="1"/>
        </p:nvSpPr>
        <p:spPr>
          <a:xfrm>
            <a:off x="954140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159AA79-2237-4A27-BBC2-D44032158D19}"/>
              </a:ext>
            </a:extLst>
          </p:cNvPr>
          <p:cNvSpPr/>
          <p:nvPr userDrawn="1"/>
        </p:nvSpPr>
        <p:spPr>
          <a:xfrm>
            <a:off x="3807539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272B962-9566-42D2-B4C3-E7AA81884A83}"/>
              </a:ext>
            </a:extLst>
          </p:cNvPr>
          <p:cNvSpPr/>
          <p:nvPr userDrawn="1"/>
        </p:nvSpPr>
        <p:spPr>
          <a:xfrm>
            <a:off x="6646275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9733285-016C-4C38-816C-83D30C075C70}"/>
              </a:ext>
            </a:extLst>
          </p:cNvPr>
          <p:cNvSpPr/>
          <p:nvPr userDrawn="1"/>
        </p:nvSpPr>
        <p:spPr>
          <a:xfrm>
            <a:off x="9498658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0" name="Forma livre: Forma 19">
            <a:extLst>
              <a:ext uri="{FF2B5EF4-FFF2-40B4-BE49-F238E27FC236}">
                <a16:creationId xmlns:a16="http://schemas.microsoft.com/office/drawing/2014/main" id="{EF40DBA4-AB63-4B47-B37F-BCC3D59B5392}"/>
              </a:ext>
            </a:extLst>
          </p:cNvPr>
          <p:cNvSpPr/>
          <p:nvPr userDrawn="1"/>
        </p:nvSpPr>
        <p:spPr>
          <a:xfrm>
            <a:off x="4011967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1" name="Forma livre: Forma 20">
            <a:extLst>
              <a:ext uri="{FF2B5EF4-FFF2-40B4-BE49-F238E27FC236}">
                <a16:creationId xmlns:a16="http://schemas.microsoft.com/office/drawing/2014/main" id="{33EF0AFB-D099-4FF1-8963-7DA87268867F}"/>
              </a:ext>
            </a:extLst>
          </p:cNvPr>
          <p:cNvSpPr/>
          <p:nvPr userDrawn="1"/>
        </p:nvSpPr>
        <p:spPr>
          <a:xfrm>
            <a:off x="6850703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2" name="Forma livre: Forma 21">
            <a:extLst>
              <a:ext uri="{FF2B5EF4-FFF2-40B4-BE49-F238E27FC236}">
                <a16:creationId xmlns:a16="http://schemas.microsoft.com/office/drawing/2014/main" id="{6872C96E-9AF3-4FA0-8180-C213C7F2209E}"/>
              </a:ext>
            </a:extLst>
          </p:cNvPr>
          <p:cNvSpPr/>
          <p:nvPr userDrawn="1"/>
        </p:nvSpPr>
        <p:spPr>
          <a:xfrm>
            <a:off x="9703086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7" name="Forma livre: Forma 16">
            <a:extLst>
              <a:ext uri="{FF2B5EF4-FFF2-40B4-BE49-F238E27FC236}">
                <a16:creationId xmlns:a16="http://schemas.microsoft.com/office/drawing/2014/main" id="{3A08BE29-CFA5-4E0D-9DBE-A430AE1B8072}"/>
              </a:ext>
            </a:extLst>
          </p:cNvPr>
          <p:cNvSpPr/>
          <p:nvPr userDrawn="1"/>
        </p:nvSpPr>
        <p:spPr>
          <a:xfrm>
            <a:off x="1158568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0" name="Espaço Reservado para o Número do Slide 5">
            <a:extLst>
              <a:ext uri="{FF2B5EF4-FFF2-40B4-BE49-F238E27FC236}">
                <a16:creationId xmlns:a16="http://schemas.microsoft.com/office/drawing/2014/main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B1B995BE-66C2-4379-885F-4BE069DA39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03638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1" name="Espaço Reservado para Imagem 2">
            <a:extLst>
              <a:ext uri="{FF2B5EF4-FFF2-40B4-BE49-F238E27FC236}">
                <a16:creationId xmlns:a16="http://schemas.microsoft.com/office/drawing/2014/main" id="{9B56B6C6-9F3C-4E80-BBAD-280E697B89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7037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2" name="Espaço Reservado para Imagem 2">
            <a:extLst>
              <a:ext uri="{FF2B5EF4-FFF2-40B4-BE49-F238E27FC236}">
                <a16:creationId xmlns:a16="http://schemas.microsoft.com/office/drawing/2014/main" id="{54704160-1ED7-4B90-8963-0F887C73E9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95773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3" name="Espaço Reservado para Imagem 2">
            <a:extLst>
              <a:ext uri="{FF2B5EF4-FFF2-40B4-BE49-F238E27FC236}">
                <a16:creationId xmlns:a16="http://schemas.microsoft.com/office/drawing/2014/main" id="{36610597-6A76-4A06-82A5-A8FFC5BAEA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648156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27" name="Espaço Reservado para Conteúdo 2">
            <a:extLst>
              <a:ext uri="{FF2B5EF4-FFF2-40B4-BE49-F238E27FC236}">
                <a16:creationId xmlns:a16="http://schemas.microsoft.com/office/drawing/2014/main" id="{FF56D2E5-86E4-473A-A62F-B7029E5B2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454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8" name="Espaço Reservado para Conteúdo 2">
            <a:extLst>
              <a:ext uri="{FF2B5EF4-FFF2-40B4-BE49-F238E27FC236}">
                <a16:creationId xmlns:a16="http://schemas.microsoft.com/office/drawing/2014/main" id="{93934E34-6CC7-492D-9515-EBEC72EFF4C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524454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Executivo 01</a:t>
            </a:r>
          </a:p>
        </p:txBody>
      </p:sp>
      <p:sp>
        <p:nvSpPr>
          <p:cNvPr id="29" name="Espaço Reservado para Conteúdo 2">
            <a:extLst>
              <a:ext uri="{FF2B5EF4-FFF2-40B4-BE49-F238E27FC236}">
                <a16:creationId xmlns:a16="http://schemas.microsoft.com/office/drawing/2014/main" id="{E4E27467-A1AA-4773-AAB5-A96267FBD71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3377853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30" name="Espaço Reservado para Conteúdo 2">
            <a:extLst>
              <a:ext uri="{FF2B5EF4-FFF2-40B4-BE49-F238E27FC236}">
                <a16:creationId xmlns:a16="http://schemas.microsoft.com/office/drawing/2014/main" id="{6CABD5EB-4A8B-448B-8ED1-B8B420815B2D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3377853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Executivo 01</a:t>
            </a:r>
          </a:p>
        </p:txBody>
      </p:sp>
      <p:sp>
        <p:nvSpPr>
          <p:cNvPr id="31" name="Espaço Reservado para Conteúdo 2">
            <a:extLst>
              <a:ext uri="{FF2B5EF4-FFF2-40B4-BE49-F238E27FC236}">
                <a16:creationId xmlns:a16="http://schemas.microsoft.com/office/drawing/2014/main" id="{0D86883C-E501-47FF-AE1A-E9CE8B71B421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216589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32" name="Espaço Reservado para Conteúdo 2">
            <a:extLst>
              <a:ext uri="{FF2B5EF4-FFF2-40B4-BE49-F238E27FC236}">
                <a16:creationId xmlns:a16="http://schemas.microsoft.com/office/drawing/2014/main" id="{3683A037-F698-4CC9-904D-F377D71F690F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6216589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Executivo 01</a:t>
            </a:r>
          </a:p>
        </p:txBody>
      </p:sp>
      <p:sp>
        <p:nvSpPr>
          <p:cNvPr id="33" name="Espaço Reservado para Conteúdo 2">
            <a:extLst>
              <a:ext uri="{FF2B5EF4-FFF2-40B4-BE49-F238E27FC236}">
                <a16:creationId xmlns:a16="http://schemas.microsoft.com/office/drawing/2014/main" id="{0A095594-2B82-44ED-8C9B-DA7C4D3D2872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9068972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34" name="Espaço Reservado para Conteúdo 2">
            <a:extLst>
              <a:ext uri="{FF2B5EF4-FFF2-40B4-BE49-F238E27FC236}">
                <a16:creationId xmlns:a16="http://schemas.microsoft.com/office/drawing/2014/main" id="{54CDD46A-22ED-48F5-9B5F-13B1B5C4B320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9068972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Executivo 01</a:t>
            </a:r>
          </a:p>
        </p:txBody>
      </p:sp>
    </p:spTree>
    <p:extLst>
      <p:ext uri="{BB962C8B-B14F-4D97-AF65-F5344CB8AC3E}">
        <p14:creationId xmlns:p14="http://schemas.microsoft.com/office/powerpoint/2010/main" val="18768507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igado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Texto&#10;&#10;Descrição gerada automaticamente">
            <a:extLst>
              <a:ext uri="{FF2B5EF4-FFF2-40B4-BE49-F238E27FC236}">
                <a16:creationId xmlns:a16="http://schemas.microsoft.com/office/drawing/2014/main" id="{79AE34DB-AF89-1A34-BD8A-3E1A2A5CBC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6" t="31989" r="57957" b="31678"/>
          <a:stretch/>
        </p:blipFill>
        <p:spPr>
          <a:xfrm>
            <a:off x="6331925" y="1836089"/>
            <a:ext cx="2132135" cy="712006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 err="1"/>
              <a:t>email</a:t>
            </a:r>
            <a:endParaRPr lang="pt-BR" noProof="0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4E0FBE0E-A6B0-483E-93DD-5C20DA069D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/>
            </a:lvl1pPr>
          </a:lstStyle>
          <a:p>
            <a:pPr marL="228600" lvl="0" indent="-228600" rtl="0"/>
            <a:r>
              <a:rPr lang="pt-BR" noProof="0"/>
              <a:t>URL do site vem aqui</a:t>
            </a:r>
          </a:p>
        </p:txBody>
      </p:sp>
      <p:pic>
        <p:nvPicPr>
          <p:cNvPr id="17" name="Gráfico 16" descr="Envelope">
            <a:extLst>
              <a:ext uri="{FF2B5EF4-FFF2-40B4-BE49-F238E27FC236}">
                <a16:creationId xmlns:a16="http://schemas.microsoft.com/office/drawing/2014/main" id="{E5B30B87-6C2E-48F1-9026-E4F6BEA1CF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18" name="Gráfico 17" descr="Rede">
            <a:extLst>
              <a:ext uri="{FF2B5EF4-FFF2-40B4-BE49-F238E27FC236}">
                <a16:creationId xmlns:a16="http://schemas.microsoft.com/office/drawing/2014/main" id="{2DA3CFE0-4ED8-4345-A158-94E70F463E9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CE9908F-CF81-43F9-880A-401D0C0FB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429000"/>
            <a:ext cx="5011410" cy="651448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4313715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do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21" name="Subtítulo 2">
            <a:extLst>
              <a:ext uri="{FF2B5EF4-FFF2-40B4-BE49-F238E27FC236}">
                <a16:creationId xmlns:a16="http://schemas.microsoft.com/office/drawing/2014/main" id="{ADF17BC1-06CE-42EA-A970-31A7ED871AA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 err="1"/>
              <a:t>email</a:t>
            </a:r>
            <a:endParaRPr lang="pt-BR" noProof="0"/>
          </a:p>
        </p:txBody>
      </p:sp>
      <p:sp>
        <p:nvSpPr>
          <p:cNvPr id="22" name="Espaço Reservado para Texto 6">
            <a:extLst>
              <a:ext uri="{FF2B5EF4-FFF2-40B4-BE49-F238E27FC236}">
                <a16:creationId xmlns:a16="http://schemas.microsoft.com/office/drawing/2014/main" id="{7035F1B3-4E91-44FF-B4E7-E5D87C7A03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>
                <a:solidFill>
                  <a:schemeClr val="bg1"/>
                </a:solidFill>
              </a:defRPr>
            </a:lvl1pPr>
          </a:lstStyle>
          <a:p>
            <a:pPr marL="228600" lvl="0" indent="-228600" rtl="0"/>
            <a:r>
              <a:rPr lang="pt-BR" noProof="0"/>
              <a:t>URL do site vem aqui</a:t>
            </a: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525B5135-F466-4A63-A42C-3BB2BAA7D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158641"/>
            <a:ext cx="5011410" cy="921807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 dirty="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4928736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pic>
        <p:nvPicPr>
          <p:cNvPr id="3" name="Imagem 2" descr="Desenho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BA9ED301-38E2-28AB-A74D-52F856B316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9638" y="6171511"/>
            <a:ext cx="1213491" cy="62808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AD5251EA-F450-4DD1-995B-DC89513424C8}"/>
              </a:ext>
            </a:extLst>
          </p:cNvPr>
          <p:cNvGrpSpPr/>
          <p:nvPr userDrawn="1"/>
        </p:nvGrpSpPr>
        <p:grpSpPr>
          <a:xfrm rot="16200000">
            <a:off x="1637386" y="1473117"/>
            <a:ext cx="8917229" cy="10769768"/>
            <a:chOff x="-1728305" y="-2049517"/>
            <a:chExt cx="8917229" cy="10769768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882F4E-E8C8-46FE-A9C8-7B79782767F6}"/>
                </a:ext>
              </a:extLst>
            </p:cNvPr>
            <p:cNvSpPr/>
            <p:nvPr userDrawn="1"/>
          </p:nvSpPr>
          <p:spPr>
            <a:xfrm>
              <a:off x="754010" y="708293"/>
              <a:ext cx="5334029" cy="5334029"/>
            </a:xfrm>
            <a:prstGeom prst="ellipse">
              <a:avLst/>
            </a:prstGeom>
            <a:solidFill>
              <a:schemeClr val="bg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pt-BR" noProof="0"/>
            </a:p>
          </p:txBody>
        </p:sp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965CD13B-04FB-40D5-AF62-2F43CF49BA9B}"/>
                </a:ext>
              </a:extLst>
            </p:cNvPr>
            <p:cNvGrpSpPr/>
            <p:nvPr userDrawn="1"/>
          </p:nvGrpSpPr>
          <p:grpSpPr>
            <a:xfrm>
              <a:off x="-1728305" y="-2049517"/>
              <a:ext cx="8917229" cy="10769768"/>
              <a:chOff x="11114088" y="2241550"/>
              <a:chExt cx="1905000" cy="2354263"/>
            </a:xfrm>
            <a:solidFill>
              <a:schemeClr val="bg1">
                <a:alpha val="16000"/>
              </a:schemeClr>
            </a:solidFill>
          </p:grpSpPr>
          <p:sp>
            <p:nvSpPr>
              <p:cNvPr id="19" name="Forma Livre 5">
                <a:extLst>
                  <a:ext uri="{FF2B5EF4-FFF2-40B4-BE49-F238E27FC236}">
                    <a16:creationId xmlns:a16="http://schemas.microsoft.com/office/drawing/2014/main" id="{01876F8F-C11E-4FB2-8150-1F0602752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4088" y="2241550"/>
                <a:ext cx="1905000" cy="2354263"/>
              </a:xfrm>
              <a:custGeom>
                <a:avLst/>
                <a:gdLst>
                  <a:gd name="T0" fmla="*/ 0 w 447"/>
                  <a:gd name="T1" fmla="*/ 264 h 553"/>
                  <a:gd name="T2" fmla="*/ 141 w 447"/>
                  <a:gd name="T3" fmla="*/ 48 h 553"/>
                  <a:gd name="T4" fmla="*/ 414 w 447"/>
                  <a:gd name="T5" fmla="*/ 67 h 553"/>
                  <a:gd name="T6" fmla="*/ 438 w 447"/>
                  <a:gd name="T7" fmla="*/ 98 h 553"/>
                  <a:gd name="T8" fmla="*/ 391 w 447"/>
                  <a:gd name="T9" fmla="*/ 111 h 553"/>
                  <a:gd name="T10" fmla="*/ 94 w 447"/>
                  <a:gd name="T11" fmla="*/ 149 h 553"/>
                  <a:gd name="T12" fmla="*/ 107 w 447"/>
                  <a:gd name="T13" fmla="*/ 424 h 553"/>
                  <a:gd name="T14" fmla="*/ 383 w 447"/>
                  <a:gd name="T15" fmla="*/ 453 h 553"/>
                  <a:gd name="T16" fmla="*/ 393 w 447"/>
                  <a:gd name="T17" fmla="*/ 446 h 553"/>
                  <a:gd name="T18" fmla="*/ 433 w 447"/>
                  <a:gd name="T19" fmla="*/ 449 h 553"/>
                  <a:gd name="T20" fmla="*/ 421 w 447"/>
                  <a:gd name="T21" fmla="*/ 485 h 553"/>
                  <a:gd name="T22" fmla="*/ 194 w 447"/>
                  <a:gd name="T23" fmla="*/ 531 h 553"/>
                  <a:gd name="T24" fmla="*/ 0 w 447"/>
                  <a:gd name="T25" fmla="*/ 264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7" h="553">
                    <a:moveTo>
                      <a:pt x="0" y="264"/>
                    </a:moveTo>
                    <a:cubicBezTo>
                      <a:pt x="5" y="176"/>
                      <a:pt x="49" y="96"/>
                      <a:pt x="141" y="48"/>
                    </a:cubicBezTo>
                    <a:cubicBezTo>
                      <a:pt x="235" y="0"/>
                      <a:pt x="327" y="9"/>
                      <a:pt x="414" y="67"/>
                    </a:cubicBezTo>
                    <a:cubicBezTo>
                      <a:pt x="425" y="75"/>
                      <a:pt x="439" y="82"/>
                      <a:pt x="438" y="98"/>
                    </a:cubicBezTo>
                    <a:cubicBezTo>
                      <a:pt x="437" y="120"/>
                      <a:pt x="413" y="127"/>
                      <a:pt x="391" y="111"/>
                    </a:cubicBezTo>
                    <a:cubicBezTo>
                      <a:pt x="294" y="40"/>
                      <a:pt x="166" y="56"/>
                      <a:pt x="94" y="149"/>
                    </a:cubicBezTo>
                    <a:cubicBezTo>
                      <a:pt x="30" y="231"/>
                      <a:pt x="36" y="349"/>
                      <a:pt x="107" y="424"/>
                    </a:cubicBezTo>
                    <a:cubicBezTo>
                      <a:pt x="180" y="502"/>
                      <a:pt x="296" y="514"/>
                      <a:pt x="383" y="453"/>
                    </a:cubicBezTo>
                    <a:cubicBezTo>
                      <a:pt x="386" y="451"/>
                      <a:pt x="390" y="449"/>
                      <a:pt x="393" y="446"/>
                    </a:cubicBezTo>
                    <a:cubicBezTo>
                      <a:pt x="407" y="433"/>
                      <a:pt x="420" y="433"/>
                      <a:pt x="433" y="449"/>
                    </a:cubicBezTo>
                    <a:cubicBezTo>
                      <a:pt x="447" y="467"/>
                      <a:pt x="433" y="477"/>
                      <a:pt x="421" y="485"/>
                    </a:cubicBezTo>
                    <a:cubicBezTo>
                      <a:pt x="353" y="537"/>
                      <a:pt x="277" y="553"/>
                      <a:pt x="194" y="531"/>
                    </a:cubicBezTo>
                    <a:cubicBezTo>
                      <a:pt x="79" y="501"/>
                      <a:pt x="1" y="397"/>
                      <a:pt x="0" y="2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pt-BR" noProof="0"/>
              </a:p>
            </p:txBody>
          </p:sp>
          <p:sp>
            <p:nvSpPr>
              <p:cNvPr id="20" name="Forma Livre 6">
                <a:extLst>
                  <a:ext uri="{FF2B5EF4-FFF2-40B4-BE49-F238E27FC236}">
                    <a16:creationId xmlns:a16="http://schemas.microsoft.com/office/drawing/2014/main" id="{08A1D05F-5F61-4156-8C83-1A002AA1E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2538" y="2590800"/>
                <a:ext cx="835025" cy="1673225"/>
              </a:xfrm>
              <a:custGeom>
                <a:avLst/>
                <a:gdLst>
                  <a:gd name="T0" fmla="*/ 0 w 196"/>
                  <a:gd name="T1" fmla="*/ 198 h 393"/>
                  <a:gd name="T2" fmla="*/ 157 w 196"/>
                  <a:gd name="T3" fmla="*/ 8 h 393"/>
                  <a:gd name="T4" fmla="*/ 192 w 196"/>
                  <a:gd name="T5" fmla="*/ 22 h 393"/>
                  <a:gd name="T6" fmla="*/ 167 w 196"/>
                  <a:gd name="T7" fmla="*/ 56 h 393"/>
                  <a:gd name="T8" fmla="*/ 48 w 196"/>
                  <a:gd name="T9" fmla="*/ 198 h 393"/>
                  <a:gd name="T10" fmla="*/ 170 w 196"/>
                  <a:gd name="T11" fmla="*/ 339 h 393"/>
                  <a:gd name="T12" fmla="*/ 193 w 196"/>
                  <a:gd name="T13" fmla="*/ 372 h 393"/>
                  <a:gd name="T14" fmla="*/ 160 w 196"/>
                  <a:gd name="T15" fmla="*/ 387 h 393"/>
                  <a:gd name="T16" fmla="*/ 0 w 196"/>
                  <a:gd name="T17" fmla="*/ 198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6" h="393">
                    <a:moveTo>
                      <a:pt x="0" y="198"/>
                    </a:moveTo>
                    <a:cubicBezTo>
                      <a:pt x="0" y="103"/>
                      <a:pt x="64" y="26"/>
                      <a:pt x="157" y="8"/>
                    </a:cubicBezTo>
                    <a:cubicBezTo>
                      <a:pt x="171" y="6"/>
                      <a:pt x="188" y="0"/>
                      <a:pt x="192" y="22"/>
                    </a:cubicBezTo>
                    <a:cubicBezTo>
                      <a:pt x="196" y="41"/>
                      <a:pt x="190" y="52"/>
                      <a:pt x="167" y="56"/>
                    </a:cubicBezTo>
                    <a:cubicBezTo>
                      <a:pt x="95" y="70"/>
                      <a:pt x="47" y="129"/>
                      <a:pt x="48" y="198"/>
                    </a:cubicBezTo>
                    <a:cubicBezTo>
                      <a:pt x="48" y="267"/>
                      <a:pt x="97" y="325"/>
                      <a:pt x="170" y="339"/>
                    </a:cubicBezTo>
                    <a:cubicBezTo>
                      <a:pt x="191" y="343"/>
                      <a:pt x="195" y="354"/>
                      <a:pt x="193" y="372"/>
                    </a:cubicBezTo>
                    <a:cubicBezTo>
                      <a:pt x="190" y="393"/>
                      <a:pt x="174" y="389"/>
                      <a:pt x="160" y="387"/>
                    </a:cubicBezTo>
                    <a:cubicBezTo>
                      <a:pt x="70" y="375"/>
                      <a:pt x="0" y="293"/>
                      <a:pt x="0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pt-BR" noProof="0"/>
              </a:p>
            </p:txBody>
          </p:sp>
        </p:grpSp>
      </p:grpSp>
      <p:sp>
        <p:nvSpPr>
          <p:cNvPr id="21" name="Espaço Reservado para Texto 2">
            <a:extLst>
              <a:ext uri="{FF2B5EF4-FFF2-40B4-BE49-F238E27FC236}">
                <a16:creationId xmlns:a16="http://schemas.microsoft.com/office/drawing/2014/main" id="{4D77C47B-CC1E-41DA-9146-5DFD63065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153348"/>
            <a:ext cx="10515600" cy="648543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15970233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C2A6B906-ACDA-40FD-8AC8-0B693AB1279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9" name="Forma Livre 5">
              <a:extLst>
                <a:ext uri="{FF2B5EF4-FFF2-40B4-BE49-F238E27FC236}">
                  <a16:creationId xmlns:a16="http://schemas.microsoft.com/office/drawing/2014/main" id="{717F7366-5A99-4065-90C2-AE7DF5DD0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0" name="Forma livre 6">
              <a:extLst>
                <a:ext uri="{FF2B5EF4-FFF2-40B4-BE49-F238E27FC236}">
                  <a16:creationId xmlns:a16="http://schemas.microsoft.com/office/drawing/2014/main" id="{90A089CA-63B9-4456-B0B1-17C75EBF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2" name="Forma Livre 7">
              <a:extLst>
                <a:ext uri="{FF2B5EF4-FFF2-40B4-BE49-F238E27FC236}">
                  <a16:creationId xmlns:a16="http://schemas.microsoft.com/office/drawing/2014/main" id="{8D36B2D1-BCFE-43FC-8743-7B7A30E1A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14" name="Espaço reservado para conteúdo 2">
            <a:extLst>
              <a:ext uri="{FF2B5EF4-FFF2-40B4-BE49-F238E27FC236}">
                <a16:creationId xmlns:a16="http://schemas.microsoft.com/office/drawing/2014/main" id="{079DA8F4-EDD3-4D62-A90B-8C3C1AFB00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938" y="1825625"/>
            <a:ext cx="5503862" cy="4351338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7" name="Espaço reservado para conteúdo 3">
            <a:extLst>
              <a:ext uri="{FF2B5EF4-FFF2-40B4-BE49-F238E27FC236}">
                <a16:creationId xmlns:a16="http://schemas.microsoft.com/office/drawing/2014/main" id="{DA0DA994-B4A9-447A-BEBF-3EA31D3755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19DEF115-82C2-4E9D-A22C-8DA561FB3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0904258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6EA91A37-9C6F-8BDE-2841-46DD8B26F8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6" t="31989" r="57957" b="31678"/>
          <a:stretch/>
        </p:blipFill>
        <p:spPr>
          <a:xfrm>
            <a:off x="428086" y="6261436"/>
            <a:ext cx="1281701" cy="428012"/>
          </a:xfrm>
          <a:prstGeom prst="rect">
            <a:avLst/>
          </a:prstGeom>
        </p:spPr>
      </p:pic>
      <p:grpSp>
        <p:nvGrpSpPr>
          <p:cNvPr id="20" name="Grupo 19">
            <a:extLst>
              <a:ext uri="{FF2B5EF4-FFF2-40B4-BE49-F238E27FC236}">
                <a16:creationId xmlns:a16="http://schemas.microsoft.com/office/drawing/2014/main" id="{616F52B4-215E-4237-893C-E22B23804744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2" name="Forma Livre 5">
              <a:extLst>
                <a:ext uri="{FF2B5EF4-FFF2-40B4-BE49-F238E27FC236}">
                  <a16:creationId xmlns:a16="http://schemas.microsoft.com/office/drawing/2014/main" id="{B7C40C77-B795-4B07-B92D-2E8A56635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3" name="Forma livre 6">
              <a:extLst>
                <a:ext uri="{FF2B5EF4-FFF2-40B4-BE49-F238E27FC236}">
                  <a16:creationId xmlns:a16="http://schemas.microsoft.com/office/drawing/2014/main" id="{6E703A1E-5F10-4BB5-9D52-77CB6F599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4" name="Forma Livre 7">
              <a:extLst>
                <a:ext uri="{FF2B5EF4-FFF2-40B4-BE49-F238E27FC236}">
                  <a16:creationId xmlns:a16="http://schemas.microsoft.com/office/drawing/2014/main" id="{22CEE04C-09CE-41CF-937D-EC2D3C23E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14" name="Espaço Reservado para Texto 2">
            <a:extLst>
              <a:ext uri="{FF2B5EF4-FFF2-40B4-BE49-F238E27FC236}">
                <a16:creationId xmlns:a16="http://schemas.microsoft.com/office/drawing/2014/main" id="{774CF4BA-8DCB-42CF-A2C4-D6AF95EE3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7" name="Espaço reservado para conteúdo 3">
            <a:extLst>
              <a:ext uri="{FF2B5EF4-FFF2-40B4-BE49-F238E27FC236}">
                <a16:creationId xmlns:a16="http://schemas.microsoft.com/office/drawing/2014/main" id="{67BA8B6E-A28D-4658-8C91-6CA7BD539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5938" y="2505075"/>
            <a:ext cx="5157787" cy="3684588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8" name="Espaço Reservado para Texto 4">
            <a:extLst>
              <a:ext uri="{FF2B5EF4-FFF2-40B4-BE49-F238E27FC236}">
                <a16:creationId xmlns:a16="http://schemas.microsoft.com/office/drawing/2014/main" id="{F73B3215-82DB-4DBF-9E77-3AE2308C69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9" name="Espaço reservado para conteúdo 5">
            <a:extLst>
              <a:ext uri="{FF2B5EF4-FFF2-40B4-BE49-F238E27FC236}">
                <a16:creationId xmlns:a16="http://schemas.microsoft.com/office/drawing/2014/main" id="{8DFD34E8-36CC-4FFE-926B-C170208FED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25" name="Título 1">
            <a:extLst>
              <a:ext uri="{FF2B5EF4-FFF2-40B4-BE49-F238E27FC236}">
                <a16:creationId xmlns:a16="http://schemas.microsoft.com/office/drawing/2014/main" id="{AE3770E9-CB74-47B0-8229-91F6F7560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2171577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330D5738-946A-B4C9-A39F-63D1334FC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6" t="31989" r="57957" b="31678"/>
          <a:stretch/>
        </p:blipFill>
        <p:spPr>
          <a:xfrm>
            <a:off x="428086" y="6261436"/>
            <a:ext cx="1281701" cy="428012"/>
          </a:xfrm>
          <a:prstGeom prst="rect">
            <a:avLst/>
          </a:prstGeom>
        </p:spPr>
      </p:pic>
      <p:sp>
        <p:nvSpPr>
          <p:cNvPr id="22" name="Espaço Reservado para Imagem 21">
            <a:extLst>
              <a:ext uri="{FF2B5EF4-FFF2-40B4-BE49-F238E27FC236}">
                <a16:creationId xmlns:a16="http://schemas.microsoft.com/office/drawing/2014/main" id="{C57825D7-DD33-4B70-BBBE-D46E7A5352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768485"/>
            <a:ext cx="5305662" cy="5305662"/>
          </a:xfrm>
          <a:custGeom>
            <a:avLst/>
            <a:gdLst>
              <a:gd name="connsiteX0" fmla="*/ 2652831 w 5305662"/>
              <a:gd name="connsiteY0" fmla="*/ 0 h 5305662"/>
              <a:gd name="connsiteX1" fmla="*/ 5305662 w 5305662"/>
              <a:gd name="connsiteY1" fmla="*/ 2652831 h 5305662"/>
              <a:gd name="connsiteX2" fmla="*/ 2652831 w 5305662"/>
              <a:gd name="connsiteY2" fmla="*/ 5305662 h 5305662"/>
              <a:gd name="connsiteX3" fmla="*/ 0 w 5305662"/>
              <a:gd name="connsiteY3" fmla="*/ 2652831 h 5305662"/>
              <a:gd name="connsiteX4" fmla="*/ 2652831 w 5305662"/>
              <a:gd name="connsiteY4" fmla="*/ 0 h 530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5662" h="5305662">
                <a:moveTo>
                  <a:pt x="2652831" y="0"/>
                </a:moveTo>
                <a:cubicBezTo>
                  <a:pt x="4117949" y="0"/>
                  <a:pt x="5305662" y="1187713"/>
                  <a:pt x="5305662" y="2652831"/>
                </a:cubicBezTo>
                <a:cubicBezTo>
                  <a:pt x="5305662" y="4117949"/>
                  <a:pt x="4117949" y="5305662"/>
                  <a:pt x="2652831" y="5305662"/>
                </a:cubicBezTo>
                <a:cubicBezTo>
                  <a:pt x="1187713" y="5305662"/>
                  <a:pt x="0" y="4117949"/>
                  <a:pt x="0" y="2652831"/>
                </a:cubicBezTo>
                <a:cubicBezTo>
                  <a:pt x="0" y="1187713"/>
                  <a:pt x="1187713" y="0"/>
                  <a:pt x="2652831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 flipH="1">
            <a:off x="5400786" y="-2003509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19" name="Título 1">
            <a:extLst>
              <a:ext uri="{FF2B5EF4-FFF2-40B4-BE49-F238E27FC236}">
                <a16:creationId xmlns:a16="http://schemas.microsoft.com/office/drawing/2014/main" id="{19A1397F-1946-4CBE-9EC5-159C3CBC7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20" name="Espaço Reservado para Texto 3">
            <a:extLst>
              <a:ext uri="{FF2B5EF4-FFF2-40B4-BE49-F238E27FC236}">
                <a16:creationId xmlns:a16="http://schemas.microsoft.com/office/drawing/2014/main" id="{C535F2AB-153E-44A9-97BE-00553BEC17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3150801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975ECAE8-0887-BBC9-D805-48A06EDF47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6" t="31989" r="57957" b="31678"/>
          <a:stretch/>
        </p:blipFill>
        <p:spPr>
          <a:xfrm>
            <a:off x="428086" y="6261436"/>
            <a:ext cx="1281701" cy="428012"/>
          </a:xfrm>
          <a:prstGeom prst="rect">
            <a:avLst/>
          </a:prstGeom>
        </p:spPr>
      </p:pic>
      <p:grpSp>
        <p:nvGrpSpPr>
          <p:cNvPr id="19" name="Grupo 18">
            <a:extLst>
              <a:ext uri="{FF2B5EF4-FFF2-40B4-BE49-F238E27FC236}">
                <a16:creationId xmlns:a16="http://schemas.microsoft.com/office/drawing/2014/main" id="{9F866E5C-B8AA-4805-B232-831BA01AAF1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0" name="Forma livre 5">
              <a:extLst>
                <a:ext uri="{FF2B5EF4-FFF2-40B4-BE49-F238E27FC236}">
                  <a16:creationId xmlns:a16="http://schemas.microsoft.com/office/drawing/2014/main" id="{F98614F0-2DA3-4F29-8CB3-D61424AC8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2" name="Forma livre 6">
              <a:extLst>
                <a:ext uri="{FF2B5EF4-FFF2-40B4-BE49-F238E27FC236}">
                  <a16:creationId xmlns:a16="http://schemas.microsoft.com/office/drawing/2014/main" id="{66D52F08-13EC-4AB4-BB79-89A5395A0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3" name="Forma Livre 7">
              <a:extLst>
                <a:ext uri="{FF2B5EF4-FFF2-40B4-BE49-F238E27FC236}">
                  <a16:creationId xmlns:a16="http://schemas.microsoft.com/office/drawing/2014/main" id="{2544236D-8C3A-41EF-9A68-C84A8A7D0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‹#›</a:t>
            </a:fld>
            <a:endParaRPr lang="pt-BR" noProof="0"/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9009D5C6-6206-4291-8037-67DC025F0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17" name="Espaço Reservado para Texto 3">
            <a:extLst>
              <a:ext uri="{FF2B5EF4-FFF2-40B4-BE49-F238E27FC236}">
                <a16:creationId xmlns:a16="http://schemas.microsoft.com/office/drawing/2014/main" id="{BEB643FD-AA85-4A43-8EBD-AFD10DD98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8" name="Espaço reservado para conteúdo 2">
            <a:extLst>
              <a:ext uri="{FF2B5EF4-FFF2-40B4-BE49-F238E27FC236}">
                <a16:creationId xmlns:a16="http://schemas.microsoft.com/office/drawing/2014/main" id="{9001F313-F798-43BE-AFF0-A68C84C36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791353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2C41D-D8BD-8E71-21F0-14D1C08DA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1F927-B833-12E2-BDA8-A6E8B50313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997A49-60D3-E084-562A-7FB02DBC47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CBB038-A7AB-040E-276C-653E36EFA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8380-3B35-474B-A087-FE68187CC3F8}" type="datetime1">
              <a:rPr lang="LID4096" smtClean="0"/>
              <a:t>10/31/2024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7FE60-3BC4-C834-019E-27A539A46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2E67A7-4ADB-9B15-6F2E-93B806D28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184904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45547-74B4-9FFF-6CC2-5E487473B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7A473-6DD2-DF9B-F6A7-FCC137A79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3BF526-5351-D593-E4AF-753E152E94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D19503-B9C1-3984-773D-9827E53525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843DCC-97E3-B28D-000B-0E19E8CF5B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C25FE1-571E-6458-CCC0-AE096550D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6F54-99C6-4A58-A872-5BF156E87665}" type="datetime1">
              <a:rPr lang="LID4096" smtClean="0"/>
              <a:t>10/31/2024</a:t>
            </a:fld>
            <a:endParaRPr lang="en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F76F95-EBBF-7BD1-067D-1DC32FF3D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E57766-923E-2FF4-7F84-DFA9CED18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793338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ECC4A-4F5F-EEF5-E5FB-13B71A6BD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DACEA4-4848-CD02-F086-453273DDB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38397-9CA8-491C-B548-ECF4FE43C854}" type="datetime1">
              <a:rPr lang="LID4096" smtClean="0"/>
              <a:t>10/31/2024</a:t>
            </a:fld>
            <a:endParaRPr lang="en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F00E1-A68A-54D5-9C25-C71705C61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C5B038-D52D-BD2B-6272-F54BD1A51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53000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BECF02-E737-AC3B-CBCE-FD70D8C34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301C5-3AD7-4C99-9363-EB7C31A8F2EB}" type="datetime1">
              <a:rPr lang="LID4096" smtClean="0"/>
              <a:t>10/31/2024</a:t>
            </a:fld>
            <a:endParaRPr lang="en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20FE1E-56E3-CE13-208A-972F9E7C8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9AC0A-EA46-7E18-2126-7A176259A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06274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187DA-3490-D430-8C89-C2A168F7B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8777D-35FB-7A8C-98EB-3B9A9CF51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563F4E-CBFD-7E6F-EF9F-90D301BB92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1501C2-A5EE-23F7-0C12-8C56EA914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7C244-8670-4BCC-8167-B6C460379C4C}" type="datetime1">
              <a:rPr lang="LID4096" smtClean="0"/>
              <a:t>10/31/2024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3833C8-A17C-3848-A499-0DC3360AD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6AC7F7-126E-66D1-DF09-335B649BA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328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432BF-42C5-519B-A9DE-E00120DA7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5738B8-A30D-659F-FFD1-3E3181675C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7D748-60F2-3B84-DFE8-ADB70C7463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A5D58-A173-448D-2BE3-F49C4AF6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BEAC6-685A-460C-8ED9-ED5B24DF2AC1}" type="datetime1">
              <a:rPr lang="LID4096" smtClean="0"/>
              <a:t>10/31/2024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5EE5F6-7DCE-002A-A686-FE98ADAA7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435F5F-2619-D9F8-6D43-D60A02B81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914449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31B710-52C3-2CFB-7DCB-5C0C81209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E1D9B-9512-4758-B1F3-313E5BAABA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E04A9-B45A-7190-9168-2EC1BDC7D0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A6FBF-CFE9-4FBC-9AB2-55E3A974824A}" type="datetime1">
              <a:rPr lang="LID4096" smtClean="0"/>
              <a:t>10/31/2024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A4C85-DE37-4DB9-DBFD-D37DF23E18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55D4E-6CE9-FE0B-5980-FC6B720F1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9328" y="6473211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84F5-F1B4-A141-919D-B78DF43460CF}" type="slidenum">
              <a:rPr lang="en-BR" smtClean="0"/>
              <a:t>‹#›</a:t>
            </a:fld>
            <a:endParaRPr lang="en-BR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8B890B0E-21A4-6A12-14C1-72AE3746EA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pic>
        <p:nvPicPr>
          <p:cNvPr id="8" name="Imagem 3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849D7097-0A0F-2261-3B8B-DE2D63BC188D}"/>
              </a:ext>
            </a:extLst>
          </p:cNvPr>
          <p:cNvPicPr>
            <a:picLocks noChangeAspect="1"/>
          </p:cNvPicPr>
          <p:nvPr userDrawn="1"/>
        </p:nvPicPr>
        <p:blipFill>
          <a:blip r:embed="rId42"/>
          <a:stretch>
            <a:fillRect/>
          </a:stretch>
        </p:blipFill>
        <p:spPr>
          <a:xfrm>
            <a:off x="9945645" y="6249430"/>
            <a:ext cx="22479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7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  <p:sldLayoutId id="2147483681" r:id="rId31"/>
    <p:sldLayoutId id="2147483683" r:id="rId32"/>
    <p:sldLayoutId id="2147483684" r:id="rId33"/>
    <p:sldLayoutId id="2147483685" r:id="rId34"/>
    <p:sldLayoutId id="2147483687" r:id="rId35"/>
    <p:sldLayoutId id="2147483689" r:id="rId36"/>
    <p:sldLayoutId id="2147483690" r:id="rId37"/>
    <p:sldLayoutId id="2147483691" r:id="rId38"/>
    <p:sldLayoutId id="2147483692" r:id="rId3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1E_D0B2E49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CEC34B0-36C4-0D79-B7A8-61E59B3F6725}"/>
              </a:ext>
            </a:extLst>
          </p:cNvPr>
          <p:cNvSpPr/>
          <p:nvPr/>
        </p:nvSpPr>
        <p:spPr>
          <a:xfrm>
            <a:off x="0" y="9190"/>
            <a:ext cx="1041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`</a:t>
            </a:r>
            <a:endParaRPr lang="en-B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51C5CA1-0283-A935-641C-E6A05A00B0F8}"/>
              </a:ext>
            </a:extLst>
          </p:cNvPr>
          <p:cNvSpPr/>
          <p:nvPr/>
        </p:nvSpPr>
        <p:spPr>
          <a:xfrm>
            <a:off x="10414000" y="0"/>
            <a:ext cx="1778000" cy="6858000"/>
          </a:xfrm>
          <a:prstGeom prst="rect">
            <a:avLst/>
          </a:prstGeom>
          <a:gradFill flip="none" rotWithShape="1">
            <a:gsLst>
              <a:gs pos="0">
                <a:srgbClr val="7800A9"/>
              </a:gs>
              <a:gs pos="100000">
                <a:srgbClr val="37FFB3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22" name="Picture 21" descr="A picture containing sky, outdoor, stadium, shore&#10;&#10;Description automatically generated">
            <a:extLst>
              <a:ext uri="{FF2B5EF4-FFF2-40B4-BE49-F238E27FC236}">
                <a16:creationId xmlns:a16="http://schemas.microsoft.com/office/drawing/2014/main" id="{40099326-886E-EE48-E250-381DDE6C33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921" t="323" r="19148" b="545"/>
          <a:stretch/>
        </p:blipFill>
        <p:spPr>
          <a:xfrm>
            <a:off x="6983894" y="577850"/>
            <a:ext cx="5208106" cy="5702300"/>
          </a:xfrm>
          <a:prstGeom prst="rect">
            <a:avLst/>
          </a:prstGeom>
          <a:effectLst>
            <a:outerShdw blurRad="475622" dist="164230" dir="2700000" algn="tl" rotWithShape="0">
              <a:prstClr val="black">
                <a:alpha val="52000"/>
              </a:prstClr>
            </a:outerShdw>
          </a:effectLst>
        </p:spPr>
      </p:pic>
      <p:pic>
        <p:nvPicPr>
          <p:cNvPr id="5" name="Picture 4" descr="Texto&#10;&#10;Descrição gerada automaticamente">
            <a:extLst>
              <a:ext uri="{FF2B5EF4-FFF2-40B4-BE49-F238E27FC236}">
                <a16:creationId xmlns:a16="http://schemas.microsoft.com/office/drawing/2014/main" id="{B34D720E-51F1-E1C3-49A9-ECDAC833F23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8658" y="5476428"/>
            <a:ext cx="4526083" cy="1050242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18F32130-5487-6BA9-B0E6-C5DCE49DC940}"/>
              </a:ext>
            </a:extLst>
          </p:cNvPr>
          <p:cNvSpPr txBox="1">
            <a:spLocks/>
          </p:cNvSpPr>
          <p:nvPr/>
        </p:nvSpPr>
        <p:spPr>
          <a:xfrm>
            <a:off x="430695" y="3545123"/>
            <a:ext cx="6377609" cy="7646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algn="l"/>
            <a:r>
              <a:rPr lang="en-US" sz="4400" kern="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Quench Protection</a:t>
            </a:r>
            <a:endParaRPr lang="en-BR" sz="13800" b="1">
              <a:latin typeface="Aptos Light" panose="020B00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BCBCC6B8-A1F7-84C9-C734-2CE5C5E2C61E}"/>
              </a:ext>
            </a:extLst>
          </p:cNvPr>
          <p:cNvSpPr txBox="1">
            <a:spLocks/>
          </p:cNvSpPr>
          <p:nvPr/>
        </p:nvSpPr>
        <p:spPr>
          <a:xfrm>
            <a:off x="430694" y="4410343"/>
            <a:ext cx="6377609" cy="555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1800">
                <a:latin typeface="Aptos Light" panose="020B0004020202020204" pitchFamily="34" charset="0"/>
                <a:ea typeface="Lato Light"/>
                <a:cs typeface="Lato Light"/>
              </a:rPr>
              <a:t>Samuel Fraga</a:t>
            </a:r>
          </a:p>
        </p:txBody>
      </p:sp>
      <p:cxnSp>
        <p:nvCxnSpPr>
          <p:cNvPr id="15" name="Straight Connector 6">
            <a:extLst>
              <a:ext uri="{FF2B5EF4-FFF2-40B4-BE49-F238E27FC236}">
                <a16:creationId xmlns:a16="http://schemas.microsoft.com/office/drawing/2014/main" id="{E47FD92D-651A-B201-88F7-6DABED1C6F1D}"/>
              </a:ext>
            </a:extLst>
          </p:cNvPr>
          <p:cNvCxnSpPr>
            <a:cxnSpLocks/>
          </p:cNvCxnSpPr>
          <p:nvPr/>
        </p:nvCxnSpPr>
        <p:spPr>
          <a:xfrm>
            <a:off x="534504" y="4410343"/>
            <a:ext cx="2907196" cy="0"/>
          </a:xfrm>
          <a:prstGeom prst="line">
            <a:avLst/>
          </a:prstGeom>
          <a:ln w="19050">
            <a:solidFill>
              <a:srgbClr val="37F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16EDC939-CE87-9C78-688E-A8DD2F8798DF}"/>
              </a:ext>
            </a:extLst>
          </p:cNvPr>
          <p:cNvSpPr txBox="1">
            <a:spLocks/>
          </p:cNvSpPr>
          <p:nvPr/>
        </p:nvSpPr>
        <p:spPr>
          <a:xfrm>
            <a:off x="430694" y="4844322"/>
            <a:ext cx="6377609" cy="664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sz="1200">
                <a:latin typeface="Aptos Light" panose="020B0004020202020204" pitchFamily="34" charset="0"/>
                <a:ea typeface="Lato Light"/>
                <a:cs typeface="Lato Light"/>
              </a:rPr>
              <a:t>Electronics Group</a:t>
            </a:r>
            <a:endParaRPr lang="en-US" sz="1200">
              <a:latin typeface="Aptos Light" panose="020B00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sz="1200">
                <a:latin typeface="Aptos Light" panose="020B0004020202020204" pitchFamily="34" charset="0"/>
                <a:ea typeface="Lato Light"/>
                <a:cs typeface="Lato Light"/>
              </a:rPr>
              <a:t>On behalf of the Technology Unit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1EDFAC58-F6F0-9FC3-B81D-928E7ADC26F7}"/>
              </a:ext>
            </a:extLst>
          </p:cNvPr>
          <p:cNvSpPr txBox="1">
            <a:spLocks/>
          </p:cNvSpPr>
          <p:nvPr/>
        </p:nvSpPr>
        <p:spPr>
          <a:xfrm>
            <a:off x="252895" y="35557"/>
            <a:ext cx="5561496" cy="185942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en-US" sz="3200" kern="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CNPEM’s Superconducting Wavelength Shifter (SWLS)</a:t>
            </a:r>
          </a:p>
          <a:p>
            <a:pPr algn="l">
              <a:lnSpc>
                <a:spcPct val="110000"/>
              </a:lnSpc>
            </a:pPr>
            <a:r>
              <a:rPr lang="en-US" sz="3200" kern="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Technical Design Review</a:t>
            </a:r>
            <a:endParaRPr lang="pt-BR" sz="8800" kern="0">
              <a:latin typeface="Aptos Light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E0FC0C46-5FDE-F4D8-9D43-2D2058966915}"/>
              </a:ext>
            </a:extLst>
          </p:cNvPr>
          <p:cNvSpPr txBox="1">
            <a:spLocks/>
          </p:cNvSpPr>
          <p:nvPr/>
        </p:nvSpPr>
        <p:spPr>
          <a:xfrm>
            <a:off x="252894" y="1805367"/>
            <a:ext cx="6377609" cy="696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00"/>
              </a:spcBef>
            </a:pPr>
            <a:r>
              <a:rPr lang="en-US" sz="1800">
                <a:solidFill>
                  <a:schemeClr val="tx1"/>
                </a:solidFill>
                <a:latin typeface="Aptos Light" panose="020B00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4–5</a:t>
            </a:r>
            <a:r>
              <a:rPr lang="en-US" sz="1800" baseline="30000">
                <a:solidFill>
                  <a:schemeClr val="tx1"/>
                </a:solidFill>
                <a:latin typeface="Aptos Light" panose="020B00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</a:t>
            </a:r>
            <a:r>
              <a:rPr lang="en-US" sz="1800">
                <a:solidFill>
                  <a:schemeClr val="tx1"/>
                </a:solidFill>
                <a:latin typeface="Aptos Light" panose="020B00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November 2024</a:t>
            </a:r>
            <a:endParaRPr lang="en-US" sz="1200">
              <a:solidFill>
                <a:schemeClr val="tx1"/>
              </a:solidFill>
              <a:latin typeface="Aptos Light" panose="020B00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216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Verdana"/>
                <a:ea typeface="Verdana"/>
              </a:rPr>
              <a:t>FPGA Physical Layer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21C3E-C8A3-CE82-CBDC-D94E50E89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US" smtClean="0"/>
              <a:t>10</a:t>
            </a:fld>
            <a:endParaRPr lang="en-US"/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D36895DC-B371-56EF-2306-760F35C9DE19}"/>
              </a:ext>
            </a:extLst>
          </p:cNvPr>
          <p:cNvGrpSpPr/>
          <p:nvPr/>
        </p:nvGrpSpPr>
        <p:grpSpPr>
          <a:xfrm>
            <a:off x="411480" y="1024014"/>
            <a:ext cx="9299533" cy="5675725"/>
            <a:chOff x="411480" y="1024014"/>
            <a:chExt cx="9299533" cy="5675725"/>
          </a:xfrm>
        </p:grpSpPr>
        <p:pic>
          <p:nvPicPr>
            <p:cNvPr id="2" name="Picture 1" descr="A diagram of a computer system&#10;&#10;Description automatically generated">
              <a:extLst>
                <a:ext uri="{FF2B5EF4-FFF2-40B4-BE49-F238E27FC236}">
                  <a16:creationId xmlns:a16="http://schemas.microsoft.com/office/drawing/2014/main" id="{A2F9C4E2-BA17-1B75-BE35-DA7B95ECE6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853"/>
            <a:stretch/>
          </p:blipFill>
          <p:spPr>
            <a:xfrm>
              <a:off x="411480" y="1024014"/>
              <a:ext cx="9299533" cy="5675725"/>
            </a:xfrm>
            <a:prstGeom prst="rect">
              <a:avLst/>
            </a:prstGeom>
          </p:spPr>
        </p:pic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5FF6D9A2-2D57-16B8-6C09-F1A1A8CD88E0}"/>
                </a:ext>
              </a:extLst>
            </p:cNvPr>
            <p:cNvSpPr/>
            <p:nvPr/>
          </p:nvSpPr>
          <p:spPr>
            <a:xfrm>
              <a:off x="7955280" y="3154680"/>
              <a:ext cx="1508760" cy="617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D850C2B-4ECD-64BE-CA07-E904CFB7BF22}"/>
              </a:ext>
            </a:extLst>
          </p:cNvPr>
          <p:cNvSpPr txBox="1"/>
          <p:nvPr/>
        </p:nvSpPr>
        <p:spPr>
          <a:xfrm>
            <a:off x="8438143" y="3579793"/>
            <a:ext cx="3342377" cy="17697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>
                <a:ea typeface="Calibri"/>
                <a:cs typeface="Arial"/>
              </a:rPr>
              <a:t>The system is composed of three macro-level subsystems: </a:t>
            </a:r>
          </a:p>
          <a:p>
            <a:pPr marL="285750" indent="-285750">
              <a:lnSpc>
                <a:spcPct val="150000"/>
              </a:lnSpc>
              <a:buFont typeface="Arial,Sans-Serif"/>
              <a:buChar char="•"/>
            </a:pPr>
            <a:r>
              <a:rPr lang="en-US" sz="1400">
                <a:ea typeface="Calibri"/>
                <a:cs typeface="Arial"/>
              </a:rPr>
              <a:t> ADC driver;</a:t>
            </a:r>
          </a:p>
          <a:p>
            <a:pPr marL="285750" indent="-285750">
              <a:lnSpc>
                <a:spcPct val="150000"/>
              </a:lnSpc>
              <a:buFont typeface="Arial,Sans-Serif"/>
              <a:buChar char="•"/>
            </a:pPr>
            <a:r>
              <a:rPr lang="en-US" sz="1400">
                <a:cs typeface="Arial"/>
              </a:rPr>
              <a:t>Detection critical path ​;</a:t>
            </a:r>
          </a:p>
          <a:p>
            <a:pPr marL="285750" indent="-285750">
              <a:lnSpc>
                <a:spcPct val="150000"/>
              </a:lnSpc>
              <a:buFont typeface="Arial,Sans-Serif"/>
              <a:buChar char="•"/>
            </a:pPr>
            <a:r>
              <a:rPr lang="en-US" sz="1400">
                <a:ea typeface="Calibri"/>
                <a:cs typeface="Arial"/>
              </a:rPr>
              <a:t>Acquisition path to processing system.</a:t>
            </a:r>
          </a:p>
          <a:p>
            <a:endParaRPr lang="en-US">
              <a:ea typeface="Calibri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38950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9F1E09-0269-BBC7-F00D-AF13FA5FA4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C3B5AA2F-7C9C-C999-D8DD-142D81A93EFD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Verdana"/>
                <a:ea typeface="Verdana"/>
              </a:rPr>
              <a:t>Operation Flow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7E9BBC1-9433-FE47-A19C-633BEF5B7A06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6621F4-E14E-0547-1DF2-B68811BE8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US" smtClean="0"/>
              <a:t>11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3A25FEB-8557-CA4B-E624-4EA65F91C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861" y="1125429"/>
            <a:ext cx="9165527" cy="504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6A6601B3-8CB2-E0EB-56B9-4E148D416E4E}"/>
              </a:ext>
            </a:extLst>
          </p:cNvPr>
          <p:cNvSpPr txBox="1"/>
          <p:nvPr/>
        </p:nvSpPr>
        <p:spPr>
          <a:xfrm>
            <a:off x="229828" y="1145174"/>
            <a:ext cx="371352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Calibri" panose="020F0502020204030204"/>
              </a:rPr>
              <a:t>Reliable self-watching mechanisms for interlock.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  <a:defRPr/>
            </a:pPr>
            <a:r>
              <a:rPr lang="en-US" sz="1400"/>
              <a:t>Protection is triggered if communication with any ADC fails.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  <a:defRPr/>
            </a:pPr>
            <a:r>
              <a:rPr lang="en-US" sz="1400"/>
              <a:t>Failures in the acquisition pipeline are signaled by LEDs and logged for debugging.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37030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>
            <a:extLst>
              <a:ext uri="{FF2B5EF4-FFF2-40B4-BE49-F238E27FC236}">
                <a16:creationId xmlns:a16="http://schemas.microsoft.com/office/drawing/2014/main" id="{ECF9D6CE-FFA5-F7CB-52DD-9CEE670E44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3528" y="959748"/>
            <a:ext cx="4273363" cy="2635096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Verdana"/>
                <a:ea typeface="Verdana"/>
              </a:rPr>
              <a:t>Prototypes, Tests and Results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21C3E-C8A3-CE82-CBDC-D94E50E89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4BDEBD97-AEE7-F5AD-33C9-CED16E8177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14"/>
          <a:stretch/>
        </p:blipFill>
        <p:spPr bwMode="auto">
          <a:xfrm>
            <a:off x="698559" y="3610787"/>
            <a:ext cx="4135574" cy="286242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>
            <a:extLst>
              <a:ext uri="{FF2B5EF4-FFF2-40B4-BE49-F238E27FC236}">
                <a16:creationId xmlns:a16="http://schemas.microsoft.com/office/drawing/2014/main" id="{62B62CC7-2B45-035D-BA86-0DDD710348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2525" r="4624" b="8655"/>
          <a:stretch/>
        </p:blipFill>
        <p:spPr bwMode="auto">
          <a:xfrm rot="5400000">
            <a:off x="5508819" y="3384753"/>
            <a:ext cx="2862425" cy="331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ixaDeTexto 55">
            <a:extLst>
              <a:ext uri="{FF2B5EF4-FFF2-40B4-BE49-F238E27FC236}">
                <a16:creationId xmlns:a16="http://schemas.microsoft.com/office/drawing/2014/main" id="{50FF7D85-D79C-D5A1-29B6-91D6DDC4CF2F}"/>
              </a:ext>
            </a:extLst>
          </p:cNvPr>
          <p:cNvSpPr txBox="1"/>
          <p:nvPr/>
        </p:nvSpPr>
        <p:spPr>
          <a:xfrm>
            <a:off x="5473586" y="3327826"/>
            <a:ext cx="27091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>
                <a:solidFill>
                  <a:srgbClr val="222384"/>
                </a:solidFill>
              </a:rPr>
              <a:t>Extraction circuit crate</a:t>
            </a:r>
            <a:endParaRPr lang="en-US" sz="1400">
              <a:solidFill>
                <a:srgbClr val="222384"/>
              </a:solidFill>
            </a:endParaRPr>
          </a:p>
        </p:txBody>
      </p:sp>
      <p:sp>
        <p:nvSpPr>
          <p:cNvPr id="10" name="CaixaDeTexto 55">
            <a:extLst>
              <a:ext uri="{FF2B5EF4-FFF2-40B4-BE49-F238E27FC236}">
                <a16:creationId xmlns:a16="http://schemas.microsoft.com/office/drawing/2014/main" id="{30307B21-DFE7-A79E-DDD6-AECDEEC1FE59}"/>
              </a:ext>
            </a:extLst>
          </p:cNvPr>
          <p:cNvSpPr txBox="1"/>
          <p:nvPr/>
        </p:nvSpPr>
        <p:spPr>
          <a:xfrm>
            <a:off x="698559" y="3327826"/>
            <a:ext cx="41355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>
                <a:solidFill>
                  <a:srgbClr val="222384"/>
                </a:solidFill>
              </a:rPr>
              <a:t>Analog QDS prototype (at right) + DAQ (at left)</a:t>
            </a:r>
            <a:endParaRPr lang="en-US" sz="1400">
              <a:solidFill>
                <a:srgbClr val="222384"/>
              </a:solidFill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3430969F-411C-FCF9-2B3A-5C49CEF59AC3}"/>
              </a:ext>
            </a:extLst>
          </p:cNvPr>
          <p:cNvSpPr txBox="1"/>
          <p:nvPr/>
        </p:nvSpPr>
        <p:spPr>
          <a:xfrm>
            <a:off x="261256" y="1206353"/>
            <a:ext cx="6997917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9848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prstClr val="black"/>
                </a:solidFill>
                <a:ea typeface="Verdana" panose="020B0604030504040204" pitchFamily="34" charset="0"/>
              </a:rPr>
              <a:t>A prototype protection system was built for the test setup of the superconducting coils</a:t>
            </a:r>
          </a:p>
          <a:p>
            <a:pPr marL="239848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prstClr val="black"/>
                </a:solidFill>
                <a:ea typeface="Verdana" panose="020B0604030504040204" pitchFamily="34" charset="0"/>
              </a:rPr>
              <a:t>The extraction circuit is very similar to the final application, differing only on the array of parallel and series resistors and the presence of a central GND</a:t>
            </a:r>
          </a:p>
          <a:p>
            <a:pPr marL="239848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prstClr val="black"/>
                </a:solidFill>
                <a:ea typeface="Verdana" panose="020B0604030504040204" pitchFamily="34" charset="0"/>
              </a:rPr>
              <a:t>Detection by analog circuit, with 4 overvoltage channels</a:t>
            </a:r>
          </a:p>
          <a:p>
            <a:pPr marL="239848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prstClr val="black"/>
                </a:solidFill>
                <a:ea typeface="Verdana" panose="020B0604030504040204" pitchFamily="34" charset="0"/>
              </a:rPr>
              <a:t>Voltage signals acquired by external DAQ (National Instruments NI-9239)</a:t>
            </a:r>
          </a:p>
          <a:p>
            <a:pPr marL="239848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prstClr val="black"/>
                </a:solidFill>
                <a:ea typeface="Verdana" panose="020B0604030504040204" pitchFamily="34" charset="0"/>
              </a:rPr>
              <a:t>Protection method and extraction circuit were validated and due to limitations of the analog detection, we decided to move to a digital solution</a:t>
            </a:r>
          </a:p>
        </p:txBody>
      </p:sp>
    </p:spTree>
    <p:extLst>
      <p:ext uri="{BB962C8B-B14F-4D97-AF65-F5344CB8AC3E}">
        <p14:creationId xmlns:p14="http://schemas.microsoft.com/office/powerpoint/2010/main" val="350138485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Verdana"/>
                <a:ea typeface="Verdana"/>
              </a:rPr>
              <a:t>FPGA Validation Testbenches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21C3E-C8A3-CE82-CBDC-D94E50E89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E47F4D85-3F68-1DB3-2F60-BD0EF1A84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890" y="924967"/>
            <a:ext cx="6960825" cy="31425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FF1607D-3646-F3E5-BB3C-458A05A86E8E}"/>
              </a:ext>
            </a:extLst>
          </p:cNvPr>
          <p:cNvSpPr txBox="1"/>
          <p:nvPr/>
        </p:nvSpPr>
        <p:spPr>
          <a:xfrm>
            <a:off x="7485144" y="3982128"/>
            <a:ext cx="181431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ea typeface="Calibri"/>
                <a:cs typeface="Calibri"/>
              </a:rPr>
              <a:t>Top level testbench</a:t>
            </a:r>
            <a:endParaRPr lang="en-US" sz="1400" b="1"/>
          </a:p>
        </p:txBody>
      </p:sp>
      <p:pic>
        <p:nvPicPr>
          <p:cNvPr id="2" name="Picture 1" descr="A graph with green and white bars&#10;&#10;Description automatically generated">
            <a:extLst>
              <a:ext uri="{FF2B5EF4-FFF2-40B4-BE49-F238E27FC236}">
                <a16:creationId xmlns:a16="http://schemas.microsoft.com/office/drawing/2014/main" id="{63C35595-A54B-5A68-F737-4E2244C9970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7264"/>
          <a:stretch/>
        </p:blipFill>
        <p:spPr>
          <a:xfrm>
            <a:off x="159091" y="4372724"/>
            <a:ext cx="3037984" cy="1810997"/>
          </a:xfrm>
          <a:prstGeom prst="rect">
            <a:avLst/>
          </a:prstGeom>
        </p:spPr>
      </p:pic>
      <p:pic>
        <p:nvPicPr>
          <p:cNvPr id="6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AC36B036-D654-EB25-E524-219912E5D80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8800"/>
          <a:stretch/>
        </p:blipFill>
        <p:spPr>
          <a:xfrm>
            <a:off x="3239611" y="4372723"/>
            <a:ext cx="2137061" cy="1810998"/>
          </a:xfrm>
          <a:prstGeom prst="rect">
            <a:avLst/>
          </a:prstGeom>
        </p:spPr>
      </p:pic>
      <p:pic>
        <p:nvPicPr>
          <p:cNvPr id="9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EB88297C-E677-04A9-D0DF-BE1E5FE35DF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68" t="7172" r="3399" b="845"/>
          <a:stretch/>
        </p:blipFill>
        <p:spPr>
          <a:xfrm>
            <a:off x="5939005" y="4580136"/>
            <a:ext cx="5939575" cy="1145382"/>
          </a:xfrm>
          <a:prstGeom prst="rect">
            <a:avLst/>
          </a:prstGeom>
        </p:spPr>
      </p:pic>
      <p:sp>
        <p:nvSpPr>
          <p:cNvPr id="10" name="TextBox 6">
            <a:extLst>
              <a:ext uri="{FF2B5EF4-FFF2-40B4-BE49-F238E27FC236}">
                <a16:creationId xmlns:a16="http://schemas.microsoft.com/office/drawing/2014/main" id="{F5BE9C94-5699-EEBF-85E2-1949FEFDB63F}"/>
              </a:ext>
            </a:extLst>
          </p:cNvPr>
          <p:cNvSpPr txBox="1"/>
          <p:nvPr/>
        </p:nvSpPr>
        <p:spPr>
          <a:xfrm>
            <a:off x="8004345" y="5727263"/>
            <a:ext cx="181431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ea typeface="Calibri"/>
                <a:cs typeface="Calibri"/>
              </a:rPr>
              <a:t>Timing analysis</a:t>
            </a:r>
            <a:endParaRPr lang="en-US" sz="1400" b="1"/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61ACD4FA-4E6E-8884-2E19-A8E96E05C6D5}"/>
              </a:ext>
            </a:extLst>
          </p:cNvPr>
          <p:cNvSpPr txBox="1"/>
          <p:nvPr/>
        </p:nvSpPr>
        <p:spPr>
          <a:xfrm>
            <a:off x="3400983" y="6165433"/>
            <a:ext cx="181431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ea typeface="Calibri"/>
                <a:cs typeface="Calibri"/>
              </a:rPr>
              <a:t>Power analysis</a:t>
            </a:r>
            <a:endParaRPr lang="en-US" sz="1400" b="1"/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id="{7D00C6AA-1A0B-DECE-B198-FFE20DD1E79F}"/>
              </a:ext>
            </a:extLst>
          </p:cNvPr>
          <p:cNvSpPr txBox="1"/>
          <p:nvPr/>
        </p:nvSpPr>
        <p:spPr>
          <a:xfrm>
            <a:off x="770925" y="6165434"/>
            <a:ext cx="181431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ea typeface="Calibri"/>
                <a:cs typeface="Calibri"/>
              </a:rPr>
              <a:t>Resources analysis</a:t>
            </a:r>
            <a:endParaRPr lang="en-US" sz="1400" b="1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5A0FBCBE-309A-020D-BD45-09F27868D2D4}"/>
              </a:ext>
            </a:extLst>
          </p:cNvPr>
          <p:cNvSpPr txBox="1"/>
          <p:nvPr/>
        </p:nvSpPr>
        <p:spPr>
          <a:xfrm>
            <a:off x="229828" y="1037462"/>
            <a:ext cx="4218347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9848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FPGA firmware was implemented and virtual testbenches validated the following functions:</a:t>
            </a:r>
          </a:p>
          <a:p>
            <a:pPr marL="697048" lvl="1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ADC driver</a:t>
            </a:r>
          </a:p>
          <a:p>
            <a:pPr marL="697048" lvl="1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Detection path</a:t>
            </a:r>
          </a:p>
          <a:p>
            <a:pPr marL="697048" lvl="1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Threshold and validation time configuration </a:t>
            </a:r>
          </a:p>
          <a:p>
            <a:pPr marL="697048" lvl="1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System watcher</a:t>
            </a:r>
          </a:p>
          <a:p>
            <a:pPr marL="239848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Design reports indicate moderate resource utilization, low power consumption and no timing issues.</a:t>
            </a:r>
          </a:p>
        </p:txBody>
      </p:sp>
    </p:spTree>
    <p:extLst>
      <p:ext uri="{BB962C8B-B14F-4D97-AF65-F5344CB8AC3E}">
        <p14:creationId xmlns:p14="http://schemas.microsoft.com/office/powerpoint/2010/main" val="1390004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Verdana"/>
                <a:ea typeface="Verdana"/>
              </a:rPr>
              <a:t>FPGA Validation Testbenches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21C3E-C8A3-CE82-CBDC-D94E50E89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US" smtClean="0"/>
              <a:t>14</a:t>
            </a:fld>
            <a:endParaRPr lang="en-US"/>
          </a:p>
        </p:txBody>
      </p:sp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5D06C108-86D5-8220-010A-EE8A9B8C1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2183" y="3837686"/>
            <a:ext cx="5594804" cy="2487157"/>
          </a:xfrm>
          <a:prstGeom prst="rect">
            <a:avLst/>
          </a:prstGeom>
        </p:spPr>
      </p:pic>
      <p:pic>
        <p:nvPicPr>
          <p:cNvPr id="6" name="Picture 5" descr="A screen shot of a computer&#10;&#10;Description automatically generated">
            <a:extLst>
              <a:ext uri="{FF2B5EF4-FFF2-40B4-BE49-F238E27FC236}">
                <a16:creationId xmlns:a16="http://schemas.microsoft.com/office/drawing/2014/main" id="{7DCF6DDA-70C3-B793-C2C6-4D89C05F8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2183" y="1219857"/>
            <a:ext cx="5351618" cy="2209143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442951DB-27B0-EE8C-B9F2-3B4143FCC7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420" y="3837686"/>
            <a:ext cx="5351618" cy="2381103"/>
          </a:xfrm>
          <a:prstGeom prst="rect">
            <a:avLst/>
          </a:prstGeom>
        </p:spPr>
      </p:pic>
      <p:pic>
        <p:nvPicPr>
          <p:cNvPr id="9" name="Picture 8" descr="A screen shot of a computer&#10;&#10;Description automatically generated">
            <a:extLst>
              <a:ext uri="{FF2B5EF4-FFF2-40B4-BE49-F238E27FC236}">
                <a16:creationId xmlns:a16="http://schemas.microsoft.com/office/drawing/2014/main" id="{5D4AD2E0-B785-91F2-59E7-8BED8F9C14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828" y="1102271"/>
            <a:ext cx="5376316" cy="23537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EE7E8B-BCA8-F1B9-5B1A-793533ABC56E}"/>
              </a:ext>
            </a:extLst>
          </p:cNvPr>
          <p:cNvSpPr txBox="1"/>
          <p:nvPr/>
        </p:nvSpPr>
        <p:spPr>
          <a:xfrm>
            <a:off x="2342007" y="900166"/>
            <a:ext cx="208219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>
                <a:ea typeface="Calibri"/>
                <a:cs typeface="Calibri"/>
              </a:rPr>
              <a:t>System Watcher Testbench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FD6030-A1F1-A6EC-8274-164990180472}"/>
              </a:ext>
            </a:extLst>
          </p:cNvPr>
          <p:cNvSpPr txBox="1"/>
          <p:nvPr/>
        </p:nvSpPr>
        <p:spPr>
          <a:xfrm>
            <a:off x="1881028" y="3583264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>
                <a:cs typeface="Calibri"/>
              </a:rPr>
              <a:t>Threshold Comparison Testbench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342B55-F06E-4E85-13B2-DA0E86B51AD8}"/>
              </a:ext>
            </a:extLst>
          </p:cNvPr>
          <p:cNvSpPr txBox="1"/>
          <p:nvPr/>
        </p:nvSpPr>
        <p:spPr>
          <a:xfrm>
            <a:off x="7881327" y="3606853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>
                <a:cs typeface="Calibri"/>
              </a:rPr>
              <a:t>ADC Driver Testbench</a:t>
            </a:r>
            <a:endParaRPr lang="en-US">
              <a:cs typeface="Calibri"/>
            </a:endParaRPr>
          </a:p>
          <a:p>
            <a:pPr algn="ctr"/>
            <a:endParaRPr lang="en-US" sz="1200" b="1"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D39DA7-86F2-375F-BFFB-5451737B3EDB}"/>
              </a:ext>
            </a:extLst>
          </p:cNvPr>
          <p:cNvSpPr txBox="1"/>
          <p:nvPr/>
        </p:nvSpPr>
        <p:spPr>
          <a:xfrm>
            <a:off x="8122865" y="964440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cs typeface="Calibri"/>
              </a:rPr>
              <a:t>Validation Time Testbench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072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A3BC23-75F6-7FD0-7019-D6429BB7C3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16" name="Picture 15" descr="Background pattern&#10;&#10;Description automatically generated">
            <a:extLst>
              <a:ext uri="{FF2B5EF4-FFF2-40B4-BE49-F238E27FC236}">
                <a16:creationId xmlns:a16="http://schemas.microsoft.com/office/drawing/2014/main" id="{26662CCF-F648-F034-FCCF-C7B89EE0545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1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/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06A5F14-A236-0538-3033-7F818F0A08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7800A9">
                  <a:alpha val="55000"/>
                </a:srgbClr>
              </a:gs>
              <a:gs pos="100000">
                <a:srgbClr val="37FFB3">
                  <a:shade val="100000"/>
                  <a:satMod val="115000"/>
                  <a:alpha val="971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15" name="Picture 14" descr="Texto&#10;&#10;Descrição gerada automaticamente">
            <a:extLst>
              <a:ext uri="{FF2B5EF4-FFF2-40B4-BE49-F238E27FC236}">
                <a16:creationId xmlns:a16="http://schemas.microsoft.com/office/drawing/2014/main" id="{A8D37B0F-11DF-43FB-D6FE-E4C2CD0D24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74" r="8474"/>
          <a:stretch/>
        </p:blipFill>
        <p:spPr>
          <a:xfrm>
            <a:off x="6134100" y="5483330"/>
            <a:ext cx="6453188" cy="18030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F3B15CF-4C44-5FCA-8E3B-DD7CE466042C}"/>
              </a:ext>
            </a:extLst>
          </p:cNvPr>
          <p:cNvSpPr txBox="1"/>
          <p:nvPr/>
        </p:nvSpPr>
        <p:spPr>
          <a:xfrm>
            <a:off x="711199" y="5775231"/>
            <a:ext cx="2730501" cy="43088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fr-FR" sz="2800" b="1" err="1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cnpem.br</a:t>
            </a:r>
            <a:endParaRPr lang="fr-FR" sz="2800" b="1">
              <a:solidFill>
                <a:srgbClr val="4336F4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556586F0-5DC2-BB80-F8F9-B4B4B6E2C731}"/>
              </a:ext>
            </a:extLst>
          </p:cNvPr>
          <p:cNvSpPr txBox="1"/>
          <p:nvPr/>
        </p:nvSpPr>
        <p:spPr>
          <a:xfrm>
            <a:off x="698499" y="671535"/>
            <a:ext cx="5040313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Lato"/>
                <a:ea typeface="Lato"/>
                <a:cs typeface="Lato"/>
              </a:rPr>
              <a:t>Thank you!</a:t>
            </a:r>
            <a:endParaRPr lang="en-US" sz="4800" b="1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1" name="Straight Connector 11">
            <a:extLst>
              <a:ext uri="{FF2B5EF4-FFF2-40B4-BE49-F238E27FC236}">
                <a16:creationId xmlns:a16="http://schemas.microsoft.com/office/drawing/2014/main" id="{CD8B8B13-98FF-62EC-9B9A-3608589BFCDB}"/>
              </a:ext>
            </a:extLst>
          </p:cNvPr>
          <p:cNvCxnSpPr>
            <a:cxnSpLocks/>
          </p:cNvCxnSpPr>
          <p:nvPr/>
        </p:nvCxnSpPr>
        <p:spPr>
          <a:xfrm>
            <a:off x="534504" y="1605729"/>
            <a:ext cx="2907196" cy="0"/>
          </a:xfrm>
          <a:prstGeom prst="line">
            <a:avLst/>
          </a:prstGeom>
          <a:ln w="19050">
            <a:solidFill>
              <a:srgbClr val="37F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4237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231379" y="1001050"/>
            <a:ext cx="10396008" cy="3515706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Design Premises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Protection System Overview</a:t>
            </a:r>
            <a:endParaRPr lang="en-US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Hot-spot Temperature Analysis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Dump Resistor Specification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Quench Detection Requirements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Quench Detection Architecture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Prototypes, Tests and Results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Verdana" charset="0"/>
                <a:ea typeface="Verdana" charset="0"/>
              </a:rPr>
              <a:t>Outline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21C3E-C8A3-CE82-CBDC-D94E50E89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489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231379" y="1018929"/>
            <a:ext cx="10396008" cy="2510367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Adopt conservative requirements seeking robustness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Favor well-established solutions</a:t>
            </a:r>
            <a:endParaRPr lang="en-US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Calibri"/>
            </a:endParaRP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Increase design complexity only as required by the project needs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Minimize the number of critical components (single points of failure)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Add redundancies whenever viable</a:t>
            </a:r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Verdana"/>
                <a:ea typeface="Verdana"/>
              </a:rPr>
              <a:t>Design Premises</a:t>
            </a:r>
            <a:endParaRPr lang="en-US" sz="2800" b="1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21C3E-C8A3-CE82-CBDC-D94E50E89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964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159091" y="1280463"/>
            <a:ext cx="4577501" cy="4297074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Active energy extraction with series resistor</a:t>
            </a:r>
            <a:endParaRPr lang="en-US" sz="13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3 current lead scheme allows treating extraction circuit as 2 independent RL circuits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2 redundant contactors per extraction circuit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Dump resistor bank specified to withstand partial failure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Grounding position to decrease maximum circuit voltage to ground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Quench detection on similar coils by voltage imbalance</a:t>
            </a:r>
            <a:endParaRPr lang="en-US" sz="1300">
              <a:solidFill>
                <a:schemeClr val="tx1">
                  <a:lumMod val="95000"/>
                  <a:lumOff val="5000"/>
                </a:schemeClr>
              </a:solidFill>
              <a:cs typeface="Calibri" panose="020F0502020204030204"/>
            </a:endParaRP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Quench detection on current leads by overvoltage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Quench detection safety redundancy by overvoltage using higher threshold than imbalance detector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Overvoltage detection on current leads, current links and splices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300">
              <a:solidFill>
                <a:schemeClr val="tx1">
                  <a:lumMod val="95000"/>
                  <a:lumOff val="5000"/>
                </a:schemeClr>
              </a:solidFill>
              <a:latin typeface="Lato"/>
              <a:ea typeface="Lato"/>
              <a:cs typeface="Lato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Verdana"/>
                <a:ea typeface="Verdana"/>
              </a:rPr>
              <a:t>Protection System Overview</a:t>
            </a:r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21C3E-C8A3-CE82-CBDC-D94E50E89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US" smtClean="0"/>
              <a:t>4</a:t>
            </a:fld>
            <a:endParaRPr lang="en-US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05EAF75F-47E1-9B4F-409C-2694F99C62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41" y="1375472"/>
            <a:ext cx="7108468" cy="431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316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158311" y="1083299"/>
            <a:ext cx="4456584" cy="5617435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Current leads include ballast, so their resistance is negligible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Assume 2 decoupled RL circuits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Equivalent inductance obtained from stored energy at operating current</a:t>
            </a:r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Worst-case scenario (highest inductance) is used in quench analysis</a:t>
            </a:r>
            <a:endParaRPr lang="en-US" sz="13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MIITS analysis script in Python calculates hot-spot temperature for a Copper and Nb-Ti composite wire considering: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Courier New" panose="020B0604020202020204" pitchFamily="34" charset="0"/>
              <a:buChar char="o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Cu and Nb-Ti specific heat as function of magnetic field density and temperature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Courier New" panose="020B0604020202020204" pitchFamily="34" charset="0"/>
              <a:buChar char="o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Cu resistivity as function of temperature, RRR and magnetic field density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Courier New" panose="020B0604020202020204" pitchFamily="34" charset="0"/>
              <a:buChar char="o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Cu and Nb-Ti density as function of temperature</a:t>
            </a:r>
          </a:p>
          <a:p>
            <a:pPr marL="800100" lvl="1" indent="-342900">
              <a:lnSpc>
                <a:spcPct val="110000"/>
              </a:lnSpc>
              <a:spcAft>
                <a:spcPts val="800"/>
              </a:spcAft>
              <a:buFont typeface="Courier New" panose="020B0604020202020204" pitchFamily="34" charset="0"/>
              <a:buChar char="o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Detection time obtained from approximation of quench voltage evolution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Python script implementing a one-dimensional Wilson simulation was developed, but MIITS yielded more conservative results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Verdana"/>
                <a:ea typeface="Verdana"/>
              </a:rPr>
              <a:t>Hot-spot Temperature Analysis</a:t>
            </a:r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21C3E-C8A3-CE82-CBDC-D94E50E89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US" smtClean="0"/>
              <a:t>5</a:t>
            </a:fld>
            <a:endParaRPr lang="en-US"/>
          </a:p>
        </p:txBody>
      </p:sp>
      <p:pic>
        <p:nvPicPr>
          <p:cNvPr id="5" name="Imagem 4" descr="Diagrama, Esquemático&#10;&#10;Descrição gerada automaticamente">
            <a:extLst>
              <a:ext uri="{FF2B5EF4-FFF2-40B4-BE49-F238E27FC236}">
                <a16:creationId xmlns:a16="http://schemas.microsoft.com/office/drawing/2014/main" id="{ABC2E8DF-24B9-F39C-CEA1-EB4F79FED3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1123" y="907831"/>
            <a:ext cx="4919507" cy="2671506"/>
          </a:xfrm>
          <a:prstGeom prst="rect">
            <a:avLst/>
          </a:prstGeom>
        </p:spPr>
      </p:pic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C19F262A-2261-7A47-CEC8-5A0DAFE7A7E3}"/>
              </a:ext>
            </a:extLst>
          </p:cNvPr>
          <p:cNvSpPr/>
          <p:nvPr/>
        </p:nvSpPr>
        <p:spPr>
          <a:xfrm>
            <a:off x="7482111" y="2224712"/>
            <a:ext cx="1440487" cy="199124"/>
          </a:xfrm>
          <a:prstGeom prst="roundRect">
            <a:avLst/>
          </a:prstGeom>
          <a:noFill/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04A4BD35-03EF-8D40-9F63-1F6E53E54405}"/>
              </a:ext>
            </a:extLst>
          </p:cNvPr>
          <p:cNvSpPr txBox="1"/>
          <p:nvPr/>
        </p:nvSpPr>
        <p:spPr>
          <a:xfrm>
            <a:off x="6659936" y="1477259"/>
            <a:ext cx="1398737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rgbClr val="00B050"/>
                </a:solidFill>
                <a:cs typeface="Calibri"/>
              </a:rPr>
              <a:t>Low resistance</a:t>
            </a:r>
          </a:p>
        </p:txBody>
      </p: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B8969E76-0A08-AA99-CE05-F7E97A0A7482}"/>
              </a:ext>
            </a:extLst>
          </p:cNvPr>
          <p:cNvCxnSpPr/>
          <p:nvPr/>
        </p:nvCxnSpPr>
        <p:spPr>
          <a:xfrm>
            <a:off x="7723474" y="1822431"/>
            <a:ext cx="288099" cy="36116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m 14" descr="Diagrama, Esquemático&#10;&#10;Descrição gerada automaticamente">
            <a:extLst>
              <a:ext uri="{FF2B5EF4-FFF2-40B4-BE49-F238E27FC236}">
                <a16:creationId xmlns:a16="http://schemas.microsoft.com/office/drawing/2014/main" id="{40B33D8F-16EF-5C86-A089-BF52278A14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65" b="51531"/>
          <a:stretch/>
        </p:blipFill>
        <p:spPr>
          <a:xfrm>
            <a:off x="9722110" y="2118846"/>
            <a:ext cx="2228874" cy="996198"/>
          </a:xfrm>
          <a:prstGeom prst="rect">
            <a:avLst/>
          </a:prstGeom>
        </p:spPr>
      </p:pic>
      <p:pic>
        <p:nvPicPr>
          <p:cNvPr id="16" name="Imagem 15" descr="Diagrama, Esquemático&#10;&#10;Descrição gerada automaticamente">
            <a:extLst>
              <a:ext uri="{FF2B5EF4-FFF2-40B4-BE49-F238E27FC236}">
                <a16:creationId xmlns:a16="http://schemas.microsoft.com/office/drawing/2014/main" id="{89DBD98E-FE37-FB3D-B2B4-E7B7012FA3C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2" t="52041" r="465" b="-510"/>
          <a:stretch/>
        </p:blipFill>
        <p:spPr>
          <a:xfrm>
            <a:off x="9711669" y="3308817"/>
            <a:ext cx="2226140" cy="996200"/>
          </a:xfrm>
          <a:prstGeom prst="rect">
            <a:avLst/>
          </a:prstGeom>
        </p:spPr>
      </p:pic>
      <p:sp>
        <p:nvSpPr>
          <p:cNvPr id="17" name="Retângulo: Cantos Arredondados 16">
            <a:extLst>
              <a:ext uri="{FF2B5EF4-FFF2-40B4-BE49-F238E27FC236}">
                <a16:creationId xmlns:a16="http://schemas.microsoft.com/office/drawing/2014/main" id="{50D3D4B3-4430-B86A-DC05-55E540AE01F4}"/>
              </a:ext>
            </a:extLst>
          </p:cNvPr>
          <p:cNvSpPr/>
          <p:nvPr/>
        </p:nvSpPr>
        <p:spPr>
          <a:xfrm>
            <a:off x="9714410" y="2118322"/>
            <a:ext cx="2233808" cy="1075152"/>
          </a:xfrm>
          <a:prstGeom prst="round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B71FF341-2062-0836-167A-9F60F27EB6BA}"/>
              </a:ext>
            </a:extLst>
          </p:cNvPr>
          <p:cNvSpPr txBox="1"/>
          <p:nvPr/>
        </p:nvSpPr>
        <p:spPr>
          <a:xfrm>
            <a:off x="9714409" y="1784298"/>
            <a:ext cx="2233806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solidFill>
                  <a:srgbClr val="C00000"/>
                </a:solidFill>
                <a:cs typeface="Calibri"/>
              </a:rPr>
              <a:t>Highest inductance loop</a:t>
            </a:r>
          </a:p>
        </p:txBody>
      </p:sp>
      <p:pic>
        <p:nvPicPr>
          <p:cNvPr id="20" name="Imagem 19" descr="Texto, Quadro de comunicações&#10;&#10;Descrição gerada automaticamente">
            <a:extLst>
              <a:ext uri="{FF2B5EF4-FFF2-40B4-BE49-F238E27FC236}">
                <a16:creationId xmlns:a16="http://schemas.microsoft.com/office/drawing/2014/main" id="{A84A32E1-F995-D885-A867-E4E3E5DC6F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6766" y="912984"/>
            <a:ext cx="746343" cy="462811"/>
          </a:xfrm>
          <a:prstGeom prst="rect">
            <a:avLst/>
          </a:prstGeom>
        </p:spPr>
      </p:pic>
      <p:sp>
        <p:nvSpPr>
          <p:cNvPr id="14" name="Seta: Curva para a Direita 13">
            <a:extLst>
              <a:ext uri="{FF2B5EF4-FFF2-40B4-BE49-F238E27FC236}">
                <a16:creationId xmlns:a16="http://schemas.microsoft.com/office/drawing/2014/main" id="{3F8CC71D-40FA-3DAA-BC84-345CE37DD4A7}"/>
              </a:ext>
            </a:extLst>
          </p:cNvPr>
          <p:cNvSpPr/>
          <p:nvPr/>
        </p:nvSpPr>
        <p:spPr>
          <a:xfrm rot="-3840000" flipH="1">
            <a:off x="9908774" y="1019128"/>
            <a:ext cx="292274" cy="87682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Imagem 6" descr="Gráfico, Gráfico de linhas&#10;&#10;Descrição gerada automaticamente">
            <a:extLst>
              <a:ext uri="{FF2B5EF4-FFF2-40B4-BE49-F238E27FC236}">
                <a16:creationId xmlns:a16="http://schemas.microsoft.com/office/drawing/2014/main" id="{4C6E7820-AC0A-4371-5CBE-0544BFBAC8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1491" y="3672055"/>
            <a:ext cx="3234889" cy="2992504"/>
          </a:xfrm>
          <a:prstGeom prst="rect">
            <a:avLst/>
          </a:prstGeom>
        </p:spPr>
      </p:pic>
      <p:pic>
        <p:nvPicPr>
          <p:cNvPr id="21" name="Imagem 20" descr="Logotipo, nome da empresa&#10;&#10;Descrição gerada automaticamente">
            <a:extLst>
              <a:ext uri="{FF2B5EF4-FFF2-40B4-BE49-F238E27FC236}">
                <a16:creationId xmlns:a16="http://schemas.microsoft.com/office/drawing/2014/main" id="{7E1849E8-48DA-91E8-A55C-80A0E29084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9014" y="5042958"/>
            <a:ext cx="1536178" cy="477041"/>
          </a:xfrm>
          <a:prstGeom prst="rect">
            <a:avLst/>
          </a:prstGeom>
        </p:spPr>
      </p:pic>
      <p:pic>
        <p:nvPicPr>
          <p:cNvPr id="23" name="Imagem 22" descr="Forma, Retângulo&#10;&#10;Descrição gerada automaticamente">
            <a:extLst>
              <a:ext uri="{FF2B5EF4-FFF2-40B4-BE49-F238E27FC236}">
                <a16:creationId xmlns:a16="http://schemas.microsoft.com/office/drawing/2014/main" id="{DC9B8851-CC0B-DB4E-F3C3-B7CA34D323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5517" y="5660883"/>
            <a:ext cx="2371631" cy="510311"/>
          </a:xfrm>
          <a:prstGeom prst="rect">
            <a:avLst/>
          </a:prstGeom>
        </p:spPr>
      </p:pic>
      <p:pic>
        <p:nvPicPr>
          <p:cNvPr id="25" name="Imagem 24" descr="Uma imagem contendo objeto, relógio&#10;&#10;Descrição gerada automaticamente">
            <a:extLst>
              <a:ext uri="{FF2B5EF4-FFF2-40B4-BE49-F238E27FC236}">
                <a16:creationId xmlns:a16="http://schemas.microsoft.com/office/drawing/2014/main" id="{182564F7-9D88-CA1D-1BB7-E8D27EE4B2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24142" y="5680317"/>
            <a:ext cx="684556" cy="482673"/>
          </a:xfrm>
          <a:prstGeom prst="rect">
            <a:avLst/>
          </a:prstGeom>
        </p:spPr>
      </p:pic>
      <p:sp>
        <p:nvSpPr>
          <p:cNvPr id="27" name="CaixaDeTexto 26">
            <a:extLst>
              <a:ext uri="{FF2B5EF4-FFF2-40B4-BE49-F238E27FC236}">
                <a16:creationId xmlns:a16="http://schemas.microsoft.com/office/drawing/2014/main" id="{319FDDB3-FEA9-806B-01D2-AB94513AA722}"/>
              </a:ext>
            </a:extLst>
          </p:cNvPr>
          <p:cNvSpPr txBox="1"/>
          <p:nvPr/>
        </p:nvSpPr>
        <p:spPr>
          <a:xfrm>
            <a:off x="7951911" y="4432732"/>
            <a:ext cx="3027121" cy="52322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cs typeface="Calibri"/>
              </a:rPr>
              <a:t>First approximation for normal zone voltage in adiabatic case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0B8CDCE9-DA37-863D-677F-BD73B9A7E148}"/>
              </a:ext>
            </a:extLst>
          </p:cNvPr>
          <p:cNvSpPr txBox="1"/>
          <p:nvPr/>
        </p:nvSpPr>
        <p:spPr>
          <a:xfrm>
            <a:off x="10663825" y="872646"/>
            <a:ext cx="1532351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300">
                <a:solidFill>
                  <a:srgbClr val="0D0D0D"/>
                </a:solidFill>
                <a:latin typeface="Lato"/>
              </a:rPr>
              <a:t>Main coils: 2670 J</a:t>
            </a:r>
            <a:endParaRPr lang="en-US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r>
              <a:rPr lang="en-US" sz="1300">
                <a:solidFill>
                  <a:srgbClr val="0D0D0D"/>
                </a:solidFill>
                <a:latin typeface="Lato"/>
              </a:rPr>
              <a:t>Side coils: 750 J</a:t>
            </a:r>
            <a:endParaRPr lang="en-US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58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91716" y="1073615"/>
            <a:ext cx="4693495" cy="2566344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Minimize dump resistance to minimize extraction voltage</a:t>
            </a:r>
            <a:endParaRPr lang="en-US" sz="13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Analysis uses worst-case scenario according to hot-spot temperature calculations for dump specification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Dump resistor matrix optimized to withstand the highest count of open-circuits to component count ratio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Minimum allowed dump resistance is 0.7 </a:t>
            </a: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Symbol"/>
                <a:ea typeface="Lato"/>
                <a:cs typeface="Lato"/>
                <a:sym typeface="Symbol"/>
              </a:rPr>
              <a:t>W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Voltage tap insulation is rated for 250 V (max extraction voltage)</a:t>
            </a:r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Estimate of impact of resistor tolerance in design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Verdana"/>
                <a:ea typeface="Verdana"/>
              </a:rPr>
              <a:t>Dump Resistor Specification</a:t>
            </a:r>
            <a:endParaRPr lang="en-US">
              <a:solidFill>
                <a:prstClr val="black"/>
              </a:solidFill>
              <a:cs typeface="Calibri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21C3E-C8A3-CE82-CBDC-D94E50E89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US" smtClean="0"/>
              <a:t>6</a:t>
            </a:fld>
            <a:endParaRPr lang="en-US"/>
          </a:p>
        </p:txBody>
      </p:sp>
      <p:pic>
        <p:nvPicPr>
          <p:cNvPr id="11" name="Imagem 10" descr="Gráfico&#10;&#10;Descrição gerada automaticamente">
            <a:extLst>
              <a:ext uri="{FF2B5EF4-FFF2-40B4-BE49-F238E27FC236}">
                <a16:creationId xmlns:a16="http://schemas.microsoft.com/office/drawing/2014/main" id="{4DC275D3-2660-4522-124C-83C59412F5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09" r="115" b="-3"/>
          <a:stretch/>
        </p:blipFill>
        <p:spPr>
          <a:xfrm>
            <a:off x="8356005" y="1908486"/>
            <a:ext cx="3832797" cy="2751086"/>
          </a:xfrm>
          <a:prstGeom prst="rect">
            <a:avLst/>
          </a:prstGeom>
        </p:spPr>
      </p:pic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id="{4E5386DC-ED7A-B69A-6128-19E489337C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532494"/>
              </p:ext>
            </p:extLst>
          </p:nvPr>
        </p:nvGraphicFramePr>
        <p:xfrm>
          <a:off x="5096454" y="1017689"/>
          <a:ext cx="2976421" cy="3413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68421">
                  <a:extLst>
                    <a:ext uri="{9D8B030D-6E8A-4147-A177-3AD203B41FA5}">
                      <a16:colId xmlns:a16="http://schemas.microsoft.com/office/drawing/2014/main" val="3418642792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983346943"/>
                    </a:ext>
                  </a:extLst>
                </a:gridCol>
              </a:tblGrid>
              <a:tr h="241714">
                <a:tc>
                  <a:txBody>
                    <a:bodyPr/>
                    <a:lstStyle/>
                    <a:p>
                      <a:pPr algn="l"/>
                      <a:r>
                        <a:rPr lang="en-US" sz="1000" b="1" noProof="0"/>
                        <a:t>Parameter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noProof="0"/>
                        <a:t>Value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0818496"/>
                  </a:ext>
                </a:extLst>
              </a:tr>
              <a:tr h="241714">
                <a:tc>
                  <a:txBody>
                    <a:bodyPr/>
                    <a:lstStyle/>
                    <a:p>
                      <a:pPr algn="l"/>
                      <a:r>
                        <a:rPr lang="en-US" sz="1000" noProof="0"/>
                        <a:t>Maximum hot-spot temperature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noProof="0"/>
                        <a:t>100 K</a:t>
                      </a:r>
                    </a:p>
                  </a:txBody>
                  <a:tcPr anchor="ctr">
                    <a:lnL w="0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2642412"/>
                  </a:ext>
                </a:extLst>
              </a:tr>
              <a:tr h="241714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000" noProof="0"/>
                        <a:t>Maximum operating current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000" noProof="0"/>
                        <a:t>300 A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239703573"/>
                  </a:ext>
                </a:extLst>
              </a:tr>
              <a:tr h="241714">
                <a:tc>
                  <a:txBody>
                    <a:bodyPr/>
                    <a:lstStyle/>
                    <a:p>
                      <a:pPr algn="l"/>
                      <a:r>
                        <a:rPr lang="en-US" sz="1000" noProof="0"/>
                        <a:t>Critical temperature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noProof="0"/>
                        <a:t>9.2 K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13071256"/>
                  </a:ext>
                </a:extLst>
              </a:tr>
              <a:tr h="241714">
                <a:tc>
                  <a:txBody>
                    <a:bodyPr/>
                    <a:lstStyle/>
                    <a:p>
                      <a:pPr algn="l"/>
                      <a:r>
                        <a:rPr lang="en-US" sz="1000" noProof="0"/>
                        <a:t>Current-sharing temperature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noProof="0"/>
                        <a:t>6.1 K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1021514"/>
                  </a:ext>
                </a:extLst>
              </a:tr>
              <a:tr h="241714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000" noProof="0"/>
                        <a:t>Operating temperature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000" noProof="0"/>
                        <a:t>4.2 K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19776692"/>
                  </a:ext>
                </a:extLst>
              </a:tr>
              <a:tr h="241714">
                <a:tc>
                  <a:txBody>
                    <a:bodyPr/>
                    <a:lstStyle/>
                    <a:p>
                      <a:pPr algn="l"/>
                      <a:r>
                        <a:rPr lang="en-US" sz="1000" noProof="0"/>
                        <a:t>Copper area on wire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noProof="0"/>
                        <a:t>2.76144e-7 m</a:t>
                      </a:r>
                      <a:r>
                        <a:rPr lang="en-US" sz="1000" baseline="30000" noProof="0"/>
                        <a:t>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83006399"/>
                  </a:ext>
                </a:extLst>
              </a:tr>
              <a:tr h="241714">
                <a:tc>
                  <a:txBody>
                    <a:bodyPr/>
                    <a:lstStyle/>
                    <a:p>
                      <a:pPr algn="l"/>
                      <a:r>
                        <a:rPr lang="en-US" sz="1000" noProof="0"/>
                        <a:t>Nb-Ti area on wire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i="0" u="none" strike="noStrike" noProof="0">
                          <a:solidFill>
                            <a:srgbClr val="000000"/>
                          </a:solidFill>
                          <a:latin typeface="Calibri"/>
                        </a:rPr>
                        <a:t>2.99794e-7 m</a:t>
                      </a:r>
                      <a:r>
                        <a:rPr lang="en-US" sz="1000" b="0" i="0" u="none" strike="noStrike" baseline="30000" noProof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62270287"/>
                  </a:ext>
                </a:extLst>
              </a:tr>
              <a:tr h="241714">
                <a:tc>
                  <a:txBody>
                    <a:bodyPr/>
                    <a:lstStyle/>
                    <a:p>
                      <a:pPr algn="l"/>
                      <a:r>
                        <a:rPr lang="en-US" sz="1000" noProof="0"/>
                        <a:t>Copper RRR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noProof="0"/>
                        <a:t>131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60784705"/>
                  </a:ext>
                </a:extLst>
              </a:tr>
              <a:tr h="241714">
                <a:tc>
                  <a:txBody>
                    <a:bodyPr/>
                    <a:lstStyle/>
                    <a:p>
                      <a:pPr algn="l"/>
                      <a:r>
                        <a:rPr lang="en-US" sz="1000" noProof="0"/>
                        <a:t>Validation time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noProof="0"/>
                        <a:t>40 </a:t>
                      </a:r>
                      <a:r>
                        <a:rPr lang="en-US" sz="1000" noProof="0" err="1"/>
                        <a:t>ms</a:t>
                      </a:r>
                      <a:endParaRPr lang="en-US" sz="1000" noProof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43340616"/>
                  </a:ext>
                </a:extLst>
              </a:tr>
              <a:tr h="241714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000" noProof="0"/>
                        <a:t>Actuation time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000" noProof="0"/>
                        <a:t>12 </a:t>
                      </a:r>
                      <a:r>
                        <a:rPr lang="en-US" sz="1000" noProof="0" err="1"/>
                        <a:t>ms</a:t>
                      </a:r>
                      <a:endParaRPr lang="en-US" sz="1000" noProof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34634272"/>
                  </a:ext>
                </a:extLst>
              </a:tr>
              <a:tr h="241714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000" noProof="0"/>
                        <a:t>Detection voltage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000" noProof="0"/>
                        <a:t>100 mV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5380610"/>
                  </a:ext>
                </a:extLst>
              </a:tr>
              <a:tr h="241714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000" noProof="0"/>
                        <a:t>Maximum field on wire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000" noProof="0"/>
                        <a:t>5.3 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56181617"/>
                  </a:ext>
                </a:extLst>
              </a:tr>
              <a:tr h="241714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000" noProof="0"/>
                        <a:t>Equivalent constant inductance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000" noProof="0"/>
                        <a:t>96 </a:t>
                      </a:r>
                      <a:r>
                        <a:rPr lang="en-US" sz="1000" noProof="0" err="1"/>
                        <a:t>mH</a:t>
                      </a:r>
                      <a:endParaRPr lang="en-US" sz="1000" noProof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6134322"/>
                  </a:ext>
                </a:extLst>
              </a:tr>
            </a:tbl>
          </a:graphicData>
        </a:graphic>
      </p:graphicFrame>
      <p:sp>
        <p:nvSpPr>
          <p:cNvPr id="14" name="Seta: Curva para a Direita 13">
            <a:extLst>
              <a:ext uri="{FF2B5EF4-FFF2-40B4-BE49-F238E27FC236}">
                <a16:creationId xmlns:a16="http://schemas.microsoft.com/office/drawing/2014/main" id="{3E08FC49-E2E1-6B58-4A07-00720E139916}"/>
              </a:ext>
            </a:extLst>
          </p:cNvPr>
          <p:cNvSpPr/>
          <p:nvPr/>
        </p:nvSpPr>
        <p:spPr>
          <a:xfrm rot="17081691" flipH="1">
            <a:off x="8323835" y="908734"/>
            <a:ext cx="359053" cy="1170673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5" name="Imagem 14" descr="Diagrama&#10;&#10;Descrição gerada automaticamente">
            <a:extLst>
              <a:ext uri="{FF2B5EF4-FFF2-40B4-BE49-F238E27FC236}">
                <a16:creationId xmlns:a16="http://schemas.microsoft.com/office/drawing/2014/main" id="{67E048D6-56BE-DCF0-CA2A-D4E5E155F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921" y="3752598"/>
            <a:ext cx="2967571" cy="1324244"/>
          </a:xfrm>
          <a:prstGeom prst="rect">
            <a:avLst/>
          </a:prstGeom>
        </p:spPr>
      </p:pic>
      <p:pic>
        <p:nvPicPr>
          <p:cNvPr id="16" name="Imagem 15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76FF10F9-FD18-F2EC-5E51-9676B3F62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2568" y="5359579"/>
            <a:ext cx="2883769" cy="1474956"/>
          </a:xfrm>
          <a:prstGeom prst="rect">
            <a:avLst/>
          </a:prstGeom>
        </p:spPr>
      </p:pic>
      <p:pic>
        <p:nvPicPr>
          <p:cNvPr id="17" name="Imagem 16" descr="Gráfico, Gráfico de superfície&#10;&#10;Descrição gerada automaticamente">
            <a:extLst>
              <a:ext uri="{FF2B5EF4-FFF2-40B4-BE49-F238E27FC236}">
                <a16:creationId xmlns:a16="http://schemas.microsoft.com/office/drawing/2014/main" id="{C9D0E2C7-C068-B025-6F86-8A70CCFC397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840" t="2375" r="-145" b="194"/>
          <a:stretch/>
        </p:blipFill>
        <p:spPr>
          <a:xfrm>
            <a:off x="430962" y="5196632"/>
            <a:ext cx="2219694" cy="1508717"/>
          </a:xfrm>
          <a:prstGeom prst="rect">
            <a:avLst/>
          </a:prstGeom>
        </p:spPr>
      </p:pic>
      <p:sp>
        <p:nvSpPr>
          <p:cNvPr id="18" name="Seta: Curva para a Direita 17">
            <a:extLst>
              <a:ext uri="{FF2B5EF4-FFF2-40B4-BE49-F238E27FC236}">
                <a16:creationId xmlns:a16="http://schemas.microsoft.com/office/drawing/2014/main" id="{5F1E747E-8114-B04E-A060-3FE160B44D91}"/>
              </a:ext>
            </a:extLst>
          </p:cNvPr>
          <p:cNvSpPr/>
          <p:nvPr/>
        </p:nvSpPr>
        <p:spPr>
          <a:xfrm rot="20580000">
            <a:off x="274402" y="5066675"/>
            <a:ext cx="250520" cy="532356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Seta: Curva para a Direita 18">
            <a:extLst>
              <a:ext uri="{FF2B5EF4-FFF2-40B4-BE49-F238E27FC236}">
                <a16:creationId xmlns:a16="http://schemas.microsoft.com/office/drawing/2014/main" id="{CEB35ACC-3ECA-D846-F688-60EAB66926C3}"/>
              </a:ext>
            </a:extLst>
          </p:cNvPr>
          <p:cNvSpPr/>
          <p:nvPr/>
        </p:nvSpPr>
        <p:spPr>
          <a:xfrm rot="16860000" flipH="1">
            <a:off x="2850988" y="4902804"/>
            <a:ext cx="208767" cy="594986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" name="Imagem 19" descr="Tabela&#10;&#10;Descrição gerada automaticamente">
            <a:extLst>
              <a:ext uri="{FF2B5EF4-FFF2-40B4-BE49-F238E27FC236}">
                <a16:creationId xmlns:a16="http://schemas.microsoft.com/office/drawing/2014/main" id="{1320B54E-2008-0903-DE08-7A2D955A5B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7751" y="4841637"/>
            <a:ext cx="5113621" cy="1485770"/>
          </a:xfrm>
          <a:prstGeom prst="rect">
            <a:avLst/>
          </a:prstGeom>
        </p:spPr>
      </p:pic>
      <p:sp>
        <p:nvSpPr>
          <p:cNvPr id="21" name="Seta: para a Direita 20">
            <a:extLst>
              <a:ext uri="{FF2B5EF4-FFF2-40B4-BE49-F238E27FC236}">
                <a16:creationId xmlns:a16="http://schemas.microsoft.com/office/drawing/2014/main" id="{7D1B0AD8-C574-3D29-98A3-47B70E79A15E}"/>
              </a:ext>
            </a:extLst>
          </p:cNvPr>
          <p:cNvSpPr/>
          <p:nvPr/>
        </p:nvSpPr>
        <p:spPr>
          <a:xfrm>
            <a:off x="5741096" y="5824603"/>
            <a:ext cx="1221286" cy="146135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17">
            <a:extLst>
              <a:ext uri="{FF2B5EF4-FFF2-40B4-BE49-F238E27FC236}">
                <a16:creationId xmlns:a16="http://schemas.microsoft.com/office/drawing/2014/main" id="{D48C18D7-0E52-0730-6E27-C14573DD33BB}"/>
              </a:ext>
            </a:extLst>
          </p:cNvPr>
          <p:cNvSpPr txBox="1"/>
          <p:nvPr/>
        </p:nvSpPr>
        <p:spPr>
          <a:xfrm>
            <a:off x="5738866" y="5071472"/>
            <a:ext cx="1353223" cy="750129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>
              <a:lnSpc>
                <a:spcPct val="110000"/>
              </a:lnSpc>
              <a:spcAft>
                <a:spcPts val="800"/>
              </a:spcAft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Effect of 20 % tolerance in resistor units</a:t>
            </a:r>
            <a:endParaRPr lang="en-US" sz="130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/>
              <a:ea typeface="Lato"/>
              <a:cs typeface="Calibri" panose="020F0502020204030204"/>
            </a:endParaRPr>
          </a:p>
        </p:txBody>
      </p: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35D85501-E461-688A-1B50-C7DA1221844B}"/>
              </a:ext>
            </a:extLst>
          </p:cNvPr>
          <p:cNvSpPr/>
          <p:nvPr/>
        </p:nvSpPr>
        <p:spPr>
          <a:xfrm>
            <a:off x="2776603" y="5584520"/>
            <a:ext cx="2880985" cy="59498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Imagem 25" descr="Diagrama&#10;&#10;Descrição gerada automaticamente">
            <a:extLst>
              <a:ext uri="{FF2B5EF4-FFF2-40B4-BE49-F238E27FC236}">
                <a16:creationId xmlns:a16="http://schemas.microsoft.com/office/drawing/2014/main" id="{06A8A730-E8EA-F27A-EEA9-F922AB8B723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1389" b="1389"/>
          <a:stretch/>
        </p:blipFill>
        <p:spPr>
          <a:xfrm>
            <a:off x="3530062" y="4346113"/>
            <a:ext cx="963584" cy="982342"/>
          </a:xfrm>
          <a:prstGeom prst="rect">
            <a:avLst/>
          </a:prstGeom>
        </p:spPr>
      </p:pic>
      <p:sp>
        <p:nvSpPr>
          <p:cNvPr id="30" name="Retângulo: Cantos Arredondados 29">
            <a:extLst>
              <a:ext uri="{FF2B5EF4-FFF2-40B4-BE49-F238E27FC236}">
                <a16:creationId xmlns:a16="http://schemas.microsoft.com/office/drawing/2014/main" id="{0061CFC9-A039-9B72-B24F-88A764CB9DD2}"/>
              </a:ext>
            </a:extLst>
          </p:cNvPr>
          <p:cNvSpPr/>
          <p:nvPr/>
        </p:nvSpPr>
        <p:spPr>
          <a:xfrm>
            <a:off x="3528163" y="4342358"/>
            <a:ext cx="960328" cy="981204"/>
          </a:xfrm>
          <a:prstGeom prst="round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tângulo: Cantos Arredondados 32">
            <a:extLst>
              <a:ext uri="{FF2B5EF4-FFF2-40B4-BE49-F238E27FC236}">
                <a16:creationId xmlns:a16="http://schemas.microsoft.com/office/drawing/2014/main" id="{9A465AE4-54A8-A795-7F79-47F1149397DE}"/>
              </a:ext>
            </a:extLst>
          </p:cNvPr>
          <p:cNvSpPr/>
          <p:nvPr/>
        </p:nvSpPr>
        <p:spPr>
          <a:xfrm>
            <a:off x="6962383" y="5219176"/>
            <a:ext cx="5104354" cy="156574"/>
          </a:xfrm>
          <a:prstGeom prst="roundRect">
            <a:avLst/>
          </a:prstGeom>
          <a:solidFill>
            <a:srgbClr val="FFC000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tângulo: Cantos Arredondados 34">
            <a:extLst>
              <a:ext uri="{FF2B5EF4-FFF2-40B4-BE49-F238E27FC236}">
                <a16:creationId xmlns:a16="http://schemas.microsoft.com/office/drawing/2014/main" id="{954B3083-74C7-DFCE-F7D1-718ED8BFD41D}"/>
              </a:ext>
            </a:extLst>
          </p:cNvPr>
          <p:cNvSpPr/>
          <p:nvPr/>
        </p:nvSpPr>
        <p:spPr>
          <a:xfrm>
            <a:off x="6962383" y="5386188"/>
            <a:ext cx="5104354" cy="720244"/>
          </a:xfrm>
          <a:prstGeom prst="roundRect">
            <a:avLst/>
          </a:prstGeom>
          <a:solidFill>
            <a:srgbClr val="00B050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tângulo: Cantos Arredondados 36">
            <a:extLst>
              <a:ext uri="{FF2B5EF4-FFF2-40B4-BE49-F238E27FC236}">
                <a16:creationId xmlns:a16="http://schemas.microsoft.com/office/drawing/2014/main" id="{DEA57D6B-2117-5F8E-FC52-96C13CDE0743}"/>
              </a:ext>
            </a:extLst>
          </p:cNvPr>
          <p:cNvSpPr/>
          <p:nvPr/>
        </p:nvSpPr>
        <p:spPr>
          <a:xfrm>
            <a:off x="6962382" y="6106435"/>
            <a:ext cx="5104354" cy="156574"/>
          </a:xfrm>
          <a:prstGeom prst="roundRect">
            <a:avLst/>
          </a:prstGeom>
          <a:solidFill>
            <a:srgbClr val="FFC000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17">
            <a:extLst>
              <a:ext uri="{FF2B5EF4-FFF2-40B4-BE49-F238E27FC236}">
                <a16:creationId xmlns:a16="http://schemas.microsoft.com/office/drawing/2014/main" id="{371F8E56-E36C-EACE-975A-596DE1F1FEA1}"/>
              </a:ext>
            </a:extLst>
          </p:cNvPr>
          <p:cNvSpPr txBox="1"/>
          <p:nvPr/>
        </p:nvSpPr>
        <p:spPr>
          <a:xfrm>
            <a:off x="6960154" y="6319710"/>
            <a:ext cx="2313551" cy="299569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>
              <a:lnSpc>
                <a:spcPct val="110000"/>
              </a:lnSpc>
              <a:spcAft>
                <a:spcPts val="800"/>
              </a:spcAft>
            </a:pPr>
            <a:r>
              <a:rPr lang="en-US" sz="1300" b="1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Impact is manageable</a:t>
            </a:r>
          </a:p>
        </p:txBody>
      </p:sp>
    </p:spTree>
    <p:extLst>
      <p:ext uri="{BB962C8B-B14F-4D97-AF65-F5344CB8AC3E}">
        <p14:creationId xmlns:p14="http://schemas.microsoft.com/office/powerpoint/2010/main" val="1115659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420327" y="1139208"/>
            <a:ext cx="6093093" cy="2668936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Detection threshold configurable to &lt;= 100 mV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Validation time configurable to &lt;= 40 </a:t>
            </a:r>
            <a:r>
              <a:rPr lang="en-US" sz="1300" err="1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ms</a:t>
            </a:r>
            <a:endParaRPr lang="en-US" sz="1300">
              <a:solidFill>
                <a:schemeClr val="tx1">
                  <a:lumMod val="95000"/>
                  <a:lumOff val="5000"/>
                </a:schemeClr>
              </a:solidFill>
              <a:latin typeface="Lato"/>
              <a:ea typeface="Lato"/>
              <a:cs typeface="Lato"/>
            </a:endParaRP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Any critical failure triggers the protection system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All triggers are active in the low voltage state (safety against power failure)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Voltage inputs rated to 1 kV for robustness (max voltage between taps is 500 V in the worst case)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Broken wire detection</a:t>
            </a:r>
          </a:p>
          <a:p>
            <a:pPr marL="342900" indent="-3429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  <a:ea typeface="Lato"/>
                <a:cs typeface="Lato"/>
              </a:rPr>
              <a:t>Redundancy of voltage taps (2 per monitored point) for robustness against broken solder joints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Verdana"/>
                <a:ea typeface="Verdana"/>
              </a:rPr>
              <a:t>Quench Detection Requirements</a:t>
            </a:r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21C3E-C8A3-CE82-CBDC-D94E50E89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19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91440" y="1053377"/>
            <a:ext cx="5212080" cy="2923877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marL="239848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Digital system based on FPGA</a:t>
            </a:r>
          </a:p>
          <a:p>
            <a:pPr marL="697048" lvl="1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Suits the large number of channels needed</a:t>
            </a:r>
          </a:p>
          <a:p>
            <a:pPr marL="697048" lvl="1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Eases the adjustment of detection parameters</a:t>
            </a:r>
          </a:p>
          <a:p>
            <a:pPr marL="697048" lvl="1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Supports data acquisition</a:t>
            </a:r>
          </a:p>
          <a:p>
            <a:pPr marL="239848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Differential input channels, with ±20 V range, digitally isolated </a:t>
            </a:r>
          </a:p>
          <a:p>
            <a:pPr marL="239848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18-bit resolution ADC gives LSB &lt; 153 </a:t>
            </a:r>
            <a:r>
              <a:rPr lang="en-US" sz="1300" err="1">
                <a:solidFill>
                  <a:prstClr val="black"/>
                </a:solidFill>
                <a:ea typeface="Verdana" panose="020B0604030504040204" pitchFamily="34" charset="0"/>
              </a:rPr>
              <a:t>uV</a:t>
            </a:r>
            <a:endParaRPr lang="en-US" sz="1300">
              <a:solidFill>
                <a:prstClr val="black"/>
              </a:solidFill>
              <a:ea typeface="Verdana" panose="020B0604030504040204" pitchFamily="34" charset="0"/>
            </a:endParaRPr>
          </a:p>
          <a:p>
            <a:pPr marL="239848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20 kHz sampling rate, SPI data transfer</a:t>
            </a:r>
          </a:p>
          <a:p>
            <a:pPr marL="239848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The chosen FPGA (Zynq 7000) is built in a SoC with an integrated ARM processor, used for data acquisition and setting of voltage threshold and validation time</a:t>
            </a:r>
          </a:p>
          <a:p>
            <a:pPr marL="239848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>
              <a:solidFill>
                <a:prstClr val="black"/>
              </a:solidFill>
              <a:ea typeface="Verdana" panose="020B0604030504040204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Verdana"/>
                <a:ea typeface="Verdana"/>
              </a:rPr>
              <a:t>Quench Detection Architecture</a:t>
            </a:r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21C3E-C8A3-CE82-CBDC-D94E50E89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US" smtClean="0"/>
              <a:t>8</a:t>
            </a:fld>
            <a:endParaRPr lang="en-US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610A7829-E011-6184-2179-4B29D229C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6979" y="1001649"/>
            <a:ext cx="6655074" cy="3498834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F49331A2-B9AC-4853-B732-A35206D0CDF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83"/>
          <a:stretch/>
        </p:blipFill>
        <p:spPr>
          <a:xfrm>
            <a:off x="502921" y="4115378"/>
            <a:ext cx="3877056" cy="2584361"/>
          </a:xfrm>
          <a:prstGeom prst="rect">
            <a:avLst/>
          </a:prstGeom>
        </p:spPr>
      </p:pic>
      <p:sp>
        <p:nvSpPr>
          <p:cNvPr id="13" name="TextBox 17">
            <a:extLst>
              <a:ext uri="{FF2B5EF4-FFF2-40B4-BE49-F238E27FC236}">
                <a16:creationId xmlns:a16="http://schemas.microsoft.com/office/drawing/2014/main" id="{580B27C7-C9DB-5A94-C311-48711F368D2B}"/>
              </a:ext>
            </a:extLst>
          </p:cNvPr>
          <p:cNvSpPr txBox="1"/>
          <p:nvPr/>
        </p:nvSpPr>
        <p:spPr>
          <a:xfrm>
            <a:off x="4508825" y="5005254"/>
            <a:ext cx="6655073" cy="1138773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marL="239848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Modular hardware: separate boards for different circuit functional blocks;</a:t>
            </a:r>
          </a:p>
          <a:p>
            <a:pPr marL="239848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Eurocard boards are assembled in a </a:t>
            </a:r>
            <a:r>
              <a:rPr lang="en-US" sz="1300" err="1">
                <a:solidFill>
                  <a:prstClr val="black"/>
                </a:solidFill>
                <a:ea typeface="Verdana" panose="020B0604030504040204" pitchFamily="34" charset="0"/>
              </a:rPr>
              <a:t>subrack</a:t>
            </a: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 and interconnected through a passive plane</a:t>
            </a:r>
          </a:p>
          <a:p>
            <a:pPr marL="239848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>
                <a:solidFill>
                  <a:prstClr val="black"/>
                </a:solidFill>
                <a:ea typeface="Verdana" panose="020B0604030504040204" pitchFamily="34" charset="0"/>
              </a:rPr>
              <a:t>Allows fast substitution of parts of the circuit, facilitating maintenance</a:t>
            </a:r>
          </a:p>
          <a:p>
            <a:pPr marL="239848" indent="-239848" algn="just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>
              <a:solidFill>
                <a:prstClr val="black"/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973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Verdana"/>
                <a:ea typeface="Verdana"/>
              </a:rPr>
              <a:t>FPGA System Overview</a:t>
            </a:r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21C3E-C8A3-CE82-CBDC-D94E50E89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 descr="A diagram of a computer system&#10;&#10;Description automatically generated">
            <a:extLst>
              <a:ext uri="{FF2B5EF4-FFF2-40B4-BE49-F238E27FC236}">
                <a16:creationId xmlns:a16="http://schemas.microsoft.com/office/drawing/2014/main" id="{D1BDA0CB-A7F3-D043-51D1-A5F9690A7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225" y="3912461"/>
            <a:ext cx="4936218" cy="2431597"/>
          </a:xfrm>
          <a:prstGeom prst="rect">
            <a:avLst/>
          </a:prstGeom>
        </p:spPr>
      </p:pic>
      <p:pic>
        <p:nvPicPr>
          <p:cNvPr id="6" name="Picture 5" descr="A diagram of a computer system&#10;&#10;Description automatically generated">
            <a:extLst>
              <a:ext uri="{FF2B5EF4-FFF2-40B4-BE49-F238E27FC236}">
                <a16:creationId xmlns:a16="http://schemas.microsoft.com/office/drawing/2014/main" id="{E07CADBD-D60E-7AAC-3A0A-8879967D4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1197" y="1106713"/>
            <a:ext cx="5967105" cy="48713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691FD2-98DA-12C6-4AC6-026CA9930B54}"/>
              </a:ext>
            </a:extLst>
          </p:cNvPr>
          <p:cNvSpPr txBox="1"/>
          <p:nvPr/>
        </p:nvSpPr>
        <p:spPr>
          <a:xfrm>
            <a:off x="161471" y="950686"/>
            <a:ext cx="5718629" cy="276998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300">
                <a:solidFill>
                  <a:srgbClr val="000000"/>
                </a:solidFill>
                <a:ea typeface="+mn-lt"/>
                <a:cs typeface="+mn-lt"/>
              </a:rPr>
              <a:t>User-Defined parameters (thresholds, validation time, channel disable) via MQTT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300">
                <a:solidFill>
                  <a:srgbClr val="000000"/>
                </a:solidFill>
                <a:ea typeface="+mn-lt"/>
                <a:cs typeface="+mn-lt"/>
              </a:rPr>
              <a:t>Channel-Separated configuration, all parallel.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300">
                <a:solidFill>
                  <a:srgbClr val="000000"/>
                </a:solidFill>
                <a:ea typeface="+mn-lt"/>
                <a:cs typeface="+mn-lt"/>
              </a:rPr>
              <a:t>Critical processing path for the interlock.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300">
                <a:solidFill>
                  <a:srgbClr val="000000"/>
                </a:solidFill>
                <a:ea typeface="+mn-lt"/>
                <a:cs typeface="+mn-lt"/>
              </a:rPr>
              <a:t>Higher Level (</a:t>
            </a:r>
            <a:r>
              <a:rPr lang="en-US" sz="1300" err="1">
                <a:solidFill>
                  <a:srgbClr val="000000"/>
                </a:solidFill>
                <a:ea typeface="+mn-lt"/>
                <a:cs typeface="+mn-lt"/>
              </a:rPr>
              <a:t>Petalinux</a:t>
            </a:r>
            <a:r>
              <a:rPr lang="en-US" sz="1300">
                <a:solidFill>
                  <a:srgbClr val="000000"/>
                </a:solidFill>
                <a:ea typeface="+mn-lt"/>
                <a:cs typeface="+mn-lt"/>
              </a:rPr>
              <a:t>) application for data pre-processing, compression, etc.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300">
                <a:solidFill>
                  <a:srgbClr val="000000"/>
                </a:solidFill>
                <a:ea typeface="+mn-lt"/>
                <a:cs typeface="+mn-lt"/>
              </a:rPr>
              <a:t>AXI-stream Compliant External Interface.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300">
                <a:solidFill>
                  <a:srgbClr val="000000"/>
                </a:solidFill>
                <a:ea typeface="+mn-lt"/>
                <a:cs typeface="+mn-lt"/>
              </a:rPr>
              <a:t>DMA implementation for efficient data transfer.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300">
                <a:solidFill>
                  <a:srgbClr val="000000"/>
                </a:solidFill>
                <a:ea typeface="+mn-lt"/>
                <a:cs typeface="+mn-lt"/>
              </a:rPr>
              <a:t>Modularized and Scalable design, all parametrized by Generics.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endParaRPr lang="en-US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29832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zul Quent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6FA0779F9502D4C9A238522C8CDD6A1" ma:contentTypeVersion="18" ma:contentTypeDescription="Crie um novo documento." ma:contentTypeScope="" ma:versionID="3d17b3ff7093b287a1080c17418c21a2">
  <xsd:schema xmlns:xsd="http://www.w3.org/2001/XMLSchema" xmlns:xs="http://www.w3.org/2001/XMLSchema" xmlns:p="http://schemas.microsoft.com/office/2006/metadata/properties" xmlns:ns2="d50f1f9b-e3e3-4f51-8e6b-0515b17bae6c" xmlns:ns3="e315f2e1-ae78-4a54-a6b3-a379c37fd95d" targetNamespace="http://schemas.microsoft.com/office/2006/metadata/properties" ma:root="true" ma:fieldsID="b914583ed1bc437c4a9989f9c2b9598c" ns2:_="" ns3:_="">
    <xsd:import namespace="d50f1f9b-e3e3-4f51-8e6b-0515b17bae6c"/>
    <xsd:import namespace="e315f2e1-ae78-4a54-a6b3-a379c37fd95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f1f9b-e3e3-4f51-8e6b-0515b17bae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a9107bda-5398-40d8-849a-05877950077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15f2e1-ae78-4a54-a6b3-a379c37fd95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e6db97f-c0c5-431d-9c23-c63f6a7a10f0}" ma:internalName="TaxCatchAll" ma:showField="CatchAllData" ma:web="e315f2e1-ae78-4a54-a6b3-a379c37fd95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f1f9b-e3e3-4f51-8e6b-0515b17bae6c">
      <Terms xmlns="http://schemas.microsoft.com/office/infopath/2007/PartnerControls"/>
    </lcf76f155ced4ddcb4097134ff3c332f>
    <TaxCatchAll xmlns="e315f2e1-ae78-4a54-a6b3-a379c37fd95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3B8F748-FF1B-485E-9617-6195B0B33F40}">
  <ds:schemaRefs>
    <ds:schemaRef ds:uri="d50f1f9b-e3e3-4f51-8e6b-0515b17bae6c"/>
    <ds:schemaRef ds:uri="e315f2e1-ae78-4a54-a6b3-a379c37fd95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5A35B52-E3D7-4D53-B50B-E5C11FFC3B79}">
  <ds:schemaRefs>
    <ds:schemaRef ds:uri="d50f1f9b-e3e3-4f51-8e6b-0515b17bae6c"/>
    <ds:schemaRef ds:uri="e315f2e1-ae78-4a54-a6b3-a379c37fd95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55A19CF-1D61-4333-B731-3DE2A745764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15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 ADIPISCING ELIT</dc:title>
  <dc:creator>Amanda Kokol Coltro</dc:creator>
  <cp:revision>2</cp:revision>
  <dcterms:created xsi:type="dcterms:W3CDTF">2023-01-13T12:24:27Z</dcterms:created>
  <dcterms:modified xsi:type="dcterms:W3CDTF">2024-10-31T19:52:04Z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0x01010086FA0779F9502D4C9A238522C8CDD6A1</vt:lpwstr>
  </property>
  <property fmtid="{D5CDD505-2E9C-101B-9397-08002B2CF9AE}" pid="3" name="MediaServiceImageTags">
    <vt:lpwstr/>
  </property>
</Properties>
</file>