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7"/>
  </p:notesMasterIdLst>
  <p:handoutMasterIdLst>
    <p:handoutMasterId r:id="rId28"/>
  </p:handoutMasterIdLst>
  <p:sldIdLst>
    <p:sldId id="256" r:id="rId2"/>
    <p:sldId id="287" r:id="rId3"/>
    <p:sldId id="260" r:id="rId4"/>
    <p:sldId id="262" r:id="rId5"/>
    <p:sldId id="284" r:id="rId6"/>
    <p:sldId id="308" r:id="rId7"/>
    <p:sldId id="292" r:id="rId8"/>
    <p:sldId id="293" r:id="rId9"/>
    <p:sldId id="294" r:id="rId10"/>
    <p:sldId id="305" r:id="rId11"/>
    <p:sldId id="288" r:id="rId12"/>
    <p:sldId id="291" r:id="rId13"/>
    <p:sldId id="306" r:id="rId14"/>
    <p:sldId id="289" r:id="rId15"/>
    <p:sldId id="307" r:id="rId16"/>
    <p:sldId id="295" r:id="rId17"/>
    <p:sldId id="296" r:id="rId18"/>
    <p:sldId id="300" r:id="rId19"/>
    <p:sldId id="297" r:id="rId20"/>
    <p:sldId id="302" r:id="rId21"/>
    <p:sldId id="298" r:id="rId22"/>
    <p:sldId id="304" r:id="rId23"/>
    <p:sldId id="309" r:id="rId24"/>
    <p:sldId id="301" r:id="rId25"/>
    <p:sldId id="299" r:id="rId26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4" d="100"/>
          <a:sy n="64" d="100"/>
        </p:scale>
        <p:origin x="-13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C42D1-4B1B-4601-A6CF-DB54B2222C14}" type="datetimeFigureOut">
              <a:rPr lang="en-US" smtClean="0"/>
              <a:pPr/>
              <a:t>7/16/2025</a:t>
            </a:fld>
            <a:endParaRPr lang="en-US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Zimmerman &amp; Gomel 2017</a:t>
            </a: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6508F6-9591-4DE3-9FA7-1C98928C74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1B9261-266D-430E-9C11-592BF2CA6F54}" type="datetimeFigureOut">
              <a:rPr lang="en-US" smtClean="0"/>
              <a:pPr/>
              <a:t>7/16/2025</a:t>
            </a:fld>
            <a:endParaRPr lang="en-US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Zimmerman &amp; Gomel 2017</a:t>
            </a:r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1F154-7BB0-4A33-A07A-A695BE70E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1F154-7BB0-4A33-A07A-A695BE70E2A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Zimmerman &amp; Gomel 2017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1F154-7BB0-4A33-A07A-A695BE70E2A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Zimmerman &amp; Gomel 2017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לבן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he-IL" smtClean="0"/>
              <a:t>לחץ כדי לערוך סגנון כותרת משנה של תבנית בסיס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D3F1C-0046-4CA3-9DBB-3A4202CDDC87}" type="datetime8">
              <a:rPr lang="he-IL" smtClean="0"/>
              <a:pPr/>
              <a:t>16 יולי 25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Zimmerman &amp; Gomel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10" name="מלבן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BEA4D-411B-4A1C-B785-E20BBEEA85C3}" type="datetime8">
              <a:rPr lang="he-IL" smtClean="0"/>
              <a:pPr/>
              <a:t>16 יולי 25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Zimmerman &amp; Gomel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לבן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מלבן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F412E-348C-41EE-8624-143D51CEBA3B}" type="datetime8">
              <a:rPr lang="he-IL" smtClean="0"/>
              <a:pPr/>
              <a:t>16 יולי 25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en-US" smtClean="0"/>
              <a:t>Zimmerman &amp; Gomel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31CC2-C0D0-4339-B6DF-139263FE3866}" type="datetime8">
              <a:rPr lang="he-IL" smtClean="0"/>
              <a:pPr/>
              <a:t>16 יולי 25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Zimmerman &amp; Gomel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לבן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מלבן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72967-AEAD-4C0F-8CD4-EB5636B172EC}" type="datetime8">
              <a:rPr lang="he-IL" smtClean="0"/>
              <a:pPr/>
              <a:t>16 יולי 25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Zimmerman &amp; Gomel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4F72-D78A-4B27-93A5-45371E80FE31}" type="datetime8">
              <a:rPr lang="he-IL" smtClean="0"/>
              <a:pPr/>
              <a:t>16 יולי 25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Zimmerman &amp; Gomel</a:t>
            </a: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08C0-225D-4D0B-B406-2F73EC5D9DA4}" type="datetime8">
              <a:rPr lang="he-IL" smtClean="0"/>
              <a:pPr/>
              <a:t>16 יולי 25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Zimmerman &amp; Gomel</a:t>
            </a:r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E6BB1-7B80-40DF-BB23-68FCB3ED7EEC}" type="datetime8">
              <a:rPr lang="he-IL" smtClean="0"/>
              <a:pPr/>
              <a:t>16 יולי 25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Zimmerman &amp; Gomel</a:t>
            </a:r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9009E-2194-4794-9381-6010C2AFE296}" type="datetime8">
              <a:rPr lang="he-IL" smtClean="0"/>
              <a:pPr/>
              <a:t>16 יולי 25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Zimmerman &amp; Gomel</a:t>
            </a:r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9224-E7B5-4DE5-84D7-9B2328905CE4}" type="datetime8">
              <a:rPr lang="he-IL" smtClean="0"/>
              <a:pPr/>
              <a:t>16 יולי 25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Zimmerman &amp; Gomel</a:t>
            </a: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12" name="מלבן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מלבן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he-IL" smtClean="0"/>
              <a:t>לחץ על הסמל כדי להוסיף תמונה</a:t>
            </a:r>
            <a:endParaRPr kumimoji="0" lang="en-US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6B27F25-3026-4EC9-9F01-752AE6E351CF}" type="datetime8">
              <a:rPr lang="he-IL" smtClean="0"/>
              <a:pPr/>
              <a:t>16 יולי 25</a:t>
            </a:fld>
            <a:endParaRPr lang="he-IL"/>
          </a:p>
        </p:txBody>
      </p:sp>
      <p:sp>
        <p:nvSpPr>
          <p:cNvPr id="11" name="מלבן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מלבן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Zimmerman &amp; Gomel</a:t>
            </a: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מלבן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kumimoji="0" lang="he-IL" smtClean="0"/>
              <a:t>רמה שנייה</a:t>
            </a:r>
          </a:p>
          <a:p>
            <a:pPr lvl="2" eaLnBrk="1" latinLnBrk="0" hangingPunct="1"/>
            <a:r>
              <a:rPr kumimoji="0" lang="he-IL" smtClean="0"/>
              <a:t>רמה שלישית</a:t>
            </a:r>
          </a:p>
          <a:p>
            <a:pPr lvl="3" eaLnBrk="1" latinLnBrk="0" hangingPunct="1"/>
            <a:r>
              <a:rPr kumimoji="0" lang="he-IL" smtClean="0"/>
              <a:t>רמה רביעית</a:t>
            </a:r>
          </a:p>
          <a:p>
            <a:pPr lvl="4" eaLnBrk="1" latinLnBrk="0" hangingPunct="1"/>
            <a:r>
              <a:rPr kumimoji="0"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2EDD186-484E-4F48-A666-C1FBE67E13B8}" type="datetime8">
              <a:rPr lang="he-IL" smtClean="0"/>
              <a:pPr/>
              <a:t>16 יולי 25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Zimmerman &amp; Gomel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16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לבן 7"/>
          <p:cNvSpPr/>
          <p:nvPr/>
        </p:nvSpPr>
        <p:spPr>
          <a:xfrm>
            <a:off x="4419600" y="5105400"/>
            <a:ext cx="152400" cy="17526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428596" y="228600"/>
            <a:ext cx="8229600" cy="1814506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Angular-Velocity Curves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4400" b="1" dirty="0"/>
              <a:t> </a:t>
            </a:r>
            <a:r>
              <a:rPr lang="en-US" sz="3600" b="1" dirty="0">
                <a:solidFill>
                  <a:srgbClr val="FFC000"/>
                </a:solidFill>
              </a:rPr>
              <a:t>A </a:t>
            </a:r>
            <a:r>
              <a:rPr lang="en-US" sz="3600" b="1" dirty="0" smtClean="0">
                <a:solidFill>
                  <a:srgbClr val="FFC000"/>
                </a:solidFill>
              </a:rPr>
              <a:t>new angle of view</a:t>
            </a:r>
            <a:endParaRPr lang="en-US" dirty="0"/>
          </a:p>
        </p:txBody>
      </p:sp>
      <p:sp>
        <p:nvSpPr>
          <p:cNvPr id="21" name="מציין מיקום של כותרת תחתונה 20"/>
          <p:cNvSpPr>
            <a:spLocks noGrp="1"/>
          </p:cNvSpPr>
          <p:nvPr>
            <p:ph type="ftr" sz="quarter" idx="11"/>
          </p:nvPr>
        </p:nvSpPr>
        <p:spPr>
          <a:xfrm>
            <a:off x="457200" y="5562600"/>
            <a:ext cx="3657600" cy="838200"/>
          </a:xfrm>
        </p:spPr>
        <p:txBody>
          <a:bodyPr/>
          <a:lstStyle/>
          <a:p>
            <a:pPr algn="ctr" rtl="0"/>
            <a:r>
              <a:rPr lang="en-US" sz="3200" b="1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Tomer Zimmerman</a:t>
            </a:r>
            <a:br>
              <a:rPr lang="en-US" sz="3200" b="1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</a:rPr>
            </a:br>
            <a:r>
              <a:rPr lang="en-US" sz="2800" b="1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Ariel University</a:t>
            </a:r>
            <a:endParaRPr lang="he-IL" sz="3200" b="1" dirty="0">
              <a:ln>
                <a:solidFill>
                  <a:schemeClr val="bg1"/>
                </a:solidFill>
              </a:ln>
              <a:solidFill>
                <a:srgbClr val="FFC000"/>
              </a:solidFill>
            </a:endParaRPr>
          </a:p>
        </p:txBody>
      </p:sp>
      <p:pic>
        <p:nvPicPr>
          <p:cNvPr id="19" name="תמונה 18" descr="fig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1981200"/>
            <a:ext cx="2438399" cy="3276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מציין מיקום של כותרת תחתונה 20"/>
          <p:cNvSpPr txBox="1">
            <a:spLocks/>
          </p:cNvSpPr>
          <p:nvPr/>
        </p:nvSpPr>
        <p:spPr>
          <a:xfrm>
            <a:off x="4572000" y="5410200"/>
            <a:ext cx="4572000" cy="990600"/>
          </a:xfrm>
          <a:prstGeom prst="rect">
            <a:avLst/>
          </a:prstGeom>
        </p:spPr>
        <p:txBody>
          <a:bodyPr vert="horz" lIns="45720" rIns="45720" bIns="0" rtlCol="0" anchor="b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Dark Matter and Stars</a:t>
            </a:r>
            <a:br>
              <a:rPr kumimoji="0" lang="en-US" sz="3200" b="1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July 2025</a:t>
            </a:r>
            <a:endParaRPr kumimoji="0" lang="he-IL" sz="36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2. Angular-Velocity Curves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2438400"/>
            <a:ext cx="70866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4800" b="1" dirty="0" smtClean="0"/>
              <a:t>What about the baryons?</a:t>
            </a:r>
            <a:endParaRPr lang="he-IL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2. Angular-Velocity Curves</a:t>
            </a:r>
            <a:endParaRPr lang="en-US" dirty="0"/>
          </a:p>
        </p:txBody>
      </p:sp>
      <p:pic>
        <p:nvPicPr>
          <p:cNvPr id="7" name="תמונה 6" descr="AVC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981454"/>
            <a:ext cx="8839200" cy="4434409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5" name="מחבר חץ ישר 4"/>
          <p:cNvCxnSpPr/>
          <p:nvPr/>
        </p:nvCxnSpPr>
        <p:spPr>
          <a:xfrm rot="5400000">
            <a:off x="1332706" y="4304506"/>
            <a:ext cx="534194" cy="794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מחבר חץ ישר 7"/>
          <p:cNvCxnSpPr/>
          <p:nvPr/>
        </p:nvCxnSpPr>
        <p:spPr>
          <a:xfrm rot="5400000">
            <a:off x="4304506" y="4305300"/>
            <a:ext cx="534194" cy="794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מחבר חץ ישר 8"/>
          <p:cNvCxnSpPr/>
          <p:nvPr/>
        </p:nvCxnSpPr>
        <p:spPr>
          <a:xfrm rot="5400000">
            <a:off x="7277100" y="4305300"/>
            <a:ext cx="534194" cy="794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2. Angular-Velocity Curves</a:t>
            </a:r>
            <a:endParaRPr lang="en-US" dirty="0"/>
          </a:p>
        </p:txBody>
      </p:sp>
      <p:pic>
        <p:nvPicPr>
          <p:cNvPr id="4" name="תמונה 3" descr="AVC_offset.png"/>
          <p:cNvPicPr>
            <a:picLocks noChangeAspect="1"/>
          </p:cNvPicPr>
          <p:nvPr/>
        </p:nvPicPr>
        <p:blipFill>
          <a:blip r:embed="rId2"/>
          <a:srcRect t="17572"/>
          <a:stretch>
            <a:fillRect/>
          </a:stretch>
        </p:blipFill>
        <p:spPr>
          <a:xfrm>
            <a:off x="1828801" y="3564186"/>
            <a:ext cx="4114799" cy="7382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752600" y="2827010"/>
            <a:ext cx="50292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dirty="0" smtClean="0"/>
              <a:t>The statement:</a:t>
            </a:r>
            <a:endParaRPr lang="he-I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3. Universality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828800"/>
            <a:ext cx="65532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dirty="0" smtClean="0"/>
              <a:t>MCMC simulation of ~140 galaxies:</a:t>
            </a:r>
            <a:endParaRPr lang="he-IL" sz="3200" dirty="0"/>
          </a:p>
        </p:txBody>
      </p:sp>
      <p:pic>
        <p:nvPicPr>
          <p:cNvPr id="9" name="תמונה 8" descr="AVC_offset.png"/>
          <p:cNvPicPr>
            <a:picLocks noChangeAspect="1"/>
          </p:cNvPicPr>
          <p:nvPr/>
        </p:nvPicPr>
        <p:blipFill>
          <a:blip r:embed="rId2"/>
          <a:srcRect t="17572"/>
          <a:stretch>
            <a:fillRect/>
          </a:stretch>
        </p:blipFill>
        <p:spPr>
          <a:xfrm>
            <a:off x="685800" y="2667000"/>
            <a:ext cx="4114799" cy="7382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2" name="מחבר חץ ישר 11"/>
          <p:cNvCxnSpPr/>
          <p:nvPr/>
        </p:nvCxnSpPr>
        <p:spPr>
          <a:xfrm rot="5400000">
            <a:off x="952500" y="3694906"/>
            <a:ext cx="762794" cy="76994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מחבר חץ ישר 13"/>
          <p:cNvCxnSpPr/>
          <p:nvPr/>
        </p:nvCxnSpPr>
        <p:spPr>
          <a:xfrm rot="5400000">
            <a:off x="2133997" y="4114403"/>
            <a:ext cx="1524000" cy="794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מחבר חץ ישר 15"/>
          <p:cNvCxnSpPr/>
          <p:nvPr/>
        </p:nvCxnSpPr>
        <p:spPr>
          <a:xfrm rot="16200000" flipH="1">
            <a:off x="4191000" y="3429000"/>
            <a:ext cx="1066800" cy="914400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2000" y="4191000"/>
            <a:ext cx="1066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/>
              <a:t>Model</a:t>
            </a:r>
            <a:endParaRPr lang="he-IL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752600" y="4876800"/>
            <a:ext cx="28194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/>
              <a:t>Baryonic term </a:t>
            </a:r>
            <a:br>
              <a:rPr lang="en-US" sz="2400" b="1" dirty="0" smtClean="0"/>
            </a:br>
            <a:r>
              <a:rPr lang="en-US" sz="2400" b="1" dirty="0" smtClean="0"/>
              <a:t>(1-parameter: M/L)</a:t>
            </a:r>
            <a:endParaRPr lang="he-IL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572000" y="4495800"/>
            <a:ext cx="2438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/>
              <a:t>Constant  term</a:t>
            </a:r>
            <a:endParaRPr lang="he-I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3. Universality</a:t>
            </a:r>
            <a:endParaRPr lang="en-US" dirty="0"/>
          </a:p>
        </p:txBody>
      </p:sp>
      <p:pic>
        <p:nvPicPr>
          <p:cNvPr id="6" name="תמונה 5" descr="NGC0100_R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0324" y="2401614"/>
            <a:ext cx="4214648" cy="31609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תמונה 4" descr="NGC0100_AV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00" y="2400300"/>
            <a:ext cx="4216400" cy="3162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886200" y="2052935"/>
            <a:ext cx="19050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/>
              <a:t>UGC-07089</a:t>
            </a:r>
            <a:endParaRPr lang="he-I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3. Universality</a:t>
            </a:r>
            <a:endParaRPr lang="en-US" dirty="0"/>
          </a:p>
        </p:txBody>
      </p:sp>
      <p:pic>
        <p:nvPicPr>
          <p:cNvPr id="6" name="תמונה 5" descr="BIC.png"/>
          <p:cNvPicPr>
            <a:picLocks noChangeAspect="1"/>
          </p:cNvPicPr>
          <p:nvPr/>
        </p:nvPicPr>
        <p:blipFill>
          <a:blip r:embed="rId2"/>
          <a:srcRect l="1639" r="6557"/>
          <a:stretch>
            <a:fillRect/>
          </a:stretch>
        </p:blipFill>
        <p:spPr>
          <a:xfrm>
            <a:off x="2209800" y="2895600"/>
            <a:ext cx="4267200" cy="9231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3. Universality</a:t>
            </a:r>
            <a:endParaRPr lang="en-US" dirty="0"/>
          </a:p>
        </p:txBody>
      </p:sp>
      <p:pic>
        <p:nvPicPr>
          <p:cNvPr id="5" name="תמונה 4" descr="GZvsNF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867" y="2324600"/>
            <a:ext cx="5333333" cy="400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04800" y="1676400"/>
            <a:ext cx="32004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/>
              <a:t>Comparing to NFW</a:t>
            </a:r>
            <a:endParaRPr lang="he-IL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10667" y="2629400"/>
            <a:ext cx="14478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/>
              <a:t>Median</a:t>
            </a:r>
            <a:r>
              <a:rPr lang="en-US" sz="2000" b="1" dirty="0" smtClean="0"/>
              <a:t> =</a:t>
            </a:r>
            <a:br>
              <a:rPr lang="en-US" sz="2000" b="1" dirty="0" smtClean="0"/>
            </a:br>
            <a:r>
              <a:rPr lang="en-US" sz="2000" b="1" dirty="0" smtClean="0"/>
              <a:t> </a:t>
            </a:r>
            <a:r>
              <a:rPr lang="he-IL" sz="2000" b="1" dirty="0" smtClean="0"/>
              <a:t>3.32</a:t>
            </a:r>
            <a:r>
              <a:rPr lang="en-US" sz="2000" b="1" dirty="0" smtClean="0"/>
              <a:t> </a:t>
            </a:r>
            <a:r>
              <a:rPr lang="he-IL" sz="2000" b="1" dirty="0" smtClean="0"/>
              <a:t>±</a:t>
            </a:r>
            <a:r>
              <a:rPr lang="en-US" sz="2000" b="1" dirty="0" smtClean="0"/>
              <a:t> </a:t>
            </a:r>
            <a:r>
              <a:rPr lang="he-IL" sz="2000" b="1" dirty="0" smtClean="0"/>
              <a:t>0.75</a:t>
            </a:r>
            <a:endParaRPr lang="he-IL" sz="2000" b="1" dirty="0"/>
          </a:p>
        </p:txBody>
      </p:sp>
      <p:pic>
        <p:nvPicPr>
          <p:cNvPr id="7" name="תמונה 6" descr="NFW_Densit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9720" y="5105400"/>
            <a:ext cx="3024280" cy="1143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48400" y="4658380"/>
            <a:ext cx="2209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/>
              <a:t>NFW profile:</a:t>
            </a:r>
            <a:endParaRPr lang="he-IL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3. Universality</a:t>
            </a:r>
            <a:endParaRPr lang="en-US" dirty="0"/>
          </a:p>
        </p:txBody>
      </p:sp>
      <p:pic>
        <p:nvPicPr>
          <p:cNvPr id="5" name="תמונה 4" descr="GZvsNF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868" y="2324601"/>
            <a:ext cx="5333332" cy="3999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04800" y="1676400"/>
            <a:ext cx="50292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/>
              <a:t>Comparing to </a:t>
            </a:r>
            <a:r>
              <a:rPr lang="en-US" sz="2800" b="1" dirty="0" err="1" smtClean="0"/>
              <a:t>Burkert</a:t>
            </a:r>
            <a:endParaRPr lang="he-IL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10000" y="2644914"/>
            <a:ext cx="14478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/>
              <a:t>Median</a:t>
            </a:r>
            <a:r>
              <a:rPr lang="en-US" sz="2000" b="1" dirty="0" smtClean="0"/>
              <a:t> =</a:t>
            </a:r>
            <a:br>
              <a:rPr lang="en-US" sz="2000" b="1" dirty="0" smtClean="0"/>
            </a:br>
            <a:r>
              <a:rPr lang="en-US" sz="2000" b="1" dirty="0" smtClean="0"/>
              <a:t> </a:t>
            </a:r>
            <a:r>
              <a:rPr lang="he-IL" sz="2000" b="1" dirty="0" smtClean="0"/>
              <a:t>0.77</a:t>
            </a:r>
            <a:r>
              <a:rPr lang="en-US" sz="2000" b="1" dirty="0" smtClean="0"/>
              <a:t> </a:t>
            </a:r>
            <a:r>
              <a:rPr lang="he-IL" sz="2000" b="1" dirty="0" smtClean="0"/>
              <a:t>±</a:t>
            </a:r>
            <a:r>
              <a:rPr lang="en-US" sz="2000" b="1" dirty="0" smtClean="0"/>
              <a:t> </a:t>
            </a:r>
            <a:r>
              <a:rPr lang="he-IL" sz="2000" b="1" dirty="0" smtClean="0"/>
              <a:t>0.36</a:t>
            </a:r>
            <a:endParaRPr lang="he-IL" sz="2000" b="1" dirty="0"/>
          </a:p>
        </p:txBody>
      </p:sp>
      <p:pic>
        <p:nvPicPr>
          <p:cNvPr id="7" name="תמונה 6" descr="NFW_Density.png"/>
          <p:cNvPicPr>
            <a:picLocks noChangeAspect="1"/>
          </p:cNvPicPr>
          <p:nvPr/>
        </p:nvPicPr>
        <p:blipFill>
          <a:blip r:embed="rId3"/>
          <a:srcRect l="7625" t="20000" r="12308"/>
          <a:stretch>
            <a:fillRect/>
          </a:stretch>
        </p:blipFill>
        <p:spPr>
          <a:xfrm>
            <a:off x="5943600" y="5029200"/>
            <a:ext cx="3200400" cy="914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43600" y="4572000"/>
            <a:ext cx="2209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err="1" smtClean="0"/>
              <a:t>Burkert</a:t>
            </a:r>
            <a:r>
              <a:rPr lang="en-US" sz="2400" b="1" dirty="0" smtClean="0"/>
              <a:t> profile:</a:t>
            </a:r>
            <a:endParaRPr lang="he-IL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3. Universality</a:t>
            </a:r>
            <a:endParaRPr lang="en-US" dirty="0"/>
          </a:p>
        </p:txBody>
      </p:sp>
      <p:pic>
        <p:nvPicPr>
          <p:cNvPr id="4" name="תמונה 3" descr="AVC_offset.png"/>
          <p:cNvPicPr>
            <a:picLocks noChangeAspect="1"/>
          </p:cNvPicPr>
          <p:nvPr/>
        </p:nvPicPr>
        <p:blipFill>
          <a:blip r:embed="rId2"/>
          <a:srcRect t="17572"/>
          <a:stretch>
            <a:fillRect/>
          </a:stretch>
        </p:blipFill>
        <p:spPr>
          <a:xfrm>
            <a:off x="2133600" y="2895600"/>
            <a:ext cx="4800600" cy="8612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057400" y="4572000"/>
            <a:ext cx="472440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dirty="0" smtClean="0"/>
              <a:t>It seems to be a universal (phenomenological) relation</a:t>
            </a:r>
            <a:endParaRPr lang="he-IL" sz="2800" dirty="0"/>
          </a:p>
        </p:txBody>
      </p:sp>
      <p:cxnSp>
        <p:nvCxnSpPr>
          <p:cNvPr id="8" name="מחבר חץ ישר 7"/>
          <p:cNvCxnSpPr/>
          <p:nvPr/>
        </p:nvCxnSpPr>
        <p:spPr>
          <a:xfrm rot="5400000">
            <a:off x="4152900" y="4304506"/>
            <a:ext cx="3810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4. Applications: baryonic mass</a:t>
            </a:r>
            <a:endParaRPr lang="en-US" dirty="0"/>
          </a:p>
        </p:txBody>
      </p:sp>
      <p:pic>
        <p:nvPicPr>
          <p:cNvPr id="4" name="תמונה 3" descr="KepMass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399" y="2133600"/>
            <a:ext cx="1600201" cy="445770"/>
          </a:xfrm>
          <a:prstGeom prst="rect">
            <a:avLst/>
          </a:prstGeom>
        </p:spPr>
      </p:pic>
      <p:pic>
        <p:nvPicPr>
          <p:cNvPr id="6" name="תמונה 5" descr="KepMass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2915263"/>
            <a:ext cx="1905000" cy="589936"/>
          </a:xfrm>
          <a:prstGeom prst="rect">
            <a:avLst/>
          </a:prstGeom>
        </p:spPr>
      </p:pic>
      <p:pic>
        <p:nvPicPr>
          <p:cNvPr id="7" name="תמונה 6" descr="KepMass3.png"/>
          <p:cNvPicPr>
            <a:picLocks noChangeAspect="1"/>
          </p:cNvPicPr>
          <p:nvPr/>
        </p:nvPicPr>
        <p:blipFill>
          <a:blip r:embed="rId4"/>
          <a:srcRect l="1993" t="11111" r="4326"/>
          <a:stretch>
            <a:fillRect/>
          </a:stretch>
        </p:blipFill>
        <p:spPr>
          <a:xfrm>
            <a:off x="5562600" y="4800600"/>
            <a:ext cx="3133721" cy="5333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9" name="מחבר חץ ישר 8"/>
          <p:cNvCxnSpPr/>
          <p:nvPr/>
        </p:nvCxnSpPr>
        <p:spPr>
          <a:xfrm rot="5400000">
            <a:off x="6629400" y="4037805"/>
            <a:ext cx="609600" cy="1588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תמונה 9" descr="OuterFi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1981200"/>
            <a:ext cx="4572000" cy="3429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1. Introduction</a:t>
            </a:r>
            <a:endParaRPr lang="en-US" dirty="0"/>
          </a:p>
        </p:txBody>
      </p:sp>
      <p:pic>
        <p:nvPicPr>
          <p:cNvPr id="5" name="תמונה 4" descr="תמונה שמכילה חפץ מחוץ לבית&#10;&#10;התיאור נוצר באופן אוטומטי">
            <a:extLst>
              <a:ext uri="{FF2B5EF4-FFF2-40B4-BE49-F238E27FC236}">
                <a16:creationId xmlns="" xmlns:a16="http://schemas.microsoft.com/office/drawing/2014/main" id="{DF3A4BD7-B61D-47C3-86B2-2966438039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700809"/>
            <a:ext cx="3131975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אליפסה 3">
            <a:extLst>
              <a:ext uri="{FF2B5EF4-FFF2-40B4-BE49-F238E27FC236}">
                <a16:creationId xmlns="" xmlns:a16="http://schemas.microsoft.com/office/drawing/2014/main" id="{3BFB27E7-F873-4F26-B384-74FFDCAE07C6}"/>
              </a:ext>
            </a:extLst>
          </p:cNvPr>
          <p:cNvSpPr/>
          <p:nvPr/>
        </p:nvSpPr>
        <p:spPr>
          <a:xfrm rot="1910760">
            <a:off x="3927369" y="2145884"/>
            <a:ext cx="1008274" cy="3938759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חץ: למטה 5">
            <a:extLst>
              <a:ext uri="{FF2B5EF4-FFF2-40B4-BE49-F238E27FC236}">
                <a16:creationId xmlns="" xmlns:a16="http://schemas.microsoft.com/office/drawing/2014/main" id="{7AB61281-4B08-4A9F-8F26-2E4C03F60CB3}"/>
              </a:ext>
            </a:extLst>
          </p:cNvPr>
          <p:cNvSpPr/>
          <p:nvPr/>
        </p:nvSpPr>
        <p:spPr>
          <a:xfrm rot="1842687">
            <a:off x="3923928" y="3501008"/>
            <a:ext cx="216024" cy="648072"/>
          </a:xfrm>
          <a:prstGeom prst="downArrow">
            <a:avLst/>
          </a:prstGeom>
          <a:solidFill>
            <a:schemeClr val="bg1"/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6241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4. Applications: baryonic mass</a:t>
            </a:r>
            <a:endParaRPr lang="en-US" dirty="0"/>
          </a:p>
        </p:txBody>
      </p:sp>
      <p:pic>
        <p:nvPicPr>
          <p:cNvPr id="8" name="תמונה 7" descr="MassE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019300"/>
            <a:ext cx="5638800" cy="4229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28600" y="155448"/>
            <a:ext cx="8686800" cy="1252728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5. Applications: dark-matter halo</a:t>
            </a:r>
            <a:endParaRPr lang="en-US" dirty="0"/>
          </a:p>
        </p:txBody>
      </p:sp>
      <p:pic>
        <p:nvPicPr>
          <p:cNvPr id="3" name="תמונה 2" descr="תמונה שמכילה חוץ, טבע, חפץ מחוץ לבית, שמי הלילה&#10;&#10;התיאור נוצר באופן אוטומטי">
            <a:extLst>
              <a:ext uri="{FF2B5EF4-FFF2-40B4-BE49-F238E27FC236}">
                <a16:creationId xmlns="" xmlns:a16="http://schemas.microsoft.com/office/drawing/2014/main" id="{C5568BE4-372D-47D2-B49B-9040B8EA0E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133600"/>
            <a:ext cx="4300902" cy="24148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תמונה 3" descr="Screenshot 2025-03-05 1231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031" y="2057400"/>
            <a:ext cx="2732569" cy="457200"/>
          </a:xfrm>
          <a:prstGeom prst="rect">
            <a:avLst/>
          </a:prstGeom>
        </p:spPr>
      </p:pic>
      <p:pic>
        <p:nvPicPr>
          <p:cNvPr id="5" name="תמונה 4" descr="Screenshot 2025-03-05 12312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800" y="3203140"/>
            <a:ext cx="3170401" cy="454460"/>
          </a:xfrm>
          <a:prstGeom prst="rect">
            <a:avLst/>
          </a:prstGeom>
        </p:spPr>
      </p:pic>
      <p:pic>
        <p:nvPicPr>
          <p:cNvPr id="6" name="תמונה 5" descr="Screenshot 2025-03-05 12313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7750" y="3828989"/>
            <a:ext cx="3489050" cy="514411"/>
          </a:xfrm>
          <a:prstGeom prst="rect">
            <a:avLst/>
          </a:prstGeom>
        </p:spPr>
      </p:pic>
      <p:cxnSp>
        <p:nvCxnSpPr>
          <p:cNvPr id="10" name="מחבר חץ ישר 9"/>
          <p:cNvCxnSpPr/>
          <p:nvPr/>
        </p:nvCxnSpPr>
        <p:spPr>
          <a:xfrm rot="5400000">
            <a:off x="6514306" y="2857500"/>
            <a:ext cx="3810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תמונה 7" descr="Screenshot 2025-03-05 12314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1600" y="5410200"/>
            <a:ext cx="3102427" cy="685800"/>
          </a:xfrm>
          <a:prstGeom prst="rect">
            <a:avLst/>
          </a:prstGeom>
        </p:spPr>
      </p:pic>
      <p:cxnSp>
        <p:nvCxnSpPr>
          <p:cNvPr id="9" name="מחבר חץ ישר 8"/>
          <p:cNvCxnSpPr/>
          <p:nvPr/>
        </p:nvCxnSpPr>
        <p:spPr>
          <a:xfrm rot="5400000">
            <a:off x="6285706" y="4991100"/>
            <a:ext cx="838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תמונה 10" descr="AVC_offset.png"/>
          <p:cNvPicPr>
            <a:picLocks noChangeAspect="1"/>
          </p:cNvPicPr>
          <p:nvPr/>
        </p:nvPicPr>
        <p:blipFill>
          <a:blip r:embed="rId7"/>
          <a:srcRect t="17572"/>
          <a:stretch>
            <a:fillRect/>
          </a:stretch>
        </p:blipFill>
        <p:spPr>
          <a:xfrm>
            <a:off x="1295400" y="4738323"/>
            <a:ext cx="2895600" cy="5194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4" name="מחבר חץ ישר 13"/>
          <p:cNvCxnSpPr/>
          <p:nvPr/>
        </p:nvCxnSpPr>
        <p:spPr>
          <a:xfrm flipV="1">
            <a:off x="4267200" y="4953000"/>
            <a:ext cx="2209800" cy="1063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מחבר ישר 17"/>
          <p:cNvCxnSpPr/>
          <p:nvPr/>
        </p:nvCxnSpPr>
        <p:spPr>
          <a:xfrm>
            <a:off x="5181600" y="6018212"/>
            <a:ext cx="2971800" cy="1588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28600" y="155448"/>
            <a:ext cx="8686800" cy="1252728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5. Applications: dark-matter halo</a:t>
            </a:r>
            <a:endParaRPr lang="en-US" dirty="0"/>
          </a:p>
        </p:txBody>
      </p:sp>
      <p:pic>
        <p:nvPicPr>
          <p:cNvPr id="3" name="תמונה 2" descr="תמונה שמכילה חוץ, טבע, חפץ מחוץ לבית, שמי הלילה&#10;&#10;התיאור נוצר באופן אוטומטי">
            <a:extLst>
              <a:ext uri="{FF2B5EF4-FFF2-40B4-BE49-F238E27FC236}">
                <a16:creationId xmlns="" xmlns:a16="http://schemas.microsoft.com/office/drawing/2014/main" id="{C5568BE4-372D-47D2-B49B-9040B8EA0E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784" t="18933" r="19802" b="11646"/>
          <a:stretch>
            <a:fillRect/>
          </a:stretch>
        </p:blipFill>
        <p:spPr>
          <a:xfrm>
            <a:off x="1219200" y="2057400"/>
            <a:ext cx="4135582" cy="3032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תמונה 7" descr="Screenshot 2025-03-05 123155.png"/>
          <p:cNvPicPr>
            <a:picLocks noChangeAspect="1"/>
          </p:cNvPicPr>
          <p:nvPr/>
        </p:nvPicPr>
        <p:blipFill>
          <a:blip r:embed="rId3"/>
          <a:srcRect r="4126"/>
          <a:stretch>
            <a:fillRect/>
          </a:stretch>
        </p:blipFill>
        <p:spPr>
          <a:xfrm>
            <a:off x="381000" y="5141400"/>
            <a:ext cx="6172200" cy="1200133"/>
          </a:xfrm>
          <a:prstGeom prst="rect">
            <a:avLst/>
          </a:prstGeom>
        </p:spPr>
      </p:pic>
      <p:cxnSp>
        <p:nvCxnSpPr>
          <p:cNvPr id="6" name="מחבר ישר 5"/>
          <p:cNvCxnSpPr/>
          <p:nvPr/>
        </p:nvCxnSpPr>
        <p:spPr>
          <a:xfrm rot="10800000">
            <a:off x="228600" y="6324600"/>
            <a:ext cx="66294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7" name="תמונה 6" descr="Screenshot 2025-07-15 234344.png"/>
          <p:cNvPicPr>
            <a:picLocks noChangeAspect="1"/>
          </p:cNvPicPr>
          <p:nvPr/>
        </p:nvPicPr>
        <p:blipFill>
          <a:blip r:embed="rId4"/>
          <a:srcRect r="20833"/>
          <a:stretch>
            <a:fillRect/>
          </a:stretch>
        </p:blipFill>
        <p:spPr>
          <a:xfrm>
            <a:off x="4267200" y="1752600"/>
            <a:ext cx="4668588" cy="106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0" name="מחבר חץ ישר 9"/>
          <p:cNvCxnSpPr/>
          <p:nvPr/>
        </p:nvCxnSpPr>
        <p:spPr>
          <a:xfrm rot="16200000" flipV="1">
            <a:off x="6591300" y="3086100"/>
            <a:ext cx="685800" cy="4572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28600" y="155448"/>
            <a:ext cx="8686800" cy="1252728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5. Applications: dark-matter halo</a:t>
            </a:r>
            <a:endParaRPr lang="en-US" dirty="0"/>
          </a:p>
        </p:txBody>
      </p:sp>
      <p:pic>
        <p:nvPicPr>
          <p:cNvPr id="3" name="תמונה 2" descr="תמונה שמכילה חוץ, טבע, חפץ מחוץ לבית, שמי הלילה&#10;&#10;התיאור נוצר באופן אוטומטי">
            <a:extLst>
              <a:ext uri="{FF2B5EF4-FFF2-40B4-BE49-F238E27FC236}">
                <a16:creationId xmlns="" xmlns:a16="http://schemas.microsoft.com/office/drawing/2014/main" id="{C5568BE4-372D-47D2-B49B-9040B8EA0E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569" y="1844040"/>
            <a:ext cx="4043680" cy="3032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תמונה 7" descr="Screenshot 2025-03-05 123155.png"/>
          <p:cNvPicPr>
            <a:picLocks noChangeAspect="1"/>
          </p:cNvPicPr>
          <p:nvPr/>
        </p:nvPicPr>
        <p:blipFill>
          <a:blip r:embed="rId3"/>
          <a:srcRect r="4126"/>
          <a:stretch>
            <a:fillRect/>
          </a:stretch>
        </p:blipFill>
        <p:spPr>
          <a:xfrm>
            <a:off x="1524000" y="5141400"/>
            <a:ext cx="6172200" cy="1200133"/>
          </a:xfrm>
          <a:prstGeom prst="rect">
            <a:avLst/>
          </a:prstGeom>
        </p:spPr>
      </p:pic>
      <p:cxnSp>
        <p:nvCxnSpPr>
          <p:cNvPr id="6" name="מחבר ישר 5"/>
          <p:cNvCxnSpPr/>
          <p:nvPr/>
        </p:nvCxnSpPr>
        <p:spPr>
          <a:xfrm rot="10800000">
            <a:off x="1371600" y="6400800"/>
            <a:ext cx="66294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38400" y="4724400"/>
            <a:ext cx="15240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/>
              <a:t>NGC-7793</a:t>
            </a:r>
            <a:endParaRPr lang="he-I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מציין מיקום של כותרת תחתונה 20"/>
          <p:cNvSpPr>
            <a:spLocks noGrp="1"/>
          </p:cNvSpPr>
          <p:nvPr>
            <p:ph type="ftr" sz="quarter" idx="11"/>
          </p:nvPr>
        </p:nvSpPr>
        <p:spPr>
          <a:xfrm>
            <a:off x="4343400" y="5562600"/>
            <a:ext cx="4563616" cy="990600"/>
          </a:xfrm>
        </p:spPr>
        <p:txBody>
          <a:bodyPr/>
          <a:lstStyle/>
          <a:p>
            <a:pPr algn="ctr"/>
            <a:r>
              <a:rPr lang="en-US" sz="3200" b="1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Tomer Zimmerman</a:t>
            </a:r>
            <a:br>
              <a:rPr lang="en-US" sz="3200" b="1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</a:rPr>
            </a:br>
            <a:r>
              <a:rPr lang="en-US" sz="3200" b="1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stomerzi@gmail.com</a:t>
            </a:r>
            <a:endParaRPr lang="he-IL" sz="3200" b="1" dirty="0">
              <a:ln>
                <a:solidFill>
                  <a:schemeClr val="bg1"/>
                </a:solidFill>
              </a:ln>
              <a:solidFill>
                <a:srgbClr val="FFC000"/>
              </a:solidFill>
            </a:endParaRPr>
          </a:p>
        </p:txBody>
      </p:sp>
      <p:pic>
        <p:nvPicPr>
          <p:cNvPr id="19" name="תמונה 18" descr="fig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1524000"/>
            <a:ext cx="2209800" cy="31141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228600" y="1183481"/>
            <a:ext cx="6858000" cy="36009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3200" b="1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 Rotation curves may be presented as </a:t>
            </a:r>
            <a:r>
              <a:rPr lang="en-US" sz="3200" b="1" dirty="0" smtClean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</a:rPr>
              <a:t>angular-velocity curves</a:t>
            </a:r>
            <a:endParaRPr lang="en-US" sz="3200" b="1" dirty="0" smtClean="0">
              <a:ln>
                <a:solidFill>
                  <a:schemeClr val="bg1"/>
                </a:solidFill>
              </a:ln>
              <a:solidFill>
                <a:srgbClr val="FFC000"/>
              </a:solidFill>
            </a:endParaRPr>
          </a:p>
          <a:p>
            <a:pPr algn="l" rtl="0">
              <a:buFont typeface="Wingdings" pitchFamily="2" charset="2"/>
              <a:buChar char="§"/>
            </a:pPr>
            <a:endParaRPr lang="en-US" b="1" dirty="0" smtClean="0">
              <a:ln>
                <a:solidFill>
                  <a:schemeClr val="bg1"/>
                </a:solidFill>
              </a:ln>
              <a:solidFill>
                <a:srgbClr val="FFC000"/>
              </a:solidFill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3200" b="1" dirty="0" smtClean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</a:rPr>
              <a:t> Constant-offsets</a:t>
            </a:r>
            <a:r>
              <a:rPr lang="en-US" sz="3200" b="1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 are found in the data</a:t>
            </a:r>
          </a:p>
          <a:p>
            <a:pPr algn="l" rtl="0">
              <a:buFont typeface="Wingdings" pitchFamily="2" charset="2"/>
              <a:buChar char="§"/>
            </a:pPr>
            <a:endParaRPr lang="en-US" b="1" dirty="0" smtClean="0">
              <a:ln>
                <a:solidFill>
                  <a:schemeClr val="bg1"/>
                </a:solidFill>
              </a:ln>
              <a:solidFill>
                <a:srgbClr val="FFC000"/>
              </a:solidFill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3200" b="1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 A new </a:t>
            </a:r>
            <a:r>
              <a:rPr lang="en-US" sz="3200" b="1" dirty="0" smtClean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</a:rPr>
              <a:t>dark-halo profile </a:t>
            </a:r>
            <a:r>
              <a:rPr lang="en-US" sz="3200" b="1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can be constructed</a:t>
            </a:r>
            <a:endParaRPr lang="he-IL" sz="3200" b="1" dirty="0" smtClean="0">
              <a:ln>
                <a:solidFill>
                  <a:schemeClr val="bg1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5562600"/>
            <a:ext cx="34290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b="1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Thank You!</a:t>
            </a:r>
            <a:endParaRPr lang="he-IL" sz="4800" b="1" dirty="0" smtClean="0">
              <a:ln>
                <a:solidFill>
                  <a:schemeClr val="bg1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10" name="מלבן 9"/>
          <p:cNvSpPr/>
          <p:nvPr/>
        </p:nvSpPr>
        <p:spPr>
          <a:xfrm>
            <a:off x="228600" y="228600"/>
            <a:ext cx="27719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u="sng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Summary</a:t>
            </a:r>
            <a:endParaRPr lang="he-IL" sz="4800" b="1" u="sng" dirty="0" smtClean="0">
              <a:ln>
                <a:solidFill>
                  <a:schemeClr val="bg1"/>
                </a:solidFill>
              </a:ln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Possible interpretation</a:t>
            </a:r>
            <a:endParaRPr lang="en-US" dirty="0"/>
          </a:p>
        </p:txBody>
      </p:sp>
      <p:pic>
        <p:nvPicPr>
          <p:cNvPr id="5" name="תמונה 4" descr="GZvsNF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987249"/>
            <a:ext cx="5333334" cy="39879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1. Introduction</a:t>
            </a:r>
            <a:endParaRPr lang="en-US" dirty="0"/>
          </a:p>
        </p:txBody>
      </p:sp>
      <p:pic>
        <p:nvPicPr>
          <p:cNvPr id="4" name="מציין מיקום תוכן 3" descr="NGC_3198_RC_Begeman_89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781644"/>
            <a:ext cx="5286412" cy="4076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28794" y="5929330"/>
            <a:ext cx="5643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>
                <a:solidFill>
                  <a:srgbClr val="FF0000"/>
                </a:solidFill>
              </a:rPr>
              <a:t>Rotation Curve  </a:t>
            </a:r>
            <a:r>
              <a:rPr lang="en-US" sz="2000" dirty="0"/>
              <a:t>of  </a:t>
            </a:r>
            <a:r>
              <a:rPr lang="en-US" sz="2000" dirty="0" smtClean="0"/>
              <a:t>NGC-3198  (</a:t>
            </a:r>
            <a:r>
              <a:rPr lang="en-US" sz="2000" dirty="0"/>
              <a:t>Begeman 1989)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1. Introduction</a:t>
            </a:r>
            <a:endParaRPr lang="en-US" dirty="0"/>
          </a:p>
        </p:txBody>
      </p:sp>
      <p:pic>
        <p:nvPicPr>
          <p:cNvPr id="4" name="מציין מיקום תוכן 3" descr="NGC_3198_RC_Begeman_89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781644"/>
            <a:ext cx="5286412" cy="4076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24176" y="5929330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/>
              <a:t>Predicted </a:t>
            </a:r>
            <a:r>
              <a:rPr lang="en-US" sz="2000" dirty="0" smtClean="0"/>
              <a:t> Rotation  Curve 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1</a:t>
            </a:r>
            <a:r>
              <a:rPr lang="en-US" smtClean="0"/>
              <a:t>. Rotation Curves</a:t>
            </a:r>
            <a:endParaRPr lang="en-US" dirty="0"/>
          </a:p>
        </p:txBody>
      </p:sp>
      <p:pic>
        <p:nvPicPr>
          <p:cNvPr id="8" name="תמונה 7" descr="תמונה שמכילה חפץ מחוץ לבית, צג, מקורה, כוכב&#10;&#10;התיאור נוצר באופן אוטומטי">
            <a:extLst>
              <a:ext uri="{FF2B5EF4-FFF2-40B4-BE49-F238E27FC236}">
                <a16:creationId xmlns="" xmlns:a16="http://schemas.microsoft.com/office/drawing/2014/main" id="{F1BA91B5-891F-4648-85FF-FDFFEA60E7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29" y="1700808"/>
            <a:ext cx="7916341" cy="4625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51586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2. Angular-Velocity Curves</a:t>
            </a:r>
            <a:endParaRPr lang="en-US" dirty="0"/>
          </a:p>
        </p:txBody>
      </p:sp>
      <p:pic>
        <p:nvPicPr>
          <p:cNvPr id="7" name="תמונה 6" descr="AV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752600"/>
            <a:ext cx="4038600" cy="4038600"/>
          </a:xfrm>
          <a:prstGeom prst="rect">
            <a:avLst/>
          </a:prstGeom>
        </p:spPr>
      </p:pic>
      <p:pic>
        <p:nvPicPr>
          <p:cNvPr id="9" name="תמונה 8" descr="AV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799" y="3429000"/>
            <a:ext cx="2267565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2. Angular-Velocity Curves</a:t>
            </a:r>
            <a:endParaRPr lang="en-US" dirty="0"/>
          </a:p>
        </p:txBody>
      </p:sp>
      <p:pic>
        <p:nvPicPr>
          <p:cNvPr id="5" name="תמונה 4" descr="wObservedNGC418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2209800"/>
            <a:ext cx="3860800" cy="2895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תמונה 5" descr="NGC4183_oAV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209800"/>
            <a:ext cx="3962400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מחבר חץ ישר 7"/>
          <p:cNvCxnSpPr/>
          <p:nvPr/>
        </p:nvCxnSpPr>
        <p:spPr>
          <a:xfrm>
            <a:off x="4191000" y="3581400"/>
            <a:ext cx="914400" cy="1588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2. Angular-Velocity Curves</a:t>
            </a:r>
            <a:endParaRPr lang="en-US" dirty="0"/>
          </a:p>
        </p:txBody>
      </p:sp>
      <p:pic>
        <p:nvPicPr>
          <p:cNvPr id="5" name="תמונה 4" descr="wObservedNGC418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2209800"/>
            <a:ext cx="3860800" cy="2895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תמונה 5" descr="NGC4183_oAV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209800"/>
            <a:ext cx="3962400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מחבר חץ ישר 7"/>
          <p:cNvCxnSpPr/>
          <p:nvPr/>
        </p:nvCxnSpPr>
        <p:spPr>
          <a:xfrm>
            <a:off x="4191000" y="3581400"/>
            <a:ext cx="914400" cy="1588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2. Angular-Velocity Curves</a:t>
            </a:r>
            <a:endParaRPr lang="en-US" dirty="0"/>
          </a:p>
        </p:txBody>
      </p:sp>
      <p:pic>
        <p:nvPicPr>
          <p:cNvPr id="5" name="תמונה 4" descr="wObservedNGC418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2209800"/>
            <a:ext cx="3860800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תמונה 5" descr="NGC4183_oAV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209800"/>
            <a:ext cx="3962400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מחבר חץ ישר 7"/>
          <p:cNvCxnSpPr/>
          <p:nvPr/>
        </p:nvCxnSpPr>
        <p:spPr>
          <a:xfrm>
            <a:off x="4191000" y="3581400"/>
            <a:ext cx="914400" cy="1588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מודול">
  <a:themeElements>
    <a:clrScheme name="מודול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מודול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מודול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2678</TotalTime>
  <Words>198</Words>
  <Application>Microsoft Office PowerPoint</Application>
  <PresentationFormat>‫הצגה על המסך (4:3)</PresentationFormat>
  <Paragraphs>55</Paragraphs>
  <Slides>25</Slides>
  <Notes>2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25</vt:i4>
      </vt:variant>
    </vt:vector>
  </HeadingPairs>
  <TitlesOfParts>
    <vt:vector size="26" baseType="lpstr">
      <vt:lpstr>מודול</vt:lpstr>
      <vt:lpstr>Angular-Velocity Curves  A new angle of view</vt:lpstr>
      <vt:lpstr>1. Introduction</vt:lpstr>
      <vt:lpstr>1. Introduction</vt:lpstr>
      <vt:lpstr>1. Introduction</vt:lpstr>
      <vt:lpstr>1. Rotation Curves</vt:lpstr>
      <vt:lpstr>2. Angular-Velocity Curves</vt:lpstr>
      <vt:lpstr>2. Angular-Velocity Curves</vt:lpstr>
      <vt:lpstr>2. Angular-Velocity Curves</vt:lpstr>
      <vt:lpstr>2. Angular-Velocity Curves</vt:lpstr>
      <vt:lpstr>2. Angular-Velocity Curves</vt:lpstr>
      <vt:lpstr>2. Angular-Velocity Curves</vt:lpstr>
      <vt:lpstr>2. Angular-Velocity Curves</vt:lpstr>
      <vt:lpstr>3. Universality</vt:lpstr>
      <vt:lpstr>3. Universality</vt:lpstr>
      <vt:lpstr>3. Universality</vt:lpstr>
      <vt:lpstr>3. Universality</vt:lpstr>
      <vt:lpstr>3. Universality</vt:lpstr>
      <vt:lpstr>3. Universality</vt:lpstr>
      <vt:lpstr>4. Applications: baryonic mass</vt:lpstr>
      <vt:lpstr>4. Applications: baryonic mass</vt:lpstr>
      <vt:lpstr>5. Applications: dark-matter halo</vt:lpstr>
      <vt:lpstr>5. Applications: dark-matter halo</vt:lpstr>
      <vt:lpstr>5. Applications: dark-matter halo</vt:lpstr>
      <vt:lpstr>שקופית 24</vt:lpstr>
      <vt:lpstr>Possible interpretation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possible explanation for the discrepancy in Galaxy Rotation Curves </dc:title>
  <dc:creator>Tomer</dc:creator>
  <cp:lastModifiedBy>Tomer Zimmerman</cp:lastModifiedBy>
  <cp:revision>239</cp:revision>
  <dcterms:created xsi:type="dcterms:W3CDTF">2017-04-06T10:44:51Z</dcterms:created>
  <dcterms:modified xsi:type="dcterms:W3CDTF">2025-07-16T13:02:36Z</dcterms:modified>
</cp:coreProperties>
</file>