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3"/>
  </p:notesMasterIdLst>
  <p:sldIdLst>
    <p:sldId id="261" r:id="rId2"/>
    <p:sldId id="471" r:id="rId3"/>
    <p:sldId id="457" r:id="rId4"/>
    <p:sldId id="487" r:id="rId5"/>
    <p:sldId id="488" r:id="rId6"/>
    <p:sldId id="438" r:id="rId7"/>
    <p:sldId id="439" r:id="rId8"/>
    <p:sldId id="442" r:id="rId9"/>
    <p:sldId id="443" r:id="rId10"/>
    <p:sldId id="490" r:id="rId11"/>
    <p:sldId id="492" r:id="rId12"/>
    <p:sldId id="493" r:id="rId13"/>
    <p:sldId id="494" r:id="rId14"/>
    <p:sldId id="501" r:id="rId15"/>
    <p:sldId id="495" r:id="rId16"/>
    <p:sldId id="496" r:id="rId17"/>
    <p:sldId id="497" r:id="rId18"/>
    <p:sldId id="491" r:id="rId19"/>
    <p:sldId id="498" r:id="rId20"/>
    <p:sldId id="499" r:id="rId21"/>
    <p:sldId id="500" r:id="rId22"/>
    <p:sldId id="486" r:id="rId23"/>
    <p:sldId id="469" r:id="rId24"/>
    <p:sldId id="465" r:id="rId25"/>
    <p:sldId id="448" r:id="rId26"/>
    <p:sldId id="454" r:id="rId27"/>
    <p:sldId id="476" r:id="rId28"/>
    <p:sldId id="477" r:id="rId29"/>
    <p:sldId id="478" r:id="rId30"/>
    <p:sldId id="282" r:id="rId31"/>
    <p:sldId id="325" r:id="rId32"/>
    <p:sldId id="326" r:id="rId33"/>
    <p:sldId id="479" r:id="rId34"/>
    <p:sldId id="480" r:id="rId35"/>
    <p:sldId id="481" r:id="rId36"/>
    <p:sldId id="482" r:id="rId37"/>
    <p:sldId id="483" r:id="rId38"/>
    <p:sldId id="463" r:id="rId39"/>
    <p:sldId id="440" r:id="rId40"/>
    <p:sldId id="441" r:id="rId41"/>
    <p:sldId id="484" r:id="rId42"/>
    <p:sldId id="474" r:id="rId43"/>
    <p:sldId id="446" r:id="rId44"/>
    <p:sldId id="468" r:id="rId45"/>
    <p:sldId id="437" r:id="rId46"/>
    <p:sldId id="337" r:id="rId47"/>
    <p:sldId id="405" r:id="rId48"/>
    <p:sldId id="336" r:id="rId49"/>
    <p:sldId id="407" r:id="rId50"/>
    <p:sldId id="338" r:id="rId51"/>
    <p:sldId id="340" r:id="rId52"/>
    <p:sldId id="339" r:id="rId53"/>
    <p:sldId id="319" r:id="rId54"/>
    <p:sldId id="356" r:id="rId55"/>
    <p:sldId id="409" r:id="rId56"/>
    <p:sldId id="410" r:id="rId57"/>
    <p:sldId id="411" r:id="rId58"/>
    <p:sldId id="358" r:id="rId59"/>
    <p:sldId id="360" r:id="rId60"/>
    <p:sldId id="392" r:id="rId61"/>
    <p:sldId id="396" r:id="rId62"/>
    <p:sldId id="383" r:id="rId63"/>
    <p:sldId id="385" r:id="rId64"/>
    <p:sldId id="434" r:id="rId65"/>
    <p:sldId id="398" r:id="rId66"/>
    <p:sldId id="397" r:id="rId67"/>
    <p:sldId id="435" r:id="rId68"/>
    <p:sldId id="417" r:id="rId69"/>
    <p:sldId id="502" r:id="rId70"/>
    <p:sldId id="432" r:id="rId71"/>
    <p:sldId id="433" r:id="rId7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47"/>
    <p:restoredTop sz="93451" autoAdjust="0"/>
  </p:normalViewPr>
  <p:slideViewPr>
    <p:cSldViewPr snapToGrid="0">
      <p:cViewPr varScale="1">
        <p:scale>
          <a:sx n="110" d="100"/>
          <a:sy n="110" d="100"/>
        </p:scale>
        <p:origin x="72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77649F-1D07-114F-ACFD-0E48D449F6CE}" type="datetimeFigureOut">
              <a:rPr lang="en-US" smtClean="0"/>
              <a:t>7/9/25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4D6384-6613-EB44-9D87-8BB6B0253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749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B39AEF-117D-7C86-7BB1-4FC02035AA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CF36919-9355-F8E7-061F-4A9DEF20A77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1469668-417F-11BB-B095-929E8860EB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8F2A37-5C90-EC60-0179-9C0C6A1B713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2758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34CEC4-0126-9BA4-8FAA-8AE78A44B0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FFF8883-2D60-2317-7BEF-C82AE6BEB65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527148F-DFAA-4A83-B2D3-E827F524AB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20124C-1E92-4030-34B3-E0EAE4CEDBC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9998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79B77C-6339-E5DB-45D2-1E8CD212BE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8B4BF1F-55C4-6795-3049-E731DE47E60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4D3C77F-E4BC-F244-CD95-D401F05564B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084DAF-F999-48D1-0D51-F31B15F478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645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C42CF0-F626-E9A7-778E-05454770BB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0F97031-9C58-F683-82D4-ACFAE8E2449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8101AD8-6BAE-6E63-E825-D318C53D28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D475A1-FDF3-8C5C-1925-FCFE8554C59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2722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420625-51D1-BFEF-8A98-B6C830359C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832176A-F409-4BE7-B52C-6DE47BB724D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799F133-44F5-66FD-F969-A7F0AB11AD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35751A-794C-C94D-5971-DDE99851A39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620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791EB0-CC11-8E98-5791-0C94353FBD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A24EC5A-0E4E-A64F-EA1F-E9A6E889B55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0493A1B-FAC0-9291-6B1B-474B0D308A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891CC2-F4DE-336E-00E9-0FBD2F80992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7287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6587D4-9D07-BA29-BED2-32214ADAA2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8FAACE0-AC09-2940-522F-9308F21D23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BB2BE8C-1702-8B2F-2F5F-8AC99042B9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EBA143-06D4-45FE-27F0-4E524853697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5661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38C3BF-F3F7-1780-A8E3-FD440F5713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74BC35C-D883-8067-6DA9-8419D2D1384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85A7782-8FBB-98D0-ACA4-4218D92EE0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9FCC32-0DDD-52C6-F58F-1C7AD7ED56E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0413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4EF775-4DCA-EBBE-9B83-2D0C0507CD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2FBDAD8-EB42-70A0-BA2C-AA2F253D8C1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C62E04F-DEC1-E835-B9BA-19E27D62A8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BABD92-86ED-227E-D83D-0127FD9400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5491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0E5F63-5F6D-3293-EA29-CC237E803C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41BECAA-3A98-90AF-0461-310498DD215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4DA01B8-3B43-0B39-51D5-DA442F9F72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C2D018-1ED7-A172-FCC6-2517159CBB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07708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7280D8-4C15-F443-7A89-6ED935EC78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2CB1F54-A891-16B8-7A5A-6026A0EA16F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4AD27BF-C218-B165-692A-72CB30A0AA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2DFE17-A4B8-0AEB-78B9-6DF3F3D3F0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7897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1CA9E0-F05F-4214-A45D-99A6948840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96E084B-D470-A9C0-8AFC-0472193AD2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5DCAC21-C843-16C3-77B3-2343F07BFA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128B5D-FB18-556A-3174-466FF02DBD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0256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2AEFF3-7578-80C5-52F5-42A30AE437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162A673-985B-3984-155E-3D84D0F3764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6DDB822-F1D1-12B0-1D83-BB36A90D71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0D6EA6-AB96-EA2A-37DB-F23B9CC4FB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82996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296681-275A-E543-95D7-8150A8C268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529DE3F-CE11-1AB8-42EA-57A299FD620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3AA92CE-9861-50EB-3376-3E15BD48E4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788FFB-AF7F-09E3-5F48-E8A035659ED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6042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C66F44-BD69-A11C-D433-7F68225B7A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E02ED30-5610-284D-C4DC-ACB090C65AD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3DFCB45-A052-B857-CD9F-52055219BB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888ABF-6A7C-7C45-8F53-1234A15FCDD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16220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1D6077-6784-FE34-454E-4102D3E018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AB238BA-65B9-0424-79B8-CD82D7449C2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6464E1D-4CC1-09CE-AD67-6176FC77F0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6879AD-EA42-6B22-51E0-3CB8DD97C9A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95172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9AD373-A8D9-DA30-65DE-35A14B7193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3ECE697-C09E-E364-5238-5BC3A1B8EFE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C4944E0-0080-3878-6A76-049BCBE396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37DDD1-007D-DBEF-CB35-3B8929EC9DD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84849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7CB336-2692-8FED-5B7F-D639C2524F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9341128-114D-2F9A-376C-C58C8582C5A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1BB802C-AAC9-3A88-09BF-2CB0B0C287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09BCA0-DA4F-B5DE-77B3-1B1F234003D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97395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BF0639-B430-6751-96D8-4468693AE3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9EEA661-D7D0-0F36-1652-57FF57C9016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6CE0F0C-87BB-B83B-A1DD-6088C62D3E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21F952-FDED-B328-E907-D7F4CD61EB1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88111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77257F-9EA9-9D68-0BD4-F558250942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D8F492A-3FB6-6FF0-A699-81669F45026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2435FC7-8EB9-AC13-2F83-4B5D529C07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48B0FC-2DD0-8209-3BA5-166F761234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7663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22295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4804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7E4576-4FF8-29ED-6C15-CDDC26EE31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500F275-1D50-DF7C-8DEF-5F945C39F0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D22F775-DD51-3ECA-4A94-010F696FC8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E07C10-0F4C-F64B-C2EA-5DA8AD38C19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70823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311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75D710-9358-AC45-060A-4EC07879F0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AA7D6F9-50AF-6D38-6A23-59655FBAC6D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4C8AF33-BFAB-F6A0-8A04-EF0DE6E2F0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D4AE72-0EF1-DB78-AF27-17FF06628F6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4971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60099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5F5EFD-5CA1-30E3-E783-C8B4D33322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7134313-E24B-727E-BAF1-79D9000504B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1E2B381-65D9-42C0-CBA2-67ED09F70B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EDA9D0-A1E2-DA5D-EFF1-7C6832B9182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37462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57D9E9-EDAD-06C1-0097-3E3750CA05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931D73-BDC4-4CBA-4D81-D920DB535F1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837C193-AC2A-7FF2-62BB-10F8B382F2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B682BE-8DA8-E1AA-08B3-4C8730CC3C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8441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F9DD44-E6D8-273D-C025-E34EDCC9E5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170C082-C17C-D358-B282-6A4396C77A6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5DA7B48-3E43-48CE-6E6F-1E4AC3B42A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2F017A-5F45-7B38-31BC-52CDFAB3D28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67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00013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86D25B-5A37-BC57-D1A7-D61E37A9AD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C113743-EC06-FAC1-D6A5-8E3756CECD0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9F71309-34A3-F4BF-BE6B-F869C36A22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4C99A5-78A0-C071-4993-155AD321D4D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00812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4E6B8B-C22C-962F-6D44-18D720C5E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FBF35CD-98FB-F7FC-F1E0-36559B8D8D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FE3CC63-E1B2-CC9A-4BEA-2E529507CB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814495-0918-762D-FD6F-BC286F0B85A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48297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437D77-A27B-A6F8-DA9B-D9F2235506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7066DD9-175F-F283-21A7-528B9C826E9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98D6790-5D90-2850-F07D-45BD60F2E9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B54F12-068E-B42F-DBCB-F98E9867AD8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6187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23DE3B-887E-510D-1A2C-360E02EE0B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C56B4E6-4E09-2812-6E7E-6447895DAA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E4AC245-6C17-C7BC-9667-183FDDBFCF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B9C7FB-049C-AAB7-75E9-A52C5C4A701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31257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012169-67BA-C5F1-7705-BBFF58813D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9ADB8C4-7672-D855-D1BA-6C760D021E0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FEA2AC2-B2D5-55BE-7066-C455FE8F2B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A485AC-3EBF-AF34-0429-4034AAF16A5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20521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D9AAC8-26C6-C1B9-4ECC-2B15250210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5E8763-9D71-4D8E-DE92-8C0C71B0079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3E6B5EF-11CD-C640-30AC-755AB332F9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C827DD-3BD4-C475-6895-6BB2FFF2561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92487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D95130-44AF-2F24-8463-729FF32C75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8B67B84-2D22-4ECF-886C-3B16BECD9FF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C18355E-2CAD-0F3F-48FD-2BAFD10804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7E44EB-8972-3AE3-9611-9E1568322DA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06210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C4D30C-072A-7E6A-9BE3-EEB2019864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2F1B5DF-B84B-E121-04BC-A91AA4B3D1B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9745AFE-02DB-B39C-30EA-68C1941A3A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E6A43F-7C70-C78F-5F90-C69B5760BCE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75437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73307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377638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510073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9077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032424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2257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23EAAF-8D82-0841-D046-0D28D6EE40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3D1E8A7-6748-4F71-A081-090D6D2BD70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95A8094-26E0-0706-ED76-074BB822FC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B7B48A-F9BF-448F-DD0C-4E85E7F39E8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329525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715957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025744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539156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447355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335937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357581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613179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15426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473397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9198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20151F-6518-EE2F-427E-73D62C8CE6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FC8AB47-ECE6-FD3C-9CCB-2DF6B0E833A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44ED3A9-9020-8F1B-6527-262CC0848A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D78784-8566-1F28-03AA-BC83547D45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151571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286386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04900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710038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466949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25558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002244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67850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1D6077-6784-FE34-454E-4102D3E018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AB238BA-65B9-0424-79B8-CD82D7449C2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6464E1D-4CC1-09CE-AD67-6176FC77F0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6879AD-EA42-6B22-51E0-3CB8DD97C9A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951726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462436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5516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4878DE-15DB-5884-1E50-746D3B7832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E6CFE18-BE81-65FF-95F5-3A6FCD2121D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DDFB4C1-CA03-D74A-1E06-757672316D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D15D60-4042-1E18-2EE0-9B915AF5CA3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95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A4FE16-E810-F4B8-5B03-864E959EEF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404E6B6-4C08-B21B-81C3-CEDACC84B61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65433C9-7F61-B3D7-AEBE-813CA5F171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23BC10-3C1A-5F45-E5BD-01E7079712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8561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AB0FA1-EC5B-A711-4784-734E6E0D8F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83D3834-BD21-F16C-BE9E-4AFBFA5561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AA25B0B-0420-4CBF-59BB-3427356BF4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559A03-4D8D-494F-0256-A0D0A2360A6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3E32B1-AF87-9D4E-A8F0-B9A8F11C8B0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932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59F4C-0CAE-8C76-4823-DC4E955D89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D20C6F2-C3CF-97EB-D5B9-8C600B5FD7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107132-7C0F-0DD4-2605-7A904A920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D37D2-0802-094C-A90D-9943140B7DED}" type="datetimeFigureOut">
              <a:rPr lang="en-US" smtClean="0"/>
              <a:t>7/9/25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4C57A8-7C80-5144-908E-1BB5F59EC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3FEE79-BC00-0E68-8C5F-54401F9BA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66E8-A14E-C24D-B9F2-33FE324B8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683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A67A3-2EDC-09DB-1A2B-DB4158E0A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49BDA9-1AC8-2ECA-873D-D9F21F42CB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FC2A26-FD56-7A65-1A6B-C7F6358CF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D37D2-0802-094C-A90D-9943140B7DED}" type="datetimeFigureOut">
              <a:rPr lang="en-US" smtClean="0"/>
              <a:t>7/9/25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223A9F-7168-0895-ED04-F75D93FD4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C192FF-EB00-648A-308C-154ECE500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66E8-A14E-C24D-B9F2-33FE324B8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289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338D800-8A6D-2F69-D27B-5373671E31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15F0BF-46C7-40AB-49A6-9AEF7439EA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869CFE-A3B6-EA7F-E908-09AE48488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D37D2-0802-094C-A90D-9943140B7DED}" type="datetimeFigureOut">
              <a:rPr lang="en-US" smtClean="0"/>
              <a:t>7/9/25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74BD4D-CAB9-E38F-FEE7-DB2D49D21E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9200E3-60D3-8BA2-2B28-A34E17409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66E8-A14E-C24D-B9F2-33FE324B8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60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9385CF-97E7-5968-064B-2A72B9D2F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2E01A3-47ED-3D3C-9ABA-32FBE73CA6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7FE504-5706-7C08-EDBE-A0F119DAB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D37D2-0802-094C-A90D-9943140B7DED}" type="datetimeFigureOut">
              <a:rPr lang="en-US" smtClean="0"/>
              <a:t>7/9/25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7A562B-0CEE-3C94-A9A6-7BF1B9E52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B8D826-47B5-D202-4396-CB0DB3844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66E8-A14E-C24D-B9F2-33FE324B8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083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660EC2-73AB-452E-EC63-67BF19807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5006AF-7A79-B69C-65E6-28EFCA0958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44A5B5-428A-373C-968D-D257BD62C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D37D2-0802-094C-A90D-9943140B7DED}" type="datetimeFigureOut">
              <a:rPr lang="en-US" smtClean="0"/>
              <a:t>7/9/25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D3C565-86F5-0298-131C-9950E5F9F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2FE940-A1F5-C7A4-8670-BE2CBA930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66E8-A14E-C24D-B9F2-33FE324B8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353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6E7DC-A688-3124-F30A-6229D17BF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AF97F0-58E5-9D86-67F9-EB07BD5643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9706FD-65EC-0B9B-54EB-E0CB3AC062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1C8A47-D745-A558-34ED-E60B971B5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D37D2-0802-094C-A90D-9943140B7DED}" type="datetimeFigureOut">
              <a:rPr lang="en-US" smtClean="0"/>
              <a:t>7/9/25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589D97-116A-7DF2-F58D-E51A7C684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C2D172-DE6F-C1DA-167F-6693C8BFE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66E8-A14E-C24D-B9F2-33FE324B8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940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A9C48-B8D3-C830-3A02-7827CA0D0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7978D5-8C5B-8253-9419-C2F6766BCA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2D9366-353E-185B-31E4-90F517F4A1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342595-0549-4E42-1850-BB523F4493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1A009A-80A3-8346-8D6B-1BF4F44143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7573E6-71A9-825C-F73C-B8C9CA554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D37D2-0802-094C-A90D-9943140B7DED}" type="datetimeFigureOut">
              <a:rPr lang="en-US" smtClean="0"/>
              <a:t>7/9/25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76583E-B363-1118-5E9F-03D093D74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50848CD-8243-F91E-FAE5-0C8754CF7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66E8-A14E-C24D-B9F2-33FE324B8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883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2601D1-0184-C028-B117-B047AC765A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90C892-4E51-486F-5DEE-12C9A6AC7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D37D2-0802-094C-A90D-9943140B7DED}" type="datetimeFigureOut">
              <a:rPr lang="en-US" smtClean="0"/>
              <a:t>7/9/25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32539D-40DB-E64E-44E9-3B144E26D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376EEE-15AE-36F8-5760-D48025682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66E8-A14E-C24D-B9F2-33FE324B8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766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3C6A13-6FA5-3E94-85E2-EB11ECC04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D37D2-0802-094C-A90D-9943140B7DED}" type="datetimeFigureOut">
              <a:rPr lang="en-US" smtClean="0"/>
              <a:t>7/9/25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830421-D9A2-151D-2E2A-D55867454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0F11F1-B424-4FBB-32F9-18CE5A570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66E8-A14E-C24D-B9F2-33FE324B8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836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F7A04B-0CD4-81B6-CE57-1C647AFAEF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3A27B9-49C9-5240-2C50-762DDA1948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A9F7BC-6CED-C299-022E-D99BDF2E93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FA5E57-3D47-73F8-E0F0-DB40CB88D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D37D2-0802-094C-A90D-9943140B7DED}" type="datetimeFigureOut">
              <a:rPr lang="en-US" smtClean="0"/>
              <a:t>7/9/25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11E638-F505-E5FE-4373-02BACF411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7AD8A7-516F-8134-CAA4-6D48A11E1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66E8-A14E-C24D-B9F2-33FE324B8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67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F9702-9CBE-E390-2A10-A55E2F973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4162AE-8407-D644-1B03-5C231BBF99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B3E784-543B-EBFE-7C71-AFFC8EE7C6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19CEFE-7F3A-FD77-E012-F0A2960B20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D37D2-0802-094C-A90D-9943140B7DED}" type="datetimeFigureOut">
              <a:rPr lang="en-US" smtClean="0"/>
              <a:t>7/9/25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33A851-1F15-AF6D-288D-478FB6FA0A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C62C-4DA4-1335-8A8C-725F78CFD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66E8-A14E-C24D-B9F2-33FE324B8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5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24AA80-868C-76C7-6BF8-2B5F33E16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B0877E-4934-D8F5-7D18-EA138455C2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94DB6B-22A5-E24E-C720-4657B8BA37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D37D2-0802-094C-A90D-9943140B7DED}" type="datetimeFigureOut">
              <a:rPr lang="en-US" smtClean="0"/>
              <a:t>7/9/25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352718-B5BC-AF43-0F05-C94D58B796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4F8A81-EF49-F0BB-D1B7-EB20C80DF4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8466E8-A14E-C24D-B9F2-33FE324B8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931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21.png"/><Relationship Id="rId3" Type="http://schemas.openxmlformats.org/officeDocument/2006/relationships/image" Target="../media/image20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11" Type="http://schemas.openxmlformats.org/officeDocument/2006/relationships/image" Target="../media/image31.png"/><Relationship Id="rId10" Type="http://schemas.openxmlformats.org/officeDocument/2006/relationships/image" Target="../media/image30.png"/><Relationship Id="rId4" Type="http://schemas.openxmlformats.org/officeDocument/2006/relationships/image" Target="../media/image8.jpeg"/><Relationship Id="rId9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4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22.emf"/><Relationship Id="rId9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7.png"/><Relationship Id="rId3" Type="http://schemas.openxmlformats.org/officeDocument/2006/relationships/image" Target="../media/image8.jpeg"/><Relationship Id="rId7" Type="http://schemas.openxmlformats.org/officeDocument/2006/relationships/image" Target="../media/image30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4.png"/><Relationship Id="rId5" Type="http://schemas.openxmlformats.org/officeDocument/2006/relationships/image" Target="../media/image19.png"/><Relationship Id="rId4" Type="http://schemas.openxmlformats.org/officeDocument/2006/relationships/image" Target="../media/image33.png"/><Relationship Id="rId9" Type="http://schemas.openxmlformats.org/officeDocument/2006/relationships/image" Target="../media/image32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7.png"/><Relationship Id="rId3" Type="http://schemas.openxmlformats.org/officeDocument/2006/relationships/image" Target="../media/image8.jpeg"/><Relationship Id="rId7" Type="http://schemas.openxmlformats.org/officeDocument/2006/relationships/image" Target="../media/image30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0.png"/><Relationship Id="rId5" Type="http://schemas.openxmlformats.org/officeDocument/2006/relationships/image" Target="../media/image19.png"/><Relationship Id="rId4" Type="http://schemas.openxmlformats.org/officeDocument/2006/relationships/image" Target="../media/image41.png"/><Relationship Id="rId9" Type="http://schemas.openxmlformats.org/officeDocument/2006/relationships/image" Target="../media/image3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2.png"/><Relationship Id="rId4" Type="http://schemas.openxmlformats.org/officeDocument/2006/relationships/image" Target="../media/image45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2.png"/><Relationship Id="rId5" Type="http://schemas.openxmlformats.org/officeDocument/2006/relationships/image" Target="../media/image372.png"/><Relationship Id="rId4" Type="http://schemas.openxmlformats.org/officeDocument/2006/relationships/image" Target="../media/image4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1.png"/><Relationship Id="rId3" Type="http://schemas.openxmlformats.org/officeDocument/2006/relationships/image" Target="../media/image49.emf"/><Relationship Id="rId7" Type="http://schemas.openxmlformats.org/officeDocument/2006/relationships/image" Target="../media/image16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2.png"/><Relationship Id="rId5" Type="http://schemas.openxmlformats.org/officeDocument/2006/relationships/image" Target="../media/image50.png"/><Relationship Id="rId4" Type="http://schemas.openxmlformats.org/officeDocument/2006/relationships/image" Target="../media/image172.png"/><Relationship Id="rId9" Type="http://schemas.openxmlformats.org/officeDocument/2006/relationships/image" Target="../media/image20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5.png"/><Relationship Id="rId4" Type="http://schemas.openxmlformats.org/officeDocument/2006/relationships/image" Target="../media/image9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7.png"/><Relationship Id="rId4" Type="http://schemas.openxmlformats.org/officeDocument/2006/relationships/image" Target="../media/image93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3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5.png"/><Relationship Id="rId3" Type="http://schemas.openxmlformats.org/officeDocument/2006/relationships/image" Target="../media/image8.jpeg"/><Relationship Id="rId7" Type="http://schemas.openxmlformats.org/officeDocument/2006/relationships/image" Target="../media/image302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3.png"/><Relationship Id="rId5" Type="http://schemas.openxmlformats.org/officeDocument/2006/relationships/image" Target="../media/image282.png"/><Relationship Id="rId4" Type="http://schemas.openxmlformats.org/officeDocument/2006/relationships/image" Target="../media/image272.png"/><Relationship Id="rId9" Type="http://schemas.openxmlformats.org/officeDocument/2006/relationships/image" Target="../media/image322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1.png"/><Relationship Id="rId3" Type="http://schemas.openxmlformats.org/officeDocument/2006/relationships/image" Target="../media/image8.jpeg"/><Relationship Id="rId7" Type="http://schemas.openxmlformats.org/officeDocument/2006/relationships/image" Target="../media/image27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0.png"/><Relationship Id="rId5" Type="http://schemas.openxmlformats.org/officeDocument/2006/relationships/image" Target="../media/image230.png"/><Relationship Id="rId4" Type="http://schemas.openxmlformats.org/officeDocument/2006/relationships/image" Target="../media/image220.png"/><Relationship Id="rId9" Type="http://schemas.openxmlformats.org/officeDocument/2006/relationships/image" Target="../media/image292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2.png"/><Relationship Id="rId3" Type="http://schemas.openxmlformats.org/officeDocument/2006/relationships/image" Target="../media/image8.jpeg"/><Relationship Id="rId7" Type="http://schemas.openxmlformats.org/officeDocument/2006/relationships/image" Target="../media/image302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3.png"/><Relationship Id="rId5" Type="http://schemas.openxmlformats.org/officeDocument/2006/relationships/image" Target="../media/image282.png"/><Relationship Id="rId4" Type="http://schemas.openxmlformats.org/officeDocument/2006/relationships/image" Target="../media/image272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9.em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1.em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2.emf"/><Relationship Id="rId4" Type="http://schemas.openxmlformats.org/officeDocument/2006/relationships/image" Target="../media/image61.em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1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2.emf"/><Relationship Id="rId5" Type="http://schemas.openxmlformats.org/officeDocument/2006/relationships/image" Target="../media/image61.emf"/><Relationship Id="rId4" Type="http://schemas.openxmlformats.org/officeDocument/2006/relationships/image" Target="../media/image60.emf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0.png"/><Relationship Id="rId7" Type="http://schemas.openxmlformats.org/officeDocument/2006/relationships/image" Target="../media/image350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0.png"/><Relationship Id="rId5" Type="http://schemas.openxmlformats.org/officeDocument/2006/relationships/image" Target="../media/image63.png"/><Relationship Id="rId4" Type="http://schemas.openxmlformats.org/officeDocument/2006/relationships/image" Target="../media/image320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0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3" Type="http://schemas.openxmlformats.org/officeDocument/2006/relationships/image" Target="../media/image311.png"/><Relationship Id="rId7" Type="http://schemas.openxmlformats.org/officeDocument/2006/relationships/image" Target="../media/image8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7.png"/><Relationship Id="rId5" Type="http://schemas.openxmlformats.org/officeDocument/2006/relationships/image" Target="../media/image54.png"/><Relationship Id="rId4" Type="http://schemas.openxmlformats.org/officeDocument/2006/relationships/image" Target="../media/image40.png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0.png"/><Relationship Id="rId3" Type="http://schemas.openxmlformats.org/officeDocument/2006/relationships/image" Target="../media/image8.jpeg"/><Relationship Id="rId7" Type="http://schemas.openxmlformats.org/officeDocument/2006/relationships/image" Target="../media/image250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0.png"/><Relationship Id="rId5" Type="http://schemas.openxmlformats.org/officeDocument/2006/relationships/image" Target="../media/image230.png"/><Relationship Id="rId4" Type="http://schemas.openxmlformats.org/officeDocument/2006/relationships/image" Target="../media/image220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0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0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4.emf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0.png"/><Relationship Id="rId5" Type="http://schemas.openxmlformats.org/officeDocument/2006/relationships/image" Target="../media/image420.png"/><Relationship Id="rId4" Type="http://schemas.openxmlformats.org/officeDocument/2006/relationships/image" Target="../media/image66.emf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8.emf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0.emf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emf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2.emf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3.emf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60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emf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0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EEBC2-A521-914A-AF03-D329A63A97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3999832"/>
          </a:xfrm>
        </p:spPr>
        <p:txBody>
          <a:bodyPr>
            <a:normAutofit/>
          </a:bodyPr>
          <a:lstStyle/>
          <a:p>
            <a:r>
              <a:rPr lang="en-US" sz="8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Neutron Stars with</a:t>
            </a:r>
            <a:br>
              <a:rPr lang="en-US" sz="8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8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Dark Matter Halos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398D70-B006-2547-81CF-424CB97BB0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7844" y="4189838"/>
            <a:ext cx="9876312" cy="2668162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Shafayat Shawqi</a:t>
            </a:r>
            <a:r>
              <a:rPr lang="en-US" b="1" baseline="30000" dirty="0">
                <a:solidFill>
                  <a:srgbClr val="0070C0"/>
                </a:solidFill>
              </a:rPr>
              <a:t>1</a:t>
            </a:r>
            <a:r>
              <a:rPr lang="en-US" b="1" dirty="0">
                <a:solidFill>
                  <a:srgbClr val="0070C0"/>
                </a:solidFill>
              </a:rPr>
              <a:t>*</a:t>
            </a:r>
            <a:r>
              <a:rPr lang="en-US" dirty="0">
                <a:solidFill>
                  <a:srgbClr val="0070C0"/>
                </a:solidFill>
              </a:rPr>
              <a:t>, Sharon Morsink</a:t>
            </a:r>
            <a:r>
              <a:rPr lang="en-US" baseline="30000" dirty="0">
                <a:solidFill>
                  <a:srgbClr val="0070C0"/>
                </a:solidFill>
              </a:rPr>
              <a:t>1</a:t>
            </a:r>
            <a:endParaRPr lang="en-US" dirty="0">
              <a:solidFill>
                <a:srgbClr val="0070C0"/>
              </a:solidFill>
            </a:endParaRPr>
          </a:p>
          <a:p>
            <a:r>
              <a:rPr lang="en-US" dirty="0">
                <a:solidFill>
                  <a:srgbClr val="00B050"/>
                </a:solidFill>
              </a:rPr>
              <a:t>ICDMS 2025</a:t>
            </a:r>
          </a:p>
          <a:p>
            <a:r>
              <a:rPr lang="en-US" dirty="0">
                <a:solidFill>
                  <a:srgbClr val="0070C0"/>
                </a:solidFill>
              </a:rPr>
              <a:t>July 14, 2025</a:t>
            </a:r>
          </a:p>
          <a:p>
            <a:r>
              <a:rPr lang="en-US" baseline="30000" dirty="0">
                <a:solidFill>
                  <a:srgbClr val="0070C0"/>
                </a:solidFill>
              </a:rPr>
              <a:t>1</a:t>
            </a:r>
            <a:r>
              <a:rPr lang="en-US" dirty="0">
                <a:solidFill>
                  <a:srgbClr val="0070C0"/>
                </a:solidFill>
              </a:rPr>
              <a:t>University of Alberta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35F6C5-702A-4443-ED98-7B5D4BB00019}"/>
              </a:ext>
            </a:extLst>
          </p:cNvPr>
          <p:cNvSpPr txBox="1"/>
          <p:nvPr/>
        </p:nvSpPr>
        <p:spPr>
          <a:xfrm>
            <a:off x="8090704" y="123849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1118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A654FB-9FC6-E2B1-9482-91B5711060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8322BA0-4B81-7CA9-F5C8-142C99AF90B2}"/>
              </a:ext>
            </a:extLst>
          </p:cNvPr>
          <p:cNvSpPr txBox="1"/>
          <p:nvPr/>
        </p:nvSpPr>
        <p:spPr>
          <a:xfrm>
            <a:off x="452815" y="5568710"/>
            <a:ext cx="4840291" cy="646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Dark Cores</a:t>
            </a:r>
          </a:p>
        </p:txBody>
      </p:sp>
      <p:sp>
        <p:nvSpPr>
          <p:cNvPr id="35" name="Arc 34">
            <a:extLst>
              <a:ext uri="{FF2B5EF4-FFF2-40B4-BE49-F238E27FC236}">
                <a16:creationId xmlns:a16="http://schemas.microsoft.com/office/drawing/2014/main" id="{51B8A513-347B-D592-24D7-F6A86C075C83}"/>
              </a:ext>
            </a:extLst>
          </p:cNvPr>
          <p:cNvSpPr/>
          <p:nvPr/>
        </p:nvSpPr>
        <p:spPr>
          <a:xfrm flipH="1" flipV="1">
            <a:off x="1771346" y="-582473"/>
            <a:ext cx="761986" cy="4873105"/>
          </a:xfrm>
          <a:prstGeom prst="arc">
            <a:avLst>
              <a:gd name="adj1" fmla="val 16164387"/>
              <a:gd name="adj2" fmla="val 450826"/>
            </a:avLst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0D8EAB98-385A-89A7-81D7-F4E9EFD974C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800" t="17520" r="164" b="9325"/>
          <a:stretch/>
        </p:blipFill>
        <p:spPr>
          <a:xfrm rot="3337231">
            <a:off x="907601" y="1185621"/>
            <a:ext cx="866231" cy="633830"/>
          </a:xfrm>
          <a:prstGeom prst="rect">
            <a:avLst/>
          </a:prstGeom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5A09230-945B-5F51-E290-5294C1B6BBC2}"/>
              </a:ext>
            </a:extLst>
          </p:cNvPr>
          <p:cNvCxnSpPr>
            <a:cxnSpLocks/>
          </p:cNvCxnSpPr>
          <p:nvPr/>
        </p:nvCxnSpPr>
        <p:spPr>
          <a:xfrm flipH="1">
            <a:off x="1846840" y="1540427"/>
            <a:ext cx="1623245" cy="1173465"/>
          </a:xfrm>
          <a:prstGeom prst="straightConnector1">
            <a:avLst/>
          </a:prstGeom>
          <a:ln w="76200">
            <a:solidFill>
              <a:schemeClr val="accent1">
                <a:alpha val="48549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2EBA8026-89F7-F500-8CE7-F03C27A10DDB}"/>
              </a:ext>
            </a:extLst>
          </p:cNvPr>
          <p:cNvSpPr txBox="1"/>
          <p:nvPr/>
        </p:nvSpPr>
        <p:spPr>
          <a:xfrm>
            <a:off x="2452966" y="1051002"/>
            <a:ext cx="2448329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emitted X-rays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F2C3A93-0B20-50DB-530C-394B7DA3645D}"/>
              </a:ext>
            </a:extLst>
          </p:cNvPr>
          <p:cNvSpPr txBox="1">
            <a:spLocks/>
          </p:cNvSpPr>
          <p:nvPr/>
        </p:nvSpPr>
        <p:spPr>
          <a:xfrm>
            <a:off x="0" y="-21312"/>
            <a:ext cx="12192000" cy="88702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5200" b="1" dirty="0">
                <a:solidFill>
                  <a:srgbClr val="0070C0"/>
                </a:solidFill>
                <a:latin typeface="+mn-lt"/>
              </a:rPr>
              <a:t>X-ray Observations</a:t>
            </a:r>
            <a:r>
              <a:rPr lang="en-CA" sz="5200" b="1" dirty="0">
                <a:latin typeface="+mn-lt"/>
              </a:rPr>
              <a:t> from </a:t>
            </a:r>
            <a:r>
              <a:rPr lang="en-CA" sz="5200" b="1" dirty="0">
                <a:solidFill>
                  <a:srgbClr val="00B050"/>
                </a:solidFill>
                <a:latin typeface="+mn-lt"/>
              </a:rPr>
              <a:t>NSs with DM Cores</a:t>
            </a:r>
            <a:endParaRPr lang="en-US" sz="5200" b="1" i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8E96D686-F8EF-05B2-09EF-4FC02292E53C}"/>
              </a:ext>
            </a:extLst>
          </p:cNvPr>
          <p:cNvSpPr/>
          <p:nvPr/>
        </p:nvSpPr>
        <p:spPr bwMode="auto">
          <a:xfrm>
            <a:off x="2174074" y="2877565"/>
            <a:ext cx="2986278" cy="2837387"/>
          </a:xfrm>
          <a:prstGeom prst="ellipse">
            <a:avLst/>
          </a:prstGeom>
          <a:gradFill>
            <a:gsLst>
              <a:gs pos="100000">
                <a:srgbClr val="00B050"/>
              </a:gs>
              <a:gs pos="0">
                <a:schemeClr val="accent1">
                  <a:lumMod val="45000"/>
                  <a:lumOff val="5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73104" eaLnBrk="1" hangingPunct="1">
              <a:defRPr/>
            </a:pPr>
            <a:endParaRPr lang="en-US" sz="5778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DD91EEC-AB16-DDA5-F766-6B118C86EDC8}"/>
              </a:ext>
            </a:extLst>
          </p:cNvPr>
          <p:cNvSpPr/>
          <p:nvPr/>
        </p:nvSpPr>
        <p:spPr>
          <a:xfrm>
            <a:off x="2936060" y="3525520"/>
            <a:ext cx="1466032" cy="153022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11676" eaLnBrk="1" hangingPunct="1">
              <a:defRPr/>
            </a:pPr>
            <a:endParaRPr lang="en-US" sz="5537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7E1EBEA-D838-F08B-8E0F-6FB1F8639022}"/>
              </a:ext>
            </a:extLst>
          </p:cNvPr>
          <p:cNvSpPr/>
          <p:nvPr/>
        </p:nvSpPr>
        <p:spPr>
          <a:xfrm>
            <a:off x="2958244" y="3546543"/>
            <a:ext cx="1417937" cy="1488177"/>
          </a:xfrm>
          <a:prstGeom prst="ellipse">
            <a:avLst/>
          </a:prstGeom>
          <a:solidFill>
            <a:srgbClr val="00B050">
              <a:alpha val="1520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2014320" eaLnBrk="1" hangingPunct="1">
              <a:defRPr/>
            </a:pPr>
            <a:endParaRPr lang="en-US" sz="7901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C71AB83-A9C7-4408-B3A0-0F41F52AB0E5}"/>
              </a:ext>
            </a:extLst>
          </p:cNvPr>
          <p:cNvCxnSpPr>
            <a:cxnSpLocks/>
          </p:cNvCxnSpPr>
          <p:nvPr/>
        </p:nvCxnSpPr>
        <p:spPr>
          <a:xfrm>
            <a:off x="3647748" y="4311721"/>
            <a:ext cx="1253547" cy="792060"/>
          </a:xfrm>
          <a:prstGeom prst="straightConnector1">
            <a:avLst/>
          </a:prstGeom>
          <a:ln w="57150" cap="flat" cmpd="sng" algn="ctr">
            <a:solidFill>
              <a:srgbClr val="C00000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8395E9D-6353-2901-BEDA-53B5F757A98F}"/>
                  </a:ext>
                </a:extLst>
              </p:cNvPr>
              <p:cNvSpPr txBox="1"/>
              <p:nvPr/>
            </p:nvSpPr>
            <p:spPr>
              <a:xfrm>
                <a:off x="4792841" y="4952523"/>
                <a:ext cx="272844" cy="648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3600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b="0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CA" sz="3600" b="0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en-US" sz="3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8395E9D-6353-2901-BEDA-53B5F757A9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2841" y="4952523"/>
                <a:ext cx="272844" cy="648000"/>
              </a:xfrm>
              <a:prstGeom prst="rect">
                <a:avLst/>
              </a:prstGeom>
              <a:blipFill>
                <a:blip r:embed="rId4"/>
                <a:stretch>
                  <a:fillRect l="-22727" r="-172727" b="-943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2E58F12-5C42-AB05-2DA1-3CAA80336DF4}"/>
              </a:ext>
            </a:extLst>
          </p:cNvPr>
          <p:cNvCxnSpPr>
            <a:cxnSpLocks/>
          </p:cNvCxnSpPr>
          <p:nvPr/>
        </p:nvCxnSpPr>
        <p:spPr>
          <a:xfrm flipH="1">
            <a:off x="3656346" y="3542295"/>
            <a:ext cx="13081" cy="773675"/>
          </a:xfrm>
          <a:prstGeom prst="straightConnector1">
            <a:avLst/>
          </a:prstGeom>
          <a:ln w="57150" cap="flat" cmpd="sng" algn="ctr">
            <a:solidFill>
              <a:srgbClr val="C00000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99BD596-C32D-02BF-4A0F-043F49185126}"/>
                  </a:ext>
                </a:extLst>
              </p:cNvPr>
              <p:cNvSpPr txBox="1"/>
              <p:nvPr/>
            </p:nvSpPr>
            <p:spPr>
              <a:xfrm>
                <a:off x="3070460" y="2929929"/>
                <a:ext cx="27284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3600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b="0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CA" sz="3600" b="0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</m:oMath>
                  </m:oMathPara>
                </a14:m>
                <a:endParaRPr lang="en-US" sz="3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99BD596-C32D-02BF-4A0F-043F491851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0460" y="2929929"/>
                <a:ext cx="272844" cy="646331"/>
              </a:xfrm>
              <a:prstGeom prst="rect">
                <a:avLst/>
              </a:prstGeom>
              <a:blipFill>
                <a:blip r:embed="rId5"/>
                <a:stretch>
                  <a:fillRect l="-21739" r="-165217" b="-1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57DCD3B-DA4D-FDAA-E5B6-C9AEACADCB2F}"/>
                  </a:ext>
                </a:extLst>
              </p:cNvPr>
              <p:cNvSpPr txBox="1"/>
              <p:nvPr/>
            </p:nvSpPr>
            <p:spPr>
              <a:xfrm>
                <a:off x="5368600" y="1495581"/>
                <a:ext cx="6823400" cy="40934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Wingdings" pitchFamily="2" charset="2"/>
                  <a:buChar char="Ø"/>
                </a:pPr>
                <a:r>
                  <a:rPr lang="en-US" sz="3200" dirty="0">
                    <a:solidFill>
                      <a:srgbClr val="0070C0"/>
                    </a:solidFill>
                  </a:rPr>
                  <a:t>NICER</a:t>
                </a:r>
                <a:r>
                  <a:rPr lang="en-US" sz="3200" dirty="0"/>
                  <a:t> analysis assumes </a:t>
                </a:r>
                <a:r>
                  <a:rPr lang="en-US" sz="3200" dirty="0">
                    <a:solidFill>
                      <a:srgbClr val="C00000"/>
                    </a:solidFill>
                  </a:rPr>
                  <a:t>no DM in NS</a:t>
                </a:r>
              </a:p>
              <a:p>
                <a:pPr marL="914400" lvl="1" indent="-457200">
                  <a:buFont typeface="Wingdings" pitchFamily="2" charset="2"/>
                  <a:buChar char="Ø"/>
                </a:pPr>
                <a:r>
                  <a:rPr lang="en-US" sz="3200" dirty="0"/>
                  <a:t>Spacetime outside baryonic surface is </a:t>
                </a:r>
                <a:r>
                  <a:rPr lang="en-US" sz="3200" dirty="0">
                    <a:solidFill>
                      <a:srgbClr val="0070C0"/>
                    </a:solidFill>
                  </a:rPr>
                  <a:t>vacuum</a:t>
                </a:r>
              </a:p>
              <a:p>
                <a:pPr marL="457200" indent="-457200">
                  <a:buFont typeface="Wingdings" pitchFamily="2" charset="2"/>
                  <a:buChar char="Ø"/>
                </a:pPr>
                <a:endParaRPr lang="en-US" sz="3200" dirty="0">
                  <a:solidFill>
                    <a:srgbClr val="0070C0"/>
                  </a:solidFill>
                </a:endParaRPr>
              </a:p>
              <a:p>
                <a:pPr marL="457200" indent="-457200">
                  <a:buFont typeface="Wingdings" pitchFamily="2" charset="2"/>
                  <a:buChar char="Ø"/>
                </a:pPr>
                <a:r>
                  <a:rPr lang="en-US" sz="3200" dirty="0">
                    <a:solidFill>
                      <a:srgbClr val="00B050"/>
                    </a:solidFill>
                  </a:rPr>
                  <a:t>OKAY</a:t>
                </a:r>
                <a:r>
                  <a:rPr lang="en-US" sz="3200" dirty="0">
                    <a:solidFill>
                      <a:srgbClr val="0070C0"/>
                    </a:solidFill>
                  </a:rPr>
                  <a:t> </a:t>
                </a:r>
                <a:r>
                  <a:rPr lang="en-US" sz="3200" dirty="0"/>
                  <a:t>for </a:t>
                </a:r>
                <a:r>
                  <a:rPr lang="en-US" sz="3200" dirty="0">
                    <a:solidFill>
                      <a:srgbClr val="00B050"/>
                    </a:solidFill>
                  </a:rPr>
                  <a:t>NSs with DM Cores</a:t>
                </a:r>
                <a:br>
                  <a:rPr lang="en-US" sz="3200" dirty="0"/>
                </a:br>
                <a:endParaRPr lang="en-US" sz="3200" dirty="0"/>
              </a:p>
              <a:p>
                <a:pPr marL="457200" indent="-457200">
                  <a:buFont typeface="Wingdings" pitchFamily="2" charset="2"/>
                  <a:buChar char="Ø"/>
                </a:pPr>
                <a:r>
                  <a:rPr lang="en-US" sz="3200" dirty="0">
                    <a:solidFill>
                      <a:srgbClr val="0070C0"/>
                    </a:solidFill>
                  </a:rPr>
                  <a:t>NICER</a:t>
                </a:r>
                <a:r>
                  <a:rPr lang="en-US" sz="3200" dirty="0"/>
                  <a:t> measures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altLang="en-US" sz="32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CA" altLang="en-US" sz="32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𝑀</m:t>
                        </m:r>
                      </m:e>
                      <m:sub>
                        <m:r>
                          <a:rPr lang="en-CA" altLang="en-US" sz="32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32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altLang="en-US" sz="32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CA" altLang="en-US" sz="32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𝑅</m:t>
                        </m:r>
                      </m:e>
                      <m:sub>
                        <m:r>
                          <a:rPr lang="en-CA" altLang="en-US" sz="32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𝐵</m:t>
                        </m:r>
                      </m:sub>
                    </m:sSub>
                  </m:oMath>
                </a14:m>
                <a:endParaRPr lang="en-US" sz="3200" dirty="0">
                  <a:solidFill>
                    <a:srgbClr val="C00000"/>
                  </a:solidFill>
                </a:endParaRPr>
              </a:p>
              <a:p>
                <a:pPr marL="457200" indent="-457200">
                  <a:buFont typeface="Wingdings" pitchFamily="2" charset="2"/>
                  <a:buChar char="Ø"/>
                </a:pPr>
                <a:endParaRPr lang="en-US" sz="32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57DCD3B-DA4D-FDAA-E5B6-C9AEACADCB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8600" y="1495581"/>
                <a:ext cx="6823400" cy="4093428"/>
              </a:xfrm>
              <a:prstGeom prst="rect">
                <a:avLst/>
              </a:prstGeom>
              <a:blipFill>
                <a:blip r:embed="rId6"/>
                <a:stretch>
                  <a:fillRect l="-2041" t="-18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721DC6E-4EB1-3B59-E14D-6E699AD50A18}"/>
                  </a:ext>
                </a:extLst>
              </p:cNvPr>
              <p:cNvSpPr txBox="1"/>
              <p:nvPr/>
            </p:nvSpPr>
            <p:spPr>
              <a:xfrm>
                <a:off x="605739" y="2354789"/>
                <a:ext cx="6127376" cy="4832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altLang="en-US" sz="254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CA" altLang="en-US" sz="254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𝑀</m:t>
                          </m:r>
                        </m:e>
                        <m:sub>
                          <m:r>
                            <a:rPr lang="en-CA" altLang="en-US" sz="254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𝑇</m:t>
                          </m:r>
                        </m:sub>
                      </m:sSub>
                    </m:oMath>
                  </m:oMathPara>
                </a14:m>
                <a:endParaRPr lang="en-US" sz="254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721DC6E-4EB1-3B59-E14D-6E699AD50A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739" y="2354789"/>
                <a:ext cx="6127376" cy="483209"/>
              </a:xfrm>
              <a:prstGeom prst="rect">
                <a:avLst/>
              </a:prstGeom>
              <a:blipFill>
                <a:blip r:embed="rId7"/>
                <a:stretch>
                  <a:fillRect b="-25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855154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4F30C2-B69E-D8F5-89DF-9D9CCE60F4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058097AD-967B-FD3A-4BB2-CF9D5E57EB75}"/>
              </a:ext>
            </a:extLst>
          </p:cNvPr>
          <p:cNvGrpSpPr/>
          <p:nvPr/>
        </p:nvGrpSpPr>
        <p:grpSpPr>
          <a:xfrm>
            <a:off x="1125600" y="2138686"/>
            <a:ext cx="5233794" cy="4673164"/>
            <a:chOff x="6278584" y="1649431"/>
            <a:chExt cx="5733567" cy="5046577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2F304FA-04AC-DF65-6A8C-FA5256E5EEBA}"/>
                </a:ext>
              </a:extLst>
            </p:cNvPr>
            <p:cNvGrpSpPr/>
            <p:nvPr/>
          </p:nvGrpSpPr>
          <p:grpSpPr>
            <a:xfrm>
              <a:off x="6278584" y="1649431"/>
              <a:ext cx="4322123" cy="4321549"/>
              <a:chOff x="6913665" y="1649431"/>
              <a:chExt cx="4322123" cy="4321549"/>
            </a:xfrm>
          </p:grpSpPr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5DD28423-6EDA-9168-66A0-1010D5C4EB15}"/>
                  </a:ext>
                </a:extLst>
              </p:cNvPr>
              <p:cNvSpPr/>
              <p:nvPr/>
            </p:nvSpPr>
            <p:spPr>
              <a:xfrm>
                <a:off x="6913665" y="1649431"/>
                <a:ext cx="4322123" cy="4321549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tx1">
                      <a:lumMod val="95000"/>
                      <a:lumOff val="5000"/>
                    </a:schemeClr>
                  </a:gs>
                  <a:gs pos="0">
                    <a:schemeClr val="accent1">
                      <a:lumMod val="45000"/>
                      <a:lumOff val="55000"/>
                    </a:schemeClr>
                  </a:gs>
                  <a:gs pos="0">
                    <a:schemeClr val="accent1">
                      <a:lumMod val="45000"/>
                      <a:lumOff val="55000"/>
                    </a:schemeClr>
                  </a:gs>
                  <a:gs pos="0">
                    <a:schemeClr val="accent1">
                      <a:lumMod val="30000"/>
                      <a:lumOff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33564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F291A287-D2D2-F374-C0E9-55CA9F1F8808}"/>
                  </a:ext>
                </a:extLst>
              </p:cNvPr>
              <p:cNvSpPr/>
              <p:nvPr/>
            </p:nvSpPr>
            <p:spPr>
              <a:xfrm>
                <a:off x="7548748" y="2284225"/>
                <a:ext cx="3051958" cy="3051959"/>
              </a:xfrm>
              <a:prstGeom prst="ellipse">
                <a:avLst/>
              </a:prstGeom>
              <a:solidFill>
                <a:srgbClr val="00B050">
                  <a:alpha val="50430"/>
                </a:srgbClr>
              </a:solidFill>
              <a:ln>
                <a:solidFill>
                  <a:srgbClr val="33564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E90B75F-0ED4-C758-A5AB-1481EC33095E}"/>
                </a:ext>
              </a:extLst>
            </p:cNvPr>
            <p:cNvSpPr txBox="1"/>
            <p:nvPr/>
          </p:nvSpPr>
          <p:spPr>
            <a:xfrm>
              <a:off x="9026977" y="5998031"/>
              <a:ext cx="2985174" cy="6979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Dark Halo </a:t>
              </a:r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F75D1233-5584-EB5D-CD8F-509F780CDF49}"/>
              </a:ext>
            </a:extLst>
          </p:cNvPr>
          <p:cNvSpPr/>
          <p:nvPr/>
        </p:nvSpPr>
        <p:spPr>
          <a:xfrm>
            <a:off x="1705326" y="2726508"/>
            <a:ext cx="2785930" cy="2826135"/>
          </a:xfrm>
          <a:prstGeom prst="ellipse">
            <a:avLst/>
          </a:prstGeom>
          <a:solidFill>
            <a:schemeClr val="tx1">
              <a:lumMod val="95000"/>
              <a:lumOff val="5000"/>
              <a:alpha val="5013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Arc 35">
            <a:extLst>
              <a:ext uri="{FF2B5EF4-FFF2-40B4-BE49-F238E27FC236}">
                <a16:creationId xmlns:a16="http://schemas.microsoft.com/office/drawing/2014/main" id="{C9F47AFA-3935-20C7-25A5-04192A1D73F3}"/>
              </a:ext>
            </a:extLst>
          </p:cNvPr>
          <p:cNvSpPr/>
          <p:nvPr/>
        </p:nvSpPr>
        <p:spPr>
          <a:xfrm rot="21430837" flipH="1" flipV="1">
            <a:off x="1041575" y="-582088"/>
            <a:ext cx="2018472" cy="6300648"/>
          </a:xfrm>
          <a:prstGeom prst="arc">
            <a:avLst>
              <a:gd name="adj1" fmla="val 15774535"/>
              <a:gd name="adj2" fmla="val 2676572"/>
            </a:avLst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FAB29F86-76F8-EC8B-C94F-2D46EC3737F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800" t="17520" r="164" b="9325"/>
          <a:stretch/>
        </p:blipFill>
        <p:spPr>
          <a:xfrm rot="3337231">
            <a:off x="186362" y="1034565"/>
            <a:ext cx="866231" cy="633830"/>
          </a:xfrm>
          <a:prstGeom prst="rect">
            <a:avLst/>
          </a:prstGeom>
        </p:spPr>
      </p:pic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679B1E3-1830-2CC9-C534-E78DFEAA8FF1}"/>
              </a:ext>
            </a:extLst>
          </p:cNvPr>
          <p:cNvCxnSpPr>
            <a:cxnSpLocks/>
          </p:cNvCxnSpPr>
          <p:nvPr/>
        </p:nvCxnSpPr>
        <p:spPr>
          <a:xfrm flipH="1">
            <a:off x="1069772" y="1651035"/>
            <a:ext cx="981040" cy="867163"/>
          </a:xfrm>
          <a:prstGeom prst="straightConnector1">
            <a:avLst/>
          </a:prstGeom>
          <a:ln w="76200">
            <a:solidFill>
              <a:schemeClr val="accent1">
                <a:alpha val="48549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D3E79A5B-44E6-A796-F115-6B0CAF5EE35D}"/>
              </a:ext>
            </a:extLst>
          </p:cNvPr>
          <p:cNvSpPr txBox="1"/>
          <p:nvPr/>
        </p:nvSpPr>
        <p:spPr>
          <a:xfrm>
            <a:off x="1393540" y="1194731"/>
            <a:ext cx="2448329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emitted X-rays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A7B82E9-5CF5-6728-47FA-C85654D80CD1}"/>
              </a:ext>
            </a:extLst>
          </p:cNvPr>
          <p:cNvSpPr txBox="1"/>
          <p:nvPr/>
        </p:nvSpPr>
        <p:spPr>
          <a:xfrm>
            <a:off x="-209507" y="5426855"/>
            <a:ext cx="17670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extra</a:t>
            </a:r>
          </a:p>
          <a:p>
            <a:pPr algn="ctr"/>
            <a:r>
              <a:rPr lang="en-CA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light-bending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0BB57B12-2F49-CADB-482F-559B8D3FDB12}"/>
              </a:ext>
            </a:extLst>
          </p:cNvPr>
          <p:cNvCxnSpPr>
            <a:cxnSpLocks/>
          </p:cNvCxnSpPr>
          <p:nvPr/>
        </p:nvCxnSpPr>
        <p:spPr>
          <a:xfrm flipV="1">
            <a:off x="1219200" y="5764388"/>
            <a:ext cx="861227" cy="545379"/>
          </a:xfrm>
          <a:prstGeom prst="straightConnector1">
            <a:avLst/>
          </a:prstGeom>
          <a:ln w="762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">
            <a:extLst>
              <a:ext uri="{FF2B5EF4-FFF2-40B4-BE49-F238E27FC236}">
                <a16:creationId xmlns:a16="http://schemas.microsoft.com/office/drawing/2014/main" id="{A538E19B-E415-C338-DCE2-F4646FB449B1}"/>
              </a:ext>
            </a:extLst>
          </p:cNvPr>
          <p:cNvSpPr txBox="1">
            <a:spLocks/>
          </p:cNvSpPr>
          <p:nvPr/>
        </p:nvSpPr>
        <p:spPr>
          <a:xfrm>
            <a:off x="0" y="-21312"/>
            <a:ext cx="12192000" cy="88702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5200" b="1" dirty="0">
                <a:solidFill>
                  <a:srgbClr val="0070C0"/>
                </a:solidFill>
                <a:latin typeface="+mn-lt"/>
              </a:rPr>
              <a:t>X-ray Observations</a:t>
            </a:r>
            <a:r>
              <a:rPr lang="en-CA" sz="5200" b="1" dirty="0">
                <a:latin typeface="+mn-lt"/>
              </a:rPr>
              <a:t> from </a:t>
            </a:r>
            <a:r>
              <a:rPr lang="en-CA" sz="5200" b="1" dirty="0">
                <a:solidFill>
                  <a:srgbClr val="C00000"/>
                </a:solidFill>
                <a:latin typeface="+mn-lt"/>
              </a:rPr>
              <a:t>NSs with DM Halos</a:t>
            </a:r>
            <a:endParaRPr lang="en-US" sz="5200" b="1" i="1" dirty="0">
              <a:solidFill>
                <a:srgbClr val="C00000"/>
              </a:solidFill>
              <a:latin typeface="+mn-lt"/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264794F-C6CC-1F73-832E-90641AFFA9A3}"/>
              </a:ext>
            </a:extLst>
          </p:cNvPr>
          <p:cNvCxnSpPr>
            <a:cxnSpLocks/>
          </p:cNvCxnSpPr>
          <p:nvPr/>
        </p:nvCxnSpPr>
        <p:spPr>
          <a:xfrm>
            <a:off x="3101127" y="4139574"/>
            <a:ext cx="1146833" cy="744089"/>
          </a:xfrm>
          <a:prstGeom prst="straightConnector1">
            <a:avLst/>
          </a:prstGeom>
          <a:ln w="571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DB3A0175-A034-E1EA-0924-EE1AA6B8A91B}"/>
                  </a:ext>
                </a:extLst>
              </p:cNvPr>
              <p:cNvSpPr txBox="1"/>
              <p:nvPr/>
            </p:nvSpPr>
            <p:spPr>
              <a:xfrm>
                <a:off x="3657087" y="3914167"/>
                <a:ext cx="27284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360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CA" sz="36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en-US" sz="3600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DB3A0175-A034-E1EA-0924-EE1AA6B8A9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7087" y="3914167"/>
                <a:ext cx="272844" cy="646331"/>
              </a:xfrm>
              <a:prstGeom prst="rect">
                <a:avLst/>
              </a:prstGeom>
              <a:blipFill>
                <a:blip r:embed="rId4"/>
                <a:stretch>
                  <a:fillRect l="-27273" r="-172727" b="-1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F55E2E2-8635-C4EB-B40A-4DB33701A13C}"/>
              </a:ext>
            </a:extLst>
          </p:cNvPr>
          <p:cNvCxnSpPr>
            <a:cxnSpLocks/>
          </p:cNvCxnSpPr>
          <p:nvPr/>
        </p:nvCxnSpPr>
        <p:spPr>
          <a:xfrm flipH="1">
            <a:off x="3098291" y="2178174"/>
            <a:ext cx="63762" cy="1961400"/>
          </a:xfrm>
          <a:prstGeom prst="straightConnector1">
            <a:avLst/>
          </a:prstGeom>
          <a:ln w="571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F1F91B3-C0AC-3CA0-F6A9-9BE1DFE531C6}"/>
                  </a:ext>
                </a:extLst>
              </p:cNvPr>
              <p:cNvSpPr txBox="1"/>
              <p:nvPr/>
            </p:nvSpPr>
            <p:spPr>
              <a:xfrm>
                <a:off x="3126355" y="2684065"/>
                <a:ext cx="272844" cy="646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360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CA" sz="36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</m:oMath>
                  </m:oMathPara>
                </a14:m>
                <a:endParaRPr lang="en-US" sz="3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F1F91B3-C0AC-3CA0-F6A9-9BE1DFE531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6355" y="2684065"/>
                <a:ext cx="272844" cy="646331"/>
              </a:xfrm>
              <a:prstGeom prst="rect">
                <a:avLst/>
              </a:prstGeom>
              <a:blipFill>
                <a:blip r:embed="rId5"/>
                <a:stretch>
                  <a:fillRect l="-27273" r="-177273" b="-1153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Box 30">
            <a:extLst>
              <a:ext uri="{FF2B5EF4-FFF2-40B4-BE49-F238E27FC236}">
                <a16:creationId xmlns:a16="http://schemas.microsoft.com/office/drawing/2014/main" id="{B6008634-F339-C73B-EA01-AA41D5549BC4}"/>
              </a:ext>
            </a:extLst>
          </p:cNvPr>
          <p:cNvSpPr txBox="1"/>
          <p:nvPr/>
        </p:nvSpPr>
        <p:spPr>
          <a:xfrm>
            <a:off x="5368600" y="1495581"/>
            <a:ext cx="6823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3200" dirty="0">
                <a:solidFill>
                  <a:srgbClr val="0070C0"/>
                </a:solidFill>
              </a:rPr>
              <a:t>NICER</a:t>
            </a:r>
            <a:r>
              <a:rPr lang="en-US" sz="3200" dirty="0"/>
              <a:t> analysis assumes </a:t>
            </a:r>
            <a:r>
              <a:rPr lang="en-US" sz="3200" dirty="0">
                <a:solidFill>
                  <a:srgbClr val="C00000"/>
                </a:solidFill>
              </a:rPr>
              <a:t>no DM in NS</a:t>
            </a:r>
          </a:p>
          <a:p>
            <a:pPr marL="914400" lvl="1" indent="-457200">
              <a:buFont typeface="Wingdings" pitchFamily="2" charset="2"/>
              <a:buChar char="Ø"/>
            </a:pPr>
            <a:r>
              <a:rPr lang="en-US" sz="3200" dirty="0"/>
              <a:t>Spacetime outside baryonic surface is </a:t>
            </a:r>
            <a:r>
              <a:rPr lang="en-US" sz="3200" dirty="0">
                <a:solidFill>
                  <a:srgbClr val="0070C0"/>
                </a:solidFill>
              </a:rPr>
              <a:t>vacuum</a:t>
            </a:r>
          </a:p>
          <a:p>
            <a:pPr marL="457200" indent="-457200">
              <a:buFont typeface="Wingdings" pitchFamily="2" charset="2"/>
              <a:buChar char="Ø"/>
            </a:pPr>
            <a:endParaRPr lang="en-US" sz="3200" dirty="0">
              <a:solidFill>
                <a:srgbClr val="0070C0"/>
              </a:solidFill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en-US" sz="3200" dirty="0">
                <a:solidFill>
                  <a:srgbClr val="C00000"/>
                </a:solidFill>
              </a:rPr>
              <a:t>NOT OKAY!!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3200" dirty="0"/>
              <a:t>for </a:t>
            </a:r>
            <a:r>
              <a:rPr lang="en-US" sz="3200" dirty="0">
                <a:solidFill>
                  <a:srgbClr val="C00000"/>
                </a:solidFill>
              </a:rPr>
              <a:t>NSs with DM halos</a:t>
            </a:r>
          </a:p>
        </p:txBody>
      </p:sp>
    </p:spTree>
    <p:extLst>
      <p:ext uri="{BB962C8B-B14F-4D97-AF65-F5344CB8AC3E}">
        <p14:creationId xmlns:p14="http://schemas.microsoft.com/office/powerpoint/2010/main" val="1530310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AE1581-501B-BA8F-D127-200B7E0ED2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F5F6C02-433B-BBA7-BAD0-4D93328C242E}"/>
              </a:ext>
            </a:extLst>
          </p:cNvPr>
          <p:cNvCxnSpPr>
            <a:cxnSpLocks/>
          </p:cNvCxnSpPr>
          <p:nvPr/>
        </p:nvCxnSpPr>
        <p:spPr>
          <a:xfrm flipH="1">
            <a:off x="1595718" y="1242351"/>
            <a:ext cx="1874367" cy="875557"/>
          </a:xfrm>
          <a:prstGeom prst="straightConnector1">
            <a:avLst/>
          </a:prstGeom>
          <a:ln w="76200">
            <a:solidFill>
              <a:schemeClr val="accent1">
                <a:alpha val="48549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75EB919-4271-6935-A378-EA30568C2321}"/>
              </a:ext>
            </a:extLst>
          </p:cNvPr>
          <p:cNvCxnSpPr>
            <a:cxnSpLocks/>
          </p:cNvCxnSpPr>
          <p:nvPr/>
        </p:nvCxnSpPr>
        <p:spPr>
          <a:xfrm>
            <a:off x="3470085" y="1242351"/>
            <a:ext cx="3774407" cy="1058079"/>
          </a:xfrm>
          <a:prstGeom prst="straightConnector1">
            <a:avLst/>
          </a:prstGeom>
          <a:ln w="76200">
            <a:solidFill>
              <a:schemeClr val="accent1">
                <a:alpha val="48549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2D4AADEE-177A-05E8-94C5-FC92E21F64D4}"/>
              </a:ext>
            </a:extLst>
          </p:cNvPr>
          <p:cNvSpPr txBox="1"/>
          <p:nvPr/>
        </p:nvSpPr>
        <p:spPr>
          <a:xfrm>
            <a:off x="2503142" y="785811"/>
            <a:ext cx="2448329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emitted X-rays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1778835-6EB9-6FE1-D104-BB48388A08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99144" y="0"/>
            <a:ext cx="12990286" cy="887020"/>
          </a:xfrm>
        </p:spPr>
        <p:txBody>
          <a:bodyPr>
            <a:normAutofit/>
          </a:bodyPr>
          <a:lstStyle/>
          <a:p>
            <a:r>
              <a:rPr lang="en-CA" sz="5200" b="1" dirty="0">
                <a:solidFill>
                  <a:srgbClr val="00B050"/>
                </a:solidFill>
                <a:latin typeface="+mn-lt"/>
              </a:rPr>
              <a:t>No-Halo Counterpart</a:t>
            </a:r>
            <a:r>
              <a:rPr lang="en-CA" sz="5200" b="1" dirty="0">
                <a:latin typeface="+mn-lt"/>
              </a:rPr>
              <a:t> (Miao et al. 2022)</a:t>
            </a:r>
            <a:endParaRPr lang="en-US" sz="5200" i="1" dirty="0"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40681AC-53B8-DD2F-45B2-E91702949FEC}"/>
                  </a:ext>
                </a:extLst>
              </p:cNvPr>
              <p:cNvSpPr txBox="1"/>
              <p:nvPr/>
            </p:nvSpPr>
            <p:spPr>
              <a:xfrm>
                <a:off x="8120932" y="1010951"/>
                <a:ext cx="4926905" cy="784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500" dirty="0">
                    <a:solidFill>
                      <a:srgbClr val="0070C0"/>
                    </a:solidFill>
                  </a:rPr>
                  <a:t>Calculate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45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CA" sz="4500" b="0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sz="4500" b="0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rel</m:t>
                        </m:r>
                      </m:sub>
                    </m:sSub>
                    <m:r>
                      <a:rPr lang="en-CA" sz="45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endParaRPr lang="en-US" sz="45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40681AC-53B8-DD2F-45B2-E91702949F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0932" y="1010951"/>
                <a:ext cx="4926905" cy="784830"/>
              </a:xfrm>
              <a:prstGeom prst="rect">
                <a:avLst/>
              </a:prstGeom>
              <a:blipFill>
                <a:blip r:embed="rId3"/>
                <a:stretch>
                  <a:fillRect l="-5141" t="-15873" b="-365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3" name="Group 22">
            <a:extLst>
              <a:ext uri="{FF2B5EF4-FFF2-40B4-BE49-F238E27FC236}">
                <a16:creationId xmlns:a16="http://schemas.microsoft.com/office/drawing/2014/main" id="{6C304E07-C62F-9A67-9093-728F427DFC31}"/>
              </a:ext>
            </a:extLst>
          </p:cNvPr>
          <p:cNvGrpSpPr/>
          <p:nvPr/>
        </p:nvGrpSpPr>
        <p:grpSpPr>
          <a:xfrm>
            <a:off x="858179" y="-428651"/>
            <a:ext cx="6642496" cy="6942926"/>
            <a:chOff x="5608021" y="-473475"/>
            <a:chExt cx="6642496" cy="694292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97612CD-B32A-95A2-6D6E-3C07039D0F08}"/>
                </a:ext>
              </a:extLst>
            </p:cNvPr>
            <p:cNvGrpSpPr/>
            <p:nvPr/>
          </p:nvGrpSpPr>
          <p:grpSpPr>
            <a:xfrm>
              <a:off x="6431059" y="2289743"/>
              <a:ext cx="3945380" cy="4001784"/>
              <a:chOff x="6913665" y="1649431"/>
              <a:chExt cx="4322123" cy="4321549"/>
            </a:xfrm>
          </p:grpSpPr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181E0313-A83E-9449-6C71-E029F62F4E11}"/>
                  </a:ext>
                </a:extLst>
              </p:cNvPr>
              <p:cNvSpPr/>
              <p:nvPr/>
            </p:nvSpPr>
            <p:spPr>
              <a:xfrm>
                <a:off x="6913665" y="1649431"/>
                <a:ext cx="4322123" cy="4321549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tx1">
                      <a:lumMod val="95000"/>
                      <a:lumOff val="5000"/>
                    </a:schemeClr>
                  </a:gs>
                  <a:gs pos="0">
                    <a:schemeClr val="accent1">
                      <a:lumMod val="45000"/>
                      <a:lumOff val="55000"/>
                    </a:schemeClr>
                  </a:gs>
                  <a:gs pos="0">
                    <a:schemeClr val="accent1">
                      <a:lumMod val="45000"/>
                      <a:lumOff val="55000"/>
                    </a:schemeClr>
                  </a:gs>
                  <a:gs pos="0">
                    <a:schemeClr val="accent1">
                      <a:lumMod val="30000"/>
                      <a:lumOff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33564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EC39CD11-8741-5FB6-C851-7300C6CAEC6A}"/>
                  </a:ext>
                </a:extLst>
              </p:cNvPr>
              <p:cNvSpPr/>
              <p:nvPr/>
            </p:nvSpPr>
            <p:spPr>
              <a:xfrm>
                <a:off x="7548748" y="2284225"/>
                <a:ext cx="3051958" cy="3051959"/>
              </a:xfrm>
              <a:prstGeom prst="ellipse">
                <a:avLst/>
              </a:prstGeom>
              <a:solidFill>
                <a:srgbClr val="00B050">
                  <a:alpha val="50430"/>
                </a:srgbClr>
              </a:solidFill>
              <a:ln>
                <a:solidFill>
                  <a:srgbClr val="33564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BF3954D-CFB2-66CA-D338-ED0BF1635D43}"/>
                </a:ext>
              </a:extLst>
            </p:cNvPr>
            <p:cNvSpPr txBox="1"/>
            <p:nvPr/>
          </p:nvSpPr>
          <p:spPr>
            <a:xfrm>
              <a:off x="9525548" y="5823120"/>
              <a:ext cx="272496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Dark Halo </a:t>
              </a: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E345470C-CED2-5B34-BB48-E6B1B00C7586}"/>
                </a:ext>
              </a:extLst>
            </p:cNvPr>
            <p:cNvSpPr/>
            <p:nvPr/>
          </p:nvSpPr>
          <p:spPr>
            <a:xfrm>
              <a:off x="7010784" y="2877565"/>
              <a:ext cx="2785930" cy="2826135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50138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Arc 35">
              <a:extLst>
                <a:ext uri="{FF2B5EF4-FFF2-40B4-BE49-F238E27FC236}">
                  <a16:creationId xmlns:a16="http://schemas.microsoft.com/office/drawing/2014/main" id="{4424811D-9C19-9441-193E-F174EC68B59B}"/>
                </a:ext>
              </a:extLst>
            </p:cNvPr>
            <p:cNvSpPr/>
            <p:nvPr/>
          </p:nvSpPr>
          <p:spPr>
            <a:xfrm rot="21430837" flipH="1" flipV="1">
              <a:off x="6347649" y="-473475"/>
              <a:ext cx="2018472" cy="6300648"/>
            </a:xfrm>
            <a:prstGeom prst="arc">
              <a:avLst>
                <a:gd name="adj1" fmla="val 15774535"/>
                <a:gd name="adj2" fmla="val 2676572"/>
              </a:avLst>
            </a:prstGeom>
            <a:ln w="762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F81512ED-E580-2268-4714-CB163B7845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51800" t="17520" r="164" b="9325"/>
            <a:stretch/>
          </p:blipFill>
          <p:spPr>
            <a:xfrm rot="3337231">
              <a:off x="5491820" y="1185622"/>
              <a:ext cx="866231" cy="633830"/>
            </a:xfrm>
            <a:prstGeom prst="rect">
              <a:avLst/>
            </a:prstGeom>
          </p:spPr>
        </p:pic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75979685-14EA-527F-8702-062F971C39EB}"/>
                </a:ext>
              </a:extLst>
            </p:cNvPr>
            <p:cNvCxnSpPr>
              <a:cxnSpLocks/>
            </p:cNvCxnSpPr>
            <p:nvPr/>
          </p:nvCxnSpPr>
          <p:spPr>
            <a:xfrm>
              <a:off x="8358748" y="4401787"/>
              <a:ext cx="1156138" cy="761221"/>
            </a:xfrm>
            <a:prstGeom prst="straightConnector1">
              <a:avLst/>
            </a:prstGeom>
            <a:ln w="5715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653B7D42-BA68-DD40-0F13-56C40056298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56388" y="2317131"/>
              <a:ext cx="66318" cy="2084655"/>
            </a:xfrm>
            <a:prstGeom prst="straightConnector1">
              <a:avLst/>
            </a:prstGeom>
            <a:ln w="5715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E8BE1E15-6BB1-1105-DFC5-5FAFEAAF3B97}"/>
                    </a:ext>
                  </a:extLst>
                </p:cNvPr>
                <p:cNvSpPr txBox="1"/>
                <p:nvPr/>
              </p:nvSpPr>
              <p:spPr>
                <a:xfrm>
                  <a:off x="8541947" y="2343297"/>
                  <a:ext cx="283779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CA" sz="3600" i="1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b="0" i="1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CA" sz="3600" b="0" i="1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</m:sSub>
                      </m:oMath>
                    </m:oMathPara>
                  </a14:m>
                  <a:endParaRPr lang="en-US" sz="36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E8BE1E15-6BB1-1105-DFC5-5FAFEAAF3B9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41947" y="2343297"/>
                  <a:ext cx="283779" cy="646331"/>
                </a:xfrm>
                <a:prstGeom prst="rect">
                  <a:avLst/>
                </a:prstGeom>
                <a:blipFill>
                  <a:blip r:embed="rId6"/>
                  <a:stretch>
                    <a:fillRect l="-25000" r="-158333" b="-961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003255C1-4FB7-1970-E4D1-0754BA2973BC}"/>
                    </a:ext>
                  </a:extLst>
                </p:cNvPr>
                <p:cNvSpPr txBox="1"/>
                <p:nvPr/>
              </p:nvSpPr>
              <p:spPr>
                <a:xfrm>
                  <a:off x="7353056" y="4729577"/>
                  <a:ext cx="1664316" cy="64633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CA" sz="3600" i="1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b="0" i="1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CA" sz="3600" b="0" i="1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  <m:d>
                          <m:dPr>
                            <m:ctrlPr>
                              <a:rPr lang="en-CA" sz="3600" i="1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CA" sz="3600" i="1" smtClean="0">
                                    <a:solidFill>
                                      <a:schemeClr val="bg1">
                                        <a:lumMod val="85000"/>
                                      </a:schemeClr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sz="3600" b="0" i="1" smtClean="0">
                                    <a:solidFill>
                                      <a:schemeClr val="bg1">
                                        <a:lumMod val="85000"/>
                                      </a:schemeClr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CA" sz="3600" b="0" i="1" smtClean="0">
                                    <a:solidFill>
                                      <a:schemeClr val="bg1">
                                        <a:lumMod val="85000"/>
                                      </a:schemeClr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en-US" sz="36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003255C1-4FB7-1970-E4D1-0754BA2973B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53056" y="4729577"/>
                  <a:ext cx="1664316" cy="646331"/>
                </a:xfrm>
                <a:prstGeom prst="rect">
                  <a:avLst/>
                </a:prstGeom>
                <a:blipFill>
                  <a:blip r:embed="rId7"/>
                  <a:stretch>
                    <a:fillRect l="-3788" b="-1153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CB6890A6-C333-90B4-82FC-A6C04B764FF9}"/>
                    </a:ext>
                  </a:extLst>
                </p:cNvPr>
                <p:cNvSpPr txBox="1"/>
                <p:nvPr/>
              </p:nvSpPr>
              <p:spPr>
                <a:xfrm>
                  <a:off x="7800615" y="5589390"/>
                  <a:ext cx="283779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CA" sz="3600" i="1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b="0" i="1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CA" sz="3600" b="0" i="0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cloud</m:t>
                            </m:r>
                          </m:sub>
                        </m:sSub>
                      </m:oMath>
                    </m:oMathPara>
                  </a14:m>
                  <a:endParaRPr lang="en-US" sz="3600" i="1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CB6890A6-C333-90B4-82FC-A6C04B764FF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00615" y="5589390"/>
                  <a:ext cx="283779" cy="646331"/>
                </a:xfrm>
                <a:prstGeom prst="rect">
                  <a:avLst/>
                </a:prstGeom>
                <a:blipFill>
                  <a:blip r:embed="rId8"/>
                  <a:stretch>
                    <a:fillRect l="-26087" r="-421739" b="-1346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4413">
                  <a:extLst>
                    <a:ext uri="{FF2B5EF4-FFF2-40B4-BE49-F238E27FC236}">
                      <a16:creationId xmlns:a16="http://schemas.microsoft.com/office/drawing/2014/main" id="{E19AD3E0-76F8-88A4-F6CE-EA705426181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710199" y="1775076"/>
                  <a:ext cx="3835672" cy="48365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eaLnBrk="1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CA" altLang="en-US" sz="2543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CA" altLang="en-US" sz="2543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CA" altLang="en-US" sz="2543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CA" altLang="en-US" sz="2543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𝑇</m:t>
                                </m:r>
                              </m:sub>
                            </m:sSub>
                            <m:r>
                              <a:rPr lang="en-CA" altLang="en-US" sz="2543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=</m:t>
                            </m:r>
                            <m:r>
                              <a:rPr lang="en-CA" altLang="en-US" sz="2543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CA" altLang="en-US" sz="2543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𝑇</m:t>
                            </m:r>
                          </m:sub>
                        </m:sSub>
                        <m:d>
                          <m:dPr>
                            <m:ctrlPr>
                              <a:rPr lang="en-CA" altLang="en-US" sz="2543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CA" altLang="en-US" sz="2543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CA" altLang="en-US" sz="2543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CA" altLang="en-US" sz="2543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𝐵</m:t>
                                </m:r>
                              </m:sub>
                            </m:sSub>
                          </m:e>
                        </m:d>
                        <m:r>
                          <a:rPr lang="en-CA" altLang="en-US" sz="2543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  <m:sSub>
                          <m:sSubPr>
                            <m:ctrlPr>
                              <a:rPr lang="en-CA" altLang="en-US" sz="2543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CA" altLang="en-US" sz="2543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𝑀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CA" altLang="en-US" sz="2543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cloud</m:t>
                            </m:r>
                          </m:sub>
                        </m:sSub>
                      </m:oMath>
                    </m:oMathPara>
                  </a14:m>
                  <a:endParaRPr lang="en-US" altLang="en-US" sz="2543" dirty="0"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19" name="TextBox 14413">
                  <a:extLst>
                    <a:ext uri="{FF2B5EF4-FFF2-40B4-BE49-F238E27FC236}">
                      <a16:creationId xmlns:a16="http://schemas.microsoft.com/office/drawing/2014/main" id="{E19AD3E0-76F8-88A4-F6CE-EA705426181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710199" y="1775076"/>
                  <a:ext cx="3835672" cy="483659"/>
                </a:xfrm>
                <a:prstGeom prst="rect">
                  <a:avLst/>
                </a:prstGeom>
                <a:blipFill>
                  <a:blip r:embed="rId9"/>
                  <a:stretch>
                    <a:fillRect b="-2564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C5C2219-59A0-E166-2623-8A0F84805771}"/>
              </a:ext>
            </a:extLst>
          </p:cNvPr>
          <p:cNvGrpSpPr/>
          <p:nvPr/>
        </p:nvGrpSpPr>
        <p:grpSpPr>
          <a:xfrm>
            <a:off x="6554175" y="-601307"/>
            <a:ext cx="5815962" cy="7115582"/>
            <a:chOff x="1023802" y="-582473"/>
            <a:chExt cx="5815962" cy="7115582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69567C1B-D284-33C0-B6FF-D15C42ABAFB7}"/>
                </a:ext>
              </a:extLst>
            </p:cNvPr>
            <p:cNvSpPr/>
            <p:nvPr/>
          </p:nvSpPr>
          <p:spPr>
            <a:xfrm>
              <a:off x="2152342" y="2877567"/>
              <a:ext cx="2785930" cy="2826135"/>
            </a:xfrm>
            <a:prstGeom prst="ellipse">
              <a:avLst/>
            </a:prstGeom>
            <a:gradFill>
              <a:gsLst>
                <a:gs pos="100000">
                  <a:srgbClr val="00B050"/>
                </a:gs>
                <a:gs pos="0">
                  <a:schemeClr val="accent1">
                    <a:lumMod val="45000"/>
                    <a:lumOff val="5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path path="circle">
                <a:fillToRect l="50000" t="50000" r="50000" b="50000"/>
              </a:path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9386C4F-1300-0053-2977-B5E18673AF84}"/>
                </a:ext>
              </a:extLst>
            </p:cNvPr>
            <p:cNvSpPr txBox="1"/>
            <p:nvPr/>
          </p:nvSpPr>
          <p:spPr>
            <a:xfrm>
              <a:off x="2469222" y="5886778"/>
              <a:ext cx="43705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No-Halo counterpart</a:t>
              </a:r>
            </a:p>
          </p:txBody>
        </p:sp>
        <p:sp>
          <p:nvSpPr>
            <p:cNvPr id="35" name="Arc 34">
              <a:extLst>
                <a:ext uri="{FF2B5EF4-FFF2-40B4-BE49-F238E27FC236}">
                  <a16:creationId xmlns:a16="http://schemas.microsoft.com/office/drawing/2014/main" id="{F791BE27-49F8-0F43-E62B-77B47BA0EDC9}"/>
                </a:ext>
              </a:extLst>
            </p:cNvPr>
            <p:cNvSpPr/>
            <p:nvPr/>
          </p:nvSpPr>
          <p:spPr>
            <a:xfrm flipH="1" flipV="1">
              <a:off x="1771346" y="-582473"/>
              <a:ext cx="761986" cy="4873105"/>
            </a:xfrm>
            <a:prstGeom prst="arc">
              <a:avLst>
                <a:gd name="adj1" fmla="val 16164387"/>
                <a:gd name="adj2" fmla="val 450826"/>
              </a:avLst>
            </a:prstGeom>
            <a:ln w="762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68015F35-F2CB-5E4F-21A8-6451357809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51800" t="17520" r="164" b="9325"/>
            <a:stretch/>
          </p:blipFill>
          <p:spPr>
            <a:xfrm rot="3337231">
              <a:off x="907601" y="1185621"/>
              <a:ext cx="866231" cy="633830"/>
            </a:xfrm>
            <a:prstGeom prst="rect">
              <a:avLst/>
            </a:prstGeom>
          </p:spPr>
        </p:pic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43E26EE5-779E-F024-0AFE-A36919A102B1}"/>
                </a:ext>
              </a:extLst>
            </p:cNvPr>
            <p:cNvCxnSpPr>
              <a:cxnSpLocks/>
            </p:cNvCxnSpPr>
            <p:nvPr/>
          </p:nvCxnSpPr>
          <p:spPr>
            <a:xfrm>
              <a:off x="3539669" y="4290632"/>
              <a:ext cx="1156138" cy="761221"/>
            </a:xfrm>
            <a:prstGeom prst="straightConnector1">
              <a:avLst/>
            </a:prstGeom>
            <a:ln w="57150" cap="flat" cmpd="sng" algn="ctr">
              <a:solidFill>
                <a:srgbClr val="C00000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18138489-4B89-7F06-2C6D-B82AA8B547F7}"/>
                    </a:ext>
                  </a:extLst>
                </p:cNvPr>
                <p:cNvSpPr txBox="1"/>
                <p:nvPr/>
              </p:nvSpPr>
              <p:spPr>
                <a:xfrm>
                  <a:off x="4654493" y="4830092"/>
                  <a:ext cx="283779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CA" sz="3600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b="0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CA" sz="3600" b="0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oMath>
                    </m:oMathPara>
                  </a14:m>
                  <a:endParaRPr lang="en-US" sz="36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18138489-4B89-7F06-2C6D-B82AA8B547F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54493" y="4830092"/>
                  <a:ext cx="283779" cy="646331"/>
                </a:xfrm>
                <a:prstGeom prst="rect">
                  <a:avLst/>
                </a:prstGeom>
                <a:blipFill>
                  <a:blip r:embed="rId10"/>
                  <a:stretch>
                    <a:fillRect l="-26087" r="-160870" b="-1153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EF510BDE-1039-BD10-EF50-71EDBF3C8AB5}"/>
                    </a:ext>
                  </a:extLst>
                </p:cNvPr>
                <p:cNvSpPr txBox="1"/>
                <p:nvPr/>
              </p:nvSpPr>
              <p:spPr>
                <a:xfrm>
                  <a:off x="2367832" y="4671242"/>
                  <a:ext cx="283779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CA" sz="3600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b="0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CA" sz="3600" b="0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  <m:d>
                          <m:dPr>
                            <m:ctrlPr>
                              <a:rPr lang="en-CA" sz="3600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CA" sz="3600" i="1" smtClean="0">
                                    <a:solidFill>
                                      <a:srgbClr val="C0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sz="3600" b="0" i="1" smtClean="0">
                                    <a:solidFill>
                                      <a:srgbClr val="C0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CA" sz="3600" b="0" i="1" smtClean="0">
                                    <a:solidFill>
                                      <a:srgbClr val="C0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en-US" sz="36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EF510BDE-1039-BD10-EF50-71EDBF3C8AB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67832" y="4671242"/>
                  <a:ext cx="283779" cy="646331"/>
                </a:xfrm>
                <a:prstGeom prst="rect">
                  <a:avLst/>
                </a:prstGeom>
                <a:blipFill>
                  <a:blip r:embed="rId11"/>
                  <a:stretch>
                    <a:fillRect l="-26087" r="-456522" b="-1153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4413">
                  <a:extLst>
                    <a:ext uri="{FF2B5EF4-FFF2-40B4-BE49-F238E27FC236}">
                      <a16:creationId xmlns:a16="http://schemas.microsoft.com/office/drawing/2014/main" id="{00E58DA9-AEDF-053B-55B8-05B25B8C6B4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724463" y="2319264"/>
                  <a:ext cx="3835672" cy="48365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eaLnBrk="1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CA" altLang="en-US" sz="2543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CA" altLang="en-US" sz="2543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CA" altLang="en-US" sz="2543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CA" altLang="en-US" sz="2543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𝑇</m:t>
                                </m:r>
                              </m:sub>
                            </m:sSub>
                            <m:r>
                              <a:rPr lang="en-CA" altLang="en-US" sz="2543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=</m:t>
                            </m:r>
                            <m:r>
                              <a:rPr lang="en-CA" altLang="en-US" sz="2543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CA" altLang="en-US" sz="2543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𝑇</m:t>
                            </m:r>
                          </m:sub>
                        </m:sSub>
                        <m:d>
                          <m:dPr>
                            <m:ctrlPr>
                              <a:rPr lang="en-CA" altLang="en-US" sz="2543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CA" altLang="en-US" sz="2543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CA" altLang="en-US" sz="2543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CA" altLang="en-US" sz="2543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𝐵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en-US" altLang="en-US" sz="2543" dirty="0"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20" name="TextBox 14413">
                  <a:extLst>
                    <a:ext uri="{FF2B5EF4-FFF2-40B4-BE49-F238E27FC236}">
                      <a16:creationId xmlns:a16="http://schemas.microsoft.com/office/drawing/2014/main" id="{00E58DA9-AEDF-053B-55B8-05B25B8C6B4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724463" y="2319264"/>
                  <a:ext cx="3835672" cy="483659"/>
                </a:xfrm>
                <a:prstGeom prst="rect">
                  <a:avLst/>
                </a:prstGeom>
                <a:blipFill>
                  <a:blip r:embed="rId12"/>
                  <a:stretch>
                    <a:fillRect b="-2500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5E88CDED-15F6-CD65-DDCA-4BD5D4734FA9}"/>
                  </a:ext>
                </a:extLst>
              </p:cNvPr>
              <p:cNvSpPr txBox="1"/>
              <p:nvPr/>
            </p:nvSpPr>
            <p:spPr>
              <a:xfrm>
                <a:off x="4252341" y="4286392"/>
                <a:ext cx="27284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360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CA" sz="36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en-US" sz="3600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5E88CDED-15F6-CD65-DDCA-4BD5D4734F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2341" y="4286392"/>
                <a:ext cx="272844" cy="646331"/>
              </a:xfrm>
              <a:prstGeom prst="rect">
                <a:avLst/>
              </a:prstGeom>
              <a:blipFill>
                <a:blip r:embed="rId13"/>
                <a:stretch>
                  <a:fillRect l="-27273" r="-172727" b="-1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103716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04E0FB-7675-9C74-A85D-5DCE4A0DA3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9AAFE5E-15C0-321A-D7A0-05E4BD5C5303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>
              <a:xfrm>
                <a:off x="0" y="0"/>
                <a:ext cx="12192000" cy="887020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sz="5200" b="1" dirty="0">
                    <a:solidFill>
                      <a:srgbClr val="0070C0"/>
                    </a:solidFill>
                    <a:latin typeface="+mn-lt"/>
                  </a:rPr>
                  <a:t>Flux Deviation: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altLang="en-US" sz="5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CA" altLang="en-US" sz="5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𝑀</m:t>
                        </m:r>
                      </m:e>
                      <m:sub>
                        <m:r>
                          <a:rPr lang="en-CA" altLang="en-US" sz="5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𝑇</m:t>
                        </m:r>
                      </m:sub>
                    </m:sSub>
                    <m:d>
                      <m:dPr>
                        <m:ctrlPr>
                          <a:rPr lang="en-CA" altLang="en-US" sz="5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CA" altLang="en-US" sz="54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CA" altLang="en-US" sz="54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CA" altLang="en-US" sz="54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𝐵</m:t>
                            </m:r>
                          </m:sub>
                        </m:sSub>
                      </m:e>
                    </m:d>
                    <m:r>
                      <a:rPr lang="en-CA" altLang="en-US" sz="54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=2.00 </m:t>
                    </m:r>
                    <m:sSub>
                      <m:sSubPr>
                        <m:ctrlPr>
                          <a:rPr lang="en-CA" altLang="en-US" sz="54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CA" altLang="en-US" sz="54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𝑀</m:t>
                        </m:r>
                      </m:e>
                      <m:sub>
                        <m:r>
                          <a:rPr lang="en-CA" altLang="en-US" sz="54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sz="5200" b="1" dirty="0">
                    <a:solidFill>
                      <a:schemeClr val="tx1"/>
                    </a:solidFill>
                    <a:latin typeface="+mn-lt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5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5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CA" sz="5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sub>
                    </m:sSub>
                    <m:r>
                      <a:rPr lang="en-CA" sz="5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=0.05</m:t>
                    </m:r>
                  </m:oMath>
                </a14:m>
                <a:endParaRPr lang="en-US" sz="5200" b="1" dirty="0">
                  <a:solidFill>
                    <a:schemeClr val="tx1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B2DF60A-903F-DBC2-6E4D-840AD48E649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0" y="0"/>
                <a:ext cx="12192000" cy="887020"/>
              </a:xfrm>
              <a:blipFill>
                <a:blip r:embed="rId3"/>
                <a:stretch>
                  <a:fillRect l="-1457" t="-14085" r="-208" b="-267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3ED83199-0EC5-154A-882D-420D2863E52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209" t="11437" r="8140" b="5286"/>
          <a:stretch/>
        </p:blipFill>
        <p:spPr>
          <a:xfrm>
            <a:off x="2239207" y="886426"/>
            <a:ext cx="7713585" cy="597098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1AAAE80-C892-E99E-7A2D-1C8282F35BFB}"/>
              </a:ext>
            </a:extLst>
          </p:cNvPr>
          <p:cNvSpPr txBox="1"/>
          <p:nvPr/>
        </p:nvSpPr>
        <p:spPr>
          <a:xfrm>
            <a:off x="9952792" y="1803751"/>
            <a:ext cx="20170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Shawqi, S.</a:t>
            </a:r>
            <a:r>
              <a:rPr lang="en-US" dirty="0"/>
              <a:t>, &amp; </a:t>
            </a:r>
            <a:r>
              <a:rPr lang="en-US" dirty="0" err="1"/>
              <a:t>Morsink</a:t>
            </a:r>
            <a:r>
              <a:rPr lang="en-US" dirty="0"/>
              <a:t>, S. M. 2024, </a:t>
            </a:r>
            <a:r>
              <a:rPr lang="en-US" dirty="0" err="1"/>
              <a:t>ApJ</a:t>
            </a:r>
            <a:r>
              <a:rPr lang="en-US" dirty="0"/>
              <a:t>, 975, 123</a:t>
            </a:r>
          </a:p>
        </p:txBody>
      </p:sp>
    </p:spTree>
    <p:extLst>
      <p:ext uri="{BB962C8B-B14F-4D97-AF65-F5344CB8AC3E}">
        <p14:creationId xmlns:p14="http://schemas.microsoft.com/office/powerpoint/2010/main" val="38691364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DFD78E-FB47-56AE-0608-0BFFD76F47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8B0F809-F545-A9BA-10E7-A13E00CF5EB0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>
              <a:xfrm>
                <a:off x="0" y="0"/>
                <a:ext cx="12192000" cy="887020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sz="5200" b="1" dirty="0">
                    <a:solidFill>
                      <a:srgbClr val="0070C0"/>
                    </a:solidFill>
                    <a:latin typeface="+mn-lt"/>
                  </a:rPr>
                  <a:t>Flux Deviation: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altLang="en-US" sz="5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CA" altLang="en-US" sz="5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𝑀</m:t>
                        </m:r>
                      </m:e>
                      <m:sub>
                        <m:r>
                          <a:rPr lang="en-CA" altLang="en-US" sz="5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𝑇</m:t>
                        </m:r>
                      </m:sub>
                    </m:sSub>
                    <m:d>
                      <m:dPr>
                        <m:ctrlPr>
                          <a:rPr lang="en-CA" altLang="en-US" sz="5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CA" altLang="en-US" sz="54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CA" altLang="en-US" sz="54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CA" altLang="en-US" sz="54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𝐵</m:t>
                            </m:r>
                          </m:sub>
                        </m:sSub>
                      </m:e>
                    </m:d>
                    <m:r>
                      <a:rPr lang="en-CA" altLang="en-US" sz="54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=2.00 </m:t>
                    </m:r>
                    <m:sSub>
                      <m:sSubPr>
                        <m:ctrlPr>
                          <a:rPr lang="en-CA" altLang="en-US" sz="54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CA" altLang="en-US" sz="54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𝑀</m:t>
                        </m:r>
                      </m:e>
                      <m:sub>
                        <m:r>
                          <a:rPr lang="en-CA" altLang="en-US" sz="54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sz="5200" b="1" dirty="0">
                    <a:solidFill>
                      <a:schemeClr val="tx1"/>
                    </a:solidFill>
                    <a:latin typeface="+mn-lt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5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5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CA" sz="5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sub>
                    </m:sSub>
                    <m:r>
                      <a:rPr lang="en-CA" sz="5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=0.05</m:t>
                    </m:r>
                  </m:oMath>
                </a14:m>
                <a:endParaRPr lang="en-US" sz="5200" b="1" dirty="0">
                  <a:solidFill>
                    <a:schemeClr val="tx1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8B0F809-F545-A9BA-10E7-A13E00CF5EB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0" y="0"/>
                <a:ext cx="12192000" cy="887020"/>
              </a:xfrm>
              <a:blipFill>
                <a:blip r:embed="rId3"/>
                <a:stretch>
                  <a:fillRect l="-1457" t="-14085" r="-208" b="-267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CF4B52E8-3EBB-0F32-42E5-E65270E9B36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209" t="11437" r="8140" b="5286"/>
          <a:stretch/>
        </p:blipFill>
        <p:spPr>
          <a:xfrm>
            <a:off x="2239207" y="886426"/>
            <a:ext cx="7713585" cy="5970980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4BB357CC-F1A2-C12F-7072-408634230511}"/>
              </a:ext>
            </a:extLst>
          </p:cNvPr>
          <p:cNvCxnSpPr>
            <a:cxnSpLocks/>
          </p:cNvCxnSpPr>
          <p:nvPr/>
        </p:nvCxnSpPr>
        <p:spPr>
          <a:xfrm flipH="1">
            <a:off x="1846729" y="1187307"/>
            <a:ext cx="1658080" cy="593"/>
          </a:xfrm>
          <a:prstGeom prst="straightConnector1">
            <a:avLst/>
          </a:prstGeom>
          <a:ln w="76200">
            <a:solidFill>
              <a:schemeClr val="accent1">
                <a:alpha val="48549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AE07597B-A4B9-A285-1A9E-2F7F0CF61887}"/>
              </a:ext>
            </a:extLst>
          </p:cNvPr>
          <p:cNvSpPr txBox="1"/>
          <p:nvPr/>
        </p:nvSpPr>
        <p:spPr>
          <a:xfrm>
            <a:off x="9952792" y="1803751"/>
            <a:ext cx="20170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Shawqi, S.</a:t>
            </a:r>
            <a:r>
              <a:rPr lang="en-US" dirty="0"/>
              <a:t>, &amp; </a:t>
            </a:r>
            <a:r>
              <a:rPr lang="en-US" dirty="0" err="1"/>
              <a:t>Morsink</a:t>
            </a:r>
            <a:r>
              <a:rPr lang="en-US" dirty="0"/>
              <a:t>, S. M. 2024, </a:t>
            </a:r>
            <a:r>
              <a:rPr lang="en-US" dirty="0" err="1"/>
              <a:t>ApJ</a:t>
            </a:r>
            <a:r>
              <a:rPr lang="en-US" dirty="0"/>
              <a:t>, 975, 123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E69D9B2-F7FD-9429-89D1-03F26F2352D4}"/>
                  </a:ext>
                </a:extLst>
              </p:cNvPr>
              <p:cNvSpPr txBox="1"/>
              <p:nvPr/>
            </p:nvSpPr>
            <p:spPr>
              <a:xfrm>
                <a:off x="244560" y="994157"/>
                <a:ext cx="2108675" cy="6584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CA" b="0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CA" b="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=44.6 </m:t>
                      </m:r>
                      <m:r>
                        <m:rPr>
                          <m:sty m:val="p"/>
                        </m:rPr>
                        <a:rPr lang="en-CA" b="0" i="0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km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en-CA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CA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cloud</m:t>
                          </m:r>
                        </m:sub>
                      </m:sSub>
                      <m:r>
                        <a:rPr lang="en-CA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=0.075 </m:t>
                      </m:r>
                      <m:sSub>
                        <m:sSubPr>
                          <m:ctrlPr>
                            <a:rPr lang="en-CA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⊙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E69D9B2-F7FD-9429-89D1-03F26F2352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560" y="994157"/>
                <a:ext cx="2108675" cy="658450"/>
              </a:xfrm>
              <a:prstGeom prst="rect">
                <a:avLst/>
              </a:prstGeom>
              <a:blipFill>
                <a:blip r:embed="rId5"/>
                <a:stretch>
                  <a:fillRect b="-56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B0808DD-597E-10F9-EB10-FB50E6B093D5}"/>
                  </a:ext>
                </a:extLst>
              </p:cNvPr>
              <p:cNvSpPr txBox="1"/>
              <p:nvPr/>
            </p:nvSpPr>
            <p:spPr>
              <a:xfrm>
                <a:off x="244560" y="2314492"/>
                <a:ext cx="2108675" cy="6584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CA" b="0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CA" b="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=87.3 </m:t>
                      </m:r>
                      <m:r>
                        <m:rPr>
                          <m:sty m:val="p"/>
                        </m:rPr>
                        <a:rPr lang="en-CA" b="0" i="0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km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en-CA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CA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cloud</m:t>
                          </m:r>
                        </m:sub>
                      </m:sSub>
                      <m:r>
                        <a:rPr lang="en-CA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=0.073 </m:t>
                      </m:r>
                      <m:sSub>
                        <m:sSubPr>
                          <m:ctrlPr>
                            <a:rPr lang="en-CA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⊙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B0808DD-597E-10F9-EB10-FB50E6B093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560" y="2314492"/>
                <a:ext cx="2108675" cy="658450"/>
              </a:xfrm>
              <a:prstGeom prst="rect">
                <a:avLst/>
              </a:prstGeom>
              <a:blipFill>
                <a:blip r:embed="rId6"/>
                <a:stretch>
                  <a:fillRect b="-75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B570307-5562-1FFB-7E3A-011FA98DE6BB}"/>
                  </a:ext>
                </a:extLst>
              </p:cNvPr>
              <p:cNvSpPr txBox="1"/>
              <p:nvPr/>
            </p:nvSpPr>
            <p:spPr>
              <a:xfrm>
                <a:off x="244560" y="4410184"/>
                <a:ext cx="2108675" cy="6584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CA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CA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=326 </m:t>
                      </m:r>
                      <m:r>
                        <m:rPr>
                          <m:sty m:val="p"/>
                        </m:rPr>
                        <a:rPr lang="en-CA" b="0" i="0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km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en-CA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CA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cloud</m:t>
                          </m:r>
                        </m:sub>
                      </m:sSub>
                      <m:r>
                        <a:rPr lang="en-CA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=0.098 </m:t>
                      </m:r>
                      <m:sSub>
                        <m:sSubPr>
                          <m:ctrlPr>
                            <a:rPr lang="en-CA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⊙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B570307-5562-1FFB-7E3A-011FA98DE6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560" y="4410184"/>
                <a:ext cx="2108675" cy="658450"/>
              </a:xfrm>
              <a:prstGeom prst="rect">
                <a:avLst/>
              </a:prstGeom>
              <a:blipFill>
                <a:blip r:embed="rId7"/>
                <a:stretch>
                  <a:fillRect b="-96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F62B2E7-F540-5D6F-E2C7-B7744DB313DF}"/>
                  </a:ext>
                </a:extLst>
              </p:cNvPr>
              <p:cNvSpPr txBox="1"/>
              <p:nvPr/>
            </p:nvSpPr>
            <p:spPr>
              <a:xfrm>
                <a:off x="244559" y="5490473"/>
                <a:ext cx="2108675" cy="6584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CA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CA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=522 </m:t>
                      </m:r>
                      <m:r>
                        <m:rPr>
                          <m:sty m:val="p"/>
                        </m:rPr>
                        <a:rPr lang="en-CA" b="0" i="0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km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en-CA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CA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cloud</m:t>
                          </m:r>
                        </m:sub>
                      </m:sSub>
                      <m:r>
                        <a:rPr lang="en-CA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=0.105 </m:t>
                      </m:r>
                      <m:sSub>
                        <m:sSubPr>
                          <m:ctrlPr>
                            <a:rPr lang="en-CA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⊙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F62B2E7-F540-5D6F-E2C7-B7744DB313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559" y="5490473"/>
                <a:ext cx="2108675" cy="658450"/>
              </a:xfrm>
              <a:prstGeom prst="rect">
                <a:avLst/>
              </a:prstGeom>
              <a:blipFill>
                <a:blip r:embed="rId8"/>
                <a:stretch>
                  <a:fillRect b="-75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13BBD75-23BD-3D8E-3D8F-EB9F43D4C659}"/>
              </a:ext>
            </a:extLst>
          </p:cNvPr>
          <p:cNvCxnSpPr>
            <a:cxnSpLocks/>
          </p:cNvCxnSpPr>
          <p:nvPr/>
        </p:nvCxnSpPr>
        <p:spPr>
          <a:xfrm flipH="1">
            <a:off x="1846729" y="2494598"/>
            <a:ext cx="1658080" cy="593"/>
          </a:xfrm>
          <a:prstGeom prst="straightConnector1">
            <a:avLst/>
          </a:prstGeom>
          <a:ln w="76200">
            <a:solidFill>
              <a:schemeClr val="accent1">
                <a:alpha val="48549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1E62C97-BA59-C853-01BC-C643386F4F1A}"/>
              </a:ext>
            </a:extLst>
          </p:cNvPr>
          <p:cNvCxnSpPr>
            <a:cxnSpLocks/>
          </p:cNvCxnSpPr>
          <p:nvPr/>
        </p:nvCxnSpPr>
        <p:spPr>
          <a:xfrm flipH="1">
            <a:off x="1846729" y="4602860"/>
            <a:ext cx="1658080" cy="593"/>
          </a:xfrm>
          <a:prstGeom prst="straightConnector1">
            <a:avLst/>
          </a:prstGeom>
          <a:ln w="76200">
            <a:solidFill>
              <a:schemeClr val="accent1">
                <a:alpha val="48549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52EBBA9-55FB-5121-975B-75745F1FDC1A}"/>
              </a:ext>
            </a:extLst>
          </p:cNvPr>
          <p:cNvCxnSpPr>
            <a:cxnSpLocks/>
          </p:cNvCxnSpPr>
          <p:nvPr/>
        </p:nvCxnSpPr>
        <p:spPr>
          <a:xfrm flipH="1">
            <a:off x="1846729" y="5670100"/>
            <a:ext cx="1658080" cy="593"/>
          </a:xfrm>
          <a:prstGeom prst="straightConnector1">
            <a:avLst/>
          </a:prstGeom>
          <a:ln w="76200">
            <a:solidFill>
              <a:schemeClr val="accent1">
                <a:alpha val="48549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49129F0-27ED-BA32-384C-3E03A6F1F015}"/>
              </a:ext>
            </a:extLst>
          </p:cNvPr>
          <p:cNvCxnSpPr>
            <a:cxnSpLocks/>
          </p:cNvCxnSpPr>
          <p:nvPr/>
        </p:nvCxnSpPr>
        <p:spPr>
          <a:xfrm rot="10800000" flipH="1">
            <a:off x="8585276" y="5970980"/>
            <a:ext cx="1658080" cy="593"/>
          </a:xfrm>
          <a:prstGeom prst="straightConnector1">
            <a:avLst/>
          </a:prstGeom>
          <a:ln w="76200">
            <a:solidFill>
              <a:schemeClr val="accent1">
                <a:alpha val="48549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B6FE2C8-2C52-8630-7C1A-54AECDF39700}"/>
                  </a:ext>
                </a:extLst>
              </p:cNvPr>
              <p:cNvSpPr txBox="1"/>
              <p:nvPr/>
            </p:nvSpPr>
            <p:spPr>
              <a:xfrm>
                <a:off x="10083324" y="5312530"/>
                <a:ext cx="2108675" cy="6584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CA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CA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=15.5 </m:t>
                      </m:r>
                      <m:r>
                        <m:rPr>
                          <m:sty m:val="p"/>
                        </m:rPr>
                        <a:rPr lang="en-CA" b="0" i="0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km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en-CA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CA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cloud</m:t>
                          </m:r>
                        </m:sub>
                      </m:sSub>
                      <m:r>
                        <a:rPr lang="en-CA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=0.002 </m:t>
                      </m:r>
                      <m:sSub>
                        <m:sSubPr>
                          <m:ctrlPr>
                            <a:rPr lang="en-CA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⊙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B6FE2C8-2C52-8630-7C1A-54AECDF397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83324" y="5312530"/>
                <a:ext cx="2108675" cy="658450"/>
              </a:xfrm>
              <a:prstGeom prst="rect">
                <a:avLst/>
              </a:prstGeom>
              <a:blipFill>
                <a:blip r:embed="rId9"/>
                <a:stretch>
                  <a:fillRect b="-96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267185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9A2F41-AE21-86F8-8366-B9F88F5639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E05F509C-3E8A-76DE-EC1A-C80AB54C64C2}"/>
              </a:ext>
            </a:extLst>
          </p:cNvPr>
          <p:cNvGrpSpPr/>
          <p:nvPr/>
        </p:nvGrpSpPr>
        <p:grpSpPr>
          <a:xfrm>
            <a:off x="1125600" y="2138686"/>
            <a:ext cx="5233794" cy="4673164"/>
            <a:chOff x="6278584" y="1649431"/>
            <a:chExt cx="5733567" cy="5046577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3E1A224-5E87-37A6-174F-ADB15A305C35}"/>
                </a:ext>
              </a:extLst>
            </p:cNvPr>
            <p:cNvGrpSpPr/>
            <p:nvPr/>
          </p:nvGrpSpPr>
          <p:grpSpPr>
            <a:xfrm>
              <a:off x="6278584" y="1649431"/>
              <a:ext cx="4322123" cy="4321549"/>
              <a:chOff x="6913665" y="1649431"/>
              <a:chExt cx="4322123" cy="4321549"/>
            </a:xfrm>
          </p:grpSpPr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E4E844AB-ECDB-8BD4-A0EF-83804C5186ED}"/>
                  </a:ext>
                </a:extLst>
              </p:cNvPr>
              <p:cNvSpPr/>
              <p:nvPr/>
            </p:nvSpPr>
            <p:spPr>
              <a:xfrm>
                <a:off x="6913665" y="1649431"/>
                <a:ext cx="4322123" cy="4321549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tx1">
                      <a:lumMod val="95000"/>
                      <a:lumOff val="5000"/>
                    </a:schemeClr>
                  </a:gs>
                  <a:gs pos="0">
                    <a:schemeClr val="accent1">
                      <a:lumMod val="45000"/>
                      <a:lumOff val="55000"/>
                    </a:schemeClr>
                  </a:gs>
                  <a:gs pos="0">
                    <a:schemeClr val="accent1">
                      <a:lumMod val="45000"/>
                      <a:lumOff val="55000"/>
                    </a:schemeClr>
                  </a:gs>
                  <a:gs pos="0">
                    <a:schemeClr val="accent1">
                      <a:lumMod val="30000"/>
                      <a:lumOff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33564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2EDF5786-A055-13EE-053B-266BC520ED57}"/>
                  </a:ext>
                </a:extLst>
              </p:cNvPr>
              <p:cNvSpPr/>
              <p:nvPr/>
            </p:nvSpPr>
            <p:spPr>
              <a:xfrm>
                <a:off x="7548748" y="2284225"/>
                <a:ext cx="3051958" cy="3051959"/>
              </a:xfrm>
              <a:prstGeom prst="ellipse">
                <a:avLst/>
              </a:prstGeom>
              <a:solidFill>
                <a:srgbClr val="00B050">
                  <a:alpha val="50430"/>
                </a:srgbClr>
              </a:solidFill>
              <a:ln>
                <a:solidFill>
                  <a:srgbClr val="33564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2BA5F05-55D3-910E-3CD1-CE9313019556}"/>
                </a:ext>
              </a:extLst>
            </p:cNvPr>
            <p:cNvSpPr txBox="1"/>
            <p:nvPr/>
          </p:nvSpPr>
          <p:spPr>
            <a:xfrm>
              <a:off x="9026977" y="5998031"/>
              <a:ext cx="2985174" cy="6979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Dark Halo </a:t>
              </a:r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D65C64D0-72CC-6F31-0086-060FDEADB977}"/>
              </a:ext>
            </a:extLst>
          </p:cNvPr>
          <p:cNvSpPr/>
          <p:nvPr/>
        </p:nvSpPr>
        <p:spPr>
          <a:xfrm>
            <a:off x="1705326" y="2726508"/>
            <a:ext cx="2785930" cy="2826135"/>
          </a:xfrm>
          <a:prstGeom prst="ellipse">
            <a:avLst/>
          </a:prstGeom>
          <a:solidFill>
            <a:schemeClr val="tx1">
              <a:lumMod val="95000"/>
              <a:lumOff val="5000"/>
              <a:alpha val="5013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Arc 35">
            <a:extLst>
              <a:ext uri="{FF2B5EF4-FFF2-40B4-BE49-F238E27FC236}">
                <a16:creationId xmlns:a16="http://schemas.microsoft.com/office/drawing/2014/main" id="{976E0E29-E117-FF24-AD29-12B234F374BB}"/>
              </a:ext>
            </a:extLst>
          </p:cNvPr>
          <p:cNvSpPr/>
          <p:nvPr/>
        </p:nvSpPr>
        <p:spPr>
          <a:xfrm rot="21430837" flipH="1" flipV="1">
            <a:off x="1041575" y="-582088"/>
            <a:ext cx="2018472" cy="6300648"/>
          </a:xfrm>
          <a:prstGeom prst="arc">
            <a:avLst>
              <a:gd name="adj1" fmla="val 15774535"/>
              <a:gd name="adj2" fmla="val 2676572"/>
            </a:avLst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B7BECBC0-E4D2-956F-2276-AF1CC93DA06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800" t="17520" r="164" b="9325"/>
          <a:stretch/>
        </p:blipFill>
        <p:spPr>
          <a:xfrm rot="3337231">
            <a:off x="186362" y="1034565"/>
            <a:ext cx="866231" cy="633830"/>
          </a:xfrm>
          <a:prstGeom prst="rect">
            <a:avLst/>
          </a:prstGeom>
        </p:spPr>
      </p:pic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4B289CE-BFCE-FDDB-BDC9-AE7E63B156D8}"/>
              </a:ext>
            </a:extLst>
          </p:cNvPr>
          <p:cNvCxnSpPr>
            <a:cxnSpLocks/>
          </p:cNvCxnSpPr>
          <p:nvPr/>
        </p:nvCxnSpPr>
        <p:spPr>
          <a:xfrm flipH="1">
            <a:off x="1069772" y="1305357"/>
            <a:ext cx="799635" cy="1212841"/>
          </a:xfrm>
          <a:prstGeom prst="straightConnector1">
            <a:avLst/>
          </a:prstGeom>
          <a:ln w="76200">
            <a:solidFill>
              <a:schemeClr val="accent1">
                <a:alpha val="48549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57038985-3FC0-25AC-E846-FE8C238BDEBC}"/>
              </a:ext>
            </a:extLst>
          </p:cNvPr>
          <p:cNvSpPr txBox="1"/>
          <p:nvPr/>
        </p:nvSpPr>
        <p:spPr>
          <a:xfrm>
            <a:off x="1550983" y="825715"/>
            <a:ext cx="2448329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emitted X-rays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B374A38-C73D-1287-55DE-70AB83F2EC4C}"/>
              </a:ext>
            </a:extLst>
          </p:cNvPr>
          <p:cNvSpPr txBox="1"/>
          <p:nvPr/>
        </p:nvSpPr>
        <p:spPr>
          <a:xfrm>
            <a:off x="-209507" y="5426855"/>
            <a:ext cx="17670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extra</a:t>
            </a:r>
          </a:p>
          <a:p>
            <a:pPr algn="ctr"/>
            <a:r>
              <a:rPr lang="en-CA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light-bending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52636FA9-4F38-7CDD-E2E8-7F74CB70536E}"/>
              </a:ext>
            </a:extLst>
          </p:cNvPr>
          <p:cNvCxnSpPr>
            <a:cxnSpLocks/>
          </p:cNvCxnSpPr>
          <p:nvPr/>
        </p:nvCxnSpPr>
        <p:spPr>
          <a:xfrm flipV="1">
            <a:off x="1219200" y="5764388"/>
            <a:ext cx="861227" cy="545379"/>
          </a:xfrm>
          <a:prstGeom prst="straightConnector1">
            <a:avLst/>
          </a:prstGeom>
          <a:ln w="762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">
            <a:extLst>
              <a:ext uri="{FF2B5EF4-FFF2-40B4-BE49-F238E27FC236}">
                <a16:creationId xmlns:a16="http://schemas.microsoft.com/office/drawing/2014/main" id="{4221BB22-D0AC-EE1D-C1C0-CCA3FFE4222D}"/>
              </a:ext>
            </a:extLst>
          </p:cNvPr>
          <p:cNvSpPr txBox="1">
            <a:spLocks/>
          </p:cNvSpPr>
          <p:nvPr/>
        </p:nvSpPr>
        <p:spPr>
          <a:xfrm>
            <a:off x="0" y="-21312"/>
            <a:ext cx="12192000" cy="88702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5200" b="1" dirty="0">
                <a:solidFill>
                  <a:srgbClr val="0070C0"/>
                </a:solidFill>
                <a:latin typeface="+mn-lt"/>
              </a:rPr>
              <a:t>X-ray Observations</a:t>
            </a:r>
            <a:r>
              <a:rPr lang="en-CA" sz="5200" b="1" dirty="0">
                <a:latin typeface="+mn-lt"/>
              </a:rPr>
              <a:t> from </a:t>
            </a:r>
            <a:r>
              <a:rPr lang="en-CA" sz="5200" b="1" dirty="0">
                <a:solidFill>
                  <a:srgbClr val="C00000"/>
                </a:solidFill>
                <a:latin typeface="+mn-lt"/>
              </a:rPr>
              <a:t>NSs with DM Halos</a:t>
            </a:r>
            <a:endParaRPr lang="en-US" sz="5200" b="1" i="1" dirty="0">
              <a:solidFill>
                <a:srgbClr val="C00000"/>
              </a:solidFill>
              <a:latin typeface="+mn-lt"/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6378538-99D6-5586-3B1D-DD30886ACB78}"/>
              </a:ext>
            </a:extLst>
          </p:cNvPr>
          <p:cNvCxnSpPr>
            <a:cxnSpLocks/>
          </p:cNvCxnSpPr>
          <p:nvPr/>
        </p:nvCxnSpPr>
        <p:spPr>
          <a:xfrm>
            <a:off x="3101127" y="4139574"/>
            <a:ext cx="1146833" cy="744089"/>
          </a:xfrm>
          <a:prstGeom prst="straightConnector1">
            <a:avLst/>
          </a:prstGeom>
          <a:ln w="571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E032507-A42E-1455-47D8-37580095A1D0}"/>
                  </a:ext>
                </a:extLst>
              </p:cNvPr>
              <p:cNvSpPr txBox="1"/>
              <p:nvPr/>
            </p:nvSpPr>
            <p:spPr>
              <a:xfrm>
                <a:off x="3726468" y="3970276"/>
                <a:ext cx="27284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360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CA" sz="36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en-US" sz="3600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E032507-A42E-1455-47D8-37580095A1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6468" y="3970276"/>
                <a:ext cx="272844" cy="646331"/>
              </a:xfrm>
              <a:prstGeom prst="rect">
                <a:avLst/>
              </a:prstGeom>
              <a:blipFill>
                <a:blip r:embed="rId4"/>
                <a:stretch>
                  <a:fillRect l="-22727" r="-172727" b="-1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4B04BF3-B468-343B-8393-3FA9114F6C40}"/>
              </a:ext>
            </a:extLst>
          </p:cNvPr>
          <p:cNvCxnSpPr>
            <a:cxnSpLocks/>
          </p:cNvCxnSpPr>
          <p:nvPr/>
        </p:nvCxnSpPr>
        <p:spPr>
          <a:xfrm flipH="1">
            <a:off x="3098291" y="2178174"/>
            <a:ext cx="63762" cy="1961400"/>
          </a:xfrm>
          <a:prstGeom prst="straightConnector1">
            <a:avLst/>
          </a:prstGeom>
          <a:ln w="571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5FB7366-7433-E323-4E5D-02E4BBE40B27}"/>
                  </a:ext>
                </a:extLst>
              </p:cNvPr>
              <p:cNvSpPr txBox="1"/>
              <p:nvPr/>
            </p:nvSpPr>
            <p:spPr>
              <a:xfrm>
                <a:off x="3126355" y="2684065"/>
                <a:ext cx="272844" cy="646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360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CA" sz="36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</m:oMath>
                  </m:oMathPara>
                </a14:m>
                <a:endParaRPr lang="en-US" sz="3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5FB7366-7433-E323-4E5D-02E4BBE40B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6355" y="2684065"/>
                <a:ext cx="272844" cy="646331"/>
              </a:xfrm>
              <a:prstGeom prst="rect">
                <a:avLst/>
              </a:prstGeom>
              <a:blipFill>
                <a:blip r:embed="rId5"/>
                <a:stretch>
                  <a:fillRect l="-27273" r="-177273" b="-1153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7AACD7A-BA53-964F-9412-31CF0EF1B7F5}"/>
                  </a:ext>
                </a:extLst>
              </p:cNvPr>
              <p:cNvSpPr txBox="1"/>
              <p:nvPr/>
            </p:nvSpPr>
            <p:spPr>
              <a:xfrm>
                <a:off x="5476040" y="882919"/>
                <a:ext cx="6715960" cy="6001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Wingdings" pitchFamily="2" charset="2"/>
                  <a:buChar char="Ø"/>
                </a:pPr>
                <a:r>
                  <a:rPr lang="en-US" sz="3000" dirty="0">
                    <a:solidFill>
                      <a:srgbClr val="0070C0"/>
                    </a:solidFill>
                  </a:rPr>
                  <a:t>NICER</a:t>
                </a:r>
                <a:r>
                  <a:rPr lang="en-US" sz="3000" dirty="0"/>
                  <a:t> analysis assumes </a:t>
                </a:r>
                <a:r>
                  <a:rPr lang="en-US" sz="3000" dirty="0">
                    <a:solidFill>
                      <a:srgbClr val="C00000"/>
                    </a:solidFill>
                  </a:rPr>
                  <a:t>no DM in NS</a:t>
                </a:r>
              </a:p>
              <a:p>
                <a:pPr marL="914400" lvl="1" indent="-457200">
                  <a:buFont typeface="Wingdings" pitchFamily="2" charset="2"/>
                  <a:buChar char="Ø"/>
                </a:pPr>
                <a:r>
                  <a:rPr lang="en-US" sz="3000" dirty="0"/>
                  <a:t>Spacetime outside baryonic surface is </a:t>
                </a:r>
                <a:r>
                  <a:rPr lang="en-US" sz="3000" dirty="0">
                    <a:solidFill>
                      <a:srgbClr val="0070C0"/>
                    </a:solidFill>
                  </a:rPr>
                  <a:t>vacuum</a:t>
                </a:r>
              </a:p>
              <a:p>
                <a:pPr marL="457200" indent="-457200">
                  <a:buFont typeface="Wingdings" pitchFamily="2" charset="2"/>
                  <a:buChar char="Ø"/>
                </a:pPr>
                <a:endParaRPr lang="en-US" sz="3000" dirty="0">
                  <a:solidFill>
                    <a:srgbClr val="0070C0"/>
                  </a:solidFill>
                </a:endParaRPr>
              </a:p>
              <a:p>
                <a:pPr marL="457200" indent="-457200">
                  <a:buFont typeface="Wingdings" pitchFamily="2" charset="2"/>
                  <a:buChar char="Ø"/>
                </a:pPr>
                <a:r>
                  <a:rPr lang="en-US" sz="3000" dirty="0">
                    <a:solidFill>
                      <a:srgbClr val="00B050"/>
                    </a:solidFill>
                  </a:rPr>
                  <a:t>Okay</a:t>
                </a:r>
                <a:r>
                  <a:rPr lang="en-US" sz="3000" dirty="0">
                    <a:solidFill>
                      <a:srgbClr val="0070C0"/>
                    </a:solidFill>
                  </a:rPr>
                  <a:t> </a:t>
                </a:r>
                <a:r>
                  <a:rPr lang="en-US" sz="3000" dirty="0"/>
                  <a:t>for </a:t>
                </a:r>
                <a:r>
                  <a:rPr lang="en-US" sz="3000" dirty="0">
                    <a:solidFill>
                      <a:srgbClr val="00B050"/>
                    </a:solidFill>
                  </a:rPr>
                  <a:t>NSs with DM Halos </a:t>
                </a:r>
                <a:r>
                  <a:rPr lang="en-US" sz="3000" dirty="0">
                    <a:solidFill>
                      <a:schemeClr val="accent2"/>
                    </a:solidFill>
                  </a:rPr>
                  <a:t>only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30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CA" sz="300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sz="300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rel</m:t>
                        </m:r>
                      </m:sub>
                    </m:sSub>
                    <m:r>
                      <a:rPr lang="en-CA" sz="3000" i="1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3000" dirty="0">
                    <a:solidFill>
                      <a:schemeClr val="accent2"/>
                    </a:solidFill>
                  </a:rPr>
                  <a:t> is sufficiently small</a:t>
                </a:r>
                <a:endParaRPr lang="en-US" sz="3000" dirty="0"/>
              </a:p>
              <a:p>
                <a:pPr marL="914400" lvl="1" indent="-457200">
                  <a:buFont typeface="Wingdings" pitchFamily="2" charset="2"/>
                  <a:buChar char="Ø"/>
                </a:pPr>
                <a:r>
                  <a:rPr lang="en-US" sz="3000" dirty="0"/>
                  <a:t>Currently </a:t>
                </a:r>
                <a:r>
                  <a:rPr lang="en-US" sz="3000" dirty="0">
                    <a:solidFill>
                      <a:srgbClr val="0070C0"/>
                    </a:solidFill>
                  </a:rPr>
                  <a:t>best NICER photon count error </a:t>
                </a:r>
                <a14:m>
                  <m:oMath xmlns:m="http://schemas.openxmlformats.org/officeDocument/2006/math">
                    <m:r>
                      <a:rPr lang="en-CA" sz="30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∼4%</m:t>
                    </m:r>
                  </m:oMath>
                </a14:m>
                <a:br>
                  <a:rPr lang="en-CA" sz="3000" b="0" dirty="0">
                    <a:solidFill>
                      <a:srgbClr val="0070C0"/>
                    </a:solidFill>
                  </a:rPr>
                </a:br>
                <a:r>
                  <a:rPr lang="en-US" sz="2400" dirty="0"/>
                  <a:t>(ignoring background and systematics)</a:t>
                </a:r>
              </a:p>
              <a:p>
                <a:pPr marL="914400" lvl="1" indent="-457200">
                  <a:buFont typeface="Wingdings" pitchFamily="2" charset="2"/>
                  <a:buChar char="Ø"/>
                </a:pPr>
                <a:endParaRPr lang="en-US" sz="3000" dirty="0"/>
              </a:p>
              <a:p>
                <a:pPr marL="457200" indent="-457200">
                  <a:buFont typeface="Wingdings" pitchFamily="2" charset="2"/>
                  <a:buChar char="Ø"/>
                </a:pPr>
                <a:r>
                  <a:rPr lang="en-US" sz="3000" dirty="0">
                    <a:solidFill>
                      <a:srgbClr val="0070C0"/>
                    </a:solidFill>
                  </a:rPr>
                  <a:t>NICER</a:t>
                </a:r>
                <a:r>
                  <a:rPr lang="en-US" sz="3000" dirty="0"/>
                  <a:t> measures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altLang="en-US" sz="30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CA" altLang="en-US" sz="3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𝑀</m:t>
                        </m:r>
                      </m:e>
                      <m:sub>
                        <m:r>
                          <a:rPr lang="en-CA" altLang="en-US" sz="3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𝑇</m:t>
                        </m:r>
                      </m:sub>
                    </m:sSub>
                    <m:d>
                      <m:dPr>
                        <m:ctrlPr>
                          <a:rPr lang="en-CA" altLang="en-US" sz="30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CA" altLang="en-US" sz="30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CA" altLang="en-US" sz="30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CA" altLang="en-US" sz="30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𝐵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30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altLang="en-US" sz="3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CA" altLang="en-US" sz="3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𝑅</m:t>
                        </m:r>
                      </m:e>
                      <m:sub>
                        <m:r>
                          <a:rPr lang="en-CA" altLang="en-US" sz="3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sz="3000" dirty="0"/>
                  <a:t>,</a:t>
                </a:r>
                <a:br>
                  <a:rPr lang="en-US" sz="3000" dirty="0">
                    <a:solidFill>
                      <a:srgbClr val="C00000"/>
                    </a:solidFill>
                  </a:rPr>
                </a:br>
                <a:r>
                  <a:rPr lang="en-US" sz="3000" dirty="0">
                    <a:solidFill>
                      <a:srgbClr val="C00000"/>
                    </a:solidFill>
                  </a:rPr>
                  <a:t>		NOT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altLang="en-US" sz="30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CA" altLang="en-US" sz="3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𝑀</m:t>
                        </m:r>
                      </m:e>
                      <m:sub>
                        <m:r>
                          <a:rPr lang="en-CA" altLang="en-US" sz="3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3000" dirty="0">
                    <a:solidFill>
                      <a:srgbClr val="C00000"/>
                    </a:solidFill>
                  </a:rPr>
                  <a:t>!!</a:t>
                </a:r>
              </a:p>
              <a:p>
                <a:pPr marL="457200" indent="-457200">
                  <a:buFont typeface="Wingdings" pitchFamily="2" charset="2"/>
                  <a:buChar char="Ø"/>
                </a:pPr>
                <a:endParaRPr lang="en-US" sz="30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7AACD7A-BA53-964F-9412-31CF0EF1B7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6040" y="882919"/>
                <a:ext cx="6715960" cy="6001643"/>
              </a:xfrm>
              <a:prstGeom prst="rect">
                <a:avLst/>
              </a:prstGeom>
              <a:blipFill>
                <a:blip r:embed="rId6"/>
                <a:stretch>
                  <a:fillRect l="-1887" t="-12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FBD063C-23C2-4752-C74B-5DED550EEE05}"/>
                  </a:ext>
                </a:extLst>
              </p:cNvPr>
              <p:cNvSpPr txBox="1"/>
              <p:nvPr/>
            </p:nvSpPr>
            <p:spPr>
              <a:xfrm>
                <a:off x="1787228" y="4329503"/>
                <a:ext cx="1664316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360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36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d>
                        <m:dPr>
                          <m:ctrlPr>
                            <a:rPr lang="en-CA" sz="360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sz="3600" i="1" smtClean="0">
                                  <a:solidFill>
                                    <a:schemeClr val="bg1">
                                      <a:lumMod val="85000"/>
                                    </a:schemeClr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3600" b="0" i="1" smtClean="0">
                                  <a:solidFill>
                                    <a:schemeClr val="bg1">
                                      <a:lumMod val="85000"/>
                                    </a:schemeClr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CA" sz="3600" b="0" i="1" smtClean="0">
                                  <a:solidFill>
                                    <a:schemeClr val="bg1">
                                      <a:lumMod val="85000"/>
                                    </a:schemeClr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3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FBD063C-23C2-4752-C74B-5DED550EEE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7228" y="4329503"/>
                <a:ext cx="1664316" cy="646331"/>
              </a:xfrm>
              <a:prstGeom prst="rect">
                <a:avLst/>
              </a:prstGeom>
              <a:blipFill>
                <a:blip r:embed="rId7"/>
                <a:stretch>
                  <a:fillRect l="-3788" b="-1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62567CE-4BF0-6E83-BC9E-E40986F6C83B}"/>
                  </a:ext>
                </a:extLst>
              </p:cNvPr>
              <p:cNvSpPr txBox="1"/>
              <p:nvPr/>
            </p:nvSpPr>
            <p:spPr>
              <a:xfrm>
                <a:off x="2404934" y="5419406"/>
                <a:ext cx="28377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360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CA" sz="3600" b="0" i="0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cloud</m:t>
                          </m:r>
                        </m:sub>
                      </m:sSub>
                    </m:oMath>
                  </m:oMathPara>
                </a14:m>
                <a:endParaRPr lang="en-US" sz="3600" i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62567CE-4BF0-6E83-BC9E-E40986F6C8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4934" y="5419406"/>
                <a:ext cx="283779" cy="646331"/>
              </a:xfrm>
              <a:prstGeom prst="rect">
                <a:avLst/>
              </a:prstGeom>
              <a:blipFill>
                <a:blip r:embed="rId8"/>
                <a:stretch>
                  <a:fillRect l="-26087" r="-421739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4413">
                <a:extLst>
                  <a:ext uri="{FF2B5EF4-FFF2-40B4-BE49-F238E27FC236}">
                    <a16:creationId xmlns:a16="http://schemas.microsoft.com/office/drawing/2014/main" id="{773FF3D2-D693-C5A6-FABE-B7C62BD0B4E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69847" y="1636603"/>
                <a:ext cx="3835672" cy="4836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altLang="en-US" sz="2543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CA" altLang="en-US" sz="2543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CA" altLang="en-US" sz="2543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CA" altLang="en-US" sz="2543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𝑇</m:t>
                              </m:r>
                            </m:sub>
                          </m:sSub>
                          <m:r>
                            <a:rPr lang="en-CA" altLang="en-US" sz="2543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=</m:t>
                          </m:r>
                          <m:r>
                            <a:rPr lang="en-CA" altLang="en-US" sz="2543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𝑀</m:t>
                          </m:r>
                        </m:e>
                        <m:sub>
                          <m:r>
                            <a:rPr lang="en-CA" altLang="en-US" sz="2543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𝑇</m:t>
                          </m:r>
                        </m:sub>
                      </m:sSub>
                      <m:d>
                        <m:dPr>
                          <m:ctrlPr>
                            <a:rPr lang="en-CA" altLang="en-US" sz="2543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altLang="en-US" sz="2543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CA" altLang="en-US" sz="2543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CA" altLang="en-US" sz="2543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𝐵</m:t>
                              </m:r>
                            </m:sub>
                          </m:sSub>
                        </m:e>
                      </m:d>
                      <m:r>
                        <a:rPr lang="en-CA" altLang="en-US" sz="2543" i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sSub>
                        <m:sSubPr>
                          <m:ctrlPr>
                            <a:rPr lang="en-CA" altLang="en-US" sz="2543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CA" altLang="en-US" sz="2543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𝑀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CA" altLang="en-US" sz="2543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cloud</m:t>
                          </m:r>
                        </m:sub>
                      </m:sSub>
                    </m:oMath>
                  </m:oMathPara>
                </a14:m>
                <a:endParaRPr lang="en-US" altLang="en-US" sz="2543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1" name="TextBox 14413">
                <a:extLst>
                  <a:ext uri="{FF2B5EF4-FFF2-40B4-BE49-F238E27FC236}">
                    <a16:creationId xmlns:a16="http://schemas.microsoft.com/office/drawing/2014/main" id="{773FF3D2-D693-C5A6-FABE-B7C62BD0B4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69847" y="1636603"/>
                <a:ext cx="3835672" cy="483659"/>
              </a:xfrm>
              <a:prstGeom prst="rect">
                <a:avLst/>
              </a:prstGeom>
              <a:blipFill>
                <a:blip r:embed="rId9"/>
                <a:stretch>
                  <a:fillRect b="-250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93115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5B5B18-B498-F1F7-258A-6336D5E8F6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A73E4530-85CA-DA39-98F4-4257E9793D07}"/>
              </a:ext>
            </a:extLst>
          </p:cNvPr>
          <p:cNvGrpSpPr/>
          <p:nvPr/>
        </p:nvGrpSpPr>
        <p:grpSpPr>
          <a:xfrm>
            <a:off x="1125600" y="2138686"/>
            <a:ext cx="5233794" cy="4673164"/>
            <a:chOff x="6278584" y="1649431"/>
            <a:chExt cx="5733567" cy="5046577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010CF962-57B7-A652-7597-EB6057DB309B}"/>
                </a:ext>
              </a:extLst>
            </p:cNvPr>
            <p:cNvGrpSpPr/>
            <p:nvPr/>
          </p:nvGrpSpPr>
          <p:grpSpPr>
            <a:xfrm>
              <a:off x="6278584" y="1649431"/>
              <a:ext cx="4322123" cy="4321549"/>
              <a:chOff x="6913665" y="1649431"/>
              <a:chExt cx="4322123" cy="4321549"/>
            </a:xfrm>
          </p:grpSpPr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F2576685-52D4-0442-E593-D2CE1A079B31}"/>
                  </a:ext>
                </a:extLst>
              </p:cNvPr>
              <p:cNvSpPr/>
              <p:nvPr/>
            </p:nvSpPr>
            <p:spPr>
              <a:xfrm>
                <a:off x="6913665" y="1649431"/>
                <a:ext cx="4322123" cy="4321549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tx1">
                      <a:lumMod val="95000"/>
                      <a:lumOff val="5000"/>
                    </a:schemeClr>
                  </a:gs>
                  <a:gs pos="0">
                    <a:schemeClr val="accent1">
                      <a:lumMod val="45000"/>
                      <a:lumOff val="55000"/>
                    </a:schemeClr>
                  </a:gs>
                  <a:gs pos="0">
                    <a:schemeClr val="accent1">
                      <a:lumMod val="45000"/>
                      <a:lumOff val="55000"/>
                    </a:schemeClr>
                  </a:gs>
                  <a:gs pos="0">
                    <a:schemeClr val="accent1">
                      <a:lumMod val="30000"/>
                      <a:lumOff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33564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5609C5D4-7A98-031A-92E7-35A417824112}"/>
                  </a:ext>
                </a:extLst>
              </p:cNvPr>
              <p:cNvSpPr/>
              <p:nvPr/>
            </p:nvSpPr>
            <p:spPr>
              <a:xfrm>
                <a:off x="7548748" y="2284225"/>
                <a:ext cx="3051958" cy="3051959"/>
              </a:xfrm>
              <a:prstGeom prst="ellipse">
                <a:avLst/>
              </a:prstGeom>
              <a:solidFill>
                <a:srgbClr val="00B050">
                  <a:alpha val="50430"/>
                </a:srgbClr>
              </a:solidFill>
              <a:ln>
                <a:solidFill>
                  <a:srgbClr val="33564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97CF724-74C4-D455-9CB0-D773ED56153C}"/>
                </a:ext>
              </a:extLst>
            </p:cNvPr>
            <p:cNvSpPr txBox="1"/>
            <p:nvPr/>
          </p:nvSpPr>
          <p:spPr>
            <a:xfrm>
              <a:off x="9026977" y="5998031"/>
              <a:ext cx="2985174" cy="6979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Dark Halo </a:t>
              </a:r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52A3DF1A-364B-DF4C-D951-68B77ED0C791}"/>
              </a:ext>
            </a:extLst>
          </p:cNvPr>
          <p:cNvSpPr/>
          <p:nvPr/>
        </p:nvSpPr>
        <p:spPr>
          <a:xfrm>
            <a:off x="1705326" y="2726508"/>
            <a:ext cx="2785930" cy="2826135"/>
          </a:xfrm>
          <a:prstGeom prst="ellipse">
            <a:avLst/>
          </a:prstGeom>
          <a:solidFill>
            <a:schemeClr val="tx1">
              <a:lumMod val="95000"/>
              <a:lumOff val="5000"/>
              <a:alpha val="5013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Arc 35">
            <a:extLst>
              <a:ext uri="{FF2B5EF4-FFF2-40B4-BE49-F238E27FC236}">
                <a16:creationId xmlns:a16="http://schemas.microsoft.com/office/drawing/2014/main" id="{6C514B24-4596-09E3-3C21-17312A8836C6}"/>
              </a:ext>
            </a:extLst>
          </p:cNvPr>
          <p:cNvSpPr/>
          <p:nvPr/>
        </p:nvSpPr>
        <p:spPr>
          <a:xfrm rot="21430837" flipH="1" flipV="1">
            <a:off x="1041575" y="-582088"/>
            <a:ext cx="2018472" cy="6300648"/>
          </a:xfrm>
          <a:prstGeom prst="arc">
            <a:avLst>
              <a:gd name="adj1" fmla="val 15774535"/>
              <a:gd name="adj2" fmla="val 2676572"/>
            </a:avLst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6E8A14E7-0FEC-185D-A0BE-729486AD458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800" t="17520" r="164" b="9325"/>
          <a:stretch/>
        </p:blipFill>
        <p:spPr>
          <a:xfrm rot="3337231">
            <a:off x="186362" y="1034565"/>
            <a:ext cx="866231" cy="63383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EA4850C-2560-2E57-2757-6EC357E0FEE2}"/>
              </a:ext>
            </a:extLst>
          </p:cNvPr>
          <p:cNvSpPr txBox="1"/>
          <p:nvPr/>
        </p:nvSpPr>
        <p:spPr>
          <a:xfrm>
            <a:off x="-209507" y="5426855"/>
            <a:ext cx="17670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extra</a:t>
            </a:r>
          </a:p>
          <a:p>
            <a:pPr algn="ctr"/>
            <a:r>
              <a:rPr lang="en-CA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light-bending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6D6B5E1-B6C5-FA55-ED9C-58001756EF75}"/>
              </a:ext>
            </a:extLst>
          </p:cNvPr>
          <p:cNvCxnSpPr>
            <a:cxnSpLocks/>
          </p:cNvCxnSpPr>
          <p:nvPr/>
        </p:nvCxnSpPr>
        <p:spPr>
          <a:xfrm flipV="1">
            <a:off x="1219200" y="5764388"/>
            <a:ext cx="861227" cy="545379"/>
          </a:xfrm>
          <a:prstGeom prst="straightConnector1">
            <a:avLst/>
          </a:prstGeom>
          <a:ln w="762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">
            <a:extLst>
              <a:ext uri="{FF2B5EF4-FFF2-40B4-BE49-F238E27FC236}">
                <a16:creationId xmlns:a16="http://schemas.microsoft.com/office/drawing/2014/main" id="{F067FE56-224A-BE92-F54E-705DC667C02B}"/>
              </a:ext>
            </a:extLst>
          </p:cNvPr>
          <p:cNvSpPr txBox="1">
            <a:spLocks/>
          </p:cNvSpPr>
          <p:nvPr/>
        </p:nvSpPr>
        <p:spPr>
          <a:xfrm>
            <a:off x="0" y="-21312"/>
            <a:ext cx="12192000" cy="88702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5200" b="1" dirty="0">
                <a:solidFill>
                  <a:srgbClr val="0070C0"/>
                </a:solidFill>
                <a:latin typeface="+mn-lt"/>
              </a:rPr>
              <a:t>X-ray Observations</a:t>
            </a:r>
            <a:r>
              <a:rPr lang="en-CA" sz="5200" b="1" dirty="0">
                <a:latin typeface="+mn-lt"/>
              </a:rPr>
              <a:t> from </a:t>
            </a:r>
            <a:r>
              <a:rPr lang="en-CA" sz="5200" b="1" dirty="0">
                <a:solidFill>
                  <a:srgbClr val="C00000"/>
                </a:solidFill>
                <a:latin typeface="+mn-lt"/>
              </a:rPr>
              <a:t>NSs with DM Halos</a:t>
            </a:r>
            <a:endParaRPr lang="en-US" sz="5200" b="1" i="1" dirty="0">
              <a:solidFill>
                <a:srgbClr val="C00000"/>
              </a:solidFill>
              <a:latin typeface="+mn-lt"/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7BAF397-EB4C-3A9F-4B2D-1CA824A3E091}"/>
              </a:ext>
            </a:extLst>
          </p:cNvPr>
          <p:cNvCxnSpPr>
            <a:cxnSpLocks/>
          </p:cNvCxnSpPr>
          <p:nvPr/>
        </p:nvCxnSpPr>
        <p:spPr>
          <a:xfrm>
            <a:off x="3101127" y="4139574"/>
            <a:ext cx="1146833" cy="744089"/>
          </a:xfrm>
          <a:prstGeom prst="straightConnector1">
            <a:avLst/>
          </a:prstGeom>
          <a:ln w="571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DEDF0FD-0A3F-9DE2-6168-E9500FA3E66B}"/>
                  </a:ext>
                </a:extLst>
              </p:cNvPr>
              <p:cNvSpPr txBox="1"/>
              <p:nvPr/>
            </p:nvSpPr>
            <p:spPr>
              <a:xfrm>
                <a:off x="3726739" y="3960252"/>
                <a:ext cx="27284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360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CA" sz="36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en-US" sz="3600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DEDF0FD-0A3F-9DE2-6168-E9500FA3E6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6739" y="3960252"/>
                <a:ext cx="272844" cy="646331"/>
              </a:xfrm>
              <a:prstGeom prst="rect">
                <a:avLst/>
              </a:prstGeom>
              <a:blipFill>
                <a:blip r:embed="rId4"/>
                <a:stretch>
                  <a:fillRect l="-22727" r="-172727" b="-11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40FAF90-9A83-9460-17CF-77C74EAA08AC}"/>
              </a:ext>
            </a:extLst>
          </p:cNvPr>
          <p:cNvCxnSpPr>
            <a:cxnSpLocks/>
          </p:cNvCxnSpPr>
          <p:nvPr/>
        </p:nvCxnSpPr>
        <p:spPr>
          <a:xfrm flipH="1">
            <a:off x="3098291" y="2178174"/>
            <a:ext cx="63762" cy="1961400"/>
          </a:xfrm>
          <a:prstGeom prst="straightConnector1">
            <a:avLst/>
          </a:prstGeom>
          <a:ln w="571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9F26C28-9613-D466-3541-E78FBF9E87C1}"/>
                  </a:ext>
                </a:extLst>
              </p:cNvPr>
              <p:cNvSpPr txBox="1"/>
              <p:nvPr/>
            </p:nvSpPr>
            <p:spPr>
              <a:xfrm>
                <a:off x="3126355" y="2684065"/>
                <a:ext cx="272844" cy="646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360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CA" sz="36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</m:oMath>
                  </m:oMathPara>
                </a14:m>
                <a:endParaRPr lang="en-US" sz="3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9F26C28-9613-D466-3541-E78FBF9E87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6355" y="2684065"/>
                <a:ext cx="272844" cy="646331"/>
              </a:xfrm>
              <a:prstGeom prst="rect">
                <a:avLst/>
              </a:prstGeom>
              <a:blipFill>
                <a:blip r:embed="rId5"/>
                <a:stretch>
                  <a:fillRect l="-27273" r="-177273" b="-1153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AF1F371-0F08-C504-B823-1A4C85B07FB0}"/>
                  </a:ext>
                </a:extLst>
              </p:cNvPr>
              <p:cNvSpPr txBox="1"/>
              <p:nvPr/>
            </p:nvSpPr>
            <p:spPr>
              <a:xfrm>
                <a:off x="5476040" y="882919"/>
                <a:ext cx="6715960" cy="6001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Wingdings" pitchFamily="2" charset="2"/>
                  <a:buChar char="Ø"/>
                </a:pPr>
                <a:r>
                  <a:rPr lang="en-US" sz="3000" dirty="0">
                    <a:solidFill>
                      <a:srgbClr val="0070C0"/>
                    </a:solidFill>
                  </a:rPr>
                  <a:t>NICER</a:t>
                </a:r>
                <a:r>
                  <a:rPr lang="en-US" sz="3000" dirty="0"/>
                  <a:t> analysis assumes </a:t>
                </a:r>
                <a:r>
                  <a:rPr lang="en-US" sz="3000" dirty="0">
                    <a:solidFill>
                      <a:srgbClr val="C00000"/>
                    </a:solidFill>
                  </a:rPr>
                  <a:t>no DM in NS</a:t>
                </a:r>
              </a:p>
              <a:p>
                <a:pPr marL="914400" lvl="1" indent="-457200">
                  <a:buFont typeface="Wingdings" pitchFamily="2" charset="2"/>
                  <a:buChar char="Ø"/>
                </a:pPr>
                <a:r>
                  <a:rPr lang="en-US" sz="3000" dirty="0"/>
                  <a:t>Spacetime outside baryonic surface is </a:t>
                </a:r>
                <a:r>
                  <a:rPr lang="en-US" sz="3000" dirty="0">
                    <a:solidFill>
                      <a:srgbClr val="0070C0"/>
                    </a:solidFill>
                  </a:rPr>
                  <a:t>vacuum</a:t>
                </a:r>
              </a:p>
              <a:p>
                <a:pPr marL="457200" indent="-457200">
                  <a:buFont typeface="Wingdings" pitchFamily="2" charset="2"/>
                  <a:buChar char="Ø"/>
                </a:pPr>
                <a:endParaRPr lang="en-US" sz="3000" dirty="0">
                  <a:solidFill>
                    <a:srgbClr val="0070C0"/>
                  </a:solidFill>
                </a:endParaRPr>
              </a:p>
              <a:p>
                <a:pPr marL="457200" indent="-457200">
                  <a:buFont typeface="Wingdings" pitchFamily="2" charset="2"/>
                  <a:buChar char="Ø"/>
                </a:pPr>
                <a:r>
                  <a:rPr lang="en-US" sz="3000" dirty="0">
                    <a:solidFill>
                      <a:srgbClr val="C00000"/>
                    </a:solidFill>
                  </a:rPr>
                  <a:t>NOT OKAY!!</a:t>
                </a:r>
                <a:r>
                  <a:rPr lang="en-US" sz="3000" dirty="0">
                    <a:solidFill>
                      <a:srgbClr val="0070C0"/>
                    </a:solidFill>
                  </a:rPr>
                  <a:t> </a:t>
                </a:r>
                <a:r>
                  <a:rPr lang="en-US" sz="3000" dirty="0"/>
                  <a:t>for </a:t>
                </a:r>
                <a:r>
                  <a:rPr lang="en-US" sz="3000" dirty="0">
                    <a:solidFill>
                      <a:srgbClr val="C00000"/>
                    </a:solidFill>
                  </a:rPr>
                  <a:t>NSs with DM Halos</a:t>
                </a:r>
                <a:br>
                  <a:rPr lang="en-US" sz="3000" dirty="0">
                    <a:solidFill>
                      <a:srgbClr val="C00000"/>
                    </a:solidFill>
                  </a:rPr>
                </a:br>
                <a:r>
                  <a:rPr lang="en-US" sz="3000" dirty="0">
                    <a:solidFill>
                      <a:srgbClr val="C00000"/>
                    </a:solidFill>
                  </a:rPr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3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CA" sz="300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sz="300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rel</m:t>
                        </m:r>
                      </m:sub>
                    </m:sSub>
                    <m:r>
                      <a:rPr lang="en-CA" sz="30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3000" dirty="0">
                    <a:solidFill>
                      <a:srgbClr val="C00000"/>
                    </a:solidFill>
                  </a:rPr>
                  <a:t> is large</a:t>
                </a:r>
                <a:endParaRPr lang="en-US" sz="3000" dirty="0"/>
              </a:p>
              <a:p>
                <a:pPr marL="914400" lvl="1" indent="-457200">
                  <a:buFont typeface="Wingdings" pitchFamily="2" charset="2"/>
                  <a:buChar char="Ø"/>
                </a:pPr>
                <a:r>
                  <a:rPr lang="en-US" sz="3000" dirty="0"/>
                  <a:t>Currently </a:t>
                </a:r>
                <a:r>
                  <a:rPr lang="en-US" sz="3000" dirty="0">
                    <a:solidFill>
                      <a:srgbClr val="0070C0"/>
                    </a:solidFill>
                  </a:rPr>
                  <a:t>best NICER photon count error </a:t>
                </a:r>
                <a14:m>
                  <m:oMath xmlns:m="http://schemas.openxmlformats.org/officeDocument/2006/math">
                    <m:r>
                      <a:rPr lang="en-CA" sz="30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∼4%</m:t>
                    </m:r>
                  </m:oMath>
                </a14:m>
                <a:br>
                  <a:rPr lang="en-CA" sz="3000" b="0" dirty="0">
                    <a:solidFill>
                      <a:srgbClr val="0070C0"/>
                    </a:solidFill>
                  </a:rPr>
                </a:br>
                <a:r>
                  <a:rPr lang="en-US" sz="2400" dirty="0"/>
                  <a:t>(ignoring background and systematics)</a:t>
                </a:r>
              </a:p>
              <a:p>
                <a:pPr marL="914400" lvl="1" indent="-457200">
                  <a:buFont typeface="Wingdings" pitchFamily="2" charset="2"/>
                  <a:buChar char="Ø"/>
                </a:pPr>
                <a:endParaRPr lang="en-US" sz="3000" dirty="0"/>
              </a:p>
              <a:p>
                <a:pPr marL="457200" indent="-457200">
                  <a:buFont typeface="Wingdings" pitchFamily="2" charset="2"/>
                  <a:buChar char="Ø"/>
                </a:pPr>
                <a:r>
                  <a:rPr lang="en-CA" sz="3000" dirty="0">
                    <a:solidFill>
                      <a:srgbClr val="C00000"/>
                    </a:solidFill>
                  </a:rPr>
                  <a:t>Cannot compare NICER measurements with DM Halos</a:t>
                </a:r>
                <a:endParaRPr lang="en-US" sz="3000" dirty="0">
                  <a:solidFill>
                    <a:srgbClr val="C00000"/>
                  </a:solidFill>
                </a:endParaRPr>
              </a:p>
              <a:p>
                <a:pPr marL="457200" indent="-457200">
                  <a:buFont typeface="Wingdings" pitchFamily="2" charset="2"/>
                  <a:buChar char="Ø"/>
                </a:pPr>
                <a:endParaRPr lang="en-US" sz="30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AF1F371-0F08-C504-B823-1A4C85B07F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6040" y="882919"/>
                <a:ext cx="6715960" cy="6001643"/>
              </a:xfrm>
              <a:prstGeom prst="rect">
                <a:avLst/>
              </a:prstGeom>
              <a:blipFill>
                <a:blip r:embed="rId6"/>
                <a:stretch>
                  <a:fillRect l="-1887" t="-1268" r="-18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C7E3C0A-DED9-3B07-B4CD-0E19B3B9B9E1}"/>
                  </a:ext>
                </a:extLst>
              </p:cNvPr>
              <p:cNvSpPr txBox="1"/>
              <p:nvPr/>
            </p:nvSpPr>
            <p:spPr>
              <a:xfrm>
                <a:off x="1787228" y="4329503"/>
                <a:ext cx="1664316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360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36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d>
                        <m:dPr>
                          <m:ctrlPr>
                            <a:rPr lang="en-CA" sz="360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sz="3600" i="1" smtClean="0">
                                  <a:solidFill>
                                    <a:schemeClr val="bg1">
                                      <a:lumMod val="85000"/>
                                    </a:schemeClr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3600" b="0" i="1" smtClean="0">
                                  <a:solidFill>
                                    <a:schemeClr val="bg1">
                                      <a:lumMod val="85000"/>
                                    </a:schemeClr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CA" sz="3600" b="0" i="1" smtClean="0">
                                  <a:solidFill>
                                    <a:schemeClr val="bg1">
                                      <a:lumMod val="85000"/>
                                    </a:schemeClr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3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C7E3C0A-DED9-3B07-B4CD-0E19B3B9B9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7228" y="4329503"/>
                <a:ext cx="1664316" cy="646331"/>
              </a:xfrm>
              <a:prstGeom prst="rect">
                <a:avLst/>
              </a:prstGeom>
              <a:blipFill>
                <a:blip r:embed="rId7"/>
                <a:stretch>
                  <a:fillRect l="-3788" b="-1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826EAA3-D7DD-BEBE-FE0F-5AE3B8E6D058}"/>
                  </a:ext>
                </a:extLst>
              </p:cNvPr>
              <p:cNvSpPr txBox="1"/>
              <p:nvPr/>
            </p:nvSpPr>
            <p:spPr>
              <a:xfrm>
                <a:off x="2404934" y="5419406"/>
                <a:ext cx="28377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360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CA" sz="3600" b="0" i="0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cloud</m:t>
                          </m:r>
                        </m:sub>
                      </m:sSub>
                    </m:oMath>
                  </m:oMathPara>
                </a14:m>
                <a:endParaRPr lang="en-US" sz="3600" i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826EAA3-D7DD-BEBE-FE0F-5AE3B8E6D0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4934" y="5419406"/>
                <a:ext cx="283779" cy="646331"/>
              </a:xfrm>
              <a:prstGeom prst="rect">
                <a:avLst/>
              </a:prstGeom>
              <a:blipFill>
                <a:blip r:embed="rId8"/>
                <a:stretch>
                  <a:fillRect l="-26087" r="-421739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974F309-BB91-D8F0-8B0A-C945B579485C}"/>
              </a:ext>
            </a:extLst>
          </p:cNvPr>
          <p:cNvCxnSpPr>
            <a:cxnSpLocks/>
          </p:cNvCxnSpPr>
          <p:nvPr/>
        </p:nvCxnSpPr>
        <p:spPr>
          <a:xfrm flipH="1">
            <a:off x="1069772" y="1305357"/>
            <a:ext cx="799635" cy="1212841"/>
          </a:xfrm>
          <a:prstGeom prst="straightConnector1">
            <a:avLst/>
          </a:prstGeom>
          <a:ln w="76200">
            <a:solidFill>
              <a:schemeClr val="accent1">
                <a:alpha val="48549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B440B5FB-0287-FA23-596E-E4654BEAB1AB}"/>
              </a:ext>
            </a:extLst>
          </p:cNvPr>
          <p:cNvSpPr txBox="1"/>
          <p:nvPr/>
        </p:nvSpPr>
        <p:spPr>
          <a:xfrm>
            <a:off x="1550983" y="825715"/>
            <a:ext cx="2448329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emitted X-rays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4413">
                <a:extLst>
                  <a:ext uri="{FF2B5EF4-FFF2-40B4-BE49-F238E27FC236}">
                    <a16:creationId xmlns:a16="http://schemas.microsoft.com/office/drawing/2014/main" id="{87FCF3E6-D3E4-2F96-1AAE-1FE4A64FB02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69847" y="1636603"/>
                <a:ext cx="3835672" cy="4836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altLang="en-US" sz="2543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CA" altLang="en-US" sz="2543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CA" altLang="en-US" sz="2543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CA" altLang="en-US" sz="2543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𝑇</m:t>
                              </m:r>
                            </m:sub>
                          </m:sSub>
                          <m:r>
                            <a:rPr lang="en-CA" altLang="en-US" sz="2543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=</m:t>
                          </m:r>
                          <m:r>
                            <a:rPr lang="en-CA" altLang="en-US" sz="2543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𝑀</m:t>
                          </m:r>
                        </m:e>
                        <m:sub>
                          <m:r>
                            <a:rPr lang="en-CA" altLang="en-US" sz="2543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𝑇</m:t>
                          </m:r>
                        </m:sub>
                      </m:sSub>
                      <m:d>
                        <m:dPr>
                          <m:ctrlPr>
                            <a:rPr lang="en-CA" altLang="en-US" sz="2543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altLang="en-US" sz="2543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CA" altLang="en-US" sz="2543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CA" altLang="en-US" sz="2543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𝐵</m:t>
                              </m:r>
                            </m:sub>
                          </m:sSub>
                        </m:e>
                      </m:d>
                      <m:r>
                        <a:rPr lang="en-CA" altLang="en-US" sz="2543" i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sSub>
                        <m:sSubPr>
                          <m:ctrlPr>
                            <a:rPr lang="en-CA" altLang="en-US" sz="2543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CA" altLang="en-US" sz="2543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𝑀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CA" altLang="en-US" sz="2543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cloud</m:t>
                          </m:r>
                        </m:sub>
                      </m:sSub>
                    </m:oMath>
                  </m:oMathPara>
                </a14:m>
                <a:endParaRPr lang="en-US" altLang="en-US" sz="2543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TextBox 14413">
                <a:extLst>
                  <a:ext uri="{FF2B5EF4-FFF2-40B4-BE49-F238E27FC236}">
                    <a16:creationId xmlns:a16="http://schemas.microsoft.com/office/drawing/2014/main" id="{87FCF3E6-D3E4-2F96-1AAE-1FE4A64FB0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69847" y="1636603"/>
                <a:ext cx="3835672" cy="483659"/>
              </a:xfrm>
              <a:prstGeom prst="rect">
                <a:avLst/>
              </a:prstGeom>
              <a:blipFill>
                <a:blip r:embed="rId9"/>
                <a:stretch>
                  <a:fillRect b="-250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072415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FD2258-FD8D-8ABB-690C-BAD11191A2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6EA5E62F-A859-94DB-36CA-4A63CC70A906}"/>
              </a:ext>
            </a:extLst>
          </p:cNvPr>
          <p:cNvSpPr txBox="1">
            <a:spLocks/>
          </p:cNvSpPr>
          <p:nvPr/>
        </p:nvSpPr>
        <p:spPr>
          <a:xfrm>
            <a:off x="0" y="-21312"/>
            <a:ext cx="12192000" cy="88702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5200" b="1" dirty="0">
                <a:solidFill>
                  <a:srgbClr val="0070C0"/>
                </a:solidFill>
                <a:latin typeface="+mn-lt"/>
              </a:rPr>
              <a:t>Radio Observations</a:t>
            </a:r>
            <a:r>
              <a:rPr lang="en-CA" sz="5200" b="1" dirty="0">
                <a:latin typeface="+mn-lt"/>
              </a:rPr>
              <a:t> from </a:t>
            </a:r>
            <a:r>
              <a:rPr lang="en-CA" sz="5200" b="1" dirty="0">
                <a:solidFill>
                  <a:srgbClr val="00B050"/>
                </a:solidFill>
                <a:latin typeface="+mn-lt"/>
              </a:rPr>
              <a:t>NSs with DM</a:t>
            </a:r>
            <a:endParaRPr lang="en-US" sz="5200" b="1" i="1" dirty="0">
              <a:solidFill>
                <a:srgbClr val="00B050"/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537ECE6-C4EA-D530-4310-DB08C885F34E}"/>
                  </a:ext>
                </a:extLst>
              </p:cNvPr>
              <p:cNvSpPr txBox="1"/>
              <p:nvPr/>
            </p:nvSpPr>
            <p:spPr>
              <a:xfrm>
                <a:off x="0" y="1536174"/>
                <a:ext cx="6455121" cy="4247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Wingdings" pitchFamily="2" charset="2"/>
                  <a:buChar char="Ø"/>
                </a:pPr>
                <a:r>
                  <a:rPr lang="en-US" sz="3000" dirty="0"/>
                  <a:t>Some </a:t>
                </a:r>
                <a:r>
                  <a:rPr lang="en-US" sz="3000" dirty="0">
                    <a:solidFill>
                      <a:srgbClr val="0070C0"/>
                    </a:solidFill>
                  </a:rPr>
                  <a:t>radio emitting pulsars exist in binaries</a:t>
                </a:r>
              </a:p>
              <a:p>
                <a:pPr marL="457200" indent="-457200">
                  <a:buFont typeface="Wingdings" pitchFamily="2" charset="2"/>
                  <a:buChar char="Ø"/>
                </a:pPr>
                <a:endParaRPr lang="en-US" sz="3000" dirty="0">
                  <a:solidFill>
                    <a:srgbClr val="0070C0"/>
                  </a:solidFill>
                </a:endParaRPr>
              </a:p>
              <a:p>
                <a:pPr marL="457200" indent="-457200">
                  <a:buFont typeface="Wingdings" pitchFamily="2" charset="2"/>
                  <a:buChar char="Ø"/>
                </a:pPr>
                <a:r>
                  <a:rPr lang="en-CA" sz="3000" dirty="0">
                    <a:solidFill>
                      <a:srgbClr val="0070C0"/>
                    </a:solidFill>
                  </a:rPr>
                  <a:t>Binary dynamics</a:t>
                </a:r>
                <a:r>
                  <a:rPr lang="en-CA" sz="3000" dirty="0">
                    <a:solidFill>
                      <a:srgbClr val="C00000"/>
                    </a:solidFill>
                  </a:rPr>
                  <a:t> </a:t>
                </a:r>
                <a:r>
                  <a:rPr lang="en-CA" sz="3000" dirty="0"/>
                  <a:t>can be analysed for </a:t>
                </a:r>
                <a:r>
                  <a:rPr lang="en-CA" sz="3000" dirty="0">
                    <a:solidFill>
                      <a:srgbClr val="00B050"/>
                    </a:solidFill>
                  </a:rPr>
                  <a:t>mass measurement</a:t>
                </a:r>
                <a:endParaRPr lang="en-US" sz="2400" dirty="0">
                  <a:solidFill>
                    <a:srgbClr val="00B050"/>
                  </a:solidFill>
                </a:endParaRPr>
              </a:p>
              <a:p>
                <a:pPr marL="914400" lvl="1" indent="-457200">
                  <a:buFont typeface="Wingdings" pitchFamily="2" charset="2"/>
                  <a:buChar char="Ø"/>
                </a:pPr>
                <a:endParaRPr lang="en-US" sz="3000" dirty="0"/>
              </a:p>
              <a:p>
                <a:pPr marL="457200" indent="-457200">
                  <a:buFont typeface="Wingdings" pitchFamily="2" charset="2"/>
                  <a:buChar char="Ø"/>
                </a:pPr>
                <a:r>
                  <a:rPr lang="en-CA" sz="3000" dirty="0"/>
                  <a:t>If </a:t>
                </a:r>
                <a:r>
                  <a:rPr lang="en-CA" sz="3000" dirty="0">
                    <a:solidFill>
                      <a:srgbClr val="0070C0"/>
                    </a:solidFill>
                  </a:rPr>
                  <a:t>DM halo size </a:t>
                </a:r>
                <a14:m>
                  <m:oMath xmlns:m="http://schemas.openxmlformats.org/officeDocument/2006/math">
                    <m:r>
                      <a:rPr lang="en-CA" sz="30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≪</m:t>
                    </m:r>
                  </m:oMath>
                </a14:m>
                <a:r>
                  <a:rPr lang="en-CA" sz="3000" dirty="0">
                    <a:solidFill>
                      <a:srgbClr val="0070C0"/>
                    </a:solidFill>
                  </a:rPr>
                  <a:t> orbital separation</a:t>
                </a:r>
                <a:r>
                  <a:rPr lang="en-CA" sz="3000" dirty="0"/>
                  <a:t>,</a:t>
                </a:r>
                <a:br>
                  <a:rPr lang="en-CA" sz="3000" dirty="0">
                    <a:solidFill>
                      <a:srgbClr val="0070C0"/>
                    </a:solidFill>
                  </a:rPr>
                </a:br>
                <a:r>
                  <a:rPr lang="en-CA" sz="3000" dirty="0">
                    <a:solidFill>
                      <a:srgbClr val="00B050"/>
                    </a:solidFill>
                  </a:rPr>
                  <a:t>radio observations measure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altLang="en-US" sz="28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CA" altLang="en-US" sz="28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𝑀</m:t>
                        </m:r>
                      </m:e>
                      <m:sub>
                        <m:r>
                          <a:rPr lang="en-CA" altLang="en-US" sz="28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𝑇</m:t>
                        </m:r>
                      </m:sub>
                    </m:sSub>
                  </m:oMath>
                </a14:m>
                <a:endParaRPr lang="en-US" sz="3000" dirty="0">
                  <a:solidFill>
                    <a:srgbClr val="C00000"/>
                  </a:solidFill>
                </a:endParaRPr>
              </a:p>
              <a:p>
                <a:pPr marL="457200" indent="-457200">
                  <a:buFont typeface="Wingdings" pitchFamily="2" charset="2"/>
                  <a:buChar char="Ø"/>
                </a:pPr>
                <a:endParaRPr lang="en-US" sz="30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537ECE6-C4EA-D530-4310-DB08C885F3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536174"/>
                <a:ext cx="6455121" cy="4247317"/>
              </a:xfrm>
              <a:prstGeom prst="rect">
                <a:avLst/>
              </a:prstGeom>
              <a:blipFill>
                <a:blip r:embed="rId3"/>
                <a:stretch>
                  <a:fillRect l="-1965" t="-1488" r="-1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Picture 21">
            <a:extLst>
              <a:ext uri="{FF2B5EF4-FFF2-40B4-BE49-F238E27FC236}">
                <a16:creationId xmlns:a16="http://schemas.microsoft.com/office/drawing/2014/main" id="{9C947668-DD4A-BAA9-81A3-FAAFB7543D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5121" y="2138696"/>
            <a:ext cx="5736879" cy="232500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D8F1742-A76A-F46A-1476-E6D987C81042}"/>
              </a:ext>
            </a:extLst>
          </p:cNvPr>
          <p:cNvSpPr txBox="1"/>
          <p:nvPr/>
        </p:nvSpPr>
        <p:spPr>
          <a:xfrm>
            <a:off x="9673982" y="4463700"/>
            <a:ext cx="25180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ESO/L. </a:t>
            </a:r>
            <a:r>
              <a:rPr lang="en-US" sz="1200" dirty="0" err="1"/>
              <a:t>Calcada</a:t>
            </a:r>
            <a:r>
              <a:rPr lang="en-US" sz="1200" dirty="0"/>
              <a:t>/University of Warwick</a:t>
            </a:r>
          </a:p>
        </p:txBody>
      </p:sp>
    </p:spTree>
    <p:extLst>
      <p:ext uri="{BB962C8B-B14F-4D97-AF65-F5344CB8AC3E}">
        <p14:creationId xmlns:p14="http://schemas.microsoft.com/office/powerpoint/2010/main" val="9221016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86A7EA-47B2-0B3C-BBE7-4B51423699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047BEE47-41B7-DADE-2D90-BBBEFFC056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99144" y="0"/>
            <a:ext cx="12990286" cy="887020"/>
          </a:xfrm>
        </p:spPr>
        <p:txBody>
          <a:bodyPr>
            <a:normAutofit/>
          </a:bodyPr>
          <a:lstStyle/>
          <a:p>
            <a:r>
              <a:rPr lang="en-US" sz="5200" b="1" dirty="0">
                <a:latin typeface="+mn-lt"/>
              </a:rPr>
              <a:t>NS Mass-Radius Measurements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D0DCEC4-856E-15FF-48B9-142F230EE72D}"/>
                  </a:ext>
                </a:extLst>
              </p:cNvPr>
              <p:cNvSpPr txBox="1"/>
              <p:nvPr/>
            </p:nvSpPr>
            <p:spPr>
              <a:xfrm>
                <a:off x="0" y="887020"/>
                <a:ext cx="12192000" cy="594008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571500" indent="-571500">
                  <a:buFont typeface="Wingdings" pitchFamily="2" charset="2"/>
                  <a:buChar char="Ø"/>
                </a:pPr>
                <a:r>
                  <a:rPr lang="en-CA" sz="3600" dirty="0"/>
                  <a:t>Case 1: </a:t>
                </a:r>
                <a:r>
                  <a:rPr lang="en-CA" sz="3600" dirty="0">
                    <a:solidFill>
                      <a:srgbClr val="0070C0"/>
                    </a:solidFill>
                  </a:rPr>
                  <a:t>Only radio mass </a:t>
                </a:r>
                <a:r>
                  <a:rPr lang="en-CA" sz="3600" dirty="0"/>
                  <a:t>measurement available.</a:t>
                </a:r>
                <a:br>
                  <a:rPr lang="en-CA" sz="3600" dirty="0"/>
                </a:br>
                <a:r>
                  <a:rPr lang="en-CA" sz="3600" dirty="0">
                    <a:solidFill>
                      <a:srgbClr val="C00000"/>
                    </a:solidFill>
                  </a:rPr>
                  <a:t>No X-ray </a:t>
                </a:r>
                <a:r>
                  <a:rPr lang="en-CA" sz="3600" dirty="0"/>
                  <a:t>observations available. </a:t>
                </a:r>
                <a:r>
                  <a:rPr lang="en-CA" sz="3600" dirty="0">
                    <a:solidFill>
                      <a:schemeClr val="accent2"/>
                    </a:solidFill>
                  </a:rPr>
                  <a:t>-&gt; Compare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36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sz="36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endParaRPr lang="en-CA" sz="3600" dirty="0"/>
              </a:p>
              <a:p>
                <a:pPr marL="571500" indent="-571500">
                  <a:buFont typeface="Wingdings" pitchFamily="2" charset="2"/>
                  <a:buChar char="Ø"/>
                </a:pPr>
                <a:endParaRPr lang="en-CA" sz="3600" dirty="0"/>
              </a:p>
              <a:p>
                <a:pPr marL="571500" indent="-571500">
                  <a:buFont typeface="Wingdings" pitchFamily="2" charset="2"/>
                  <a:buChar char="Ø"/>
                </a:pPr>
                <a:endParaRPr lang="en-CA" sz="1000" dirty="0"/>
              </a:p>
              <a:p>
                <a:pPr marL="571500" indent="-571500">
                  <a:buFont typeface="Wingdings" pitchFamily="2" charset="2"/>
                  <a:buChar char="Ø"/>
                </a:pPr>
                <a:r>
                  <a:rPr lang="en-CA" sz="3600" dirty="0"/>
                  <a:t>Case 2: </a:t>
                </a:r>
                <a:r>
                  <a:rPr lang="en-CA" sz="3600" dirty="0">
                    <a:solidFill>
                      <a:srgbClr val="0070C0"/>
                    </a:solidFill>
                  </a:rPr>
                  <a:t>Only X-ray mass and radius </a:t>
                </a:r>
                <a:r>
                  <a:rPr lang="en-CA" sz="3600" dirty="0"/>
                  <a:t>measurement available. </a:t>
                </a:r>
                <a:r>
                  <a:rPr lang="en-CA" sz="3600" dirty="0">
                    <a:solidFill>
                      <a:srgbClr val="C00000"/>
                    </a:solidFill>
                  </a:rPr>
                  <a:t>No radio mass </a:t>
                </a:r>
                <a:r>
                  <a:rPr lang="en-CA" sz="3600" dirty="0"/>
                  <a:t>measurement available.</a:t>
                </a:r>
                <a:br>
                  <a:rPr lang="en-CA" sz="3600" dirty="0"/>
                </a:br>
                <a:r>
                  <a:rPr lang="en-CA" sz="3600" dirty="0">
                    <a:solidFill>
                      <a:schemeClr val="accent2"/>
                    </a:solidFill>
                  </a:rPr>
                  <a:t>-&gt; Compare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36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sz="36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d>
                      <m:dPr>
                        <m:ctrlPr>
                          <a:rPr lang="en-CA" sz="360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CA" sz="3600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CA" sz="3600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e>
                    </m:d>
                  </m:oMath>
                </a14:m>
                <a:r>
                  <a:rPr lang="en-CA" sz="3600" dirty="0">
                    <a:solidFill>
                      <a:schemeClr val="accent2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36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CA" sz="36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endParaRPr lang="en-CA" sz="3600" dirty="0"/>
              </a:p>
              <a:p>
                <a:pPr marL="571500" indent="-571500">
                  <a:buFont typeface="Wingdings" pitchFamily="2" charset="2"/>
                  <a:buChar char="Ø"/>
                </a:pPr>
                <a:endParaRPr lang="en-US" sz="3600" dirty="0"/>
              </a:p>
              <a:p>
                <a:pPr marL="571500" indent="-571500">
                  <a:buFont typeface="Wingdings" pitchFamily="2" charset="2"/>
                  <a:buChar char="Ø"/>
                </a:pPr>
                <a:endParaRPr lang="en-US" sz="1000" dirty="0"/>
              </a:p>
              <a:p>
                <a:pPr marL="571500" indent="-571500">
                  <a:buFont typeface="Wingdings" pitchFamily="2" charset="2"/>
                  <a:buChar char="Ø"/>
                </a:pPr>
                <a:r>
                  <a:rPr lang="en-CA" sz="3600" dirty="0"/>
                  <a:t>Case 3: </a:t>
                </a:r>
                <a:r>
                  <a:rPr lang="en-CA" sz="3600" dirty="0">
                    <a:solidFill>
                      <a:srgbClr val="00B050"/>
                    </a:solidFill>
                  </a:rPr>
                  <a:t>Both radio mass and X-ray mass and radius measurements available.</a:t>
                </a:r>
                <a:br>
                  <a:rPr lang="en-CA" sz="3600" dirty="0">
                    <a:solidFill>
                      <a:srgbClr val="00B050"/>
                    </a:solidFill>
                  </a:rPr>
                </a:br>
                <a:r>
                  <a:rPr lang="en-CA" sz="3600" dirty="0">
                    <a:solidFill>
                      <a:schemeClr val="accent2"/>
                    </a:solidFill>
                  </a:rPr>
                  <a:t>-&gt; Compare both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36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sz="36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CA" sz="3600" dirty="0">
                    <a:solidFill>
                      <a:schemeClr val="accent2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36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sz="36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d>
                      <m:dPr>
                        <m:ctrlPr>
                          <a:rPr lang="en-CA" sz="36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CA" sz="3600" i="1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i="1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CA" sz="3600" i="1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e>
                    </m:d>
                  </m:oMath>
                </a14:m>
                <a:r>
                  <a:rPr lang="en-CA" sz="3600" dirty="0">
                    <a:solidFill>
                      <a:schemeClr val="accent2"/>
                    </a:solidFill>
                  </a:rPr>
                  <a:t>,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36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CA" sz="36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endParaRPr lang="en-US" sz="36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D0DCEC4-856E-15FF-48B9-142F230EE7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887020"/>
                <a:ext cx="12192000" cy="5940088"/>
              </a:xfrm>
              <a:prstGeom prst="rect">
                <a:avLst/>
              </a:prstGeom>
              <a:blipFill>
                <a:blip r:embed="rId3"/>
                <a:stretch>
                  <a:fillRect l="-1353" t="-1709" b="-2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763183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39068B-B3EB-8403-C5D7-CCE73E51A6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473018D2-3F90-7EED-7405-1233008327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99143" y="533234"/>
            <a:ext cx="12990286" cy="887020"/>
          </a:xfrm>
        </p:spPr>
        <p:txBody>
          <a:bodyPr>
            <a:noAutofit/>
          </a:bodyPr>
          <a:lstStyle/>
          <a:p>
            <a:r>
              <a:rPr lang="en-US" sz="4400" b="1" dirty="0">
                <a:latin typeface="+mn-lt"/>
              </a:rPr>
              <a:t>Case 1: </a:t>
            </a:r>
            <a:r>
              <a:rPr lang="en-US" sz="4400" b="1" dirty="0">
                <a:solidFill>
                  <a:srgbClr val="0070C0"/>
                </a:solidFill>
                <a:latin typeface="+mn-lt"/>
              </a:rPr>
              <a:t>Only radio mass </a:t>
            </a:r>
            <a:r>
              <a:rPr lang="en-US" sz="4400" b="1" dirty="0">
                <a:latin typeface="+mn-lt"/>
              </a:rPr>
              <a:t>measurement available.</a:t>
            </a:r>
            <a:br>
              <a:rPr lang="en-US" sz="4400" b="1" dirty="0">
                <a:latin typeface="+mn-lt"/>
              </a:rPr>
            </a:br>
            <a:r>
              <a:rPr lang="en-US" sz="4400" b="1" dirty="0">
                <a:solidFill>
                  <a:srgbClr val="C00000"/>
                </a:solidFill>
                <a:latin typeface="+mn-lt"/>
              </a:rPr>
              <a:t>No X-ray</a:t>
            </a:r>
            <a:r>
              <a:rPr lang="en-US" sz="4400" b="1" dirty="0">
                <a:latin typeface="+mn-lt"/>
              </a:rPr>
              <a:t> measurement.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4FD3520-CCDC-A6BE-C44B-562A40936F1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549" t="10365" r="8290" b="2964"/>
          <a:stretch/>
        </p:blipFill>
        <p:spPr>
          <a:xfrm>
            <a:off x="2777292" y="1420254"/>
            <a:ext cx="6637415" cy="543774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90116EE-1A3F-F8CF-88D8-C4795D743A92}"/>
                  </a:ext>
                </a:extLst>
              </p:cNvPr>
              <p:cNvSpPr txBox="1"/>
              <p:nvPr/>
            </p:nvSpPr>
            <p:spPr>
              <a:xfrm>
                <a:off x="6736466" y="2702688"/>
                <a:ext cx="1212576" cy="3015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sub>
                      </m:sSub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0, 0.2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0ADA123-87B4-F85B-FB2D-35BE83F2E7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6466" y="2702688"/>
                <a:ext cx="1212576" cy="301557"/>
              </a:xfrm>
              <a:prstGeom prst="rect">
                <a:avLst/>
              </a:prstGeom>
              <a:blipFill>
                <a:blip r:embed="rId4"/>
                <a:stretch>
                  <a:fillRect l="-6250" b="-2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01A53A78-773C-F628-DE3C-E6367D0F5A6C}"/>
              </a:ext>
            </a:extLst>
          </p:cNvPr>
          <p:cNvSpPr txBox="1"/>
          <p:nvPr/>
        </p:nvSpPr>
        <p:spPr>
          <a:xfrm>
            <a:off x="0" y="6488668"/>
            <a:ext cx="2943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Shawqi</a:t>
            </a:r>
            <a:r>
              <a:rPr lang="en-US" dirty="0"/>
              <a:t> &amp; </a:t>
            </a:r>
            <a:r>
              <a:rPr lang="en-US" dirty="0" err="1"/>
              <a:t>Morsink</a:t>
            </a:r>
            <a:r>
              <a:rPr lang="en-US" dirty="0"/>
              <a:t>, 2024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194701-F325-67DB-0B20-20D61111E098}"/>
              </a:ext>
            </a:extLst>
          </p:cNvPr>
          <p:cNvSpPr txBox="1"/>
          <p:nvPr/>
        </p:nvSpPr>
        <p:spPr>
          <a:xfrm>
            <a:off x="6006352" y="5053025"/>
            <a:ext cx="3068264" cy="769441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A" sz="2200" dirty="0">
                <a:solidFill>
                  <a:srgbClr val="C00000"/>
                </a:solidFill>
              </a:rPr>
              <a:t>Cannot Constrain</a:t>
            </a:r>
            <a:br>
              <a:rPr lang="en-CA" sz="2200" dirty="0">
                <a:solidFill>
                  <a:srgbClr val="C00000"/>
                </a:solidFill>
              </a:rPr>
            </a:br>
            <a:r>
              <a:rPr lang="en-CA" sz="2200" dirty="0">
                <a:solidFill>
                  <a:srgbClr val="C00000"/>
                </a:solidFill>
              </a:rPr>
              <a:t>DM Halo Properties</a:t>
            </a:r>
            <a:endParaRPr lang="en-US" sz="2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512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EC43CB-5FBE-4013-0E31-46BA19361F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A5564C-A32A-4319-88A4-9046BA7CD4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887020"/>
          </a:xfrm>
        </p:spPr>
        <p:txBody>
          <a:bodyPr>
            <a:normAutofit/>
          </a:bodyPr>
          <a:lstStyle/>
          <a:p>
            <a:r>
              <a:rPr lang="en-US" sz="5200" b="1" dirty="0">
                <a:latin typeface="+mn-lt"/>
              </a:rPr>
              <a:t>Neutron Stars</a:t>
            </a:r>
          </a:p>
        </p:txBody>
      </p:sp>
      <p:pic>
        <p:nvPicPr>
          <p:cNvPr id="7" name="Picture 6" descr="A graph of a pressure&#10;&#10;Description automatically generated">
            <a:extLst>
              <a:ext uri="{FF2B5EF4-FFF2-40B4-BE49-F238E27FC236}">
                <a16:creationId xmlns:a16="http://schemas.microsoft.com/office/drawing/2014/main" id="{89CB33BE-0A8F-530A-C583-672D52CCBE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379" y="1999277"/>
            <a:ext cx="4583575" cy="4489391"/>
          </a:xfrm>
          <a:prstGeom prst="rect">
            <a:avLst/>
          </a:prstGeom>
        </p:spPr>
      </p:pic>
      <p:pic>
        <p:nvPicPr>
          <p:cNvPr id="9" name="Picture 8" descr="A graph of mass and mass&#10;&#10;Description automatically generated">
            <a:extLst>
              <a:ext uri="{FF2B5EF4-FFF2-40B4-BE49-F238E27FC236}">
                <a16:creationId xmlns:a16="http://schemas.microsoft.com/office/drawing/2014/main" id="{E1E0F504-9245-9B9D-9BBA-1F5E955717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9603" y="1999277"/>
            <a:ext cx="4597756" cy="4489391"/>
          </a:xfrm>
          <a:prstGeom prst="rect">
            <a:avLst/>
          </a:prstGeom>
        </p:spPr>
      </p:pic>
      <p:sp>
        <p:nvSpPr>
          <p:cNvPr id="13" name="Right Arrow 12">
            <a:extLst>
              <a:ext uri="{FF2B5EF4-FFF2-40B4-BE49-F238E27FC236}">
                <a16:creationId xmlns:a16="http://schemas.microsoft.com/office/drawing/2014/main" id="{A3A3A157-8B92-096E-A072-B89C011EB4DA}"/>
              </a:ext>
            </a:extLst>
          </p:cNvPr>
          <p:cNvSpPr/>
          <p:nvPr/>
        </p:nvSpPr>
        <p:spPr>
          <a:xfrm>
            <a:off x="5234312" y="3827284"/>
            <a:ext cx="1655180" cy="46671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9787E29-A773-14E8-6FB9-0BC41470F363}"/>
              </a:ext>
            </a:extLst>
          </p:cNvPr>
          <p:cNvSpPr txBox="1"/>
          <p:nvPr/>
        </p:nvSpPr>
        <p:spPr>
          <a:xfrm>
            <a:off x="4656229" y="1999277"/>
            <a:ext cx="282427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rgbClr val="00B050"/>
                </a:solidFill>
              </a:rPr>
              <a:t>Hydrostatic</a:t>
            </a:r>
            <a:br>
              <a:rPr lang="en-US" sz="3600" dirty="0">
                <a:solidFill>
                  <a:srgbClr val="00B050"/>
                </a:solidFill>
              </a:rPr>
            </a:br>
            <a:r>
              <a:rPr lang="en-US" sz="3600" dirty="0">
                <a:solidFill>
                  <a:srgbClr val="00B050"/>
                </a:solidFill>
              </a:rPr>
              <a:t>Equilibrium</a:t>
            </a:r>
            <a:br>
              <a:rPr lang="en-US" sz="3600" dirty="0"/>
            </a:br>
            <a:r>
              <a:rPr lang="en-US" sz="3600" dirty="0"/>
              <a:t>in GR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8FA6E2F-21D5-17FF-BDD7-D4EFB6C2C32A}"/>
              </a:ext>
            </a:extLst>
          </p:cNvPr>
          <p:cNvSpPr txBox="1"/>
          <p:nvPr/>
        </p:nvSpPr>
        <p:spPr>
          <a:xfrm>
            <a:off x="0" y="6488668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Watts et al. 2016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7DC4048-02DA-F502-6B29-E5176A09D3A4}"/>
                  </a:ext>
                </a:extLst>
              </p:cNvPr>
              <p:cNvSpPr txBox="1"/>
              <p:nvPr/>
            </p:nvSpPr>
            <p:spPr>
              <a:xfrm>
                <a:off x="199378" y="691372"/>
                <a:ext cx="11737981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>
                    <a:solidFill>
                      <a:srgbClr val="0070C0"/>
                    </a:solidFill>
                  </a:rPr>
                  <a:t>Core densities of NSs exceed nuclear saturation density</a:t>
                </a:r>
                <a:br>
                  <a:rPr lang="en-US" sz="3600" dirty="0">
                    <a:solidFill>
                      <a:srgbClr val="0070C0"/>
                    </a:solidFill>
                  </a:rPr>
                </a:br>
                <a:r>
                  <a:rPr lang="en-US" sz="3600" dirty="0">
                    <a:solidFill>
                      <a:schemeClr val="tx1"/>
                    </a:solidFill>
                  </a:rPr>
                  <a:t>of </a:t>
                </a:r>
                <a14:m>
                  <m:oMath xmlns:m="http://schemas.openxmlformats.org/officeDocument/2006/math">
                    <m:r>
                      <a:rPr lang="en-CA" sz="3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2×</m:t>
                    </m:r>
                    <m:sSup>
                      <m:sSupPr>
                        <m:ctrlPr>
                          <a:rPr lang="en-CA" sz="3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3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CA" sz="3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14</m:t>
                        </m:r>
                      </m:sup>
                    </m:sSup>
                  </m:oMath>
                </a14:m>
                <a:r>
                  <a:rPr lang="en-CA" sz="3600" dirty="0">
                    <a:solidFill>
                      <a:schemeClr val="tx1"/>
                    </a:solidFill>
                  </a:rPr>
                  <a:t> g/cm</a:t>
                </a:r>
                <a:r>
                  <a:rPr lang="en-CA" sz="3600" baseline="30000" dirty="0">
                    <a:solidFill>
                      <a:schemeClr val="tx1"/>
                    </a:solidFill>
                  </a:rPr>
                  <a:t>3</a:t>
                </a:r>
                <a:endParaRPr lang="en-US" sz="3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7DC4048-02DA-F502-6B29-E5176A09D3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378" y="691372"/>
                <a:ext cx="11737981" cy="1200329"/>
              </a:xfrm>
              <a:prstGeom prst="rect">
                <a:avLst/>
              </a:prstGeom>
              <a:blipFill>
                <a:blip r:embed="rId5"/>
                <a:stretch>
                  <a:fillRect l="-1622" t="-7368" b="-178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882C8B0A-7F2D-F22B-D2D4-6A32224C4E04}"/>
              </a:ext>
            </a:extLst>
          </p:cNvPr>
          <p:cNvSpPr txBox="1"/>
          <p:nvPr/>
        </p:nvSpPr>
        <p:spPr>
          <a:xfrm>
            <a:off x="4683861" y="4243972"/>
            <a:ext cx="28242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rgbClr val="00B050"/>
                </a:solidFill>
              </a:rPr>
              <a:t>TOV Equations</a:t>
            </a:r>
          </a:p>
        </p:txBody>
      </p:sp>
    </p:spTree>
    <p:extLst>
      <p:ext uri="{BB962C8B-B14F-4D97-AF65-F5344CB8AC3E}">
        <p14:creationId xmlns:p14="http://schemas.microsoft.com/office/powerpoint/2010/main" val="19530392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2044D8-5827-95FC-C5CA-A9061B8B9C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93E134-7881-7B1F-3939-5EF0F5A890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453333" y="682907"/>
            <a:ext cx="12990286" cy="887020"/>
          </a:xfrm>
        </p:spPr>
        <p:txBody>
          <a:bodyPr>
            <a:normAutofit fontScale="90000"/>
          </a:bodyPr>
          <a:lstStyle/>
          <a:p>
            <a:r>
              <a:rPr lang="en-US" sz="5200" b="1" dirty="0">
                <a:latin typeface="+mn-lt"/>
              </a:rPr>
              <a:t>Case 2: </a:t>
            </a:r>
            <a:r>
              <a:rPr lang="en-US" sz="5200" b="1" dirty="0">
                <a:solidFill>
                  <a:srgbClr val="C00000"/>
                </a:solidFill>
                <a:latin typeface="+mn-lt"/>
              </a:rPr>
              <a:t>No radio</a:t>
            </a:r>
            <a:r>
              <a:rPr lang="en-US" sz="5200" b="1" dirty="0">
                <a:latin typeface="+mn-lt"/>
              </a:rPr>
              <a:t> mass measurement.</a:t>
            </a:r>
            <a:br>
              <a:rPr lang="en-US" sz="5200" b="1" dirty="0">
                <a:latin typeface="+mn-lt"/>
              </a:rPr>
            </a:br>
            <a:r>
              <a:rPr lang="en-US" sz="5200" b="1" dirty="0">
                <a:solidFill>
                  <a:srgbClr val="0070C0"/>
                </a:solidFill>
                <a:latin typeface="+mn-lt"/>
              </a:rPr>
              <a:t>Only X-ray</a:t>
            </a:r>
            <a:r>
              <a:rPr lang="en-US" sz="5200" b="1" dirty="0">
                <a:latin typeface="+mn-lt"/>
              </a:rPr>
              <a:t> measurement available.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6320A4-5A4F-E614-60E7-AD76DB17DCF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554" t="10544" r="8028" b="2941"/>
          <a:stretch/>
        </p:blipFill>
        <p:spPr>
          <a:xfrm>
            <a:off x="0" y="1569927"/>
            <a:ext cx="6126369" cy="499537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66719B9-463F-0A0D-2A0C-F23CB71EB6D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554" t="10147" r="8028" b="2500"/>
          <a:stretch/>
        </p:blipFill>
        <p:spPr>
          <a:xfrm>
            <a:off x="6096000" y="1569928"/>
            <a:ext cx="6067618" cy="499537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64A7834-B5CC-147F-0FAD-91A670BB7FE3}"/>
                  </a:ext>
                </a:extLst>
              </p:cNvPr>
              <p:cNvSpPr txBox="1"/>
              <p:nvPr/>
            </p:nvSpPr>
            <p:spPr>
              <a:xfrm>
                <a:off x="3611302" y="2760561"/>
                <a:ext cx="1212576" cy="3015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sub>
                      </m:sSub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0, 0.2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9BA43F8-E880-6879-28BF-57B74BA92C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1302" y="2760561"/>
                <a:ext cx="1212576" cy="301557"/>
              </a:xfrm>
              <a:prstGeom prst="rect">
                <a:avLst/>
              </a:prstGeom>
              <a:blipFill>
                <a:blip r:embed="rId5"/>
                <a:stretch>
                  <a:fillRect l="-7292" t="-4167" b="-29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4F7CA25D-BECB-349A-6C42-126F62A1F4F4}"/>
              </a:ext>
            </a:extLst>
          </p:cNvPr>
          <p:cNvSpPr txBox="1"/>
          <p:nvPr/>
        </p:nvSpPr>
        <p:spPr>
          <a:xfrm>
            <a:off x="0" y="6488668"/>
            <a:ext cx="2943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Shawqi</a:t>
            </a:r>
            <a:r>
              <a:rPr lang="en-US" dirty="0"/>
              <a:t> &amp; </a:t>
            </a:r>
            <a:r>
              <a:rPr lang="en-US" dirty="0" err="1"/>
              <a:t>Morsink</a:t>
            </a:r>
            <a:r>
              <a:rPr lang="en-US" dirty="0"/>
              <a:t>, 2024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7F0D70F-848A-2D5A-D4E3-110041E205D5}"/>
              </a:ext>
            </a:extLst>
          </p:cNvPr>
          <p:cNvSpPr txBox="1"/>
          <p:nvPr/>
        </p:nvSpPr>
        <p:spPr>
          <a:xfrm>
            <a:off x="2943954" y="4972342"/>
            <a:ext cx="3068264" cy="769441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A" sz="2200" dirty="0">
                <a:solidFill>
                  <a:srgbClr val="C00000"/>
                </a:solidFill>
              </a:rPr>
              <a:t>Cannot Constrain</a:t>
            </a:r>
            <a:br>
              <a:rPr lang="en-CA" sz="2200" dirty="0">
                <a:solidFill>
                  <a:srgbClr val="C00000"/>
                </a:solidFill>
              </a:rPr>
            </a:br>
            <a:r>
              <a:rPr lang="en-CA" sz="2200" dirty="0">
                <a:solidFill>
                  <a:srgbClr val="C00000"/>
                </a:solidFill>
              </a:rPr>
              <a:t>DM Halo Properties</a:t>
            </a:r>
            <a:endParaRPr lang="en-US" sz="2200" dirty="0">
              <a:solidFill>
                <a:srgbClr val="C0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49D5C8-7C96-88F7-8F08-826697363C85}"/>
              </a:ext>
            </a:extLst>
          </p:cNvPr>
          <p:cNvSpPr txBox="1"/>
          <p:nvPr/>
        </p:nvSpPr>
        <p:spPr>
          <a:xfrm>
            <a:off x="8797907" y="4518631"/>
            <a:ext cx="3068264" cy="769441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A" sz="2200" dirty="0">
                <a:solidFill>
                  <a:srgbClr val="00B050"/>
                </a:solidFill>
              </a:rPr>
              <a:t>Can Constrain</a:t>
            </a:r>
            <a:br>
              <a:rPr lang="en-CA" sz="2200" dirty="0">
                <a:solidFill>
                  <a:srgbClr val="00B050"/>
                </a:solidFill>
              </a:rPr>
            </a:br>
            <a:r>
              <a:rPr lang="en-CA" sz="2200" dirty="0">
                <a:solidFill>
                  <a:srgbClr val="00B050"/>
                </a:solidFill>
              </a:rPr>
              <a:t>DM Halo Properties</a:t>
            </a:r>
            <a:endParaRPr lang="en-US" sz="2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3094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02F519-6852-5CAD-A0E0-E9363B71B9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154106-509B-9C11-07BD-9A0B864AC5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99143" y="636607"/>
            <a:ext cx="12990286" cy="887020"/>
          </a:xfrm>
        </p:spPr>
        <p:txBody>
          <a:bodyPr>
            <a:normAutofit fontScale="90000"/>
          </a:bodyPr>
          <a:lstStyle/>
          <a:p>
            <a:r>
              <a:rPr lang="en-US" sz="5200" b="1" dirty="0">
                <a:latin typeface="+mn-lt"/>
              </a:rPr>
              <a:t>Case 3: </a:t>
            </a:r>
            <a:r>
              <a:rPr lang="en-US" sz="5200" b="1" dirty="0">
                <a:solidFill>
                  <a:srgbClr val="00B050"/>
                </a:solidFill>
                <a:latin typeface="+mn-lt"/>
              </a:rPr>
              <a:t>Both Radio mass</a:t>
            </a:r>
            <a:br>
              <a:rPr lang="en-US" sz="5200" b="1" dirty="0">
                <a:solidFill>
                  <a:srgbClr val="00B050"/>
                </a:solidFill>
                <a:latin typeface="+mn-lt"/>
              </a:rPr>
            </a:br>
            <a:r>
              <a:rPr lang="en-US" sz="5200" b="1" dirty="0">
                <a:solidFill>
                  <a:srgbClr val="00B050"/>
                </a:solidFill>
                <a:latin typeface="+mn-lt"/>
              </a:rPr>
              <a:t>and X-ray</a:t>
            </a:r>
            <a:r>
              <a:rPr lang="en-US" sz="5200" b="1" dirty="0">
                <a:latin typeface="+mn-lt"/>
              </a:rPr>
              <a:t> measurements available.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B2E22F8-7FF1-7C9C-6DE0-7C7EB7E75A7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554" t="9829" r="8395" b="2941"/>
          <a:stretch/>
        </p:blipFill>
        <p:spPr>
          <a:xfrm>
            <a:off x="593527" y="1523627"/>
            <a:ext cx="6461522" cy="533437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8AEC80D-70F6-2784-5359-71E9FEBEF418}"/>
                  </a:ext>
                </a:extLst>
              </p:cNvPr>
              <p:cNvSpPr txBox="1"/>
              <p:nvPr/>
            </p:nvSpPr>
            <p:spPr>
              <a:xfrm>
                <a:off x="7292051" y="1679853"/>
                <a:ext cx="4306422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36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ctrlPr>
                            <a:rPr lang="en-CA" sz="36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36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</m:d>
                      <m:r>
                        <a:rPr lang="en-CA" sz="3600" i="1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sz="360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𝒩</m:t>
                      </m:r>
                      <m:d>
                        <m:dPr>
                          <m:ctrlPr>
                            <a:rPr lang="en-CA" sz="360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sz="36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36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CA" sz="36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sub>
                          </m:sSub>
                          <m:r>
                            <a:rPr lang="en-CA" sz="36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CA" sz="36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36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CA" sz="36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3600" dirty="0">
                  <a:solidFill>
                    <a:schemeClr val="accent2"/>
                  </a:solidFill>
                </a:endParaRP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8AEC80D-70F6-2784-5359-71E9FEBEF4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92051" y="1679853"/>
                <a:ext cx="4306422" cy="646331"/>
              </a:xfrm>
              <a:prstGeom prst="rect">
                <a:avLst/>
              </a:prstGeom>
              <a:blipFill>
                <a:blip r:embed="rId4"/>
                <a:stretch>
                  <a:fillRect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CFD84AD-6E90-807A-DECD-BD1F270FAE9E}"/>
                  </a:ext>
                </a:extLst>
              </p:cNvPr>
              <p:cNvSpPr txBox="1"/>
              <p:nvPr/>
            </p:nvSpPr>
            <p:spPr>
              <a:xfrm>
                <a:off x="6904116" y="2575016"/>
                <a:ext cx="5469220" cy="12763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3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ctrlPr>
                            <a:rPr lang="en-CA" sz="3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3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</m:d>
                      <m:r>
                        <a:rPr lang="en-CA" sz="3600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sz="360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𝒩</m:t>
                      </m:r>
                      <m:d>
                        <m:dPr>
                          <m:begChr m:val="["/>
                          <m:endChr m:val="]"/>
                          <m:ctrlPr>
                            <a:rPr lang="en-CA" sz="36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sz="36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36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CA" sz="36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sub>
                          </m:sSub>
                          <m:d>
                            <m:dPr>
                              <m:ctrlPr>
                                <a:rPr lang="en-CA" sz="360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sz="3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en-CA" sz="36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36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CA" sz="36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𝜒</m:t>
                                  </m:r>
                                </m:sub>
                              </m:sSub>
                            </m:e>
                          </m:d>
                          <m:r>
                            <a:rPr lang="en-CA" sz="36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CA" sz="36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36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CA" sz="36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3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62AC464-A5A2-7247-BCED-453FD3237B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4116" y="2575016"/>
                <a:ext cx="5469220" cy="1276375"/>
              </a:xfrm>
              <a:prstGeom prst="rect">
                <a:avLst/>
              </a:prstGeom>
              <a:blipFill>
                <a:blip r:embed="rId5"/>
                <a:stretch>
                  <a:fillRect b="-7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EF57F33-8919-60A6-DDF8-DFDB561FE422}"/>
                  </a:ext>
                </a:extLst>
              </p:cNvPr>
              <p:cNvSpPr txBox="1"/>
              <p:nvPr/>
            </p:nvSpPr>
            <p:spPr>
              <a:xfrm>
                <a:off x="7055049" y="4092080"/>
                <a:ext cx="4658531" cy="13381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30188" indent="-230188">
                  <a:buFont typeface="Wingdings" pitchFamily="2" charset="2"/>
                  <a:buChar char="Ø"/>
                </a:pPr>
                <a:r>
                  <a:rPr lang="en-CA" sz="3600" dirty="0"/>
                  <a:t>Find best fit for</a:t>
                </a:r>
                <a:br>
                  <a:rPr lang="en-CA" sz="3600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CA" sz="3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CA" sz="3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sub>
                    </m:sSub>
                    <m:r>
                      <a:rPr lang="en-CA" sz="36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en-CA" sz="3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3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0,</m:t>
                        </m:r>
                        <m:sSub>
                          <m:sSubPr>
                            <m:ctrlPr>
                              <a:rPr lang="en-CA" sz="36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CA" sz="36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𝜒</m:t>
                            </m:r>
                            <m:r>
                              <a:rPr lang="en-CA" sz="36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CA" sz="3600" b="0" i="0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max</m:t>
                            </m:r>
                          </m:sub>
                        </m:sSub>
                        <m:r>
                          <a:rPr lang="en-CA" sz="3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</m:oMath>
                </a14:m>
                <a:endParaRPr lang="en-US" sz="36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35ECB86-5DA4-4441-047D-44BEB03382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5049" y="4092080"/>
                <a:ext cx="4658531" cy="1338187"/>
              </a:xfrm>
              <a:prstGeom prst="rect">
                <a:avLst/>
              </a:prstGeom>
              <a:blipFill>
                <a:blip r:embed="rId6"/>
                <a:stretch>
                  <a:fillRect l="-3533" t="-7547" b="-47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A20FA511-0079-9CD1-9C3C-D081A10A6573}"/>
              </a:ext>
            </a:extLst>
          </p:cNvPr>
          <p:cNvSpPr txBox="1"/>
          <p:nvPr/>
        </p:nvSpPr>
        <p:spPr>
          <a:xfrm>
            <a:off x="0" y="6488668"/>
            <a:ext cx="2943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Shawqi</a:t>
            </a:r>
            <a:r>
              <a:rPr lang="en-US" dirty="0"/>
              <a:t> &amp; </a:t>
            </a:r>
            <a:r>
              <a:rPr lang="en-US" dirty="0" err="1"/>
              <a:t>Morsink</a:t>
            </a:r>
            <a:r>
              <a:rPr lang="en-US" dirty="0"/>
              <a:t>, 2024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F39055-E465-703D-3328-E56140C5274E}"/>
              </a:ext>
            </a:extLst>
          </p:cNvPr>
          <p:cNvSpPr txBox="1"/>
          <p:nvPr/>
        </p:nvSpPr>
        <p:spPr>
          <a:xfrm>
            <a:off x="7408377" y="5594395"/>
            <a:ext cx="4487788" cy="646331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A" sz="3600" dirty="0">
                <a:solidFill>
                  <a:srgbClr val="00B050"/>
                </a:solidFill>
              </a:rPr>
              <a:t>Reanalysis required</a:t>
            </a:r>
            <a:endParaRPr lang="en-US" sz="3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8217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8147F3-B2B1-4C04-F95C-40CB5AFB3D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2916E-3B12-5B4E-A15C-39E72CE5D1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" y="0"/>
            <a:ext cx="12192000" cy="887020"/>
          </a:xfrm>
        </p:spPr>
        <p:txBody>
          <a:bodyPr>
            <a:normAutofit/>
          </a:bodyPr>
          <a:lstStyle/>
          <a:p>
            <a:r>
              <a:rPr lang="en-US" sz="5200" b="1" dirty="0">
                <a:latin typeface="+mn-lt"/>
              </a:rPr>
              <a:t>Summary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2F32CBB-6530-1470-5054-20CA8BC7D1E6}"/>
                  </a:ext>
                </a:extLst>
              </p:cNvPr>
              <p:cNvSpPr txBox="1"/>
              <p:nvPr/>
            </p:nvSpPr>
            <p:spPr>
              <a:xfrm>
                <a:off x="0" y="887020"/>
                <a:ext cx="12191999" cy="58169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71500" indent="-571500">
                  <a:buFont typeface="Wingdings" panose="05000000000000000000" pitchFamily="2" charset="2"/>
                  <a:buChar char="Ø"/>
                </a:pPr>
                <a:r>
                  <a:rPr lang="en-US" sz="3600" dirty="0">
                    <a:solidFill>
                      <a:srgbClr val="0070C0"/>
                    </a:solidFill>
                  </a:rPr>
                  <a:t>Comparing mass and radius</a:t>
                </a:r>
                <a:br>
                  <a:rPr lang="en-US" sz="3600" dirty="0">
                    <a:solidFill>
                      <a:srgbClr val="0070C0"/>
                    </a:solidFill>
                  </a:rPr>
                </a:br>
                <a:r>
                  <a:rPr lang="en-US" sz="3600" dirty="0">
                    <a:solidFill>
                      <a:srgbClr val="0070C0"/>
                    </a:solidFill>
                  </a:rPr>
                  <a:t>predictions for NSs with DM Halos</a:t>
                </a:r>
                <a:r>
                  <a:rPr lang="en-US" sz="3600" dirty="0"/>
                  <a:t> with</a:t>
                </a:r>
                <a:br>
                  <a:rPr lang="en-US" sz="3600" dirty="0"/>
                </a:br>
                <a:r>
                  <a:rPr lang="en-US" sz="3600" dirty="0">
                    <a:solidFill>
                      <a:srgbClr val="00B050"/>
                    </a:solidFill>
                  </a:rPr>
                  <a:t>observed measurements</a:t>
                </a:r>
                <a:r>
                  <a:rPr lang="en-US" sz="3600" dirty="0"/>
                  <a:t> requires careful</a:t>
                </a:r>
                <a:br>
                  <a:rPr lang="en-US" sz="3600" dirty="0"/>
                </a:br>
                <a:r>
                  <a:rPr lang="en-US" sz="3600" dirty="0"/>
                  <a:t>considerations of </a:t>
                </a:r>
                <a:r>
                  <a:rPr lang="en-US" sz="3600" dirty="0">
                    <a:solidFill>
                      <a:schemeClr val="accent2"/>
                    </a:solidFill>
                  </a:rPr>
                  <a:t>how the measurements were obtained</a:t>
                </a:r>
              </a:p>
              <a:p>
                <a:pPr marL="571500" indent="-571500">
                  <a:buFont typeface="Wingdings" panose="05000000000000000000" pitchFamily="2" charset="2"/>
                  <a:buChar char="Ø"/>
                </a:pPr>
                <a:endParaRPr lang="en-US" sz="2400" dirty="0"/>
              </a:p>
              <a:p>
                <a:pPr marL="571500" indent="-571500">
                  <a:buFont typeface="Wingdings" panose="05000000000000000000" pitchFamily="2" charset="2"/>
                  <a:buChar char="Ø"/>
                </a:pPr>
                <a:r>
                  <a:rPr lang="en-US" sz="3600" dirty="0">
                    <a:solidFill>
                      <a:schemeClr val="accent2"/>
                    </a:solidFill>
                  </a:rPr>
                  <a:t>X-ray observations</a:t>
                </a:r>
                <a:r>
                  <a:rPr lang="en-US" sz="3600" dirty="0"/>
                  <a:t> measure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36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sz="36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d>
                      <m:dPr>
                        <m:ctrlPr>
                          <a:rPr lang="en-CA" sz="36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CA" sz="3600" i="1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i="1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CA" sz="3600" i="1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e>
                    </m:d>
                  </m:oMath>
                </a14:m>
                <a:r>
                  <a:rPr lang="en-CA" sz="3600" dirty="0">
                    <a:solidFill>
                      <a:schemeClr val="accent2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36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CA" sz="36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sz="3600" dirty="0"/>
                  <a:t>,</a:t>
                </a:r>
                <a:br>
                  <a:rPr lang="en-US" sz="3600" dirty="0"/>
                </a:br>
                <a:r>
                  <a:rPr lang="en-US" sz="3600" dirty="0"/>
                  <a:t>while </a:t>
                </a:r>
                <a:r>
                  <a:rPr lang="en-US" sz="3600" dirty="0">
                    <a:solidFill>
                      <a:srgbClr val="0070C0"/>
                    </a:solidFill>
                  </a:rPr>
                  <a:t>radio observations</a:t>
                </a:r>
                <a:r>
                  <a:rPr lang="en-US" sz="3600" dirty="0"/>
                  <a:t> measure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36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sz="36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endParaRPr lang="en-US" sz="3600" dirty="0"/>
              </a:p>
              <a:p>
                <a:pPr marL="571500" indent="-571500">
                  <a:buFont typeface="Wingdings" panose="05000000000000000000" pitchFamily="2" charset="2"/>
                  <a:buChar char="Ø"/>
                </a:pPr>
                <a:endParaRPr lang="en-US" sz="2400" dirty="0">
                  <a:solidFill>
                    <a:srgbClr val="0070C0"/>
                  </a:solidFill>
                </a:endParaRPr>
              </a:p>
              <a:p>
                <a:pPr marL="571500" indent="-571500">
                  <a:buFont typeface="Wingdings" panose="05000000000000000000" pitchFamily="2" charset="2"/>
                  <a:buChar char="Ø"/>
                </a:pPr>
                <a:r>
                  <a:rPr lang="en-US" sz="3600" dirty="0">
                    <a:solidFill>
                      <a:srgbClr val="0070C0"/>
                    </a:solidFill>
                  </a:rPr>
                  <a:t>Current NS mass and radius measurements </a:t>
                </a:r>
                <a:r>
                  <a:rPr lang="en-US" sz="3600" dirty="0"/>
                  <a:t>can help constrain </a:t>
                </a:r>
                <a:r>
                  <a:rPr lang="en-US" sz="3600" dirty="0">
                    <a:solidFill>
                      <a:schemeClr val="accent2"/>
                    </a:solidFill>
                  </a:rPr>
                  <a:t>DM properties only for a subset of halo configurations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2F32CBB-6530-1470-5054-20CA8BC7D1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887020"/>
                <a:ext cx="12191999" cy="5816977"/>
              </a:xfrm>
              <a:prstGeom prst="rect">
                <a:avLst/>
              </a:prstGeom>
              <a:blipFill>
                <a:blip r:embed="rId3"/>
                <a:stretch>
                  <a:fillRect l="-1353" t="-1747" b="-28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 Box 2">
            <a:extLst>
              <a:ext uri="{FF2B5EF4-FFF2-40B4-BE49-F238E27FC236}">
                <a16:creationId xmlns:a16="http://schemas.microsoft.com/office/drawing/2014/main" id="{4CBDD079-4442-DEBC-FC2E-5446A54D00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99226" y="1888650"/>
            <a:ext cx="1909482" cy="489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4100">
                <a:solidFill>
                  <a:schemeClr val="tx1"/>
                </a:solidFill>
                <a:latin typeface="Helvetica" pitchFamily="2" charset="0"/>
                <a:ea typeface="ＭＳ Ｐゴシック" panose="020B0600070205080204" pitchFamily="34" charset="-128"/>
                <a:cs typeface="Helvetica" pitchFamily="2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12300">
                <a:solidFill>
                  <a:schemeClr val="tx1"/>
                </a:solidFill>
                <a:latin typeface="Helvetica" pitchFamily="2" charset="0"/>
                <a:ea typeface="ＭＳ Ｐゴシック" panose="020B0600070205080204" pitchFamily="34" charset="-128"/>
                <a:cs typeface="Helvetica" pitchFamily="2" charset="0"/>
              </a:defRPr>
            </a:lvl2pPr>
            <a:lvl3pPr marL="5043488" indent="-1006475">
              <a:spcBef>
                <a:spcPct val="20000"/>
              </a:spcBef>
              <a:buFont typeface="Arial" panose="020B0604020202020204" pitchFamily="34" charset="0"/>
              <a:buChar char="•"/>
              <a:defRPr sz="10600">
                <a:solidFill>
                  <a:schemeClr val="tx1"/>
                </a:solidFill>
                <a:latin typeface="Helvetica" pitchFamily="2" charset="0"/>
                <a:ea typeface="ＭＳ Ｐゴシック" panose="020B0600070205080204" pitchFamily="34" charset="-128"/>
                <a:cs typeface="Helvetica" pitchFamily="2" charset="0"/>
              </a:defRPr>
            </a:lvl3pPr>
            <a:lvl4pPr marL="7061200" indent="-1006475">
              <a:spcBef>
                <a:spcPct val="20000"/>
              </a:spcBef>
              <a:buFont typeface="Arial" panose="020B0604020202020204" pitchFamily="34" charset="0"/>
              <a:buChar char="–"/>
              <a:defRPr sz="8800">
                <a:solidFill>
                  <a:schemeClr val="tx1"/>
                </a:solidFill>
                <a:latin typeface="Helvetica" pitchFamily="2" charset="0"/>
                <a:ea typeface="ＭＳ Ｐゴシック" panose="020B0600070205080204" pitchFamily="34" charset="-128"/>
                <a:cs typeface="Helvetica" pitchFamily="2" charset="0"/>
              </a:defRPr>
            </a:lvl4pPr>
            <a:lvl5pPr marL="9080500" indent="-1006475">
              <a:spcBef>
                <a:spcPct val="20000"/>
              </a:spcBef>
              <a:buFont typeface="Arial" panose="020B0604020202020204" pitchFamily="34" charset="0"/>
              <a:buChar char="»"/>
              <a:defRPr sz="8800">
                <a:solidFill>
                  <a:schemeClr val="tx1"/>
                </a:solidFill>
                <a:latin typeface="Helvetica" pitchFamily="2" charset="0"/>
                <a:ea typeface="ＭＳ Ｐゴシック" panose="020B0600070205080204" pitchFamily="34" charset="-128"/>
                <a:cs typeface="Helvetica" pitchFamily="2" charset="0"/>
              </a:defRPr>
            </a:lvl5pPr>
            <a:lvl6pPr marL="9537700" indent="-1006475" defTabSz="20843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800">
                <a:solidFill>
                  <a:schemeClr val="tx1"/>
                </a:solidFill>
                <a:latin typeface="Helvetica" pitchFamily="2" charset="0"/>
                <a:ea typeface="ＭＳ Ｐゴシック" panose="020B0600070205080204" pitchFamily="34" charset="-128"/>
                <a:cs typeface="Helvetica" pitchFamily="2" charset="0"/>
              </a:defRPr>
            </a:lvl6pPr>
            <a:lvl7pPr marL="9994900" indent="-1006475" defTabSz="20843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800">
                <a:solidFill>
                  <a:schemeClr val="tx1"/>
                </a:solidFill>
                <a:latin typeface="Helvetica" pitchFamily="2" charset="0"/>
                <a:ea typeface="ＭＳ Ｐゴシック" panose="020B0600070205080204" pitchFamily="34" charset="-128"/>
                <a:cs typeface="Helvetica" pitchFamily="2" charset="0"/>
              </a:defRPr>
            </a:lvl7pPr>
            <a:lvl8pPr marL="10452100" indent="-1006475" defTabSz="20843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800">
                <a:solidFill>
                  <a:schemeClr val="tx1"/>
                </a:solidFill>
                <a:latin typeface="Helvetica" pitchFamily="2" charset="0"/>
                <a:ea typeface="ＭＳ Ｐゴシック" panose="020B0600070205080204" pitchFamily="34" charset="-128"/>
                <a:cs typeface="Helvetica" pitchFamily="2" charset="0"/>
              </a:defRPr>
            </a:lvl8pPr>
            <a:lvl9pPr marL="10909300" indent="-1006475" defTabSz="20843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800">
                <a:solidFill>
                  <a:schemeClr val="tx1"/>
                </a:solidFill>
                <a:latin typeface="Helvetica" pitchFamily="2" charset="0"/>
                <a:ea typeface="ＭＳ Ｐゴシック" panose="020B0600070205080204" pitchFamily="34" charset="-128"/>
                <a:cs typeface="Helvetica" pitchFamily="2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4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 FOR</a:t>
            </a:r>
            <a:br>
              <a:rPr lang="en-US" altLang="en-US" sz="24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4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FULL PAPER</a:t>
            </a:r>
            <a:endParaRPr lang="en-AU" altLang="en-US" sz="2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3624B90-76D3-1EE4-FB2D-39DE31BCB7E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6673" t="9789" r="26514" b="57469"/>
          <a:stretch>
            <a:fillRect/>
          </a:stretch>
        </p:blipFill>
        <p:spPr>
          <a:xfrm>
            <a:off x="10255000" y="0"/>
            <a:ext cx="1797934" cy="1779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5576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3734EC-AC4E-385A-E47F-087429815F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724F3F-D2B6-BE0F-0515-34B61BE42E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3999832"/>
          </a:xfrm>
        </p:spPr>
        <p:txBody>
          <a:bodyPr>
            <a:normAutofit/>
          </a:bodyPr>
          <a:lstStyle/>
          <a:p>
            <a:r>
              <a:rPr lang="en-US" sz="8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2427695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375480-AC75-3FD5-B289-3C03E0D7CA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83187C-E7A0-EA8A-2C68-A5964972F2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32475" y="0"/>
            <a:ext cx="12990286" cy="887020"/>
          </a:xfrm>
        </p:spPr>
        <p:txBody>
          <a:bodyPr>
            <a:normAutofit/>
          </a:bodyPr>
          <a:lstStyle/>
          <a:p>
            <a:r>
              <a:rPr lang="en-CA" sz="5200" b="1" dirty="0">
                <a:solidFill>
                  <a:srgbClr val="0070C0"/>
                </a:solidFill>
                <a:latin typeface="+mn-lt"/>
              </a:rPr>
              <a:t>Mass-Radius</a:t>
            </a:r>
            <a:r>
              <a:rPr lang="en-CA" sz="5200" b="1" dirty="0">
                <a:latin typeface="+mn-lt"/>
              </a:rPr>
              <a:t> Curves</a:t>
            </a:r>
            <a:endParaRPr lang="en-US" sz="5200" b="1" dirty="0">
              <a:latin typeface="+mn-l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E4782D-B566-CE2C-09E4-CDECD514C48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698" t="10001" r="8290" b="2948"/>
          <a:stretch/>
        </p:blipFill>
        <p:spPr>
          <a:xfrm>
            <a:off x="389458" y="887020"/>
            <a:ext cx="5706542" cy="470355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3CD766E-7CF7-FFA0-14AB-3D8B745272AB}"/>
              </a:ext>
            </a:extLst>
          </p:cNvPr>
          <p:cNvSpPr txBox="1"/>
          <p:nvPr/>
        </p:nvSpPr>
        <p:spPr>
          <a:xfrm>
            <a:off x="0" y="6255183"/>
            <a:ext cx="38279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SS &amp; </a:t>
            </a:r>
            <a:r>
              <a:rPr lang="en-US" sz="3200" dirty="0" err="1"/>
              <a:t>Morsink</a:t>
            </a:r>
            <a:r>
              <a:rPr lang="en-US" sz="3200" dirty="0"/>
              <a:t>, 2024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3D77049-F19F-F33D-E20B-BB8F12289194}"/>
                  </a:ext>
                </a:extLst>
              </p:cNvPr>
              <p:cNvSpPr txBox="1"/>
              <p:nvPr/>
            </p:nvSpPr>
            <p:spPr>
              <a:xfrm>
                <a:off x="3242729" y="3318512"/>
                <a:ext cx="2452015" cy="6953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3600" dirty="0"/>
                  <a:t>Varying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3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CA" sz="3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endParaRPr lang="en-US" sz="36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3D77049-F19F-F33D-E20B-BB8F122891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2729" y="3318512"/>
                <a:ext cx="2452015" cy="695383"/>
              </a:xfrm>
              <a:prstGeom prst="rect">
                <a:avLst/>
              </a:prstGeom>
              <a:blipFill>
                <a:blip r:embed="rId4"/>
                <a:stretch>
                  <a:fillRect l="-7732" t="-14545" b="-25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 descr="A graph of a function&#10;&#10;Description automatically generated">
            <a:extLst>
              <a:ext uri="{FF2B5EF4-FFF2-40B4-BE49-F238E27FC236}">
                <a16:creationId xmlns:a16="http://schemas.microsoft.com/office/drawing/2014/main" id="{430A104D-15B7-9E02-68F5-97240F91B4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77973" y="928931"/>
            <a:ext cx="5724569" cy="470355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F40CABA-A07E-A391-6E95-9F3DDD365E2C}"/>
                  </a:ext>
                </a:extLst>
              </p:cNvPr>
              <p:cNvSpPr txBox="1"/>
              <p:nvPr/>
            </p:nvSpPr>
            <p:spPr>
              <a:xfrm>
                <a:off x="9321367" y="3244334"/>
                <a:ext cx="2061892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3600" dirty="0"/>
                  <a:t>Varying </a:t>
                </a:r>
                <a14:m>
                  <m:oMath xmlns:m="http://schemas.openxmlformats.org/officeDocument/2006/math">
                    <m:r>
                      <a:rPr lang="en-CA" sz="36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endParaRPr lang="en-US" sz="36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F40CABA-A07E-A391-6E95-9F3DDD365E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21367" y="3244334"/>
                <a:ext cx="2061892" cy="646331"/>
              </a:xfrm>
              <a:prstGeom prst="rect">
                <a:avLst/>
              </a:prstGeom>
              <a:blipFill>
                <a:blip r:embed="rId6"/>
                <a:stretch>
                  <a:fillRect l="-8537" t="-13462" b="-32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234432F-7953-451B-6465-1A9B66234602}"/>
                  </a:ext>
                </a:extLst>
              </p:cNvPr>
              <p:cNvSpPr txBox="1"/>
              <p:nvPr/>
            </p:nvSpPr>
            <p:spPr>
              <a:xfrm>
                <a:off x="3625958" y="2432925"/>
                <a:ext cx="2452015" cy="39389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𝜒</m:t>
                          </m:r>
                        </m:sub>
                      </m:sSub>
                      <m:r>
                        <a:rPr lang="en-CA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=0.05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234432F-7953-451B-6465-1A9B662346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5958" y="2432925"/>
                <a:ext cx="2452015" cy="393890"/>
              </a:xfrm>
              <a:prstGeom prst="rect">
                <a:avLst/>
              </a:prstGeom>
              <a:blipFill>
                <a:blip r:embed="rId7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B0390D7-84F2-902D-2EB7-10AB1AD54681}"/>
                  </a:ext>
                </a:extLst>
              </p:cNvPr>
              <p:cNvSpPr txBox="1"/>
              <p:nvPr/>
            </p:nvSpPr>
            <p:spPr>
              <a:xfrm>
                <a:off x="9202005" y="2432925"/>
                <a:ext cx="2452015" cy="39389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𝜒</m:t>
                          </m:r>
                        </m:sub>
                      </m:sSub>
                      <m:r>
                        <a:rPr lang="en-CA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=0.05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B0390D7-84F2-902D-2EB7-10AB1AD546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02005" y="2432925"/>
                <a:ext cx="2452015" cy="393890"/>
              </a:xfrm>
              <a:prstGeom prst="rect">
                <a:avLst/>
              </a:prstGeom>
              <a:blipFill>
                <a:blip r:embed="rId8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989F572-2318-91AA-EADA-F9A1876FF838}"/>
                  </a:ext>
                </a:extLst>
              </p:cNvPr>
              <p:cNvSpPr txBox="1"/>
              <p:nvPr/>
            </p:nvSpPr>
            <p:spPr>
              <a:xfrm>
                <a:off x="3962399" y="5518072"/>
                <a:ext cx="8082455" cy="18033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sz="36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CA" sz="36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r>
                  <a:rPr lang="en-US" sz="3600" dirty="0"/>
                  <a:t>: DM particle mass</a:t>
                </a:r>
              </a:p>
              <a:p>
                <a14:m>
                  <m:oMath xmlns:m="http://schemas.openxmlformats.org/officeDocument/2006/math">
                    <m:r>
                      <a:rPr lang="en-CA" sz="36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3600" dirty="0"/>
                  <a:t>: Repulsive self-interaction strength</a:t>
                </a:r>
                <a:br>
                  <a:rPr lang="en-US" sz="3600" dirty="0"/>
                </a:br>
                <a:endParaRPr lang="en-US" sz="36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989F572-2318-91AA-EADA-F9A1876FF8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2399" y="5518072"/>
                <a:ext cx="8082455" cy="1803379"/>
              </a:xfrm>
              <a:prstGeom prst="rect">
                <a:avLst/>
              </a:prstGeom>
              <a:blipFill>
                <a:blip r:embed="rId9"/>
                <a:stretch>
                  <a:fillRect l="-942" t="-48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328440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3CF954-F153-67D5-11B0-4E51653E30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FE428A-551D-CEC1-9B4E-940B1388FB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453333" y="0"/>
            <a:ext cx="12990286" cy="1569927"/>
          </a:xfrm>
        </p:spPr>
        <p:txBody>
          <a:bodyPr>
            <a:normAutofit/>
          </a:bodyPr>
          <a:lstStyle/>
          <a:p>
            <a:r>
              <a:rPr lang="en-US" sz="5200" b="1" dirty="0">
                <a:solidFill>
                  <a:srgbClr val="00B050"/>
                </a:solidFill>
                <a:latin typeface="+mn-lt"/>
              </a:rPr>
              <a:t>Future observations</a:t>
            </a:r>
            <a:r>
              <a:rPr lang="en-US" sz="5200" b="1" dirty="0">
                <a:latin typeface="+mn-lt"/>
              </a:rPr>
              <a:t> have the potential to constrain Dark Matter Admixed NSs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7B385B8-7D57-8E09-6996-05F2D88388B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554" t="10147" r="8028" b="2500"/>
          <a:stretch/>
        </p:blipFill>
        <p:spPr>
          <a:xfrm>
            <a:off x="6124382" y="1708823"/>
            <a:ext cx="6067618" cy="499537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3296ADB-5C78-489A-E139-0B4A7A8D348F}"/>
              </a:ext>
            </a:extLst>
          </p:cNvPr>
          <p:cNvSpPr txBox="1"/>
          <p:nvPr/>
        </p:nvSpPr>
        <p:spPr>
          <a:xfrm>
            <a:off x="9734309" y="5130645"/>
            <a:ext cx="2943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SS &amp; </a:t>
            </a:r>
            <a:r>
              <a:rPr lang="en-US" dirty="0" err="1"/>
              <a:t>Morsink</a:t>
            </a:r>
            <a:r>
              <a:rPr lang="en-US" dirty="0"/>
              <a:t>, 2024</a:t>
            </a:r>
          </a:p>
        </p:txBody>
      </p:sp>
      <p:pic>
        <p:nvPicPr>
          <p:cNvPr id="6" name="Picture 5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43FEAF4C-1C05-BC46-DEF8-DB6B781D65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83" y="1569927"/>
            <a:ext cx="6067617" cy="501169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6C17FBA-5B56-5F15-2894-E467F5F68D20}"/>
              </a:ext>
            </a:extLst>
          </p:cNvPr>
          <p:cNvSpPr txBox="1"/>
          <p:nvPr/>
        </p:nvSpPr>
        <p:spPr>
          <a:xfrm>
            <a:off x="3633762" y="5130645"/>
            <a:ext cx="2943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Rutherford et al., 2024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AE85815-83D4-9B05-D5E5-1B26416C71CD}"/>
              </a:ext>
            </a:extLst>
          </p:cNvPr>
          <p:cNvSpPr txBox="1"/>
          <p:nvPr/>
        </p:nvSpPr>
        <p:spPr>
          <a:xfrm>
            <a:off x="3541110" y="4345418"/>
            <a:ext cx="222648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/>
              <a:t>DM cores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A1965B-CA4C-2BD5-3463-0A51FEFFB3B0}"/>
              </a:ext>
            </a:extLst>
          </p:cNvPr>
          <p:cNvSpPr txBox="1"/>
          <p:nvPr/>
        </p:nvSpPr>
        <p:spPr>
          <a:xfrm>
            <a:off x="9608727" y="4345418"/>
            <a:ext cx="210948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/>
              <a:t>DM Halos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EF10CA8-0151-18FB-57BE-5833C93C83A8}"/>
              </a:ext>
            </a:extLst>
          </p:cNvPr>
          <p:cNvSpPr/>
          <p:nvPr/>
        </p:nvSpPr>
        <p:spPr>
          <a:xfrm>
            <a:off x="9387068" y="3761772"/>
            <a:ext cx="925975" cy="3009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7021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DB2982-6759-CF14-5795-3C1F908C39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right light in space&#10;&#10;AI-generated content may be incorrect.">
            <a:extLst>
              <a:ext uri="{FF2B5EF4-FFF2-40B4-BE49-F238E27FC236}">
                <a16:creationId xmlns:a16="http://schemas.microsoft.com/office/drawing/2014/main" id="{73FB0890-198D-D18D-19BE-8B35E53862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43724B2-77E4-7856-EF3D-F8954ABF5D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99144" y="0"/>
            <a:ext cx="12990286" cy="887020"/>
          </a:xfrm>
        </p:spPr>
        <p:txBody>
          <a:bodyPr>
            <a:normAutofit/>
          </a:bodyPr>
          <a:lstStyle/>
          <a:p>
            <a:r>
              <a:rPr lang="en-US" sz="5200" b="1" dirty="0">
                <a:solidFill>
                  <a:schemeClr val="bg1"/>
                </a:solidFill>
                <a:latin typeface="+mn-lt"/>
              </a:rPr>
              <a:t>Neutron Stars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045664-45BB-EEA5-C49C-87446303A15A}"/>
              </a:ext>
            </a:extLst>
          </p:cNvPr>
          <p:cNvSpPr txBox="1"/>
          <p:nvPr/>
        </p:nvSpPr>
        <p:spPr>
          <a:xfrm>
            <a:off x="359326" y="887020"/>
            <a:ext cx="480298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  <a:p>
            <a:endParaRPr lang="en-US" sz="3600" dirty="0">
              <a:solidFill>
                <a:schemeClr val="bg1"/>
              </a:solidFill>
            </a:endParaRPr>
          </a:p>
          <a:p>
            <a:r>
              <a:rPr lang="en-US" sz="3600" dirty="0">
                <a:solidFill>
                  <a:schemeClr val="bg1"/>
                </a:solidFill>
              </a:rPr>
              <a:t>Neutron stars (NSs) are degenerate remnants of massive stars that have completed their nuclear burning stage of life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6DE797-5A82-E9C7-6771-8208286E5586}"/>
              </a:ext>
            </a:extLst>
          </p:cNvPr>
          <p:cNvSpPr txBox="1"/>
          <p:nvPr/>
        </p:nvSpPr>
        <p:spPr>
          <a:xfrm>
            <a:off x="0" y="6581001"/>
            <a:ext cx="6898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>
                <a:solidFill>
                  <a:schemeClr val="bg1"/>
                </a:solidFill>
              </a:rPr>
              <a:t>Image credit: MARK GARLICK/SCIENCE PHOTO LIBRARY via Getty Images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0298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7F0088-6EB1-AFB0-141E-2DF31C8E2C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right light in space&#10;&#10;AI-generated content may be incorrect.">
            <a:extLst>
              <a:ext uri="{FF2B5EF4-FFF2-40B4-BE49-F238E27FC236}">
                <a16:creationId xmlns:a16="http://schemas.microsoft.com/office/drawing/2014/main" id="{4C5E3D26-2C9A-4516-3364-743638313F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AD485A2-0687-DF63-F71D-E3972205DA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99144" y="0"/>
            <a:ext cx="12990286" cy="887020"/>
          </a:xfrm>
        </p:spPr>
        <p:txBody>
          <a:bodyPr>
            <a:normAutofit/>
          </a:bodyPr>
          <a:lstStyle/>
          <a:p>
            <a:r>
              <a:rPr lang="en-US" sz="5200" b="1" dirty="0">
                <a:solidFill>
                  <a:schemeClr val="bg1"/>
                </a:solidFill>
                <a:latin typeface="+mn-lt"/>
              </a:rPr>
              <a:t>Neutron Stars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291E034-6E97-3F4D-5A34-4D4CC7D95A79}"/>
                  </a:ext>
                </a:extLst>
              </p:cNvPr>
              <p:cNvSpPr txBox="1"/>
              <p:nvPr/>
            </p:nvSpPr>
            <p:spPr>
              <a:xfrm>
                <a:off x="359326" y="1222686"/>
                <a:ext cx="4802984" cy="41791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>
                    <a:solidFill>
                      <a:schemeClr val="bg1"/>
                    </a:solidFill>
                  </a:rPr>
                  <a:t>Mass</a:t>
                </a:r>
                <a14:m>
                  <m:oMath xmlns:m="http://schemas.openxmlformats.org/officeDocument/2006/math">
                    <m:r>
                      <a:rPr lang="en-CA" sz="3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∼</m:t>
                    </m:r>
                    <m:r>
                      <m:rPr>
                        <m:nor/>
                      </m:rPr>
                      <a:rPr lang="en-CA" sz="36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CA" sz="3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−2</m:t>
                    </m:r>
                    <m:r>
                      <a:rPr lang="en-CA" sz="3600" b="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CA" sz="3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sz="3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endParaRPr lang="en-US" sz="3600" baseline="-25000" dirty="0">
                  <a:solidFill>
                    <a:schemeClr val="bg1"/>
                  </a:solidFill>
                </a:endParaRPr>
              </a:p>
              <a:p>
                <a:r>
                  <a:rPr lang="en-US" sz="3600" dirty="0">
                    <a:solidFill>
                      <a:schemeClr val="bg1"/>
                    </a:solidFill>
                  </a:rPr>
                  <a:t>Radius</a:t>
                </a:r>
                <a14:m>
                  <m:oMath xmlns:m="http://schemas.openxmlformats.org/officeDocument/2006/math">
                    <m:r>
                      <a:rPr lang="en-CA" sz="36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∼</m:t>
                    </m:r>
                    <m:r>
                      <m:rPr>
                        <m:nor/>
                      </m:rPr>
                      <a:rPr lang="en-CA" sz="36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10</m:t>
                    </m:r>
                    <m:r>
                      <a:rPr lang="en-CA" sz="3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−15</m:t>
                    </m:r>
                    <m:r>
                      <a:rPr lang="en-CA" sz="3600" b="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CA" sz="3600" b="0" i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km</m:t>
                    </m:r>
                  </m:oMath>
                </a14:m>
                <a:endParaRPr lang="en-US" sz="3600" baseline="-25000" dirty="0">
                  <a:solidFill>
                    <a:schemeClr val="bg1"/>
                  </a:solidFill>
                </a:endParaRPr>
              </a:p>
              <a:p>
                <a:endParaRPr lang="en-US" sz="3600" baseline="-25000" dirty="0">
                  <a:solidFill>
                    <a:schemeClr val="bg1"/>
                  </a:solidFill>
                </a:endParaRPr>
              </a:p>
              <a:p>
                <a:r>
                  <a:rPr lang="en-US" sz="3600" dirty="0">
                    <a:solidFill>
                      <a:schemeClr val="bg1"/>
                    </a:solidFill>
                  </a:rPr>
                  <a:t>Core densities of NSs exceed nuclear saturation density of </a:t>
                </a:r>
                <a14:m>
                  <m:oMath xmlns:m="http://schemas.openxmlformats.org/officeDocument/2006/math">
                    <m:r>
                      <a:rPr lang="en-CA" sz="36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2×</m:t>
                    </m:r>
                    <m:sSup>
                      <m:sSupPr>
                        <m:ctrlPr>
                          <a:rPr lang="en-CA" sz="3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3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CA" sz="3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14</m:t>
                        </m:r>
                      </m:sup>
                    </m:sSup>
                  </m:oMath>
                </a14:m>
                <a:r>
                  <a:rPr lang="en-CA" sz="3600" dirty="0">
                    <a:solidFill>
                      <a:schemeClr val="bg1"/>
                    </a:solidFill>
                  </a:rPr>
                  <a:t> g/cm</a:t>
                </a:r>
                <a:r>
                  <a:rPr lang="en-CA" sz="3600" baseline="30000" dirty="0">
                    <a:solidFill>
                      <a:schemeClr val="bg1"/>
                    </a:solidFill>
                  </a:rPr>
                  <a:t>3</a:t>
                </a:r>
                <a:endParaRPr lang="en-US" sz="3600" dirty="0">
                  <a:solidFill>
                    <a:schemeClr val="bg1"/>
                  </a:solidFill>
                </a:endParaRPr>
              </a:p>
              <a:p>
                <a:endParaRPr lang="en-US" sz="3600" baseline="-25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291E034-6E97-3F4D-5A34-4D4CC7D95A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326" y="1222686"/>
                <a:ext cx="4802984" cy="4179157"/>
              </a:xfrm>
              <a:prstGeom prst="rect">
                <a:avLst/>
              </a:prstGeom>
              <a:blipFill>
                <a:blip r:embed="rId4"/>
                <a:stretch>
                  <a:fillRect l="-3958" t="-24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FDD2017B-FA3A-C3A4-6365-9EA10F65D96A}"/>
              </a:ext>
            </a:extLst>
          </p:cNvPr>
          <p:cNvSpPr txBox="1"/>
          <p:nvPr/>
        </p:nvSpPr>
        <p:spPr>
          <a:xfrm>
            <a:off x="0" y="6581001"/>
            <a:ext cx="6898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>
                <a:solidFill>
                  <a:schemeClr val="bg1"/>
                </a:solidFill>
              </a:rPr>
              <a:t>Image credit: MARK GARLICK/SCIENCE PHOTO LIBRARY via Getty Images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4866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CFD587-2F18-A47A-99CA-3DEB53D013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right light in space&#10;&#10;AI-generated content may be incorrect.">
            <a:extLst>
              <a:ext uri="{FF2B5EF4-FFF2-40B4-BE49-F238E27FC236}">
                <a16:creationId xmlns:a16="http://schemas.microsoft.com/office/drawing/2014/main" id="{C47588DF-DF3C-DB62-DD6A-828CAFE791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1852ACE-B79F-0B75-3714-2006E32B03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99144" y="0"/>
            <a:ext cx="12990286" cy="887020"/>
          </a:xfrm>
        </p:spPr>
        <p:txBody>
          <a:bodyPr>
            <a:normAutofit/>
          </a:bodyPr>
          <a:lstStyle/>
          <a:p>
            <a:r>
              <a:rPr lang="en-US" sz="5200" b="1" dirty="0">
                <a:solidFill>
                  <a:schemeClr val="bg1"/>
                </a:solidFill>
                <a:latin typeface="+mn-lt"/>
              </a:rPr>
              <a:t>Neutron Stars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F5533CE-DA50-ABD7-B76F-C4956E370447}"/>
                  </a:ext>
                </a:extLst>
              </p:cNvPr>
              <p:cNvSpPr txBox="1"/>
              <p:nvPr/>
            </p:nvSpPr>
            <p:spPr>
              <a:xfrm>
                <a:off x="359326" y="1222686"/>
                <a:ext cx="6307692" cy="30944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>
                    <a:solidFill>
                      <a:schemeClr val="bg1"/>
                    </a:solidFill>
                  </a:rPr>
                  <a:t>Temperatures</a:t>
                </a:r>
                <a14:m>
                  <m:oMath xmlns:m="http://schemas.openxmlformats.org/officeDocument/2006/math">
                    <m:r>
                      <a:rPr lang="en-CA" sz="3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en-CA" sz="3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3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CA" sz="3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CA" sz="36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CA" sz="3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3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CA" sz="3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</m:sSup>
                    <m:r>
                      <a:rPr lang="en-CA" sz="3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CA" sz="3600" b="0" i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K</m:t>
                    </m:r>
                  </m:oMath>
                </a14:m>
                <a:endParaRPr lang="en-US" sz="3600" baseline="-25000" dirty="0">
                  <a:solidFill>
                    <a:schemeClr val="bg1"/>
                  </a:solidFill>
                </a:endParaRPr>
              </a:p>
              <a:p>
                <a:r>
                  <a:rPr lang="en-US" sz="3600" dirty="0">
                    <a:solidFill>
                      <a:schemeClr val="bg1"/>
                    </a:solidFill>
                  </a:rPr>
                  <a:t>Fermi Temperatures</a:t>
                </a:r>
                <a14:m>
                  <m:oMath xmlns:m="http://schemas.openxmlformats.org/officeDocument/2006/math">
                    <m:r>
                      <a:rPr lang="en-CA" sz="36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en-CA" sz="3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3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CA" sz="3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sup>
                    </m:sSup>
                    <m:r>
                      <m:rPr>
                        <m:sty m:val="p"/>
                      </m:rPr>
                      <a:rPr lang="en-CA" sz="360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K</m:t>
                    </m:r>
                  </m:oMath>
                </a14:m>
                <a:endParaRPr lang="en-US" sz="3600" baseline="-25000" dirty="0">
                  <a:solidFill>
                    <a:schemeClr val="bg1"/>
                  </a:solidFill>
                </a:endParaRPr>
              </a:p>
              <a:p>
                <a:endParaRPr lang="en-US" sz="3600" baseline="-25000" dirty="0">
                  <a:solidFill>
                    <a:schemeClr val="bg1"/>
                  </a:solidFill>
                </a:endParaRPr>
              </a:p>
              <a:p>
                <a:r>
                  <a:rPr lang="en-CA" sz="3600" dirty="0">
                    <a:solidFill>
                      <a:schemeClr val="bg1"/>
                    </a:solidFill>
                  </a:rPr>
                  <a:t>Can be treated effectively at </a:t>
                </a:r>
                <a14:m>
                  <m:oMath xmlns:m="http://schemas.openxmlformats.org/officeDocument/2006/math">
                    <m:r>
                      <a:rPr lang="en-CA" sz="3600" b="0" i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0 </m:t>
                    </m:r>
                    <m:r>
                      <m:rPr>
                        <m:sty m:val="p"/>
                      </m:rPr>
                      <a:rPr lang="en-CA" sz="360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K</m:t>
                    </m:r>
                  </m:oMath>
                </a14:m>
                <a:br>
                  <a:rPr lang="en-CA" sz="3600" dirty="0">
                    <a:solidFill>
                      <a:schemeClr val="bg1"/>
                    </a:solidFill>
                  </a:rPr>
                </a:br>
                <a:r>
                  <a:rPr lang="en-CA" sz="3600" dirty="0">
                    <a:solidFill>
                      <a:schemeClr val="bg1"/>
                    </a:solidFill>
                  </a:rPr>
                  <a:t>(cold objects)</a:t>
                </a:r>
                <a:endParaRPr lang="en-US" sz="3600" dirty="0">
                  <a:solidFill>
                    <a:schemeClr val="bg1"/>
                  </a:solidFill>
                </a:endParaRPr>
              </a:p>
              <a:p>
                <a:endParaRPr lang="en-US" sz="3600" baseline="-25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F5533CE-DA50-ABD7-B76F-C4956E3704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326" y="1222686"/>
                <a:ext cx="6307692" cy="3094437"/>
              </a:xfrm>
              <a:prstGeom prst="rect">
                <a:avLst/>
              </a:prstGeom>
              <a:blipFill>
                <a:blip r:embed="rId4"/>
                <a:stretch>
                  <a:fillRect l="-3012" t="-28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438118B9-EE34-6681-27E1-43C096FE2FCD}"/>
              </a:ext>
            </a:extLst>
          </p:cNvPr>
          <p:cNvSpPr txBox="1"/>
          <p:nvPr/>
        </p:nvSpPr>
        <p:spPr>
          <a:xfrm>
            <a:off x="0" y="6581001"/>
            <a:ext cx="6898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>
                <a:solidFill>
                  <a:schemeClr val="bg1"/>
                </a:solidFill>
              </a:rPr>
              <a:t>Image credit: MARK GARLICK/SCIENCE PHOTO LIBRARY via Getty Images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8003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FA8986-E789-592F-8BDD-1951282568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1D5E9-F84B-BA2C-8E70-7DF3FAA730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99144" y="0"/>
            <a:ext cx="12990286" cy="887020"/>
          </a:xfrm>
        </p:spPr>
        <p:txBody>
          <a:bodyPr>
            <a:normAutofit/>
          </a:bodyPr>
          <a:lstStyle/>
          <a:p>
            <a:r>
              <a:rPr lang="en-US" sz="5200" b="1" dirty="0">
                <a:solidFill>
                  <a:schemeClr val="bg1"/>
                </a:solidFill>
                <a:latin typeface="+mn-lt"/>
              </a:rPr>
              <a:t>Neutron Stars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5BFED62-141A-9CE4-2CF1-956E6A0BFE79}"/>
                  </a:ext>
                </a:extLst>
              </p:cNvPr>
              <p:cNvSpPr txBox="1"/>
              <p:nvPr/>
            </p:nvSpPr>
            <p:spPr>
              <a:xfrm>
                <a:off x="359326" y="1222686"/>
                <a:ext cx="6307692" cy="3046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>
                    <a:solidFill>
                      <a:schemeClr val="bg1"/>
                    </a:solidFill>
                  </a:rPr>
                  <a:t>Temperatures</a:t>
                </a:r>
                <a14:m>
                  <m:oMath xmlns:m="http://schemas.openxmlformats.org/officeDocument/2006/math">
                    <m:r>
                      <a:rPr lang="en-CA" sz="3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en-CA" sz="3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3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CA" sz="3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  <m:r>
                      <m:rPr>
                        <m:nor/>
                      </m:rPr>
                      <a:rPr lang="en-CA" sz="36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CA" sz="3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3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CA" sz="3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</m:sSup>
                    <m:r>
                      <a:rPr lang="en-CA" sz="3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CA" sz="3600" b="0" i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K</m:t>
                    </m:r>
                  </m:oMath>
                </a14:m>
                <a:endParaRPr lang="en-US" sz="3600" baseline="-25000" dirty="0">
                  <a:solidFill>
                    <a:schemeClr val="bg1"/>
                  </a:solidFill>
                </a:endParaRPr>
              </a:p>
              <a:p>
                <a:r>
                  <a:rPr lang="en-US" sz="3600" dirty="0">
                    <a:solidFill>
                      <a:schemeClr val="bg1"/>
                    </a:solidFill>
                  </a:rPr>
                  <a:t>Fermi Temperatures</a:t>
                </a:r>
                <a14:m>
                  <m:oMath xmlns:m="http://schemas.openxmlformats.org/officeDocument/2006/math">
                    <m:r>
                      <a:rPr lang="en-CA" sz="36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en-CA" sz="3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3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CA" sz="3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sup>
                    </m:sSup>
                    <m:r>
                      <m:rPr>
                        <m:sty m:val="p"/>
                      </m:rPr>
                      <a:rPr lang="en-CA" sz="360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K</m:t>
                    </m:r>
                  </m:oMath>
                </a14:m>
                <a:endParaRPr lang="en-US" sz="3600" baseline="-25000" dirty="0">
                  <a:solidFill>
                    <a:schemeClr val="bg1"/>
                  </a:solidFill>
                </a:endParaRPr>
              </a:p>
              <a:p>
                <a:endParaRPr lang="en-US" sz="3600" baseline="-25000" dirty="0">
                  <a:solidFill>
                    <a:schemeClr val="bg1"/>
                  </a:solidFill>
                </a:endParaRPr>
              </a:p>
              <a:p>
                <a:r>
                  <a:rPr lang="en-CA" sz="3600" dirty="0">
                    <a:solidFill>
                      <a:schemeClr val="bg1"/>
                    </a:solidFill>
                  </a:rPr>
                  <a:t>Can be treated effectively at </a:t>
                </a:r>
                <a14:m>
                  <m:oMath xmlns:m="http://schemas.openxmlformats.org/officeDocument/2006/math">
                    <m:r>
                      <a:rPr lang="en-CA" sz="3600" b="0" i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0 </m:t>
                    </m:r>
                    <m:r>
                      <m:rPr>
                        <m:sty m:val="p"/>
                      </m:rPr>
                      <a:rPr lang="en-CA" sz="360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K</m:t>
                    </m:r>
                  </m:oMath>
                </a14:m>
                <a:br>
                  <a:rPr lang="en-CA" sz="3600" dirty="0">
                    <a:solidFill>
                      <a:schemeClr val="bg1"/>
                    </a:solidFill>
                  </a:rPr>
                </a:br>
                <a:r>
                  <a:rPr lang="en-CA" sz="3600" dirty="0">
                    <a:solidFill>
                      <a:schemeClr val="bg1"/>
                    </a:solidFill>
                  </a:rPr>
                  <a:t>(cold objects)</a:t>
                </a:r>
                <a:endParaRPr lang="en-US" sz="3600" dirty="0">
                  <a:solidFill>
                    <a:schemeClr val="bg1"/>
                  </a:solidFill>
                </a:endParaRPr>
              </a:p>
              <a:p>
                <a:endParaRPr lang="en-US" sz="3600" baseline="-25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5BFED62-141A-9CE4-2CF1-956E6A0BFE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326" y="1222686"/>
                <a:ext cx="6307692" cy="3046988"/>
              </a:xfrm>
              <a:prstGeom prst="rect">
                <a:avLst/>
              </a:prstGeom>
              <a:blipFill>
                <a:blip r:embed="rId3"/>
                <a:stretch>
                  <a:fillRect l="-3012" t="-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A37E6F49-FA6A-DD5A-3BAD-0A75C4F9BDA2}"/>
              </a:ext>
            </a:extLst>
          </p:cNvPr>
          <p:cNvSpPr txBox="1"/>
          <p:nvPr/>
        </p:nvSpPr>
        <p:spPr>
          <a:xfrm>
            <a:off x="0" y="6488668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Space.com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A4D3DE99-8D4B-D5B4-5162-8FB20BC935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1249" y="887020"/>
            <a:ext cx="7429500" cy="55753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3263FBD-03F9-3917-AD71-F14766A18BB3}"/>
              </a:ext>
            </a:extLst>
          </p:cNvPr>
          <p:cNvSpPr txBox="1"/>
          <p:nvPr/>
        </p:nvSpPr>
        <p:spPr>
          <a:xfrm>
            <a:off x="0" y="6365557"/>
            <a:ext cx="292641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/>
              <a:t>Watts et al. (2016)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99A7844-7898-A524-0F71-9A6D497D7931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8870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200" b="1" dirty="0">
                <a:latin typeface="+mn-lt"/>
              </a:rPr>
              <a:t>Neutron Stars</a:t>
            </a:r>
          </a:p>
        </p:txBody>
      </p:sp>
    </p:spTree>
    <p:extLst>
      <p:ext uri="{BB962C8B-B14F-4D97-AF65-F5344CB8AC3E}">
        <p14:creationId xmlns:p14="http://schemas.microsoft.com/office/powerpoint/2010/main" val="2946643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9E9E84-72E7-7958-BE23-A198F0DC03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16B88-592B-DE53-27EC-B2E8997E97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99144" y="0"/>
            <a:ext cx="12990286" cy="887020"/>
          </a:xfrm>
        </p:spPr>
        <p:txBody>
          <a:bodyPr>
            <a:normAutofit/>
          </a:bodyPr>
          <a:lstStyle/>
          <a:p>
            <a:r>
              <a:rPr lang="en-US" sz="5200" b="1" dirty="0">
                <a:latin typeface="+mn-lt"/>
              </a:rPr>
              <a:t>Neutron Stars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ECC7ED1-ADC5-3D79-5335-22CF10DAE617}"/>
              </a:ext>
            </a:extLst>
          </p:cNvPr>
          <p:cNvSpPr txBox="1"/>
          <p:nvPr/>
        </p:nvSpPr>
        <p:spPr>
          <a:xfrm>
            <a:off x="0" y="6488668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Watts et al. 2016</a:t>
            </a:r>
          </a:p>
        </p:txBody>
      </p:sp>
      <p:pic>
        <p:nvPicPr>
          <p:cNvPr id="4" name="Picture 3" descr="A graph of mass and mass&#10;&#10;Description automatically generated">
            <a:extLst>
              <a:ext uri="{FF2B5EF4-FFF2-40B4-BE49-F238E27FC236}">
                <a16:creationId xmlns:a16="http://schemas.microsoft.com/office/drawing/2014/main" id="{CDC54D3D-9E9F-8DEE-43BC-48008E4083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2087" y="887020"/>
            <a:ext cx="6167825" cy="5970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07486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E975E-48C9-0D47-BCE9-884F68F9D7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99144" y="0"/>
            <a:ext cx="12990286" cy="887020"/>
          </a:xfrm>
        </p:spPr>
        <p:txBody>
          <a:bodyPr>
            <a:normAutofit/>
          </a:bodyPr>
          <a:lstStyle/>
          <a:p>
            <a:r>
              <a:rPr lang="en-US" sz="5200" b="1" dirty="0">
                <a:latin typeface="+mn-lt"/>
              </a:rPr>
              <a:t>Dark Matter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59EB0E-4240-7441-9F90-5F0A38958FE2}"/>
              </a:ext>
            </a:extLst>
          </p:cNvPr>
          <p:cNvSpPr txBox="1"/>
          <p:nvPr/>
        </p:nvSpPr>
        <p:spPr>
          <a:xfrm>
            <a:off x="359325" y="887020"/>
            <a:ext cx="1147334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70C0"/>
                </a:solidFill>
              </a:rPr>
              <a:t>Assuming Newtonian gravity or General Relativity as the theory of gravity</a:t>
            </a:r>
            <a:r>
              <a:rPr lang="en-US" sz="3600" dirty="0"/>
              <a:t>, astronomical observations over 100 years have indicated that </a:t>
            </a:r>
            <a:r>
              <a:rPr lang="en-US" sz="3600" dirty="0">
                <a:solidFill>
                  <a:srgbClr val="C00000"/>
                </a:solidFill>
              </a:rPr>
              <a:t>there is more gravitational matter in the universe than what is visible</a:t>
            </a:r>
          </a:p>
        </p:txBody>
      </p:sp>
    </p:spTree>
    <p:extLst>
      <p:ext uri="{BB962C8B-B14F-4D97-AF65-F5344CB8AC3E}">
        <p14:creationId xmlns:p14="http://schemas.microsoft.com/office/powerpoint/2010/main" val="40249011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E975E-48C9-0D47-BCE9-884F68F9D7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99144" y="0"/>
            <a:ext cx="12990286" cy="887020"/>
          </a:xfrm>
        </p:spPr>
        <p:txBody>
          <a:bodyPr>
            <a:normAutofit/>
          </a:bodyPr>
          <a:lstStyle/>
          <a:p>
            <a:r>
              <a:rPr lang="en-US" sz="5200" b="1" dirty="0">
                <a:latin typeface="+mn-lt"/>
              </a:rPr>
              <a:t>Dark Matter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59EB0E-4240-7441-9F90-5F0A38958FE2}"/>
              </a:ext>
            </a:extLst>
          </p:cNvPr>
          <p:cNvSpPr txBox="1"/>
          <p:nvPr/>
        </p:nvSpPr>
        <p:spPr>
          <a:xfrm>
            <a:off x="359325" y="887020"/>
            <a:ext cx="11473347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70C0"/>
                </a:solidFill>
              </a:rPr>
              <a:t>Assuming Newtonian gravity or General Relativity as the theory of gravity</a:t>
            </a:r>
            <a:r>
              <a:rPr lang="en-US" sz="3600" dirty="0"/>
              <a:t>, astronomical observations over 100 years have indicated that </a:t>
            </a:r>
            <a:r>
              <a:rPr lang="en-US" sz="3600" dirty="0">
                <a:solidFill>
                  <a:srgbClr val="C00000"/>
                </a:solidFill>
              </a:rPr>
              <a:t>there is more gravitational matter in the universe than what is visible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/>
              <a:t>Examples include </a:t>
            </a:r>
            <a:r>
              <a:rPr lang="en-US" sz="3600" dirty="0">
                <a:solidFill>
                  <a:srgbClr val="0070C0"/>
                </a:solidFill>
              </a:rPr>
              <a:t>galaxy rotation curves, galaxy clusters, CMB</a:t>
            </a:r>
            <a:r>
              <a:rPr lang="en-US" sz="3600" dirty="0"/>
              <a:t>, etc.</a:t>
            </a:r>
          </a:p>
        </p:txBody>
      </p:sp>
    </p:spTree>
    <p:extLst>
      <p:ext uri="{BB962C8B-B14F-4D97-AF65-F5344CB8AC3E}">
        <p14:creationId xmlns:p14="http://schemas.microsoft.com/office/powerpoint/2010/main" val="23763571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E975E-48C9-0D47-BCE9-884F68F9D7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99144" y="0"/>
            <a:ext cx="12990286" cy="887020"/>
          </a:xfrm>
        </p:spPr>
        <p:txBody>
          <a:bodyPr>
            <a:normAutofit/>
          </a:bodyPr>
          <a:lstStyle/>
          <a:p>
            <a:r>
              <a:rPr lang="en-US" sz="5200" b="1" dirty="0">
                <a:latin typeface="+mn-lt"/>
              </a:rPr>
              <a:t>Dark Matter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C59EB0E-4240-7441-9F90-5F0A38958FE2}"/>
                  </a:ext>
                </a:extLst>
              </p:cNvPr>
              <p:cNvSpPr txBox="1"/>
              <p:nvPr/>
            </p:nvSpPr>
            <p:spPr>
              <a:xfrm>
                <a:off x="359325" y="887020"/>
                <a:ext cx="11473347" cy="51398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3600" dirty="0">
                    <a:solidFill>
                      <a:srgbClr val="0070C0"/>
                    </a:solidFill>
                  </a:rPr>
                  <a:t>Assuming Newtonian gravity or General Relativity as the theory of gravity</a:t>
                </a:r>
                <a:r>
                  <a:rPr lang="en-US" sz="3600" dirty="0"/>
                  <a:t>, astronomical observations over 100 years have indicated that </a:t>
                </a:r>
                <a:r>
                  <a:rPr lang="en-US" sz="3600" dirty="0">
                    <a:solidFill>
                      <a:srgbClr val="C00000"/>
                    </a:solidFill>
                  </a:rPr>
                  <a:t>there is more gravitational matter in the universe than what is visible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dirty="0">
                  <a:solidFill>
                    <a:srgbClr val="C0000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3600" dirty="0"/>
                  <a:t>Examples include </a:t>
                </a:r>
                <a:r>
                  <a:rPr lang="en-US" sz="3600" dirty="0">
                    <a:solidFill>
                      <a:srgbClr val="0070C0"/>
                    </a:solidFill>
                  </a:rPr>
                  <a:t>galaxy rotation curves, galaxy clusters, CMB</a:t>
                </a:r>
                <a:r>
                  <a:rPr lang="en-US" sz="3600" dirty="0"/>
                  <a:t>, etc.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3600" dirty="0"/>
                  <a:t>Modern estimates set the </a:t>
                </a:r>
                <a:r>
                  <a:rPr lang="en-US" sz="3600" dirty="0">
                    <a:solidFill>
                      <a:srgbClr val="0070C0"/>
                    </a:solidFill>
                  </a:rPr>
                  <a:t>composition of dark matter (DM) to be </a:t>
                </a:r>
                <a14:m>
                  <m:oMath xmlns:m="http://schemas.openxmlformats.org/officeDocument/2006/math">
                    <m:r>
                      <a:rPr lang="en-CA" sz="36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lang="en-US" sz="3600" dirty="0">
                    <a:solidFill>
                      <a:srgbClr val="0070C0"/>
                    </a:solidFill>
                  </a:rPr>
                  <a:t>5 times than that of baryonic matter</a:t>
                </a:r>
                <a:r>
                  <a:rPr lang="en-US" sz="3600" dirty="0"/>
                  <a:t> in the universe  </a:t>
                </a:r>
                <a:endParaRPr lang="en-US" sz="36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C59EB0E-4240-7441-9F90-5F0A38958F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325" y="887020"/>
                <a:ext cx="11473347" cy="5139869"/>
              </a:xfrm>
              <a:prstGeom prst="rect">
                <a:avLst/>
              </a:prstGeom>
              <a:blipFill>
                <a:blip r:embed="rId3"/>
                <a:stretch>
                  <a:fillRect l="-1438" t="-1975" r="-3097" b="-34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372924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007A4A-0EDB-4A96-ACFA-EB4CCE6C95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74A1C4-C980-0243-F6A2-1EDFBA2C38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99144" y="0"/>
            <a:ext cx="12990286" cy="887020"/>
          </a:xfrm>
        </p:spPr>
        <p:txBody>
          <a:bodyPr>
            <a:normAutofit/>
          </a:bodyPr>
          <a:lstStyle/>
          <a:p>
            <a:r>
              <a:rPr lang="en-US" sz="5200" b="1" dirty="0">
                <a:latin typeface="+mn-lt"/>
              </a:rPr>
              <a:t>Dark Matter Accumulation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531A266-C033-D2DE-01EB-331C1E4C16B3}"/>
                  </a:ext>
                </a:extLst>
              </p:cNvPr>
              <p:cNvSpPr txBox="1"/>
              <p:nvPr/>
            </p:nvSpPr>
            <p:spPr>
              <a:xfrm>
                <a:off x="1" y="887020"/>
                <a:ext cx="12192000" cy="53765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71500" indent="-571500">
                  <a:buFont typeface="Wingdings" panose="05000000000000000000" pitchFamily="2" charset="2"/>
                  <a:buChar char="Ø"/>
                </a:pPr>
                <a:r>
                  <a:rPr lang="en-US" sz="3600" dirty="0">
                    <a:solidFill>
                      <a:srgbClr val="0070C0"/>
                    </a:solidFill>
                  </a:rPr>
                  <a:t>Accretion</a:t>
                </a:r>
                <a:r>
                  <a:rPr lang="en-US" sz="3600" dirty="0"/>
                  <a:t> from DM galactic halo</a:t>
                </a:r>
              </a:p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8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CA" sz="2800" b="0" i="0" smtClean="0">
                              <a:latin typeface="Cambria Math" panose="02040503050406030204" pitchFamily="18" charset="0"/>
                            </a:rPr>
                            <m:t>accretion</m:t>
                          </m:r>
                        </m:sub>
                      </m:sSub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∼</m:t>
                      </m:r>
                      <m:sSup>
                        <m:sSupPr>
                          <m:ctrlPr>
                            <a:rPr lang="en-CA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28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CA" sz="2800" b="0" i="1" smtClean="0">
                              <a:latin typeface="Cambria Math" panose="02040503050406030204" pitchFamily="18" charset="0"/>
                            </a:rPr>
                            <m:t>−16</m:t>
                          </m:r>
                        </m:sup>
                      </m:sSup>
                      <m:d>
                        <m:dPr>
                          <m:ctrlPr>
                            <a:rPr lang="en-CA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CA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CA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800" b="0" i="1" smtClean="0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CA" sz="2800" b="0" i="1" smtClean="0">
                                      <a:latin typeface="Cambria Math" panose="02040503050406030204" pitchFamily="18" charset="0"/>
                                    </a:rPr>
                                    <m:t>𝜒</m:t>
                                  </m:r>
                                </m:sub>
                              </m:sSub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CA" sz="2800" b="0" i="0" smtClean="0">
                                  <a:latin typeface="Cambria Math" panose="02040503050406030204" pitchFamily="18" charset="0"/>
                                </a:rPr>
                                <m:t>GeV</m:t>
                              </m:r>
                              <m:r>
                                <a:rPr lang="en-CA" sz="2800" b="0" i="0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m:rPr>
                                  <m:sty m:val="p"/>
                                </m:rPr>
                                <a:rPr lang="en-CA" sz="2800" b="0" i="0" smtClean="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  <m:sSup>
                                <m:sSupPr>
                                  <m:ctrlPr>
                                    <a:rPr lang="en-CA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CA" sz="2800" b="0" i="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CA" sz="2800" b="0" i="0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d>
                        <m:dPr>
                          <m:ctrlPr>
                            <a:rPr lang="en-CA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CA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CA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800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CA" sz="2800" b="0" i="1" smtClean="0">
                                      <a:latin typeface="Cambria Math" panose="02040503050406030204" pitchFamily="18" charset="0"/>
                                    </a:rPr>
                                    <m:t>𝜒</m:t>
                                  </m:r>
                                  <m:r>
                                    <a:rPr lang="en-CA" sz="28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en-CA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CA" sz="2800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CA" sz="2800" b="0" i="1" smtClean="0">
                                      <a:latin typeface="Cambria Math" panose="02040503050406030204" pitchFamily="18" charset="0"/>
                                    </a:rPr>
                                    <m:t>−45</m:t>
                                  </m:r>
                                </m:sup>
                              </m:sSup>
                              <m:r>
                                <a:rPr lang="en-CA" sz="28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CA" sz="2800" b="0" i="0" smtClean="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  <m:sSup>
                                <m:sSupPr>
                                  <m:ctrlPr>
                                    <a:rPr lang="en-CA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CA" sz="2800" b="0" i="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CA" sz="2800" b="0" i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d>
                        <m:dPr>
                          <m:ctrlPr>
                            <a:rPr lang="en-CA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CA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CA" sz="28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CA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CA" sz="2800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CA" sz="2800" b="0" i="1" smtClean="0">
                                      <a:latin typeface="Cambria Math" panose="02040503050406030204" pitchFamily="18" charset="0"/>
                                    </a:rPr>
                                    <m:t>8</m:t>
                                  </m:r>
                                </m:sup>
                              </m:sSup>
                              <m:r>
                                <a:rPr lang="en-CA" sz="28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CA" sz="2800" b="0" i="0" smtClean="0">
                                  <a:latin typeface="Cambria Math" panose="02040503050406030204" pitchFamily="18" charset="0"/>
                                </a:rPr>
                                <m:t>yrs</m:t>
                              </m:r>
                            </m:den>
                          </m:f>
                        </m:e>
                      </m:d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CA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8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2800" b="0" i="1" smtClean="0">
                              <a:latin typeface="Cambria Math" panose="02040503050406030204" pitchFamily="18" charset="0"/>
                            </a:rPr>
                            <m:t>⊙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3600" dirty="0"/>
                  <a:t>mostly considered </a:t>
                </a:r>
                <a:r>
                  <a:rPr lang="en-US" sz="3600" dirty="0">
                    <a:solidFill>
                      <a:srgbClr val="C00000"/>
                    </a:solidFill>
                  </a:rPr>
                  <a:t>too inefficient for observable effects</a:t>
                </a:r>
                <a:endParaRPr lang="en-US" sz="2000" dirty="0">
                  <a:solidFill>
                    <a:srgbClr val="C0000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3600" dirty="0">
                  <a:solidFill>
                    <a:srgbClr val="0070C0"/>
                  </a:solidFill>
                </a:endParaRPr>
              </a:p>
              <a:p>
                <a:pPr marL="571500" indent="-571500">
                  <a:buFont typeface="Wingdings" panose="05000000000000000000" pitchFamily="2" charset="2"/>
                  <a:buChar char="Ø"/>
                </a:pPr>
                <a:endParaRPr lang="en-US" sz="3600" dirty="0"/>
              </a:p>
              <a:p>
                <a:pPr marL="571500" indent="-571500">
                  <a:buFont typeface="Wingdings" panose="05000000000000000000" pitchFamily="2" charset="2"/>
                  <a:buChar char="Ø"/>
                </a:pPr>
                <a:r>
                  <a:rPr lang="en-US" sz="3600" dirty="0"/>
                  <a:t>Produced from </a:t>
                </a:r>
                <a:r>
                  <a:rPr lang="en-US" sz="3600" dirty="0">
                    <a:solidFill>
                      <a:srgbClr val="0070C0"/>
                    </a:solidFill>
                  </a:rPr>
                  <a:t>SM species and trapped within NS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3600" dirty="0"/>
                  <a:t>Due to </a:t>
                </a:r>
                <a:r>
                  <a:rPr lang="en-US" sz="3600" dirty="0">
                    <a:solidFill>
                      <a:srgbClr val="0070C0"/>
                    </a:solidFill>
                  </a:rPr>
                  <a:t>high core densities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3600" dirty="0"/>
                  <a:t>Due to </a:t>
                </a:r>
                <a:r>
                  <a:rPr lang="en-US" sz="3600" dirty="0">
                    <a:solidFill>
                      <a:srgbClr val="0070C0"/>
                    </a:solidFill>
                  </a:rPr>
                  <a:t>high temperatures</a:t>
                </a:r>
                <a:r>
                  <a:rPr lang="en-US" sz="3600" dirty="0"/>
                  <a:t> in progenitor supernovae or proto-NS 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531A266-C033-D2DE-01EB-331C1E4C16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887020"/>
                <a:ext cx="12192000" cy="5376536"/>
              </a:xfrm>
              <a:prstGeom prst="rect">
                <a:avLst/>
              </a:prstGeom>
              <a:blipFill>
                <a:blip r:embed="rId3"/>
                <a:stretch>
                  <a:fillRect l="-1353" t="-1891" b="-35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B9B7F86C-2936-58A8-A0B4-B975DC7429C2}"/>
              </a:ext>
            </a:extLst>
          </p:cNvPr>
          <p:cNvSpPr txBox="1"/>
          <p:nvPr/>
        </p:nvSpPr>
        <p:spPr>
          <a:xfrm>
            <a:off x="768927" y="2855506"/>
            <a:ext cx="10395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(Goldman &amp; </a:t>
            </a:r>
            <a:r>
              <a:rPr lang="en-US" dirty="0" err="1"/>
              <a:t>Nussinov</a:t>
            </a:r>
            <a:r>
              <a:rPr lang="en-US" dirty="0"/>
              <a:t> 1989), (</a:t>
            </a:r>
            <a:r>
              <a:rPr lang="en-US" dirty="0" err="1"/>
              <a:t>Kouvaris</a:t>
            </a:r>
            <a:r>
              <a:rPr lang="en-US" dirty="0"/>
              <a:t> 2007), (</a:t>
            </a:r>
            <a:r>
              <a:rPr lang="en-US" dirty="0" err="1"/>
              <a:t>Kouvaris</a:t>
            </a:r>
            <a:r>
              <a:rPr lang="en-US" dirty="0"/>
              <a:t> &amp; </a:t>
            </a:r>
            <a:r>
              <a:rPr lang="en-US" dirty="0" err="1"/>
              <a:t>Tinyakov</a:t>
            </a:r>
            <a:r>
              <a:rPr lang="en-US" dirty="0"/>
              <a:t> 2010, 2011), (Nelson et al. 2019), etc.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71237E-23B1-0585-2862-412960DD2702}"/>
              </a:ext>
            </a:extLst>
          </p:cNvPr>
          <p:cNvSpPr txBox="1"/>
          <p:nvPr/>
        </p:nvSpPr>
        <p:spPr>
          <a:xfrm>
            <a:off x="2560072" y="5786314"/>
            <a:ext cx="6701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(Nelson et al. 2019), (Reddy &amp; Zhou 2022), (Collier et al. 2022)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AFE1CA-EA46-06AE-DC26-8B095BDB1659}"/>
              </a:ext>
            </a:extLst>
          </p:cNvPr>
          <p:cNvSpPr txBox="1"/>
          <p:nvPr/>
        </p:nvSpPr>
        <p:spPr>
          <a:xfrm>
            <a:off x="5776946" y="4546993"/>
            <a:ext cx="65098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</a:t>
            </a:r>
            <a:r>
              <a:rPr lang="en-US" dirty="0" err="1"/>
              <a:t>Mckeen</a:t>
            </a:r>
            <a:r>
              <a:rPr lang="en-US" dirty="0"/>
              <a:t> et al. 2018), (</a:t>
            </a:r>
            <a:r>
              <a:rPr lang="en-US" dirty="0" err="1"/>
              <a:t>Baym</a:t>
            </a:r>
            <a:r>
              <a:rPr lang="en-US" dirty="0"/>
              <a:t> et al. 2018), (Motta et al. 2018a, 2018b) </a:t>
            </a:r>
          </a:p>
        </p:txBody>
      </p:sp>
    </p:spTree>
    <p:extLst>
      <p:ext uri="{BB962C8B-B14F-4D97-AF65-F5344CB8AC3E}">
        <p14:creationId xmlns:p14="http://schemas.microsoft.com/office/powerpoint/2010/main" val="119254530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E975E-48C9-0D47-BCE9-884F68F9D7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99144" y="0"/>
            <a:ext cx="12990286" cy="887020"/>
          </a:xfrm>
        </p:spPr>
        <p:txBody>
          <a:bodyPr>
            <a:normAutofit/>
          </a:bodyPr>
          <a:lstStyle/>
          <a:p>
            <a:r>
              <a:rPr lang="en-US" sz="5200" b="1" dirty="0">
                <a:latin typeface="+mn-lt"/>
              </a:rPr>
              <a:t>Neutron Decay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C59EB0E-4240-7441-9F90-5F0A38958FE2}"/>
                  </a:ext>
                </a:extLst>
              </p:cNvPr>
              <p:cNvSpPr txBox="1"/>
              <p:nvPr/>
            </p:nvSpPr>
            <p:spPr>
              <a:xfrm>
                <a:off x="359325" y="887020"/>
                <a:ext cx="11832675" cy="18031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71500" indent="-571500">
                  <a:buFont typeface="Wingdings" panose="05000000000000000000" pitchFamily="2" charset="2"/>
                  <a:buChar char="Ø"/>
                </a:pPr>
                <a:r>
                  <a:rPr lang="en-US" sz="3600" dirty="0">
                    <a:solidFill>
                      <a:srgbClr val="C00000"/>
                    </a:solidFill>
                  </a:rPr>
                  <a:t>Anomaly </a:t>
                </a:r>
                <a14:m>
                  <m:oMath xmlns:m="http://schemas.openxmlformats.org/officeDocument/2006/math">
                    <m:r>
                      <a:rPr lang="en-CA" sz="36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∼3.5 </m:t>
                    </m:r>
                    <m:r>
                      <a:rPr lang="en-CA" sz="36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sz="3600" dirty="0">
                    <a:solidFill>
                      <a:srgbClr val="C00000"/>
                    </a:solidFill>
                  </a:rPr>
                  <a:t> </a:t>
                </a:r>
                <a:r>
                  <a:rPr lang="en-US" sz="3600" dirty="0">
                    <a:solidFill>
                      <a:schemeClr val="tx1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CA" sz="36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CA" sz="36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CA" sz="36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CA" sz="36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CA" sz="36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36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CA" sz="36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CA" sz="36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CA" sz="3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CA" sz="36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CA" sz="36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CA" sz="3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3600" dirty="0">
                    <a:solidFill>
                      <a:schemeClr val="tx1"/>
                    </a:solidFill>
                  </a:rPr>
                  <a:t>)</a:t>
                </a: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CA" sz="36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CA" sz="3600" b="0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bottle</m:t>
                        </m:r>
                      </m:sup>
                    </m:sSubSup>
                    <m:r>
                      <a:rPr lang="en-CA" sz="3600" b="0" i="1" smtClean="0">
                        <a:latin typeface="Cambria Math" panose="02040503050406030204" pitchFamily="18" charset="0"/>
                      </a:rPr>
                      <m:t>=879.6±0.6 </m:t>
                    </m:r>
                    <m:r>
                      <m:rPr>
                        <m:sty m:val="p"/>
                      </m:rPr>
                      <a:rPr lang="en-CA" sz="3600" b="0" i="0" smtClean="0">
                        <a:latin typeface="Cambria Math" panose="02040503050406030204" pitchFamily="18" charset="0"/>
                      </a:rPr>
                      <m:t>s</m:t>
                    </m:r>
                  </m:oMath>
                </a14:m>
                <a:r>
                  <a:rPr lang="en-CA" sz="3600" b="0" dirty="0">
                    <a:latin typeface="Cambria Math" panose="02040503050406030204" pitchFamily="18" charset="0"/>
                  </a:rPr>
                  <a:t> </a:t>
                </a:r>
                <a:r>
                  <a:rPr lang="en-CA" sz="3600" b="0" dirty="0">
                    <a:solidFill>
                      <a:srgbClr val="C00000"/>
                    </a:solidFill>
                  </a:rPr>
                  <a:t>(counts neutrons) </a:t>
                </a: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CA" sz="36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CA" sz="3600" b="0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beam</m:t>
                        </m:r>
                      </m:sup>
                    </m:sSubSup>
                    <m:r>
                      <a:rPr lang="en-CA" sz="3600" b="0" i="1" smtClean="0">
                        <a:latin typeface="Cambria Math" panose="02040503050406030204" pitchFamily="18" charset="0"/>
                      </a:rPr>
                      <m:t>=888.0±2.0 </m:t>
                    </m:r>
                    <m:r>
                      <m:rPr>
                        <m:sty m:val="p"/>
                      </m:rPr>
                      <a:rPr lang="en-CA" sz="3600" b="0" i="0" smtClean="0">
                        <a:latin typeface="Cambria Math" panose="02040503050406030204" pitchFamily="18" charset="0"/>
                      </a:rPr>
                      <m:t>s</m:t>
                    </m:r>
                  </m:oMath>
                </a14:m>
                <a:r>
                  <a:rPr lang="en-CA" sz="3600" b="0" dirty="0">
                    <a:latin typeface="Cambria Math" panose="02040503050406030204" pitchFamily="18" charset="0"/>
                  </a:rPr>
                  <a:t> </a:t>
                </a:r>
                <a:r>
                  <a:rPr lang="en-CA" sz="3600" b="0" dirty="0">
                    <a:solidFill>
                      <a:srgbClr val="C00000"/>
                    </a:solidFill>
                  </a:rPr>
                  <a:t>(counts protons)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C59EB0E-4240-7441-9F90-5F0A38958F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325" y="887020"/>
                <a:ext cx="11832675" cy="1803186"/>
              </a:xfrm>
              <a:prstGeom prst="rect">
                <a:avLst/>
              </a:prstGeom>
              <a:blipFill>
                <a:blip r:embed="rId3"/>
                <a:stretch>
                  <a:fillRect l="-1393" t="-5634" b="-119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E341234D-8BEA-D2C5-E3F8-B64D4025F812}"/>
              </a:ext>
            </a:extLst>
          </p:cNvPr>
          <p:cNvSpPr txBox="1"/>
          <p:nvPr/>
        </p:nvSpPr>
        <p:spPr>
          <a:xfrm>
            <a:off x="8666545" y="1589374"/>
            <a:ext cx="19358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(Pattie et al. 2017)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D3B447-9789-28B7-C513-26997E62E67F}"/>
              </a:ext>
            </a:extLst>
          </p:cNvPr>
          <p:cNvSpPr txBox="1"/>
          <p:nvPr/>
        </p:nvSpPr>
        <p:spPr>
          <a:xfrm>
            <a:off x="8390681" y="2291728"/>
            <a:ext cx="19358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(Yue et al. 2013)</a:t>
            </a:r>
          </a:p>
        </p:txBody>
      </p:sp>
    </p:spTree>
    <p:extLst>
      <p:ext uri="{BB962C8B-B14F-4D97-AF65-F5344CB8AC3E}">
        <p14:creationId xmlns:p14="http://schemas.microsoft.com/office/powerpoint/2010/main" val="183090923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EA9C57-7917-A963-C599-1A5D611651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A7A2C-48B1-4208-46B4-3D2A223AAB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99144" y="0"/>
            <a:ext cx="12990286" cy="887020"/>
          </a:xfrm>
        </p:spPr>
        <p:txBody>
          <a:bodyPr>
            <a:normAutofit/>
          </a:bodyPr>
          <a:lstStyle/>
          <a:p>
            <a:r>
              <a:rPr lang="en-US" sz="5200" b="1" dirty="0">
                <a:latin typeface="+mn-lt"/>
              </a:rPr>
              <a:t>Neutron Decay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56D81D7-92A9-F624-B9A7-6E1EC7754D73}"/>
                  </a:ext>
                </a:extLst>
              </p:cNvPr>
              <p:cNvSpPr txBox="1"/>
              <p:nvPr/>
            </p:nvSpPr>
            <p:spPr>
              <a:xfrm>
                <a:off x="359325" y="887020"/>
                <a:ext cx="11832675" cy="29111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71500" indent="-571500">
                  <a:buFont typeface="Wingdings" panose="05000000000000000000" pitchFamily="2" charset="2"/>
                  <a:buChar char="Ø"/>
                </a:pPr>
                <a:r>
                  <a:rPr lang="en-US" sz="3600" dirty="0">
                    <a:solidFill>
                      <a:srgbClr val="C00000"/>
                    </a:solidFill>
                  </a:rPr>
                  <a:t>Anomaly </a:t>
                </a:r>
                <a14:m>
                  <m:oMath xmlns:m="http://schemas.openxmlformats.org/officeDocument/2006/math">
                    <m:r>
                      <a:rPr lang="en-CA" sz="36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∼3.5 </m:t>
                    </m:r>
                    <m:r>
                      <a:rPr lang="en-CA" sz="36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sz="3600" dirty="0">
                    <a:solidFill>
                      <a:srgbClr val="C00000"/>
                    </a:solidFill>
                  </a:rPr>
                  <a:t> </a:t>
                </a:r>
                <a:r>
                  <a:rPr lang="en-US" sz="3600" dirty="0">
                    <a:solidFill>
                      <a:schemeClr val="tx1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CA" sz="36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CA" sz="36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CA" sz="36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CA" sz="36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CA" sz="36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36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CA" sz="36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CA" sz="36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CA" sz="3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CA" sz="36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CA" sz="36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CA" sz="3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3600" dirty="0">
                    <a:solidFill>
                      <a:schemeClr val="tx1"/>
                    </a:solidFill>
                  </a:rPr>
                  <a:t>)</a:t>
                </a: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CA" sz="36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CA" sz="3600" b="0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bottle</m:t>
                        </m:r>
                      </m:sup>
                    </m:sSubSup>
                    <m:r>
                      <a:rPr lang="en-CA" sz="3600" b="0" i="1" smtClean="0">
                        <a:latin typeface="Cambria Math" panose="02040503050406030204" pitchFamily="18" charset="0"/>
                      </a:rPr>
                      <m:t>=879.6±0.6 </m:t>
                    </m:r>
                    <m:r>
                      <m:rPr>
                        <m:sty m:val="p"/>
                      </m:rPr>
                      <a:rPr lang="en-CA" sz="3600" b="0" i="0" smtClean="0">
                        <a:latin typeface="Cambria Math" panose="02040503050406030204" pitchFamily="18" charset="0"/>
                      </a:rPr>
                      <m:t>s</m:t>
                    </m:r>
                  </m:oMath>
                </a14:m>
                <a:r>
                  <a:rPr lang="en-CA" sz="3600" b="0" dirty="0">
                    <a:latin typeface="Cambria Math" panose="02040503050406030204" pitchFamily="18" charset="0"/>
                  </a:rPr>
                  <a:t> </a:t>
                </a:r>
                <a:r>
                  <a:rPr lang="en-CA" sz="3600" b="0" dirty="0">
                    <a:solidFill>
                      <a:srgbClr val="C00000"/>
                    </a:solidFill>
                  </a:rPr>
                  <a:t>(counts neutrons) </a:t>
                </a: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CA" sz="36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CA" sz="3600" b="0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beam</m:t>
                        </m:r>
                      </m:sup>
                    </m:sSubSup>
                    <m:r>
                      <a:rPr lang="en-CA" sz="3600" b="0" i="1" smtClean="0">
                        <a:latin typeface="Cambria Math" panose="02040503050406030204" pitchFamily="18" charset="0"/>
                      </a:rPr>
                      <m:t>=888.0±2.0 </m:t>
                    </m:r>
                    <m:r>
                      <m:rPr>
                        <m:sty m:val="p"/>
                      </m:rPr>
                      <a:rPr lang="en-CA" sz="3600" b="0" i="0" smtClean="0">
                        <a:latin typeface="Cambria Math" panose="02040503050406030204" pitchFamily="18" charset="0"/>
                      </a:rPr>
                      <m:t>s</m:t>
                    </m:r>
                  </m:oMath>
                </a14:m>
                <a:r>
                  <a:rPr lang="en-CA" sz="3600" b="0" dirty="0">
                    <a:latin typeface="Cambria Math" panose="02040503050406030204" pitchFamily="18" charset="0"/>
                  </a:rPr>
                  <a:t> </a:t>
                </a:r>
                <a:r>
                  <a:rPr lang="en-CA" sz="3600" b="0" dirty="0">
                    <a:solidFill>
                      <a:srgbClr val="C00000"/>
                    </a:solidFill>
                  </a:rPr>
                  <a:t>(counts protons)</a:t>
                </a:r>
              </a:p>
              <a:p>
                <a:pPr marL="571500" indent="-571500">
                  <a:buFont typeface="Wingdings" panose="05000000000000000000" pitchFamily="2" charset="2"/>
                  <a:buChar char="Ø"/>
                </a:pPr>
                <a:endParaRPr lang="en-US" sz="3600" dirty="0">
                  <a:solidFill>
                    <a:srgbClr val="C00000"/>
                  </a:solidFill>
                </a:endParaRPr>
              </a:p>
              <a:p>
                <a:pPr marL="571500" indent="-571500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CA" sz="360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CA" sz="360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CA" sz="3600" b="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𝜒</m:t>
                    </m:r>
                    <m:r>
                      <a:rPr lang="en-CA" sz="3600" b="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+…</m:t>
                    </m:r>
                  </m:oMath>
                </a14:m>
                <a:endParaRPr lang="en-US" sz="36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56D81D7-92A9-F624-B9A7-6E1EC7754D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325" y="887020"/>
                <a:ext cx="11832675" cy="2911182"/>
              </a:xfrm>
              <a:prstGeom prst="rect">
                <a:avLst/>
              </a:prstGeom>
              <a:blipFill>
                <a:blip r:embed="rId3"/>
                <a:stretch>
                  <a:fillRect l="-1393" t="-3478" b="-5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713B875B-70EA-4F3E-7CFE-6E6B5CD01323}"/>
              </a:ext>
            </a:extLst>
          </p:cNvPr>
          <p:cNvSpPr txBox="1"/>
          <p:nvPr/>
        </p:nvSpPr>
        <p:spPr>
          <a:xfrm>
            <a:off x="8666545" y="1589374"/>
            <a:ext cx="19358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(Pattie et al. 2017)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5F3799D-7639-7DE9-98FF-145D23F926BA}"/>
              </a:ext>
            </a:extLst>
          </p:cNvPr>
          <p:cNvSpPr txBox="1"/>
          <p:nvPr/>
        </p:nvSpPr>
        <p:spPr>
          <a:xfrm>
            <a:off x="8390681" y="2291728"/>
            <a:ext cx="19358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(Yue et al. 2013)</a:t>
            </a:r>
          </a:p>
        </p:txBody>
      </p:sp>
    </p:spTree>
    <p:extLst>
      <p:ext uri="{BB962C8B-B14F-4D97-AF65-F5344CB8AC3E}">
        <p14:creationId xmlns:p14="http://schemas.microsoft.com/office/powerpoint/2010/main" val="62719360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B01C2E-C1D1-627E-F01E-4A6E2343A5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EA4B31-73C7-8A97-1806-99707A2DAD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99144" y="0"/>
            <a:ext cx="12990286" cy="887020"/>
          </a:xfrm>
        </p:spPr>
        <p:txBody>
          <a:bodyPr>
            <a:normAutofit/>
          </a:bodyPr>
          <a:lstStyle/>
          <a:p>
            <a:r>
              <a:rPr lang="en-US" sz="5200" b="1" dirty="0">
                <a:latin typeface="+mn-lt"/>
              </a:rPr>
              <a:t>Neutron Decay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0029F9C-8EEA-18DA-2589-FC246BC1460A}"/>
                  </a:ext>
                </a:extLst>
              </p:cNvPr>
              <p:cNvSpPr txBox="1"/>
              <p:nvPr/>
            </p:nvSpPr>
            <p:spPr>
              <a:xfrm>
                <a:off x="359325" y="887020"/>
                <a:ext cx="11832675" cy="52850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71500" indent="-571500">
                  <a:buFont typeface="Wingdings" panose="05000000000000000000" pitchFamily="2" charset="2"/>
                  <a:buChar char="Ø"/>
                </a:pPr>
                <a:r>
                  <a:rPr lang="en-US" sz="3600" dirty="0">
                    <a:solidFill>
                      <a:srgbClr val="C00000"/>
                    </a:solidFill>
                  </a:rPr>
                  <a:t>Anomaly </a:t>
                </a:r>
                <a14:m>
                  <m:oMath xmlns:m="http://schemas.openxmlformats.org/officeDocument/2006/math">
                    <m:r>
                      <a:rPr lang="en-CA" sz="36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∼3.5 </m:t>
                    </m:r>
                    <m:r>
                      <a:rPr lang="en-CA" sz="36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sz="3600" dirty="0">
                    <a:solidFill>
                      <a:srgbClr val="C00000"/>
                    </a:solidFill>
                  </a:rPr>
                  <a:t> </a:t>
                </a:r>
                <a:r>
                  <a:rPr lang="en-US" sz="3600" dirty="0">
                    <a:solidFill>
                      <a:schemeClr val="tx1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CA" sz="36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CA" sz="36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CA" sz="36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CA" sz="36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CA" sz="36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36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CA" sz="36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CA" sz="36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CA" sz="3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CA" sz="36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CA" sz="36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CA" sz="3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3600" dirty="0">
                    <a:solidFill>
                      <a:schemeClr val="tx1"/>
                    </a:solidFill>
                  </a:rPr>
                  <a:t>)</a:t>
                </a: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CA" sz="36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CA" sz="3600" b="0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bottle</m:t>
                        </m:r>
                      </m:sup>
                    </m:sSubSup>
                    <m:r>
                      <a:rPr lang="en-CA" sz="3600" b="0" i="1" smtClean="0">
                        <a:latin typeface="Cambria Math" panose="02040503050406030204" pitchFamily="18" charset="0"/>
                      </a:rPr>
                      <m:t>=879.6±0.6 </m:t>
                    </m:r>
                    <m:r>
                      <m:rPr>
                        <m:sty m:val="p"/>
                      </m:rPr>
                      <a:rPr lang="en-CA" sz="3600" b="0" i="0" smtClean="0">
                        <a:latin typeface="Cambria Math" panose="02040503050406030204" pitchFamily="18" charset="0"/>
                      </a:rPr>
                      <m:t>s</m:t>
                    </m:r>
                  </m:oMath>
                </a14:m>
                <a:r>
                  <a:rPr lang="en-CA" sz="3600" b="0" dirty="0">
                    <a:latin typeface="Cambria Math" panose="02040503050406030204" pitchFamily="18" charset="0"/>
                  </a:rPr>
                  <a:t> </a:t>
                </a:r>
                <a:r>
                  <a:rPr lang="en-CA" sz="3600" b="0" dirty="0">
                    <a:solidFill>
                      <a:srgbClr val="C00000"/>
                    </a:solidFill>
                  </a:rPr>
                  <a:t>(counts neutrons) </a:t>
                </a: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CA" sz="36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CA" sz="3600" b="0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beam</m:t>
                        </m:r>
                      </m:sup>
                    </m:sSubSup>
                    <m:r>
                      <a:rPr lang="en-CA" sz="3600" b="0" i="1" smtClean="0">
                        <a:latin typeface="Cambria Math" panose="02040503050406030204" pitchFamily="18" charset="0"/>
                      </a:rPr>
                      <m:t>=888.0±2.0 </m:t>
                    </m:r>
                    <m:r>
                      <m:rPr>
                        <m:sty m:val="p"/>
                      </m:rPr>
                      <a:rPr lang="en-CA" sz="3600" b="0" i="0" smtClean="0">
                        <a:latin typeface="Cambria Math" panose="02040503050406030204" pitchFamily="18" charset="0"/>
                      </a:rPr>
                      <m:t>s</m:t>
                    </m:r>
                  </m:oMath>
                </a14:m>
                <a:r>
                  <a:rPr lang="en-CA" sz="3600" b="0" dirty="0">
                    <a:latin typeface="Cambria Math" panose="02040503050406030204" pitchFamily="18" charset="0"/>
                  </a:rPr>
                  <a:t> </a:t>
                </a:r>
                <a:r>
                  <a:rPr lang="en-CA" sz="3600" b="0" dirty="0">
                    <a:solidFill>
                      <a:srgbClr val="C00000"/>
                    </a:solidFill>
                  </a:rPr>
                  <a:t>(counts protons)</a:t>
                </a:r>
              </a:p>
              <a:p>
                <a:pPr marL="571500" indent="-571500">
                  <a:buFont typeface="Wingdings" panose="05000000000000000000" pitchFamily="2" charset="2"/>
                  <a:buChar char="Ø"/>
                </a:pPr>
                <a:endParaRPr lang="en-US" sz="3600" dirty="0">
                  <a:solidFill>
                    <a:srgbClr val="C00000"/>
                  </a:solidFill>
                </a:endParaRPr>
              </a:p>
              <a:p>
                <a:pPr marL="571500" indent="-571500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CA" sz="360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CA" sz="360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CA" sz="3600" b="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𝜒</m:t>
                    </m:r>
                    <m:r>
                      <a:rPr lang="en-CA" sz="3600" b="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+…</m:t>
                    </m:r>
                  </m:oMath>
                </a14:m>
                <a:endParaRPr lang="en-US" sz="3600" dirty="0">
                  <a:solidFill>
                    <a:srgbClr val="0070C0"/>
                  </a:solidFill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CA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sub>
                    </m:sSub>
                    <m:r>
                      <a:rPr lang="en-CA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  <m:sSub>
                      <m:sSubPr>
                        <m:ctrlPr>
                          <a:rPr lang="en-CA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CA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CA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type m:val="lin"/>
                        <m:ctrlPr>
                          <a:rPr lang="en-CA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CA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CA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CA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sub>
                          <m:sup>
                            <m:r>
                              <a:rPr lang="en-CA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d>
                          <m:dPr>
                            <m:ctrlPr>
                              <a:rPr lang="en-CA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CA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CA" sz="3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sz="3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CA" sz="3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den>
                    </m:f>
                  </m:oMath>
                </a14:m>
                <a:r>
                  <a:rPr lang="en-US" sz="3600" dirty="0"/>
                  <a:t>	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CA" sz="3600" b="0" i="0" smtClean="0"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→</m:t>
                        </m:r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sub>
                    </m:sSub>
                    <m:r>
                      <a:rPr lang="en-CA" sz="3600" b="0" i="1" smtClean="0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en-CA" sz="3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begChr m:val="["/>
                        <m:endChr m:val="]"/>
                        <m:ctrlPr>
                          <a:rPr lang="en-CA" sz="3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CA" sz="3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CA" sz="3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CA" sz="3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type m:val="lin"/>
                            <m:ctrlPr>
                              <a:rPr lang="en-CA" sz="3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CA" sz="3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CA" sz="3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CA" sz="3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𝐹</m:t>
                                </m:r>
                              </m:sub>
                              <m:sup>
                                <m:r>
                                  <a:rPr lang="en-CA" sz="3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d>
                              <m:dPr>
                                <m:ctrlPr>
                                  <a:rPr lang="en-CA" sz="3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CA" sz="3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CA" sz="36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sz="36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CA" sz="36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</m:e>
                            </m:d>
                          </m:den>
                        </m:f>
                      </m:e>
                    </m:d>
                  </m:oMath>
                </a14:m>
                <a:endParaRPr lang="en-US" sz="360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CA" sz="3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CA" sz="36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CA" sz="36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CA" sz="36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CA" sz="36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𝑁𝑆</m:t>
                            </m:r>
                          </m:sub>
                        </m:sSub>
                      </m:den>
                    </m:f>
                    <m:r>
                      <a:rPr lang="en-CA" sz="36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∼</m:t>
                    </m:r>
                    <m:d>
                      <m:dPr>
                        <m:ctrlPr>
                          <a:rPr lang="en-CA" sz="3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lin"/>
                            <m:ctrlPr>
                              <a:rPr lang="en-CA" sz="3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CA" sz="3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sz="3600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CA" sz="3600" i="1">
                                    <a:latin typeface="Cambria Math" panose="02040503050406030204" pitchFamily="18" charset="0"/>
                                  </a:rPr>
                                  <m:t>𝜒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CA" sz="3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sz="36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CA" sz="36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</m:den>
                        </m:f>
                      </m:e>
                    </m:d>
                    <m:sSub>
                      <m:sSubPr>
                        <m:ctrlPr>
                          <a:rPr lang="en-CA" sz="3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CA" sz="3600"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CA" sz="3600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CA" sz="3600" i="1">
                            <a:latin typeface="Cambria Math" panose="02040503050406030204" pitchFamily="18" charset="0"/>
                          </a:rPr>
                          <m:t>→</m:t>
                        </m:r>
                        <m:r>
                          <a:rPr lang="en-CA" sz="3600" i="1">
                            <a:latin typeface="Cambria Math" panose="02040503050406030204" pitchFamily="18" charset="0"/>
                          </a:rPr>
                          <m:t>𝜒</m:t>
                        </m:r>
                      </m:sub>
                    </m:sSub>
                    <m:sSub>
                      <m:sSubPr>
                        <m:ctrlPr>
                          <a:rPr lang="en-CA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𝑁𝑆</m:t>
                        </m:r>
                      </m:sub>
                    </m:sSub>
                    <m:r>
                      <a:rPr lang="en-CA" sz="3600" b="0" i="1" smtClean="0">
                        <a:latin typeface="Cambria Math" panose="02040503050406030204" pitchFamily="18" charset="0"/>
                      </a:rPr>
                      <m:t>≃</m:t>
                    </m:r>
                    <m:r>
                      <a:rPr lang="en-CA" sz="36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0.05</m:t>
                    </m:r>
                  </m:oMath>
                </a14:m>
                <a:endParaRPr lang="en-US" sz="3600" dirty="0"/>
              </a:p>
              <a:p>
                <a:pPr lvl="1"/>
                <a:endParaRPr lang="en-US" sz="3600" dirty="0"/>
              </a:p>
              <a:p>
                <a:pPr lvl="1"/>
                <a14:m>
                  <m:oMath xmlns:m="http://schemas.openxmlformats.org/officeDocument/2006/math">
                    <m:r>
                      <a:rPr lang="en-CA" sz="3600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CA" sz="3600" b="0" i="1" smtClean="0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en-CA" sz="3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−22</m:t>
                        </m:r>
                      </m:sup>
                    </m:sSup>
                  </m:oMath>
                </a14:m>
                <a:r>
                  <a:rPr lang="en-US" sz="36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CA" sz="3600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sz="3600" b="0" i="0" smtClean="0">
                            <a:latin typeface="Cambria Math" panose="02040503050406030204" pitchFamily="18" charset="0"/>
                          </a:rPr>
                          <m:t>NS</m:t>
                        </m:r>
                      </m:sub>
                    </m:sSub>
                    <m:r>
                      <a:rPr lang="en-CA" sz="3600" i="1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en-CA" sz="3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36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sup>
                    </m:sSup>
                    <m:r>
                      <a:rPr lang="en-CA" sz="3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CA" sz="3600" b="0" i="0" smtClean="0">
                        <a:latin typeface="Cambria Math" panose="02040503050406030204" pitchFamily="18" charset="0"/>
                      </a:rPr>
                      <m:t>yr</m:t>
                    </m:r>
                  </m:oMath>
                </a14:m>
                <a:r>
                  <a:rPr lang="en-US" sz="3600" dirty="0"/>
                  <a:t> 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0029F9C-8EEA-18DA-2589-FC246BC146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325" y="887020"/>
                <a:ext cx="11832675" cy="5285037"/>
              </a:xfrm>
              <a:prstGeom prst="rect">
                <a:avLst/>
              </a:prstGeom>
              <a:blipFill>
                <a:blip r:embed="rId3"/>
                <a:stretch>
                  <a:fillRect l="-1393" t="-1923" b="-40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1C04B53C-BA9C-F0A1-EB96-86B9382C5A5D}"/>
              </a:ext>
            </a:extLst>
          </p:cNvPr>
          <p:cNvSpPr txBox="1"/>
          <p:nvPr/>
        </p:nvSpPr>
        <p:spPr>
          <a:xfrm>
            <a:off x="8666545" y="1589374"/>
            <a:ext cx="19358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(Pattie et al. 2017)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045682E-A017-5870-D78F-1E783374D9F1}"/>
              </a:ext>
            </a:extLst>
          </p:cNvPr>
          <p:cNvSpPr txBox="1"/>
          <p:nvPr/>
        </p:nvSpPr>
        <p:spPr>
          <a:xfrm>
            <a:off x="8390681" y="2291728"/>
            <a:ext cx="19358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(Yue et al. 2013)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A54CA0-D17F-EE22-C3FF-913781EFFD7C}"/>
              </a:ext>
            </a:extLst>
          </p:cNvPr>
          <p:cNvSpPr txBox="1"/>
          <p:nvPr/>
        </p:nvSpPr>
        <p:spPr>
          <a:xfrm>
            <a:off x="8913471" y="5083960"/>
            <a:ext cx="19358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(Ellis et al. 2018)</a:t>
            </a:r>
          </a:p>
        </p:txBody>
      </p:sp>
    </p:spTree>
    <p:extLst>
      <p:ext uri="{BB962C8B-B14F-4D97-AF65-F5344CB8AC3E}">
        <p14:creationId xmlns:p14="http://schemas.microsoft.com/office/powerpoint/2010/main" val="243250743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B64C0C-460A-4F05-7CC0-D1FB6999AC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95F67-D218-B3FA-E24F-72FBAF43BD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99144" y="0"/>
            <a:ext cx="12990286" cy="887020"/>
          </a:xfrm>
        </p:spPr>
        <p:txBody>
          <a:bodyPr>
            <a:normAutofit/>
          </a:bodyPr>
          <a:lstStyle/>
          <a:p>
            <a:r>
              <a:rPr lang="en-US" sz="5200" b="1" dirty="0">
                <a:latin typeface="+mn-lt"/>
              </a:rPr>
              <a:t>Neutron Bremsstrahlung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23BF770-9204-3BC0-0E6E-E572A1CEA2A1}"/>
                  </a:ext>
                </a:extLst>
              </p:cNvPr>
              <p:cNvSpPr txBox="1"/>
              <p:nvPr/>
            </p:nvSpPr>
            <p:spPr>
              <a:xfrm>
                <a:off x="359325" y="887020"/>
                <a:ext cx="11832675" cy="4739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71500" indent="-571500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CA" sz="360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CA" sz="3600" b="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CA" sz="360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CA" sz="3600" b="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𝑛𝑛</m:t>
                    </m:r>
                    <m:r>
                      <a:rPr lang="en-CA" sz="360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𝜒</m:t>
                    </m:r>
                    <m:r>
                      <a:rPr lang="en-CA" sz="3600" b="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…</m:t>
                    </m:r>
                  </m:oMath>
                </a14:m>
                <a:endParaRPr lang="en-CA" sz="3600" i="1" dirty="0">
                  <a:solidFill>
                    <a:srgbClr val="0070C0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CA" sz="36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CA" sz="36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36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CA" sz="36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sub>
                          </m:sSub>
                        </m:num>
                        <m:den>
                          <m:r>
                            <a:rPr lang="en-CA" sz="3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en-CA" sz="3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CA" sz="3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CA" sz="3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f>
                        <m:fPr>
                          <m:type m:val="lin"/>
                          <m:ctrlPr>
                            <a:rPr lang="en-CA" sz="3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CA" sz="36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36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CA" sz="36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sub>
                          </m:sSub>
                        </m:num>
                        <m:den>
                          <m:r>
                            <a:rPr lang="en-CA" sz="3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CA" sz="36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endParaRPr lang="en-CA" sz="3600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CA" sz="36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CA" sz="3600" b="0" i="1" smtClean="0">
                        <a:latin typeface="Cambria Math" panose="02040503050406030204" pitchFamily="18" charset="0"/>
                      </a:rPr>
                      <m:t>∼50 </m:t>
                    </m:r>
                    <m:r>
                      <m:rPr>
                        <m:sty m:val="p"/>
                      </m:rPr>
                      <a:rPr lang="en-CA" sz="3600" b="0" i="0" smtClean="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r>
                  <a:rPr lang="en-US" sz="3600" dirty="0"/>
                  <a:t> </a:t>
                </a:r>
                <a:r>
                  <a:rPr lang="en-US" sz="3600" dirty="0">
                    <a:solidFill>
                      <a:srgbClr val="0070C0"/>
                    </a:solidFill>
                  </a:rPr>
                  <a:t>(young NS)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𝑒𝑠𝑐</m:t>
                        </m:r>
                      </m:sub>
                    </m:sSub>
                    <m:r>
                      <a:rPr lang="en-CA" sz="3600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CA" sz="3600" i="1" dirty="0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type m:val="lin"/>
                            <m:ctrlPr>
                              <a:rPr lang="en-CA" sz="3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CA" sz="3600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CA" sz="3600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sz="3600" i="1" dirty="0"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CA" sz="3600" i="1" dirty="0">
                                    <a:latin typeface="Cambria Math" panose="02040503050406030204" pitchFamily="18" charset="0"/>
                                  </a:rPr>
                                  <m:t>𝑁𝑆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CA" sz="3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sz="3600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CA" sz="3600" b="0" i="1" smtClean="0">
                                    <a:latin typeface="Cambria Math" panose="02040503050406030204" pitchFamily="18" charset="0"/>
                                  </a:rPr>
                                  <m:t>𝑁𝑆</m:t>
                                </m:r>
                              </m:sub>
                            </m:sSub>
                          </m:den>
                        </m:f>
                      </m:e>
                    </m:rad>
                    <m:r>
                      <a:rPr lang="en-CA" sz="3600" b="0" i="1" dirty="0" smtClean="0">
                        <a:latin typeface="Cambria Math" panose="02040503050406030204" pitchFamily="18" charset="0"/>
                      </a:rPr>
                      <m:t>∼0.6</m:t>
                    </m:r>
                  </m:oMath>
                </a14:m>
                <a:endParaRPr lang="en-US" sz="3600" i="1" dirty="0">
                  <a:solidFill>
                    <a:srgbClr val="0070C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sub>
                      </m:sSub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∼100 </m:t>
                      </m:r>
                      <m:r>
                        <m:rPr>
                          <m:sty m:val="p"/>
                        </m:rPr>
                        <a:rPr lang="en-CA" sz="3600" b="0" i="0" smtClean="0">
                          <a:latin typeface="Cambria Math" panose="02040503050406030204" pitchFamily="18" charset="0"/>
                        </a:rPr>
                        <m:t>MeV</m:t>
                      </m:r>
                    </m:oMath>
                  </m:oMathPara>
                </a14:m>
                <a:endParaRPr lang="en-US" sz="3600" dirty="0">
                  <a:solidFill>
                    <a:srgbClr val="0070C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en-CA" sz="36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3600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CA" sz="3600" b="0" i="1" dirty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CA" sz="36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CA" sz="3600" b="0" i="1" dirty="0" smtClean="0">
                          <a:latin typeface="Cambria Math" panose="02040503050406030204" pitchFamily="18" charset="0"/>
                        </a:rPr>
                        <m:t>≃0.08</m:t>
                      </m:r>
                      <m:sSub>
                        <m:sSubPr>
                          <m:ctrlPr>
                            <a:rPr lang="en-CA" sz="3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b="0" i="1" dirty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CA" sz="3600" b="0" i="1" dirty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en-US" sz="3600" dirty="0">
                  <a:solidFill>
                    <a:srgbClr val="0070C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CA" sz="360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CA" sz="3600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3600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CA" sz="3600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CA" sz="3600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3600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CA" sz="3600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𝑁𝑆</m:t>
                              </m:r>
                            </m:sub>
                          </m:sSub>
                        </m:den>
                      </m:f>
                      <m:r>
                        <a:rPr lang="en-CA" sz="36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∼0.02</m:t>
                      </m:r>
                    </m:oMath>
                  </m:oMathPara>
                </a14:m>
                <a:endParaRPr lang="en-US" sz="3600" dirty="0">
                  <a:solidFill>
                    <a:srgbClr val="0070C0"/>
                  </a:solidFill>
                </a:endParaRPr>
              </a:p>
              <a:p>
                <a:endParaRPr lang="en-CA" sz="36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23BF770-9204-3BC0-0E6E-E572A1CEA2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325" y="887020"/>
                <a:ext cx="11832675" cy="4739311"/>
              </a:xfrm>
              <a:prstGeom prst="rect">
                <a:avLst/>
              </a:prstGeom>
              <a:blipFill>
                <a:blip r:embed="rId3"/>
                <a:stretch>
                  <a:fillRect l="-1393" t="-7754" b="-168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7C173A66-1E84-6A35-3910-DBC7A4746F1A}"/>
              </a:ext>
            </a:extLst>
          </p:cNvPr>
          <p:cNvSpPr txBox="1"/>
          <p:nvPr/>
        </p:nvSpPr>
        <p:spPr>
          <a:xfrm>
            <a:off x="10105664" y="6391899"/>
            <a:ext cx="19358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(Ellis et al. 2018)</a:t>
            </a:r>
          </a:p>
        </p:txBody>
      </p:sp>
    </p:spTree>
    <p:extLst>
      <p:ext uri="{BB962C8B-B14F-4D97-AF65-F5344CB8AC3E}">
        <p14:creationId xmlns:p14="http://schemas.microsoft.com/office/powerpoint/2010/main" val="78209258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E975E-48C9-0D47-BCE9-884F68F9D7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99144" y="0"/>
            <a:ext cx="12990286" cy="887020"/>
          </a:xfrm>
        </p:spPr>
        <p:txBody>
          <a:bodyPr>
            <a:normAutofit/>
          </a:bodyPr>
          <a:lstStyle/>
          <a:p>
            <a:r>
              <a:rPr lang="en-US" sz="5200" b="1" dirty="0">
                <a:latin typeface="+mn-lt"/>
              </a:rPr>
              <a:t>Dark Matter Accumulation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C59EB0E-4240-7441-9F90-5F0A38958FE2}"/>
                  </a:ext>
                </a:extLst>
              </p:cNvPr>
              <p:cNvSpPr txBox="1"/>
              <p:nvPr/>
            </p:nvSpPr>
            <p:spPr>
              <a:xfrm>
                <a:off x="359325" y="887020"/>
                <a:ext cx="11473347" cy="12245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71500" indent="-571500">
                  <a:buFont typeface="Wingdings" panose="05000000000000000000" pitchFamily="2" charset="2"/>
                  <a:buChar char="Ø"/>
                </a:pPr>
                <a:r>
                  <a:rPr lang="en-US" sz="3600" dirty="0">
                    <a:solidFill>
                      <a:srgbClr val="0070C0"/>
                    </a:solidFill>
                  </a:rPr>
                  <a:t>Mergers with dark compact objects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3600" dirty="0"/>
                  <a:t>self-interacting DM can form dark stars (</a:t>
                </a:r>
                <a14:m>
                  <m:oMath xmlns:m="http://schemas.openxmlformats.org/officeDocument/2006/math">
                    <m:r>
                      <a:rPr lang="en-CA" sz="3600" b="0" i="1" smtClean="0">
                        <a:latin typeface="Cambria Math" panose="02040503050406030204" pitchFamily="18" charset="0"/>
                      </a:rPr>
                      <m:t>∼0.1 </m:t>
                    </m:r>
                    <m:sSub>
                      <m:sSubPr>
                        <m:ctrlPr>
                          <a:rPr lang="en-CA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sz="3600" dirty="0"/>
                  <a:t>)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C59EB0E-4240-7441-9F90-5F0A38958F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325" y="887020"/>
                <a:ext cx="11473347" cy="1224502"/>
              </a:xfrm>
              <a:prstGeom prst="rect">
                <a:avLst/>
              </a:prstGeom>
              <a:blipFill>
                <a:blip r:embed="rId3"/>
                <a:stretch>
                  <a:fillRect l="-1438" t="-8247" b="-144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BB8E89C6-6F96-75C4-88B0-11C2794DC4AE}"/>
              </a:ext>
            </a:extLst>
          </p:cNvPr>
          <p:cNvSpPr txBox="1"/>
          <p:nvPr/>
        </p:nvSpPr>
        <p:spPr>
          <a:xfrm>
            <a:off x="6380609" y="2022189"/>
            <a:ext cx="6701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</a:t>
            </a:r>
            <a:r>
              <a:rPr lang="en-US" dirty="0" err="1"/>
              <a:t>Kouvaris</a:t>
            </a:r>
            <a:r>
              <a:rPr lang="en-US" dirty="0"/>
              <a:t> &amp; Nielsen 2015, Collier et al. 2022)</a:t>
            </a:r>
          </a:p>
        </p:txBody>
      </p:sp>
    </p:spTree>
    <p:extLst>
      <p:ext uri="{BB962C8B-B14F-4D97-AF65-F5344CB8AC3E}">
        <p14:creationId xmlns:p14="http://schemas.microsoft.com/office/powerpoint/2010/main" val="62352564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BCBCE2-237D-8883-7ADB-8FFDE26256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EB8B7A9-FB1F-7294-612A-5A1F258A306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759" t="10588" r="8395" b="47817"/>
          <a:stretch/>
        </p:blipFill>
        <p:spPr>
          <a:xfrm>
            <a:off x="0" y="708153"/>
            <a:ext cx="12223444" cy="493548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5249123-762F-F04C-7E5C-6BD485801C6F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>
              <a:xfrm>
                <a:off x="-232475" y="0"/>
                <a:ext cx="12990286" cy="887020"/>
              </a:xfrm>
            </p:spPr>
            <p:txBody>
              <a:bodyPr>
                <a:normAutofit/>
              </a:bodyPr>
              <a:lstStyle/>
              <a:p>
                <a:r>
                  <a:rPr lang="en-US" sz="4700" b="1" dirty="0">
                    <a:solidFill>
                      <a:srgbClr val="0070C0"/>
                    </a:solidFill>
                    <a:latin typeface="+mn-lt"/>
                  </a:rPr>
                  <a:t>Varying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47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47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CA" sz="47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r>
                  <a:rPr lang="en-US" sz="4700" b="1" dirty="0">
                    <a:solidFill>
                      <a:schemeClr val="tx1"/>
                    </a:solidFill>
                    <a:latin typeface="+mn-lt"/>
                  </a:rPr>
                  <a:t>, </a:t>
                </a:r>
                <a14:m>
                  <m:oMath xmlns:m="http://schemas.openxmlformats.org/officeDocument/2006/math">
                    <m:r>
                      <a:rPr lang="en-CA" sz="47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CA" sz="47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4700" b="1" dirty="0">
                    <a:solidFill>
                      <a:schemeClr val="tx1"/>
                    </a:solidFill>
                    <a:latin typeface="+mn-lt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47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47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CA" sz="47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sub>
                    </m:sSub>
                    <m:r>
                      <a:rPr lang="en-CA" sz="47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=0.05</m:t>
                    </m:r>
                  </m:oMath>
                </a14:m>
                <a:endParaRPr lang="en-US" sz="4700" b="1" dirty="0">
                  <a:solidFill>
                    <a:schemeClr val="tx1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5249123-762F-F04C-7E5C-6BD485801C6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-232475" y="0"/>
                <a:ext cx="12990286" cy="887020"/>
              </a:xfrm>
              <a:blipFill>
                <a:blip r:embed="rId4"/>
                <a:stretch>
                  <a:fillRect t="-12676" b="-267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FC66BFDC-E628-5EEF-9D9A-A27A503DC33F}"/>
              </a:ext>
            </a:extLst>
          </p:cNvPr>
          <p:cNvSpPr txBox="1"/>
          <p:nvPr/>
        </p:nvSpPr>
        <p:spPr>
          <a:xfrm>
            <a:off x="0" y="6488668"/>
            <a:ext cx="2943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SS &amp; </a:t>
            </a:r>
            <a:r>
              <a:rPr lang="en-US" dirty="0" err="1"/>
              <a:t>Morsink</a:t>
            </a:r>
            <a:r>
              <a:rPr lang="en-US" dirty="0"/>
              <a:t>, 2024</a:t>
            </a:r>
          </a:p>
        </p:txBody>
      </p:sp>
      <p:pic>
        <p:nvPicPr>
          <p:cNvPr id="5" name="Picture 4" descr="A table with math equations&#10;&#10;Description automatically generated with medium confidence">
            <a:extLst>
              <a:ext uri="{FF2B5EF4-FFF2-40B4-BE49-F238E27FC236}">
                <a16:creationId xmlns:a16="http://schemas.microsoft.com/office/drawing/2014/main" id="{881DD6B5-2241-4E86-BE2D-66030D7ADD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7965" y="5299648"/>
            <a:ext cx="3940637" cy="1556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7013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5957B6-5835-1879-9E3B-0B2300B164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4796C-5319-52D2-F1E9-1B639C799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99144" y="0"/>
            <a:ext cx="12990286" cy="887020"/>
          </a:xfrm>
        </p:spPr>
        <p:txBody>
          <a:bodyPr>
            <a:normAutofit/>
          </a:bodyPr>
          <a:lstStyle/>
          <a:p>
            <a:r>
              <a:rPr lang="en-US" sz="5200" b="1" dirty="0">
                <a:latin typeface="+mn-lt"/>
              </a:rPr>
              <a:t>Dark Matter (DM) </a:t>
            </a:r>
            <a:r>
              <a:rPr lang="en-US" sz="5200" b="1" dirty="0">
                <a:solidFill>
                  <a:srgbClr val="0070C0"/>
                </a:solidFill>
                <a:latin typeface="+mn-lt"/>
              </a:rPr>
              <a:t>Admixed Neutron Stars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2CF9DB2-478C-293A-CDDA-4721AB8AE1DD}"/>
              </a:ext>
            </a:extLst>
          </p:cNvPr>
          <p:cNvSpPr txBox="1"/>
          <p:nvPr/>
        </p:nvSpPr>
        <p:spPr>
          <a:xfrm>
            <a:off x="235390" y="5056094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Miao et al. 2022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612B029-B572-947C-BCBB-76C5A8289E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87020"/>
            <a:ext cx="5601790" cy="4169074"/>
          </a:xfrm>
          <a:prstGeom prst="rect">
            <a:avLst/>
          </a:prstGeom>
        </p:spPr>
      </p:pic>
      <p:pic>
        <p:nvPicPr>
          <p:cNvPr id="6" name="Picture 5" descr="A diagram of a plane&#10;&#10;AI-generated content may be incorrect.">
            <a:extLst>
              <a:ext uri="{FF2B5EF4-FFF2-40B4-BE49-F238E27FC236}">
                <a16:creationId xmlns:a16="http://schemas.microsoft.com/office/drawing/2014/main" id="{D80CF942-39AC-861E-6937-C277D56C53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01791" y="1192306"/>
            <a:ext cx="6390220" cy="347830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3E4BC60-3252-DCAD-F37D-AFE64FA7931A}"/>
              </a:ext>
            </a:extLst>
          </p:cNvPr>
          <p:cNvSpPr txBox="1"/>
          <p:nvPr/>
        </p:nvSpPr>
        <p:spPr>
          <a:xfrm>
            <a:off x="6095999" y="5039943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Shakeri &amp; </a:t>
            </a:r>
            <a:r>
              <a:rPr lang="en-US" dirty="0" err="1"/>
              <a:t>Karkevandi</a:t>
            </a:r>
            <a:r>
              <a:rPr lang="en-US" dirty="0"/>
              <a:t> 2024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6CC1966-BA5E-E0A0-267F-6C91B0FA945A}"/>
              </a:ext>
            </a:extLst>
          </p:cNvPr>
          <p:cNvSpPr txBox="1"/>
          <p:nvPr/>
        </p:nvSpPr>
        <p:spPr>
          <a:xfrm>
            <a:off x="1375075" y="5409276"/>
            <a:ext cx="2851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dirty="0">
                <a:solidFill>
                  <a:srgbClr val="0070C0"/>
                </a:solidFill>
              </a:rPr>
              <a:t>Fermionic</a:t>
            </a:r>
            <a:r>
              <a:rPr lang="en-CA" sz="3600" dirty="0"/>
              <a:t> DM</a:t>
            </a:r>
            <a:endParaRPr lang="en-US" sz="3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6E348D-36B2-DE87-633A-CDD8AE6B3F6E}"/>
              </a:ext>
            </a:extLst>
          </p:cNvPr>
          <p:cNvSpPr txBox="1"/>
          <p:nvPr/>
        </p:nvSpPr>
        <p:spPr>
          <a:xfrm>
            <a:off x="6861114" y="5409275"/>
            <a:ext cx="2851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dirty="0">
                <a:solidFill>
                  <a:srgbClr val="0070C0"/>
                </a:solidFill>
              </a:rPr>
              <a:t>Bosonic</a:t>
            </a:r>
            <a:r>
              <a:rPr lang="en-CA" sz="3600" dirty="0"/>
              <a:t> DM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88695440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63807C-676C-4CBE-0B41-5FDF1E90D6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8B45F4B-455E-5A16-1869-0BC69ECF77E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943" t="11029" r="8395" b="47731"/>
          <a:stretch/>
        </p:blipFill>
        <p:spPr>
          <a:xfrm>
            <a:off x="0" y="782848"/>
            <a:ext cx="12176293" cy="488503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5EE22F4-A3FB-C2D1-BC3D-E3BE32FCC8F5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>
              <a:xfrm>
                <a:off x="-232475" y="0"/>
                <a:ext cx="12990286" cy="887020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sz="5200" b="1" dirty="0">
                    <a:solidFill>
                      <a:srgbClr val="0070C0"/>
                    </a:solidFill>
                    <a:latin typeface="+mn-lt"/>
                  </a:rPr>
                  <a:t>Varying </a:t>
                </a:r>
                <a14:m>
                  <m:oMath xmlns:m="http://schemas.openxmlformats.org/officeDocument/2006/math">
                    <m:r>
                      <a:rPr lang="en-CA" sz="54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5200" b="1" dirty="0">
                    <a:solidFill>
                      <a:schemeClr val="tx1"/>
                    </a:solidFill>
                    <a:latin typeface="+mn-lt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4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4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CA" sz="4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sub>
                    </m:sSub>
                    <m:r>
                      <a:rPr lang="en-CA" sz="4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=1 </m:t>
                    </m:r>
                    <m:r>
                      <m:rPr>
                        <m:sty m:val="p"/>
                      </m:rPr>
                      <a:rPr lang="en-CA" sz="4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US" sz="5200" b="1" dirty="0">
                    <a:solidFill>
                      <a:schemeClr val="tx1"/>
                    </a:solidFill>
                    <a:latin typeface="+mn-lt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5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5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CA" sz="5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sub>
                    </m:sSub>
                    <m:r>
                      <a:rPr lang="en-CA" sz="5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=0.05</m:t>
                    </m:r>
                  </m:oMath>
                </a14:m>
                <a:endParaRPr lang="en-US" sz="5200" b="1" dirty="0">
                  <a:solidFill>
                    <a:schemeClr val="tx1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5EE22F4-A3FB-C2D1-BC3D-E3BE32FCC8F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-232475" y="0"/>
                <a:ext cx="12990286" cy="887020"/>
              </a:xfrm>
              <a:blipFill>
                <a:blip r:embed="rId4"/>
                <a:stretch>
                  <a:fillRect t="-14085" b="-267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348A7636-DC6E-21D3-2E6D-16BC416BA26A}"/>
              </a:ext>
            </a:extLst>
          </p:cNvPr>
          <p:cNvSpPr txBox="1"/>
          <p:nvPr/>
        </p:nvSpPr>
        <p:spPr>
          <a:xfrm>
            <a:off x="0" y="6488668"/>
            <a:ext cx="2943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SS &amp; </a:t>
            </a:r>
            <a:r>
              <a:rPr lang="en-US" dirty="0" err="1"/>
              <a:t>Morsink</a:t>
            </a:r>
            <a:r>
              <a:rPr lang="en-US" dirty="0"/>
              <a:t>, 2024</a:t>
            </a:r>
          </a:p>
        </p:txBody>
      </p:sp>
      <p:pic>
        <p:nvPicPr>
          <p:cNvPr id="5" name="Picture 4" descr="A table with math equations&#10;&#10;Description automatically generated with medium confidence">
            <a:extLst>
              <a:ext uri="{FF2B5EF4-FFF2-40B4-BE49-F238E27FC236}">
                <a16:creationId xmlns:a16="http://schemas.microsoft.com/office/drawing/2014/main" id="{C7D3BD8A-A0DE-A09B-C9C7-6470627BB4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28932" y="5316807"/>
            <a:ext cx="3839117" cy="1516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38455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49867D-6B65-1820-A99D-B620F0628D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7DD8F-5F62-7D44-167B-230B03E07B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99144" y="0"/>
            <a:ext cx="12990286" cy="887020"/>
          </a:xfrm>
        </p:spPr>
        <p:txBody>
          <a:bodyPr>
            <a:normAutofit/>
          </a:bodyPr>
          <a:lstStyle/>
          <a:p>
            <a:r>
              <a:rPr lang="en-US" sz="5200" b="1" dirty="0">
                <a:latin typeface="+mn-lt"/>
              </a:rPr>
              <a:t>Gravitational Self-Lensing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6BA2940-02EA-43AD-957F-1C8AD029BE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478" y="1247308"/>
            <a:ext cx="4432300" cy="40005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77016EF-9D8E-8F9B-C963-F1182EA0778E}"/>
                  </a:ext>
                </a:extLst>
              </p:cNvPr>
              <p:cNvSpPr txBox="1"/>
              <p:nvPr/>
            </p:nvSpPr>
            <p:spPr>
              <a:xfrm>
                <a:off x="5131206" y="1243077"/>
                <a:ext cx="7305222" cy="5330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60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CA" sz="2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</m:func>
                      <m:r>
                        <a:rPr lang="en-CA" sz="2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2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6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CA" sz="2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𝜁</m:t>
                          </m:r>
                        </m:e>
                      </m:func>
                      <m:func>
                        <m:funcPr>
                          <m:ctrlPr>
                            <a:rPr lang="en-US" sz="2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6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n-CA" sz="2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CA" sz="2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e>
                      </m:func>
                      <m:r>
                        <a:rPr lang="en-CA" sz="2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unc>
                        <m:funcPr>
                          <m:ctrlPr>
                            <a:rPr lang="en-CA" sz="2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CA" sz="26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CA" sz="2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𝜁</m:t>
                          </m:r>
                        </m:e>
                      </m:func>
                      <m:func>
                        <m:funcPr>
                          <m:ctrlPr>
                            <a:rPr lang="en-CA" sz="2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CA" sz="26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sSub>
                            <m:sSubPr>
                              <m:ctrlPr>
                                <a:rPr lang="en-CA" sz="2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CA" sz="2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e>
                      </m:func>
                      <m:func>
                        <m:funcPr>
                          <m:ctrlPr>
                            <a:rPr lang="en-US" sz="2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6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CA" sz="2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func>
                    </m:oMath>
                  </m:oMathPara>
                </a14:m>
                <a:endParaRPr lang="en-CA" sz="26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endParaRPr lang="en-CA" sz="2600" b="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CA" sz="2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en-CA" sz="2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CA" sz="2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CA" sz="2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  <m:sup>
                          <m:r>
                            <a:rPr lang="en-CA" sz="2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CA" sz="2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CA" sz="2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𝑑𝑟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CA" sz="2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CA" sz="2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n-CA" sz="2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sSup>
                            <m:sSupPr>
                              <m:ctrlPr>
                                <a:rPr lang="en-CA" sz="2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CA" sz="2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CA" sz="2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CA" sz="2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en-CA" sz="26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CA" sz="26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𝑏</m:t>
                                          </m:r>
                                        </m:e>
                                        <m:sup>
                                          <m:r>
                                            <a:rPr lang="en-CA" sz="26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  <m:r>
                                    <a:rPr lang="en-CA" sz="2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CA" sz="2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CA" sz="2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en-CA" sz="2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CA" sz="26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</m:e>
                                        <m:sup>
                                          <m:r>
                                            <a:rPr lang="en-CA" sz="2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  <m:d>
                                    <m:dPr>
                                      <m:ctrlPr>
                                        <a:rPr lang="en-CA" sz="26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CA" sz="2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1−</m:t>
                                      </m:r>
                                      <m:f>
                                        <m:fPr>
                                          <m:ctrlPr>
                                            <a:rPr lang="en-CA" sz="2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en-CA" sz="2600" b="0" i="1" smtClean="0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CA" sz="2600" b="0" i="1" smtClean="0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𝑅</m:t>
                                              </m:r>
                                            </m:e>
                                            <m:sub>
                                              <m:r>
                                                <a:rPr lang="en-CA" sz="2600" b="0" i="1" smtClean="0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𝑆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r>
                                            <a:rPr lang="en-CA" sz="26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en-CA" sz="2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−1/2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2600" dirty="0">
                  <a:solidFill>
                    <a:srgbClr val="0070C0"/>
                  </a:solidFill>
                </a:endParaRPr>
              </a:p>
              <a:p>
                <a:endParaRPr lang="en-CA" sz="2600" b="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CA" sz="2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CA" sz="2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sz="2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sz="2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  <m:func>
                          <m:funcPr>
                            <m:ctrlPr>
                              <a:rPr lang="en-CA" sz="2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CA" sz="26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r>
                              <a:rPr lang="en-CA" sz="2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</m:func>
                      </m:num>
                      <m:den>
                        <m:rad>
                          <m:radPr>
                            <m:degHide m:val="on"/>
                            <m:ctrlPr>
                              <a:rPr lang="en-CA" sz="2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CA" sz="2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1−</m:t>
                            </m:r>
                            <m:f>
                              <m:fPr>
                                <m:ctrlPr>
                                  <a:rPr lang="en-CA" sz="2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CA" sz="2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sz="2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CA" sz="2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CA" sz="2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den>
                            </m:f>
                          </m:e>
                        </m:rad>
                      </m:den>
                    </m:f>
                  </m:oMath>
                </a14:m>
                <a:r>
                  <a:rPr lang="en-US" sz="2600" dirty="0">
                    <a:solidFill>
                      <a:srgbClr val="0070C0"/>
                    </a:solidFill>
                  </a:rPr>
                  <a:t>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CA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CA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p>
                          <m:r>
                            <a:rPr lang="en-CA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sSub>
                        <m:sSubPr>
                          <m:ctrlPr>
                            <a:rPr lang="en-CA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CA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𝑡𝑡</m:t>
                          </m:r>
                        </m:sub>
                      </m:sSub>
                      <m:d>
                        <m:dPr>
                          <m:ctrlPr>
                            <a:rPr lang="en-CA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sz="32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32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CA" sz="32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e>
                      </m:d>
                      <m:func>
                        <m:funcPr>
                          <m:ctrlPr>
                            <a:rPr lang="en-CA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CA" sz="3200" b="0" i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CA" sz="32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sz="32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</m:d>
                        </m:e>
                      </m:func>
                      <m:f>
                        <m:fPr>
                          <m:ctrlPr>
                            <a:rPr lang="en-CA" sz="32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32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func>
                            <m:funcPr>
                              <m:ctrlPr>
                                <a:rPr lang="en-CA" sz="32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CA" sz="320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CA" sz="3200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CA" sz="3200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d>
                            </m:e>
                          </m:func>
                        </m:num>
                        <m:den>
                          <m:r>
                            <a:rPr lang="en-CA" sz="32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func>
                            <m:funcPr>
                              <m:ctrlPr>
                                <a:rPr lang="en-CA" sz="32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CA" sz="320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CA" sz="3200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CA" sz="3200" b="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𝜓</m:t>
                                  </m:r>
                                </m:e>
                              </m:d>
                            </m:e>
                          </m:func>
                        </m:den>
                      </m:f>
                    </m:oMath>
                  </m:oMathPara>
                </a14:m>
                <a:endParaRPr lang="en-US" sz="3200" dirty="0">
                  <a:solidFill>
                    <a:srgbClr val="0070C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500" dirty="0">
                  <a:solidFill>
                    <a:srgbClr val="0070C0"/>
                  </a:solidFill>
                </a:endParaRPr>
              </a:p>
              <a:p>
                <a:r>
                  <a:rPr lang="en-US" sz="3000" dirty="0"/>
                  <a:t>This can be used to calculate </a:t>
                </a:r>
                <a:r>
                  <a:rPr lang="en-US" sz="3000" dirty="0">
                    <a:solidFill>
                      <a:srgbClr val="0070C0"/>
                    </a:solidFill>
                  </a:rPr>
                  <a:t>pulse profiles</a:t>
                </a:r>
                <a:r>
                  <a:rPr lang="en-US" sz="3000" dirty="0"/>
                  <a:t> (flux vs time plots)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77016EF-9D8E-8F9B-C963-F1182EA077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1206" y="1243077"/>
                <a:ext cx="7305222" cy="5330498"/>
              </a:xfrm>
              <a:prstGeom prst="rect">
                <a:avLst/>
              </a:prstGeom>
              <a:blipFill>
                <a:blip r:embed="rId4"/>
                <a:stretch>
                  <a:fillRect l="-9201" t="-14489" b="-2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F5E5C886-6F42-BF43-33A8-BE45ADB071EB}"/>
              </a:ext>
            </a:extLst>
          </p:cNvPr>
          <p:cNvSpPr txBox="1"/>
          <p:nvPr/>
        </p:nvSpPr>
        <p:spPr>
          <a:xfrm>
            <a:off x="698906" y="5238764"/>
            <a:ext cx="2943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Credit: Bogdanov et al., 2022</a:t>
            </a:r>
          </a:p>
        </p:txBody>
      </p:sp>
    </p:spTree>
    <p:extLst>
      <p:ext uri="{BB962C8B-B14F-4D97-AF65-F5344CB8AC3E}">
        <p14:creationId xmlns:p14="http://schemas.microsoft.com/office/powerpoint/2010/main" val="320784992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848BCD-9F35-94F4-8799-15CB242789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>
            <a:extLst>
              <a:ext uri="{FF2B5EF4-FFF2-40B4-BE49-F238E27FC236}">
                <a16:creationId xmlns:a16="http://schemas.microsoft.com/office/drawing/2014/main" id="{401F6A94-4996-316A-1C64-71F9B7105AC0}"/>
              </a:ext>
            </a:extLst>
          </p:cNvPr>
          <p:cNvGrpSpPr/>
          <p:nvPr/>
        </p:nvGrpSpPr>
        <p:grpSpPr>
          <a:xfrm>
            <a:off x="616473" y="-548779"/>
            <a:ext cx="4768417" cy="7333255"/>
            <a:chOff x="5608021" y="-473475"/>
            <a:chExt cx="4768417" cy="7333255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0C1EFF02-53FC-49E1-F5AB-B01A404DA8DF}"/>
                </a:ext>
              </a:extLst>
            </p:cNvPr>
            <p:cNvGrpSpPr/>
            <p:nvPr/>
          </p:nvGrpSpPr>
          <p:grpSpPr>
            <a:xfrm>
              <a:off x="5608021" y="-473475"/>
              <a:ext cx="4768417" cy="7333255"/>
              <a:chOff x="5608021" y="-473475"/>
              <a:chExt cx="4768417" cy="7333255"/>
            </a:xfrm>
          </p:grpSpPr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68BF7867-98A2-5CB4-DC2F-3B182CA9264B}"/>
                  </a:ext>
                </a:extLst>
              </p:cNvPr>
              <p:cNvGrpSpPr/>
              <p:nvPr/>
            </p:nvGrpSpPr>
            <p:grpSpPr>
              <a:xfrm>
                <a:off x="5608021" y="-473475"/>
                <a:ext cx="4768417" cy="7333255"/>
                <a:chOff x="5608021" y="-473475"/>
                <a:chExt cx="4768417" cy="7333255"/>
              </a:xfrm>
            </p:grpSpPr>
            <p:grpSp>
              <p:nvGrpSpPr>
                <p:cNvPr id="12" name="Group 11">
                  <a:extLst>
                    <a:ext uri="{FF2B5EF4-FFF2-40B4-BE49-F238E27FC236}">
                      <a16:creationId xmlns:a16="http://schemas.microsoft.com/office/drawing/2014/main" id="{872B7BD0-902D-7B84-E76E-D4FC9043C27D}"/>
                    </a:ext>
                  </a:extLst>
                </p:cNvPr>
                <p:cNvGrpSpPr/>
                <p:nvPr/>
              </p:nvGrpSpPr>
              <p:grpSpPr>
                <a:xfrm>
                  <a:off x="6431058" y="2289743"/>
                  <a:ext cx="3945380" cy="4570037"/>
                  <a:chOff x="6278584" y="1649431"/>
                  <a:chExt cx="4322123" cy="4935210"/>
                </a:xfrm>
              </p:grpSpPr>
              <p:grpSp>
                <p:nvGrpSpPr>
                  <p:cNvPr id="8" name="Group 7">
                    <a:extLst>
                      <a:ext uri="{FF2B5EF4-FFF2-40B4-BE49-F238E27FC236}">
                        <a16:creationId xmlns:a16="http://schemas.microsoft.com/office/drawing/2014/main" id="{664B7B09-F8D1-0B61-98AA-930F02979766}"/>
                      </a:ext>
                    </a:extLst>
                  </p:cNvPr>
                  <p:cNvGrpSpPr/>
                  <p:nvPr/>
                </p:nvGrpSpPr>
                <p:grpSpPr>
                  <a:xfrm>
                    <a:off x="6278584" y="1649431"/>
                    <a:ext cx="4322123" cy="4321549"/>
                    <a:chOff x="6913665" y="1649431"/>
                    <a:chExt cx="4322123" cy="4321549"/>
                  </a:xfrm>
                </p:grpSpPr>
                <p:sp>
                  <p:nvSpPr>
                    <p:cNvPr id="7" name="Oval 6">
                      <a:extLst>
                        <a:ext uri="{FF2B5EF4-FFF2-40B4-BE49-F238E27FC236}">
                          <a16:creationId xmlns:a16="http://schemas.microsoft.com/office/drawing/2014/main" id="{3194EE62-814B-BC8F-A5DD-4685AD5B3F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913665" y="1649431"/>
                      <a:ext cx="4322123" cy="4321549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tx1">
                            <a:lumMod val="95000"/>
                            <a:lumOff val="5000"/>
                          </a:schemeClr>
                        </a:gs>
                        <a:gs pos="0">
                          <a:schemeClr val="accent1">
                            <a:lumMod val="45000"/>
                            <a:lumOff val="55000"/>
                          </a:schemeClr>
                        </a:gs>
                        <a:gs pos="0">
                          <a:schemeClr val="accent1">
                            <a:lumMod val="45000"/>
                            <a:lumOff val="55000"/>
                          </a:schemeClr>
                        </a:gs>
                        <a:gs pos="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rgbClr val="335643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" name="Oval 4">
                      <a:extLst>
                        <a:ext uri="{FF2B5EF4-FFF2-40B4-BE49-F238E27FC236}">
                          <a16:creationId xmlns:a16="http://schemas.microsoft.com/office/drawing/2014/main" id="{0CA37A11-966D-72CE-65CA-8289A1312F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48748" y="2284225"/>
                      <a:ext cx="3051958" cy="3051959"/>
                    </a:xfrm>
                    <a:prstGeom prst="ellipse">
                      <a:avLst/>
                    </a:prstGeom>
                    <a:solidFill>
                      <a:srgbClr val="00B050">
                        <a:alpha val="50430"/>
                      </a:srgbClr>
                    </a:solidFill>
                    <a:ln>
                      <a:solidFill>
                        <a:srgbClr val="335643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sp>
                <p:nvSpPr>
                  <p:cNvPr id="10" name="TextBox 9">
                    <a:extLst>
                      <a:ext uri="{FF2B5EF4-FFF2-40B4-BE49-F238E27FC236}">
                        <a16:creationId xmlns:a16="http://schemas.microsoft.com/office/drawing/2014/main" id="{6C273A1C-31EE-B52B-DAA7-E30F178B80AC}"/>
                      </a:ext>
                    </a:extLst>
                  </p:cNvPr>
                  <p:cNvSpPr txBox="1"/>
                  <p:nvPr/>
                </p:nvSpPr>
                <p:spPr>
                  <a:xfrm>
                    <a:off x="7430593" y="5886664"/>
                    <a:ext cx="2985175" cy="6979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3600" dirty="0">
                        <a:ln w="0"/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rPr>
                      <a:t>Dark Halo </a:t>
                    </a:r>
                  </a:p>
                </p:txBody>
              </p:sp>
            </p:grpSp>
            <p:sp>
              <p:nvSpPr>
                <p:cNvPr id="13" name="Oval 12">
                  <a:extLst>
                    <a:ext uri="{FF2B5EF4-FFF2-40B4-BE49-F238E27FC236}">
                      <a16:creationId xmlns:a16="http://schemas.microsoft.com/office/drawing/2014/main" id="{524DAE01-C2D8-9646-64E8-E4603C5D4A22}"/>
                    </a:ext>
                  </a:extLst>
                </p:cNvPr>
                <p:cNvSpPr/>
                <p:nvPr/>
              </p:nvSpPr>
              <p:spPr>
                <a:xfrm>
                  <a:off x="7010784" y="2877565"/>
                  <a:ext cx="2785930" cy="2826135"/>
                </a:xfrm>
                <a:prstGeom prst="ellipse">
                  <a:avLst/>
                </a:prstGeom>
                <a:solidFill>
                  <a:schemeClr val="tx1">
                    <a:lumMod val="95000"/>
                    <a:lumOff val="5000"/>
                    <a:alpha val="50138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Arc 35">
                  <a:extLst>
                    <a:ext uri="{FF2B5EF4-FFF2-40B4-BE49-F238E27FC236}">
                      <a16:creationId xmlns:a16="http://schemas.microsoft.com/office/drawing/2014/main" id="{BECBE047-5E2A-0876-3A94-532447C20513}"/>
                    </a:ext>
                  </a:extLst>
                </p:cNvPr>
                <p:cNvSpPr/>
                <p:nvPr/>
              </p:nvSpPr>
              <p:spPr>
                <a:xfrm rot="21430837" flipH="1" flipV="1">
                  <a:off x="6347649" y="-473475"/>
                  <a:ext cx="2018472" cy="6300648"/>
                </a:xfrm>
                <a:prstGeom prst="arc">
                  <a:avLst>
                    <a:gd name="adj1" fmla="val 15774535"/>
                    <a:gd name="adj2" fmla="val 2676572"/>
                  </a:avLst>
                </a:prstGeom>
                <a:ln w="76200"/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47" name="Picture 46">
                  <a:extLst>
                    <a:ext uri="{FF2B5EF4-FFF2-40B4-BE49-F238E27FC236}">
                      <a16:creationId xmlns:a16="http://schemas.microsoft.com/office/drawing/2014/main" id="{5E798504-081B-71E7-DB14-3F11E7654ED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51800" t="17520" r="164" b="9325"/>
                <a:stretch/>
              </p:blipFill>
              <p:spPr>
                <a:xfrm rot="3337231">
                  <a:off x="5491820" y="1185622"/>
                  <a:ext cx="866231" cy="633830"/>
                </a:xfrm>
                <a:prstGeom prst="rect">
                  <a:avLst/>
                </a:prstGeom>
              </p:spPr>
            </p:pic>
          </p:grp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365CBAF6-D00A-A321-17D0-B63245FF70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58748" y="4401787"/>
                <a:ext cx="1156138" cy="761221"/>
              </a:xfrm>
              <a:prstGeom prst="straightConnector1">
                <a:avLst/>
              </a:prstGeom>
              <a:ln w="57150" cap="flat" cmpd="sng" algn="ctr">
                <a:solidFill>
                  <a:schemeClr val="bg1">
                    <a:lumMod val="85000"/>
                  </a:schemeClr>
                </a:solidFill>
                <a:prstDash val="solid"/>
                <a:round/>
                <a:headEnd type="arrow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AA8F4491-E6A9-E9DA-155C-2AB1AC8099EB}"/>
                      </a:ext>
                    </a:extLst>
                  </p:cNvPr>
                  <p:cNvSpPr txBox="1"/>
                  <p:nvPr/>
                </p:nvSpPr>
                <p:spPr>
                  <a:xfrm>
                    <a:off x="9383659" y="4924494"/>
                    <a:ext cx="283779" cy="6463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CA" sz="3600" i="1" smtClean="0">
                                  <a:solidFill>
                                    <a:schemeClr val="bg1">
                                      <a:lumMod val="8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3600" b="0" i="1" smtClean="0">
                                  <a:solidFill>
                                    <a:schemeClr val="bg1">
                                      <a:lumMod val="8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CA" sz="3600" b="0" i="1" smtClean="0">
                                  <a:solidFill>
                                    <a:schemeClr val="bg1">
                                      <a:lumMod val="8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oMath>
                      </m:oMathPara>
                    </a14:m>
                    <a:endParaRPr lang="en-US" sz="3600" dirty="0">
                      <a:solidFill>
                        <a:srgbClr val="C0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AA8F4491-E6A9-E9DA-155C-2AB1AC8099E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383659" y="4924494"/>
                    <a:ext cx="283779" cy="646331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20833" r="-141667" b="-576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FE08E30E-3776-9A4A-77F9-AA6BB76BB68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356388" y="2317131"/>
                <a:ext cx="66318" cy="2084655"/>
              </a:xfrm>
              <a:prstGeom prst="straightConnector1">
                <a:avLst/>
              </a:prstGeom>
              <a:ln w="57150" cap="flat" cmpd="sng" algn="ctr">
                <a:solidFill>
                  <a:schemeClr val="bg1">
                    <a:lumMod val="85000"/>
                  </a:schemeClr>
                </a:solidFill>
                <a:prstDash val="solid"/>
                <a:round/>
                <a:headEnd type="arrow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TextBox 17">
                    <a:extLst>
                      <a:ext uri="{FF2B5EF4-FFF2-40B4-BE49-F238E27FC236}">
                        <a16:creationId xmlns:a16="http://schemas.microsoft.com/office/drawing/2014/main" id="{9354BCC1-9EAA-3E22-0DAC-3970F55D7DC5}"/>
                      </a:ext>
                    </a:extLst>
                  </p:cNvPr>
                  <p:cNvSpPr txBox="1"/>
                  <p:nvPr/>
                </p:nvSpPr>
                <p:spPr>
                  <a:xfrm>
                    <a:off x="8541947" y="2343297"/>
                    <a:ext cx="283779" cy="6463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CA" sz="3600" i="1" smtClean="0">
                                  <a:solidFill>
                                    <a:schemeClr val="bg1">
                                      <a:lumMod val="8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3600" b="0" i="1" smtClean="0">
                                  <a:solidFill>
                                    <a:schemeClr val="bg1">
                                      <a:lumMod val="8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CA" sz="3600" b="0" i="1" smtClean="0">
                                  <a:solidFill>
                                    <a:schemeClr val="bg1">
                                      <a:lumMod val="8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</m:oMath>
                      </m:oMathPara>
                    </a14:m>
                    <a:endParaRPr lang="en-US" sz="3600" dirty="0">
                      <a:solidFill>
                        <a:srgbClr val="C0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8" name="TextBox 17">
                    <a:extLst>
                      <a:ext uri="{FF2B5EF4-FFF2-40B4-BE49-F238E27FC236}">
                        <a16:creationId xmlns:a16="http://schemas.microsoft.com/office/drawing/2014/main" id="{9354BCC1-9EAA-3E22-0DAC-3970F55D7DC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541947" y="2343297"/>
                    <a:ext cx="283779" cy="646331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21739" r="-152174" b="-576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TextBox 24">
                    <a:extLst>
                      <a:ext uri="{FF2B5EF4-FFF2-40B4-BE49-F238E27FC236}">
                        <a16:creationId xmlns:a16="http://schemas.microsoft.com/office/drawing/2014/main" id="{1F73AE98-C6B2-9A3C-DF40-88A6700A0870}"/>
                      </a:ext>
                    </a:extLst>
                  </p:cNvPr>
                  <p:cNvSpPr txBox="1"/>
                  <p:nvPr/>
                </p:nvSpPr>
                <p:spPr>
                  <a:xfrm>
                    <a:off x="7353056" y="4729577"/>
                    <a:ext cx="1664316" cy="646331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CA" sz="3600" i="1" smtClean="0">
                                  <a:solidFill>
                                    <a:schemeClr val="bg1">
                                      <a:lumMod val="8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3600" b="0" i="1" smtClean="0">
                                  <a:solidFill>
                                    <a:schemeClr val="bg1">
                                      <a:lumMod val="8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CA" sz="3600" b="0" i="1" smtClean="0">
                                  <a:solidFill>
                                    <a:schemeClr val="bg1">
                                      <a:lumMod val="8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</m:sSub>
                          <m:d>
                            <m:dPr>
                              <m:ctrlPr>
                                <a:rPr lang="en-CA" sz="3600" i="1" smtClean="0">
                                  <a:solidFill>
                                    <a:schemeClr val="bg1">
                                      <a:lumMod val="8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CA" sz="3600" i="1" smtClean="0">
                                      <a:solidFill>
                                        <a:schemeClr val="bg1">
                                          <a:lumMod val="8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3600" b="0" i="1" smtClean="0">
                                      <a:solidFill>
                                        <a:schemeClr val="bg1">
                                          <a:lumMod val="8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CA" sz="3600" b="0" i="1" smtClean="0">
                                      <a:solidFill>
                                        <a:schemeClr val="bg1">
                                          <a:lumMod val="8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sub>
                              </m:sSub>
                            </m:e>
                          </m:d>
                        </m:oMath>
                      </m:oMathPara>
                    </a14:m>
                    <a:endParaRPr lang="en-US" sz="3600" dirty="0">
                      <a:solidFill>
                        <a:srgbClr val="C0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5" name="TextBox 24">
                    <a:extLst>
                      <a:ext uri="{FF2B5EF4-FFF2-40B4-BE49-F238E27FC236}">
                        <a16:creationId xmlns:a16="http://schemas.microsoft.com/office/drawing/2014/main" id="{1F73AE98-C6B2-9A3C-DF40-88A6700A087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353056" y="4729577"/>
                    <a:ext cx="1664316" cy="646331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3788" b="-576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799FF381-F795-0E5C-BA4D-F40A914C2BD1}"/>
                    </a:ext>
                  </a:extLst>
                </p:cNvPr>
                <p:cNvSpPr txBox="1"/>
                <p:nvPr/>
              </p:nvSpPr>
              <p:spPr>
                <a:xfrm>
                  <a:off x="7725284" y="5567118"/>
                  <a:ext cx="283779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CA" sz="3600" i="1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b="0" i="1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CA" sz="3600" b="0" i="0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cloud</m:t>
                            </m:r>
                          </m:sub>
                        </m:sSub>
                      </m:oMath>
                    </m:oMathPara>
                  </a14:m>
                  <a:endParaRPr lang="en-US" sz="36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799FF381-F795-0E5C-BA4D-F40A914C2BD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25284" y="5567118"/>
                  <a:ext cx="283779" cy="646331"/>
                </a:xfrm>
                <a:prstGeom prst="rect">
                  <a:avLst/>
                </a:prstGeom>
                <a:blipFill>
                  <a:blip r:embed="rId7"/>
                  <a:stretch>
                    <a:fillRect l="-21739" r="-404348" b="-769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" name="Title 1">
            <a:extLst>
              <a:ext uri="{FF2B5EF4-FFF2-40B4-BE49-F238E27FC236}">
                <a16:creationId xmlns:a16="http://schemas.microsoft.com/office/drawing/2014/main" id="{B7F4FA38-214A-7693-D48D-08C3726AB8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99144" y="0"/>
            <a:ext cx="12990286" cy="887020"/>
          </a:xfrm>
        </p:spPr>
        <p:txBody>
          <a:bodyPr>
            <a:normAutofit/>
          </a:bodyPr>
          <a:lstStyle/>
          <a:p>
            <a:r>
              <a:rPr lang="en-US" sz="5200" b="1" dirty="0">
                <a:latin typeface="+mn-lt"/>
              </a:rPr>
              <a:t>NS Mass-Radius Measurements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4C7219E-C154-5DEA-7900-69372B833B84}"/>
                  </a:ext>
                </a:extLst>
              </p:cNvPr>
              <p:cNvSpPr txBox="1"/>
              <p:nvPr/>
            </p:nvSpPr>
            <p:spPr>
              <a:xfrm>
                <a:off x="5668967" y="1432870"/>
                <a:ext cx="6383635" cy="175432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571500" indent="-571500">
                  <a:buFont typeface="Wingdings" pitchFamily="2" charset="2"/>
                  <a:buChar char="Ø"/>
                </a:pPr>
                <a:r>
                  <a:rPr lang="en-US" sz="3600" dirty="0">
                    <a:solidFill>
                      <a:srgbClr val="0070C0"/>
                    </a:solidFill>
                  </a:rPr>
                  <a:t>NICER</a:t>
                </a:r>
                <a:r>
                  <a:rPr lang="en-US" sz="3600" dirty="0"/>
                  <a:t> measures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3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sz="3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d>
                      <m:dPr>
                        <m:ctrlPr>
                          <a:rPr lang="en-CA" sz="3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CA" sz="36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CA" sz="36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3600" dirty="0"/>
                  <a:t> for stars with </a:t>
                </a:r>
                <a:r>
                  <a:rPr lang="en-US" sz="3600" dirty="0">
                    <a:solidFill>
                      <a:srgbClr val="00B050"/>
                    </a:solidFill>
                  </a:rPr>
                  <a:t>small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CA" sz="3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CA" sz="36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CA" sz="360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Δ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CA" sz="3600" i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rel</m:t>
                            </m:r>
                          </m:sub>
                        </m:sSub>
                        <m:r>
                          <a:rPr lang="en-CA" sz="3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d>
                  </m:oMath>
                </a14:m>
                <a:r>
                  <a:rPr lang="en-US" sz="3600" dirty="0"/>
                  <a:t> through X-ray observations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4C7219E-C154-5DEA-7900-69372B833B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8967" y="1432870"/>
                <a:ext cx="6383635" cy="1754326"/>
              </a:xfrm>
              <a:prstGeom prst="rect">
                <a:avLst/>
              </a:prstGeom>
              <a:blipFill>
                <a:blip r:embed="rId8"/>
                <a:stretch>
                  <a:fillRect l="-2584" t="-5000" b="-1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14413">
                <a:extLst>
                  <a:ext uri="{FF2B5EF4-FFF2-40B4-BE49-F238E27FC236}">
                    <a16:creationId xmlns:a16="http://schemas.microsoft.com/office/drawing/2014/main" id="{6E74949D-8083-F02D-C2AD-DC7D3455E48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06848" y="1709478"/>
                <a:ext cx="3835672" cy="4836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altLang="en-US" sz="2543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CA" altLang="en-US" sz="2543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CA" altLang="en-US" sz="2543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CA" altLang="en-US" sz="2543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𝑇</m:t>
                              </m:r>
                            </m:sub>
                          </m:sSub>
                          <m:r>
                            <a:rPr lang="en-CA" altLang="en-US" sz="2543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=</m:t>
                          </m:r>
                          <m:r>
                            <a:rPr lang="en-CA" altLang="en-US" sz="2543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𝑀</m:t>
                          </m:r>
                        </m:e>
                        <m:sub>
                          <m:r>
                            <a:rPr lang="en-CA" altLang="en-US" sz="2543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𝑇</m:t>
                          </m:r>
                        </m:sub>
                      </m:sSub>
                      <m:d>
                        <m:dPr>
                          <m:ctrlPr>
                            <a:rPr lang="en-CA" altLang="en-US" sz="2543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altLang="en-US" sz="2543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CA" altLang="en-US" sz="2543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CA" altLang="en-US" sz="2543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𝐵</m:t>
                              </m:r>
                            </m:sub>
                          </m:sSub>
                        </m:e>
                      </m:d>
                      <m:r>
                        <a:rPr lang="en-CA" altLang="en-US" sz="2543" i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sSub>
                        <m:sSubPr>
                          <m:ctrlPr>
                            <a:rPr lang="en-CA" altLang="en-US" sz="2543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CA" altLang="en-US" sz="2543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𝑀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CA" altLang="en-US" sz="2543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cloud</m:t>
                          </m:r>
                        </m:sub>
                      </m:sSub>
                    </m:oMath>
                  </m:oMathPara>
                </a14:m>
                <a:endParaRPr lang="en-US" altLang="en-US" sz="2543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TextBox 14413">
                <a:extLst>
                  <a:ext uri="{FF2B5EF4-FFF2-40B4-BE49-F238E27FC236}">
                    <a16:creationId xmlns:a16="http://schemas.microsoft.com/office/drawing/2014/main" id="{6E74949D-8083-F02D-C2AD-DC7D3455E4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06848" y="1709478"/>
                <a:ext cx="3835672" cy="483659"/>
              </a:xfrm>
              <a:prstGeom prst="rect">
                <a:avLst/>
              </a:prstGeom>
              <a:blipFill>
                <a:blip r:embed="rId9"/>
                <a:stretch>
                  <a:fillRect b="-512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0166239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216A80-FF7E-8E4C-A323-881AF20BA3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>
            <a:extLst>
              <a:ext uri="{FF2B5EF4-FFF2-40B4-BE49-F238E27FC236}">
                <a16:creationId xmlns:a16="http://schemas.microsoft.com/office/drawing/2014/main" id="{B5CD3940-AB38-D779-D037-2289080B02F5}"/>
              </a:ext>
            </a:extLst>
          </p:cNvPr>
          <p:cNvGrpSpPr/>
          <p:nvPr/>
        </p:nvGrpSpPr>
        <p:grpSpPr>
          <a:xfrm>
            <a:off x="616473" y="-548779"/>
            <a:ext cx="4768417" cy="7333255"/>
            <a:chOff x="5608021" y="-473475"/>
            <a:chExt cx="4768417" cy="7333255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8B21F0C0-5117-DD48-2D1C-E01AB1DD5693}"/>
                </a:ext>
              </a:extLst>
            </p:cNvPr>
            <p:cNvGrpSpPr/>
            <p:nvPr/>
          </p:nvGrpSpPr>
          <p:grpSpPr>
            <a:xfrm>
              <a:off x="5608021" y="-473475"/>
              <a:ext cx="4768417" cy="7333255"/>
              <a:chOff x="5608021" y="-473475"/>
              <a:chExt cx="4768417" cy="7333255"/>
            </a:xfrm>
          </p:grpSpPr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7370E709-12CB-B40A-3D34-FA0B82581881}"/>
                  </a:ext>
                </a:extLst>
              </p:cNvPr>
              <p:cNvGrpSpPr/>
              <p:nvPr/>
            </p:nvGrpSpPr>
            <p:grpSpPr>
              <a:xfrm>
                <a:off x="5608021" y="-473475"/>
                <a:ext cx="4768417" cy="7333255"/>
                <a:chOff x="5608021" y="-473475"/>
                <a:chExt cx="4768417" cy="7333255"/>
              </a:xfrm>
            </p:grpSpPr>
            <p:grpSp>
              <p:nvGrpSpPr>
                <p:cNvPr id="12" name="Group 11">
                  <a:extLst>
                    <a:ext uri="{FF2B5EF4-FFF2-40B4-BE49-F238E27FC236}">
                      <a16:creationId xmlns:a16="http://schemas.microsoft.com/office/drawing/2014/main" id="{1A5709A9-2335-B1C3-B649-DEEF16807FCF}"/>
                    </a:ext>
                  </a:extLst>
                </p:cNvPr>
                <p:cNvGrpSpPr/>
                <p:nvPr/>
              </p:nvGrpSpPr>
              <p:grpSpPr>
                <a:xfrm>
                  <a:off x="6431058" y="2289743"/>
                  <a:ext cx="3945380" cy="4570037"/>
                  <a:chOff x="6278584" y="1649431"/>
                  <a:chExt cx="4322123" cy="4935210"/>
                </a:xfrm>
              </p:grpSpPr>
              <p:grpSp>
                <p:nvGrpSpPr>
                  <p:cNvPr id="8" name="Group 7">
                    <a:extLst>
                      <a:ext uri="{FF2B5EF4-FFF2-40B4-BE49-F238E27FC236}">
                        <a16:creationId xmlns:a16="http://schemas.microsoft.com/office/drawing/2014/main" id="{F260673C-E11C-DDA8-059C-0F8388BECA1A}"/>
                      </a:ext>
                    </a:extLst>
                  </p:cNvPr>
                  <p:cNvGrpSpPr/>
                  <p:nvPr/>
                </p:nvGrpSpPr>
                <p:grpSpPr>
                  <a:xfrm>
                    <a:off x="6278584" y="1649431"/>
                    <a:ext cx="4322123" cy="4321549"/>
                    <a:chOff x="6913665" y="1649431"/>
                    <a:chExt cx="4322123" cy="4321549"/>
                  </a:xfrm>
                </p:grpSpPr>
                <p:sp>
                  <p:nvSpPr>
                    <p:cNvPr id="7" name="Oval 6">
                      <a:extLst>
                        <a:ext uri="{FF2B5EF4-FFF2-40B4-BE49-F238E27FC236}">
                          <a16:creationId xmlns:a16="http://schemas.microsoft.com/office/drawing/2014/main" id="{D3107BFD-282F-B0E1-D70F-56A383BF4A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913665" y="1649431"/>
                      <a:ext cx="4322123" cy="4321549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tx1">
                            <a:lumMod val="95000"/>
                            <a:lumOff val="5000"/>
                          </a:schemeClr>
                        </a:gs>
                        <a:gs pos="0">
                          <a:schemeClr val="accent1">
                            <a:lumMod val="45000"/>
                            <a:lumOff val="55000"/>
                          </a:schemeClr>
                        </a:gs>
                        <a:gs pos="0">
                          <a:schemeClr val="accent1">
                            <a:lumMod val="45000"/>
                            <a:lumOff val="55000"/>
                          </a:schemeClr>
                        </a:gs>
                        <a:gs pos="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rgbClr val="335643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" name="Oval 4">
                      <a:extLst>
                        <a:ext uri="{FF2B5EF4-FFF2-40B4-BE49-F238E27FC236}">
                          <a16:creationId xmlns:a16="http://schemas.microsoft.com/office/drawing/2014/main" id="{B1CD5C6E-677E-9981-0503-2A31D5A618F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48748" y="2284225"/>
                      <a:ext cx="3051958" cy="3051959"/>
                    </a:xfrm>
                    <a:prstGeom prst="ellipse">
                      <a:avLst/>
                    </a:prstGeom>
                    <a:solidFill>
                      <a:srgbClr val="00B050">
                        <a:alpha val="50430"/>
                      </a:srgbClr>
                    </a:solidFill>
                    <a:ln>
                      <a:solidFill>
                        <a:srgbClr val="335643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sp>
                <p:nvSpPr>
                  <p:cNvPr id="10" name="TextBox 9">
                    <a:extLst>
                      <a:ext uri="{FF2B5EF4-FFF2-40B4-BE49-F238E27FC236}">
                        <a16:creationId xmlns:a16="http://schemas.microsoft.com/office/drawing/2014/main" id="{286C8B6C-7E66-3AC3-53EA-C52CCEC09388}"/>
                      </a:ext>
                    </a:extLst>
                  </p:cNvPr>
                  <p:cNvSpPr txBox="1"/>
                  <p:nvPr/>
                </p:nvSpPr>
                <p:spPr>
                  <a:xfrm>
                    <a:off x="7430593" y="5886664"/>
                    <a:ext cx="2985175" cy="6979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3600" dirty="0">
                        <a:ln w="0"/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rPr>
                      <a:t>Dark Halo </a:t>
                    </a:r>
                  </a:p>
                </p:txBody>
              </p:sp>
            </p:grpSp>
            <p:sp>
              <p:nvSpPr>
                <p:cNvPr id="13" name="Oval 12">
                  <a:extLst>
                    <a:ext uri="{FF2B5EF4-FFF2-40B4-BE49-F238E27FC236}">
                      <a16:creationId xmlns:a16="http://schemas.microsoft.com/office/drawing/2014/main" id="{FB5C6AAA-E7ED-71B6-6C4E-80BEFFD61FE1}"/>
                    </a:ext>
                  </a:extLst>
                </p:cNvPr>
                <p:cNvSpPr/>
                <p:nvPr/>
              </p:nvSpPr>
              <p:spPr>
                <a:xfrm>
                  <a:off x="7010784" y="2877565"/>
                  <a:ext cx="2785930" cy="2826135"/>
                </a:xfrm>
                <a:prstGeom prst="ellipse">
                  <a:avLst/>
                </a:prstGeom>
                <a:solidFill>
                  <a:schemeClr val="tx1">
                    <a:lumMod val="95000"/>
                    <a:lumOff val="5000"/>
                    <a:alpha val="50138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Arc 35">
                  <a:extLst>
                    <a:ext uri="{FF2B5EF4-FFF2-40B4-BE49-F238E27FC236}">
                      <a16:creationId xmlns:a16="http://schemas.microsoft.com/office/drawing/2014/main" id="{051F0294-9CAA-C47B-88A7-25D0777E2BE0}"/>
                    </a:ext>
                  </a:extLst>
                </p:cNvPr>
                <p:cNvSpPr/>
                <p:nvPr/>
              </p:nvSpPr>
              <p:spPr>
                <a:xfrm rot="21430837" flipH="1" flipV="1">
                  <a:off x="6347649" y="-473475"/>
                  <a:ext cx="2018472" cy="6300648"/>
                </a:xfrm>
                <a:prstGeom prst="arc">
                  <a:avLst>
                    <a:gd name="adj1" fmla="val 15774535"/>
                    <a:gd name="adj2" fmla="val 2676572"/>
                  </a:avLst>
                </a:prstGeom>
                <a:ln w="76200"/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47" name="Picture 46">
                  <a:extLst>
                    <a:ext uri="{FF2B5EF4-FFF2-40B4-BE49-F238E27FC236}">
                      <a16:creationId xmlns:a16="http://schemas.microsoft.com/office/drawing/2014/main" id="{2148FF93-74FD-674E-4595-3943E3D1F0A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51800" t="17520" r="164" b="9325"/>
                <a:stretch/>
              </p:blipFill>
              <p:spPr>
                <a:xfrm rot="3337231">
                  <a:off x="5491820" y="1185622"/>
                  <a:ext cx="866231" cy="633830"/>
                </a:xfrm>
                <a:prstGeom prst="rect">
                  <a:avLst/>
                </a:prstGeom>
              </p:spPr>
            </p:pic>
          </p:grp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7C54436F-28AF-DA6D-A76D-E8634B0880B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58748" y="4401787"/>
                <a:ext cx="1156138" cy="761221"/>
              </a:xfrm>
              <a:prstGeom prst="straightConnector1">
                <a:avLst/>
              </a:prstGeom>
              <a:ln w="57150" cap="flat" cmpd="sng" algn="ctr">
                <a:solidFill>
                  <a:schemeClr val="bg1">
                    <a:lumMod val="85000"/>
                  </a:schemeClr>
                </a:solidFill>
                <a:prstDash val="solid"/>
                <a:round/>
                <a:headEnd type="arrow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CBCEAAD8-8881-7973-3215-CB58A412C3A9}"/>
                      </a:ext>
                    </a:extLst>
                  </p:cNvPr>
                  <p:cNvSpPr txBox="1"/>
                  <p:nvPr/>
                </p:nvSpPr>
                <p:spPr>
                  <a:xfrm>
                    <a:off x="9383659" y="4924494"/>
                    <a:ext cx="283779" cy="6463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CA" sz="3600" i="1" smtClean="0">
                                  <a:solidFill>
                                    <a:schemeClr val="bg1">
                                      <a:lumMod val="8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3600" b="0" i="1" smtClean="0">
                                  <a:solidFill>
                                    <a:schemeClr val="bg1">
                                      <a:lumMod val="8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CA" sz="3600" b="0" i="1" smtClean="0">
                                  <a:solidFill>
                                    <a:schemeClr val="bg1">
                                      <a:lumMod val="8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oMath>
                      </m:oMathPara>
                    </a14:m>
                    <a:endParaRPr lang="en-US" sz="3600" dirty="0">
                      <a:solidFill>
                        <a:srgbClr val="C0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F64547F8-512C-F0C5-D709-823912032E7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383659" y="4924494"/>
                    <a:ext cx="283779" cy="646331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20833" r="-141667" b="-576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FCFB5C4B-58BE-5956-E5FF-635B4C12A2F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356388" y="2317131"/>
                <a:ext cx="66318" cy="2084655"/>
              </a:xfrm>
              <a:prstGeom prst="straightConnector1">
                <a:avLst/>
              </a:prstGeom>
              <a:ln w="57150" cap="flat" cmpd="sng" algn="ctr">
                <a:solidFill>
                  <a:schemeClr val="bg1">
                    <a:lumMod val="85000"/>
                  </a:schemeClr>
                </a:solidFill>
                <a:prstDash val="solid"/>
                <a:round/>
                <a:headEnd type="arrow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TextBox 17">
                    <a:extLst>
                      <a:ext uri="{FF2B5EF4-FFF2-40B4-BE49-F238E27FC236}">
                        <a16:creationId xmlns:a16="http://schemas.microsoft.com/office/drawing/2014/main" id="{55190415-BACF-02AD-B232-DAAA9477F863}"/>
                      </a:ext>
                    </a:extLst>
                  </p:cNvPr>
                  <p:cNvSpPr txBox="1"/>
                  <p:nvPr/>
                </p:nvSpPr>
                <p:spPr>
                  <a:xfrm>
                    <a:off x="8541947" y="2343297"/>
                    <a:ext cx="283779" cy="6463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CA" sz="3600" i="1" smtClean="0">
                                  <a:solidFill>
                                    <a:schemeClr val="bg1">
                                      <a:lumMod val="8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3600" b="0" i="1" smtClean="0">
                                  <a:solidFill>
                                    <a:schemeClr val="bg1">
                                      <a:lumMod val="8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CA" sz="3600" b="0" i="1" smtClean="0">
                                  <a:solidFill>
                                    <a:schemeClr val="bg1">
                                      <a:lumMod val="8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</m:oMath>
                      </m:oMathPara>
                    </a14:m>
                    <a:endParaRPr lang="en-US" sz="3600" dirty="0">
                      <a:solidFill>
                        <a:srgbClr val="C0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8" name="TextBox 17">
                    <a:extLst>
                      <a:ext uri="{FF2B5EF4-FFF2-40B4-BE49-F238E27FC236}">
                        <a16:creationId xmlns:a16="http://schemas.microsoft.com/office/drawing/2014/main" id="{8DD409CC-67B5-9FA7-A77A-8D052C559D4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541947" y="2343297"/>
                    <a:ext cx="283779" cy="646331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21739" r="-152174" b="-576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TextBox 24">
                    <a:extLst>
                      <a:ext uri="{FF2B5EF4-FFF2-40B4-BE49-F238E27FC236}">
                        <a16:creationId xmlns:a16="http://schemas.microsoft.com/office/drawing/2014/main" id="{79A0DF5F-BC8F-75DC-08A6-FEC1424E6B48}"/>
                      </a:ext>
                    </a:extLst>
                  </p:cNvPr>
                  <p:cNvSpPr txBox="1"/>
                  <p:nvPr/>
                </p:nvSpPr>
                <p:spPr>
                  <a:xfrm>
                    <a:off x="7353056" y="4729577"/>
                    <a:ext cx="1664316" cy="646331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CA" sz="3600" i="1" smtClean="0">
                                  <a:solidFill>
                                    <a:schemeClr val="bg1">
                                      <a:lumMod val="8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3600" b="0" i="1" smtClean="0">
                                  <a:solidFill>
                                    <a:schemeClr val="bg1">
                                      <a:lumMod val="8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CA" sz="3600" b="0" i="1" smtClean="0">
                                  <a:solidFill>
                                    <a:schemeClr val="bg1">
                                      <a:lumMod val="8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</m:sSub>
                          <m:d>
                            <m:dPr>
                              <m:ctrlPr>
                                <a:rPr lang="en-CA" sz="3600" i="1" smtClean="0">
                                  <a:solidFill>
                                    <a:schemeClr val="bg1">
                                      <a:lumMod val="8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CA" sz="3600" i="1" smtClean="0">
                                      <a:solidFill>
                                        <a:schemeClr val="bg1">
                                          <a:lumMod val="8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3600" b="0" i="1" smtClean="0">
                                      <a:solidFill>
                                        <a:schemeClr val="bg1">
                                          <a:lumMod val="8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CA" sz="3600" b="0" i="1" smtClean="0">
                                      <a:solidFill>
                                        <a:schemeClr val="bg1">
                                          <a:lumMod val="8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sub>
                              </m:sSub>
                            </m:e>
                          </m:d>
                        </m:oMath>
                      </m:oMathPara>
                    </a14:m>
                    <a:endParaRPr lang="en-US" sz="3600" dirty="0">
                      <a:solidFill>
                        <a:srgbClr val="C0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5" name="TextBox 24">
                    <a:extLst>
                      <a:ext uri="{FF2B5EF4-FFF2-40B4-BE49-F238E27FC236}">
                        <a16:creationId xmlns:a16="http://schemas.microsoft.com/office/drawing/2014/main" id="{7CF5B278-4EF1-9C95-D00C-AC96705B55B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353056" y="4729577"/>
                    <a:ext cx="1664316" cy="646331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3788" b="-576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CB3625C3-604A-BA3D-E1E8-8991270C90F8}"/>
                    </a:ext>
                  </a:extLst>
                </p:cNvPr>
                <p:cNvSpPr txBox="1"/>
                <p:nvPr/>
              </p:nvSpPr>
              <p:spPr>
                <a:xfrm>
                  <a:off x="7725284" y="5567118"/>
                  <a:ext cx="283779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CA" sz="3600" i="1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b="0" i="1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CA" sz="3600" b="0" i="0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cloud</m:t>
                            </m:r>
                          </m:sub>
                        </m:sSub>
                      </m:oMath>
                    </m:oMathPara>
                  </a14:m>
                  <a:endParaRPr lang="en-US" sz="36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CB3625C3-604A-BA3D-E1E8-8991270C90F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25284" y="5567118"/>
                  <a:ext cx="283779" cy="646331"/>
                </a:xfrm>
                <a:prstGeom prst="rect">
                  <a:avLst/>
                </a:prstGeom>
                <a:blipFill>
                  <a:blip r:embed="rId7"/>
                  <a:stretch>
                    <a:fillRect l="-21739" r="-404348" b="-769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" name="Title 1">
            <a:extLst>
              <a:ext uri="{FF2B5EF4-FFF2-40B4-BE49-F238E27FC236}">
                <a16:creationId xmlns:a16="http://schemas.microsoft.com/office/drawing/2014/main" id="{885CAC07-8320-3CC7-C9E3-B28DF29025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99144" y="0"/>
            <a:ext cx="12990286" cy="887020"/>
          </a:xfrm>
        </p:spPr>
        <p:txBody>
          <a:bodyPr>
            <a:normAutofit/>
          </a:bodyPr>
          <a:lstStyle/>
          <a:p>
            <a:r>
              <a:rPr lang="en-US" sz="5200" b="1" dirty="0">
                <a:latin typeface="+mn-lt"/>
              </a:rPr>
              <a:t>NS Mass-Radius Measurements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9A39912-A5F4-3A43-275C-066EC8310555}"/>
                  </a:ext>
                </a:extLst>
              </p:cNvPr>
              <p:cNvSpPr txBox="1"/>
              <p:nvPr/>
            </p:nvSpPr>
            <p:spPr>
              <a:xfrm>
                <a:off x="5668967" y="1432870"/>
                <a:ext cx="6383635" cy="507831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571500" indent="-571500">
                  <a:buFont typeface="Wingdings" pitchFamily="2" charset="2"/>
                  <a:buChar char="Ø"/>
                </a:pPr>
                <a:r>
                  <a:rPr lang="en-US" sz="3600" dirty="0">
                    <a:solidFill>
                      <a:srgbClr val="0070C0"/>
                    </a:solidFill>
                  </a:rPr>
                  <a:t>NICER</a:t>
                </a:r>
                <a:r>
                  <a:rPr lang="en-US" sz="3600" dirty="0"/>
                  <a:t> measures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3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sz="3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d>
                      <m:dPr>
                        <m:ctrlPr>
                          <a:rPr lang="en-CA" sz="3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CA" sz="36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CA" sz="36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3600" dirty="0"/>
                  <a:t> for stars with </a:t>
                </a:r>
                <a:r>
                  <a:rPr lang="en-US" sz="3600" dirty="0">
                    <a:solidFill>
                      <a:srgbClr val="00B050"/>
                    </a:solidFill>
                  </a:rPr>
                  <a:t>small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CA" sz="3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CA" sz="36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CA" sz="360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Δ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CA" sz="3600" i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rel</m:t>
                            </m:r>
                          </m:sub>
                        </m:sSub>
                        <m:r>
                          <a:rPr lang="en-CA" sz="3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d>
                  </m:oMath>
                </a14:m>
                <a:r>
                  <a:rPr lang="en-US" sz="3600" dirty="0"/>
                  <a:t> through X-ray observations</a:t>
                </a:r>
              </a:p>
              <a:p>
                <a:pPr marL="571500" indent="-571500">
                  <a:buFont typeface="Wingdings" pitchFamily="2" charset="2"/>
                  <a:buChar char="Ø"/>
                </a:pPr>
                <a:endParaRPr lang="en-US" sz="3600" dirty="0"/>
              </a:p>
              <a:p>
                <a:pPr marL="571500" indent="-571500">
                  <a:buFont typeface="Wingdings" pitchFamily="2" charset="2"/>
                  <a:buChar char="Ø"/>
                </a:pPr>
                <a:r>
                  <a:rPr lang="en-US" sz="3600" dirty="0"/>
                  <a:t>Mass measurements through </a:t>
                </a:r>
                <a:r>
                  <a:rPr lang="en-US" sz="3600" dirty="0">
                    <a:solidFill>
                      <a:srgbClr val="0070C0"/>
                    </a:solidFill>
                  </a:rPr>
                  <a:t>radio observations</a:t>
                </a:r>
                <a:r>
                  <a:rPr lang="en-US" sz="3600" dirty="0"/>
                  <a:t> measures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3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sz="3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CA" sz="36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CA" sz="3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sz="3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d>
                      <m:dPr>
                        <m:ctrlPr>
                          <a:rPr lang="en-CA" sz="3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CA" sz="36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CA" sz="36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e>
                    </m:d>
                    <m:r>
                      <a:rPr lang="en-CA" sz="36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CA" sz="3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sz="3600" b="0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cloud</m:t>
                        </m:r>
                      </m:sub>
                    </m:sSub>
                  </m:oMath>
                </a14:m>
                <a:r>
                  <a:rPr lang="en-US" sz="3600" dirty="0"/>
                  <a:t>, through binary orbital dynamics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9A39912-A5F4-3A43-275C-066EC83105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8967" y="1432870"/>
                <a:ext cx="6383635" cy="5078313"/>
              </a:xfrm>
              <a:prstGeom prst="rect">
                <a:avLst/>
              </a:prstGeom>
              <a:blipFill>
                <a:blip r:embed="rId8"/>
                <a:stretch>
                  <a:fillRect l="-2584" t="-1746" r="-1392" b="-34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14413">
                <a:extLst>
                  <a:ext uri="{FF2B5EF4-FFF2-40B4-BE49-F238E27FC236}">
                    <a16:creationId xmlns:a16="http://schemas.microsoft.com/office/drawing/2014/main" id="{8D572A56-AD35-E5D1-D141-D0BE6A399B4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06848" y="1709478"/>
                <a:ext cx="3835672" cy="4836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altLang="en-US" sz="2543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CA" altLang="en-US" sz="2543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CA" altLang="en-US" sz="2543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CA" altLang="en-US" sz="2543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𝑇</m:t>
                              </m:r>
                            </m:sub>
                          </m:sSub>
                          <m:r>
                            <a:rPr lang="en-CA" altLang="en-US" sz="2543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=</m:t>
                          </m:r>
                          <m:r>
                            <a:rPr lang="en-CA" altLang="en-US" sz="2543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𝑀</m:t>
                          </m:r>
                        </m:e>
                        <m:sub>
                          <m:r>
                            <a:rPr lang="en-CA" altLang="en-US" sz="2543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𝑇</m:t>
                          </m:r>
                        </m:sub>
                      </m:sSub>
                      <m:d>
                        <m:dPr>
                          <m:ctrlPr>
                            <a:rPr lang="en-CA" altLang="en-US" sz="2543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altLang="en-US" sz="2543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CA" altLang="en-US" sz="2543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CA" altLang="en-US" sz="2543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𝐵</m:t>
                              </m:r>
                            </m:sub>
                          </m:sSub>
                        </m:e>
                      </m:d>
                      <m:r>
                        <a:rPr lang="en-CA" altLang="en-US" sz="2543" i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sSub>
                        <m:sSubPr>
                          <m:ctrlPr>
                            <a:rPr lang="en-CA" altLang="en-US" sz="2543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CA" altLang="en-US" sz="2543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𝑀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CA" altLang="en-US" sz="2543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cloud</m:t>
                          </m:r>
                        </m:sub>
                      </m:sSub>
                    </m:oMath>
                  </m:oMathPara>
                </a14:m>
                <a:endParaRPr lang="en-US" altLang="en-US" sz="2543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TextBox 14413">
                <a:extLst>
                  <a:ext uri="{FF2B5EF4-FFF2-40B4-BE49-F238E27FC236}">
                    <a16:creationId xmlns:a16="http://schemas.microsoft.com/office/drawing/2014/main" id="{8D572A56-AD35-E5D1-D141-D0BE6A399B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06848" y="1709478"/>
                <a:ext cx="3835672" cy="483659"/>
              </a:xfrm>
              <a:prstGeom prst="rect">
                <a:avLst/>
              </a:prstGeom>
              <a:blipFill>
                <a:blip r:embed="rId9"/>
                <a:stretch>
                  <a:fillRect b="-512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9895423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F3B545-0CC3-2537-13E0-8223C245AA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>
            <a:extLst>
              <a:ext uri="{FF2B5EF4-FFF2-40B4-BE49-F238E27FC236}">
                <a16:creationId xmlns:a16="http://schemas.microsoft.com/office/drawing/2014/main" id="{D8BA77F3-B9A5-D9E1-D560-F306ACF2D5E6}"/>
              </a:ext>
            </a:extLst>
          </p:cNvPr>
          <p:cNvGrpSpPr/>
          <p:nvPr/>
        </p:nvGrpSpPr>
        <p:grpSpPr>
          <a:xfrm>
            <a:off x="616473" y="-548779"/>
            <a:ext cx="4768417" cy="7333255"/>
            <a:chOff x="5608021" y="-473475"/>
            <a:chExt cx="4768417" cy="7333255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89C8952B-7028-F604-7DD7-8E83B4852F11}"/>
                </a:ext>
              </a:extLst>
            </p:cNvPr>
            <p:cNvGrpSpPr/>
            <p:nvPr/>
          </p:nvGrpSpPr>
          <p:grpSpPr>
            <a:xfrm>
              <a:off x="5608021" y="-473475"/>
              <a:ext cx="4768417" cy="7333255"/>
              <a:chOff x="5608021" y="-473475"/>
              <a:chExt cx="4768417" cy="7333255"/>
            </a:xfrm>
          </p:grpSpPr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481E8B06-82BF-B5AA-33A1-B80CBE44B755}"/>
                  </a:ext>
                </a:extLst>
              </p:cNvPr>
              <p:cNvGrpSpPr/>
              <p:nvPr/>
            </p:nvGrpSpPr>
            <p:grpSpPr>
              <a:xfrm>
                <a:off x="5608021" y="-473475"/>
                <a:ext cx="4768417" cy="7333255"/>
                <a:chOff x="5608021" y="-473475"/>
                <a:chExt cx="4768417" cy="7333255"/>
              </a:xfrm>
            </p:grpSpPr>
            <p:grpSp>
              <p:nvGrpSpPr>
                <p:cNvPr id="12" name="Group 11">
                  <a:extLst>
                    <a:ext uri="{FF2B5EF4-FFF2-40B4-BE49-F238E27FC236}">
                      <a16:creationId xmlns:a16="http://schemas.microsoft.com/office/drawing/2014/main" id="{A3EF13CC-2790-D4DA-2702-913A55B65DC5}"/>
                    </a:ext>
                  </a:extLst>
                </p:cNvPr>
                <p:cNvGrpSpPr/>
                <p:nvPr/>
              </p:nvGrpSpPr>
              <p:grpSpPr>
                <a:xfrm>
                  <a:off x="6431058" y="2289743"/>
                  <a:ext cx="3945380" cy="4570037"/>
                  <a:chOff x="6278584" y="1649431"/>
                  <a:chExt cx="4322123" cy="4935210"/>
                </a:xfrm>
              </p:grpSpPr>
              <p:grpSp>
                <p:nvGrpSpPr>
                  <p:cNvPr id="8" name="Group 7">
                    <a:extLst>
                      <a:ext uri="{FF2B5EF4-FFF2-40B4-BE49-F238E27FC236}">
                        <a16:creationId xmlns:a16="http://schemas.microsoft.com/office/drawing/2014/main" id="{7968E609-A91E-906D-D5BB-6495F6B252E4}"/>
                      </a:ext>
                    </a:extLst>
                  </p:cNvPr>
                  <p:cNvGrpSpPr/>
                  <p:nvPr/>
                </p:nvGrpSpPr>
                <p:grpSpPr>
                  <a:xfrm>
                    <a:off x="6278584" y="1649431"/>
                    <a:ext cx="4322123" cy="4321549"/>
                    <a:chOff x="6913665" y="1649431"/>
                    <a:chExt cx="4322123" cy="4321549"/>
                  </a:xfrm>
                </p:grpSpPr>
                <p:sp>
                  <p:nvSpPr>
                    <p:cNvPr id="7" name="Oval 6">
                      <a:extLst>
                        <a:ext uri="{FF2B5EF4-FFF2-40B4-BE49-F238E27FC236}">
                          <a16:creationId xmlns:a16="http://schemas.microsoft.com/office/drawing/2014/main" id="{56A122CD-E0BE-6D18-3020-F360F8A20B1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913665" y="1649431"/>
                      <a:ext cx="4322123" cy="4321549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tx1">
                            <a:lumMod val="95000"/>
                            <a:lumOff val="5000"/>
                          </a:schemeClr>
                        </a:gs>
                        <a:gs pos="0">
                          <a:schemeClr val="accent1">
                            <a:lumMod val="45000"/>
                            <a:lumOff val="55000"/>
                          </a:schemeClr>
                        </a:gs>
                        <a:gs pos="0">
                          <a:schemeClr val="accent1">
                            <a:lumMod val="45000"/>
                            <a:lumOff val="55000"/>
                          </a:schemeClr>
                        </a:gs>
                        <a:gs pos="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rgbClr val="335643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" name="Oval 4">
                      <a:extLst>
                        <a:ext uri="{FF2B5EF4-FFF2-40B4-BE49-F238E27FC236}">
                          <a16:creationId xmlns:a16="http://schemas.microsoft.com/office/drawing/2014/main" id="{98B6B330-2109-C3D0-BBBB-C87F035DFA0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48748" y="2284225"/>
                      <a:ext cx="3051958" cy="3051959"/>
                    </a:xfrm>
                    <a:prstGeom prst="ellipse">
                      <a:avLst/>
                    </a:prstGeom>
                    <a:solidFill>
                      <a:srgbClr val="00B050">
                        <a:alpha val="50430"/>
                      </a:srgbClr>
                    </a:solidFill>
                    <a:ln>
                      <a:solidFill>
                        <a:srgbClr val="335643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sp>
                <p:nvSpPr>
                  <p:cNvPr id="10" name="TextBox 9">
                    <a:extLst>
                      <a:ext uri="{FF2B5EF4-FFF2-40B4-BE49-F238E27FC236}">
                        <a16:creationId xmlns:a16="http://schemas.microsoft.com/office/drawing/2014/main" id="{3814BABF-7873-6C00-FD87-1C4965E03170}"/>
                      </a:ext>
                    </a:extLst>
                  </p:cNvPr>
                  <p:cNvSpPr txBox="1"/>
                  <p:nvPr/>
                </p:nvSpPr>
                <p:spPr>
                  <a:xfrm>
                    <a:off x="7430593" y="5886664"/>
                    <a:ext cx="2985175" cy="6979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3600" dirty="0">
                        <a:ln w="0"/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rPr>
                      <a:t>Dark Halo </a:t>
                    </a:r>
                  </a:p>
                </p:txBody>
              </p:sp>
            </p:grpSp>
            <p:sp>
              <p:nvSpPr>
                <p:cNvPr id="13" name="Oval 12">
                  <a:extLst>
                    <a:ext uri="{FF2B5EF4-FFF2-40B4-BE49-F238E27FC236}">
                      <a16:creationId xmlns:a16="http://schemas.microsoft.com/office/drawing/2014/main" id="{12FA5127-5D1A-43DF-2023-8FD81B7D9DC5}"/>
                    </a:ext>
                  </a:extLst>
                </p:cNvPr>
                <p:cNvSpPr/>
                <p:nvPr/>
              </p:nvSpPr>
              <p:spPr>
                <a:xfrm>
                  <a:off x="7010784" y="2877565"/>
                  <a:ext cx="2785930" cy="2826135"/>
                </a:xfrm>
                <a:prstGeom prst="ellipse">
                  <a:avLst/>
                </a:prstGeom>
                <a:solidFill>
                  <a:schemeClr val="tx1">
                    <a:lumMod val="95000"/>
                    <a:lumOff val="5000"/>
                    <a:alpha val="50138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Arc 35">
                  <a:extLst>
                    <a:ext uri="{FF2B5EF4-FFF2-40B4-BE49-F238E27FC236}">
                      <a16:creationId xmlns:a16="http://schemas.microsoft.com/office/drawing/2014/main" id="{F5D2D7BE-3D05-673C-4E4E-E1DA6D32D3CC}"/>
                    </a:ext>
                  </a:extLst>
                </p:cNvPr>
                <p:cNvSpPr/>
                <p:nvPr/>
              </p:nvSpPr>
              <p:spPr>
                <a:xfrm rot="21430837" flipH="1" flipV="1">
                  <a:off x="6347649" y="-473475"/>
                  <a:ext cx="2018472" cy="6300648"/>
                </a:xfrm>
                <a:prstGeom prst="arc">
                  <a:avLst>
                    <a:gd name="adj1" fmla="val 15774535"/>
                    <a:gd name="adj2" fmla="val 2676572"/>
                  </a:avLst>
                </a:prstGeom>
                <a:ln w="76200"/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47" name="Picture 46">
                  <a:extLst>
                    <a:ext uri="{FF2B5EF4-FFF2-40B4-BE49-F238E27FC236}">
                      <a16:creationId xmlns:a16="http://schemas.microsoft.com/office/drawing/2014/main" id="{4BD97AAF-9A49-1BBC-3974-F71E27E5EA5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51800" t="17520" r="164" b="9325"/>
                <a:stretch/>
              </p:blipFill>
              <p:spPr>
                <a:xfrm rot="3337231">
                  <a:off x="5491820" y="1185622"/>
                  <a:ext cx="866231" cy="633830"/>
                </a:xfrm>
                <a:prstGeom prst="rect">
                  <a:avLst/>
                </a:prstGeom>
              </p:spPr>
            </p:pic>
          </p:grp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190559EB-2B5E-7487-57AA-03B028B8B8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58748" y="4401787"/>
                <a:ext cx="1156138" cy="761221"/>
              </a:xfrm>
              <a:prstGeom prst="straightConnector1">
                <a:avLst/>
              </a:prstGeom>
              <a:ln w="57150" cap="flat" cmpd="sng" algn="ctr">
                <a:solidFill>
                  <a:schemeClr val="bg1">
                    <a:lumMod val="85000"/>
                  </a:schemeClr>
                </a:solidFill>
                <a:prstDash val="solid"/>
                <a:round/>
                <a:headEnd type="arrow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887D6470-643F-90E5-B2A7-1086A423A770}"/>
                      </a:ext>
                    </a:extLst>
                  </p:cNvPr>
                  <p:cNvSpPr txBox="1"/>
                  <p:nvPr/>
                </p:nvSpPr>
                <p:spPr>
                  <a:xfrm>
                    <a:off x="9383659" y="4924494"/>
                    <a:ext cx="283779" cy="6463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CA" sz="3600" i="1" smtClean="0">
                                  <a:solidFill>
                                    <a:schemeClr val="bg1">
                                      <a:lumMod val="8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3600" b="0" i="1" smtClean="0">
                                  <a:solidFill>
                                    <a:schemeClr val="bg1">
                                      <a:lumMod val="8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CA" sz="3600" b="0" i="1" smtClean="0">
                                  <a:solidFill>
                                    <a:schemeClr val="bg1">
                                      <a:lumMod val="8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oMath>
                      </m:oMathPara>
                    </a14:m>
                    <a:endParaRPr lang="en-US" sz="3600" dirty="0">
                      <a:solidFill>
                        <a:srgbClr val="C0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887D6470-643F-90E5-B2A7-1086A423A77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383659" y="4924494"/>
                    <a:ext cx="283779" cy="646331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20833" r="-141667" b="-576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BB3EB542-A279-B74B-52DB-165DB0F2D82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356388" y="2317131"/>
                <a:ext cx="66318" cy="2084655"/>
              </a:xfrm>
              <a:prstGeom prst="straightConnector1">
                <a:avLst/>
              </a:prstGeom>
              <a:ln w="57150" cap="flat" cmpd="sng" algn="ctr">
                <a:solidFill>
                  <a:schemeClr val="bg1">
                    <a:lumMod val="85000"/>
                  </a:schemeClr>
                </a:solidFill>
                <a:prstDash val="solid"/>
                <a:round/>
                <a:headEnd type="arrow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TextBox 17">
                    <a:extLst>
                      <a:ext uri="{FF2B5EF4-FFF2-40B4-BE49-F238E27FC236}">
                        <a16:creationId xmlns:a16="http://schemas.microsoft.com/office/drawing/2014/main" id="{8A4F366C-5ADB-2ADE-48C9-1F6F9655E0AD}"/>
                      </a:ext>
                    </a:extLst>
                  </p:cNvPr>
                  <p:cNvSpPr txBox="1"/>
                  <p:nvPr/>
                </p:nvSpPr>
                <p:spPr>
                  <a:xfrm>
                    <a:off x="8541947" y="2343297"/>
                    <a:ext cx="283779" cy="6463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CA" sz="3600" i="1" smtClean="0">
                                  <a:solidFill>
                                    <a:schemeClr val="bg1">
                                      <a:lumMod val="8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3600" b="0" i="1" smtClean="0">
                                  <a:solidFill>
                                    <a:schemeClr val="bg1">
                                      <a:lumMod val="8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CA" sz="3600" b="0" i="1" smtClean="0">
                                  <a:solidFill>
                                    <a:schemeClr val="bg1">
                                      <a:lumMod val="8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</m:oMath>
                      </m:oMathPara>
                    </a14:m>
                    <a:endParaRPr lang="en-US" sz="3600" dirty="0">
                      <a:solidFill>
                        <a:srgbClr val="C0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8" name="TextBox 17">
                    <a:extLst>
                      <a:ext uri="{FF2B5EF4-FFF2-40B4-BE49-F238E27FC236}">
                        <a16:creationId xmlns:a16="http://schemas.microsoft.com/office/drawing/2014/main" id="{8A4F366C-5ADB-2ADE-48C9-1F6F9655E0A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541947" y="2343297"/>
                    <a:ext cx="283779" cy="646331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21739" r="-152174" b="-576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TextBox 24">
                    <a:extLst>
                      <a:ext uri="{FF2B5EF4-FFF2-40B4-BE49-F238E27FC236}">
                        <a16:creationId xmlns:a16="http://schemas.microsoft.com/office/drawing/2014/main" id="{CAE2572D-CA34-637F-72A6-E176314866ED}"/>
                      </a:ext>
                    </a:extLst>
                  </p:cNvPr>
                  <p:cNvSpPr txBox="1"/>
                  <p:nvPr/>
                </p:nvSpPr>
                <p:spPr>
                  <a:xfrm>
                    <a:off x="7353056" y="4729577"/>
                    <a:ext cx="1664316" cy="646331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CA" sz="3600" i="1" smtClean="0">
                                  <a:solidFill>
                                    <a:schemeClr val="bg1">
                                      <a:lumMod val="8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3600" b="0" i="1" smtClean="0">
                                  <a:solidFill>
                                    <a:schemeClr val="bg1">
                                      <a:lumMod val="8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CA" sz="3600" b="0" i="1" smtClean="0">
                                  <a:solidFill>
                                    <a:schemeClr val="bg1">
                                      <a:lumMod val="8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</m:sSub>
                          <m:d>
                            <m:dPr>
                              <m:ctrlPr>
                                <a:rPr lang="en-CA" sz="3600" i="1" smtClean="0">
                                  <a:solidFill>
                                    <a:schemeClr val="bg1">
                                      <a:lumMod val="8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CA" sz="3600" i="1" smtClean="0">
                                      <a:solidFill>
                                        <a:schemeClr val="bg1">
                                          <a:lumMod val="8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3600" b="0" i="1" smtClean="0">
                                      <a:solidFill>
                                        <a:schemeClr val="bg1">
                                          <a:lumMod val="8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CA" sz="3600" b="0" i="1" smtClean="0">
                                      <a:solidFill>
                                        <a:schemeClr val="bg1">
                                          <a:lumMod val="8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sub>
                              </m:sSub>
                            </m:e>
                          </m:d>
                        </m:oMath>
                      </m:oMathPara>
                    </a14:m>
                    <a:endParaRPr lang="en-US" sz="3600" dirty="0">
                      <a:solidFill>
                        <a:srgbClr val="C0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5" name="TextBox 24">
                    <a:extLst>
                      <a:ext uri="{FF2B5EF4-FFF2-40B4-BE49-F238E27FC236}">
                        <a16:creationId xmlns:a16="http://schemas.microsoft.com/office/drawing/2014/main" id="{CAE2572D-CA34-637F-72A6-E176314866E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353056" y="4729577"/>
                    <a:ext cx="1664316" cy="646331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3788" b="-576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05409595-2D86-0451-AA48-8955998DABF2}"/>
                    </a:ext>
                  </a:extLst>
                </p:cNvPr>
                <p:cNvSpPr txBox="1"/>
                <p:nvPr/>
              </p:nvSpPr>
              <p:spPr>
                <a:xfrm>
                  <a:off x="7725284" y="5567118"/>
                  <a:ext cx="283779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CA" sz="3600" i="1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b="0" i="1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CA" sz="3600" b="0" i="0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cloud</m:t>
                            </m:r>
                          </m:sub>
                        </m:sSub>
                      </m:oMath>
                    </m:oMathPara>
                  </a14:m>
                  <a:endParaRPr lang="en-US" sz="36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05409595-2D86-0451-AA48-8955998DABF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25284" y="5567118"/>
                  <a:ext cx="283779" cy="646331"/>
                </a:xfrm>
                <a:prstGeom prst="rect">
                  <a:avLst/>
                </a:prstGeom>
                <a:blipFill>
                  <a:blip r:embed="rId7"/>
                  <a:stretch>
                    <a:fillRect l="-21739" r="-404348" b="-769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" name="Title 1">
            <a:extLst>
              <a:ext uri="{FF2B5EF4-FFF2-40B4-BE49-F238E27FC236}">
                <a16:creationId xmlns:a16="http://schemas.microsoft.com/office/drawing/2014/main" id="{B6453F69-3C26-4AD3-1D67-772049D6CC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99144" y="0"/>
            <a:ext cx="12990286" cy="887020"/>
          </a:xfrm>
        </p:spPr>
        <p:txBody>
          <a:bodyPr>
            <a:normAutofit/>
          </a:bodyPr>
          <a:lstStyle/>
          <a:p>
            <a:r>
              <a:rPr lang="en-US" sz="5200" b="1" dirty="0">
                <a:latin typeface="+mn-lt"/>
              </a:rPr>
              <a:t>NS Mass-Radius Measurements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317E0AB-92D0-3A59-CE32-24DBA3C2B599}"/>
              </a:ext>
            </a:extLst>
          </p:cNvPr>
          <p:cNvSpPr txBox="1"/>
          <p:nvPr/>
        </p:nvSpPr>
        <p:spPr>
          <a:xfrm>
            <a:off x="5622035" y="887020"/>
            <a:ext cx="6523033" cy="5940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buFont typeface="Wingdings" pitchFamily="2" charset="2"/>
              <a:buChar char="Ø"/>
            </a:pPr>
            <a:r>
              <a:rPr lang="en-CA" sz="3600" dirty="0"/>
              <a:t>Case 1: </a:t>
            </a:r>
            <a:r>
              <a:rPr lang="en-CA" sz="3600" dirty="0">
                <a:solidFill>
                  <a:srgbClr val="0070C0"/>
                </a:solidFill>
              </a:rPr>
              <a:t>Only radio mass </a:t>
            </a:r>
            <a:r>
              <a:rPr lang="en-CA" sz="3600" dirty="0"/>
              <a:t>measurement available. </a:t>
            </a:r>
            <a:r>
              <a:rPr lang="en-CA" sz="3600" dirty="0">
                <a:solidFill>
                  <a:srgbClr val="C00000"/>
                </a:solidFill>
              </a:rPr>
              <a:t>No</a:t>
            </a:r>
            <a:br>
              <a:rPr lang="en-CA" sz="3600" dirty="0">
                <a:solidFill>
                  <a:srgbClr val="C00000"/>
                </a:solidFill>
              </a:rPr>
            </a:br>
            <a:r>
              <a:rPr lang="en-CA" sz="3600" dirty="0">
                <a:solidFill>
                  <a:srgbClr val="C00000"/>
                </a:solidFill>
              </a:rPr>
              <a:t>X-ray </a:t>
            </a:r>
            <a:r>
              <a:rPr lang="en-CA" sz="3600" dirty="0"/>
              <a:t>observations available.</a:t>
            </a:r>
          </a:p>
          <a:p>
            <a:pPr marL="571500" indent="-571500">
              <a:buFont typeface="Wingdings" pitchFamily="2" charset="2"/>
              <a:buChar char="Ø"/>
            </a:pPr>
            <a:endParaRPr lang="en-CA" sz="1000" dirty="0"/>
          </a:p>
          <a:p>
            <a:pPr marL="571500" indent="-571500">
              <a:buFont typeface="Wingdings" pitchFamily="2" charset="2"/>
              <a:buChar char="Ø"/>
            </a:pPr>
            <a:r>
              <a:rPr lang="en-CA" sz="3600" dirty="0"/>
              <a:t>Case 2: </a:t>
            </a:r>
            <a:r>
              <a:rPr lang="en-CA" sz="3600" dirty="0">
                <a:solidFill>
                  <a:srgbClr val="0070C0"/>
                </a:solidFill>
              </a:rPr>
              <a:t>Only X-ray </a:t>
            </a:r>
            <a:r>
              <a:rPr lang="en-CA" sz="3600" dirty="0"/>
              <a:t>observations available. </a:t>
            </a:r>
            <a:r>
              <a:rPr lang="en-CA" sz="3600" dirty="0">
                <a:solidFill>
                  <a:srgbClr val="C00000"/>
                </a:solidFill>
              </a:rPr>
              <a:t>No radio mass </a:t>
            </a:r>
            <a:r>
              <a:rPr lang="en-CA" sz="3600" dirty="0"/>
              <a:t>measurement available.</a:t>
            </a:r>
            <a:endParaRPr lang="en-US" sz="3600" dirty="0"/>
          </a:p>
          <a:p>
            <a:pPr marL="571500" indent="-571500">
              <a:buFont typeface="Wingdings" pitchFamily="2" charset="2"/>
              <a:buChar char="Ø"/>
            </a:pPr>
            <a:endParaRPr lang="en-US" sz="1000" dirty="0"/>
          </a:p>
          <a:p>
            <a:pPr marL="571500" indent="-571500">
              <a:buFont typeface="Wingdings" pitchFamily="2" charset="2"/>
              <a:buChar char="Ø"/>
            </a:pPr>
            <a:r>
              <a:rPr lang="en-CA" sz="3600" dirty="0"/>
              <a:t>Case 3: </a:t>
            </a:r>
            <a:r>
              <a:rPr lang="en-CA" sz="3600" dirty="0">
                <a:solidFill>
                  <a:srgbClr val="00B050"/>
                </a:solidFill>
              </a:rPr>
              <a:t>Both radio mass measurements and X-ray observations available.</a:t>
            </a:r>
            <a:endParaRPr lang="en-US" sz="36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14413">
                <a:extLst>
                  <a:ext uri="{FF2B5EF4-FFF2-40B4-BE49-F238E27FC236}">
                    <a16:creationId xmlns:a16="http://schemas.microsoft.com/office/drawing/2014/main" id="{0F2325AD-AE1E-62EB-C972-6F62C73DF82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06848" y="1709478"/>
                <a:ext cx="3835672" cy="4836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altLang="en-US" sz="2543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CA" altLang="en-US" sz="2543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CA" altLang="en-US" sz="2543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CA" altLang="en-US" sz="2543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𝑇</m:t>
                              </m:r>
                            </m:sub>
                          </m:sSub>
                          <m:r>
                            <a:rPr lang="en-CA" altLang="en-US" sz="2543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=</m:t>
                          </m:r>
                          <m:r>
                            <a:rPr lang="en-CA" altLang="en-US" sz="2543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𝑀</m:t>
                          </m:r>
                        </m:e>
                        <m:sub>
                          <m:r>
                            <a:rPr lang="en-CA" altLang="en-US" sz="2543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𝑇</m:t>
                          </m:r>
                        </m:sub>
                      </m:sSub>
                      <m:d>
                        <m:dPr>
                          <m:ctrlPr>
                            <a:rPr lang="en-CA" altLang="en-US" sz="2543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altLang="en-US" sz="2543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CA" altLang="en-US" sz="2543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CA" altLang="en-US" sz="2543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𝐵</m:t>
                              </m:r>
                            </m:sub>
                          </m:sSub>
                        </m:e>
                      </m:d>
                      <m:r>
                        <a:rPr lang="en-CA" altLang="en-US" sz="2543" i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sSub>
                        <m:sSubPr>
                          <m:ctrlPr>
                            <a:rPr lang="en-CA" altLang="en-US" sz="2543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CA" altLang="en-US" sz="2543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𝑀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CA" altLang="en-US" sz="2543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cloud</m:t>
                          </m:r>
                        </m:sub>
                      </m:sSub>
                    </m:oMath>
                  </m:oMathPara>
                </a14:m>
                <a:endParaRPr lang="en-US" altLang="en-US" sz="2543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TextBox 14413">
                <a:extLst>
                  <a:ext uri="{FF2B5EF4-FFF2-40B4-BE49-F238E27FC236}">
                    <a16:creationId xmlns:a16="http://schemas.microsoft.com/office/drawing/2014/main" id="{0F2325AD-AE1E-62EB-C972-6F62C73DF8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06848" y="1709478"/>
                <a:ext cx="3835672" cy="483659"/>
              </a:xfrm>
              <a:prstGeom prst="rect">
                <a:avLst/>
              </a:prstGeom>
              <a:blipFill>
                <a:blip r:embed="rId8"/>
                <a:stretch>
                  <a:fillRect b="-512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174778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FE84DC-1950-9F77-ADBE-4FD0C43343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19710-AE41-6509-C38A-4FD8B88438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99143" y="0"/>
            <a:ext cx="12990286" cy="887020"/>
          </a:xfrm>
        </p:spPr>
        <p:txBody>
          <a:bodyPr>
            <a:normAutofit/>
          </a:bodyPr>
          <a:lstStyle/>
          <a:p>
            <a:r>
              <a:rPr lang="en-US" sz="5200" b="1" dirty="0">
                <a:latin typeface="+mn-lt"/>
              </a:rPr>
              <a:t>Main Goal of Paper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92AB05-8DE9-0364-48B0-498630EE7DFB}"/>
              </a:ext>
            </a:extLst>
          </p:cNvPr>
          <p:cNvSpPr txBox="1"/>
          <p:nvPr/>
        </p:nvSpPr>
        <p:spPr>
          <a:xfrm>
            <a:off x="0" y="887020"/>
            <a:ext cx="12192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7188" indent="-357188">
              <a:buFont typeface="Wingdings" panose="05000000000000000000" pitchFamily="2" charset="2"/>
              <a:buChar char="Ø"/>
            </a:pPr>
            <a:r>
              <a:rPr lang="en-US" sz="3600" dirty="0"/>
              <a:t>We have </a:t>
            </a:r>
            <a:r>
              <a:rPr lang="en-US" sz="3600" dirty="0">
                <a:solidFill>
                  <a:srgbClr val="00B050"/>
                </a:solidFill>
              </a:rPr>
              <a:t>mass measurements of neutron stars (NSs) </a:t>
            </a:r>
            <a:r>
              <a:rPr lang="en-US" sz="3600" dirty="0"/>
              <a:t>mainly from two types of observations:</a:t>
            </a:r>
          </a:p>
          <a:p>
            <a:pPr marL="814388" lvl="3" indent="-357188">
              <a:buFont typeface="Wingdings" panose="05000000000000000000" pitchFamily="2" charset="2"/>
              <a:buChar char="Ø"/>
            </a:pPr>
            <a:r>
              <a:rPr lang="en-US" sz="3600" dirty="0">
                <a:solidFill>
                  <a:srgbClr val="00B050"/>
                </a:solidFill>
              </a:rPr>
              <a:t>radio pulsar observations</a:t>
            </a:r>
          </a:p>
          <a:p>
            <a:pPr marL="814388" lvl="3" indent="-357188">
              <a:buFont typeface="Wingdings" panose="05000000000000000000" pitchFamily="2" charset="2"/>
              <a:buChar char="Ø"/>
            </a:pPr>
            <a:r>
              <a:rPr lang="en-US" sz="3600" dirty="0">
                <a:solidFill>
                  <a:srgbClr val="00B050"/>
                </a:solidFill>
              </a:rPr>
              <a:t>X-ray observations</a:t>
            </a:r>
          </a:p>
          <a:p>
            <a:pPr marL="357188" lvl="1" indent="-357188">
              <a:buFont typeface="Wingdings" panose="05000000000000000000" pitchFamily="2" charset="2"/>
              <a:buChar char="Ø"/>
            </a:pPr>
            <a:endParaRPr lang="en-US" dirty="0">
              <a:solidFill>
                <a:srgbClr val="0070C0"/>
              </a:solidFill>
            </a:endParaRPr>
          </a:p>
          <a:p>
            <a:pPr marL="357188" indent="-357188">
              <a:buFont typeface="Wingdings" panose="05000000000000000000" pitchFamily="2" charset="2"/>
              <a:buChar char="Ø"/>
            </a:pPr>
            <a:r>
              <a:rPr lang="en-US" sz="3600" dirty="0">
                <a:solidFill>
                  <a:srgbClr val="0070C0"/>
                </a:solidFill>
              </a:rPr>
              <a:t>What mass are these observations measuring?</a:t>
            </a:r>
          </a:p>
          <a:p>
            <a:pPr marL="814388" lvl="3" indent="-357188">
              <a:buFont typeface="Wingdings" panose="05000000000000000000" pitchFamily="2" charset="2"/>
              <a:buChar char="Ø"/>
            </a:pPr>
            <a:r>
              <a:rPr lang="en-US" sz="3600" dirty="0"/>
              <a:t>Total mass including dark matter (DM) halos?</a:t>
            </a:r>
          </a:p>
          <a:p>
            <a:pPr marL="814388" lvl="3" indent="-357188">
              <a:buFont typeface="Wingdings" panose="05000000000000000000" pitchFamily="2" charset="2"/>
              <a:buChar char="Ø"/>
            </a:pPr>
            <a:r>
              <a:rPr lang="en-US" sz="3600" dirty="0">
                <a:solidFill>
                  <a:srgbClr val="C00000"/>
                </a:solidFill>
              </a:rPr>
              <a:t>Something else?</a:t>
            </a:r>
          </a:p>
          <a:p>
            <a:pPr marL="357188" indent="-357188">
              <a:buFont typeface="Arial" panose="020B0604020202020204" pitchFamily="34" charset="0"/>
              <a:buChar char="•"/>
            </a:pPr>
            <a:endParaRPr lang="en-US" dirty="0"/>
          </a:p>
          <a:p>
            <a:pPr marL="357188" indent="-357188">
              <a:buFont typeface="Wingdings" panose="05000000000000000000" pitchFamily="2" charset="2"/>
              <a:buChar char="Ø"/>
            </a:pPr>
            <a:r>
              <a:rPr lang="en-US" sz="3600" dirty="0"/>
              <a:t>Based on the interpretation of mass, </a:t>
            </a:r>
            <a:r>
              <a:rPr lang="en-US" sz="3600" dirty="0">
                <a:solidFill>
                  <a:srgbClr val="0070C0"/>
                </a:solidFill>
              </a:rPr>
              <a:t>what are the consequences on baryonic equation of state (EOS) constraints?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4170898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E975E-48C9-0D47-BCE9-884F68F9D7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99144" y="0"/>
            <a:ext cx="12990286" cy="887020"/>
          </a:xfrm>
        </p:spPr>
        <p:txBody>
          <a:bodyPr>
            <a:normAutofit/>
          </a:bodyPr>
          <a:lstStyle/>
          <a:p>
            <a:r>
              <a:rPr lang="en-US" sz="5200" b="1" dirty="0">
                <a:latin typeface="+mn-lt"/>
              </a:rPr>
              <a:t>DANS Model Formalisms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59EB0E-4240-7441-9F90-5F0A38958FE2}"/>
              </a:ext>
            </a:extLst>
          </p:cNvPr>
          <p:cNvSpPr txBox="1"/>
          <p:nvPr/>
        </p:nvSpPr>
        <p:spPr>
          <a:xfrm>
            <a:off x="359325" y="887020"/>
            <a:ext cx="1147334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3600" dirty="0">
                <a:solidFill>
                  <a:srgbClr val="0070C0"/>
                </a:solidFill>
              </a:rPr>
              <a:t>Single fluid </a:t>
            </a:r>
            <a:r>
              <a:rPr lang="en-US" sz="3600" dirty="0"/>
              <a:t>description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600" dirty="0"/>
              <a:t>Compute equation of state with </a:t>
            </a:r>
            <a:r>
              <a:rPr lang="en-US" sz="3600" dirty="0">
                <a:solidFill>
                  <a:srgbClr val="0070C0"/>
                </a:solidFill>
              </a:rPr>
              <a:t>SM couplings</a:t>
            </a:r>
            <a:r>
              <a:rPr lang="en-US" sz="3600" dirty="0"/>
              <a:t> between DM and baryonic matter</a:t>
            </a:r>
            <a:endParaRPr lang="en-US" sz="1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10395A-4521-1534-0873-48ED41988C53}"/>
              </a:ext>
            </a:extLst>
          </p:cNvPr>
          <p:cNvSpPr txBox="1"/>
          <p:nvPr/>
        </p:nvSpPr>
        <p:spPr>
          <a:xfrm>
            <a:off x="5889257" y="2059267"/>
            <a:ext cx="6302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</a:t>
            </a:r>
            <a:r>
              <a:rPr lang="en-US" dirty="0" err="1"/>
              <a:t>Panotopoulos</a:t>
            </a:r>
            <a:r>
              <a:rPr lang="en-US" dirty="0"/>
              <a:t> &amp; Lopes 2017), (</a:t>
            </a:r>
            <a:r>
              <a:rPr lang="en-US" dirty="0" err="1"/>
              <a:t>Quddus</a:t>
            </a:r>
            <a:r>
              <a:rPr lang="en-US" dirty="0"/>
              <a:t> et al 2020),</a:t>
            </a:r>
            <a:br>
              <a:rPr lang="en-US" dirty="0"/>
            </a:br>
            <a:r>
              <a:rPr lang="en-US" dirty="0"/>
              <a:t>(Das et al. 2019 ), (Das et al. 2021), (Lopes et al. 2022)</a:t>
            </a:r>
          </a:p>
        </p:txBody>
      </p:sp>
    </p:spTree>
    <p:extLst>
      <p:ext uri="{BB962C8B-B14F-4D97-AF65-F5344CB8AC3E}">
        <p14:creationId xmlns:p14="http://schemas.microsoft.com/office/powerpoint/2010/main" val="313426848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E975E-48C9-0D47-BCE9-884F68F9D7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99144" y="0"/>
            <a:ext cx="12990286" cy="887020"/>
          </a:xfrm>
        </p:spPr>
        <p:txBody>
          <a:bodyPr>
            <a:normAutofit/>
          </a:bodyPr>
          <a:lstStyle/>
          <a:p>
            <a:r>
              <a:rPr lang="en-US" sz="5200" b="1" dirty="0">
                <a:latin typeface="+mn-lt"/>
              </a:rPr>
              <a:t>DANS Model Formalisms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59EB0E-4240-7441-9F90-5F0A38958FE2}"/>
              </a:ext>
            </a:extLst>
          </p:cNvPr>
          <p:cNvSpPr txBox="1"/>
          <p:nvPr/>
        </p:nvSpPr>
        <p:spPr>
          <a:xfrm>
            <a:off x="359325" y="887020"/>
            <a:ext cx="1147334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3600" dirty="0">
                <a:solidFill>
                  <a:srgbClr val="0070C0"/>
                </a:solidFill>
              </a:rPr>
              <a:t>Single fluid </a:t>
            </a:r>
            <a:r>
              <a:rPr lang="en-US" sz="3600" dirty="0"/>
              <a:t>description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600" dirty="0"/>
              <a:t>Compute equation of state with </a:t>
            </a:r>
            <a:r>
              <a:rPr lang="en-US" sz="3600" dirty="0">
                <a:solidFill>
                  <a:srgbClr val="0070C0"/>
                </a:solidFill>
              </a:rPr>
              <a:t>SM couplings</a:t>
            </a:r>
            <a:r>
              <a:rPr lang="en-US" sz="3600" dirty="0"/>
              <a:t> between DM and baryonic matter</a:t>
            </a:r>
            <a:endParaRPr lang="en-US" sz="12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3600" dirty="0"/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3600" dirty="0">
                <a:solidFill>
                  <a:srgbClr val="0070C0"/>
                </a:solidFill>
              </a:rPr>
              <a:t>Two-fluid</a:t>
            </a:r>
            <a:r>
              <a:rPr lang="en-US" sz="3600" dirty="0"/>
              <a:t> description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C00000"/>
                </a:solidFill>
              </a:rPr>
              <a:t>No SM couplings</a:t>
            </a:r>
            <a:r>
              <a:rPr lang="en-US" sz="3600" dirty="0"/>
              <a:t> between DM and baryonic matter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B050"/>
                </a:solidFill>
              </a:rPr>
              <a:t>Only gravitational interaction</a:t>
            </a:r>
            <a:r>
              <a:rPr lang="en-US" sz="3600" dirty="0"/>
              <a:t> between the two</a:t>
            </a:r>
          </a:p>
          <a:p>
            <a:pPr lvl="1"/>
            <a:endParaRPr lang="en-US" sz="1200" dirty="0">
              <a:solidFill>
                <a:srgbClr val="00B050"/>
              </a:solidFill>
            </a:endParaRPr>
          </a:p>
          <a:p>
            <a:pPr lvl="1"/>
            <a:r>
              <a:rPr lang="en-US" sz="3600" dirty="0">
                <a:solidFill>
                  <a:srgbClr val="00B050"/>
                </a:solidFill>
              </a:rPr>
              <a:t>	Our method of choice </a:t>
            </a:r>
            <a:r>
              <a:rPr lang="en-US" sz="3600" dirty="0"/>
              <a:t>since it is more relevant for</a:t>
            </a:r>
            <a:br>
              <a:rPr lang="en-US" sz="3600" dirty="0">
                <a:solidFill>
                  <a:srgbClr val="00B050"/>
                </a:solidFill>
              </a:rPr>
            </a:br>
            <a:r>
              <a:rPr lang="en-US" sz="3600" dirty="0">
                <a:solidFill>
                  <a:srgbClr val="00B050"/>
                </a:solidFill>
              </a:rPr>
              <a:t>	</a:t>
            </a:r>
            <a:r>
              <a:rPr lang="en-US" sz="3600" dirty="0">
                <a:solidFill>
                  <a:srgbClr val="0070C0"/>
                </a:solidFill>
              </a:rPr>
              <a:t>NICER X-ray observations!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10395A-4521-1534-0873-48ED41988C53}"/>
              </a:ext>
            </a:extLst>
          </p:cNvPr>
          <p:cNvSpPr txBox="1"/>
          <p:nvPr/>
        </p:nvSpPr>
        <p:spPr>
          <a:xfrm>
            <a:off x="5889257" y="2059267"/>
            <a:ext cx="6302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</a:t>
            </a:r>
            <a:r>
              <a:rPr lang="en-US" dirty="0" err="1"/>
              <a:t>Panotopoulos</a:t>
            </a:r>
            <a:r>
              <a:rPr lang="en-US" dirty="0"/>
              <a:t> &amp; Lopes 2017), (</a:t>
            </a:r>
            <a:r>
              <a:rPr lang="en-US" dirty="0" err="1"/>
              <a:t>Quddus</a:t>
            </a:r>
            <a:r>
              <a:rPr lang="en-US" dirty="0"/>
              <a:t> et al 2020),</a:t>
            </a:r>
            <a:br>
              <a:rPr lang="en-US" dirty="0"/>
            </a:br>
            <a:r>
              <a:rPr lang="en-US" dirty="0"/>
              <a:t>(Das et al. 2019 ), (Das et al. 2021), (Lopes et al. 2022)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85150A-10F7-A4CD-3AC2-42DCA5977659}"/>
              </a:ext>
            </a:extLst>
          </p:cNvPr>
          <p:cNvSpPr txBox="1"/>
          <p:nvPr/>
        </p:nvSpPr>
        <p:spPr>
          <a:xfrm>
            <a:off x="5092534" y="2830540"/>
            <a:ext cx="6597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</a:t>
            </a:r>
            <a:r>
              <a:rPr lang="en-US" dirty="0" err="1"/>
              <a:t>Sandin</a:t>
            </a:r>
            <a:r>
              <a:rPr lang="en-US" dirty="0"/>
              <a:t> &amp; </a:t>
            </a:r>
            <a:r>
              <a:rPr lang="en-US" dirty="0" err="1"/>
              <a:t>Ciarcelluti</a:t>
            </a:r>
            <a:r>
              <a:rPr lang="en-US" dirty="0"/>
              <a:t> 2009), (</a:t>
            </a:r>
            <a:r>
              <a:rPr lang="en-US" dirty="0" err="1"/>
              <a:t>Ciarcelluti</a:t>
            </a:r>
            <a:r>
              <a:rPr lang="en-US" dirty="0"/>
              <a:t> &amp; </a:t>
            </a:r>
            <a:r>
              <a:rPr lang="en-US" dirty="0" err="1"/>
              <a:t>Sandin</a:t>
            </a:r>
            <a:r>
              <a:rPr lang="en-US" dirty="0"/>
              <a:t> 2011),</a:t>
            </a:r>
            <a:br>
              <a:rPr lang="en-US" dirty="0"/>
            </a:br>
            <a:r>
              <a:rPr lang="en-US" dirty="0"/>
              <a:t>(Miao et al. 2022), (</a:t>
            </a:r>
            <a:r>
              <a:rPr lang="en-US" dirty="0" err="1"/>
              <a:t>Shakeri</a:t>
            </a:r>
            <a:r>
              <a:rPr lang="en-US" dirty="0"/>
              <a:t> et al. 2022a, 2022b), (Collier et al. 2022), (Rutherford et al. 2023)</a:t>
            </a:r>
          </a:p>
        </p:txBody>
      </p:sp>
    </p:spTree>
    <p:extLst>
      <p:ext uri="{BB962C8B-B14F-4D97-AF65-F5344CB8AC3E}">
        <p14:creationId xmlns:p14="http://schemas.microsoft.com/office/powerpoint/2010/main" val="370891778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E975E-48C9-0D47-BCE9-884F68F9D7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99144" y="0"/>
            <a:ext cx="12990286" cy="887020"/>
          </a:xfrm>
        </p:spPr>
        <p:txBody>
          <a:bodyPr>
            <a:normAutofit/>
          </a:bodyPr>
          <a:lstStyle/>
          <a:p>
            <a:r>
              <a:rPr lang="en-US" sz="5200" b="1" dirty="0">
                <a:latin typeface="+mn-lt"/>
              </a:rPr>
              <a:t>Two-Fluid TOV equations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C59EB0E-4240-7441-9F90-5F0A38958FE2}"/>
                  </a:ext>
                </a:extLst>
              </p:cNvPr>
              <p:cNvSpPr txBox="1"/>
              <p:nvPr/>
            </p:nvSpPr>
            <p:spPr>
              <a:xfrm>
                <a:off x="0" y="887020"/>
                <a:ext cx="12191999" cy="65884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600" dirty="0">
                    <a:solidFill>
                      <a:srgbClr val="0070C0"/>
                    </a:solidFill>
                  </a:rPr>
                  <a:t>Energy-momentum of each fluid is conserved separately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3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CA" sz="3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r>
                        <a:rPr lang="en-CA" sz="3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=8</m:t>
                      </m:r>
                      <m:r>
                        <a:rPr lang="en-CA" sz="3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𝜋</m:t>
                      </m:r>
                      <m:d>
                        <m:dPr>
                          <m:ctrlPr>
                            <a:rPr lang="en-CA" sz="3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sz="3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3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CA" sz="3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𝜇𝜈</m:t>
                              </m:r>
                              <m:r>
                                <a:rPr lang="en-CA" sz="3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  </m:t>
                              </m:r>
                              <m:r>
                                <a:rPr lang="en-CA" sz="3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en-CA" sz="3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CA" sz="3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3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CA" sz="3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𝜇𝜈</m:t>
                              </m:r>
                              <m:r>
                                <a:rPr lang="en-CA" sz="3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  </m:t>
                              </m:r>
                              <m:r>
                                <a:rPr lang="en-CA" sz="3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3600" dirty="0">
                  <a:solidFill>
                    <a:srgbClr val="C00000"/>
                  </a:solidFill>
                </a:endParaRPr>
              </a:p>
              <a:p>
                <a:endParaRPr lang="en-US" dirty="0">
                  <a:solidFill>
                    <a:srgbClr val="C00000"/>
                  </a:solidFill>
                </a:endParaRPr>
              </a:p>
              <a:p>
                <a:r>
                  <a:rPr lang="en-US" sz="3600" dirty="0"/>
                  <a:t>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sz="3600" i="1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CA" sz="360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CA" sz="3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num>
                      <m:den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𝑑𝑟</m:t>
                        </m:r>
                      </m:den>
                    </m:f>
                    <m:r>
                      <a:rPr lang="en-CA" sz="3600" b="0" i="1" smtClean="0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CA" sz="3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CA" sz="36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CA" sz="36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sz="36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𝜖</m:t>
                                </m:r>
                              </m:e>
                              <m:sub>
                                <m:r>
                                  <a:rPr lang="en-CA" sz="36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sub>
                            </m:sSub>
                            <m:r>
                              <a:rPr lang="en-CA" sz="36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CA" sz="3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sz="3600" b="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CA" sz="3600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sub>
                            </m:sSub>
                          </m:e>
                        </m:d>
                        <m:d>
                          <m:dPr>
                            <m:ctrlPr>
                              <a:rPr lang="en-CA" sz="36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CA" sz="36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  <m:r>
                              <a:rPr lang="en-CA" sz="3600" b="0" i="1" smtClean="0">
                                <a:latin typeface="Cambria Math" panose="02040503050406030204" pitchFamily="18" charset="0"/>
                              </a:rPr>
                              <m:t>+4</m:t>
                            </m:r>
                            <m:r>
                              <a:rPr lang="en-CA" sz="3600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  <m:sSup>
                              <m:sSupPr>
                                <m:ctrlPr>
                                  <a:rPr lang="en-CA" sz="3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CA" sz="3600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p>
                                <m:r>
                                  <a:rPr lang="en-CA" sz="36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  <m:r>
                              <a:rPr lang="en-CA" sz="36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</m:d>
                      </m:num>
                      <m:den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  <m:d>
                          <m:dPr>
                            <m:ctrlPr>
                              <a:rPr lang="en-CA" sz="36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CA" sz="36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  <m:r>
                              <a:rPr lang="en-CA" sz="3600" b="0" i="1" smtClean="0">
                                <a:latin typeface="Cambria Math" panose="02040503050406030204" pitchFamily="18" charset="0"/>
                              </a:rPr>
                              <m:t>−2</m:t>
                            </m:r>
                            <m:r>
                              <a:rPr lang="en-CA" sz="36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</m:d>
                      </m:den>
                    </m:f>
                  </m:oMath>
                </a14:m>
                <a:r>
                  <a:rPr lang="en-CA" sz="3600" b="0" dirty="0"/>
                  <a:t>		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sz="3600" i="1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CA" sz="360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CA" sz="3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num>
                      <m:den>
                        <m:r>
                          <a:rPr lang="en-CA" sz="3600" i="1">
                            <a:latin typeface="Cambria Math" panose="02040503050406030204" pitchFamily="18" charset="0"/>
                          </a:rPr>
                          <m:t>𝑑𝑟</m:t>
                        </m:r>
                      </m:den>
                    </m:f>
                    <m:r>
                      <a:rPr lang="en-CA" sz="3600" i="1">
                        <a:latin typeface="Cambria Math" panose="02040503050406030204" pitchFamily="18" charset="0"/>
                      </a:rPr>
                      <m:t>=4</m:t>
                    </m:r>
                    <m:r>
                      <a:rPr lang="en-CA" sz="3600" i="1">
                        <a:latin typeface="Cambria Math" panose="02040503050406030204" pitchFamily="18" charset="0"/>
                      </a:rPr>
                      <m:t>𝜋</m:t>
                    </m:r>
                    <m:sSup>
                      <m:sSupPr>
                        <m:ctrlPr>
                          <a:rPr lang="en-CA" sz="3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36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CA" sz="36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CA" sz="3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CA" sz="3600" i="1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endParaRPr lang="en-CA" sz="3600" b="0" dirty="0"/>
              </a:p>
              <a:p>
                <a:pPr algn="ctr"/>
                <a:endParaRPr lang="en-CA" b="0" dirty="0"/>
              </a:p>
              <a:p>
                <a:r>
                  <a:rPr lang="en-US" sz="3600" dirty="0"/>
                  <a:t>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sz="3600" i="1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CA" sz="360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CA" sz="36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</m:sSub>
                      </m:num>
                      <m:den>
                        <m:r>
                          <a:rPr lang="en-CA" sz="3600" i="1">
                            <a:latin typeface="Cambria Math" panose="02040503050406030204" pitchFamily="18" charset="0"/>
                          </a:rPr>
                          <m:t>𝑑𝑟</m:t>
                        </m:r>
                      </m:den>
                    </m:f>
                    <m:r>
                      <a:rPr lang="en-CA" sz="3600" i="1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CA" sz="3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CA" sz="3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CA" sz="360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sz="3600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𝜖</m:t>
                                </m:r>
                              </m:e>
                              <m:sub>
                                <m:r>
                                  <a:rPr lang="en-CA" sz="36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sub>
                            </m:sSub>
                            <m:r>
                              <a:rPr lang="en-CA" sz="36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CA" sz="3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sz="3600" i="1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CA" sz="3600" b="0" i="1" smtClean="0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sub>
                            </m:sSub>
                          </m:e>
                        </m:d>
                        <m:d>
                          <m:dPr>
                            <m:ctrlPr>
                              <a:rPr lang="en-CA" sz="3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CA" sz="36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  <m:r>
                              <a:rPr lang="en-CA" sz="3600" i="1">
                                <a:latin typeface="Cambria Math" panose="02040503050406030204" pitchFamily="18" charset="0"/>
                              </a:rPr>
                              <m:t>+4</m:t>
                            </m:r>
                            <m:r>
                              <a:rPr lang="en-CA" sz="3600" i="1">
                                <a:latin typeface="Cambria Math" panose="02040503050406030204" pitchFamily="18" charset="0"/>
                              </a:rPr>
                              <m:t>𝜋</m:t>
                            </m:r>
                            <m:sSup>
                              <m:sSupPr>
                                <m:ctrlPr>
                                  <a:rPr lang="en-CA" sz="36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CA" sz="3600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p>
                                <m:r>
                                  <a:rPr lang="en-CA" sz="36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  <m:r>
                              <a:rPr lang="en-CA" sz="3600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</m:d>
                      </m:num>
                      <m:den>
                        <m:r>
                          <a:rPr lang="en-CA" sz="3600" i="1">
                            <a:latin typeface="Cambria Math" panose="02040503050406030204" pitchFamily="18" charset="0"/>
                          </a:rPr>
                          <m:t>𝑟</m:t>
                        </m:r>
                        <m:d>
                          <m:dPr>
                            <m:ctrlPr>
                              <a:rPr lang="en-CA" sz="3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CA" sz="36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  <m:r>
                              <a:rPr lang="en-CA" sz="3600" i="1">
                                <a:latin typeface="Cambria Math" panose="02040503050406030204" pitchFamily="18" charset="0"/>
                              </a:rPr>
                              <m:t>−2</m:t>
                            </m:r>
                            <m:r>
                              <a:rPr lang="en-CA" sz="36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</m:d>
                      </m:den>
                    </m:f>
                  </m:oMath>
                </a14:m>
                <a:r>
                  <a:rPr lang="en-US" sz="3600" dirty="0"/>
                  <a:t>		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sz="3600" i="1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CA" sz="360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CA" sz="3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</m:sSub>
                      </m:num>
                      <m:den>
                        <m:r>
                          <a:rPr lang="en-CA" sz="3600" i="1">
                            <a:latin typeface="Cambria Math" panose="02040503050406030204" pitchFamily="18" charset="0"/>
                          </a:rPr>
                          <m:t>𝑑𝑟</m:t>
                        </m:r>
                      </m:den>
                    </m:f>
                    <m:r>
                      <a:rPr lang="en-CA" sz="3600" i="1">
                        <a:latin typeface="Cambria Math" panose="02040503050406030204" pitchFamily="18" charset="0"/>
                      </a:rPr>
                      <m:t>=4</m:t>
                    </m:r>
                    <m:r>
                      <a:rPr lang="en-CA" sz="3600" i="1">
                        <a:latin typeface="Cambria Math" panose="02040503050406030204" pitchFamily="18" charset="0"/>
                      </a:rPr>
                      <m:t>𝜋</m:t>
                    </m:r>
                    <m:sSup>
                      <m:sSupPr>
                        <m:ctrlPr>
                          <a:rPr lang="en-CA" sz="3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36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CA" sz="36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CA" sz="3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CA" sz="3600" i="1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endParaRPr lang="en-US" sz="3600" dirty="0"/>
              </a:p>
              <a:p>
                <a:endParaRPr lang="en-US" dirty="0">
                  <a:solidFill>
                    <a:srgbClr val="00B050"/>
                  </a:solidFill>
                </a:endParaRPr>
              </a:p>
              <a:p>
                <a:pPr algn="ctr"/>
                <a:r>
                  <a:rPr lang="en-US" sz="3600" dirty="0"/>
                  <a:t>(</a:t>
                </a:r>
                <a14:m>
                  <m:oMath xmlns:m="http://schemas.openxmlformats.org/officeDocument/2006/math">
                    <m:r>
                      <a:rPr lang="en-CA" sz="3600" i="1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CA" sz="36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CA" sz="3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sz="3600" i="1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n-CA" sz="36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CA" sz="3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sz="3600" i="1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US" sz="3600" dirty="0"/>
                  <a:t>, </a:t>
                </a:r>
                <a14:m>
                  <m:oMath xmlns:m="http://schemas.openxmlformats.org/officeDocument/2006/math">
                    <m:r>
                      <a:rPr lang="en-CA" sz="3600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CA" sz="36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CA" sz="3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CA" sz="3600" i="1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n-CA" sz="36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CA" sz="3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CA" sz="3600" i="1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US" sz="3600" dirty="0"/>
                  <a:t>, </a:t>
                </a:r>
                <a14:m>
                  <m:oMath xmlns:m="http://schemas.openxmlformats.org/officeDocument/2006/math">
                    <m:r>
                      <a:rPr lang="en-CA" sz="3600" b="0" i="1" smtClean="0"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CA" sz="360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CA" sz="3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CA" sz="3600" i="1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n-CA" sz="36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CA" sz="3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CA" sz="3600" i="1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US" sz="3600" dirty="0"/>
                  <a:t>)</a:t>
                </a:r>
              </a:p>
              <a:p>
                <a:pPr algn="ctr"/>
                <a:endParaRPr lang="en-US" dirty="0">
                  <a:solidFill>
                    <a:srgbClr val="00B050"/>
                  </a:solidFill>
                </a:endParaRPr>
              </a:p>
              <a:p>
                <a:pPr lvl="1"/>
                <a:r>
                  <a:rPr lang="en-US" sz="3600" dirty="0">
                    <a:solidFill>
                      <a:srgbClr val="00B050"/>
                    </a:solidFill>
                  </a:rPr>
                  <a:t>4 coupled equations</a:t>
                </a:r>
                <a:r>
                  <a:rPr lang="en-US" sz="3600" dirty="0"/>
                  <a:t> with </a:t>
                </a:r>
                <a:r>
                  <a:rPr lang="en-US" sz="3600" dirty="0">
                    <a:solidFill>
                      <a:srgbClr val="C00000"/>
                    </a:solidFill>
                  </a:rPr>
                  <a:t>6 unknowns</a:t>
                </a:r>
                <a:r>
                  <a:rPr lang="en-US" sz="3600" dirty="0">
                    <a:solidFill>
                      <a:srgbClr val="0070C0"/>
                    </a:solidFill>
                  </a:rPr>
                  <a:t>. </a:t>
                </a:r>
                <a:r>
                  <a:rPr lang="en-US" sz="3600" dirty="0"/>
                  <a:t>Need </a:t>
                </a:r>
                <a:r>
                  <a:rPr lang="en-US" sz="3600" dirty="0">
                    <a:solidFill>
                      <a:srgbClr val="0070C0"/>
                    </a:solidFill>
                  </a:rPr>
                  <a:t>2 EOSs</a:t>
                </a:r>
                <a:r>
                  <a:rPr lang="en-US" sz="3600" dirty="0"/>
                  <a:t> relating pressure and energy density of each fluid.</a:t>
                </a:r>
              </a:p>
              <a:p>
                <a:endParaRPr lang="en-US" sz="36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C59EB0E-4240-7441-9F90-5F0A38958F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887020"/>
                <a:ext cx="12191999" cy="6588407"/>
              </a:xfrm>
              <a:prstGeom prst="rect">
                <a:avLst/>
              </a:prstGeom>
              <a:blipFill>
                <a:blip r:embed="rId3"/>
                <a:stretch>
                  <a:fillRect t="-15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2095203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E975E-48C9-0D47-BCE9-884F68F9D7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99144" y="0"/>
            <a:ext cx="12990286" cy="887020"/>
          </a:xfrm>
        </p:spPr>
        <p:txBody>
          <a:bodyPr>
            <a:normAutofit/>
          </a:bodyPr>
          <a:lstStyle/>
          <a:p>
            <a:r>
              <a:rPr lang="en-US" sz="5200" b="1" dirty="0">
                <a:latin typeface="+mn-lt"/>
              </a:rPr>
              <a:t>Equation of State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C59EB0E-4240-7441-9F90-5F0A38958FE2}"/>
                  </a:ext>
                </a:extLst>
              </p:cNvPr>
              <p:cNvSpPr txBox="1"/>
              <p:nvPr/>
            </p:nvSpPr>
            <p:spPr>
              <a:xfrm>
                <a:off x="183619" y="883391"/>
                <a:ext cx="11824759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71500" indent="-571500">
                  <a:buFont typeface="Wingdings" panose="05000000000000000000" pitchFamily="2" charset="2"/>
                  <a:buChar char="Ø"/>
                </a:pPr>
                <a:r>
                  <a:rPr lang="en-US" sz="3600" dirty="0">
                    <a:solidFill>
                      <a:srgbClr val="0070C0"/>
                    </a:solidFill>
                  </a:rPr>
                  <a:t>Baryonic EOS</a:t>
                </a:r>
                <a:r>
                  <a:rPr lang="en-US" sz="3600" dirty="0"/>
                  <a:t> – NL3</a:t>
                </a:r>
                <a14:m>
                  <m:oMath xmlns:m="http://schemas.openxmlformats.org/officeDocument/2006/math">
                    <m:r>
                      <a:rPr lang="en-CA" sz="3600" b="0" i="1" smtClean="0">
                        <a:latin typeface="Cambria Math" panose="02040503050406030204" pitchFamily="18" charset="0"/>
                      </a:rPr>
                      <m:t>𝜔𝜌</m:t>
                    </m:r>
                  </m:oMath>
                </a14:m>
                <a:r>
                  <a:rPr lang="en-US" sz="3600" dirty="0"/>
                  <a:t>L55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3600" dirty="0"/>
                  <a:t>choosing stiff EOS just to easily illustrate effects of DM in MR profile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C59EB0E-4240-7441-9F90-5F0A38958F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619" y="883391"/>
                <a:ext cx="11824759" cy="1754326"/>
              </a:xfrm>
              <a:prstGeom prst="rect">
                <a:avLst/>
              </a:prstGeom>
              <a:blipFill>
                <a:blip r:embed="rId3"/>
                <a:stretch>
                  <a:fillRect l="-1395" t="-5036" b="-115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9488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78BD7E-B8E6-0A88-CD4E-1D3C4E55E5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4A0E81-B445-AE5F-E4B1-9C7DA1305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99144" y="0"/>
            <a:ext cx="12990286" cy="887020"/>
          </a:xfrm>
        </p:spPr>
        <p:txBody>
          <a:bodyPr>
            <a:normAutofit/>
          </a:bodyPr>
          <a:lstStyle/>
          <a:p>
            <a:r>
              <a:rPr lang="en-US" sz="5200" b="1" dirty="0">
                <a:latin typeface="+mn-lt"/>
              </a:rPr>
              <a:t>Dark Matter (DM) </a:t>
            </a:r>
            <a:r>
              <a:rPr lang="en-US" sz="5200" b="1" dirty="0">
                <a:solidFill>
                  <a:srgbClr val="0070C0"/>
                </a:solidFill>
                <a:latin typeface="+mn-lt"/>
              </a:rPr>
              <a:t>Admixed Neutron Stars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142A2B3-9C33-A11E-681A-6F9E8503CC36}"/>
              </a:ext>
            </a:extLst>
          </p:cNvPr>
          <p:cNvSpPr txBox="1"/>
          <p:nvPr/>
        </p:nvSpPr>
        <p:spPr>
          <a:xfrm>
            <a:off x="235390" y="5056094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Miao et al. 2022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E046C09-453D-1621-D64C-DCE65CECBD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87020"/>
            <a:ext cx="5601790" cy="4169074"/>
          </a:xfrm>
          <a:prstGeom prst="rect">
            <a:avLst/>
          </a:prstGeom>
        </p:spPr>
      </p:pic>
      <p:pic>
        <p:nvPicPr>
          <p:cNvPr id="6" name="Picture 5" descr="A diagram of a plane&#10;&#10;AI-generated content may be incorrect.">
            <a:extLst>
              <a:ext uri="{FF2B5EF4-FFF2-40B4-BE49-F238E27FC236}">
                <a16:creationId xmlns:a16="http://schemas.microsoft.com/office/drawing/2014/main" id="{49546FFE-69FB-CBE7-8B98-9CE6B9A105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01791" y="1192306"/>
            <a:ext cx="6390220" cy="347830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BA371B7-AE5D-5691-50D9-EA05A2D72ADB}"/>
              </a:ext>
            </a:extLst>
          </p:cNvPr>
          <p:cNvSpPr txBox="1"/>
          <p:nvPr/>
        </p:nvSpPr>
        <p:spPr>
          <a:xfrm>
            <a:off x="6095999" y="5039943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Shakeri &amp; </a:t>
            </a:r>
            <a:r>
              <a:rPr lang="en-US" dirty="0" err="1"/>
              <a:t>Karkevandi</a:t>
            </a:r>
            <a:r>
              <a:rPr lang="en-US" dirty="0"/>
              <a:t> 2024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1FC65F0-9098-4973-4FE7-3F44509A65DA}"/>
              </a:ext>
            </a:extLst>
          </p:cNvPr>
          <p:cNvSpPr txBox="1"/>
          <p:nvPr/>
        </p:nvSpPr>
        <p:spPr>
          <a:xfrm>
            <a:off x="1375075" y="5409276"/>
            <a:ext cx="2851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dirty="0">
                <a:solidFill>
                  <a:srgbClr val="0070C0"/>
                </a:solidFill>
              </a:rPr>
              <a:t>Fermionic</a:t>
            </a:r>
            <a:r>
              <a:rPr lang="en-CA" sz="3600" dirty="0"/>
              <a:t> DM</a:t>
            </a:r>
            <a:endParaRPr lang="en-US" sz="3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4A44DF2-6EA7-A66E-2C58-E6E681B3C771}"/>
              </a:ext>
            </a:extLst>
          </p:cNvPr>
          <p:cNvSpPr txBox="1"/>
          <p:nvPr/>
        </p:nvSpPr>
        <p:spPr>
          <a:xfrm>
            <a:off x="6861114" y="5409275"/>
            <a:ext cx="2851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dirty="0">
                <a:solidFill>
                  <a:srgbClr val="0070C0"/>
                </a:solidFill>
              </a:rPr>
              <a:t>Bosonic</a:t>
            </a:r>
            <a:r>
              <a:rPr lang="en-CA" sz="3600" dirty="0"/>
              <a:t> DM</a:t>
            </a:r>
            <a:endParaRPr lang="en-US" sz="3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08ED8F-A307-6336-E27A-604B11B1D43F}"/>
              </a:ext>
            </a:extLst>
          </p:cNvPr>
          <p:cNvSpPr txBox="1"/>
          <p:nvPr/>
        </p:nvSpPr>
        <p:spPr>
          <a:xfrm>
            <a:off x="2839868" y="2922492"/>
            <a:ext cx="49540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dirty="0">
                <a:solidFill>
                  <a:srgbClr val="0070C0"/>
                </a:solidFill>
                <a:highlight>
                  <a:srgbClr val="FFFF00"/>
                </a:highlight>
              </a:rPr>
              <a:t>NICER Mass and Radius </a:t>
            </a:r>
            <a:r>
              <a:rPr lang="en-CA" sz="3600" dirty="0">
                <a:highlight>
                  <a:srgbClr val="FFFF00"/>
                </a:highlight>
              </a:rPr>
              <a:t>measurements</a:t>
            </a:r>
            <a:endParaRPr lang="en-US" sz="36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00130193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E975E-48C9-0D47-BCE9-884F68F9D7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99144" y="0"/>
            <a:ext cx="12990286" cy="887020"/>
          </a:xfrm>
        </p:spPr>
        <p:txBody>
          <a:bodyPr>
            <a:normAutofit/>
          </a:bodyPr>
          <a:lstStyle/>
          <a:p>
            <a:r>
              <a:rPr lang="en-US" sz="5200" b="1" dirty="0">
                <a:latin typeface="+mn-lt"/>
              </a:rPr>
              <a:t>Equation of State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C59EB0E-4240-7441-9F90-5F0A38958FE2}"/>
                  </a:ext>
                </a:extLst>
              </p:cNvPr>
              <p:cNvSpPr txBox="1"/>
              <p:nvPr/>
            </p:nvSpPr>
            <p:spPr>
              <a:xfrm>
                <a:off x="183619" y="883391"/>
                <a:ext cx="11824759" cy="58169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71500" indent="-571500">
                  <a:buFont typeface="Wingdings" panose="05000000000000000000" pitchFamily="2" charset="2"/>
                  <a:buChar char="Ø"/>
                </a:pPr>
                <a:r>
                  <a:rPr lang="en-US" sz="3600" dirty="0">
                    <a:solidFill>
                      <a:srgbClr val="0070C0"/>
                    </a:solidFill>
                  </a:rPr>
                  <a:t>Baryonic EOS</a:t>
                </a:r>
                <a:r>
                  <a:rPr lang="en-US" sz="3600" dirty="0"/>
                  <a:t> – NL3</a:t>
                </a:r>
                <a14:m>
                  <m:oMath xmlns:m="http://schemas.openxmlformats.org/officeDocument/2006/math">
                    <m:r>
                      <a:rPr lang="en-CA" sz="3600" b="0" i="1" smtClean="0">
                        <a:latin typeface="Cambria Math" panose="02040503050406030204" pitchFamily="18" charset="0"/>
                      </a:rPr>
                      <m:t>𝜔𝜌</m:t>
                    </m:r>
                  </m:oMath>
                </a14:m>
                <a:r>
                  <a:rPr lang="en-US" sz="3600" dirty="0"/>
                  <a:t>L55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3600" dirty="0"/>
                  <a:t>choosing stiff EOS just to easily illustrate effects of DM in MR profile</a:t>
                </a:r>
              </a:p>
              <a:p>
                <a:pPr marL="571500" indent="-571500">
                  <a:buFont typeface="Wingdings" panose="05000000000000000000" pitchFamily="2" charset="2"/>
                  <a:buChar char="Ø"/>
                </a:pPr>
                <a:r>
                  <a:rPr lang="en-US" sz="3600" dirty="0">
                    <a:solidFill>
                      <a:srgbClr val="0070C0"/>
                    </a:solidFill>
                  </a:rPr>
                  <a:t>DM EOS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3600" dirty="0">
                    <a:solidFill>
                      <a:srgbClr val="0070C0"/>
                    </a:solidFill>
                  </a:rPr>
                  <a:t>bosonic</a:t>
                </a:r>
                <a:r>
                  <a:rPr lang="en-US" sz="3600" dirty="0"/>
                  <a:t> (</a:t>
                </a:r>
                <a:r>
                  <a:rPr lang="en-US" sz="3600" dirty="0">
                    <a:solidFill>
                      <a:srgbClr val="C00000"/>
                    </a:solidFill>
                  </a:rPr>
                  <a:t>requires repulsive self-interaction</a:t>
                </a:r>
                <a:r>
                  <a:rPr lang="en-US" sz="3600" dirty="0"/>
                  <a:t>)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sz="3600" dirty="0">
                    <a:solidFill>
                      <a:srgbClr val="C00000"/>
                    </a:solidFill>
                  </a:rPr>
                  <a:t>without self-interaction collapses to a black hole</a:t>
                </a:r>
                <a:r>
                  <a:rPr lang="en-US" sz="3600" dirty="0"/>
                  <a:t> at the </a:t>
                </a:r>
                <a:r>
                  <a:rPr lang="en-US" sz="3600" dirty="0" err="1"/>
                  <a:t>centre</a:t>
                </a:r>
                <a:r>
                  <a:rPr lang="en-US" sz="3600" dirty="0"/>
                  <a:t> of the NS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3600" dirty="0">
                    <a:solidFill>
                      <a:srgbClr val="0070C0"/>
                    </a:solidFill>
                  </a:rPr>
                  <a:t>fermionic</a:t>
                </a:r>
                <a:r>
                  <a:rPr lang="en-US" sz="3600" dirty="0"/>
                  <a:t> (</a:t>
                </a:r>
                <a:r>
                  <a:rPr lang="en-US" sz="3600" dirty="0">
                    <a:solidFill>
                      <a:srgbClr val="00B050"/>
                    </a:solidFill>
                  </a:rPr>
                  <a:t>no self-interaction required</a:t>
                </a:r>
                <a:r>
                  <a:rPr lang="en-US" sz="3600" dirty="0"/>
                  <a:t> due to degeneracy pressure)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sz="3600" dirty="0">
                    <a:solidFill>
                      <a:srgbClr val="00B050"/>
                    </a:solidFill>
                  </a:rPr>
                  <a:t>we choose to include self-interaction </a:t>
                </a:r>
                <a:r>
                  <a:rPr lang="en-US" sz="3600" dirty="0"/>
                  <a:t>to explore effects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C59EB0E-4240-7441-9F90-5F0A38958F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619" y="883391"/>
                <a:ext cx="11824759" cy="5816977"/>
              </a:xfrm>
              <a:prstGeom prst="rect">
                <a:avLst/>
              </a:prstGeom>
              <a:blipFill>
                <a:blip r:embed="rId3"/>
                <a:stretch>
                  <a:fillRect l="-1395" t="-1525" r="-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9248049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E975E-48C9-0D47-BCE9-884F68F9D7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99144" y="0"/>
            <a:ext cx="12990286" cy="887020"/>
          </a:xfrm>
        </p:spPr>
        <p:txBody>
          <a:bodyPr>
            <a:normAutofit/>
          </a:bodyPr>
          <a:lstStyle/>
          <a:p>
            <a:r>
              <a:rPr lang="en-US" sz="5200" b="1" dirty="0">
                <a:latin typeface="+mn-lt"/>
              </a:rPr>
              <a:t>Dark Matter EOS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B963FE8-CEB9-5A05-7225-2DAD4C48BF8C}"/>
                  </a:ext>
                </a:extLst>
              </p:cNvPr>
              <p:cNvSpPr txBox="1"/>
              <p:nvPr/>
            </p:nvSpPr>
            <p:spPr>
              <a:xfrm>
                <a:off x="0" y="887020"/>
                <a:ext cx="12191999" cy="5493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3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CA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CA" sz="3600" b="0" i="0" smtClean="0">
                              <a:latin typeface="Cambria Math" panose="02040503050406030204" pitchFamily="18" charset="0"/>
                            </a:rPr>
                            <m:t>kin</m:t>
                          </m:r>
                        </m:sub>
                      </m:sSub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CA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sub>
                      </m:sSub>
                      <m:sSub>
                        <m:sSubPr>
                          <m:ctrlPr>
                            <a:rPr lang="en-CA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CA" sz="3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CA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CA" sz="36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CA" sz="36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  <m:sup>
                              <m:r>
                                <a:rPr lang="en-CA" sz="3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en-CA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CA" sz="36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CA" sz="36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sub>
                            <m:sup>
                              <m:r>
                                <a:rPr lang="en-CA" sz="3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CA" sz="3600" b="0" dirty="0"/>
              </a:p>
              <a:p>
                <a:pPr algn="ctr"/>
                <a:endParaRPr lang="en-CA" sz="3600" dirty="0"/>
              </a:p>
              <a:p>
                <a:pPr algn="ctr"/>
                <a:r>
                  <a:rPr lang="en-CA" sz="3600" dirty="0"/>
                  <a:t>Assume </a:t>
                </a:r>
                <a:r>
                  <a:rPr lang="en-CA" sz="3600" dirty="0">
                    <a:solidFill>
                      <a:srgbClr val="0070C0"/>
                    </a:solidFill>
                  </a:rPr>
                  <a:t>ideal Fermi gas at zero temperature </a:t>
                </a:r>
                <a:r>
                  <a:rPr lang="en-CA" sz="3600" dirty="0"/>
                  <a:t>(Nelson et al. 2019)</a:t>
                </a:r>
              </a:p>
              <a:p>
                <a:pPr algn="ctr"/>
                <a:endParaRPr lang="en-CA" sz="2000" b="0" i="1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CA" sz="3600" b="0" i="0" smtClean="0">
                              <a:latin typeface="Cambria Math" panose="02040503050406030204" pitchFamily="18" charset="0"/>
                            </a:rPr>
                            <m:t>kin</m:t>
                          </m:r>
                        </m:sub>
                      </m:sSub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3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CA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sz="3600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CA" sz="3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nary>
                        <m:naryPr>
                          <m:ctrlPr>
                            <a:rPr lang="en-CA" sz="3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n-CA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36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CA" sz="3600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sub>
                          </m:sSub>
                        </m:sup>
                        <m:e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𝑑𝑘</m:t>
                          </m:r>
                        </m:e>
                      </m:nary>
                      <m:sSup>
                        <m:sSupPr>
                          <m:ctrlPr>
                            <a:rPr lang="en-CA" sz="3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p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CA" sz="3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ad>
                            <m:radPr>
                              <m:degHide m:val="on"/>
                              <m:ctrlPr>
                                <a:rPr lang="en-CA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CA" sz="3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CA" sz="36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p>
                                  <m:r>
                                    <a:rPr lang="en-CA" sz="3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CA" sz="36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CA" sz="3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CA" sz="3600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CA" sz="3600" b="0" i="1" smtClean="0">
                                      <a:latin typeface="Cambria Math" panose="02040503050406030204" pitchFamily="18" charset="0"/>
                                    </a:rPr>
                                    <m:t>𝜒</m:t>
                                  </m:r>
                                </m:sub>
                                <m:sup>
                                  <m:r>
                                    <a:rPr lang="en-CA" sz="3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rad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CA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36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CA" sz="3600" b="0" i="1" smtClean="0"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CA" sz="3600" dirty="0"/>
              </a:p>
              <a:p>
                <a:pPr algn="ctr"/>
                <a:endParaRPr lang="en-CA" sz="3600" dirty="0"/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CA" sz="3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en-CA" sz="3600" b="0" i="1" smtClean="0">
                        <a:latin typeface="Cambria Math" panose="02040503050406030204" pitchFamily="18" charset="0"/>
                      </a:rPr>
                      <m:t>=−</m:t>
                    </m:r>
                    <m:sSub>
                      <m:sSubPr>
                        <m:ctrlPr>
                          <a:rPr lang="en-CA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en-CA" sz="3600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CA" sz="3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CA" sz="3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CA" sz="36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</m:sSub>
                      </m:num>
                      <m:den>
                        <m:rad>
                          <m:radPr>
                            <m:degHide m:val="on"/>
                            <m:ctrlPr>
                              <a:rPr lang="en-CA" sz="36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CA" sz="3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sz="3600" i="1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e>
                              <m:sub>
                                <m:r>
                                  <a:rPr lang="en-CA" sz="3600" i="1">
                                    <a:latin typeface="Cambria Math" panose="02040503050406030204" pitchFamily="18" charset="0"/>
                                  </a:rPr>
                                  <m:t>𝑡𝑡</m:t>
                                </m:r>
                              </m:sub>
                            </m:sSub>
                          </m:e>
                        </m:rad>
                      </m:den>
                    </m:f>
                    <m:sSub>
                      <m:sSubPr>
                        <m:ctrlPr>
                          <a:rPr lang="en-CA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CA" sz="3600" b="0" dirty="0"/>
                  <a:t>	</a:t>
                </a:r>
                <a:r>
                  <a:rPr lang="en-CA" sz="36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CA" sz="3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CA" sz="3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CA" sz="36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</m:sSub>
                      </m:num>
                      <m:den>
                        <m:rad>
                          <m:radPr>
                            <m:degHide m:val="on"/>
                            <m:ctrlPr>
                              <a:rPr lang="en-CA" sz="36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CA" sz="3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sz="3600" i="1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e>
                              <m:sub>
                                <m:r>
                                  <a:rPr lang="en-CA" sz="3600" i="1">
                                    <a:latin typeface="Cambria Math" panose="02040503050406030204" pitchFamily="18" charset="0"/>
                                  </a:rPr>
                                  <m:t>𝑡𝑡</m:t>
                                </m:r>
                              </m:sub>
                            </m:sSub>
                          </m:e>
                        </m:rad>
                      </m:den>
                    </m:f>
                    <m:r>
                      <a:rPr lang="en-CA" sz="36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sz="3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en-CA" sz="3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b="0" i="1" smtClean="0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CA" sz="36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</m:sSub>
                      </m:num>
                      <m:den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en-CA" sz="3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CA" sz="36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</m:sSub>
                      </m:den>
                    </m:f>
                  </m:oMath>
                </a14:m>
                <a:r>
                  <a:rPr lang="en-CA" sz="3600" b="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3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CA" sz="3600" i="1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en-CA" sz="36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sz="3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CA" sz="36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CA" sz="36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CA" sz="3600" i="1">
                                <a:latin typeface="Cambria Math" panose="02040503050406030204" pitchFamily="18" charset="0"/>
                              </a:rPr>
                              <m:t>𝐹</m:t>
                            </m:r>
                          </m:sub>
                          <m:sup>
                            <m:r>
                              <a:rPr lang="en-CA" sz="36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r>
                          <a:rPr lang="en-CA" sz="3600" i="1">
                            <a:latin typeface="Cambria Math" panose="02040503050406030204" pitchFamily="18" charset="0"/>
                          </a:rPr>
                          <m:t>3</m:t>
                        </m:r>
                        <m:sSup>
                          <m:sSupPr>
                            <m:ctrlPr>
                              <a:rPr lang="en-CA" sz="3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 sz="3600" i="1"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CA" sz="3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CA" sz="3600" b="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B963FE8-CEB9-5A05-7225-2DAD4C48BF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887020"/>
                <a:ext cx="12191999" cy="5493107"/>
              </a:xfrm>
              <a:prstGeom prst="rect">
                <a:avLst/>
              </a:prstGeom>
              <a:blipFill>
                <a:blip r:embed="rId3"/>
                <a:stretch>
                  <a:fillRect l="-937" r="-832" b="-325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768935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E975E-48C9-0D47-BCE9-884F68F9D7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99144" y="0"/>
            <a:ext cx="12990286" cy="887020"/>
          </a:xfrm>
        </p:spPr>
        <p:txBody>
          <a:bodyPr>
            <a:normAutofit/>
          </a:bodyPr>
          <a:lstStyle/>
          <a:p>
            <a:r>
              <a:rPr lang="en-US" sz="5200" b="1" dirty="0">
                <a:latin typeface="+mn-lt"/>
              </a:rPr>
              <a:t>Dark Matter EOS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B963FE8-CEB9-5A05-7225-2DAD4C48BF8C}"/>
                  </a:ext>
                </a:extLst>
              </p:cNvPr>
              <p:cNvSpPr txBox="1"/>
              <p:nvPr/>
            </p:nvSpPr>
            <p:spPr>
              <a:xfrm>
                <a:off x="-203200" y="887020"/>
                <a:ext cx="12191999" cy="64958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3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3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CA" sz="36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CA" sz="36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CA" sz="3600" b="0" i="1" smtClean="0"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sub>
                            <m:sup>
                              <m:r>
                                <a:rPr lang="en-CA" sz="360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bSup>
                        </m:num>
                        <m:den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  <m:sSup>
                            <m:sSupPr>
                              <m:ctrlPr>
                                <a:rPr lang="en-CA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sz="3600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CA" sz="3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CA" sz="3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CA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sz="3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p>
                                <m:sSupPr>
                                  <m:ctrlPr>
                                    <a:rPr lang="en-CA" sz="3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CA" sz="36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CA" sz="36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CA" sz="36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CA" sz="3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ad>
                            <m:radPr>
                              <m:degHide m:val="on"/>
                              <m:ctrlPr>
                                <a:rPr lang="en-CA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CA" sz="3600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en-CA" sz="3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CA" sz="36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CA" sz="3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unc>
                            <m:funcPr>
                              <m:ctrlPr>
                                <a:rPr lang="en-CA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CA" sz="3600" b="0" i="0" smtClean="0">
                                  <a:latin typeface="Cambria Math" panose="02040503050406030204" pitchFamily="18" charset="0"/>
                                </a:rPr>
                                <m:t>arcsinh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CA" sz="3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CA" sz="36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</m:e>
                          </m:func>
                        </m:e>
                      </m:d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CA" sz="3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CA" sz="36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CA" sz="36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CA" sz="3600" b="0" i="1" smtClean="0"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sub>
                            <m:sup>
                              <m:r>
                                <a:rPr lang="en-CA" sz="360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bSup>
                          <m:sSup>
                            <m:sSupPr>
                              <m:ctrlPr>
                                <a:rPr lang="en-CA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sz="36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CA" sz="3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CA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sz="3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CA" sz="3600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CA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CA" sz="3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CA" sz="3600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  <m:sSup>
                                    <m:sSupPr>
                                      <m:ctrlPr>
                                        <a:rPr lang="en-CA" sz="3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CA" sz="3600" i="1">
                                          <a:latin typeface="Cambria Math" panose="02040503050406030204" pitchFamily="18" charset="0"/>
                                        </a:rPr>
                                        <m:t>𝜋</m:t>
                                      </m:r>
                                    </m:e>
                                    <m:sup>
                                      <m:r>
                                        <a:rPr lang="en-CA" sz="3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n-CA" sz="3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CA" sz="3600" b="0" dirty="0"/>
              </a:p>
              <a:p>
                <a:pPr algn="ctr"/>
                <a:endParaRPr lang="en-CA" sz="3600" dirty="0"/>
              </a:p>
              <a:p>
                <a:endParaRPr lang="en-CA" sz="3600" b="0" dirty="0"/>
              </a:p>
              <a:p>
                <a:endParaRPr lang="en-CA" sz="360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3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CA" sz="3600" i="1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CA" sz="36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3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CA" sz="36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CA" sz="36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CA" sz="3600" b="0" i="1" smtClean="0"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sub>
                            <m:sup>
                              <m:r>
                                <a:rPr lang="en-CA" sz="360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bSup>
                        </m:num>
                        <m:den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24</m:t>
                          </m:r>
                          <m:sSup>
                            <m:sSupPr>
                              <m:ctrlPr>
                                <a:rPr lang="en-CA" sz="3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sz="3600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CA" sz="3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CA" sz="3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CA" sz="3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sz="3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p>
                                <m:sSupPr>
                                  <m:ctrlPr>
                                    <a:rPr lang="en-CA" sz="36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CA" sz="36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CA" sz="3600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CA" sz="3600" b="0" i="1" smtClean="0">
                                  <a:latin typeface="Cambria Math" panose="02040503050406030204" pitchFamily="18" charset="0"/>
                                </a:rPr>
                                <m:t>−3</m:t>
                              </m:r>
                              <m:r>
                                <a:rPr lang="en-CA" sz="3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ad>
                            <m:radPr>
                              <m:degHide m:val="on"/>
                              <m:ctrlPr>
                                <a:rPr lang="en-CA" sz="36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CA" sz="3600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en-CA" sz="36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CA" sz="36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CA" sz="3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+3</m:t>
                          </m:r>
                          <m:func>
                            <m:funcPr>
                              <m:ctrlPr>
                                <a:rPr lang="en-CA" sz="36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CA" sz="3600">
                                  <a:latin typeface="Cambria Math" panose="02040503050406030204" pitchFamily="18" charset="0"/>
                                </a:rPr>
                                <m:t>arcsinh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CA" sz="3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CA" sz="36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</m:e>
                          </m:func>
                        </m:e>
                      </m:d>
                      <m:r>
                        <a:rPr lang="en-CA" sz="360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CA" sz="3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CA" sz="36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CA" sz="36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CA" sz="3600" b="0" i="1" smtClean="0"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sub>
                            <m:sup>
                              <m:r>
                                <a:rPr lang="en-CA" sz="360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bSup>
                          <m:sSup>
                            <m:sSupPr>
                              <m:ctrlPr>
                                <a:rPr lang="en-CA" sz="3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sz="36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CA" sz="3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CA" sz="3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sz="3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CA" sz="3600" i="1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CA" sz="3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CA" sz="3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CA" sz="3600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  <m:sSup>
                                    <m:sSupPr>
                                      <m:ctrlPr>
                                        <a:rPr lang="en-CA" sz="3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CA" sz="3600" i="1">
                                          <a:latin typeface="Cambria Math" panose="02040503050406030204" pitchFamily="18" charset="0"/>
                                        </a:rPr>
                                        <m:t>𝜋</m:t>
                                      </m:r>
                                    </m:e>
                                    <m:sup>
                                      <m:r>
                                        <a:rPr lang="en-CA" sz="3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n-CA" sz="3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CA" sz="3600" b="0" i="1" dirty="0">
                  <a:solidFill>
                    <a:srgbClr val="00B050"/>
                  </a:solidFill>
                  <a:latin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CA" sz="3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CA" sz="3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sz="3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CA" sz="3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CA" sz="3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CA" sz="3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CA" sz="3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𝜒</m:t>
                            </m:r>
                          </m:sub>
                        </m:sSub>
                      </m:den>
                    </m:f>
                  </m:oMath>
                </a14:m>
                <a:r>
                  <a:rPr lang="en-CA" sz="3600" dirty="0">
                    <a:solidFill>
                      <a:srgbClr val="00B050"/>
                    </a:solidFill>
                  </a:rPr>
                  <a:t> : relativity parameter</a:t>
                </a:r>
                <a:endParaRPr lang="en-CA" sz="3600" i="1" dirty="0">
                  <a:solidFill>
                    <a:srgbClr val="00B050"/>
                  </a:solidFill>
                </a:endParaRPr>
              </a:p>
              <a:p>
                <a:pPr algn="ctr"/>
                <a:r>
                  <a:rPr lang="en-CA" sz="3600" b="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CA" sz="3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CA" sz="3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sz="3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CA" sz="3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CA" sz="3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𝜒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CA" sz="3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CA" sz="3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b>
                        </m:sSub>
                      </m:den>
                    </m:f>
                  </m:oMath>
                </a14:m>
                <a:r>
                  <a:rPr lang="en-CA" sz="3600" dirty="0">
                    <a:solidFill>
                      <a:schemeClr val="tx1"/>
                    </a:solidFill>
                  </a:rPr>
                  <a:t> </a:t>
                </a:r>
                <a:r>
                  <a:rPr lang="en-CA" sz="3600" dirty="0">
                    <a:solidFill>
                      <a:srgbClr val="00B050"/>
                    </a:solidFill>
                  </a:rPr>
                  <a:t>: self-interaction strength</a:t>
                </a:r>
                <a:endParaRPr lang="en-CA" sz="3600" dirty="0">
                  <a:latin typeface="Cambria Math" panose="02040503050406030204" pitchFamily="18" charset="0"/>
                </a:endParaRPr>
              </a:p>
              <a:p>
                <a:endParaRPr lang="en-CA" sz="3600" b="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B963FE8-CEB9-5A05-7225-2DAD4C48BF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03200" y="887020"/>
                <a:ext cx="12191999" cy="649581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Left Brace 2">
            <a:extLst>
              <a:ext uri="{FF2B5EF4-FFF2-40B4-BE49-F238E27FC236}">
                <a16:creationId xmlns:a16="http://schemas.microsoft.com/office/drawing/2014/main" id="{DF21E2C3-0328-F9BC-7CC5-B77F29FE24B7}"/>
              </a:ext>
            </a:extLst>
          </p:cNvPr>
          <p:cNvSpPr/>
          <p:nvPr/>
        </p:nvSpPr>
        <p:spPr>
          <a:xfrm rot="5400000">
            <a:off x="5116889" y="-427293"/>
            <a:ext cx="457219" cy="8106937"/>
          </a:xfrm>
          <a:prstGeom prst="lef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Left Brace 4">
            <a:extLst>
              <a:ext uri="{FF2B5EF4-FFF2-40B4-BE49-F238E27FC236}">
                <a16:creationId xmlns:a16="http://schemas.microsoft.com/office/drawing/2014/main" id="{85F9BD27-8F80-DE90-5B67-358FE7B3434E}"/>
              </a:ext>
            </a:extLst>
          </p:cNvPr>
          <p:cNvSpPr/>
          <p:nvPr/>
        </p:nvSpPr>
        <p:spPr>
          <a:xfrm rot="16200000">
            <a:off x="10200630" y="1572664"/>
            <a:ext cx="457219" cy="1899920"/>
          </a:xfrm>
          <a:prstGeom prst="lef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721B78-788C-6D2A-0B3E-81AD4AE8693E}"/>
              </a:ext>
            </a:extLst>
          </p:cNvPr>
          <p:cNvSpPr txBox="1"/>
          <p:nvPr/>
        </p:nvSpPr>
        <p:spPr>
          <a:xfrm>
            <a:off x="3228229" y="2751235"/>
            <a:ext cx="4075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70C0"/>
                </a:solidFill>
              </a:rPr>
              <a:t>kinetic and rest mass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17ABA5-4D74-0BE6-74F3-8D325B5D7B67}"/>
              </a:ext>
            </a:extLst>
          </p:cNvPr>
          <p:cNvSpPr txBox="1"/>
          <p:nvPr/>
        </p:nvSpPr>
        <p:spPr>
          <a:xfrm>
            <a:off x="8942784" y="2739156"/>
            <a:ext cx="31089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70C0"/>
                </a:solidFill>
              </a:rPr>
              <a:t>self-interaction</a:t>
            </a:r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1AB3F726-BD97-4838-1A62-796B802B18B4}"/>
              </a:ext>
            </a:extLst>
          </p:cNvPr>
          <p:cNvSpPr/>
          <p:nvPr/>
        </p:nvSpPr>
        <p:spPr>
          <a:xfrm rot="16200000">
            <a:off x="5116890" y="-1149683"/>
            <a:ext cx="457219" cy="7320458"/>
          </a:xfrm>
          <a:prstGeom prst="lef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Left Brace 8">
            <a:extLst>
              <a:ext uri="{FF2B5EF4-FFF2-40B4-BE49-F238E27FC236}">
                <a16:creationId xmlns:a16="http://schemas.microsoft.com/office/drawing/2014/main" id="{B8B45EB2-CCCA-BEBB-87E3-BC8475B8EC16}"/>
              </a:ext>
            </a:extLst>
          </p:cNvPr>
          <p:cNvSpPr/>
          <p:nvPr/>
        </p:nvSpPr>
        <p:spPr>
          <a:xfrm rot="5400000">
            <a:off x="10480030" y="2673056"/>
            <a:ext cx="457219" cy="1930400"/>
          </a:xfrm>
          <a:prstGeom prst="lef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57868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59E975E-48C9-0D47-BCE9-884F68F9D764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>
              <a:xfrm>
                <a:off x="-399144" y="0"/>
                <a:ext cx="12990286" cy="887020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sz="5200" b="1" dirty="0">
                    <a:latin typeface="+mn-lt"/>
                  </a:rPr>
                  <a:t>Dependence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52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52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CA" sz="52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endParaRPr lang="en-US" sz="5200" dirty="0">
                  <a:latin typeface="+mn-lt"/>
                </a:endParaRP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59E975E-48C9-0D47-BCE9-884F68F9D76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-399144" y="0"/>
                <a:ext cx="12990286" cy="887020"/>
              </a:xfrm>
              <a:blipFill>
                <a:blip r:embed="rId3"/>
                <a:stretch>
                  <a:fillRect t="-12676" b="-267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9654F650-9A59-B7F4-0072-6F4653D88D0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80" t="10235" r="8284" b="5765"/>
          <a:stretch/>
        </p:blipFill>
        <p:spPr>
          <a:xfrm>
            <a:off x="2423963" y="887020"/>
            <a:ext cx="7344072" cy="5826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64194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E975E-48C9-0D47-BCE9-884F68F9D7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99144" y="0"/>
            <a:ext cx="12990286" cy="887020"/>
          </a:xfrm>
        </p:spPr>
        <p:txBody>
          <a:bodyPr>
            <a:normAutofit/>
          </a:bodyPr>
          <a:lstStyle/>
          <a:p>
            <a:r>
              <a:rPr lang="en-US" sz="5200" b="1" dirty="0">
                <a:latin typeface="+mn-lt"/>
              </a:rPr>
              <a:t>Flux from NS with Dark Halo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B5A663A-F843-4962-1D5C-6C14019BDC8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17" t="11337" r="9625" b="5241"/>
          <a:stretch/>
        </p:blipFill>
        <p:spPr>
          <a:xfrm>
            <a:off x="2490447" y="887020"/>
            <a:ext cx="7211105" cy="5970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60220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E975E-48C9-0D47-BCE9-884F68F9D7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99144" y="0"/>
            <a:ext cx="12990286" cy="887020"/>
          </a:xfrm>
        </p:spPr>
        <p:txBody>
          <a:bodyPr>
            <a:normAutofit/>
          </a:bodyPr>
          <a:lstStyle/>
          <a:p>
            <a:r>
              <a:rPr lang="en-US" sz="5200" b="1" dirty="0">
                <a:latin typeface="+mn-lt"/>
              </a:rPr>
              <a:t>Flux from NS with Dark Halo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B5A663A-F843-4962-1D5C-6C14019BDC8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17" t="11337" r="9625" b="5241"/>
          <a:stretch/>
        </p:blipFill>
        <p:spPr>
          <a:xfrm>
            <a:off x="97972" y="887020"/>
            <a:ext cx="3661526" cy="30318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5AC49AD-1F97-91CE-84CF-391287E32BB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417" t="11551" r="9625" b="5241"/>
          <a:stretch/>
        </p:blipFill>
        <p:spPr>
          <a:xfrm>
            <a:off x="3759497" y="887020"/>
            <a:ext cx="7224877" cy="5967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21139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E975E-48C9-0D47-BCE9-884F68F9D7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99144" y="0"/>
            <a:ext cx="12990286" cy="887020"/>
          </a:xfrm>
        </p:spPr>
        <p:txBody>
          <a:bodyPr>
            <a:normAutofit/>
          </a:bodyPr>
          <a:lstStyle/>
          <a:p>
            <a:r>
              <a:rPr lang="en-US" sz="5200" b="1" dirty="0">
                <a:latin typeface="+mn-lt"/>
              </a:rPr>
              <a:t>Flux from NS with Dark Halo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B5A663A-F843-4962-1D5C-6C14019BDC8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17" t="11337" r="9625" b="5241"/>
          <a:stretch/>
        </p:blipFill>
        <p:spPr>
          <a:xfrm>
            <a:off x="97972" y="887020"/>
            <a:ext cx="3661526" cy="30318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5AC49AD-1F97-91CE-84CF-391287E32BB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417" t="11551" r="9625" b="5241"/>
          <a:stretch/>
        </p:blipFill>
        <p:spPr>
          <a:xfrm>
            <a:off x="3759498" y="887020"/>
            <a:ext cx="3670938" cy="303183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DF71C2C-80EE-A1F0-3DCF-40936A93172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417" t="11551" r="9625" b="5241"/>
          <a:stretch/>
        </p:blipFill>
        <p:spPr>
          <a:xfrm>
            <a:off x="6879771" y="2870745"/>
            <a:ext cx="5214257" cy="3964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73943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E975E-48C9-0D47-BCE9-884F68F9D7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99144" y="0"/>
            <a:ext cx="12990286" cy="887020"/>
          </a:xfrm>
        </p:spPr>
        <p:txBody>
          <a:bodyPr>
            <a:normAutofit/>
          </a:bodyPr>
          <a:lstStyle/>
          <a:p>
            <a:r>
              <a:rPr lang="en-US" sz="5200" b="1" dirty="0">
                <a:latin typeface="+mn-lt"/>
              </a:rPr>
              <a:t>Flux from NS with Dark Halo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B70E4EE-9C9F-5BDC-77AA-EEC0ED3018B1}"/>
                  </a:ext>
                </a:extLst>
              </p:cNvPr>
              <p:cNvSpPr txBox="1"/>
              <p:nvPr/>
            </p:nvSpPr>
            <p:spPr>
              <a:xfrm>
                <a:off x="1081888" y="4452551"/>
                <a:ext cx="5355219" cy="15184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3000" dirty="0">
                    <a:solidFill>
                      <a:schemeClr val="tx1"/>
                    </a:solidFill>
                  </a:rPr>
                  <a:t>Note: Largest difference in flux, </a:t>
                </a:r>
                <a14:m>
                  <m:oMath xmlns:m="http://schemas.openxmlformats.org/officeDocument/2006/math">
                    <m:r>
                      <a:rPr lang="en-CA" sz="3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3000" dirty="0">
                    <a:solidFill>
                      <a:schemeClr val="tx1"/>
                    </a:solidFill>
                  </a:rPr>
                  <a:t>, between pure NS and dark halo is at the peak </a:t>
                </a:r>
                <a:r>
                  <a:rPr lang="en-US" sz="3000" dirty="0">
                    <a:solidFill>
                      <a:srgbClr val="0070C0"/>
                    </a:solidFill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3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sz="3000" b="0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peak</m:t>
                        </m:r>
                      </m:sub>
                    </m:sSub>
                  </m:oMath>
                </a14:m>
                <a:r>
                  <a:rPr lang="en-US" sz="3000" dirty="0">
                    <a:solidFill>
                      <a:srgbClr val="0070C0"/>
                    </a:solidFill>
                  </a:rPr>
                  <a:t>). </a:t>
                </a:r>
                <a:endParaRPr lang="en-US" sz="3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B70E4EE-9C9F-5BDC-77AA-EEC0ED3018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1888" y="4452551"/>
                <a:ext cx="5355219" cy="1518429"/>
              </a:xfrm>
              <a:prstGeom prst="rect">
                <a:avLst/>
              </a:prstGeom>
              <a:blipFill>
                <a:blip r:embed="rId3"/>
                <a:stretch>
                  <a:fillRect l="-2600" t="-4167"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BB5A663A-F843-4962-1D5C-6C14019BDC8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417" t="11337" r="9625" b="5241"/>
          <a:stretch/>
        </p:blipFill>
        <p:spPr>
          <a:xfrm>
            <a:off x="97972" y="887020"/>
            <a:ext cx="3661526" cy="30318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5AC49AD-1F97-91CE-84CF-391287E32BB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417" t="11551" r="9625" b="5241"/>
          <a:stretch/>
        </p:blipFill>
        <p:spPr>
          <a:xfrm>
            <a:off x="3759498" y="887020"/>
            <a:ext cx="3670938" cy="303183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DF71C2C-80EE-A1F0-3DCF-40936A93172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417" t="11551" r="9625" b="5241"/>
          <a:stretch/>
        </p:blipFill>
        <p:spPr>
          <a:xfrm>
            <a:off x="6879771" y="2870745"/>
            <a:ext cx="5214257" cy="3964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48849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59E975E-48C9-0D47-BCE9-884F68F9D764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>
              <a:xfrm>
                <a:off x="-399144" y="0"/>
                <a:ext cx="12990286" cy="887020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sz="5200" b="1" dirty="0">
                    <a:latin typeface="+mn-lt"/>
                  </a:rPr>
                  <a:t>Approximate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CA" sz="5200" b="0" i="0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CA" sz="5200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5200" b="0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sz="5200" b="0" i="0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peak</m:t>
                        </m:r>
                      </m:sub>
                    </m:sSub>
                  </m:oMath>
                </a14:m>
                <a:endParaRPr lang="en-US" sz="5200" b="1" dirty="0">
                  <a:latin typeface="+mn-lt"/>
                </a:endParaRP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59E975E-48C9-0D47-BCE9-884F68F9D76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-399144" y="0"/>
                <a:ext cx="12990286" cy="887020"/>
              </a:xfrm>
              <a:blipFill>
                <a:blip r:embed="rId3"/>
                <a:stretch>
                  <a:fillRect t="-12676" b="-267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C59EB0E-4240-7441-9F90-5F0A38958FE2}"/>
                  </a:ext>
                </a:extLst>
              </p:cNvPr>
              <p:cNvSpPr txBox="1"/>
              <p:nvPr/>
            </p:nvSpPr>
            <p:spPr>
              <a:xfrm>
                <a:off x="402868" y="994058"/>
                <a:ext cx="11708602" cy="20667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3600" dirty="0"/>
                  <a:t>Try to approximate the pulse profile of a </a:t>
                </a:r>
                <a:r>
                  <a:rPr lang="en-US" sz="3600" dirty="0">
                    <a:solidFill>
                      <a:srgbClr val="0070C0"/>
                    </a:solidFill>
                  </a:rPr>
                  <a:t>NS with dark halo </a:t>
                </a:r>
                <a:r>
                  <a:rPr lang="en-US" sz="3600" dirty="0"/>
                  <a:t>by that of a</a:t>
                </a:r>
                <a:r>
                  <a:rPr lang="en-US" sz="3600" dirty="0">
                    <a:solidFill>
                      <a:srgbClr val="0070C0"/>
                    </a:solidFill>
                  </a:rPr>
                  <a:t> </a:t>
                </a:r>
                <a:r>
                  <a:rPr lang="en-US" sz="3600" dirty="0">
                    <a:solidFill>
                      <a:srgbClr val="00B050"/>
                    </a:solidFill>
                  </a:rPr>
                  <a:t>pure NS of mass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3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sz="3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d>
                      <m:dPr>
                        <m:ctrlPr>
                          <a:rPr lang="en-CA" sz="3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CA" sz="36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CA" sz="36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3600" dirty="0"/>
                  <a:t>.</a:t>
                </a:r>
                <a:endParaRPr lang="en-US" sz="1600" dirty="0">
                  <a:solidFill>
                    <a:srgbClr val="C00000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CA" sz="3000" b="0" i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log</m:t>
                    </m:r>
                    <m:d>
                      <m:dPr>
                        <m:ctrlPr>
                          <a:rPr lang="en-CA" sz="3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CA" sz="30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d>
                              <m:dPr>
                                <m:begChr m:val="|"/>
                                <m:endChr m:val="|"/>
                                <m:ctrlPr>
                                  <a:rPr lang="en-CA" sz="3000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lang="el-GR" sz="3000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Δ</m:t>
                                </m:r>
                                <m:sSub>
                                  <m:sSubPr>
                                    <m:ctrlPr>
                                      <a:rPr lang="en-CA" sz="3000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sz="3000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𝐹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CA" sz="3000" b="0" i="0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peak</m:t>
                                    </m:r>
                                  </m:sub>
                                </m:sSub>
                              </m:e>
                            </m:d>
                          </m:num>
                          <m:den>
                            <m:sSub>
                              <m:sSubPr>
                                <m:ctrlPr>
                                  <a:rPr lang="en-CA" sz="3000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sz="3000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CA" sz="3000" b="0" i="0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peak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en-CA" sz="30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=0.998</m:t>
                    </m:r>
                    <m:r>
                      <m:rPr>
                        <m:sty m:val="p"/>
                      </m:rPr>
                      <a:rPr lang="en-CA" sz="300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log</m:t>
                    </m:r>
                    <m:d>
                      <m:dPr>
                        <m:ctrlPr>
                          <a:rPr lang="en-CA" sz="3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CA" sz="3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CA" sz="3000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sz="3000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CA" sz="3000" b="0" i="0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halo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CA" sz="3000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sz="3000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CA" sz="3000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en-CA" sz="30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+0.854</m:t>
                    </m:r>
                  </m:oMath>
                </a14:m>
                <a:r>
                  <a:rPr lang="en-US" sz="3000" dirty="0">
                    <a:solidFill>
                      <a:srgbClr val="0070C0"/>
                    </a:solidFill>
                  </a:rPr>
                  <a:t> </a:t>
                </a:r>
                <a:r>
                  <a:rPr lang="en-US" sz="3000" dirty="0"/>
                  <a:t>(Miao et al. 2022)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C59EB0E-4240-7441-9F90-5F0A38958F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868" y="994058"/>
                <a:ext cx="11708602" cy="2066720"/>
              </a:xfrm>
              <a:prstGeom prst="rect">
                <a:avLst/>
              </a:prstGeom>
              <a:blipFill>
                <a:blip r:embed="rId4"/>
                <a:stretch>
                  <a:fillRect l="-1408" t="-4294" b="-24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94FC8EF4-5A00-E7CC-6EAD-A04EB39C10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696" y="3023465"/>
            <a:ext cx="5493295" cy="383453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B83454F-C806-14EA-76B4-8751462E8144}"/>
                  </a:ext>
                </a:extLst>
              </p:cNvPr>
              <p:cNvSpPr txBox="1"/>
              <p:nvPr/>
            </p:nvSpPr>
            <p:spPr>
              <a:xfrm>
                <a:off x="6095999" y="3167817"/>
                <a:ext cx="6498336" cy="15769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3600" dirty="0">
                    <a:solidFill>
                      <a:srgbClr val="00B050"/>
                    </a:solidFill>
                  </a:rPr>
                  <a:t>For sufficiently small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CA" sz="36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CA" sz="36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CA" sz="36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sz="36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CA" sz="3600" b="0" i="0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halo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CA" sz="36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sz="36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CA" sz="36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r>
                  <a:rPr lang="en-US" sz="3600" dirty="0">
                    <a:solidFill>
                      <a:srgbClr val="00B050"/>
                    </a:solidFill>
                  </a:rPr>
                  <a:t>,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CA" sz="3600" b="0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CA" sz="360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sz="3600" b="0" i="0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peak</m:t>
                        </m:r>
                      </m:sub>
                    </m:sSub>
                  </m:oMath>
                </a14:m>
                <a:r>
                  <a:rPr lang="en-US" sz="3600" dirty="0">
                    <a:solidFill>
                      <a:srgbClr val="00B050"/>
                    </a:solidFill>
                  </a:rPr>
                  <a:t> is small.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B83454F-C806-14EA-76B4-8751462E81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5999" y="3167817"/>
                <a:ext cx="6498336" cy="1576907"/>
              </a:xfrm>
              <a:prstGeom prst="rect">
                <a:avLst/>
              </a:prstGeom>
              <a:blipFill>
                <a:blip r:embed="rId6"/>
                <a:stretch>
                  <a:fillRect l="-2930" b="-104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558AD95-77F3-5DED-9F75-911373479A11}"/>
                  </a:ext>
                </a:extLst>
              </p:cNvPr>
              <p:cNvSpPr txBox="1"/>
              <p:nvPr/>
            </p:nvSpPr>
            <p:spPr>
              <a:xfrm>
                <a:off x="5613134" y="5197223"/>
                <a:ext cx="6498336" cy="105125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3000" dirty="0">
                    <a:solidFill>
                      <a:schemeClr val="tx1"/>
                    </a:solidFill>
                  </a:rPr>
                  <a:t>Largest difference in </a:t>
                </a:r>
                <a14:m>
                  <m:oMath xmlns:m="http://schemas.openxmlformats.org/officeDocument/2006/math">
                    <m:r>
                      <a:rPr lang="en-CA" sz="30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3000" dirty="0">
                    <a:solidFill>
                      <a:schemeClr val="tx1"/>
                    </a:solidFill>
                  </a:rPr>
                  <a:t> between pure NS and </a:t>
                </a:r>
                <a:r>
                  <a:rPr lang="en-US" sz="3000" dirty="0"/>
                  <a:t>dark halo</a:t>
                </a:r>
                <a:r>
                  <a:rPr lang="en-US" sz="3000" dirty="0">
                    <a:solidFill>
                      <a:schemeClr val="tx1"/>
                    </a:solidFill>
                  </a:rPr>
                  <a:t> is at the peak flux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3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sz="3000" b="0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peak</m:t>
                        </m:r>
                      </m:sub>
                    </m:sSub>
                  </m:oMath>
                </a14:m>
                <a:endParaRPr lang="en-US" sz="3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558AD95-77F3-5DED-9F75-911373479A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3134" y="5197223"/>
                <a:ext cx="6498336" cy="1051250"/>
              </a:xfrm>
              <a:prstGeom prst="rect">
                <a:avLst/>
              </a:prstGeom>
              <a:blipFill>
                <a:blip r:embed="rId7"/>
                <a:stretch>
                  <a:fillRect l="-1563" t="-7143" r="-2734" b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1291855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59E975E-48C9-0D47-BCE9-884F68F9D764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>
              <a:xfrm>
                <a:off x="-399144" y="0"/>
                <a:ext cx="12990286" cy="887020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sz="5200" b="1" dirty="0">
                    <a:latin typeface="+mn-lt"/>
                  </a:rPr>
                  <a:t>Relate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54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5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sz="5400" b="0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peak</m:t>
                        </m:r>
                      </m:sub>
                    </m:sSub>
                  </m:oMath>
                </a14:m>
                <a:r>
                  <a:rPr lang="en-US" sz="5200" b="1" dirty="0">
                    <a:latin typeface="+mn-lt"/>
                  </a:rPr>
                  <a:t>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52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52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CA" sz="52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𝑡𝑡</m:t>
                        </m:r>
                      </m:sub>
                    </m:sSub>
                    <m:d>
                      <m:dPr>
                        <m:ctrlPr>
                          <a:rPr lang="en-CA" sz="52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CA" sz="520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52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CA" sz="52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e>
                    </m:d>
                  </m:oMath>
                </a14:m>
                <a:endParaRPr lang="en-US" sz="5200" dirty="0">
                  <a:latin typeface="+mn-lt"/>
                </a:endParaRP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59E975E-48C9-0D47-BCE9-884F68F9D76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-399144" y="0"/>
                <a:ext cx="12990286" cy="887020"/>
              </a:xfrm>
              <a:blipFill>
                <a:blip r:embed="rId3"/>
                <a:stretch>
                  <a:fillRect t="-14085" b="-267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C59EB0E-4240-7441-9F90-5F0A38958FE2}"/>
                  </a:ext>
                </a:extLst>
              </p:cNvPr>
              <p:cNvSpPr txBox="1"/>
              <p:nvPr/>
            </p:nvSpPr>
            <p:spPr>
              <a:xfrm>
                <a:off x="0" y="1005678"/>
                <a:ext cx="12192000" cy="54060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CA" sz="3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CA" sz="3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3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n-CA" sz="3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CA" sz="3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CA" sz="3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CA" sz="3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𝑡𝑡</m:t>
                          </m:r>
                        </m:sub>
                      </m:sSub>
                      <m:d>
                        <m:dPr>
                          <m:ctrlPr>
                            <a:rPr lang="en-CA" sz="3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3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CA" sz="3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CA" sz="3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3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en-CA" sz="3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CA" sz="3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CA" sz="3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CA" sz="3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𝑟𝑟</m:t>
                          </m:r>
                        </m:sub>
                      </m:sSub>
                      <m:d>
                        <m:dPr>
                          <m:ctrlPr>
                            <a:rPr lang="en-CA" sz="3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3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CA" sz="3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CA" sz="3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3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CA" sz="3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CA" sz="3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CA" sz="3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3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CA" sz="3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CA" sz="3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CA" sz="3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3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p>
                          <m:r>
                            <a:rPr lang="en-CA" sz="3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CA" sz="3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CA" sz="3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3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CA" sz="3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func>
                        <m:funcPr>
                          <m:ctrlPr>
                            <a:rPr lang="en-CA" sz="3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CA" sz="3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CA" sz="30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en-CA" sz="3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d>
                            <m:dPr>
                              <m:ctrlPr>
                                <a:rPr lang="en-CA" sz="3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sz="3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d>
                          <m:r>
                            <a:rPr lang="en-CA" sz="3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CA" sz="3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sz="3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p>
                              <m:r>
                                <a:rPr lang="en-CA" sz="3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func>
                    </m:oMath>
                  </m:oMathPara>
                </a14:m>
                <a:endParaRPr lang="en-CA" sz="3000" b="0" i="1" dirty="0">
                  <a:solidFill>
                    <a:srgbClr val="0070C0"/>
                  </a:solidFill>
                  <a:latin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CA" sz="3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CA" sz="3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CA" sz="3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3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p>
                        <m:r>
                          <a:rPr lang="en-CA" sz="3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sup>
                    </m:sSup>
                    <m:sSub>
                      <m:sSubPr>
                        <m:ctrlPr>
                          <a:rPr lang="en-CA" sz="3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CA" sz="3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𝑡𝑡</m:t>
                        </m:r>
                      </m:sub>
                    </m:sSub>
                    <m:d>
                      <m:dPr>
                        <m:ctrlPr>
                          <a:rPr lang="en-CA" sz="3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CA" sz="3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CA" sz="3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e>
                    </m:d>
                    <m:func>
                      <m:funcPr>
                        <m:ctrlPr>
                          <a:rPr lang="en-CA" sz="3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CA" sz="3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CA" sz="3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CA" sz="3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</m:d>
                      </m:e>
                    </m:func>
                    <m:f>
                      <m:fPr>
                        <m:ctrlPr>
                          <a:rPr lang="en-CA" sz="3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sz="3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func>
                          <m:funcPr>
                            <m:ctrlPr>
                              <a:rPr lang="en-CA" sz="3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CA" sz="3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d>
                              <m:dPr>
                                <m:ctrlPr>
                                  <a:rPr lang="en-CA" sz="3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CA" sz="3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</m:d>
                          </m:e>
                        </m:func>
                      </m:num>
                      <m:den>
                        <m:r>
                          <a:rPr lang="en-CA" sz="3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func>
                          <m:funcPr>
                            <m:ctrlPr>
                              <a:rPr lang="en-CA" sz="3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CA" sz="3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d>
                              <m:dPr>
                                <m:ctrlPr>
                                  <a:rPr lang="en-CA" sz="3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CA" sz="3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𝜓</m:t>
                                </m:r>
                              </m:e>
                            </m:d>
                          </m:e>
                        </m:func>
                      </m:den>
                    </m:f>
                    <m:r>
                      <a:rPr lang="en-CA" sz="3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</m:t>
                    </m:r>
                    <m:sSubSup>
                      <m:sSubSupPr>
                        <m:ctrlPr>
                          <a:rPr lang="en-CA" sz="3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sz="3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CA" sz="3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𝑡𝑡</m:t>
                        </m:r>
                      </m:sub>
                      <m:sup>
                        <m:r>
                          <a:rPr lang="en-CA" sz="3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d>
                      <m:dPr>
                        <m:ctrlPr>
                          <a:rPr lang="en-CA" sz="3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CA" sz="3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CA" sz="3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3000" dirty="0">
                    <a:solidFill>
                      <a:srgbClr val="00B050"/>
                    </a:solidFill>
                  </a:rPr>
                  <a:t> (at peak) </a:t>
                </a:r>
                <a14:m>
                  <m:oMath xmlns:m="http://schemas.openxmlformats.org/officeDocument/2006/math">
                    <m:r>
                      <a:rPr lang="en-CA" sz="30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en-CA" sz="3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CA" sz="30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CA" sz="30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1+</m:t>
                            </m:r>
                            <m:r>
                              <a:rPr lang="en-CA" sz="30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e>
                        </m:d>
                      </m:e>
                      <m:sup>
                        <m:r>
                          <a:rPr lang="en-CA" sz="3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US" sz="3000" dirty="0"/>
                  <a:t> (bolometric)</a:t>
                </a:r>
              </a:p>
              <a:p>
                <a:endParaRPr lang="en-US" sz="2000" dirty="0">
                  <a:solidFill>
                    <a:srgbClr val="00B050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CA" sz="30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n-CA" sz="30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l-GR" sz="30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sSub>
                                <m:sSubPr>
                                  <m:ctrlPr>
                                    <a:rPr lang="en-CA" sz="3000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3000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CA" sz="300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peak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CA" sz="30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30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CA" sz="300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peak</m:t>
                              </m:r>
                            </m:sub>
                          </m:sSub>
                        </m:den>
                      </m:f>
                      <m:r>
                        <a:rPr lang="en-CA" sz="30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30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∼</m:t>
                      </m:r>
                      <m:f>
                        <m:fPr>
                          <m:ctrlPr>
                            <a:rPr lang="en-CA" sz="30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30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n-CA" sz="30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l-GR" sz="30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sSub>
                                <m:sSubPr>
                                  <m:ctrlPr>
                                    <a:rPr lang="en-CA" sz="3000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30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en-CA" sz="3000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𝑡𝑡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CA" sz="30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CA" sz="3000" i="1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sz="3000" i="1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CA" sz="3000" i="1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𝐵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CA" sz="30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30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CA" sz="30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𝑡𝑡</m:t>
                              </m:r>
                            </m:sub>
                          </m:sSub>
                          <m:d>
                            <m:dPr>
                              <m:ctrlPr>
                                <a:rPr lang="en-CA" sz="30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CA" sz="30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30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CA" sz="30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US" sz="2000" dirty="0">
                  <a:solidFill>
                    <a:srgbClr val="C00000"/>
                  </a:solidFill>
                </a:endParaRPr>
              </a:p>
              <a:p>
                <a:pPr algn="ctr"/>
                <a:endParaRPr lang="en-US" sz="2000" dirty="0">
                  <a:solidFill>
                    <a:srgbClr val="C00000"/>
                  </a:solidFill>
                </a:endParaRPr>
              </a:p>
              <a:p>
                <a:pPr marL="457200" indent="-457200">
                  <a:buFont typeface="Wingdings" pitchFamily="2" charset="2"/>
                  <a:buChar char="Ø"/>
                </a:pPr>
                <a:r>
                  <a:rPr lang="en-US" sz="3000" dirty="0"/>
                  <a:t>Energy dependent flux will depend on a different power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3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CA" sz="3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𝑡𝑡</m:t>
                        </m:r>
                      </m:sub>
                    </m:sSub>
                    <m:d>
                      <m:dPr>
                        <m:ctrlPr>
                          <a:rPr lang="en-CA" sz="3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CA" sz="3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CA" sz="3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e>
                    </m:d>
                  </m:oMath>
                </a14:m>
                <a:endParaRPr lang="en-CA" sz="3000" dirty="0">
                  <a:solidFill>
                    <a:srgbClr val="00B050"/>
                  </a:solidFill>
                  <a:ea typeface="Cambria Math" panose="02040503050406030204" pitchFamily="18" charset="0"/>
                </a:endParaRP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sz="3000" dirty="0"/>
                  <a:t>Even if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CA" sz="3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CA" sz="30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0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CA" sz="300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halo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CA" sz="30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0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CA" sz="30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3000" dirty="0"/>
                  <a:t> relation does not hold,</a:t>
                </a:r>
                <a:r>
                  <a:rPr lang="en-CA" sz="3000" dirty="0">
                    <a:solidFill>
                      <a:srgbClr val="00B05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0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CA" sz="3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CA" sz="3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𝑡𝑡</m:t>
                        </m:r>
                      </m:sub>
                    </m:sSub>
                    <m:d>
                      <m:dPr>
                        <m:ctrlPr>
                          <a:rPr lang="en-CA" sz="3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CA" sz="3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CA" sz="3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e>
                    </m:d>
                    <m:r>
                      <a:rPr lang="en-CA" sz="30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3000" dirty="0"/>
                  <a:t>can be used to set maximum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0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CA" sz="3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sz="30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peak</m:t>
                        </m:r>
                      </m:sub>
                    </m:sSub>
                  </m:oMath>
                </a14:m>
                <a:endParaRPr lang="en-US" sz="3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3000" dirty="0">
                  <a:solidFill>
                    <a:srgbClr val="C00000"/>
                  </a:solidFill>
                </a:endParaRPr>
              </a:p>
              <a:p>
                <a:pPr marL="457200" indent="-457200">
                  <a:buFont typeface="Wingdings" pitchFamily="2" charset="2"/>
                  <a:buChar char="Ø"/>
                </a:pPr>
                <a:r>
                  <a:rPr lang="en-US" sz="3000" dirty="0">
                    <a:solidFill>
                      <a:schemeClr val="tx1"/>
                    </a:solidFill>
                  </a:rPr>
                  <a:t>Both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CA" sz="3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CA" sz="3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CA" sz="3000" i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halo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CA" sz="3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CA" sz="3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3000" dirty="0">
                    <a:solidFill>
                      <a:schemeClr val="tx1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30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CA" sz="3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𝑡𝑡</m:t>
                        </m:r>
                      </m:sub>
                    </m:sSub>
                    <m:d>
                      <m:dPr>
                        <m:ctrlPr>
                          <a:rPr lang="en-CA" sz="3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CA" sz="3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CA" sz="3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3000" dirty="0">
                    <a:solidFill>
                      <a:schemeClr val="tx1"/>
                    </a:solidFill>
                  </a:rPr>
                  <a:t> can be indicators towards 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0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CA" sz="3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sz="30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peak</m:t>
                        </m:r>
                      </m:sub>
                    </m:sSub>
                  </m:oMath>
                </a14:m>
                <a:r>
                  <a:rPr lang="en-US" sz="3000" dirty="0">
                    <a:solidFill>
                      <a:schemeClr val="tx1"/>
                    </a:solidFill>
                  </a:rPr>
                  <a:t> is small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C59EB0E-4240-7441-9F90-5F0A38958F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005678"/>
                <a:ext cx="12192000" cy="5406032"/>
              </a:xfrm>
              <a:prstGeom prst="rect">
                <a:avLst/>
              </a:prstGeom>
              <a:blipFill>
                <a:blip r:embed="rId4"/>
                <a:stretch>
                  <a:fillRect l="-1041" r="-1041" b="-192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364544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132118-A92A-EC29-F39D-AFD8DA60F7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490D5-85D7-135A-5413-927589584E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" y="0"/>
            <a:ext cx="12192001" cy="887020"/>
          </a:xfrm>
        </p:spPr>
        <p:txBody>
          <a:bodyPr>
            <a:normAutofit/>
          </a:bodyPr>
          <a:lstStyle/>
          <a:p>
            <a:r>
              <a:rPr lang="en-US" sz="5200" b="1" dirty="0">
                <a:latin typeface="+mn-lt"/>
              </a:rPr>
              <a:t>Dark </a:t>
            </a:r>
            <a:r>
              <a:rPr lang="en-US" sz="5200" b="1" dirty="0">
                <a:solidFill>
                  <a:srgbClr val="0070C0"/>
                </a:solidFill>
                <a:latin typeface="+mn-lt"/>
              </a:rPr>
              <a:t>Core</a:t>
            </a:r>
            <a:r>
              <a:rPr lang="en-US" sz="5200" b="1" dirty="0">
                <a:latin typeface="+mn-lt"/>
              </a:rPr>
              <a:t> or </a:t>
            </a:r>
            <a:r>
              <a:rPr lang="en-US" sz="5200" b="1" dirty="0">
                <a:solidFill>
                  <a:srgbClr val="0070C0"/>
                </a:solidFill>
                <a:latin typeface="+mn-lt"/>
              </a:rPr>
              <a:t>Halo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2BA4045-5D0C-2D2B-5739-BE68631B2582}"/>
              </a:ext>
            </a:extLst>
          </p:cNvPr>
          <p:cNvGrpSpPr/>
          <p:nvPr/>
        </p:nvGrpSpPr>
        <p:grpSpPr>
          <a:xfrm>
            <a:off x="1981154" y="1423685"/>
            <a:ext cx="8586535" cy="5434315"/>
            <a:chOff x="893133" y="1313570"/>
            <a:chExt cx="7153000" cy="4427102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BE6DA45E-4CCA-ABF9-1CA7-44EAB8919079}"/>
                </a:ext>
              </a:extLst>
            </p:cNvPr>
            <p:cNvSpPr/>
            <p:nvPr/>
          </p:nvSpPr>
          <p:spPr>
            <a:xfrm>
              <a:off x="893133" y="1890179"/>
              <a:ext cx="2678575" cy="2659040"/>
            </a:xfrm>
            <a:prstGeom prst="ellipse">
              <a:avLst/>
            </a:prstGeom>
            <a:gradFill>
              <a:gsLst>
                <a:gs pos="100000">
                  <a:srgbClr val="00B050"/>
                </a:gs>
                <a:gs pos="0">
                  <a:schemeClr val="accent1">
                    <a:lumMod val="45000"/>
                    <a:lumOff val="5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path path="circle">
                <a:fillToRect l="50000" t="50000" r="50000" b="50000"/>
              </a:path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D6C48113-85A7-0F39-681A-09456855AF39}"/>
                </a:ext>
              </a:extLst>
            </p:cNvPr>
            <p:cNvSpPr/>
            <p:nvPr/>
          </p:nvSpPr>
          <p:spPr>
            <a:xfrm>
              <a:off x="1482003" y="2474754"/>
              <a:ext cx="1500836" cy="1489889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BE19E0F-0A67-25D8-F982-E1B6247C81FF}"/>
                </a:ext>
              </a:extLst>
            </p:cNvPr>
            <p:cNvGrpSpPr/>
            <p:nvPr/>
          </p:nvGrpSpPr>
          <p:grpSpPr>
            <a:xfrm>
              <a:off x="4252787" y="1313570"/>
              <a:ext cx="3793345" cy="3765178"/>
              <a:chOff x="6913665" y="1649431"/>
              <a:chExt cx="4322123" cy="4321549"/>
            </a:xfrm>
          </p:grpSpPr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3DD2794B-D05A-2DB9-91AC-6AE897950710}"/>
                  </a:ext>
                </a:extLst>
              </p:cNvPr>
              <p:cNvSpPr/>
              <p:nvPr/>
            </p:nvSpPr>
            <p:spPr>
              <a:xfrm>
                <a:off x="6913665" y="1649431"/>
                <a:ext cx="4322123" cy="4321549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tx1">
                      <a:lumMod val="95000"/>
                      <a:lumOff val="5000"/>
                    </a:schemeClr>
                  </a:gs>
                  <a:gs pos="0">
                    <a:schemeClr val="accent1">
                      <a:lumMod val="45000"/>
                      <a:lumOff val="55000"/>
                    </a:schemeClr>
                  </a:gs>
                  <a:gs pos="0">
                    <a:schemeClr val="accent1">
                      <a:lumMod val="45000"/>
                      <a:lumOff val="55000"/>
                    </a:schemeClr>
                  </a:gs>
                  <a:gs pos="0">
                    <a:schemeClr val="accent1">
                      <a:lumMod val="30000"/>
                      <a:lumOff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33564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24568C91-C5FF-3D90-5C6C-7C5FF6B498EF}"/>
                  </a:ext>
                </a:extLst>
              </p:cNvPr>
              <p:cNvSpPr/>
              <p:nvPr/>
            </p:nvSpPr>
            <p:spPr>
              <a:xfrm>
                <a:off x="7548748" y="2284225"/>
                <a:ext cx="3051958" cy="3051959"/>
              </a:xfrm>
              <a:prstGeom prst="ellipse">
                <a:avLst/>
              </a:prstGeom>
              <a:solidFill>
                <a:srgbClr val="00B050">
                  <a:alpha val="50430"/>
                </a:srgbClr>
              </a:solidFill>
              <a:ln>
                <a:solidFill>
                  <a:srgbClr val="33564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7F360B1-6E5F-7E9D-F44B-24450AC01946}"/>
                </a:ext>
              </a:extLst>
            </p:cNvPr>
            <p:cNvSpPr txBox="1"/>
            <p:nvPr/>
          </p:nvSpPr>
          <p:spPr>
            <a:xfrm>
              <a:off x="893133" y="5094341"/>
              <a:ext cx="267857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Dark Core 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4F07B11-B496-9290-B2F7-B8FD6109C8DB}"/>
                </a:ext>
              </a:extLst>
            </p:cNvPr>
            <p:cNvSpPr txBox="1"/>
            <p:nvPr/>
          </p:nvSpPr>
          <p:spPr>
            <a:xfrm>
              <a:off x="4868785" y="5094341"/>
              <a:ext cx="261996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Dark Halo </a:t>
              </a: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BA24D3A-CD88-5E76-0CF1-C30E1690897B}"/>
                </a:ext>
              </a:extLst>
            </p:cNvPr>
            <p:cNvSpPr/>
            <p:nvPr/>
          </p:nvSpPr>
          <p:spPr>
            <a:xfrm>
              <a:off x="1482002" y="2474754"/>
              <a:ext cx="1500836" cy="1489889"/>
            </a:xfrm>
            <a:prstGeom prst="ellipse">
              <a:avLst/>
            </a:prstGeom>
            <a:solidFill>
              <a:srgbClr val="00B050">
                <a:alpha val="1520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ECB418D2-D10E-FE35-1729-A46B46C14EB4}"/>
                </a:ext>
              </a:extLst>
            </p:cNvPr>
            <p:cNvSpPr/>
            <p:nvPr/>
          </p:nvSpPr>
          <p:spPr>
            <a:xfrm>
              <a:off x="4810173" y="1866637"/>
              <a:ext cx="2678574" cy="2659040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50138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03711968-BA8A-4A7E-DAA2-073951363465}"/>
                </a:ext>
              </a:extLst>
            </p:cNvPr>
            <p:cNvCxnSpPr>
              <a:cxnSpLocks/>
            </p:cNvCxnSpPr>
            <p:nvPr/>
          </p:nvCxnSpPr>
          <p:spPr>
            <a:xfrm>
              <a:off x="2219340" y="3248429"/>
              <a:ext cx="1111586" cy="716214"/>
            </a:xfrm>
            <a:prstGeom prst="straightConnector1">
              <a:avLst/>
            </a:prstGeom>
            <a:ln w="57150" cap="flat" cmpd="sng" algn="ctr">
              <a:solidFill>
                <a:srgbClr val="C00000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3AECC490-D0AA-727F-2F14-B9AFC455C7E9}"/>
                    </a:ext>
                  </a:extLst>
                </p:cNvPr>
                <p:cNvSpPr txBox="1"/>
                <p:nvPr/>
              </p:nvSpPr>
              <p:spPr>
                <a:xfrm>
                  <a:off x="3291204" y="3755993"/>
                  <a:ext cx="272844" cy="648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CA" sz="3600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b="0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CA" sz="3600" b="0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oMath>
                    </m:oMathPara>
                  </a14:m>
                  <a:endParaRPr lang="en-US" sz="36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3AECC490-D0AA-727F-2F14-B9AFC455C7E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91204" y="3755993"/>
                  <a:ext cx="272844" cy="648000"/>
                </a:xfrm>
                <a:prstGeom prst="rect">
                  <a:avLst/>
                </a:prstGeom>
                <a:blipFill>
                  <a:blip r:embed="rId3"/>
                  <a:stretch>
                    <a:fillRect l="-18519" r="-125926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57F0EE10-ED74-1758-7C9A-371130BC4780}"/>
                </a:ext>
              </a:extLst>
            </p:cNvPr>
            <p:cNvCxnSpPr>
              <a:cxnSpLocks/>
              <a:stCxn id="11" idx="0"/>
            </p:cNvCxnSpPr>
            <p:nvPr/>
          </p:nvCxnSpPr>
          <p:spPr>
            <a:xfrm flipH="1">
              <a:off x="2219340" y="2474754"/>
              <a:ext cx="13081" cy="773675"/>
            </a:xfrm>
            <a:prstGeom prst="straightConnector1">
              <a:avLst/>
            </a:prstGeom>
            <a:ln w="57150" cap="flat" cmpd="sng" algn="ctr">
              <a:solidFill>
                <a:srgbClr val="C00000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3BF53CFC-0F54-86B4-9702-DE6A8D7D0004}"/>
                    </a:ext>
                  </a:extLst>
                </p:cNvPr>
                <p:cNvSpPr txBox="1"/>
                <p:nvPr/>
              </p:nvSpPr>
              <p:spPr>
                <a:xfrm>
                  <a:off x="1642052" y="1866637"/>
                  <a:ext cx="272844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CA" sz="3600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b="0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CA" sz="3600" b="0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</m:sSub>
                      </m:oMath>
                    </m:oMathPara>
                  </a14:m>
                  <a:endParaRPr lang="en-US" sz="36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3BF53CFC-0F54-86B4-9702-DE6A8D7D000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42052" y="1866637"/>
                  <a:ext cx="272844" cy="646331"/>
                </a:xfrm>
                <a:prstGeom prst="rect">
                  <a:avLst/>
                </a:prstGeom>
                <a:blipFill>
                  <a:blip r:embed="rId4"/>
                  <a:stretch>
                    <a:fillRect l="-18519" r="-12963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0EFAE72B-773A-60AF-FC54-0F85C595E6DC}"/>
                </a:ext>
              </a:extLst>
            </p:cNvPr>
            <p:cNvCxnSpPr>
              <a:cxnSpLocks/>
            </p:cNvCxnSpPr>
            <p:nvPr/>
          </p:nvCxnSpPr>
          <p:spPr>
            <a:xfrm>
              <a:off x="6085697" y="3274970"/>
              <a:ext cx="1111586" cy="716214"/>
            </a:xfrm>
            <a:prstGeom prst="straightConnector1">
              <a:avLst/>
            </a:prstGeom>
            <a:ln w="5715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4D9D715F-14CE-59AD-0DCE-960F8FE18146}"/>
                    </a:ext>
                  </a:extLst>
                </p:cNvPr>
                <p:cNvSpPr txBox="1"/>
                <p:nvPr/>
              </p:nvSpPr>
              <p:spPr>
                <a:xfrm>
                  <a:off x="6264106" y="3706089"/>
                  <a:ext cx="272844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CA" sz="3600" i="1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b="0" i="1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CA" sz="3600" b="0" i="1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oMath>
                    </m:oMathPara>
                  </a14:m>
                  <a:endParaRPr lang="en-US" sz="36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4D9D715F-14CE-59AD-0DCE-960F8FE1814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64106" y="3706089"/>
                  <a:ext cx="272844" cy="646331"/>
                </a:xfrm>
                <a:prstGeom prst="rect">
                  <a:avLst/>
                </a:prstGeom>
                <a:blipFill>
                  <a:blip r:embed="rId5"/>
                  <a:stretch>
                    <a:fillRect l="-18519" r="-12592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756B78C0-805E-348E-F1DA-34707E8466B0}"/>
                </a:ext>
              </a:extLst>
            </p:cNvPr>
            <p:cNvCxnSpPr>
              <a:cxnSpLocks/>
              <a:stCxn id="7" idx="0"/>
            </p:cNvCxnSpPr>
            <p:nvPr/>
          </p:nvCxnSpPr>
          <p:spPr>
            <a:xfrm flipH="1">
              <a:off x="6085697" y="1313570"/>
              <a:ext cx="63762" cy="1961400"/>
            </a:xfrm>
            <a:prstGeom prst="straightConnector1">
              <a:avLst/>
            </a:prstGeom>
            <a:ln w="5715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A70A55BF-95CF-7724-721F-490C0F2395AF}"/>
                    </a:ext>
                  </a:extLst>
                </p:cNvPr>
                <p:cNvSpPr txBox="1"/>
                <p:nvPr/>
              </p:nvSpPr>
              <p:spPr>
                <a:xfrm>
                  <a:off x="6098261" y="1800693"/>
                  <a:ext cx="272844" cy="64633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CA" sz="3600" i="1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b="0" i="1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CA" sz="3600" b="0" i="1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</m:sSub>
                      </m:oMath>
                    </m:oMathPara>
                  </a14:m>
                  <a:endParaRPr lang="en-US" sz="36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A70A55BF-95CF-7724-721F-490C0F2395A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98261" y="1800693"/>
                  <a:ext cx="272844" cy="646331"/>
                </a:xfrm>
                <a:prstGeom prst="rect">
                  <a:avLst/>
                </a:prstGeom>
                <a:blipFill>
                  <a:blip r:embed="rId6"/>
                  <a:stretch>
                    <a:fillRect l="-23077" r="-134615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EEDA8D6-C837-4C2B-E0F3-D0611932D3B3}"/>
                  </a:ext>
                </a:extLst>
              </p:cNvPr>
              <p:cNvSpPr txBox="1"/>
              <p:nvPr/>
            </p:nvSpPr>
            <p:spPr>
              <a:xfrm>
                <a:off x="-148343" y="5027688"/>
                <a:ext cx="3215389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3600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b="0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CA" sz="3600" b="0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CA" sz="3600" b="0" i="1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≤</m:t>
                      </m:r>
                      <m:sSub>
                        <m:sSubPr>
                          <m:ctrlPr>
                            <a:rPr lang="en-CA" sz="3600" i="1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i="1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CA" sz="3600" b="0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en-US" sz="3600" dirty="0">
                  <a:solidFill>
                    <a:srgbClr val="C00000"/>
                  </a:solidFill>
                </a:endParaRPr>
              </a:p>
              <a:p>
                <a:endParaRPr lang="en-US" sz="3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2FEE145-25CD-C1A1-BB2E-08FA408881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48343" y="5027688"/>
                <a:ext cx="3215389" cy="120032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8D6B1DC-1D36-6F82-C913-04A7A2B2A6E3}"/>
                  </a:ext>
                </a:extLst>
              </p:cNvPr>
              <p:cNvSpPr txBox="1"/>
              <p:nvPr/>
            </p:nvSpPr>
            <p:spPr>
              <a:xfrm>
                <a:off x="9542422" y="5027688"/>
                <a:ext cx="3215389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3600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b="0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CA" sz="3600" b="0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CA" sz="3600" b="0" i="1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en-CA" sz="3600" i="1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i="1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CA" sz="3600" b="0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en-US" sz="3600" dirty="0">
                  <a:solidFill>
                    <a:srgbClr val="C00000"/>
                  </a:solidFill>
                </a:endParaRPr>
              </a:p>
              <a:p>
                <a:endParaRPr lang="en-US" sz="3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5315C99-CAA3-80EA-41AA-D053FBA9A6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42422" y="5027688"/>
                <a:ext cx="3215389" cy="120032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6438754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>
            <a:extLst>
              <a:ext uri="{FF2B5EF4-FFF2-40B4-BE49-F238E27FC236}">
                <a16:creationId xmlns:a16="http://schemas.microsoft.com/office/drawing/2014/main" id="{6098F97F-BDEB-0042-8FDE-E20A7F2373AC}"/>
              </a:ext>
            </a:extLst>
          </p:cNvPr>
          <p:cNvGrpSpPr/>
          <p:nvPr/>
        </p:nvGrpSpPr>
        <p:grpSpPr>
          <a:xfrm>
            <a:off x="616473" y="-548779"/>
            <a:ext cx="4768417" cy="7333255"/>
            <a:chOff x="5608021" y="-473475"/>
            <a:chExt cx="4768417" cy="7333255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581AE88B-06CE-7519-FB83-A140CEEC34CD}"/>
                </a:ext>
              </a:extLst>
            </p:cNvPr>
            <p:cNvGrpSpPr/>
            <p:nvPr/>
          </p:nvGrpSpPr>
          <p:grpSpPr>
            <a:xfrm>
              <a:off x="5608021" y="-473475"/>
              <a:ext cx="4768417" cy="7333255"/>
              <a:chOff x="5608021" y="-473475"/>
              <a:chExt cx="4768417" cy="7333255"/>
            </a:xfrm>
          </p:grpSpPr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633760CB-5657-9C3D-0F6D-B9223D9B2462}"/>
                  </a:ext>
                </a:extLst>
              </p:cNvPr>
              <p:cNvGrpSpPr/>
              <p:nvPr/>
            </p:nvGrpSpPr>
            <p:grpSpPr>
              <a:xfrm>
                <a:off x="5608021" y="-473475"/>
                <a:ext cx="4768417" cy="7333255"/>
                <a:chOff x="5608021" y="-473475"/>
                <a:chExt cx="4768417" cy="7333255"/>
              </a:xfrm>
            </p:grpSpPr>
            <p:grpSp>
              <p:nvGrpSpPr>
                <p:cNvPr id="12" name="Group 11">
                  <a:extLst>
                    <a:ext uri="{FF2B5EF4-FFF2-40B4-BE49-F238E27FC236}">
                      <a16:creationId xmlns:a16="http://schemas.microsoft.com/office/drawing/2014/main" id="{F8C511B1-47D7-A438-2E05-7518D3673964}"/>
                    </a:ext>
                  </a:extLst>
                </p:cNvPr>
                <p:cNvGrpSpPr/>
                <p:nvPr/>
              </p:nvGrpSpPr>
              <p:grpSpPr>
                <a:xfrm>
                  <a:off x="6431058" y="2289743"/>
                  <a:ext cx="3945380" cy="4570037"/>
                  <a:chOff x="6278584" y="1649431"/>
                  <a:chExt cx="4322123" cy="4935210"/>
                </a:xfrm>
              </p:grpSpPr>
              <p:grpSp>
                <p:nvGrpSpPr>
                  <p:cNvPr id="8" name="Group 7">
                    <a:extLst>
                      <a:ext uri="{FF2B5EF4-FFF2-40B4-BE49-F238E27FC236}">
                        <a16:creationId xmlns:a16="http://schemas.microsoft.com/office/drawing/2014/main" id="{F96947E2-35D3-8B80-0040-EDA6402992CF}"/>
                      </a:ext>
                    </a:extLst>
                  </p:cNvPr>
                  <p:cNvGrpSpPr/>
                  <p:nvPr/>
                </p:nvGrpSpPr>
                <p:grpSpPr>
                  <a:xfrm>
                    <a:off x="6278584" y="1649431"/>
                    <a:ext cx="4322123" cy="4321549"/>
                    <a:chOff x="6913665" y="1649431"/>
                    <a:chExt cx="4322123" cy="4321549"/>
                  </a:xfrm>
                </p:grpSpPr>
                <p:sp>
                  <p:nvSpPr>
                    <p:cNvPr id="7" name="Oval 6">
                      <a:extLst>
                        <a:ext uri="{FF2B5EF4-FFF2-40B4-BE49-F238E27FC236}">
                          <a16:creationId xmlns:a16="http://schemas.microsoft.com/office/drawing/2014/main" id="{30230EF9-5353-7FF6-F5DB-10849E6BD7F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913665" y="1649431"/>
                      <a:ext cx="4322123" cy="4321549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chemeClr val="tx1">
                            <a:lumMod val="95000"/>
                            <a:lumOff val="5000"/>
                          </a:schemeClr>
                        </a:gs>
                        <a:gs pos="0">
                          <a:schemeClr val="accent1">
                            <a:lumMod val="45000"/>
                            <a:lumOff val="55000"/>
                          </a:schemeClr>
                        </a:gs>
                        <a:gs pos="0">
                          <a:schemeClr val="accent1">
                            <a:lumMod val="45000"/>
                            <a:lumOff val="55000"/>
                          </a:schemeClr>
                        </a:gs>
                        <a:gs pos="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rgbClr val="335643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" name="Oval 4">
                      <a:extLst>
                        <a:ext uri="{FF2B5EF4-FFF2-40B4-BE49-F238E27FC236}">
                          <a16:creationId xmlns:a16="http://schemas.microsoft.com/office/drawing/2014/main" id="{34B424AF-9726-53F7-4CDB-E4C172A6F5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48748" y="2284225"/>
                      <a:ext cx="3051958" cy="3051959"/>
                    </a:xfrm>
                    <a:prstGeom prst="ellipse">
                      <a:avLst/>
                    </a:prstGeom>
                    <a:solidFill>
                      <a:srgbClr val="00B050">
                        <a:alpha val="50430"/>
                      </a:srgbClr>
                    </a:solidFill>
                    <a:ln>
                      <a:solidFill>
                        <a:srgbClr val="335643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sp>
                <p:nvSpPr>
                  <p:cNvPr id="10" name="TextBox 9">
                    <a:extLst>
                      <a:ext uri="{FF2B5EF4-FFF2-40B4-BE49-F238E27FC236}">
                        <a16:creationId xmlns:a16="http://schemas.microsoft.com/office/drawing/2014/main" id="{F216BCE9-8357-ABB6-D407-40482EE0BFBD}"/>
                      </a:ext>
                    </a:extLst>
                  </p:cNvPr>
                  <p:cNvSpPr txBox="1"/>
                  <p:nvPr/>
                </p:nvSpPr>
                <p:spPr>
                  <a:xfrm>
                    <a:off x="7430593" y="5886664"/>
                    <a:ext cx="2985175" cy="6979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3600" dirty="0">
                        <a:ln w="0"/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rPr>
                      <a:t>Dark Halo </a:t>
                    </a:r>
                  </a:p>
                </p:txBody>
              </p:sp>
            </p:grpSp>
            <p:sp>
              <p:nvSpPr>
                <p:cNvPr id="13" name="Oval 12">
                  <a:extLst>
                    <a:ext uri="{FF2B5EF4-FFF2-40B4-BE49-F238E27FC236}">
                      <a16:creationId xmlns:a16="http://schemas.microsoft.com/office/drawing/2014/main" id="{BA778A6D-2CE7-0F7A-1F13-EDC42EB6AC0C}"/>
                    </a:ext>
                  </a:extLst>
                </p:cNvPr>
                <p:cNvSpPr/>
                <p:nvPr/>
              </p:nvSpPr>
              <p:spPr>
                <a:xfrm>
                  <a:off x="7010784" y="2877565"/>
                  <a:ext cx="2785930" cy="2826135"/>
                </a:xfrm>
                <a:prstGeom prst="ellipse">
                  <a:avLst/>
                </a:prstGeom>
                <a:solidFill>
                  <a:schemeClr val="tx1">
                    <a:lumMod val="95000"/>
                    <a:lumOff val="5000"/>
                    <a:alpha val="50138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Arc 35">
                  <a:extLst>
                    <a:ext uri="{FF2B5EF4-FFF2-40B4-BE49-F238E27FC236}">
                      <a16:creationId xmlns:a16="http://schemas.microsoft.com/office/drawing/2014/main" id="{CD6B4621-1501-6E32-D9B0-CD8CBD457761}"/>
                    </a:ext>
                  </a:extLst>
                </p:cNvPr>
                <p:cNvSpPr/>
                <p:nvPr/>
              </p:nvSpPr>
              <p:spPr>
                <a:xfrm rot="21430837" flipH="1" flipV="1">
                  <a:off x="6347649" y="-473475"/>
                  <a:ext cx="2018472" cy="6300648"/>
                </a:xfrm>
                <a:prstGeom prst="arc">
                  <a:avLst>
                    <a:gd name="adj1" fmla="val 15774535"/>
                    <a:gd name="adj2" fmla="val 2676572"/>
                  </a:avLst>
                </a:prstGeom>
                <a:ln w="76200"/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47" name="Picture 46">
                  <a:extLst>
                    <a:ext uri="{FF2B5EF4-FFF2-40B4-BE49-F238E27FC236}">
                      <a16:creationId xmlns:a16="http://schemas.microsoft.com/office/drawing/2014/main" id="{2BE02A19-8A70-04D1-A986-D5F6F3D6D78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51800" t="17520" r="164" b="9325"/>
                <a:stretch/>
              </p:blipFill>
              <p:spPr>
                <a:xfrm rot="3337231">
                  <a:off x="5491820" y="1185622"/>
                  <a:ext cx="866231" cy="633830"/>
                </a:xfrm>
                <a:prstGeom prst="rect">
                  <a:avLst/>
                </a:prstGeom>
              </p:spPr>
            </p:pic>
          </p:grp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FDF73D42-1A73-D4CF-BF0A-0D8423C4B2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58748" y="4401787"/>
                <a:ext cx="1156138" cy="761221"/>
              </a:xfrm>
              <a:prstGeom prst="straightConnector1">
                <a:avLst/>
              </a:prstGeom>
              <a:ln w="57150" cap="flat" cmpd="sng" algn="ctr">
                <a:solidFill>
                  <a:schemeClr val="bg1">
                    <a:lumMod val="85000"/>
                  </a:schemeClr>
                </a:solidFill>
                <a:prstDash val="solid"/>
                <a:round/>
                <a:headEnd type="arrow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F64547F8-512C-F0C5-D709-823912032E7B}"/>
                      </a:ext>
                    </a:extLst>
                  </p:cNvPr>
                  <p:cNvSpPr txBox="1"/>
                  <p:nvPr/>
                </p:nvSpPr>
                <p:spPr>
                  <a:xfrm>
                    <a:off x="9383659" y="4924494"/>
                    <a:ext cx="283779" cy="6463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CA" sz="3600" i="1" smtClean="0">
                                  <a:solidFill>
                                    <a:schemeClr val="bg1">
                                      <a:lumMod val="8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3600" b="0" i="1" smtClean="0">
                                  <a:solidFill>
                                    <a:schemeClr val="bg1">
                                      <a:lumMod val="8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CA" sz="3600" b="0" i="1" smtClean="0">
                                  <a:solidFill>
                                    <a:schemeClr val="bg1">
                                      <a:lumMod val="8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oMath>
                      </m:oMathPara>
                    </a14:m>
                    <a:endParaRPr lang="en-US" sz="3600" dirty="0">
                      <a:solidFill>
                        <a:srgbClr val="C0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F64547F8-512C-F0C5-D709-823912032E7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383659" y="4924494"/>
                    <a:ext cx="283779" cy="646331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20833" r="-141667" b="-576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8ACED3A3-86F6-27DB-D976-AD26438A914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356388" y="2317131"/>
                <a:ext cx="66318" cy="2084655"/>
              </a:xfrm>
              <a:prstGeom prst="straightConnector1">
                <a:avLst/>
              </a:prstGeom>
              <a:ln w="57150" cap="flat" cmpd="sng" algn="ctr">
                <a:solidFill>
                  <a:schemeClr val="bg1">
                    <a:lumMod val="85000"/>
                  </a:schemeClr>
                </a:solidFill>
                <a:prstDash val="solid"/>
                <a:round/>
                <a:headEnd type="arrow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TextBox 17">
                    <a:extLst>
                      <a:ext uri="{FF2B5EF4-FFF2-40B4-BE49-F238E27FC236}">
                        <a16:creationId xmlns:a16="http://schemas.microsoft.com/office/drawing/2014/main" id="{8DD409CC-67B5-9FA7-A77A-8D052C559D48}"/>
                      </a:ext>
                    </a:extLst>
                  </p:cNvPr>
                  <p:cNvSpPr txBox="1"/>
                  <p:nvPr/>
                </p:nvSpPr>
                <p:spPr>
                  <a:xfrm>
                    <a:off x="8541947" y="2343297"/>
                    <a:ext cx="283779" cy="6463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CA" sz="3600" i="1" smtClean="0">
                                  <a:solidFill>
                                    <a:schemeClr val="bg1">
                                      <a:lumMod val="8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3600" b="0" i="1" smtClean="0">
                                  <a:solidFill>
                                    <a:schemeClr val="bg1">
                                      <a:lumMod val="8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CA" sz="3600" b="0" i="1" smtClean="0">
                                  <a:solidFill>
                                    <a:schemeClr val="bg1">
                                      <a:lumMod val="8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</m:oMath>
                      </m:oMathPara>
                    </a14:m>
                    <a:endParaRPr lang="en-US" sz="3600" dirty="0">
                      <a:solidFill>
                        <a:srgbClr val="C0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8" name="TextBox 17">
                    <a:extLst>
                      <a:ext uri="{FF2B5EF4-FFF2-40B4-BE49-F238E27FC236}">
                        <a16:creationId xmlns:a16="http://schemas.microsoft.com/office/drawing/2014/main" id="{8DD409CC-67B5-9FA7-A77A-8D052C559D4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541947" y="2343297"/>
                    <a:ext cx="283779" cy="646331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21739" r="-152174" b="-576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TextBox 24">
                    <a:extLst>
                      <a:ext uri="{FF2B5EF4-FFF2-40B4-BE49-F238E27FC236}">
                        <a16:creationId xmlns:a16="http://schemas.microsoft.com/office/drawing/2014/main" id="{7CF5B278-4EF1-9C95-D00C-AC96705B55B4}"/>
                      </a:ext>
                    </a:extLst>
                  </p:cNvPr>
                  <p:cNvSpPr txBox="1"/>
                  <p:nvPr/>
                </p:nvSpPr>
                <p:spPr>
                  <a:xfrm>
                    <a:off x="7353056" y="4729577"/>
                    <a:ext cx="1664316" cy="646331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CA" sz="3600" i="1" smtClean="0">
                                  <a:solidFill>
                                    <a:schemeClr val="bg1">
                                      <a:lumMod val="8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3600" b="0" i="1" smtClean="0">
                                  <a:solidFill>
                                    <a:schemeClr val="bg1">
                                      <a:lumMod val="8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CA" sz="3600" b="0" i="1" smtClean="0">
                                  <a:solidFill>
                                    <a:schemeClr val="bg1">
                                      <a:lumMod val="8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</m:sSub>
                          <m:d>
                            <m:dPr>
                              <m:ctrlPr>
                                <a:rPr lang="en-CA" sz="3600" i="1" smtClean="0">
                                  <a:solidFill>
                                    <a:schemeClr val="bg1">
                                      <a:lumMod val="8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CA" sz="3600" i="1" smtClean="0">
                                      <a:solidFill>
                                        <a:schemeClr val="bg1">
                                          <a:lumMod val="8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3600" b="0" i="1" smtClean="0">
                                      <a:solidFill>
                                        <a:schemeClr val="bg1">
                                          <a:lumMod val="8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CA" sz="3600" b="0" i="1" smtClean="0">
                                      <a:solidFill>
                                        <a:schemeClr val="bg1">
                                          <a:lumMod val="8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sub>
                              </m:sSub>
                            </m:e>
                          </m:d>
                        </m:oMath>
                      </m:oMathPara>
                    </a14:m>
                    <a:endParaRPr lang="en-US" sz="3600" dirty="0">
                      <a:solidFill>
                        <a:srgbClr val="C0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5" name="TextBox 24">
                    <a:extLst>
                      <a:ext uri="{FF2B5EF4-FFF2-40B4-BE49-F238E27FC236}">
                        <a16:creationId xmlns:a16="http://schemas.microsoft.com/office/drawing/2014/main" id="{7CF5B278-4EF1-9C95-D00C-AC96705B55B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353056" y="4729577"/>
                    <a:ext cx="1664316" cy="646331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3788" b="-576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D69DD1FF-1FCD-E007-D360-98A802C00779}"/>
                    </a:ext>
                  </a:extLst>
                </p:cNvPr>
                <p:cNvSpPr txBox="1"/>
                <p:nvPr/>
              </p:nvSpPr>
              <p:spPr>
                <a:xfrm>
                  <a:off x="7725284" y="5567118"/>
                  <a:ext cx="283779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CA" sz="3600" i="1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b="0" i="1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CA" sz="3600" b="0" i="0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halo</m:t>
                            </m:r>
                          </m:sub>
                        </m:sSub>
                      </m:oMath>
                    </m:oMathPara>
                  </a14:m>
                  <a:endParaRPr lang="en-US" sz="36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D69DD1FF-1FCD-E007-D360-98A802C0077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25284" y="5567118"/>
                  <a:ext cx="283779" cy="646331"/>
                </a:xfrm>
                <a:prstGeom prst="rect">
                  <a:avLst/>
                </a:prstGeom>
                <a:blipFill>
                  <a:blip r:embed="rId7"/>
                  <a:stretch>
                    <a:fillRect l="-21739" r="-339130" b="-769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" name="Title 1">
            <a:extLst>
              <a:ext uri="{FF2B5EF4-FFF2-40B4-BE49-F238E27FC236}">
                <a16:creationId xmlns:a16="http://schemas.microsoft.com/office/drawing/2014/main" id="{9AB746DD-482F-ACFB-0BF9-E5435B948A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99144" y="0"/>
            <a:ext cx="12990286" cy="887020"/>
          </a:xfrm>
        </p:spPr>
        <p:txBody>
          <a:bodyPr>
            <a:normAutofit/>
          </a:bodyPr>
          <a:lstStyle/>
          <a:p>
            <a:r>
              <a:rPr lang="en-US" sz="5200" b="1" dirty="0">
                <a:latin typeface="+mn-lt"/>
              </a:rPr>
              <a:t>NS Mass-Radius Measurements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F8992A7-B187-C489-0880-437E257D59C9}"/>
                  </a:ext>
                </a:extLst>
              </p:cNvPr>
              <p:cNvSpPr txBox="1"/>
              <p:nvPr/>
            </p:nvSpPr>
            <p:spPr>
              <a:xfrm>
                <a:off x="5668967" y="1432870"/>
                <a:ext cx="6383635" cy="34163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571500" indent="-571500">
                  <a:buFont typeface="Wingdings" pitchFamily="2" charset="2"/>
                  <a:buChar char="Ø"/>
                </a:pPr>
                <a:r>
                  <a:rPr lang="en-US" sz="3600" dirty="0"/>
                  <a:t>Mass measurements through </a:t>
                </a:r>
                <a:r>
                  <a:rPr lang="en-US" sz="3600" dirty="0">
                    <a:solidFill>
                      <a:srgbClr val="0070C0"/>
                    </a:solidFill>
                  </a:rPr>
                  <a:t>radio observations</a:t>
                </a:r>
                <a:r>
                  <a:rPr lang="en-US" sz="3600" dirty="0"/>
                  <a:t> measures</a:t>
                </a:r>
              </a:p>
              <a:p>
                <a:pPr marL="368300" indent="-3683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36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36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en-CA" sz="36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CA" sz="36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36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d>
                        <m:dPr>
                          <m:ctrlPr>
                            <a:rPr lang="en-CA" sz="36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sz="36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36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CA" sz="36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e>
                      </m:d>
                      <m:r>
                        <a:rPr lang="en-CA" sz="36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CA" sz="36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CA" sz="3600" b="0" i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halo</m:t>
                          </m:r>
                        </m:sub>
                      </m:sSub>
                    </m:oMath>
                  </m:oMathPara>
                </a14:m>
                <a:endParaRPr lang="en-US" sz="3600" dirty="0"/>
              </a:p>
              <a:p>
                <a:pPr marL="368300" indent="-368300"/>
                <a:endParaRPr lang="en-US" sz="3600" dirty="0"/>
              </a:p>
              <a:p>
                <a:pPr marL="571500" indent="-571500">
                  <a:buFont typeface="Wingdings" pitchFamily="2" charset="2"/>
                  <a:buChar char="Ø"/>
                </a:pPr>
                <a:r>
                  <a:rPr lang="en-US" sz="3600" dirty="0">
                    <a:solidFill>
                      <a:srgbClr val="0070C0"/>
                    </a:solidFill>
                  </a:rPr>
                  <a:t>NICER</a:t>
                </a:r>
                <a:r>
                  <a:rPr lang="en-US" sz="3600" dirty="0"/>
                  <a:t> measures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3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sz="3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d>
                      <m:dPr>
                        <m:ctrlPr>
                          <a:rPr lang="en-CA" sz="3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CA" sz="36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CA" sz="36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3600" dirty="0"/>
                  <a:t> for stars with </a:t>
                </a:r>
                <a:r>
                  <a:rPr lang="en-US" sz="3600" dirty="0">
                    <a:solidFill>
                      <a:srgbClr val="00B050"/>
                    </a:solidFill>
                  </a:rPr>
                  <a:t>small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CA" sz="3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CA" sz="36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CA" sz="360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halo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CA" sz="36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CA" sz="36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</m:sSub>
                      </m:den>
                    </m:f>
                  </m:oMath>
                </a14:m>
                <a:endParaRPr lang="en-US" sz="36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F8992A7-B187-C489-0880-437E257D59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8967" y="1432870"/>
                <a:ext cx="6383635" cy="3416320"/>
              </a:xfrm>
              <a:prstGeom prst="rect">
                <a:avLst/>
              </a:prstGeom>
              <a:blipFill>
                <a:blip r:embed="rId8"/>
                <a:stretch>
                  <a:fillRect l="-2584" t="-2593" r="-1392" b="-4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192445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E975E-48C9-0D47-BCE9-884F68F9D7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99143" y="0"/>
            <a:ext cx="12990286" cy="1472300"/>
          </a:xfrm>
        </p:spPr>
        <p:txBody>
          <a:bodyPr>
            <a:normAutofit fontScale="90000"/>
          </a:bodyPr>
          <a:lstStyle/>
          <a:p>
            <a:r>
              <a:rPr lang="en-US" sz="5200" b="1" dirty="0">
                <a:latin typeface="+mn-lt"/>
              </a:rPr>
              <a:t>Can we use current NICER results to constrain</a:t>
            </a:r>
            <a:br>
              <a:rPr lang="en-US" sz="5200" b="1" dirty="0">
                <a:latin typeface="+mn-lt"/>
              </a:rPr>
            </a:br>
            <a:r>
              <a:rPr lang="en-US" sz="5200" b="1" dirty="0">
                <a:latin typeface="+mn-lt"/>
              </a:rPr>
              <a:t>Dark Halos?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C59EB0E-4240-7441-9F90-5F0A38958FE2}"/>
                  </a:ext>
                </a:extLst>
              </p:cNvPr>
              <p:cNvSpPr txBox="1"/>
              <p:nvPr/>
            </p:nvSpPr>
            <p:spPr>
              <a:xfrm>
                <a:off x="117088" y="1611197"/>
                <a:ext cx="11957823" cy="5287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71500" indent="-571500">
                  <a:buFont typeface="Wingdings" panose="05000000000000000000" pitchFamily="2" charset="2"/>
                  <a:buChar char="Ø"/>
                </a:pPr>
                <a:r>
                  <a:rPr lang="en-US" sz="3600" dirty="0"/>
                  <a:t>Current NICER results assume no DM exists in the NSs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dirty="0">
                  <a:solidFill>
                    <a:srgbClr val="0070C0"/>
                  </a:solidFill>
                </a:endParaRPr>
              </a:p>
              <a:p>
                <a:pPr marL="571500" indent="-571500">
                  <a:buFont typeface="Wingdings" panose="05000000000000000000" pitchFamily="2" charset="2"/>
                  <a:buChar char="Ø"/>
                </a:pPr>
                <a:r>
                  <a:rPr lang="en-US" sz="3600" dirty="0"/>
                  <a:t>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CA" sz="3600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CA" sz="3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sz="3600" b="0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peak</m:t>
                        </m:r>
                      </m:sub>
                    </m:sSub>
                  </m:oMath>
                </a14:m>
                <a:r>
                  <a:rPr lang="en-US" sz="3600" dirty="0">
                    <a:solidFill>
                      <a:srgbClr val="C00000"/>
                    </a:solidFill>
                  </a:rPr>
                  <a:t> (or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CA" sz="3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CA" sz="3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CA" sz="360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halo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CA" sz="3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CA" sz="3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3600" dirty="0">
                    <a:solidFill>
                      <a:srgbClr val="C00000"/>
                    </a:solidFill>
                  </a:rPr>
                  <a:t> 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3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CA" sz="3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𝑡𝑡</m:t>
                        </m:r>
                      </m:sub>
                    </m:sSub>
                    <m:d>
                      <m:dPr>
                        <m:ctrlPr>
                          <a:rPr lang="en-CA" sz="3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CA" sz="3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CA" sz="3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3600" dirty="0">
                    <a:solidFill>
                      <a:srgbClr val="C00000"/>
                    </a:solidFill>
                  </a:rPr>
                  <a:t>) is large</a:t>
                </a:r>
                <a:r>
                  <a:rPr lang="en-US" sz="3600" dirty="0">
                    <a:solidFill>
                      <a:schemeClr val="tx1"/>
                    </a:solidFill>
                  </a:rPr>
                  <a:t>, a NICER reanalysis is required to constrain DM properties</a:t>
                </a:r>
              </a:p>
              <a:p>
                <a:pPr marL="854075" lvl="1" indent="-396875">
                  <a:buFont typeface="Arial" panose="020B0604020202020204" pitchFamily="34" charset="0"/>
                  <a:buChar char="•"/>
                </a:pPr>
                <a:r>
                  <a:rPr lang="en-US" sz="3600" dirty="0"/>
                  <a:t>Current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d>
                      <m:dPr>
                        <m:ctrlPr>
                          <a:rPr lang="en-CA" sz="3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CA" sz="3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CA" sz="3600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36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3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CA" sz="3600" i="1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sz="3600" dirty="0"/>
                  <a:t> measurements significantly differ from that of NS with dark halo</a:t>
                </a:r>
              </a:p>
              <a:p>
                <a:pPr marL="1028700" lvl="1" indent="-571500">
                  <a:buFont typeface="Wingdings" panose="05000000000000000000" pitchFamily="2" charset="2"/>
                  <a:buChar char="Ø"/>
                </a:pPr>
                <a:endParaRPr lang="en-US" sz="2000" dirty="0"/>
              </a:p>
              <a:p>
                <a:pPr marL="571500" indent="-571500">
                  <a:buFont typeface="Wingdings" panose="05000000000000000000" pitchFamily="2" charset="2"/>
                  <a:buChar char="Ø"/>
                </a:pPr>
                <a:r>
                  <a:rPr lang="en-US" sz="3600" dirty="0"/>
                  <a:t>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CA" sz="36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CA" sz="3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sz="3600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peak</m:t>
                        </m:r>
                      </m:sub>
                    </m:sSub>
                  </m:oMath>
                </a14:m>
                <a:r>
                  <a:rPr lang="en-US" sz="3600" dirty="0">
                    <a:solidFill>
                      <a:srgbClr val="00B050"/>
                    </a:solidFill>
                  </a:rPr>
                  <a:t> is sufficiently small</a:t>
                </a:r>
                <a:r>
                  <a:rPr lang="en-US" sz="3600" dirty="0">
                    <a:solidFill>
                      <a:schemeClr val="tx1"/>
                    </a:solidFill>
                  </a:rPr>
                  <a:t>, </a:t>
                </a:r>
                <a:r>
                  <a:rPr lang="en-US" sz="3600" dirty="0"/>
                  <a:t>we can use current</a:t>
                </a:r>
                <a:r>
                  <a:rPr lang="en-US" sz="3600" dirty="0">
                    <a:solidFill>
                      <a:schemeClr val="tx1"/>
                    </a:solidFill>
                  </a:rPr>
                  <a:t> NICER results to </a:t>
                </a:r>
                <a:r>
                  <a:rPr lang="en-US" sz="3600" dirty="0" err="1">
                    <a:solidFill>
                      <a:schemeClr val="tx1"/>
                    </a:solidFill>
                  </a:rPr>
                  <a:t>analyse</a:t>
                </a:r>
                <a:r>
                  <a:rPr lang="en-US" sz="3600" dirty="0">
                    <a:solidFill>
                      <a:schemeClr val="tx1"/>
                    </a:solidFill>
                  </a:rPr>
                  <a:t> the validity of baryonic EOSs and constrain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3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CA" sz="3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r>
                  <a:rPr lang="en-US" sz="3600" dirty="0">
                    <a:solidFill>
                      <a:schemeClr val="tx1"/>
                    </a:solidFill>
                  </a:rPr>
                  <a:t> in the NS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C59EB0E-4240-7441-9F90-5F0A38958F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088" y="1611197"/>
                <a:ext cx="11957823" cy="5287666"/>
              </a:xfrm>
              <a:prstGeom prst="rect">
                <a:avLst/>
              </a:prstGeom>
              <a:blipFill>
                <a:blip r:embed="rId3"/>
                <a:stretch>
                  <a:fillRect l="-1380" t="-1675" r="-2335" b="-23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7398022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E975E-48C9-0D47-BCE9-884F68F9D7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99143" y="165141"/>
            <a:ext cx="12990286" cy="880727"/>
          </a:xfrm>
        </p:spPr>
        <p:txBody>
          <a:bodyPr>
            <a:normAutofit/>
          </a:bodyPr>
          <a:lstStyle/>
          <a:p>
            <a:r>
              <a:rPr lang="en-US" sz="5200" b="1" dirty="0">
                <a:latin typeface="+mn-lt"/>
              </a:rPr>
              <a:t>Effects on Baryonic EOS constraints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96CDA3B-AA9D-C3BE-4CB0-45E0398E57A5}"/>
                  </a:ext>
                </a:extLst>
              </p:cNvPr>
              <p:cNvSpPr txBox="1"/>
              <p:nvPr/>
            </p:nvSpPr>
            <p:spPr>
              <a:xfrm>
                <a:off x="0" y="1565173"/>
                <a:ext cx="5449231" cy="51276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49263" indent="-449263">
                  <a:buFont typeface="Wingdings" pitchFamily="2" charset="2"/>
                  <a:buChar char="Ø"/>
                </a:pPr>
                <a:r>
                  <a:rPr lang="en-US" sz="3600" dirty="0"/>
                  <a:t>We find that</a:t>
                </a:r>
                <a:br>
                  <a:rPr lang="en-US" sz="3600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CA" sz="3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sz="3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d>
                      <m:dPr>
                        <m:ctrlPr>
                          <a:rPr lang="en-CA" sz="3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CA" sz="36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CA" sz="36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e>
                    </m:d>
                    <m:r>
                      <a:rPr lang="en-CA" sz="36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≈</m:t>
                    </m:r>
                    <m:sSub>
                      <m:sSubPr>
                        <m:ctrlPr>
                          <a:rPr lang="en-CA" sz="36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sz="36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CA" sz="3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CA" sz="3600" b="0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pure</m:t>
                        </m:r>
                      </m:sub>
                    </m:sSub>
                  </m:oMath>
                </a14:m>
                <a:endParaRPr lang="en-CA" sz="3600" dirty="0">
                  <a:solidFill>
                    <a:srgbClr val="0070C0"/>
                  </a:solidFill>
                </a:endParaRPr>
              </a:p>
              <a:p>
                <a:pPr marL="449263" indent="-449263"/>
                <a:r>
                  <a:rPr lang="en-US" sz="3600" dirty="0"/>
                  <a:t>	for large parameter space of dark halo cases</a:t>
                </a:r>
              </a:p>
              <a:p>
                <a:pPr marL="449263" indent="-449263">
                  <a:buFont typeface="Arial" panose="020B0604020202020204" pitchFamily="34" charset="0"/>
                  <a:buChar char="•"/>
                </a:pPr>
                <a:endParaRPr lang="en-US" sz="3600" dirty="0"/>
              </a:p>
              <a:p>
                <a:pPr marL="449263" indent="-449263">
                  <a:buFont typeface="Wingdings" pitchFamily="2" charset="2"/>
                  <a:buChar char="Ø"/>
                </a:pPr>
                <a:r>
                  <a:rPr lang="en-US" sz="3600" dirty="0"/>
                  <a:t>In these cases, </a:t>
                </a:r>
                <a:r>
                  <a:rPr lang="en-US" sz="3600" dirty="0">
                    <a:solidFill>
                      <a:srgbClr val="0070C0"/>
                    </a:solidFill>
                  </a:rPr>
                  <a:t>we can </a:t>
                </a:r>
                <a:r>
                  <a:rPr lang="en-US" sz="3600" dirty="0" err="1">
                    <a:solidFill>
                      <a:srgbClr val="0070C0"/>
                    </a:solidFill>
                  </a:rPr>
                  <a:t>analyse</a:t>
                </a:r>
                <a:r>
                  <a:rPr lang="en-US" sz="3600" dirty="0">
                    <a:solidFill>
                      <a:srgbClr val="0070C0"/>
                    </a:solidFill>
                  </a:rPr>
                  <a:t> whether baryonic EOSs are valid if a dark halo exists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96CDA3B-AA9D-C3BE-4CB0-45E0398E57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565173"/>
                <a:ext cx="5449231" cy="5127686"/>
              </a:xfrm>
              <a:prstGeom prst="rect">
                <a:avLst/>
              </a:prstGeom>
              <a:blipFill>
                <a:blip r:embed="rId3"/>
                <a:stretch>
                  <a:fillRect l="-3023" t="-1975" r="-4186" b="-32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DE652A3D-4AE5-7558-72AB-91E18296886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526" t="10481" r="8734" b="4813"/>
          <a:stretch/>
        </p:blipFill>
        <p:spPr>
          <a:xfrm>
            <a:off x="5304185" y="1187365"/>
            <a:ext cx="6887815" cy="5670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52590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A9CDD923-D9E6-DA1D-459C-8D3933281C3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64" t="10481" r="8625" b="5026"/>
          <a:stretch/>
        </p:blipFill>
        <p:spPr>
          <a:xfrm>
            <a:off x="6215588" y="1872206"/>
            <a:ext cx="5895389" cy="478168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401C87B-71BE-9AF2-3135-85A455A8846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456" t="10695" r="8734" b="5027"/>
          <a:stretch/>
        </p:blipFill>
        <p:spPr>
          <a:xfrm>
            <a:off x="144225" y="1872206"/>
            <a:ext cx="5897585" cy="47713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59E975E-48C9-0D47-BCE9-884F68F9D7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453333" y="682907"/>
            <a:ext cx="12990286" cy="887020"/>
          </a:xfrm>
        </p:spPr>
        <p:txBody>
          <a:bodyPr>
            <a:normAutofit fontScale="90000"/>
          </a:bodyPr>
          <a:lstStyle/>
          <a:p>
            <a:r>
              <a:rPr lang="en-US" sz="5200" b="1" dirty="0">
                <a:latin typeface="+mn-lt"/>
              </a:rPr>
              <a:t>Case 1: </a:t>
            </a:r>
            <a:r>
              <a:rPr lang="en-US" sz="5200" b="1" dirty="0">
                <a:solidFill>
                  <a:srgbClr val="C00000"/>
                </a:solidFill>
                <a:latin typeface="+mn-lt"/>
              </a:rPr>
              <a:t>No radio</a:t>
            </a:r>
            <a:r>
              <a:rPr lang="en-US" sz="5200" b="1" dirty="0">
                <a:latin typeface="+mn-lt"/>
              </a:rPr>
              <a:t> mass measurement.</a:t>
            </a:r>
            <a:br>
              <a:rPr lang="en-US" sz="5200" b="1" dirty="0">
                <a:latin typeface="+mn-lt"/>
              </a:rPr>
            </a:br>
            <a:r>
              <a:rPr lang="en-US" sz="5200" b="1" dirty="0">
                <a:solidFill>
                  <a:srgbClr val="0070C0"/>
                </a:solidFill>
                <a:latin typeface="+mn-lt"/>
              </a:rPr>
              <a:t>Only NICER</a:t>
            </a:r>
            <a:r>
              <a:rPr lang="en-US" sz="5200" b="1" dirty="0">
                <a:latin typeface="+mn-lt"/>
              </a:rPr>
              <a:t> measurement available.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1028E89-20A4-4BCD-5901-0CE56DDC00BA}"/>
                  </a:ext>
                </a:extLst>
              </p:cNvPr>
              <p:cNvSpPr txBox="1"/>
              <p:nvPr/>
            </p:nvSpPr>
            <p:spPr>
              <a:xfrm>
                <a:off x="2747920" y="4111907"/>
                <a:ext cx="3068264" cy="1785104"/>
              </a:xfrm>
              <a:prstGeom prst="rect">
                <a:avLst/>
              </a:prstGeom>
              <a:ln w="28575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200" dirty="0"/>
                  <a:t>Both baryonic and DM EOSs are valid, whether DM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2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sz="22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2200" dirty="0"/>
                  <a:t> curve intersects NICER confidence region or not.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1028E89-20A4-4BCD-5901-0CE56DDC00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7920" y="4111907"/>
                <a:ext cx="3068264" cy="1785104"/>
              </a:xfrm>
              <a:prstGeom prst="rect">
                <a:avLst/>
              </a:prstGeom>
              <a:blipFill>
                <a:blip r:embed="rId5"/>
                <a:stretch>
                  <a:fillRect l="-408" t="-2098" r="-2449" b="-4895"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8BE799C-DF1D-37F0-FEA2-371E11DABF3F}"/>
                  </a:ext>
                </a:extLst>
              </p:cNvPr>
              <p:cNvSpPr txBox="1"/>
              <p:nvPr/>
            </p:nvSpPr>
            <p:spPr>
              <a:xfrm>
                <a:off x="9066662" y="4111907"/>
                <a:ext cx="2644911" cy="1785104"/>
              </a:xfrm>
              <a:prstGeom prst="rect">
                <a:avLst/>
              </a:prstGeom>
              <a:ln w="28575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200" dirty="0"/>
                  <a:t>Both baryonic and DM EOSs are invalid, even if DM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2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sz="22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2200" dirty="0"/>
                  <a:t> curve intersects NICER confidence region.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8BE799C-DF1D-37F0-FEA2-371E11DABF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66662" y="4111907"/>
                <a:ext cx="2644911" cy="1785104"/>
              </a:xfrm>
              <a:prstGeom prst="rect">
                <a:avLst/>
              </a:prstGeom>
              <a:blipFill>
                <a:blip r:embed="rId6"/>
                <a:stretch>
                  <a:fillRect l="-472" t="-2098" r="-2830" b="-4895"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71179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FD205FE0-8645-62B6-1669-C9234242E90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91" t="11615" r="8885" b="5108"/>
          <a:stretch/>
        </p:blipFill>
        <p:spPr>
          <a:xfrm>
            <a:off x="6215588" y="1882274"/>
            <a:ext cx="5949157" cy="47716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83EEF5A-E1EA-4BC1-3AFD-C7BDCE9A713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555" t="11510" r="8748" b="4869"/>
          <a:stretch/>
        </p:blipFill>
        <p:spPr>
          <a:xfrm>
            <a:off x="266431" y="1872206"/>
            <a:ext cx="5949157" cy="478168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59E975E-48C9-0D47-BCE9-884F68F9D7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453333" y="682907"/>
            <a:ext cx="12990286" cy="887020"/>
          </a:xfrm>
        </p:spPr>
        <p:txBody>
          <a:bodyPr>
            <a:normAutofit fontScale="90000"/>
          </a:bodyPr>
          <a:lstStyle/>
          <a:p>
            <a:r>
              <a:rPr lang="en-US" sz="5200" b="1" dirty="0">
                <a:latin typeface="+mn-lt"/>
              </a:rPr>
              <a:t>Case 1: </a:t>
            </a:r>
            <a:r>
              <a:rPr lang="en-US" sz="5200" b="1" dirty="0">
                <a:solidFill>
                  <a:srgbClr val="C00000"/>
                </a:solidFill>
                <a:latin typeface="+mn-lt"/>
              </a:rPr>
              <a:t>No radio</a:t>
            </a:r>
            <a:r>
              <a:rPr lang="en-US" sz="5200" b="1" dirty="0">
                <a:latin typeface="+mn-lt"/>
              </a:rPr>
              <a:t> mass measurement.</a:t>
            </a:r>
            <a:br>
              <a:rPr lang="en-US" sz="5200" b="1" dirty="0">
                <a:latin typeface="+mn-lt"/>
              </a:rPr>
            </a:br>
            <a:r>
              <a:rPr lang="en-US" sz="5200" b="1" dirty="0">
                <a:solidFill>
                  <a:srgbClr val="0070C0"/>
                </a:solidFill>
                <a:latin typeface="+mn-lt"/>
              </a:rPr>
              <a:t>Only NICER</a:t>
            </a:r>
            <a:r>
              <a:rPr lang="en-US" sz="5200" b="1" dirty="0">
                <a:latin typeface="+mn-lt"/>
              </a:rPr>
              <a:t> measurement available.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028E89-20A4-4BCD-5901-0CE56DDC00BA}"/>
              </a:ext>
            </a:extLst>
          </p:cNvPr>
          <p:cNvSpPr txBox="1"/>
          <p:nvPr/>
        </p:nvSpPr>
        <p:spPr>
          <a:xfrm>
            <a:off x="2747920" y="4263046"/>
            <a:ext cx="3068264" cy="769441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200" dirty="0"/>
              <a:t>Trivial: Both baryonic and DM EOSs are valid.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BE799C-DF1D-37F0-FEA2-371E11DABF3F}"/>
              </a:ext>
            </a:extLst>
          </p:cNvPr>
          <p:cNvSpPr txBox="1"/>
          <p:nvPr/>
        </p:nvSpPr>
        <p:spPr>
          <a:xfrm>
            <a:off x="9120430" y="4093768"/>
            <a:ext cx="2644911" cy="110799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200" dirty="0"/>
              <a:t>Trivial: Baryonic EOS is valid and DM EOS is invalid.</a:t>
            </a:r>
          </a:p>
        </p:txBody>
      </p:sp>
    </p:spTree>
    <p:extLst>
      <p:ext uri="{BB962C8B-B14F-4D97-AF65-F5344CB8AC3E}">
        <p14:creationId xmlns:p14="http://schemas.microsoft.com/office/powerpoint/2010/main" val="176858173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6C1BA4B5-BE19-F2B1-996A-EB09168D17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99143" y="533234"/>
            <a:ext cx="12990286" cy="887020"/>
          </a:xfrm>
        </p:spPr>
        <p:txBody>
          <a:bodyPr>
            <a:noAutofit/>
          </a:bodyPr>
          <a:lstStyle/>
          <a:p>
            <a:r>
              <a:rPr lang="en-US" sz="4400" b="1" dirty="0">
                <a:latin typeface="+mn-lt"/>
              </a:rPr>
              <a:t>Case 2: </a:t>
            </a:r>
            <a:r>
              <a:rPr lang="en-US" sz="4400" b="1" dirty="0">
                <a:solidFill>
                  <a:srgbClr val="0070C0"/>
                </a:solidFill>
                <a:latin typeface="+mn-lt"/>
              </a:rPr>
              <a:t>Only radio mass </a:t>
            </a:r>
            <a:r>
              <a:rPr lang="en-US" sz="4400" b="1" dirty="0">
                <a:latin typeface="+mn-lt"/>
              </a:rPr>
              <a:t>measurement available.</a:t>
            </a:r>
            <a:br>
              <a:rPr lang="en-US" sz="4400" b="1" dirty="0">
                <a:latin typeface="+mn-lt"/>
              </a:rPr>
            </a:br>
            <a:r>
              <a:rPr lang="en-US" sz="4400" b="1" dirty="0">
                <a:solidFill>
                  <a:srgbClr val="C00000"/>
                </a:solidFill>
                <a:latin typeface="+mn-lt"/>
              </a:rPr>
              <a:t>No NICER</a:t>
            </a:r>
            <a:r>
              <a:rPr lang="en-US" sz="4400" b="1" dirty="0">
                <a:latin typeface="+mn-lt"/>
              </a:rPr>
              <a:t> measurement.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498CA77-8D60-C02F-D6CD-FC8CB087BD1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278" t="10481" r="8556" b="4599"/>
          <a:stretch/>
        </p:blipFill>
        <p:spPr>
          <a:xfrm>
            <a:off x="54930" y="1662544"/>
            <a:ext cx="6041070" cy="490450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78F55EF-F439-44CA-7EC0-7321898B9EF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100" t="10481" r="8378" b="4813"/>
          <a:stretch/>
        </p:blipFill>
        <p:spPr>
          <a:xfrm>
            <a:off x="6055976" y="1662544"/>
            <a:ext cx="6081094" cy="490450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A3076CA-22DA-AE22-10A6-ABAA9E3CEEBB}"/>
              </a:ext>
            </a:extLst>
          </p:cNvPr>
          <p:cNvSpPr txBox="1"/>
          <p:nvPr/>
        </p:nvSpPr>
        <p:spPr>
          <a:xfrm>
            <a:off x="2963119" y="4454399"/>
            <a:ext cx="2623090" cy="110799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200" dirty="0"/>
              <a:t>Trivial: Both baryonic and DM EOSs are valid.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9CBF342-5979-7598-9DF4-D9C42606ED3C}"/>
              </a:ext>
            </a:extLst>
          </p:cNvPr>
          <p:cNvSpPr txBox="1"/>
          <p:nvPr/>
        </p:nvSpPr>
        <p:spPr>
          <a:xfrm>
            <a:off x="9076511" y="4124519"/>
            <a:ext cx="2510744" cy="1785104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200" dirty="0"/>
              <a:t>Pure baryonic EOS ruled out by radio mass measurement. But adding DM makes it valid.</a:t>
            </a:r>
          </a:p>
        </p:txBody>
      </p:sp>
    </p:spTree>
    <p:extLst>
      <p:ext uri="{BB962C8B-B14F-4D97-AF65-F5344CB8AC3E}">
        <p14:creationId xmlns:p14="http://schemas.microsoft.com/office/powerpoint/2010/main" val="354250417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CE429DE2-2560-134A-9EAC-FF749552AF8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456" t="10481" r="8734" b="5026"/>
          <a:stretch/>
        </p:blipFill>
        <p:spPr>
          <a:xfrm>
            <a:off x="106646" y="1736386"/>
            <a:ext cx="5737334" cy="465348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5327937-727E-D967-FA02-36758C87D51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456" t="10695" r="8734" b="4813"/>
          <a:stretch/>
        </p:blipFill>
        <p:spPr>
          <a:xfrm>
            <a:off x="6192634" y="1736386"/>
            <a:ext cx="5737334" cy="46534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59E975E-48C9-0D47-BCE9-884F68F9D7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99143" y="636607"/>
            <a:ext cx="12990286" cy="887020"/>
          </a:xfrm>
        </p:spPr>
        <p:txBody>
          <a:bodyPr>
            <a:normAutofit fontScale="90000"/>
          </a:bodyPr>
          <a:lstStyle/>
          <a:p>
            <a:r>
              <a:rPr lang="en-US" sz="5200" b="1" dirty="0">
                <a:latin typeface="+mn-lt"/>
              </a:rPr>
              <a:t>Case 3: </a:t>
            </a:r>
            <a:r>
              <a:rPr lang="en-US" sz="5200" b="1" dirty="0">
                <a:solidFill>
                  <a:srgbClr val="00B050"/>
                </a:solidFill>
                <a:latin typeface="+mn-lt"/>
              </a:rPr>
              <a:t>Both Radio mass</a:t>
            </a:r>
            <a:br>
              <a:rPr lang="en-US" sz="5200" b="1" dirty="0">
                <a:solidFill>
                  <a:srgbClr val="00B050"/>
                </a:solidFill>
                <a:latin typeface="+mn-lt"/>
              </a:rPr>
            </a:br>
            <a:r>
              <a:rPr lang="en-US" sz="5200" b="1" dirty="0">
                <a:solidFill>
                  <a:srgbClr val="00B050"/>
                </a:solidFill>
                <a:latin typeface="+mn-lt"/>
              </a:rPr>
              <a:t>and NICER</a:t>
            </a:r>
            <a:r>
              <a:rPr lang="en-US" sz="5200" b="1" dirty="0">
                <a:latin typeface="+mn-lt"/>
              </a:rPr>
              <a:t> measurements available.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BEF317A-910E-315E-55BD-6ADFC7DD29B2}"/>
              </a:ext>
            </a:extLst>
          </p:cNvPr>
          <p:cNvSpPr txBox="1"/>
          <p:nvPr/>
        </p:nvSpPr>
        <p:spPr>
          <a:xfrm>
            <a:off x="2871443" y="4280218"/>
            <a:ext cx="2510744" cy="110799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200" dirty="0"/>
              <a:t>Trivial: Both baryonic and DM EOSs are valid.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61DEB07-79D4-0376-8092-42E8F2FF894B}"/>
              </a:ext>
            </a:extLst>
          </p:cNvPr>
          <p:cNvSpPr txBox="1"/>
          <p:nvPr/>
        </p:nvSpPr>
        <p:spPr>
          <a:xfrm>
            <a:off x="8608777" y="4063129"/>
            <a:ext cx="2963268" cy="1785104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200" dirty="0"/>
              <a:t>Softer EOS is untested by NICER measurements due to strong radio mass priors.</a:t>
            </a:r>
          </a:p>
        </p:txBody>
      </p:sp>
    </p:spTree>
    <p:extLst>
      <p:ext uri="{BB962C8B-B14F-4D97-AF65-F5344CB8AC3E}">
        <p14:creationId xmlns:p14="http://schemas.microsoft.com/office/powerpoint/2010/main" val="351735847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45327937-727E-D967-FA02-36758C87D51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456" t="10695" r="8734" b="4813"/>
          <a:stretch/>
        </p:blipFill>
        <p:spPr>
          <a:xfrm>
            <a:off x="358666" y="1701662"/>
            <a:ext cx="5737334" cy="46534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59E975E-48C9-0D47-BCE9-884F68F9D7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99143" y="636607"/>
            <a:ext cx="12990286" cy="887020"/>
          </a:xfrm>
        </p:spPr>
        <p:txBody>
          <a:bodyPr>
            <a:normAutofit fontScale="90000"/>
          </a:bodyPr>
          <a:lstStyle/>
          <a:p>
            <a:r>
              <a:rPr lang="en-US" sz="5200" b="1" dirty="0">
                <a:latin typeface="+mn-lt"/>
              </a:rPr>
              <a:t>Case 3: </a:t>
            </a:r>
            <a:r>
              <a:rPr lang="en-US" sz="5200" b="1" dirty="0">
                <a:solidFill>
                  <a:srgbClr val="00B050"/>
                </a:solidFill>
                <a:latin typeface="+mn-lt"/>
              </a:rPr>
              <a:t>Both Radio mass</a:t>
            </a:r>
            <a:br>
              <a:rPr lang="en-US" sz="5200" b="1" dirty="0">
                <a:solidFill>
                  <a:srgbClr val="00B050"/>
                </a:solidFill>
                <a:latin typeface="+mn-lt"/>
              </a:rPr>
            </a:br>
            <a:r>
              <a:rPr lang="en-US" sz="5200" b="1" dirty="0">
                <a:solidFill>
                  <a:srgbClr val="00B050"/>
                </a:solidFill>
                <a:latin typeface="+mn-lt"/>
              </a:rPr>
              <a:t>and NICER</a:t>
            </a:r>
            <a:r>
              <a:rPr lang="en-US" sz="5200" b="1" dirty="0">
                <a:latin typeface="+mn-lt"/>
              </a:rPr>
              <a:t> measurements available.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61DEB07-79D4-0376-8092-42E8F2FF894B}"/>
              </a:ext>
            </a:extLst>
          </p:cNvPr>
          <p:cNvSpPr txBox="1"/>
          <p:nvPr/>
        </p:nvSpPr>
        <p:spPr>
          <a:xfrm>
            <a:off x="2774809" y="4028405"/>
            <a:ext cx="2963268" cy="1785104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200" dirty="0"/>
              <a:t>Softer EOS is untested by NICER measurements due to strong radio mass priors.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782F90-6663-71FD-6C32-F9989267710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443" t="10543" r="8737" b="4572"/>
          <a:stretch/>
        </p:blipFill>
        <p:spPr>
          <a:xfrm>
            <a:off x="6238755" y="1738768"/>
            <a:ext cx="5501833" cy="448262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6BF3C87-8183-16FC-5C29-6876F9EFA959}"/>
              </a:ext>
            </a:extLst>
          </p:cNvPr>
          <p:cNvSpPr txBox="1"/>
          <p:nvPr/>
        </p:nvSpPr>
        <p:spPr>
          <a:xfrm>
            <a:off x="8512143" y="4362044"/>
            <a:ext cx="2963268" cy="769441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200" dirty="0"/>
              <a:t>Softer EOS is valid with new mass priors.</a:t>
            </a:r>
          </a:p>
        </p:txBody>
      </p:sp>
    </p:spTree>
    <p:extLst>
      <p:ext uri="{BB962C8B-B14F-4D97-AF65-F5344CB8AC3E}">
        <p14:creationId xmlns:p14="http://schemas.microsoft.com/office/powerpoint/2010/main" val="138493327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E975E-48C9-0D47-BCE9-884F68F9D7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99144" y="0"/>
            <a:ext cx="12990286" cy="887020"/>
          </a:xfrm>
        </p:spPr>
        <p:txBody>
          <a:bodyPr>
            <a:normAutofit/>
          </a:bodyPr>
          <a:lstStyle/>
          <a:p>
            <a:r>
              <a:rPr lang="en-CA" sz="5200" b="1" dirty="0">
                <a:latin typeface="+mn-lt"/>
              </a:rPr>
              <a:t>Soft EOSs Untested by NICER</a:t>
            </a:r>
            <a:endParaRPr lang="en-US" sz="5200" b="1" dirty="0">
              <a:latin typeface="+mn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015E250-2983-7EB2-E9D8-3C8426F08FE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456" t="10695" r="8734" b="4813"/>
          <a:stretch/>
        </p:blipFill>
        <p:spPr>
          <a:xfrm>
            <a:off x="5069711" y="983382"/>
            <a:ext cx="7006542" cy="568292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6494FDC-C03C-8284-3F90-28112B947CB0}"/>
                  </a:ext>
                </a:extLst>
              </p:cNvPr>
              <p:cNvSpPr txBox="1"/>
              <p:nvPr/>
            </p:nvSpPr>
            <p:spPr>
              <a:xfrm>
                <a:off x="0" y="774971"/>
                <a:ext cx="5069711" cy="60997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49263" indent="-449263">
                  <a:buFont typeface="Wingdings" pitchFamily="2" charset="2"/>
                  <a:buChar char="Ø"/>
                </a:pPr>
                <a:r>
                  <a:rPr lang="en-CA" sz="3600" dirty="0"/>
                  <a:t>Assume some maximum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36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CA" sz="3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sub>
                    </m:sSub>
                    <m:r>
                      <a:rPr lang="en-CA" sz="36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∼0.05</m:t>
                    </m:r>
                  </m:oMath>
                </a14:m>
                <a:r>
                  <a:rPr lang="en-CA" sz="3600" dirty="0"/>
                  <a:t>.</a:t>
                </a:r>
              </a:p>
              <a:p>
                <a:pPr marL="449263" indent="-449263">
                  <a:buFont typeface="Wingdings" pitchFamily="2" charset="2"/>
                  <a:buChar char="Ø"/>
                </a:pPr>
                <a:endParaRPr lang="en-CA" sz="2000" dirty="0"/>
              </a:p>
              <a:p>
                <a:pPr marL="449263" indent="-449263">
                  <a:buFont typeface="Wingdings" pitchFamily="2" charset="2"/>
                  <a:buChar char="Ø"/>
                </a:pPr>
                <a:r>
                  <a:rPr lang="en-CA" sz="3600" dirty="0"/>
                  <a:t>Reduce NICER mass priors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36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CA" sz="3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r>
                  <a:rPr lang="en-CA" sz="3600" dirty="0"/>
                  <a:t>.</a:t>
                </a:r>
              </a:p>
              <a:p>
                <a:pPr marL="449263" indent="-449263">
                  <a:buFont typeface="Wingdings" pitchFamily="2" charset="2"/>
                  <a:buChar char="Ø"/>
                </a:pPr>
                <a:endParaRPr lang="en-CA" sz="2000" dirty="0"/>
              </a:p>
              <a:p>
                <a:pPr marL="449263" indent="-449263">
                  <a:buFont typeface="Wingdings" pitchFamily="2" charset="2"/>
                  <a:buChar char="Ø"/>
                </a:pPr>
                <a:r>
                  <a:rPr lang="en-CA" sz="3600" dirty="0"/>
                  <a:t>Redo NICER analysis to measure </a:t>
                </a:r>
                <a:r>
                  <a:rPr lang="en-CA" sz="3600" dirty="0">
                    <a:solidFill>
                      <a:srgbClr val="00B050"/>
                    </a:solidFill>
                  </a:rPr>
                  <a:t>new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3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sz="3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d>
                      <m:dPr>
                        <m:ctrlPr>
                          <a:rPr lang="en-CA" sz="3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CA" sz="36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36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CA" sz="36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3600" dirty="0">
                    <a:solidFill>
                      <a:srgbClr val="00B050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3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CA" sz="3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sz="3600" dirty="0"/>
                  <a:t>.</a:t>
                </a:r>
              </a:p>
              <a:p>
                <a:endParaRPr lang="en-US" sz="2000" dirty="0"/>
              </a:p>
              <a:p>
                <a:pPr marL="449263" indent="-449263">
                  <a:buFont typeface="Wingdings" pitchFamily="2" charset="2"/>
                  <a:buChar char="Ø"/>
                </a:pPr>
                <a:r>
                  <a:rPr lang="en-US" sz="3600" dirty="0"/>
                  <a:t>Check which EOSs are valid now.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6494FDC-C03C-8284-3F90-28112B947C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774971"/>
                <a:ext cx="5069711" cy="6099747"/>
              </a:xfrm>
              <a:prstGeom prst="rect">
                <a:avLst/>
              </a:prstGeom>
              <a:blipFill>
                <a:blip r:embed="rId4"/>
                <a:stretch>
                  <a:fillRect l="-3250" t="-1452" r="-1500" b="-26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D23B59FE-ECE7-325C-79EE-E06BA97EDF9D}"/>
              </a:ext>
            </a:extLst>
          </p:cNvPr>
          <p:cNvSpPr txBox="1"/>
          <p:nvPr/>
        </p:nvSpPr>
        <p:spPr>
          <a:xfrm>
            <a:off x="8572982" y="4210771"/>
            <a:ext cx="3036426" cy="1446550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200" dirty="0"/>
              <a:t>Softer EOS is untested by NICER measurements due to strong radio mass priors.</a:t>
            </a:r>
          </a:p>
        </p:txBody>
      </p:sp>
    </p:spTree>
    <p:extLst>
      <p:ext uri="{BB962C8B-B14F-4D97-AF65-F5344CB8AC3E}">
        <p14:creationId xmlns:p14="http://schemas.microsoft.com/office/powerpoint/2010/main" val="1414325665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3CF954-F153-67D5-11B0-4E51653E30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FE428A-551D-CEC1-9B4E-940B1388FB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453333" y="0"/>
            <a:ext cx="12990286" cy="1569927"/>
          </a:xfrm>
        </p:spPr>
        <p:txBody>
          <a:bodyPr>
            <a:normAutofit/>
          </a:bodyPr>
          <a:lstStyle/>
          <a:p>
            <a:r>
              <a:rPr lang="en-US" sz="5200" b="1" dirty="0">
                <a:solidFill>
                  <a:srgbClr val="00B050"/>
                </a:solidFill>
                <a:latin typeface="+mn-lt"/>
              </a:rPr>
              <a:t>Future observations</a:t>
            </a:r>
            <a:r>
              <a:rPr lang="en-US" sz="5200" b="1" dirty="0">
                <a:latin typeface="+mn-lt"/>
              </a:rPr>
              <a:t> have the potential to constrain Dark Matter Admixed NSs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7B385B8-7D57-8E09-6996-05F2D88388B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554" t="10147" r="8028" b="2500"/>
          <a:stretch/>
        </p:blipFill>
        <p:spPr>
          <a:xfrm>
            <a:off x="6124382" y="1708823"/>
            <a:ext cx="6067618" cy="499537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3296ADB-5C78-489A-E139-0B4A7A8D348F}"/>
              </a:ext>
            </a:extLst>
          </p:cNvPr>
          <p:cNvSpPr txBox="1"/>
          <p:nvPr/>
        </p:nvSpPr>
        <p:spPr>
          <a:xfrm>
            <a:off x="9734309" y="5130645"/>
            <a:ext cx="2943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SS &amp; </a:t>
            </a:r>
            <a:r>
              <a:rPr lang="en-US" dirty="0" err="1"/>
              <a:t>Morsink</a:t>
            </a:r>
            <a:r>
              <a:rPr lang="en-US" dirty="0"/>
              <a:t>, 2024</a:t>
            </a:r>
          </a:p>
        </p:txBody>
      </p:sp>
      <p:pic>
        <p:nvPicPr>
          <p:cNvPr id="6" name="Picture 5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43FEAF4C-1C05-BC46-DEF8-DB6B781D65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83" y="1569927"/>
            <a:ext cx="6067617" cy="501169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6C17FBA-5B56-5F15-2894-E467F5F68D20}"/>
              </a:ext>
            </a:extLst>
          </p:cNvPr>
          <p:cNvSpPr txBox="1"/>
          <p:nvPr/>
        </p:nvSpPr>
        <p:spPr>
          <a:xfrm>
            <a:off x="3633762" y="5130645"/>
            <a:ext cx="2943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Rutherford et al., 2024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AE85815-83D4-9B05-D5E5-1B26416C71CD}"/>
              </a:ext>
            </a:extLst>
          </p:cNvPr>
          <p:cNvSpPr txBox="1"/>
          <p:nvPr/>
        </p:nvSpPr>
        <p:spPr>
          <a:xfrm>
            <a:off x="3541110" y="4345418"/>
            <a:ext cx="222648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/>
              <a:t>DM cores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A1965B-CA4C-2BD5-3463-0A51FEFFB3B0}"/>
              </a:ext>
            </a:extLst>
          </p:cNvPr>
          <p:cNvSpPr txBox="1"/>
          <p:nvPr/>
        </p:nvSpPr>
        <p:spPr>
          <a:xfrm>
            <a:off x="9608727" y="4345418"/>
            <a:ext cx="210948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/>
              <a:t>DM Halos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EF10CA8-0151-18FB-57BE-5833C93C83A8}"/>
              </a:ext>
            </a:extLst>
          </p:cNvPr>
          <p:cNvSpPr/>
          <p:nvPr/>
        </p:nvSpPr>
        <p:spPr>
          <a:xfrm>
            <a:off x="9387068" y="3761772"/>
            <a:ext cx="925975" cy="3009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1486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670521-3AEB-28F4-E97A-BEF6949539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B7CD9-A0B1-729C-18DE-2D2879DF84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" y="0"/>
            <a:ext cx="12192001" cy="887020"/>
          </a:xfrm>
        </p:spPr>
        <p:txBody>
          <a:bodyPr>
            <a:normAutofit/>
          </a:bodyPr>
          <a:lstStyle/>
          <a:p>
            <a:r>
              <a:rPr lang="en-US" sz="5200" b="1" dirty="0">
                <a:latin typeface="+mn-lt"/>
              </a:rPr>
              <a:t>Dark </a:t>
            </a:r>
            <a:r>
              <a:rPr lang="en-US" sz="5200" b="1" dirty="0">
                <a:solidFill>
                  <a:srgbClr val="0070C0"/>
                </a:solidFill>
                <a:latin typeface="+mn-lt"/>
              </a:rPr>
              <a:t>Core</a:t>
            </a:r>
            <a:r>
              <a:rPr lang="en-US" sz="5200" b="1" dirty="0">
                <a:latin typeface="+mn-lt"/>
              </a:rPr>
              <a:t> or </a:t>
            </a:r>
            <a:r>
              <a:rPr lang="en-US" sz="5200" b="1" dirty="0">
                <a:solidFill>
                  <a:srgbClr val="0070C0"/>
                </a:solidFill>
                <a:latin typeface="+mn-lt"/>
              </a:rPr>
              <a:t>Halo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81231CB-EFDA-E418-A565-A13005189D2A}"/>
                  </a:ext>
                </a:extLst>
              </p:cNvPr>
              <p:cNvSpPr txBox="1"/>
              <p:nvPr/>
            </p:nvSpPr>
            <p:spPr>
              <a:xfrm>
                <a:off x="7625453" y="1054619"/>
                <a:ext cx="4566548" cy="51038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/>
                  <a:t>Depending on</a:t>
                </a:r>
              </a:p>
              <a:p>
                <a:pPr marL="495300" indent="-495300">
                  <a:buFont typeface="+mj-lt"/>
                  <a:buAutoNum type="romanLcPeriod"/>
                </a:pPr>
                <a:r>
                  <a:rPr lang="en-US" sz="3200" dirty="0"/>
                  <a:t>Fermionic/Bosonic DM</a:t>
                </a:r>
                <a:br>
                  <a:rPr lang="en-US" sz="3200" dirty="0"/>
                </a:br>
                <a:endParaRPr lang="en-US" sz="3200" dirty="0"/>
              </a:p>
              <a:p>
                <a:pPr marL="495300" indent="-495300">
                  <a:buFont typeface="+mj-lt"/>
                  <a:buAutoNum type="romanLcPeriod"/>
                </a:pPr>
                <a:r>
                  <a:rPr lang="en-US" sz="3200" dirty="0"/>
                  <a:t>DM particle mass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32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2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CA" sz="32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r>
                  <a:rPr lang="en-US" sz="3200" dirty="0"/>
                  <a:t>)</a:t>
                </a:r>
                <a:br>
                  <a:rPr lang="en-US" sz="3200" dirty="0"/>
                </a:br>
                <a:endParaRPr lang="en-US" sz="3200" dirty="0"/>
              </a:p>
              <a:p>
                <a:pPr marL="495300" indent="-495300">
                  <a:buFont typeface="+mj-lt"/>
                  <a:buAutoNum type="romanLcPeriod"/>
                </a:pPr>
                <a:r>
                  <a:rPr lang="en-US" sz="3200" dirty="0"/>
                  <a:t>Repulsive self-interaction strength (</a:t>
                </a:r>
                <a14:m>
                  <m:oMath xmlns:m="http://schemas.openxmlformats.org/officeDocument/2006/math">
                    <m:r>
                      <a:rPr lang="en-CA" sz="32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3200" dirty="0"/>
                  <a:t>)</a:t>
                </a:r>
                <a:br>
                  <a:rPr lang="en-US" sz="3200" dirty="0"/>
                </a:br>
                <a:endParaRPr lang="en-US" sz="3200" dirty="0"/>
              </a:p>
              <a:p>
                <a:pPr marL="495300" indent="-495300">
                  <a:buFont typeface="+mj-lt"/>
                  <a:buAutoNum type="romanLcPeriod"/>
                </a:pPr>
                <a:r>
                  <a:rPr lang="en-US" sz="3200" dirty="0"/>
                  <a:t>DM mass fraction in the star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32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2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CA" sz="32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r>
                  <a:rPr lang="en-US" sz="3200" dirty="0"/>
                  <a:t>)</a:t>
                </a:r>
                <a:endParaRPr lang="en-US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81231CB-EFDA-E418-A565-A13005189D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5453" y="1054619"/>
                <a:ext cx="4566548" cy="5103833"/>
              </a:xfrm>
              <a:prstGeom prst="rect">
                <a:avLst/>
              </a:prstGeom>
              <a:blipFill>
                <a:blip r:embed="rId3"/>
                <a:stretch>
                  <a:fillRect l="-3324" t="-1741" r="-2216" b="-19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Oval 2">
            <a:extLst>
              <a:ext uri="{FF2B5EF4-FFF2-40B4-BE49-F238E27FC236}">
                <a16:creationId xmlns:a16="http://schemas.microsoft.com/office/drawing/2014/main" id="{E3E285B2-8F9D-C6C6-4DF1-99293F74B980}"/>
              </a:ext>
            </a:extLst>
          </p:cNvPr>
          <p:cNvSpPr/>
          <p:nvPr/>
        </p:nvSpPr>
        <p:spPr>
          <a:xfrm>
            <a:off x="294044" y="1827117"/>
            <a:ext cx="2678575" cy="2659040"/>
          </a:xfrm>
          <a:prstGeom prst="ellipse">
            <a:avLst/>
          </a:prstGeom>
          <a:gradFill>
            <a:gsLst>
              <a:gs pos="100000">
                <a:srgbClr val="00B050"/>
              </a:gs>
              <a:gs pos="0">
                <a:schemeClr val="accent1">
                  <a:lumMod val="45000"/>
                  <a:lumOff val="5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83D0471-82A9-6F80-8D55-D6C4FF9AA3D1}"/>
              </a:ext>
            </a:extLst>
          </p:cNvPr>
          <p:cNvSpPr/>
          <p:nvPr/>
        </p:nvSpPr>
        <p:spPr>
          <a:xfrm>
            <a:off x="882914" y="2411692"/>
            <a:ext cx="1500836" cy="1489889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0AEBAE3-1379-A331-34F2-EAE0A8DA2A60}"/>
              </a:ext>
            </a:extLst>
          </p:cNvPr>
          <p:cNvGrpSpPr/>
          <p:nvPr/>
        </p:nvGrpSpPr>
        <p:grpSpPr>
          <a:xfrm>
            <a:off x="3653698" y="1250508"/>
            <a:ext cx="3793345" cy="3765178"/>
            <a:chOff x="6913665" y="1649431"/>
            <a:chExt cx="4322123" cy="4321549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5A96FFD1-E33D-E02D-8DD4-73E9DF9043C0}"/>
                </a:ext>
              </a:extLst>
            </p:cNvPr>
            <p:cNvSpPr/>
            <p:nvPr/>
          </p:nvSpPr>
          <p:spPr>
            <a:xfrm>
              <a:off x="6913665" y="1649431"/>
              <a:ext cx="4322123" cy="4321549"/>
            </a:xfrm>
            <a:prstGeom prst="ellipse">
              <a:avLst/>
            </a:prstGeom>
            <a:gradFill flip="none" rotWithShape="1">
              <a:gsLst>
                <a:gs pos="100000">
                  <a:schemeClr val="tx1">
                    <a:lumMod val="95000"/>
                    <a:lumOff val="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33564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3B184A0E-75CA-6D28-0838-A3CB24C39D40}"/>
                </a:ext>
              </a:extLst>
            </p:cNvPr>
            <p:cNvSpPr/>
            <p:nvPr/>
          </p:nvSpPr>
          <p:spPr>
            <a:xfrm>
              <a:off x="7548748" y="2284225"/>
              <a:ext cx="3051958" cy="3051959"/>
            </a:xfrm>
            <a:prstGeom prst="ellipse">
              <a:avLst/>
            </a:prstGeom>
            <a:solidFill>
              <a:srgbClr val="00B050">
                <a:alpha val="50430"/>
              </a:srgbClr>
            </a:solidFill>
            <a:ln>
              <a:solidFill>
                <a:srgbClr val="33564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8216E23A-C005-2C3A-7D31-921E02DE27F6}"/>
              </a:ext>
            </a:extLst>
          </p:cNvPr>
          <p:cNvSpPr txBox="1"/>
          <p:nvPr/>
        </p:nvSpPr>
        <p:spPr>
          <a:xfrm>
            <a:off x="294044" y="5031279"/>
            <a:ext cx="2678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Dark Core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0D2D730-D8E3-209D-C536-4D337EFE8783}"/>
              </a:ext>
            </a:extLst>
          </p:cNvPr>
          <p:cNvSpPr txBox="1"/>
          <p:nvPr/>
        </p:nvSpPr>
        <p:spPr>
          <a:xfrm>
            <a:off x="4269696" y="5031279"/>
            <a:ext cx="26199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Dark Halo 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A14C651-08E9-BAC4-CEC8-750EDB859BF5}"/>
              </a:ext>
            </a:extLst>
          </p:cNvPr>
          <p:cNvSpPr/>
          <p:nvPr/>
        </p:nvSpPr>
        <p:spPr>
          <a:xfrm>
            <a:off x="882913" y="2411692"/>
            <a:ext cx="1500836" cy="1489889"/>
          </a:xfrm>
          <a:prstGeom prst="ellipse">
            <a:avLst/>
          </a:prstGeom>
          <a:solidFill>
            <a:srgbClr val="00B050">
              <a:alpha val="1520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3C081E3-E04E-F3AC-9283-E2E9AE5835B1}"/>
              </a:ext>
            </a:extLst>
          </p:cNvPr>
          <p:cNvSpPr/>
          <p:nvPr/>
        </p:nvSpPr>
        <p:spPr>
          <a:xfrm>
            <a:off x="4211084" y="1803575"/>
            <a:ext cx="2678574" cy="2659040"/>
          </a:xfrm>
          <a:prstGeom prst="ellipse">
            <a:avLst/>
          </a:prstGeom>
          <a:solidFill>
            <a:schemeClr val="tx1">
              <a:lumMod val="95000"/>
              <a:lumOff val="5000"/>
              <a:alpha val="5013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725C714-520B-1E09-7E2F-165FC77A8761}"/>
              </a:ext>
            </a:extLst>
          </p:cNvPr>
          <p:cNvCxnSpPr>
            <a:cxnSpLocks/>
          </p:cNvCxnSpPr>
          <p:nvPr/>
        </p:nvCxnSpPr>
        <p:spPr>
          <a:xfrm>
            <a:off x="1620251" y="3185367"/>
            <a:ext cx="1111586" cy="716214"/>
          </a:xfrm>
          <a:prstGeom prst="straightConnector1">
            <a:avLst/>
          </a:prstGeom>
          <a:ln w="57150" cap="flat" cmpd="sng" algn="ctr">
            <a:solidFill>
              <a:srgbClr val="C00000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329C51D-4929-3CC4-548F-8811DFB286E8}"/>
                  </a:ext>
                </a:extLst>
              </p:cNvPr>
              <p:cNvSpPr txBox="1"/>
              <p:nvPr/>
            </p:nvSpPr>
            <p:spPr>
              <a:xfrm>
                <a:off x="2692115" y="3692931"/>
                <a:ext cx="272844" cy="648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3600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b="0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CA" sz="3600" b="0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en-US" sz="3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329C51D-4929-3CC4-548F-8811DFB286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2115" y="3692931"/>
                <a:ext cx="272844" cy="648000"/>
              </a:xfrm>
              <a:prstGeom prst="rect">
                <a:avLst/>
              </a:prstGeom>
              <a:blipFill>
                <a:blip r:embed="rId4"/>
                <a:stretch>
                  <a:fillRect l="-27273" r="-172727" b="-1153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15AAFB1-A8A5-47BA-717C-D9E5F64899EB}"/>
              </a:ext>
            </a:extLst>
          </p:cNvPr>
          <p:cNvCxnSpPr>
            <a:cxnSpLocks/>
            <a:stCxn id="11" idx="0"/>
          </p:cNvCxnSpPr>
          <p:nvPr/>
        </p:nvCxnSpPr>
        <p:spPr>
          <a:xfrm flipH="1">
            <a:off x="1620251" y="2411692"/>
            <a:ext cx="13081" cy="773675"/>
          </a:xfrm>
          <a:prstGeom prst="straightConnector1">
            <a:avLst/>
          </a:prstGeom>
          <a:ln w="57150" cap="flat" cmpd="sng" algn="ctr">
            <a:solidFill>
              <a:srgbClr val="C00000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0DEC5F6-ED76-840D-E264-03898CE84714}"/>
                  </a:ext>
                </a:extLst>
              </p:cNvPr>
              <p:cNvSpPr txBox="1"/>
              <p:nvPr/>
            </p:nvSpPr>
            <p:spPr>
              <a:xfrm>
                <a:off x="1042963" y="1803575"/>
                <a:ext cx="27284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3600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b="0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CA" sz="3600" b="0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</m:oMath>
                  </m:oMathPara>
                </a14:m>
                <a:endParaRPr lang="en-US" sz="3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0DEC5F6-ED76-840D-E264-03898CE847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2963" y="1803575"/>
                <a:ext cx="272844" cy="646331"/>
              </a:xfrm>
              <a:prstGeom prst="rect">
                <a:avLst/>
              </a:prstGeom>
              <a:blipFill>
                <a:blip r:embed="rId5"/>
                <a:stretch>
                  <a:fillRect l="-27273" r="-177273" b="-137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D097796-F8CD-C38B-2C18-EC2B318986B1}"/>
              </a:ext>
            </a:extLst>
          </p:cNvPr>
          <p:cNvCxnSpPr>
            <a:cxnSpLocks/>
          </p:cNvCxnSpPr>
          <p:nvPr/>
        </p:nvCxnSpPr>
        <p:spPr>
          <a:xfrm>
            <a:off x="5486608" y="3211908"/>
            <a:ext cx="1111586" cy="716214"/>
          </a:xfrm>
          <a:prstGeom prst="straightConnector1">
            <a:avLst/>
          </a:prstGeom>
          <a:ln w="571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C502DB6-655E-D043-4474-E19AEF734B2F}"/>
                  </a:ext>
                </a:extLst>
              </p:cNvPr>
              <p:cNvSpPr txBox="1"/>
              <p:nvPr/>
            </p:nvSpPr>
            <p:spPr>
              <a:xfrm>
                <a:off x="5665017" y="3643027"/>
                <a:ext cx="27284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360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CA" sz="36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en-US" sz="3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C502DB6-655E-D043-4474-E19AEF734B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5017" y="3643027"/>
                <a:ext cx="272844" cy="646331"/>
              </a:xfrm>
              <a:prstGeom prst="rect">
                <a:avLst/>
              </a:prstGeom>
              <a:blipFill>
                <a:blip r:embed="rId6"/>
                <a:stretch>
                  <a:fillRect l="-21739" r="-165217" b="-11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EACCCE1-1D99-B7B6-2EDA-FCFB4FA6AAAD}"/>
              </a:ext>
            </a:extLst>
          </p:cNvPr>
          <p:cNvCxnSpPr>
            <a:cxnSpLocks/>
            <a:stCxn id="7" idx="0"/>
          </p:cNvCxnSpPr>
          <p:nvPr/>
        </p:nvCxnSpPr>
        <p:spPr>
          <a:xfrm flipH="1">
            <a:off x="5486608" y="1250508"/>
            <a:ext cx="63762" cy="1961400"/>
          </a:xfrm>
          <a:prstGeom prst="straightConnector1">
            <a:avLst/>
          </a:prstGeom>
          <a:ln w="571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B826AEC7-81EB-E039-F131-A625EE3C0902}"/>
                  </a:ext>
                </a:extLst>
              </p:cNvPr>
              <p:cNvSpPr txBox="1"/>
              <p:nvPr/>
            </p:nvSpPr>
            <p:spPr>
              <a:xfrm>
                <a:off x="5499172" y="1737631"/>
                <a:ext cx="272844" cy="646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360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CA" sz="36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</m:oMath>
                  </m:oMathPara>
                </a14:m>
                <a:endParaRPr lang="en-US" sz="3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B826AEC7-81EB-E039-F131-A625EE3C09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9172" y="1737631"/>
                <a:ext cx="272844" cy="646331"/>
              </a:xfrm>
              <a:prstGeom prst="rect">
                <a:avLst/>
              </a:prstGeom>
              <a:blipFill>
                <a:blip r:embed="rId7"/>
                <a:stretch>
                  <a:fillRect l="-21739" r="-169565" b="-1153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27092380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8B1EDCC5-30C9-ED49-37BF-A0152207BE7C}"/>
              </a:ext>
            </a:extLst>
          </p:cNvPr>
          <p:cNvGrpSpPr/>
          <p:nvPr/>
        </p:nvGrpSpPr>
        <p:grpSpPr>
          <a:xfrm>
            <a:off x="1847681" y="-1"/>
            <a:ext cx="8496638" cy="6858002"/>
            <a:chOff x="1847681" y="-1"/>
            <a:chExt cx="8496638" cy="685800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B8B2DDC-B47F-EEF2-7A61-66A216043F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868" t="10723" r="8737" b="8503"/>
            <a:stretch/>
          </p:blipFill>
          <p:spPr>
            <a:xfrm>
              <a:off x="1847681" y="-1"/>
              <a:ext cx="8496638" cy="6858002"/>
            </a:xfrm>
            <a:prstGeom prst="rect">
              <a:avLst/>
            </a:prstGeom>
          </p:spPr>
        </p:pic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FB9A0D89-8461-454F-1B2B-640AED5407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854633" y="752354"/>
              <a:ext cx="381964" cy="499189"/>
            </a:xfrm>
            <a:prstGeom prst="straightConnector1">
              <a:avLst/>
            </a:prstGeom>
            <a:ln w="44450">
              <a:solidFill>
                <a:schemeClr val="bg2">
                  <a:lumMod val="25000"/>
                  <a:alpha val="83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6D018A49-2B27-B09A-24D2-437A248A3B41}"/>
                    </a:ext>
                  </a:extLst>
                </p:cNvPr>
                <p:cNvSpPr txBox="1"/>
                <p:nvPr/>
              </p:nvSpPr>
              <p:spPr>
                <a:xfrm>
                  <a:off x="8940218" y="556378"/>
                  <a:ext cx="989136" cy="244875"/>
                </a:xfrm>
                <a:prstGeom prst="rect">
                  <a:avLst/>
                </a:prstGeom>
                <a:noFill/>
                <a:effectLst>
                  <a:glow>
                    <a:schemeClr val="accent1"/>
                  </a:glow>
                  <a:outerShdw sx="1000" sy="1000" algn="ctr" rotWithShape="0">
                    <a:srgbClr val="000000"/>
                  </a:outerShdw>
                  <a:softEdge rad="0"/>
                </a:effectLst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CA" sz="950" i="1" smtClean="0">
                                <a:solidFill>
                                  <a:schemeClr val="tx1"/>
                                </a:solidFill>
                                <a:effectLst>
                                  <a:glow>
                                    <a:schemeClr val="accent1"/>
                                  </a:glow>
                                  <a:outerShdw sx="1000" sy="1000" algn="ctr" rotWithShape="0">
                                    <a:srgbClr val="000000"/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950" b="0" i="1" smtClean="0">
                                <a:solidFill>
                                  <a:schemeClr val="tx1"/>
                                </a:solidFill>
                                <a:effectLst>
                                  <a:glow>
                                    <a:schemeClr val="accent1"/>
                                  </a:glow>
                                  <a:outerShdw sx="1000" sy="1000" algn="ctr" rotWithShape="0">
                                    <a:srgbClr val="000000"/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CA" sz="950" b="0" i="1" smtClean="0">
                                <a:solidFill>
                                  <a:schemeClr val="tx1"/>
                                </a:solidFill>
                                <a:effectLst>
                                  <a:glow>
                                    <a:schemeClr val="accent1"/>
                                  </a:glow>
                                  <a:outerShdw sx="1000" sy="1000" algn="ctr" rotWithShape="0">
                                    <a:srgbClr val="000000"/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  <m:r>
                          <a:rPr lang="en-CA" sz="950" b="0" i="1">
                            <a:effectLst>
                              <a:glow>
                                <a:schemeClr val="accent1"/>
                              </a:glow>
                              <a:outerShdw sx="1000" sy="1000" algn="ctr" rotWithShape="0">
                                <a:srgbClr val="000000"/>
                              </a:outerShdw>
                            </a:effectLst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CA" sz="950" i="1" smtClean="0">
                                <a:effectLst>
                                  <a:glow>
                                    <a:schemeClr val="accent1"/>
                                  </a:glow>
                                  <a:outerShdw sx="1000" sy="1000" algn="ctr" rotWithShape="0">
                                    <a:srgbClr val="000000"/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sz="950" dirty="0">
                                <a:effectLst>
                                  <a:glow>
                                    <a:schemeClr val="accent1"/>
                                  </a:glow>
                                  <a:outerShdw sx="1000" sy="1000" algn="ctr" rotWithShape="0">
                                    <a:srgbClr val="000000"/>
                                  </a:outerShdw>
                                </a:effectLst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1.33</m:t>
                            </m:r>
                            <m:r>
                              <a:rPr lang="en-CA" sz="950" b="0" i="1" smtClean="0">
                                <a:effectLst>
                                  <a:glow>
                                    <a:schemeClr val="accent1"/>
                                  </a:glow>
                                  <a:outerShdw sx="1000" sy="1000" algn="ctr" rotWithShape="0">
                                    <a:srgbClr val="000000"/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CA" sz="950" b="0" i="1" smtClean="0">
                                <a:effectLst>
                                  <a:glow>
                                    <a:schemeClr val="accent1"/>
                                  </a:glow>
                                  <a:outerShdw sx="1000" sy="1000" algn="ctr" rotWithShape="0">
                                    <a:srgbClr val="000000"/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⊙</m:t>
                            </m:r>
                          </m:sub>
                        </m:sSub>
                      </m:oMath>
                    </m:oMathPara>
                  </a14:m>
                  <a:endParaRPr lang="en-US" sz="950" dirty="0">
                    <a:solidFill>
                      <a:schemeClr val="tx1"/>
                    </a:solidFill>
                    <a:effectLst>
                      <a:glow>
                        <a:schemeClr val="accent1"/>
                      </a:glow>
                      <a:outerShdw sx="1000" sy="1000" algn="ctr" rotWithShape="0">
                        <a:srgbClr val="000000"/>
                      </a:outerShdw>
                    </a:effectLst>
                  </a:endParaRPr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6D018A49-2B27-B09A-24D2-437A248A3B4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40218" y="556378"/>
                  <a:ext cx="989136" cy="244875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effectLst>
                  <a:glow>
                    <a:schemeClr val="accent1"/>
                  </a:glow>
                  <a:outerShdw sx="1000" sy="1000" algn="ctr" rotWithShape="0">
                    <a:srgbClr val="000000"/>
                  </a:outerShdw>
                  <a:softEdge rad="0"/>
                </a:effec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7805418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1606CA42-6402-F557-A895-AEFDEFF114F4}"/>
              </a:ext>
            </a:extLst>
          </p:cNvPr>
          <p:cNvGrpSpPr/>
          <p:nvPr/>
        </p:nvGrpSpPr>
        <p:grpSpPr>
          <a:xfrm>
            <a:off x="1824641" y="0"/>
            <a:ext cx="8542718" cy="6858000"/>
            <a:chOff x="1824641" y="0"/>
            <a:chExt cx="8542718" cy="685800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54565384-3AB5-F021-E3FB-13E2200B5C0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981" t="10937" r="8838" b="8931"/>
            <a:stretch/>
          </p:blipFill>
          <p:spPr>
            <a:xfrm>
              <a:off x="1824641" y="0"/>
              <a:ext cx="8542718" cy="6858000"/>
            </a:xfrm>
            <a:prstGeom prst="rect">
              <a:avLst/>
            </a:prstGeom>
          </p:spPr>
        </p:pic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FB9A0D89-8461-454F-1B2B-640AED5407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854633" y="752354"/>
              <a:ext cx="381964" cy="499189"/>
            </a:xfrm>
            <a:prstGeom prst="straightConnector1">
              <a:avLst/>
            </a:prstGeom>
            <a:ln w="44450">
              <a:solidFill>
                <a:schemeClr val="bg2">
                  <a:lumMod val="25000"/>
                  <a:alpha val="83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6D018A49-2B27-B09A-24D2-437A248A3B41}"/>
                    </a:ext>
                  </a:extLst>
                </p:cNvPr>
                <p:cNvSpPr txBox="1"/>
                <p:nvPr/>
              </p:nvSpPr>
              <p:spPr>
                <a:xfrm>
                  <a:off x="8940218" y="556378"/>
                  <a:ext cx="989136" cy="244875"/>
                </a:xfrm>
                <a:prstGeom prst="rect">
                  <a:avLst/>
                </a:prstGeom>
                <a:noFill/>
                <a:effectLst>
                  <a:glow>
                    <a:schemeClr val="accent1"/>
                  </a:glow>
                  <a:outerShdw sx="1000" sy="1000" algn="ctr" rotWithShape="0">
                    <a:srgbClr val="000000"/>
                  </a:outerShdw>
                  <a:softEdge rad="0"/>
                </a:effectLst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CA" sz="950" i="1" smtClean="0">
                                <a:solidFill>
                                  <a:schemeClr val="tx1"/>
                                </a:solidFill>
                                <a:effectLst>
                                  <a:glow>
                                    <a:schemeClr val="accent1"/>
                                  </a:glow>
                                  <a:outerShdw sx="1000" sy="1000" algn="ctr" rotWithShape="0">
                                    <a:srgbClr val="000000"/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950" b="0" i="1" smtClean="0">
                                <a:solidFill>
                                  <a:schemeClr val="tx1"/>
                                </a:solidFill>
                                <a:effectLst>
                                  <a:glow>
                                    <a:schemeClr val="accent1"/>
                                  </a:glow>
                                  <a:outerShdw sx="1000" sy="1000" algn="ctr" rotWithShape="0">
                                    <a:srgbClr val="000000"/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CA" sz="950" b="0" i="1" smtClean="0">
                                <a:solidFill>
                                  <a:schemeClr val="tx1"/>
                                </a:solidFill>
                                <a:effectLst>
                                  <a:glow>
                                    <a:schemeClr val="accent1"/>
                                  </a:glow>
                                  <a:outerShdw sx="1000" sy="1000" algn="ctr" rotWithShape="0">
                                    <a:srgbClr val="000000"/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  <m:r>
                          <a:rPr lang="en-CA" sz="950" b="0" i="1">
                            <a:effectLst>
                              <a:glow>
                                <a:schemeClr val="accent1"/>
                              </a:glow>
                              <a:outerShdw sx="1000" sy="1000" algn="ctr" rotWithShape="0">
                                <a:srgbClr val="000000"/>
                              </a:outerShdw>
                            </a:effectLst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CA" sz="950" i="1" smtClean="0">
                                <a:effectLst>
                                  <a:glow>
                                    <a:schemeClr val="accent1"/>
                                  </a:glow>
                                  <a:outerShdw sx="1000" sy="1000" algn="ctr" rotWithShape="0">
                                    <a:srgbClr val="000000"/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sz="950" dirty="0">
                                <a:effectLst>
                                  <a:glow>
                                    <a:schemeClr val="accent1"/>
                                  </a:glow>
                                  <a:outerShdw sx="1000" sy="1000" algn="ctr" rotWithShape="0">
                                    <a:srgbClr val="000000"/>
                                  </a:outerShdw>
                                </a:effectLst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1.33</m:t>
                            </m:r>
                            <m:r>
                              <a:rPr lang="en-CA" sz="950" b="0" i="1" smtClean="0">
                                <a:effectLst>
                                  <a:glow>
                                    <a:schemeClr val="accent1"/>
                                  </a:glow>
                                  <a:outerShdw sx="1000" sy="1000" algn="ctr" rotWithShape="0">
                                    <a:srgbClr val="000000"/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CA" sz="950" b="0" i="1" smtClean="0">
                                <a:effectLst>
                                  <a:glow>
                                    <a:schemeClr val="accent1"/>
                                  </a:glow>
                                  <a:outerShdw sx="1000" sy="1000" algn="ctr" rotWithShape="0">
                                    <a:srgbClr val="000000"/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⊙</m:t>
                            </m:r>
                          </m:sub>
                        </m:sSub>
                      </m:oMath>
                    </m:oMathPara>
                  </a14:m>
                  <a:endParaRPr lang="en-US" sz="950" dirty="0">
                    <a:solidFill>
                      <a:schemeClr val="tx1"/>
                    </a:solidFill>
                    <a:effectLst>
                      <a:glow>
                        <a:schemeClr val="accent1"/>
                      </a:glow>
                      <a:outerShdw sx="1000" sy="1000" algn="ctr" rotWithShape="0">
                        <a:srgbClr val="000000"/>
                      </a:outerShdw>
                    </a:effectLst>
                  </a:endParaRPr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6D018A49-2B27-B09A-24D2-437A248A3B4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40218" y="556378"/>
                  <a:ext cx="989136" cy="244875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effectLst>
                  <a:glow>
                    <a:schemeClr val="accent1"/>
                  </a:glow>
                  <a:outerShdw sx="1000" sy="1000" algn="ctr" rotWithShape="0">
                    <a:srgbClr val="000000"/>
                  </a:outerShdw>
                  <a:softEdge rad="0"/>
                </a:effec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820271C-9A78-F5F0-CC17-FD00DF697100}"/>
                </a:ext>
              </a:extLst>
            </p:cNvPr>
            <p:cNvSpPr txBox="1"/>
            <p:nvPr/>
          </p:nvSpPr>
          <p:spPr>
            <a:xfrm>
              <a:off x="9156244" y="1765499"/>
              <a:ext cx="989136" cy="238527"/>
            </a:xfrm>
            <a:prstGeom prst="rect">
              <a:avLst/>
            </a:prstGeom>
            <a:noFill/>
            <a:effectLst>
              <a:glow>
                <a:schemeClr val="accent1"/>
              </a:glow>
              <a:outerShdw sx="1000" sy="1000" algn="ctr" rotWithShape="0">
                <a:srgbClr val="000000"/>
              </a:outerShdw>
              <a:softEdge rad="0"/>
            </a:effectLst>
          </p:spPr>
          <p:txBody>
            <a:bodyPr wrap="square">
              <a:spAutoFit/>
            </a:bodyPr>
            <a:lstStyle/>
            <a:p>
              <a:pPr algn="ctr"/>
              <a:r>
                <a:rPr lang="en-US" sz="950" dirty="0">
                  <a:effectLst>
                    <a:glow>
                      <a:schemeClr val="accent1"/>
                    </a:glow>
                    <a:outerShdw sx="1000" sy="1000" algn="ctr" rotWithShape="0">
                      <a:srgbClr val="000000"/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r>
                <a:rPr lang="en-US" sz="950" dirty="0">
                  <a:solidFill>
                    <a:schemeClr val="tx1"/>
                  </a:solidFill>
                  <a:effectLst>
                    <a:glow>
                      <a:schemeClr val="accent1"/>
                    </a:glow>
                    <a:outerShdw sx="1000" sy="1000" algn="ctr" rotWithShape="0">
                      <a:srgbClr val="000000"/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ark halo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583D27A6-6295-D295-DB55-EA938B25A75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74259" y="1542763"/>
              <a:ext cx="228263" cy="278222"/>
            </a:xfrm>
            <a:prstGeom prst="straightConnector1">
              <a:avLst/>
            </a:prstGeom>
            <a:ln w="44450">
              <a:solidFill>
                <a:schemeClr val="bg2">
                  <a:lumMod val="25000"/>
                  <a:alpha val="83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059117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392D08-9B7F-1F97-A534-628D46D9DE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40B4FD8-961A-832A-44E1-E887E3B014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377" y="896252"/>
            <a:ext cx="10619244" cy="597332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12536D6-BEF8-488E-4B6E-48D5F284A0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" y="0"/>
            <a:ext cx="12192001" cy="887020"/>
          </a:xfrm>
        </p:spPr>
        <p:txBody>
          <a:bodyPr>
            <a:noAutofit/>
          </a:bodyPr>
          <a:lstStyle/>
          <a:p>
            <a:r>
              <a:rPr lang="en-US" sz="3800" b="1" dirty="0">
                <a:solidFill>
                  <a:srgbClr val="0070C0"/>
                </a:solidFill>
                <a:latin typeface="+mn-lt"/>
              </a:rPr>
              <a:t>Gravitational Self-Lensing</a:t>
            </a:r>
            <a:r>
              <a:rPr lang="en-US" sz="3800" b="1" dirty="0">
                <a:latin typeface="+mn-lt"/>
              </a:rPr>
              <a:t> to </a:t>
            </a:r>
            <a:r>
              <a:rPr lang="en-US" sz="3800" b="1" dirty="0">
                <a:solidFill>
                  <a:srgbClr val="00B050"/>
                </a:solidFill>
                <a:latin typeface="+mn-lt"/>
              </a:rPr>
              <a:t>measure NS Mass and Radius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C83390E-BA76-EA4D-7513-0BB32AAB2FCF}"/>
              </a:ext>
            </a:extLst>
          </p:cNvPr>
          <p:cNvSpPr txBox="1"/>
          <p:nvPr/>
        </p:nvSpPr>
        <p:spPr>
          <a:xfrm>
            <a:off x="793955" y="887020"/>
            <a:ext cx="560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https://</a:t>
            </a:r>
            <a:r>
              <a:rPr lang="en-US" dirty="0" err="1">
                <a:solidFill>
                  <a:schemeClr val="bg1"/>
                </a:solidFill>
              </a:rPr>
              <a:t>svs.gsfc.nasa.gov</a:t>
            </a:r>
            <a:r>
              <a:rPr lang="en-US" dirty="0">
                <a:solidFill>
                  <a:schemeClr val="bg1"/>
                </a:solidFill>
              </a:rPr>
              <a:t>/20268/#</a:t>
            </a:r>
            <a:r>
              <a:rPr lang="en-US" dirty="0" err="1">
                <a:solidFill>
                  <a:schemeClr val="bg1"/>
                </a:solidFill>
              </a:rPr>
              <a:t>section_credits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6E30F9-6D4E-9ACD-9EEB-EB744E9F0C8A}"/>
              </a:ext>
            </a:extLst>
          </p:cNvPr>
          <p:cNvSpPr txBox="1"/>
          <p:nvPr/>
        </p:nvSpPr>
        <p:spPr>
          <a:xfrm>
            <a:off x="786377" y="1973950"/>
            <a:ext cx="288915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600" dirty="0">
                <a:solidFill>
                  <a:schemeClr val="bg1"/>
                </a:solidFill>
                <a:highlight>
                  <a:srgbClr val="000000"/>
                </a:highlight>
              </a:rPr>
              <a:t>Newtonian Gravity</a:t>
            </a:r>
            <a:endParaRPr lang="en-US" sz="2600" dirty="0">
              <a:solidFill>
                <a:schemeClr val="bg1"/>
              </a:solidFill>
              <a:highlight>
                <a:srgbClr val="000000"/>
              </a:highlight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5E7E35C-4DB9-11B4-A60E-D460230FA222}"/>
              </a:ext>
            </a:extLst>
          </p:cNvPr>
          <p:cNvSpPr txBox="1"/>
          <p:nvPr/>
        </p:nvSpPr>
        <p:spPr>
          <a:xfrm>
            <a:off x="4847389" y="1650929"/>
            <a:ext cx="209129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600" dirty="0">
                <a:solidFill>
                  <a:schemeClr val="bg1"/>
                </a:solidFill>
                <a:highlight>
                  <a:srgbClr val="000000"/>
                </a:highlight>
              </a:rPr>
              <a:t>Strong Gravity</a:t>
            </a:r>
            <a:endParaRPr lang="en-US" sz="2600" dirty="0">
              <a:solidFill>
                <a:schemeClr val="bg1"/>
              </a:solidFill>
              <a:highlight>
                <a:srgbClr val="00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264151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B2C026-38AC-D3CB-6B82-B2D9E83576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F03A4308-0C7F-25D0-430C-27458D7482B6}"/>
              </a:ext>
            </a:extLst>
          </p:cNvPr>
          <p:cNvGrpSpPr/>
          <p:nvPr/>
        </p:nvGrpSpPr>
        <p:grpSpPr>
          <a:xfrm>
            <a:off x="452815" y="2289743"/>
            <a:ext cx="12426110" cy="4001783"/>
            <a:chOff x="-270520" y="1649431"/>
            <a:chExt cx="13612675" cy="432154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9AE58220-C654-73B9-AE09-64697644764F}"/>
                </a:ext>
              </a:extLst>
            </p:cNvPr>
            <p:cNvGrpSpPr/>
            <p:nvPr/>
          </p:nvGrpSpPr>
          <p:grpSpPr>
            <a:xfrm>
              <a:off x="6278584" y="1649431"/>
              <a:ext cx="4322123" cy="4321549"/>
              <a:chOff x="6913665" y="1649431"/>
              <a:chExt cx="4322123" cy="4321549"/>
            </a:xfrm>
          </p:grpSpPr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345597BD-04AB-A830-2E98-BC57A723C725}"/>
                  </a:ext>
                </a:extLst>
              </p:cNvPr>
              <p:cNvSpPr/>
              <p:nvPr/>
            </p:nvSpPr>
            <p:spPr>
              <a:xfrm>
                <a:off x="6913665" y="1649431"/>
                <a:ext cx="4322123" cy="4321549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tx1">
                      <a:lumMod val="95000"/>
                      <a:lumOff val="5000"/>
                    </a:schemeClr>
                  </a:gs>
                  <a:gs pos="0">
                    <a:schemeClr val="accent1">
                      <a:lumMod val="45000"/>
                      <a:lumOff val="55000"/>
                    </a:schemeClr>
                  </a:gs>
                  <a:gs pos="0">
                    <a:schemeClr val="accent1">
                      <a:lumMod val="45000"/>
                      <a:lumOff val="55000"/>
                    </a:schemeClr>
                  </a:gs>
                  <a:gs pos="0">
                    <a:schemeClr val="accent1">
                      <a:lumMod val="30000"/>
                      <a:lumOff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33564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A4E25529-D931-EAF4-18BC-D954A2D70FDA}"/>
                  </a:ext>
                </a:extLst>
              </p:cNvPr>
              <p:cNvSpPr/>
              <p:nvPr/>
            </p:nvSpPr>
            <p:spPr>
              <a:xfrm>
                <a:off x="7548748" y="2284225"/>
                <a:ext cx="3051958" cy="3051959"/>
              </a:xfrm>
              <a:prstGeom prst="ellipse">
                <a:avLst/>
              </a:prstGeom>
              <a:solidFill>
                <a:srgbClr val="00B050">
                  <a:alpha val="50430"/>
                </a:srgbClr>
              </a:solidFill>
              <a:ln>
                <a:solidFill>
                  <a:srgbClr val="33564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7BAC0B4-1763-3AA2-0DAD-883F713D57B2}"/>
                </a:ext>
              </a:extLst>
            </p:cNvPr>
            <p:cNvSpPr txBox="1"/>
            <p:nvPr/>
          </p:nvSpPr>
          <p:spPr>
            <a:xfrm>
              <a:off x="-270520" y="5190405"/>
              <a:ext cx="5302489" cy="6979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Dark Cores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CD27982-038E-27B2-E82D-211482EB7713}"/>
                </a:ext>
              </a:extLst>
            </p:cNvPr>
            <p:cNvSpPr txBox="1"/>
            <p:nvPr/>
          </p:nvSpPr>
          <p:spPr>
            <a:xfrm>
              <a:off x="10356980" y="4821037"/>
              <a:ext cx="2985175" cy="6979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Dark Halo </a:t>
              </a:r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8D9B569B-24C6-8EEF-D75A-B462361F9565}"/>
              </a:ext>
            </a:extLst>
          </p:cNvPr>
          <p:cNvSpPr/>
          <p:nvPr/>
        </p:nvSpPr>
        <p:spPr>
          <a:xfrm>
            <a:off x="7010784" y="2877565"/>
            <a:ext cx="2785930" cy="2826135"/>
          </a:xfrm>
          <a:prstGeom prst="ellipse">
            <a:avLst/>
          </a:prstGeom>
          <a:solidFill>
            <a:schemeClr val="tx1">
              <a:lumMod val="95000"/>
              <a:lumOff val="5000"/>
              <a:alpha val="5013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Arc 34">
            <a:extLst>
              <a:ext uri="{FF2B5EF4-FFF2-40B4-BE49-F238E27FC236}">
                <a16:creationId xmlns:a16="http://schemas.microsoft.com/office/drawing/2014/main" id="{5CBD29B4-6CFF-5062-9272-056E0FF9D7F9}"/>
              </a:ext>
            </a:extLst>
          </p:cNvPr>
          <p:cNvSpPr/>
          <p:nvPr/>
        </p:nvSpPr>
        <p:spPr>
          <a:xfrm flipH="1" flipV="1">
            <a:off x="1771346" y="-582473"/>
            <a:ext cx="761986" cy="4873105"/>
          </a:xfrm>
          <a:prstGeom prst="arc">
            <a:avLst>
              <a:gd name="adj1" fmla="val 16164387"/>
              <a:gd name="adj2" fmla="val 450826"/>
            </a:avLst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Arc 35">
            <a:extLst>
              <a:ext uri="{FF2B5EF4-FFF2-40B4-BE49-F238E27FC236}">
                <a16:creationId xmlns:a16="http://schemas.microsoft.com/office/drawing/2014/main" id="{76930DA7-A9FE-E669-2468-2E9D686CBEFC}"/>
              </a:ext>
            </a:extLst>
          </p:cNvPr>
          <p:cNvSpPr/>
          <p:nvPr/>
        </p:nvSpPr>
        <p:spPr>
          <a:xfrm rot="21430837" flipH="1" flipV="1">
            <a:off x="6347649" y="-473475"/>
            <a:ext cx="2018472" cy="6300648"/>
          </a:xfrm>
          <a:prstGeom prst="arc">
            <a:avLst>
              <a:gd name="adj1" fmla="val 15774535"/>
              <a:gd name="adj2" fmla="val 2676572"/>
            </a:avLst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189140F8-F66A-F6D3-05EB-A35CECEB0A0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800" t="17520" r="164" b="9325"/>
          <a:stretch/>
        </p:blipFill>
        <p:spPr>
          <a:xfrm rot="3337231">
            <a:off x="907601" y="1185621"/>
            <a:ext cx="866231" cy="63383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24FEA23C-7817-229F-E314-4BF6A77F6D0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800" t="17520" r="164" b="9325"/>
          <a:stretch/>
        </p:blipFill>
        <p:spPr>
          <a:xfrm rot="3337231">
            <a:off x="5491820" y="1185622"/>
            <a:ext cx="866231" cy="633830"/>
          </a:xfrm>
          <a:prstGeom prst="rect">
            <a:avLst/>
          </a:prstGeom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7156CB4-0C10-00F9-EB6A-34998EC2AB69}"/>
              </a:ext>
            </a:extLst>
          </p:cNvPr>
          <p:cNvCxnSpPr>
            <a:cxnSpLocks/>
          </p:cNvCxnSpPr>
          <p:nvPr/>
        </p:nvCxnSpPr>
        <p:spPr>
          <a:xfrm flipH="1">
            <a:off x="1846840" y="1540427"/>
            <a:ext cx="1623245" cy="1173465"/>
          </a:xfrm>
          <a:prstGeom prst="straightConnector1">
            <a:avLst/>
          </a:prstGeom>
          <a:ln w="76200">
            <a:solidFill>
              <a:schemeClr val="accent1">
                <a:alpha val="48549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DB164A4F-97DA-2EF9-0B9F-65DF488A9648}"/>
              </a:ext>
            </a:extLst>
          </p:cNvPr>
          <p:cNvCxnSpPr>
            <a:cxnSpLocks/>
          </p:cNvCxnSpPr>
          <p:nvPr/>
        </p:nvCxnSpPr>
        <p:spPr>
          <a:xfrm>
            <a:off x="3445130" y="1532810"/>
            <a:ext cx="2838746" cy="1181082"/>
          </a:xfrm>
          <a:prstGeom prst="straightConnector1">
            <a:avLst/>
          </a:prstGeom>
          <a:ln w="76200">
            <a:solidFill>
              <a:schemeClr val="accent1">
                <a:alpha val="48549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A988B7ED-351A-85DB-AFB9-75CE6FE3B5A6}"/>
              </a:ext>
            </a:extLst>
          </p:cNvPr>
          <p:cNvSpPr txBox="1"/>
          <p:nvPr/>
        </p:nvSpPr>
        <p:spPr>
          <a:xfrm>
            <a:off x="2452966" y="1051002"/>
            <a:ext cx="2448329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emitted X-rays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B38F04D-3718-7893-0B33-0428E22695E1}"/>
              </a:ext>
            </a:extLst>
          </p:cNvPr>
          <p:cNvSpPr txBox="1"/>
          <p:nvPr/>
        </p:nvSpPr>
        <p:spPr>
          <a:xfrm>
            <a:off x="4516783" y="5725859"/>
            <a:ext cx="24476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extra</a:t>
            </a:r>
          </a:p>
          <a:p>
            <a:pPr algn="ctr"/>
            <a:r>
              <a:rPr lang="en-CA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light-bending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80875FFF-B81D-76D6-5FF5-8BAA965E14E3}"/>
              </a:ext>
            </a:extLst>
          </p:cNvPr>
          <p:cNvCxnSpPr>
            <a:cxnSpLocks/>
          </p:cNvCxnSpPr>
          <p:nvPr/>
        </p:nvCxnSpPr>
        <p:spPr>
          <a:xfrm flipV="1">
            <a:off x="6792686" y="5915445"/>
            <a:ext cx="593199" cy="540030"/>
          </a:xfrm>
          <a:prstGeom prst="straightConnector1">
            <a:avLst/>
          </a:prstGeom>
          <a:ln w="762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">
            <a:extLst>
              <a:ext uri="{FF2B5EF4-FFF2-40B4-BE49-F238E27FC236}">
                <a16:creationId xmlns:a16="http://schemas.microsoft.com/office/drawing/2014/main" id="{AD2F82F6-70F7-7217-687B-35E2E5CDE48A}"/>
              </a:ext>
            </a:extLst>
          </p:cNvPr>
          <p:cNvSpPr txBox="1">
            <a:spLocks/>
          </p:cNvSpPr>
          <p:nvPr/>
        </p:nvSpPr>
        <p:spPr>
          <a:xfrm>
            <a:off x="0" y="-21312"/>
            <a:ext cx="12192000" cy="88702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5200" b="1" dirty="0">
                <a:solidFill>
                  <a:srgbClr val="0070C0"/>
                </a:solidFill>
                <a:latin typeface="+mn-lt"/>
              </a:rPr>
              <a:t>X-ray Observations</a:t>
            </a:r>
            <a:r>
              <a:rPr lang="en-CA" sz="5200" b="1" dirty="0">
                <a:latin typeface="+mn-lt"/>
              </a:rPr>
              <a:t> from </a:t>
            </a:r>
            <a:r>
              <a:rPr lang="en-CA" sz="5200" b="1" dirty="0">
                <a:solidFill>
                  <a:srgbClr val="00B050"/>
                </a:solidFill>
                <a:latin typeface="+mn-lt"/>
              </a:rPr>
              <a:t>NSs with DM</a:t>
            </a:r>
            <a:endParaRPr lang="en-US" sz="5200" i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9EB40DC-018D-23BC-BD2C-5F3DED75E7EF}"/>
              </a:ext>
            </a:extLst>
          </p:cNvPr>
          <p:cNvSpPr/>
          <p:nvPr/>
        </p:nvSpPr>
        <p:spPr bwMode="auto">
          <a:xfrm>
            <a:off x="2174074" y="2877565"/>
            <a:ext cx="2986278" cy="2837387"/>
          </a:xfrm>
          <a:prstGeom prst="ellipse">
            <a:avLst/>
          </a:prstGeom>
          <a:gradFill>
            <a:gsLst>
              <a:gs pos="100000">
                <a:srgbClr val="00B050"/>
              </a:gs>
              <a:gs pos="0">
                <a:schemeClr val="accent1">
                  <a:lumMod val="45000"/>
                  <a:lumOff val="5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73104" eaLnBrk="1" hangingPunct="1">
              <a:defRPr/>
            </a:pPr>
            <a:endParaRPr lang="en-US" sz="5778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0B4B19B-2995-A3A6-2E37-D4B4BF84004F}"/>
              </a:ext>
            </a:extLst>
          </p:cNvPr>
          <p:cNvSpPr/>
          <p:nvPr/>
        </p:nvSpPr>
        <p:spPr>
          <a:xfrm>
            <a:off x="2936060" y="3525520"/>
            <a:ext cx="1466032" cy="153022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11676" eaLnBrk="1" hangingPunct="1">
              <a:defRPr/>
            </a:pPr>
            <a:endParaRPr lang="en-US" sz="5537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1089090-702C-132A-261B-BBF28F4286A7}"/>
              </a:ext>
            </a:extLst>
          </p:cNvPr>
          <p:cNvSpPr/>
          <p:nvPr/>
        </p:nvSpPr>
        <p:spPr>
          <a:xfrm>
            <a:off x="2958244" y="3546543"/>
            <a:ext cx="1417937" cy="1488177"/>
          </a:xfrm>
          <a:prstGeom prst="ellipse">
            <a:avLst/>
          </a:prstGeom>
          <a:solidFill>
            <a:srgbClr val="00B050">
              <a:alpha val="1520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2014320" eaLnBrk="1" hangingPunct="1">
              <a:defRPr/>
            </a:pPr>
            <a:endParaRPr lang="en-US" sz="7901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6E6E4ED-B816-57F8-7BAA-CC5D4A00B612}"/>
              </a:ext>
            </a:extLst>
          </p:cNvPr>
          <p:cNvCxnSpPr>
            <a:cxnSpLocks/>
          </p:cNvCxnSpPr>
          <p:nvPr/>
        </p:nvCxnSpPr>
        <p:spPr>
          <a:xfrm>
            <a:off x="3647748" y="4311721"/>
            <a:ext cx="1253547" cy="792060"/>
          </a:xfrm>
          <a:prstGeom prst="straightConnector1">
            <a:avLst/>
          </a:prstGeom>
          <a:ln w="57150" cap="flat" cmpd="sng" algn="ctr">
            <a:solidFill>
              <a:srgbClr val="C00000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CBDB5E8-B8AF-2AEB-C160-C8149C3BDA04}"/>
                  </a:ext>
                </a:extLst>
              </p:cNvPr>
              <p:cNvSpPr txBox="1"/>
              <p:nvPr/>
            </p:nvSpPr>
            <p:spPr>
              <a:xfrm>
                <a:off x="4792841" y="4952523"/>
                <a:ext cx="272844" cy="648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3600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b="0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CA" sz="3600" b="0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en-US" sz="3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CBDB5E8-B8AF-2AEB-C160-C8149C3BDA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2841" y="4952523"/>
                <a:ext cx="272844" cy="648000"/>
              </a:xfrm>
              <a:prstGeom prst="rect">
                <a:avLst/>
              </a:prstGeom>
              <a:blipFill>
                <a:blip r:embed="rId4"/>
                <a:stretch>
                  <a:fillRect l="-22727" r="-172727" b="-943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24FD709-BE04-202F-236B-1E218652C236}"/>
              </a:ext>
            </a:extLst>
          </p:cNvPr>
          <p:cNvCxnSpPr>
            <a:cxnSpLocks/>
          </p:cNvCxnSpPr>
          <p:nvPr/>
        </p:nvCxnSpPr>
        <p:spPr>
          <a:xfrm flipH="1">
            <a:off x="3656346" y="3542295"/>
            <a:ext cx="13081" cy="773675"/>
          </a:xfrm>
          <a:prstGeom prst="straightConnector1">
            <a:avLst/>
          </a:prstGeom>
          <a:ln w="57150" cap="flat" cmpd="sng" algn="ctr">
            <a:solidFill>
              <a:srgbClr val="C00000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2D1F615-73B2-C502-3F72-4265C5A209C4}"/>
                  </a:ext>
                </a:extLst>
              </p:cNvPr>
              <p:cNvSpPr txBox="1"/>
              <p:nvPr/>
            </p:nvSpPr>
            <p:spPr>
              <a:xfrm>
                <a:off x="3070460" y="2929929"/>
                <a:ext cx="27284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3600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b="0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CA" sz="3600" b="0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</m:oMath>
                  </m:oMathPara>
                </a14:m>
                <a:endParaRPr lang="en-US" sz="3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2D1F615-73B2-C502-3F72-4265C5A209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0460" y="2929929"/>
                <a:ext cx="272844" cy="646331"/>
              </a:xfrm>
              <a:prstGeom prst="rect">
                <a:avLst/>
              </a:prstGeom>
              <a:blipFill>
                <a:blip r:embed="rId5"/>
                <a:stretch>
                  <a:fillRect l="-21739" r="-165217" b="-1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439CA69-7C1A-9942-01E5-F763CBB5BB35}"/>
              </a:ext>
            </a:extLst>
          </p:cNvPr>
          <p:cNvCxnSpPr>
            <a:cxnSpLocks/>
          </p:cNvCxnSpPr>
          <p:nvPr/>
        </p:nvCxnSpPr>
        <p:spPr>
          <a:xfrm>
            <a:off x="8406585" y="4290631"/>
            <a:ext cx="1146833" cy="744089"/>
          </a:xfrm>
          <a:prstGeom prst="straightConnector1">
            <a:avLst/>
          </a:prstGeom>
          <a:ln w="571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BFE0985-CC68-5806-48D0-42AA4BB7E62B}"/>
                  </a:ext>
                </a:extLst>
              </p:cNvPr>
              <p:cNvSpPr txBox="1"/>
              <p:nvPr/>
            </p:nvSpPr>
            <p:spPr>
              <a:xfrm>
                <a:off x="8667040" y="4734204"/>
                <a:ext cx="27284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360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CA" sz="36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en-US" sz="3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BFE0985-CC68-5806-48D0-42AA4BB7E6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7040" y="4734204"/>
                <a:ext cx="272844" cy="646331"/>
              </a:xfrm>
              <a:prstGeom prst="rect">
                <a:avLst/>
              </a:prstGeom>
              <a:blipFill>
                <a:blip r:embed="rId6"/>
                <a:stretch>
                  <a:fillRect l="-26087" r="-165217" b="-1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1FAED94-879D-D4A8-F111-C55DB27954D0}"/>
              </a:ext>
            </a:extLst>
          </p:cNvPr>
          <p:cNvCxnSpPr>
            <a:cxnSpLocks/>
          </p:cNvCxnSpPr>
          <p:nvPr/>
        </p:nvCxnSpPr>
        <p:spPr>
          <a:xfrm flipH="1">
            <a:off x="8403749" y="2329231"/>
            <a:ext cx="63762" cy="1961400"/>
          </a:xfrm>
          <a:prstGeom prst="straightConnector1">
            <a:avLst/>
          </a:prstGeom>
          <a:ln w="571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E4D1FC5-A622-8CC6-A1E9-6E39D8E99989}"/>
                  </a:ext>
                </a:extLst>
              </p:cNvPr>
              <p:cNvSpPr txBox="1"/>
              <p:nvPr/>
            </p:nvSpPr>
            <p:spPr>
              <a:xfrm>
                <a:off x="8431813" y="2835122"/>
                <a:ext cx="272844" cy="646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360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CA" sz="36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</m:oMath>
                  </m:oMathPara>
                </a14:m>
                <a:endParaRPr lang="en-US" sz="3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E4D1FC5-A622-8CC6-A1E9-6E39D8E999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31813" y="2835122"/>
                <a:ext cx="272844" cy="646331"/>
              </a:xfrm>
              <a:prstGeom prst="rect">
                <a:avLst/>
              </a:prstGeom>
              <a:blipFill>
                <a:blip r:embed="rId7"/>
                <a:stretch>
                  <a:fillRect l="-21739" r="-169565" b="-1153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62029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46238</TotalTime>
  <Words>2976</Words>
  <Application>Microsoft Macintosh PowerPoint</Application>
  <PresentationFormat>Widescreen</PresentationFormat>
  <Paragraphs>530</Paragraphs>
  <Slides>71</Slides>
  <Notes>69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71</vt:i4>
      </vt:variant>
    </vt:vector>
  </HeadingPairs>
  <TitlesOfParts>
    <vt:vector size="78" baseType="lpstr">
      <vt:lpstr>Arial</vt:lpstr>
      <vt:lpstr>Calibri</vt:lpstr>
      <vt:lpstr>Calibri Light</vt:lpstr>
      <vt:lpstr>Cambria Math</vt:lpstr>
      <vt:lpstr>Times New Roman</vt:lpstr>
      <vt:lpstr>Wingdings</vt:lpstr>
      <vt:lpstr>Office Theme</vt:lpstr>
      <vt:lpstr>Neutron Stars with Dark Matter Halos</vt:lpstr>
      <vt:lpstr>Neutron Stars</vt:lpstr>
      <vt:lpstr>Neutron Stars</vt:lpstr>
      <vt:lpstr>Dark Matter (DM) Admixed Neutron Stars</vt:lpstr>
      <vt:lpstr>Dark Matter (DM) Admixed Neutron Stars</vt:lpstr>
      <vt:lpstr>Dark Core or Halo</vt:lpstr>
      <vt:lpstr>Dark Core or Halo</vt:lpstr>
      <vt:lpstr>Gravitational Self-Lensing to measure NS Mass and Radius</vt:lpstr>
      <vt:lpstr>PowerPoint Presentation</vt:lpstr>
      <vt:lpstr>PowerPoint Presentation</vt:lpstr>
      <vt:lpstr>PowerPoint Presentation</vt:lpstr>
      <vt:lpstr>No-Halo Counterpart (Miao et al. 2022)</vt:lpstr>
      <vt:lpstr>Flux Deviation: M_T (R_B )=2.00 M_⊙, f_χ=0.05</vt:lpstr>
      <vt:lpstr>Flux Deviation: M_T (R_B )=2.00 M_⊙, f_χ=0.05</vt:lpstr>
      <vt:lpstr>PowerPoint Presentation</vt:lpstr>
      <vt:lpstr>PowerPoint Presentation</vt:lpstr>
      <vt:lpstr>PowerPoint Presentation</vt:lpstr>
      <vt:lpstr>NS Mass-Radius Measurements</vt:lpstr>
      <vt:lpstr>Case 1: Only radio mass measurement available. No X-ray measurement.</vt:lpstr>
      <vt:lpstr>Case 2: No radio mass measurement. Only X-ray measurement available.</vt:lpstr>
      <vt:lpstr>Case 3: Both Radio mass and X-ray measurements available. </vt:lpstr>
      <vt:lpstr>Summary</vt:lpstr>
      <vt:lpstr>Backup Slides</vt:lpstr>
      <vt:lpstr>Mass-Radius Curves</vt:lpstr>
      <vt:lpstr>Future observations have the potential to constrain Dark Matter Admixed NSs</vt:lpstr>
      <vt:lpstr>Neutron Stars</vt:lpstr>
      <vt:lpstr>Neutron Stars</vt:lpstr>
      <vt:lpstr>Neutron Stars</vt:lpstr>
      <vt:lpstr>Neutron Stars</vt:lpstr>
      <vt:lpstr>Dark Matter</vt:lpstr>
      <vt:lpstr>Dark Matter</vt:lpstr>
      <vt:lpstr>Dark Matter</vt:lpstr>
      <vt:lpstr>Dark Matter Accumulation</vt:lpstr>
      <vt:lpstr>Neutron Decay</vt:lpstr>
      <vt:lpstr>Neutron Decay</vt:lpstr>
      <vt:lpstr>Neutron Decay</vt:lpstr>
      <vt:lpstr>Neutron Bremsstrahlung</vt:lpstr>
      <vt:lpstr>Dark Matter Accumulation</vt:lpstr>
      <vt:lpstr>Varying m_χ, y=0, f_χ=0.05</vt:lpstr>
      <vt:lpstr>Varying y, m_χ=1 GeV, f_χ=0.05</vt:lpstr>
      <vt:lpstr>Gravitational Self-Lensing</vt:lpstr>
      <vt:lpstr>NS Mass-Radius Measurements</vt:lpstr>
      <vt:lpstr>NS Mass-Radius Measurements</vt:lpstr>
      <vt:lpstr>NS Mass-Radius Measurements</vt:lpstr>
      <vt:lpstr>Main Goal of Paper </vt:lpstr>
      <vt:lpstr>DANS Model Formalisms</vt:lpstr>
      <vt:lpstr>DANS Model Formalisms</vt:lpstr>
      <vt:lpstr>Two-Fluid TOV equations</vt:lpstr>
      <vt:lpstr>Equation of State</vt:lpstr>
      <vt:lpstr>Equation of State</vt:lpstr>
      <vt:lpstr>Dark Matter EOS</vt:lpstr>
      <vt:lpstr>Dark Matter EOS</vt:lpstr>
      <vt:lpstr>Dependence on m_χ</vt:lpstr>
      <vt:lpstr>Flux from NS with Dark Halo</vt:lpstr>
      <vt:lpstr>Flux from NS with Dark Halo</vt:lpstr>
      <vt:lpstr>Flux from NS with Dark Halo</vt:lpstr>
      <vt:lpstr>Flux from NS with Dark Halo</vt:lpstr>
      <vt:lpstr>Approximate ΔF_peak</vt:lpstr>
      <vt:lpstr>Relate F_peak to g_tt (R_B )</vt:lpstr>
      <vt:lpstr>NS Mass-Radius Measurements</vt:lpstr>
      <vt:lpstr>Can we use current NICER results to constrain Dark Halos?</vt:lpstr>
      <vt:lpstr>Effects on Baryonic EOS constraints</vt:lpstr>
      <vt:lpstr>Case 1: No radio mass measurement. Only NICER measurement available.</vt:lpstr>
      <vt:lpstr>Case 1: No radio mass measurement. Only NICER measurement available.</vt:lpstr>
      <vt:lpstr>Case 2: Only radio mass measurement available. No NICER measurement.</vt:lpstr>
      <vt:lpstr>Case 3: Both Radio mass and NICER measurements available. </vt:lpstr>
      <vt:lpstr>Case 3: Both Radio mass and NICER measurements available. </vt:lpstr>
      <vt:lpstr>Soft EOSs Untested by NICER</vt:lpstr>
      <vt:lpstr>Future observations have the potential to constrain Dark Matter Admixed NSs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Dark matter Admixed Neutron Stars</dc:title>
  <dc:creator>Shafayat Shawqi</dc:creator>
  <cp:lastModifiedBy>Shafayat Shawqi</cp:lastModifiedBy>
  <cp:revision>284</cp:revision>
  <dcterms:created xsi:type="dcterms:W3CDTF">2023-06-15T15:38:31Z</dcterms:created>
  <dcterms:modified xsi:type="dcterms:W3CDTF">2025-07-14T11:06:03Z</dcterms:modified>
</cp:coreProperties>
</file>