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76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5-06T21:32:27" idx="1">
    <p:pos x="0" y="0"/>
    <p:text>Show HowTo
Mention tutorials
Show Documentatino of one entity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5-06T21:32:27" idx="2">
    <p:pos x="0" y="0"/>
    <p:text>Show HowTo
Mention tutorials
Show Documentatino of one entity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4000" b="0" strike="noStrike" spc="-1">
              <a:solidFill>
                <a:srgbClr val="000000"/>
              </a:solidFill>
              <a:latin typeface="Yrsa SemiBold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Yrsa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4000" b="0" strike="noStrike" spc="-1">
              <a:solidFill>
                <a:srgbClr val="000000"/>
              </a:solidFill>
              <a:latin typeface="Yrsa SemiBold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Yrsa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5152680" y="1362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Yrs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Click to edit the title text format</a:t>
            </a: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04000" y="1362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Yrsa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Yrsa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Yrsa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Yrsa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Yrsa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492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pic>
        <p:nvPicPr>
          <p:cNvPr id="3" name="Picture 2"/>
          <p:cNvPicPr/>
          <p:nvPr/>
        </p:nvPicPr>
        <p:blipFill>
          <a:blip r:embed="rId4"/>
          <a:stretch/>
        </p:blipFill>
        <p:spPr>
          <a:xfrm>
            <a:off x="104400" y="4709520"/>
            <a:ext cx="2743200" cy="855720"/>
          </a:xfrm>
          <a:prstGeom prst="rect">
            <a:avLst/>
          </a:prstGeom>
          <a:ln w="0">
            <a:noFill/>
          </a:ln>
        </p:spPr>
      </p:pic>
      <p:sp>
        <p:nvSpPr>
          <p:cNvPr id="4" name="Straight Connector 3"/>
          <p:cNvSpPr/>
          <p:nvPr/>
        </p:nvSpPr>
        <p:spPr>
          <a:xfrm>
            <a:off x="959760" y="5363640"/>
            <a:ext cx="8945640" cy="0"/>
          </a:xfrm>
          <a:prstGeom prst="line">
            <a:avLst/>
          </a:prstGeom>
          <a:ln w="52200">
            <a:solidFill>
              <a:srgbClr val="66666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6280" tIns="-71280" rIns="116280" bIns="-7128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192960" y="261720"/>
            <a:ext cx="9712800" cy="0"/>
          </a:xfrm>
          <a:prstGeom prst="line">
            <a:avLst/>
          </a:prstGeom>
          <a:ln w="50760">
            <a:solidFill>
              <a:srgbClr val="66666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5560" tIns="-70560" rIns="115560" bIns="-7056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5363640"/>
            <a:ext cx="906480" cy="332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fld id="{6A7E0A69-0C67-4DE9-990B-0BEDFDA609D9}" type="slidenum">
              <a:rPr lang="en-US" sz="1400" b="0" strike="noStrike" spc="-1">
                <a:solidFill>
                  <a:srgbClr val="000000"/>
                </a:solidFill>
                <a:latin typeface="Yrsa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49040" y="5363640"/>
            <a:ext cx="2369520" cy="332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©</a:t>
            </a:r>
            <a:r>
              <a:rPr lang="en-US" sz="1400" b="0" strike="noStrike" spc="-1">
                <a:solidFill>
                  <a:srgbClr val="000000"/>
                </a:solidFill>
                <a:latin typeface="Yrsa"/>
                <a:ea typeface="Times New Roman"/>
              </a:rPr>
              <a:t> Oliver Bründler 2025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fusesoc/fusesoc-cores" TargetMode="External"/><Relationship Id="rId2" Type="http://schemas.openxmlformats.org/officeDocument/2006/relationships/hyperlink" Target="https://github.com/open-logic/open-logic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@OpenLogicFPG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gofundme.com/f/dedicated-github-runner-for-open-logic-fpga-standard-library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slaclab/sur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95320" y="1757520"/>
            <a:ext cx="9071640" cy="177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Yrsa SemiBold"/>
              </a:rPr>
              <a:t>Open Logic</a:t>
            </a:r>
            <a:br>
              <a:rPr sz="4400"/>
            </a:b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Open Source FPGA Standard Library</a:t>
            </a:r>
            <a:br>
              <a:rPr sz="2800"/>
            </a:br>
            <a:br>
              <a:rPr sz="2800"/>
            </a:br>
            <a:r>
              <a:rPr lang="en-US" sz="2000" b="0" strike="noStrike" spc="-1">
                <a:solidFill>
                  <a:srgbClr val="000000"/>
                </a:solidFill>
                <a:latin typeface="Yrsa"/>
              </a:rPr>
              <a:t>FDF2025, CERN, 20-May-2025</a:t>
            </a:r>
            <a:br>
              <a:rPr sz="2800"/>
            </a:br>
            <a:r>
              <a:rPr lang="en-US" sz="2000" b="0" strike="noStrike" spc="-1">
                <a:solidFill>
                  <a:srgbClr val="000000"/>
                </a:solidFill>
                <a:latin typeface="Yrsa"/>
              </a:rPr>
              <a:t>Oliver Bründler</a:t>
            </a:r>
            <a:endParaRPr lang="en-US" sz="2000" b="0" strike="noStrike" spc="-1">
              <a:solidFill>
                <a:srgbClr val="000000"/>
              </a:solidFill>
              <a:latin typeface="Yrsa SemiBold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2"/>
          <a:stretch/>
        </p:blipFill>
        <p:spPr>
          <a:xfrm>
            <a:off x="6766560" y="1377720"/>
            <a:ext cx="2723400" cy="2737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Does the World want Open Logic?</a:t>
            </a: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My plan was small …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… YOU made it big!</a:t>
            </a:r>
          </a:p>
        </p:txBody>
      </p:sp>
      <p:pic>
        <p:nvPicPr>
          <p:cNvPr id="40" name="Picture 39"/>
          <p:cNvPicPr/>
          <p:nvPr/>
        </p:nvPicPr>
        <p:blipFill>
          <a:blip r:embed="rId2"/>
          <a:stretch/>
        </p:blipFill>
        <p:spPr>
          <a:xfrm>
            <a:off x="3913560" y="1005840"/>
            <a:ext cx="5961960" cy="4256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Agenda</a:t>
            </a: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66283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What is Open Logic?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What is the Motivation?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1" strike="noStrike" spc="-1">
                <a:solidFill>
                  <a:srgbClr val="000000"/>
                </a:solidFill>
                <a:latin typeface="Yrsa"/>
              </a:rPr>
              <a:t>Why using Open Logic?</a:t>
            </a:r>
            <a:endParaRPr lang="en-US" sz="2800" b="0" strike="noStrike" spc="-1">
              <a:solidFill>
                <a:srgbClr val="000000"/>
              </a:solidFill>
              <a:latin typeface="Yrsa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Content Overview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Call to Action</a:t>
            </a:r>
          </a:p>
        </p:txBody>
      </p:sp>
      <p:pic>
        <p:nvPicPr>
          <p:cNvPr id="43" name="Picture 42"/>
          <p:cNvPicPr/>
          <p:nvPr/>
        </p:nvPicPr>
        <p:blipFill>
          <a:blip r:embed="rId2"/>
          <a:stretch/>
        </p:blipFill>
        <p:spPr>
          <a:xfrm>
            <a:off x="5422320" y="738000"/>
            <a:ext cx="4179240" cy="4200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Why using Open Logic?</a:t>
            </a: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Well – Why using STDLIB in C/C++?</a:t>
            </a:r>
          </a:p>
          <a:p>
            <a:pPr marL="432000" indent="0">
              <a:buNone/>
            </a:pPr>
            <a:endParaRPr lang="en-US" sz="2800" b="0" strike="noStrike" spc="-1">
              <a:solidFill>
                <a:srgbClr val="000000"/>
              </a:solidFill>
              <a:latin typeface="Yrsa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Don’t waste Time on developing Code that exists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Don’t take Risks debugging your own CDC/FIFO/…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Spend your Time on your Application …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… not on well known Basic Elements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Why not? It’s zero Cost!</a:t>
            </a:r>
          </a:p>
        </p:txBody>
      </p:sp>
      <p:pic>
        <p:nvPicPr>
          <p:cNvPr id="46" name="Picture 45"/>
          <p:cNvPicPr/>
          <p:nvPr/>
        </p:nvPicPr>
        <p:blipFill>
          <a:blip r:embed="rId2"/>
          <a:stretch/>
        </p:blipFill>
        <p:spPr>
          <a:xfrm>
            <a:off x="7717680" y="1554480"/>
            <a:ext cx="2523600" cy="2523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/>
          <p:nvPr/>
        </p:nvPicPr>
        <p:blipFill>
          <a:blip r:embed="rId2"/>
          <a:srcRect l="5173"/>
          <a:stretch/>
        </p:blipFill>
        <p:spPr>
          <a:xfrm>
            <a:off x="4824720" y="2476440"/>
            <a:ext cx="4957200" cy="255276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Better Quality</a:t>
            </a: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Portable Code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Move along with Technology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Choose the best fitting Device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Reusable Code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Reward innovative Vendors</a:t>
            </a:r>
          </a:p>
          <a:p>
            <a:pPr marL="864000" lvl="1" indent="0">
              <a:buNone/>
            </a:pPr>
            <a:endParaRPr lang="en-US" sz="2400" b="0" strike="noStrike" spc="-1">
              <a:solidFill>
                <a:srgbClr val="000000"/>
              </a:solidFill>
              <a:latin typeface="Yrsa"/>
            </a:endParaRPr>
          </a:p>
          <a:p>
            <a:pPr marL="864000" lvl="1" indent="0">
              <a:buNone/>
            </a:pPr>
            <a:endParaRPr lang="en-US" sz="2400" b="0" strike="noStrike" spc="-1">
              <a:solidFill>
                <a:srgbClr val="000000"/>
              </a:solidFill>
              <a:latin typeface="Yrs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Lower Cost</a:t>
            </a: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Reduced Development Effort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Reduced Maintenance Effort</a:t>
            </a:r>
          </a:p>
          <a:p>
            <a:pPr marL="864000" lvl="1" indent="0">
              <a:buNone/>
            </a:pPr>
            <a:endParaRPr lang="en-US" sz="2400" b="0" strike="noStrike" spc="-1">
              <a:solidFill>
                <a:srgbClr val="000000"/>
              </a:solidFill>
              <a:latin typeface="Yrsa"/>
            </a:endParaRPr>
          </a:p>
        </p:txBody>
      </p:sp>
      <p:pic>
        <p:nvPicPr>
          <p:cNvPr id="52" name="Picture 51"/>
          <p:cNvPicPr/>
          <p:nvPr/>
        </p:nvPicPr>
        <p:blipFill>
          <a:blip r:embed="rId2"/>
          <a:stretch/>
        </p:blipFill>
        <p:spPr>
          <a:xfrm>
            <a:off x="7077600" y="914400"/>
            <a:ext cx="2432160" cy="3229200"/>
          </a:xfrm>
          <a:prstGeom prst="rect">
            <a:avLst/>
          </a:prstGeom>
          <a:ln w="0">
            <a:noFill/>
          </a:ln>
        </p:spPr>
      </p:pic>
      <p:sp>
        <p:nvSpPr>
          <p:cNvPr id="53" name="TextBox 52"/>
          <p:cNvSpPr txBox="1"/>
          <p:nvPr/>
        </p:nvSpPr>
        <p:spPr>
          <a:xfrm>
            <a:off x="7570080" y="4156560"/>
            <a:ext cx="1378440" cy="232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000" b="0" strike="noStrike" spc="-1">
                <a:solidFill>
                  <a:srgbClr val="000000"/>
                </a:solidFill>
                <a:latin typeface="Arial"/>
              </a:rPr>
              <a:t>image: Freepik.com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Reduce Risk</a:t>
            </a: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Less Risk for Debugging 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FIFOs, CDCs, …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Any FPGA is a Second Source 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Supply Chain Problems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Trade Restrictions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EOL</a:t>
            </a:r>
          </a:p>
          <a:p>
            <a:pPr marL="432000" indent="0">
              <a:buNone/>
            </a:pPr>
            <a:endParaRPr lang="en-US" sz="2800" b="0" strike="noStrike" spc="-1">
              <a:solidFill>
                <a:srgbClr val="000000"/>
              </a:solidFill>
              <a:latin typeface="Yrsa"/>
            </a:endParaRPr>
          </a:p>
          <a:p>
            <a:pPr marL="864000" lvl="1" indent="0">
              <a:buNone/>
            </a:pPr>
            <a:endParaRPr lang="en-US" sz="2400" b="0" strike="noStrike" spc="-1">
              <a:solidFill>
                <a:srgbClr val="000000"/>
              </a:solidFill>
              <a:latin typeface="Yrsa"/>
            </a:endParaRPr>
          </a:p>
        </p:txBody>
      </p:sp>
      <p:pic>
        <p:nvPicPr>
          <p:cNvPr id="56" name="Picture 55"/>
          <p:cNvPicPr/>
          <p:nvPr/>
        </p:nvPicPr>
        <p:blipFill>
          <a:blip r:embed="rId2"/>
          <a:stretch/>
        </p:blipFill>
        <p:spPr>
          <a:xfrm>
            <a:off x="5486400" y="1463040"/>
            <a:ext cx="4275000" cy="2849760"/>
          </a:xfrm>
          <a:prstGeom prst="rect">
            <a:avLst/>
          </a:prstGeom>
          <a:ln w="0">
            <a:noFill/>
          </a:ln>
        </p:spPr>
      </p:pic>
      <p:sp>
        <p:nvSpPr>
          <p:cNvPr id="57" name="TextBox 56"/>
          <p:cNvSpPr txBox="1"/>
          <p:nvPr/>
        </p:nvSpPr>
        <p:spPr>
          <a:xfrm>
            <a:off x="7034040" y="4339440"/>
            <a:ext cx="1378440" cy="232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000" b="0" strike="noStrike" spc="-1">
                <a:solidFill>
                  <a:srgbClr val="000000"/>
                </a:solidFill>
                <a:latin typeface="Arial"/>
              </a:rPr>
              <a:t>image: Freepik.com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Agenda</a:t>
            </a: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66283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What is Open Logic?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What is the Motivation?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Why using Open Logic?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1" strike="noStrike" spc="-1">
                <a:solidFill>
                  <a:srgbClr val="000000"/>
                </a:solidFill>
                <a:latin typeface="Yrsa"/>
              </a:rPr>
              <a:t>Content Overview</a:t>
            </a:r>
            <a:endParaRPr lang="en-US" sz="2800" b="0" strike="noStrike" spc="-1">
              <a:solidFill>
                <a:srgbClr val="000000"/>
              </a:solidFill>
              <a:latin typeface="Yrsa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Call to Action</a:t>
            </a:r>
          </a:p>
        </p:txBody>
      </p:sp>
      <p:pic>
        <p:nvPicPr>
          <p:cNvPr id="60" name="Picture 59"/>
          <p:cNvPicPr/>
          <p:nvPr/>
        </p:nvPicPr>
        <p:blipFill>
          <a:blip r:embed="rId2"/>
          <a:stretch/>
        </p:blipFill>
        <p:spPr>
          <a:xfrm>
            <a:off x="5422320" y="738000"/>
            <a:ext cx="4179240" cy="4200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Structure of Open Logic</a:t>
            </a: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Currently 3 </a:t>
            </a:r>
            <a:r>
              <a:rPr lang="en-US" sz="2800" b="0" i="1" strike="noStrike" spc="-1">
                <a:solidFill>
                  <a:srgbClr val="000000"/>
                </a:solidFill>
                <a:latin typeface="Yrsa"/>
              </a:rPr>
              <a:t>Areas</a:t>
            </a:r>
            <a:endParaRPr lang="en-US" sz="2800" b="0" strike="noStrike" spc="-1">
              <a:solidFill>
                <a:srgbClr val="000000"/>
              </a:solidFill>
              <a:latin typeface="Yrsa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base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intf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axi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Each Component has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Documentation </a:t>
            </a:r>
            <a:r>
              <a:rPr lang="en-US" sz="1800" b="0" strike="noStrike" spc="-1">
                <a:solidFill>
                  <a:srgbClr val="000000"/>
                </a:solidFill>
                <a:latin typeface="Yrsa"/>
              </a:rPr>
              <a:t>(in </a:t>
            </a:r>
            <a:r>
              <a:rPr lang="en-US" sz="1800" b="0" i="1" strike="noStrike" spc="-1">
                <a:solidFill>
                  <a:srgbClr val="000000"/>
                </a:solidFill>
                <a:latin typeface="Yrsa"/>
              </a:rPr>
              <a:t>/doc/&lt;area&gt;</a:t>
            </a:r>
            <a:r>
              <a:rPr lang="en-US" sz="1800" b="0" strike="noStrike" spc="-1">
                <a:solidFill>
                  <a:srgbClr val="000000"/>
                </a:solidFill>
                <a:latin typeface="Yrsa"/>
              </a:rPr>
              <a:t>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VUnit test-bench </a:t>
            </a:r>
            <a:r>
              <a:rPr lang="en-US" sz="1800" b="0" strike="noStrike" spc="-1">
                <a:solidFill>
                  <a:srgbClr val="000000"/>
                </a:solidFill>
                <a:latin typeface="Yrsa"/>
              </a:rPr>
              <a:t>(in </a:t>
            </a:r>
            <a:r>
              <a:rPr lang="en-US" sz="1800" b="0" i="1" strike="noStrike" spc="-1">
                <a:solidFill>
                  <a:srgbClr val="000000"/>
                </a:solidFill>
                <a:latin typeface="Yrsa"/>
              </a:rPr>
              <a:t>/test/&lt;area&gt;</a:t>
            </a:r>
            <a:r>
              <a:rPr lang="en-US" sz="1800" b="0" strike="noStrike" spc="-1">
                <a:solidFill>
                  <a:srgbClr val="000000"/>
                </a:solidFill>
                <a:latin typeface="Yrsa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Live Tour</a:t>
            </a: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&lt;Live Tour through GitHub&gt;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Content - base</a:t>
            </a:r>
          </a:p>
        </p:txBody>
      </p:sp>
      <p:pic>
        <p:nvPicPr>
          <p:cNvPr id="66" name="Picture 65"/>
          <p:cNvPicPr/>
          <p:nvPr/>
        </p:nvPicPr>
        <p:blipFill>
          <a:blip r:embed="rId2"/>
          <a:stretch/>
        </p:blipFill>
        <p:spPr>
          <a:xfrm>
            <a:off x="813960" y="1183320"/>
            <a:ext cx="8330040" cy="3388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Agenda</a:t>
            </a: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66283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What is Open Logic?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What is the Motivation?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Why using Open Logic?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Content Overview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Call to Action</a:t>
            </a:r>
          </a:p>
        </p:txBody>
      </p:sp>
      <p:pic>
        <p:nvPicPr>
          <p:cNvPr id="17" name="Picture 16"/>
          <p:cNvPicPr/>
          <p:nvPr/>
        </p:nvPicPr>
        <p:blipFill>
          <a:blip r:embed="rId2"/>
          <a:stretch/>
        </p:blipFill>
        <p:spPr>
          <a:xfrm>
            <a:off x="5421960" y="737640"/>
            <a:ext cx="4179240" cy="4200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Content - base</a:t>
            </a:r>
          </a:p>
        </p:txBody>
      </p:sp>
      <p:pic>
        <p:nvPicPr>
          <p:cNvPr id="68" name="Picture 67"/>
          <p:cNvPicPr/>
          <p:nvPr/>
        </p:nvPicPr>
        <p:blipFill>
          <a:blip r:embed="rId2"/>
          <a:stretch/>
        </p:blipFill>
        <p:spPr>
          <a:xfrm>
            <a:off x="3017520" y="1073880"/>
            <a:ext cx="6126480" cy="4138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Content - base</a:t>
            </a:r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535840" y="1731960"/>
            <a:ext cx="4962240" cy="21999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Content - base</a:t>
            </a:r>
          </a:p>
        </p:txBody>
      </p:sp>
      <p:pic>
        <p:nvPicPr>
          <p:cNvPr id="72" name="Picture 71"/>
          <p:cNvPicPr/>
          <p:nvPr/>
        </p:nvPicPr>
        <p:blipFill>
          <a:blip r:embed="rId2"/>
          <a:stretch/>
        </p:blipFill>
        <p:spPr>
          <a:xfrm>
            <a:off x="253080" y="1728360"/>
            <a:ext cx="9622440" cy="21909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Content - base</a:t>
            </a:r>
          </a:p>
        </p:txBody>
      </p:sp>
      <p:pic>
        <p:nvPicPr>
          <p:cNvPr id="74" name="Picture 73"/>
          <p:cNvPicPr/>
          <p:nvPr/>
        </p:nvPicPr>
        <p:blipFill>
          <a:blip r:embed="rId2"/>
          <a:stretch/>
        </p:blipFill>
        <p:spPr>
          <a:xfrm>
            <a:off x="1074600" y="1636920"/>
            <a:ext cx="7886520" cy="2752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Content - base</a:t>
            </a:r>
          </a:p>
        </p:txBody>
      </p:sp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>
            <a:off x="562320" y="1920240"/>
            <a:ext cx="9038880" cy="1828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Content - base</a:t>
            </a:r>
          </a:p>
        </p:txBody>
      </p:sp>
      <p:pic>
        <p:nvPicPr>
          <p:cNvPr id="78" name="Picture 77"/>
          <p:cNvPicPr/>
          <p:nvPr/>
        </p:nvPicPr>
        <p:blipFill>
          <a:blip r:embed="rId2"/>
          <a:stretch/>
        </p:blipFill>
        <p:spPr>
          <a:xfrm>
            <a:off x="2926080" y="1023120"/>
            <a:ext cx="6492240" cy="4242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Content - axi</a:t>
            </a:r>
          </a:p>
        </p:txBody>
      </p:sp>
      <p:pic>
        <p:nvPicPr>
          <p:cNvPr id="80" name="Picture 79"/>
          <p:cNvPicPr/>
          <p:nvPr/>
        </p:nvPicPr>
        <p:blipFill>
          <a:blip r:embed="rId2"/>
          <a:stretch/>
        </p:blipFill>
        <p:spPr>
          <a:xfrm>
            <a:off x="2926080" y="1188720"/>
            <a:ext cx="6816600" cy="3971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Content - intf</a:t>
            </a:r>
          </a:p>
        </p:txBody>
      </p:sp>
      <p:pic>
        <p:nvPicPr>
          <p:cNvPr id="82" name="Picture 81"/>
          <p:cNvPicPr/>
          <p:nvPr/>
        </p:nvPicPr>
        <p:blipFill>
          <a:blip r:embed="rId2"/>
          <a:stretch/>
        </p:blipFill>
        <p:spPr>
          <a:xfrm>
            <a:off x="618840" y="1121760"/>
            <a:ext cx="9113400" cy="3450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Agenda</a:t>
            </a: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66283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What is Open Logic?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What is the Motivation?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Why using Open Logic?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Content Overview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1" strike="noStrike" spc="-1">
                <a:solidFill>
                  <a:srgbClr val="000000"/>
                </a:solidFill>
                <a:latin typeface="Yrsa"/>
              </a:rPr>
              <a:t>Call to Action</a:t>
            </a:r>
            <a:endParaRPr lang="en-US" sz="2800" b="0" strike="noStrike" spc="-1">
              <a:solidFill>
                <a:srgbClr val="000000"/>
              </a:solidFill>
              <a:latin typeface="Yrsa"/>
            </a:endParaRPr>
          </a:p>
        </p:txBody>
      </p:sp>
      <p:pic>
        <p:nvPicPr>
          <p:cNvPr id="85" name="Picture 84"/>
          <p:cNvPicPr/>
          <p:nvPr/>
        </p:nvPicPr>
        <p:blipFill>
          <a:blip r:embed="rId2"/>
          <a:stretch/>
        </p:blipFill>
        <p:spPr>
          <a:xfrm>
            <a:off x="5422320" y="738000"/>
            <a:ext cx="4179240" cy="4200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Call to Action</a:t>
            </a: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10741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Use Open Logic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Get it from GitHub </a:t>
            </a:r>
            <a:r>
              <a:rPr lang="en-US" sz="1800" b="0" strike="noStrike" spc="-1" dirty="0">
                <a:solidFill>
                  <a:srgbClr val="000000"/>
                </a:solidFill>
                <a:latin typeface="Yrsa"/>
              </a:rPr>
              <a:t>(</a:t>
            </a:r>
            <a:r>
              <a:rPr lang="en-US" sz="1800" b="0" strike="noStrike" spc="-1" dirty="0">
                <a:solidFill>
                  <a:srgbClr val="000000"/>
                </a:solidFill>
                <a:latin typeface="Yrsa"/>
                <a:hlinkClick r:id="rId2"/>
              </a:rPr>
              <a:t>https://github.com/open-logic/open-logic</a:t>
            </a:r>
            <a:r>
              <a:rPr lang="en-US" sz="1800" b="0" strike="noStrike" spc="-1" dirty="0">
                <a:solidFill>
                  <a:srgbClr val="000000"/>
                </a:solidFill>
                <a:latin typeface="Yrsa"/>
              </a:rPr>
              <a:t>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Or through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Yrsa"/>
              </a:rPr>
              <a:t>FuseSoc</a:t>
            </a: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Yrsa"/>
              </a:rPr>
              <a:t>(</a:t>
            </a:r>
            <a:r>
              <a:rPr lang="en-US" sz="1800" b="0" strike="noStrike" spc="-1" dirty="0">
                <a:solidFill>
                  <a:srgbClr val="000000"/>
                </a:solidFill>
                <a:latin typeface="Yrsa"/>
                <a:hlinkClick r:id="rId3"/>
              </a:rPr>
              <a:t>https://github.com/fusesoc/fusesoc-cores</a:t>
            </a:r>
            <a:r>
              <a:rPr lang="en-US" sz="1800" b="0" strike="noStrike" spc="-1" dirty="0">
                <a:solidFill>
                  <a:srgbClr val="000000"/>
                </a:solidFill>
                <a:latin typeface="Yrsa"/>
              </a:rPr>
              <a:t>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Inform yourself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Documentation on GitHub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  <a:ea typeface="Noto Sans CJK SC"/>
              </a:rPr>
              <a:t>YouTube Channel </a:t>
            </a:r>
            <a:r>
              <a:rPr lang="en-US" sz="1800" b="0" strike="noStrike" spc="-1" dirty="0">
                <a:solidFill>
                  <a:srgbClr val="000000"/>
                </a:solidFill>
                <a:latin typeface="Yrsa"/>
              </a:rPr>
              <a:t>(</a:t>
            </a:r>
            <a:r>
              <a:rPr lang="en-US" sz="1800" b="0" strike="noStrike" spc="-1" dirty="0">
                <a:solidFill>
                  <a:srgbClr val="000000"/>
                </a:solidFill>
                <a:latin typeface="Yrsa"/>
                <a:hlinkClick r:id="rId4"/>
              </a:rPr>
              <a:t>https://www.youtube.com/@OpenLogicFPGA</a:t>
            </a:r>
            <a:r>
              <a:rPr lang="en-US" sz="1800" b="0" strike="noStrike" spc="-1" dirty="0">
                <a:solidFill>
                  <a:srgbClr val="000000"/>
                </a:solidFill>
                <a:latin typeface="Yrsa"/>
              </a:rPr>
              <a:t>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Spread the Word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Let your Friends know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(Re-)post on LinkedIn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Give it a Star on GitHub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Agenda</a:t>
            </a: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66283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1" strike="noStrike" spc="-1">
                <a:solidFill>
                  <a:srgbClr val="000000"/>
                </a:solidFill>
                <a:latin typeface="Yrsa"/>
              </a:rPr>
              <a:t>What is Open Logic?</a:t>
            </a:r>
            <a:endParaRPr lang="en-US" sz="2800" b="0" strike="noStrike" spc="-1">
              <a:solidFill>
                <a:srgbClr val="000000"/>
              </a:solidFill>
              <a:latin typeface="Yrsa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What is the Motivation?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Why using Open Logic?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Content Overview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Call to Action</a:t>
            </a:r>
          </a:p>
        </p:txBody>
      </p:sp>
      <p:pic>
        <p:nvPicPr>
          <p:cNvPr id="20" name="Picture 19"/>
          <p:cNvPicPr/>
          <p:nvPr/>
        </p:nvPicPr>
        <p:blipFill>
          <a:blip r:embed="rId2"/>
          <a:stretch/>
        </p:blipFill>
        <p:spPr>
          <a:xfrm>
            <a:off x="5422320" y="738000"/>
            <a:ext cx="4179240" cy="4200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Call to Action</a:t>
            </a: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57200" y="1362240"/>
            <a:ext cx="950976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Contribute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Report / Feature Requests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Contribute Code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Donate 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GitHub Sponsors (also offers Priority Support and Workshops)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                Campaign for dedicated GitHub Runner</a:t>
            </a:r>
            <a:br>
              <a:rPr sz="1800"/>
            </a:br>
            <a:r>
              <a:rPr lang="en-US" sz="1800" b="0" strike="noStrike" spc="-1">
                <a:solidFill>
                  <a:srgbClr val="000000"/>
                </a:solidFill>
                <a:latin typeface="Yrsa"/>
                <a:hlinkClick r:id="rId2"/>
              </a:rPr>
              <a:t>https://www.gofundme.com/f/dedicated-github-runner-for-open-logic-fpga-standard-library</a:t>
            </a:r>
            <a:endParaRPr lang="en-US" sz="1800" b="0" strike="noStrike" spc="-1">
              <a:solidFill>
                <a:srgbClr val="000000"/>
              </a:solidFill>
              <a:latin typeface="Yrsa"/>
            </a:endParaRPr>
          </a:p>
          <a:p>
            <a:pPr marL="432000" indent="0">
              <a:buNone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 </a:t>
            </a:r>
          </a:p>
        </p:txBody>
      </p:sp>
      <p:pic>
        <p:nvPicPr>
          <p:cNvPr id="90" name="Picture 89"/>
          <p:cNvPicPr/>
          <p:nvPr/>
        </p:nvPicPr>
        <p:blipFill>
          <a:blip r:embed="rId3"/>
          <a:stretch/>
        </p:blipFill>
        <p:spPr>
          <a:xfrm>
            <a:off x="1189894" y="3241440"/>
            <a:ext cx="1135080" cy="367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Kudos and Sneak Peek</a:t>
            </a: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What’s next in Open Logic?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Fixed-Point Mathematics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Kudos to: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VUnit </a:t>
            </a:r>
            <a:r>
              <a:rPr lang="en-US" sz="1600" b="0" strike="noStrike" spc="-1">
                <a:solidFill>
                  <a:srgbClr val="000000"/>
                </a:solidFill>
                <a:latin typeface="Yrsa"/>
              </a:rPr>
              <a:t>(https://github.com/VUnit/vunit)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  <a:ea typeface="Noto Sans CJK SC"/>
              </a:rPr>
              <a:t>GHDL </a:t>
            </a:r>
            <a:r>
              <a:rPr lang="en-US" sz="1600" b="0" strike="noStrike" spc="-1">
                <a:solidFill>
                  <a:srgbClr val="000000"/>
                </a:solidFill>
                <a:latin typeface="Yrsa"/>
              </a:rPr>
              <a:t>(https://github.com/ghdl/ghdl)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  <a:ea typeface="Noto Sans CJK SC"/>
              </a:rPr>
              <a:t>NVC </a:t>
            </a:r>
            <a:r>
              <a:rPr lang="en-US" sz="1600" b="0" strike="noStrike" spc="-1">
                <a:solidFill>
                  <a:srgbClr val="000000"/>
                </a:solidFill>
                <a:latin typeface="Yrsa"/>
              </a:rPr>
              <a:t>(https://github.com/nickg/nvc)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  <a:ea typeface="Noto Sans CJK SC"/>
              </a:rPr>
              <a:t>VSG </a:t>
            </a:r>
            <a:r>
              <a:rPr lang="en-US" sz="1600" b="0" strike="noStrike" spc="-1">
                <a:solidFill>
                  <a:srgbClr val="000000"/>
                </a:solidFill>
                <a:latin typeface="Yrsa"/>
              </a:rPr>
              <a:t>(https://github.com/jeremiah-c-leary/vhdl-style-guide)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  <a:ea typeface="Noto Sans CJK SC"/>
              </a:rPr>
              <a:t>WaveDrom </a:t>
            </a:r>
            <a:r>
              <a:rPr lang="en-US" sz="1600" b="0" strike="noStrike" spc="-1">
                <a:solidFill>
                  <a:srgbClr val="000000"/>
                </a:solidFill>
                <a:latin typeface="Yrsa"/>
              </a:rPr>
              <a:t>(https://github.com/wavedrom/wavedrom)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895320" y="2011680"/>
            <a:ext cx="9071640" cy="127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Yrsa SemiBold"/>
              </a:rPr>
              <a:t>Thank You!</a:t>
            </a:r>
            <a:br>
              <a:rPr sz="4400"/>
            </a:b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Questions?</a:t>
            </a:r>
            <a:endParaRPr lang="en-US" sz="2800" b="0" strike="noStrike" spc="-1">
              <a:solidFill>
                <a:srgbClr val="000000"/>
              </a:solidFill>
              <a:latin typeface="Yrsa SemiBold"/>
            </a:endParaRPr>
          </a:p>
        </p:txBody>
      </p:sp>
      <p:pic>
        <p:nvPicPr>
          <p:cNvPr id="94" name="Picture 93"/>
          <p:cNvPicPr/>
          <p:nvPr/>
        </p:nvPicPr>
        <p:blipFill>
          <a:blip r:embed="rId2"/>
          <a:stretch/>
        </p:blipFill>
        <p:spPr>
          <a:xfrm>
            <a:off x="6766560" y="1377720"/>
            <a:ext cx="2723400" cy="2737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What is Open Logic?</a:t>
            </a: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It’s for HDL what STDLIB is for C/C++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Provides Reusable Basic Elements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CDCs, FIFOs, Width Converters, Delay-Lines, CAM, …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SPI, I2C, AXI, …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May grow into other Areas: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Fixed-Point Mathematics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DSP/SDR, Video, Networking, ...  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It is not Open Cores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Not providing IP cores … but supporting you developing them!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What is Open Logic?</a:t>
            </a: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It’s built from a Users Perspective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Focus on thorough Documentation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Metrics for Code Quality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Tutorials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Tool Integration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Simplicity / Ease of Use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License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PSI HDL License 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Yrsa"/>
              </a:rPr>
              <a:t>LGPL modified for FPGA Use</a:t>
            </a:r>
          </a:p>
        </p:txBody>
      </p:sp>
      <p:pic>
        <p:nvPicPr>
          <p:cNvPr id="25" name="Picture 24"/>
          <p:cNvPicPr/>
          <p:nvPr/>
        </p:nvPicPr>
        <p:blipFill>
          <a:blip r:embed="rId2"/>
          <a:srcRect r="41904"/>
          <a:stretch/>
        </p:blipFill>
        <p:spPr>
          <a:xfrm>
            <a:off x="5727600" y="1280160"/>
            <a:ext cx="4056120" cy="33037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Philosophy</a:t>
            </a: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174865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Pure HDL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Any Device </a:t>
            </a:r>
            <a:r>
              <a:rPr lang="en-US" sz="1600" b="0" strike="noStrike" spc="-1" dirty="0">
                <a:solidFill>
                  <a:srgbClr val="000000"/>
                </a:solidFill>
                <a:latin typeface="Yrsa"/>
              </a:rPr>
              <a:t>(AMD, Altera, Microchip,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Yrsa"/>
              </a:rPr>
              <a:t>Efinix</a:t>
            </a:r>
            <a:r>
              <a:rPr lang="en-US" sz="1600" b="0" strike="noStrike" spc="-1" dirty="0">
                <a:solidFill>
                  <a:srgbClr val="000000"/>
                </a:solidFill>
                <a:latin typeface="Yrsa"/>
              </a:rPr>
              <a:t>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Yrsa"/>
              </a:rPr>
              <a:t>Gowin</a:t>
            </a:r>
            <a:r>
              <a:rPr lang="en-US" sz="1600" b="0" strike="noStrike" spc="-1" dirty="0">
                <a:solidFill>
                  <a:srgbClr val="000000"/>
                </a:solidFill>
                <a:latin typeface="Yrsa"/>
              </a:rPr>
              <a:t>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Written in VHDL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Commitment for Usability from Verilog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Trustable Code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Proper CI Setup </a:t>
            </a:r>
            <a:r>
              <a:rPr lang="en-US" sz="1600" b="0" strike="noStrike" spc="-1" dirty="0">
                <a:solidFill>
                  <a:srgbClr val="000000"/>
                </a:solidFill>
                <a:latin typeface="Yrsa"/>
              </a:rPr>
              <a:t>(Simulation, Linting)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100% Statement / Branch Coverage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Issue Indicator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Free Tooling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Enabler for Community</a:t>
            </a:r>
          </a:p>
        </p:txBody>
      </p:sp>
      <p:pic>
        <p:nvPicPr>
          <p:cNvPr id="28" name="Picture 27"/>
          <p:cNvPicPr/>
          <p:nvPr/>
        </p:nvPicPr>
        <p:blipFill>
          <a:blip r:embed="rId2"/>
          <a:stretch/>
        </p:blipFill>
        <p:spPr>
          <a:xfrm>
            <a:off x="6766560" y="1371600"/>
            <a:ext cx="2651760" cy="2651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Agenda</a:t>
            </a: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66283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What is Open Logic?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1" strike="noStrike" spc="-1">
                <a:solidFill>
                  <a:srgbClr val="000000"/>
                </a:solidFill>
                <a:latin typeface="Yrsa"/>
              </a:rPr>
              <a:t>What is the Motivation?</a:t>
            </a:r>
            <a:endParaRPr lang="en-US" sz="2800" b="0" strike="noStrike" spc="-1">
              <a:solidFill>
                <a:srgbClr val="000000"/>
              </a:solidFill>
              <a:latin typeface="Yrsa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Why using Open Logic?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Content Overview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Yrsa"/>
              </a:rPr>
              <a:t>Call to Action</a:t>
            </a:r>
          </a:p>
        </p:txBody>
      </p:sp>
      <p:pic>
        <p:nvPicPr>
          <p:cNvPr id="31" name="Picture 30"/>
          <p:cNvPicPr/>
          <p:nvPr/>
        </p:nvPicPr>
        <p:blipFill>
          <a:blip r:embed="rId2"/>
          <a:stretch/>
        </p:blipFill>
        <p:spPr>
          <a:xfrm>
            <a:off x="5422320" y="738000"/>
            <a:ext cx="4179240" cy="4200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What is the Motivation?</a:t>
            </a:r>
          </a:p>
        </p:txBody>
      </p:sp>
      <p:pic>
        <p:nvPicPr>
          <p:cNvPr id="33" name="Picture 32"/>
          <p:cNvPicPr/>
          <p:nvPr/>
        </p:nvPicPr>
        <p:blipFill>
          <a:blip r:embed="rId2"/>
          <a:stretch/>
        </p:blipFill>
        <p:spPr>
          <a:xfrm>
            <a:off x="4023360" y="1737360"/>
            <a:ext cx="2286000" cy="2286000"/>
          </a:xfrm>
          <a:prstGeom prst="rect">
            <a:avLst/>
          </a:prstGeom>
          <a:ln w="0">
            <a:noFill/>
          </a:ln>
        </p:spPr>
      </p:pic>
      <p:pic>
        <p:nvPicPr>
          <p:cNvPr id="34" name="Picture 33"/>
          <p:cNvPicPr/>
          <p:nvPr/>
        </p:nvPicPr>
        <p:blipFill>
          <a:blip r:embed="rId3"/>
          <a:stretch/>
        </p:blipFill>
        <p:spPr>
          <a:xfrm>
            <a:off x="680400" y="1594800"/>
            <a:ext cx="2428560" cy="2428560"/>
          </a:xfrm>
          <a:prstGeom prst="rect">
            <a:avLst/>
          </a:prstGeom>
          <a:ln w="0">
            <a:noFill/>
          </a:ln>
        </p:spPr>
      </p:pic>
      <p:pic>
        <p:nvPicPr>
          <p:cNvPr id="35" name="Picture 34"/>
          <p:cNvPicPr/>
          <p:nvPr/>
        </p:nvPicPr>
        <p:blipFill>
          <a:blip r:embed="rId4"/>
          <a:stretch/>
        </p:blipFill>
        <p:spPr>
          <a:xfrm>
            <a:off x="7173360" y="1737360"/>
            <a:ext cx="2336400" cy="2336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34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b="0" strike="noStrike" spc="-1">
                <a:solidFill>
                  <a:srgbClr val="000000"/>
                </a:solidFill>
                <a:latin typeface="Yrsa SemiBold"/>
              </a:rPr>
              <a:t>I REALLY Looked for the Unicorn!</a:t>
            </a: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504000" y="1362240"/>
            <a:ext cx="9097200" cy="375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 err="1">
                <a:solidFill>
                  <a:srgbClr val="000000"/>
                </a:solidFill>
                <a:latin typeface="Yrsa"/>
              </a:rPr>
              <a:t>Hdl</a:t>
            </a: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-modules </a:t>
            </a:r>
            <a:r>
              <a:rPr lang="en-US" sz="2000" b="0" strike="noStrike" spc="-1" dirty="0">
                <a:solidFill>
                  <a:srgbClr val="000000"/>
                </a:solidFill>
                <a:latin typeface="Yrsa"/>
              </a:rPr>
              <a:t>(https://github.com/hdl-modules/hdl-modules)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Pile of Cores </a:t>
            </a:r>
            <a:r>
              <a:rPr lang="en-US" sz="2000" b="0" strike="noStrike" spc="-1" dirty="0">
                <a:solidFill>
                  <a:srgbClr val="000000"/>
                </a:solidFill>
                <a:latin typeface="Yrsa"/>
              </a:rPr>
              <a:t>(https://github.com/VLSI-EDA/PoC)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 err="1">
                <a:solidFill>
                  <a:srgbClr val="000000"/>
                </a:solidFill>
                <a:latin typeface="Yrsa"/>
              </a:rPr>
              <a:t>Basejump</a:t>
            </a: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 STL </a:t>
            </a:r>
            <a:r>
              <a:rPr lang="en-US" sz="2000" b="0" strike="noStrike" spc="-1" dirty="0">
                <a:solidFill>
                  <a:srgbClr val="000000"/>
                </a:solidFill>
                <a:latin typeface="Yrsa"/>
              </a:rPr>
              <a:t>(https://github.com/bespoke-silicon-group/basejump_stl)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Pulp common-cells </a:t>
            </a:r>
            <a:r>
              <a:rPr lang="en-US" sz="2000" b="0" strike="noStrike" spc="-1" dirty="0">
                <a:solidFill>
                  <a:srgbClr val="000000"/>
                </a:solidFill>
                <a:latin typeface="Yrsa"/>
              </a:rPr>
              <a:t>(https://github.com/pulp-platform/common_cells)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FPGA Design Elements </a:t>
            </a:r>
            <a:r>
              <a:rPr lang="en-US" sz="2000" b="0" strike="noStrike" spc="-1" dirty="0">
                <a:solidFill>
                  <a:srgbClr val="000000"/>
                </a:solidFill>
                <a:latin typeface="Yrsa"/>
              </a:rPr>
              <a:t>(https://github.com/laforest/FPGADesignElements)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rgbClr val="000000"/>
                </a:solidFill>
                <a:latin typeface="Yrsa"/>
              </a:rPr>
              <a:t>SURF </a:t>
            </a:r>
            <a:r>
              <a:rPr lang="en-US" sz="2000" b="0" strike="noStrike" spc="-1" dirty="0">
                <a:solidFill>
                  <a:srgbClr val="000000"/>
                </a:solidFill>
                <a:latin typeface="Yrsa"/>
              </a:rPr>
              <a:t>(</a:t>
            </a:r>
            <a:r>
              <a:rPr lang="en-US" sz="2000" b="0" strike="noStrike" spc="-1" dirty="0">
                <a:solidFill>
                  <a:srgbClr val="000000"/>
                </a:solidFill>
                <a:latin typeface="Yrsa"/>
                <a:hlinkClick r:id="rId2"/>
              </a:rPr>
              <a:t>https://github.com/slaclab/surf</a:t>
            </a:r>
            <a:r>
              <a:rPr lang="en-US" sz="2000" b="0" strike="noStrike" spc="-1" dirty="0">
                <a:solidFill>
                  <a:srgbClr val="000000"/>
                </a:solidFill>
                <a:latin typeface="Yrsa"/>
              </a:rPr>
              <a:t>)</a:t>
            </a:r>
          </a:p>
          <a:p>
            <a:pPr marL="432000" indent="0">
              <a:buNone/>
            </a:pPr>
            <a:endParaRPr lang="en-US" sz="2000" b="0" strike="noStrike" spc="-1" dirty="0">
              <a:solidFill>
                <a:srgbClr val="000000"/>
              </a:solidFill>
              <a:latin typeface="Yrsa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 dirty="0">
                <a:solidFill>
                  <a:srgbClr val="000000"/>
                </a:solidFill>
                <a:latin typeface="Yrsa"/>
              </a:rPr>
              <a:t>Quality, Vendor Independence,  Documentation, Public CI/CD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2232</TotalTime>
  <Words>793</Words>
  <Application>Microsoft Office PowerPoint</Application>
  <PresentationFormat>Custom</PresentationFormat>
  <Paragraphs>155</Paragraphs>
  <Slides>32</Slides>
  <Notes>0</Notes>
  <HiddenSlides>9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Symbol</vt:lpstr>
      <vt:lpstr>Times New Roman</vt:lpstr>
      <vt:lpstr>Wingdings</vt:lpstr>
      <vt:lpstr>Yrsa</vt:lpstr>
      <vt:lpstr>Yrsa SemiBold</vt:lpstr>
      <vt:lpstr>Office</vt:lpstr>
      <vt:lpstr>Open Logic Open Source FPGA Standard Library  FDF2025, CERN, 20-May-2025 Oliver Bründler</vt:lpstr>
      <vt:lpstr>Agenda</vt:lpstr>
      <vt:lpstr>Agenda</vt:lpstr>
      <vt:lpstr>What is Open Logic?</vt:lpstr>
      <vt:lpstr>What is Open Logic?</vt:lpstr>
      <vt:lpstr>Philosophy</vt:lpstr>
      <vt:lpstr>Agenda</vt:lpstr>
      <vt:lpstr>What is the Motivation?</vt:lpstr>
      <vt:lpstr>I REALLY Looked for the Unicorn!</vt:lpstr>
      <vt:lpstr>Does the World want Open Logic?</vt:lpstr>
      <vt:lpstr>Agenda</vt:lpstr>
      <vt:lpstr>Why using Open Logic?</vt:lpstr>
      <vt:lpstr>Better Quality</vt:lpstr>
      <vt:lpstr>Lower Cost</vt:lpstr>
      <vt:lpstr>Reduce Risk</vt:lpstr>
      <vt:lpstr>Agenda</vt:lpstr>
      <vt:lpstr>Structure of Open Logic</vt:lpstr>
      <vt:lpstr>Live Tour</vt:lpstr>
      <vt:lpstr>Content - base</vt:lpstr>
      <vt:lpstr>Content - base</vt:lpstr>
      <vt:lpstr>Content - base</vt:lpstr>
      <vt:lpstr>Content - base</vt:lpstr>
      <vt:lpstr>Content - base</vt:lpstr>
      <vt:lpstr>Content - base</vt:lpstr>
      <vt:lpstr>Content - base</vt:lpstr>
      <vt:lpstr>Content - axi</vt:lpstr>
      <vt:lpstr>Content - intf</vt:lpstr>
      <vt:lpstr>Agenda</vt:lpstr>
      <vt:lpstr>Call to Action</vt:lpstr>
      <vt:lpstr>Call to Action</vt:lpstr>
      <vt:lpstr>Kudos and Sneak Peek</vt:lpstr>
      <vt:lpstr>Thank You!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Logic Open Source FPGA Standard Library  FDF2025, CERN, 20-May-2025 Oliver Bründler</dc:title>
  <dc:subject/>
  <dc:creator/>
  <dc:description/>
  <cp:lastModifiedBy>VC room</cp:lastModifiedBy>
  <cp:revision>44</cp:revision>
  <cp:lastPrinted>2025-05-19T17:07:46Z</cp:lastPrinted>
  <dcterms:created xsi:type="dcterms:W3CDTF">2024-08-20T21:50:53Z</dcterms:created>
  <dcterms:modified xsi:type="dcterms:W3CDTF">2025-05-20T11:14:44Z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Year">
    <vt:lpwstr>2024</vt:lpwstr>
  </property>
</Properties>
</file>