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sldIdLst>
    <p:sldId id="256" r:id="rId5"/>
    <p:sldId id="260" r:id="rId6"/>
    <p:sldId id="261" r:id="rId7"/>
    <p:sldId id="263" r:id="rId8"/>
    <p:sldId id="262" r:id="rId9"/>
    <p:sldId id="265" r:id="rId10"/>
    <p:sldId id="270" r:id="rId11"/>
    <p:sldId id="264" r:id="rId12"/>
    <p:sldId id="266" r:id="rId13"/>
    <p:sldId id="267" r:id="rId14"/>
    <p:sldId id="272" r:id="rId15"/>
    <p:sldId id="273" r:id="rId16"/>
    <p:sldId id="268" r:id="rId17"/>
    <p:sldId id="274" r:id="rId18"/>
    <p:sldId id="275" r:id="rId19"/>
    <p:sldId id="276" r:id="rId20"/>
    <p:sldId id="26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3"/>
    <p:restoredTop sz="94694"/>
  </p:normalViewPr>
  <p:slideViewPr>
    <p:cSldViewPr snapToGrid="0" snapToObjects="1">
      <p:cViewPr>
        <p:scale>
          <a:sx n="200" d="100"/>
          <a:sy n="200" d="100"/>
        </p:scale>
        <p:origin x="-720" y="-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5T14:43:04.29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0,'4968'0'0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5T14:43:11.16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0,'5055'0'0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983308" y="450531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55554" y="457965"/>
            <a:ext cx="1825604" cy="4572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982CCA-1B74-BF6E-B229-11EF11E8D2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94996" y="480267"/>
            <a:ext cx="2309706" cy="4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CFA25C5-6468-E921-5CC9-27F4A33A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395F968-4504-BF25-C965-31E73F6616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DB6E2-DDA3-22B8-7251-F0B132B676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439522C-42D3-98C9-C46E-2F2D03D435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24.png"/><Relationship Id="rId4" Type="http://schemas.openxmlformats.org/officeDocument/2006/relationships/customXml" Target="../ink/ink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/>
              <a:t>Low Jitter Frame Clock Recovery in Xilinx </a:t>
            </a:r>
            <a:r>
              <a:rPr lang="en-US" sz="4800" b="1" dirty="0" err="1"/>
              <a:t>UltraScale</a:t>
            </a:r>
            <a:r>
              <a:rPr lang="en-US" sz="4800" b="1" dirty="0"/>
              <a:t>+ Transceivers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FPGA Developers’ Forum 2025 – CERN</a:t>
            </a:r>
          </a:p>
          <a:p>
            <a:r>
              <a:rPr lang="en-US" dirty="0"/>
              <a:t>May 21,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Paul Bachek – Electrical Engineer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4939C-FE13-5B8A-8901-DCC0AE233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92ECB3-0077-F57C-D935-F1EAF8E3DF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A84D92-4E46-24AA-A677-DA122EE21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XCLK Skew Measurement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06DE3E-59BD-5EFE-B174-2A70731FC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 to measure XCLK skew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Set RXOUTCLK to SIPO Parallel Clock by selecting RXOUTCLKPCS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Enable Auto Alignment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Read the stable Delay Aligner tap number</a:t>
            </a:r>
          </a:p>
          <a:p>
            <a:r>
              <a:rPr lang="en-US" dirty="0"/>
              <a:t>Coarse phase shift has no effect</a:t>
            </a:r>
          </a:p>
          <a:p>
            <a:r>
              <a:rPr lang="en-US" dirty="0"/>
              <a:t>Fine phase shift must compensate for entire path delay using Delay Aligner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ED86568-563E-4624-71F4-A35148836B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46C8A-9D5F-3762-D6EE-BEEB4590F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4DB0C51D-1D64-0D55-9276-54C722773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59" y="3935815"/>
            <a:ext cx="7682481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A09688F-07B9-CE09-565A-B08BBB5D61E1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GT configuration</a:t>
            </a:r>
          </a:p>
          <a:p>
            <a:pPr lvl="1"/>
            <a:r>
              <a:rPr lang="en-US" dirty="0"/>
              <a:t>RXPH_MONITOR_SEL = 0x03</a:t>
            </a:r>
          </a:p>
          <a:p>
            <a:pPr lvl="1"/>
            <a:r>
              <a:rPr lang="en-US" dirty="0"/>
              <a:t>DMONITOR_CFG1 = 0x03</a:t>
            </a:r>
          </a:p>
          <a:p>
            <a:pPr lvl="1"/>
            <a:r>
              <a:rPr lang="en-US" dirty="0"/>
              <a:t>DMONITOR[7:0] outputs an 8-bit value representing the Delay Aligner tap number</a:t>
            </a:r>
          </a:p>
          <a:p>
            <a:r>
              <a:rPr lang="en-US" dirty="0"/>
              <a:t>Delay Aligner is a 256-tap calibrated delay chain with a 4 ns range</a:t>
            </a:r>
          </a:p>
          <a:p>
            <a:pPr lvl="1"/>
            <a:r>
              <a:rPr lang="en-US" dirty="0"/>
              <a:t>Each delay tap is 15.625 </a:t>
            </a:r>
            <a:r>
              <a:rPr lang="en-US" dirty="0" err="1"/>
              <a:t>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0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47546-1EB2-BE33-FBBA-55FB8EC36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EDE84B-FD4E-9097-6065-E780E463C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92C553-48E0-AEAA-1DDC-EE3FE12F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RXRECCLKOUT Phase Measurement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A6BEB6-F337-792A-B6E2-873FEEEA6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 fontScale="92500"/>
          </a:bodyPr>
          <a:lstStyle/>
          <a:p>
            <a:r>
              <a:rPr lang="en-US" dirty="0"/>
              <a:t>How to measure relative phase between </a:t>
            </a:r>
            <a:r>
              <a:rPr lang="en-US" dirty="0">
                <a:solidFill>
                  <a:srgbClr val="FF0000"/>
                </a:solidFill>
              </a:rPr>
              <a:t>SIPO Parallel Clock </a:t>
            </a:r>
            <a:r>
              <a:rPr lang="en-US" dirty="0"/>
              <a:t>and </a:t>
            </a:r>
            <a:r>
              <a:rPr lang="en-US" dirty="0">
                <a:solidFill>
                  <a:srgbClr val="00FF00"/>
                </a:solidFill>
              </a:rPr>
              <a:t>RXRECCLKOUT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Set RXOUTCLK to RXPROGDIVCLK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Enable RXSLIDE PMA mode via DRP to manually shift SIPO Parallel Clock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Count the number of RXSLIDE shifts required for the Delay Aligner tap number to match the measured XCLK skew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Shift to restore original clock alignment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395C817-17F6-6496-872A-6CC6C82AC2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5BC2E65-912C-51C5-5DE7-6AAC463B45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6DAB1C5F-A7F0-3164-DA91-AAB51982C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61" y="3935815"/>
            <a:ext cx="7682477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E130AF5D-4742-315F-1AC0-23B6DBEF3550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45EFDEB1-D13E-52F0-410E-D121B30D78C1}"/>
              </a:ext>
            </a:extLst>
          </p:cNvPr>
          <p:cNvSpPr txBox="1">
            <a:spLocks/>
          </p:cNvSpPr>
          <p:nvPr/>
        </p:nvSpPr>
        <p:spPr>
          <a:xfrm>
            <a:off x="6095999" y="975365"/>
            <a:ext cx="5633420" cy="2960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Clock Data Recovery (CDR) Clock generates both SIPO Parallel Clock and RXRECCLKOUT</a:t>
            </a:r>
          </a:p>
          <a:p>
            <a:r>
              <a:rPr lang="en-US" dirty="0"/>
              <a:t>The measured number of RXSLIDE shifts represents the relative clock phase in integer number of CDR Clock periods</a:t>
            </a:r>
          </a:p>
          <a:p>
            <a:r>
              <a:rPr lang="en-US" dirty="0"/>
              <a:t>Original phase set by Auto Alignment must be restored for proper Clock Domain Crossing (CDC)</a:t>
            </a:r>
          </a:p>
        </p:txBody>
      </p:sp>
    </p:spTree>
    <p:extLst>
      <p:ext uri="{BB962C8B-B14F-4D97-AF65-F5344CB8AC3E}">
        <p14:creationId xmlns:p14="http://schemas.microsoft.com/office/powerpoint/2010/main" val="547533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74A2C-27E2-E7C2-C8D6-E4D23E27B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04ED08-B406-C0A6-C3DB-A95B53BBCD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4D783C-4D33-C991-C7DA-87EC7FFBA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RXRECCLKOUT Phase Compensation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D869B3-FFAC-8F30-3D83-3A777BBB0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2563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Cannot have SIPO Parallel Clock aligned with RXRECCLKOUT while maintaining valid CDC</a:t>
            </a:r>
          </a:p>
          <a:p>
            <a:r>
              <a:rPr lang="en-US" dirty="0"/>
              <a:t>But the ultimate goal is to align  RXRECCLKOUT with RXDATA frames</a:t>
            </a:r>
          </a:p>
          <a:p>
            <a:pPr lvl="1"/>
            <a:r>
              <a:rPr lang="en-US" dirty="0"/>
              <a:t>Can be achieved by compensating for SIPO Parallel Clock relative phase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3EC8D04-EF60-EE46-E446-6278A948F5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BA144E-EE49-365E-A7C9-B75CFFD247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6258459-86B8-63C8-8986-67F8EE1C2342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771AC6D8-0D7E-0369-6019-95215C6796C4}"/>
              </a:ext>
            </a:extLst>
          </p:cNvPr>
          <p:cNvSpPr txBox="1">
            <a:spLocks/>
          </p:cNvSpPr>
          <p:nvPr/>
        </p:nvSpPr>
        <p:spPr>
          <a:xfrm>
            <a:off x="6095999" y="975365"/>
            <a:ext cx="5633420" cy="2256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How to align RXRECCLKOUT with RXDATA frames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Enable RXSLIDE PCS mode via DRP to manually barrel shift RXDATA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Shift RXDATA by the measured number of CDR Clocks between SIPO Parallel Clock and RXRECCLKOUT phase</a:t>
            </a:r>
          </a:p>
          <a:p>
            <a:r>
              <a:rPr lang="en-US" dirty="0"/>
              <a:t>RXDATA now appears as if SIPO Parallel Clock and RXRECCLKOUT are aligned</a:t>
            </a:r>
          </a:p>
          <a:p>
            <a:pPr lvl="1"/>
            <a:r>
              <a:rPr lang="en-US" dirty="0"/>
              <a:t>Independent of XCLK skew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7F6273C-03F4-D255-2331-BF912C906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14940" y="3231694"/>
            <a:ext cx="5962115" cy="2847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F2FEBC-89C8-F4D4-6C8E-266D9DF11304}"/>
              </a:ext>
            </a:extLst>
          </p:cNvPr>
          <p:cNvSpPr txBox="1"/>
          <p:nvPr/>
        </p:nvSpPr>
        <p:spPr>
          <a:xfrm>
            <a:off x="9077056" y="4332516"/>
            <a:ext cx="2332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UG576 </a:t>
            </a:r>
            <a:r>
              <a:rPr lang="en-US" sz="1200" dirty="0" err="1"/>
              <a:t>UltraScale</a:t>
            </a:r>
            <a:r>
              <a:rPr lang="en-US" sz="1200" dirty="0"/>
              <a:t> Architecture GTH Transceivers User Guide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B28BA39-7D86-0C33-C586-118E3258C1F7}"/>
                  </a:ext>
                </a:extLst>
              </p14:cNvPr>
              <p14:cNvContentPartPr/>
              <p14:nvPr/>
            </p14:nvContentPartPr>
            <p14:xfrm>
              <a:off x="4521859" y="5455436"/>
              <a:ext cx="1788840" cy="7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B28BA39-7D86-0C33-C586-118E3258C1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67859" y="5239436"/>
                <a:ext cx="189648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881F9BE-97B5-7096-E09E-AB133D27D723}"/>
                  </a:ext>
                </a:extLst>
              </p14:cNvPr>
              <p14:cNvContentPartPr/>
              <p14:nvPr/>
            </p14:nvContentPartPr>
            <p14:xfrm>
              <a:off x="4531219" y="5545796"/>
              <a:ext cx="1820160" cy="72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881F9BE-97B5-7096-E09E-AB133D27D72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77219" y="5329796"/>
                <a:ext cx="1927800" cy="4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126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40FE1-9349-D8D4-1829-7CB3A7640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BAF00-EFEB-00AC-692D-2079B8B30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A3C4EC-B31E-9CC2-198A-49ED4ECE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RXDATA Comma Alignment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9D6F1C-8938-FAB9-3C93-74E9F9A32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RXRECCLKOUT and RXDATA frames can now be deterministically aligned</a:t>
            </a:r>
          </a:p>
          <a:p>
            <a:pPr lvl="1"/>
            <a:r>
              <a:rPr lang="en-US" dirty="0"/>
              <a:t>But RXDATA is not yet comma aligned</a:t>
            </a:r>
          </a:p>
          <a:p>
            <a:pPr lvl="1"/>
            <a:r>
              <a:rPr lang="en-US" dirty="0"/>
              <a:t>Cannot use RXSLIDE PCS or PMA without losing RXRECCLKOUT alignment</a:t>
            </a:r>
          </a:p>
          <a:p>
            <a:r>
              <a:rPr lang="en-US" dirty="0"/>
              <a:t>Must manually phase shift </a:t>
            </a:r>
            <a:r>
              <a:rPr lang="en-US" dirty="0">
                <a:solidFill>
                  <a:srgbClr val="0000FF"/>
                </a:solidFill>
              </a:rPr>
              <a:t>CDR Clock</a:t>
            </a:r>
          </a:p>
          <a:p>
            <a:pPr lvl="1"/>
            <a:r>
              <a:rPr lang="en-US" dirty="0"/>
              <a:t>Shifts </a:t>
            </a:r>
            <a:r>
              <a:rPr lang="en-US" dirty="0">
                <a:solidFill>
                  <a:srgbClr val="FF0000"/>
                </a:solidFill>
              </a:rPr>
              <a:t>SIPO Parallel Clock </a:t>
            </a:r>
            <a:r>
              <a:rPr lang="en-US" dirty="0"/>
              <a:t>and </a:t>
            </a:r>
            <a:r>
              <a:rPr lang="en-US" dirty="0">
                <a:solidFill>
                  <a:srgbClr val="00FF00"/>
                </a:solidFill>
              </a:rPr>
              <a:t>RXRECCLKOUT</a:t>
            </a:r>
            <a:r>
              <a:rPr lang="en-US" dirty="0"/>
              <a:t> simultaneously maintaining alignment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B2B43E-7B5D-C420-9E79-0072CFB142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4040EDC-3CDA-60A4-3D01-0DA93E216F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192CDC3E-9BA4-6675-F8AF-E605C6900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59" y="3935815"/>
            <a:ext cx="7682481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218F460-547C-D26C-1965-0E898E311DF8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CDR Clock</a:t>
            </a:r>
          </a:p>
          <a:p>
            <a:pPr lvl="1"/>
            <a:r>
              <a:rPr lang="en-US" dirty="0"/>
              <a:t>Generated from PLL Clock through CDR PI</a:t>
            </a:r>
          </a:p>
          <a:p>
            <a:pPr lvl="1"/>
            <a:r>
              <a:rPr lang="en-US" dirty="0"/>
              <a:t>PI is a 128-tap calibrated delay chain</a:t>
            </a:r>
          </a:p>
          <a:p>
            <a:pPr lvl="2"/>
            <a:r>
              <a:rPr lang="en-US" dirty="0"/>
              <a:t>Each delay tap is 1/128</a:t>
            </a:r>
            <a:r>
              <a:rPr lang="en-US" baseline="30000" dirty="0"/>
              <a:t>th</a:t>
            </a:r>
            <a:r>
              <a:rPr lang="en-US" dirty="0"/>
              <a:t> of one PLL Clock period</a:t>
            </a:r>
          </a:p>
          <a:p>
            <a:pPr lvl="1"/>
            <a:r>
              <a:rPr lang="en-US" dirty="0"/>
              <a:t>Can be phase shifted by manually controlling the PI tap number</a:t>
            </a:r>
          </a:p>
          <a:p>
            <a:r>
              <a:rPr lang="en-US" dirty="0"/>
              <a:t>Burst-Mode Clock Data Recovery with GTH and GTY Transceivers XAPP1252</a:t>
            </a:r>
          </a:p>
          <a:p>
            <a:pPr lvl="1"/>
            <a:r>
              <a:rPr lang="en-US" dirty="0"/>
              <a:t>Demonstrates how to read and control the PI tap number</a:t>
            </a:r>
          </a:p>
        </p:txBody>
      </p:sp>
    </p:spTree>
    <p:extLst>
      <p:ext uri="{BB962C8B-B14F-4D97-AF65-F5344CB8AC3E}">
        <p14:creationId xmlns:p14="http://schemas.microsoft.com/office/powerpoint/2010/main" val="2998552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F1511-1ABE-936F-A73B-9DDDAE9C2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3375F-8752-69BE-58D8-6854CF864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B60743-6AC8-445C-67EA-00A109E9B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Clock Phase Shift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3DF65-CD2D-9C93-D85E-41197D826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GT configuration</a:t>
            </a:r>
          </a:p>
          <a:p>
            <a:pPr lvl="1"/>
            <a:r>
              <a:rPr lang="en-US" dirty="0"/>
              <a:t>DMONITOR_CFG1 = 0x01</a:t>
            </a:r>
          </a:p>
          <a:p>
            <a:pPr lvl="1"/>
            <a:r>
              <a:rPr lang="en-US" dirty="0"/>
              <a:t>DMONITOR[6:0] outputs a 7-bit value representing the PI tap number</a:t>
            </a:r>
          </a:p>
          <a:p>
            <a:pPr lvl="1"/>
            <a:r>
              <a:rPr lang="en-US" dirty="0"/>
              <a:t>See XAPP1252 for all required attribute settings</a:t>
            </a:r>
          </a:p>
          <a:p>
            <a:r>
              <a:rPr lang="en-US" dirty="0"/>
              <a:t>Manual CDR PI control</a:t>
            </a:r>
          </a:p>
          <a:p>
            <a:pPr lvl="1"/>
            <a:r>
              <a:rPr lang="en-US" dirty="0"/>
              <a:t>RXCDR_CFG1[15:9]</a:t>
            </a:r>
          </a:p>
          <a:p>
            <a:pPr lvl="2"/>
            <a:r>
              <a:rPr lang="en-US" dirty="0"/>
              <a:t>DRP register 0x00F</a:t>
            </a:r>
          </a:p>
          <a:p>
            <a:pPr lvl="2"/>
            <a:r>
              <a:rPr lang="en-US" dirty="0"/>
              <a:t>Write new value for 7-bit PI tap number</a:t>
            </a:r>
          </a:p>
          <a:p>
            <a:pPr lvl="1"/>
            <a:r>
              <a:rPr lang="en-US" dirty="0"/>
              <a:t>Pulse RXCDROVRDEN high to apply the new PI tap number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7C6B2A5-9B65-3FC9-123E-D7ED89FEF5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7086609-95BB-8CC7-945C-B2D0B61E0C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BC13A813-A997-9EAF-240A-5B429D083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59" y="3935815"/>
            <a:ext cx="7682481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6812ED60-F4FB-242B-FAB9-3B0B1764702F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How to manually phase shift CDR Clock in Unit Interval (UI) increments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Read the current PI tap number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Write new values for the PI tap number in quick succession starting with the current value and incrementing until rollover at 128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Continue incrementing until it is returned to its original value</a:t>
            </a:r>
          </a:p>
          <a:p>
            <a:r>
              <a:rPr lang="en-US" dirty="0"/>
              <a:t>This procedure affects a single UI phase shift in the CDR Clock</a:t>
            </a:r>
          </a:p>
        </p:txBody>
      </p:sp>
    </p:spTree>
    <p:extLst>
      <p:ext uri="{BB962C8B-B14F-4D97-AF65-F5344CB8AC3E}">
        <p14:creationId xmlns:p14="http://schemas.microsoft.com/office/powerpoint/2010/main" val="1457028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7DD1F-56F4-A14E-3648-4229CF480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925AD5-6A98-329F-3184-989F8F8ED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F2AF71-C4CC-7B67-768B-848E43B7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329C52-EE6C-E1D8-BCE9-A2F07ABB4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/>
              <a:t>Align SIPO Parallel Clock and RXRECCLKOUT using Buffer Bypass Auto Alignment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Measure and compensate for XCLK skew using RXSLIDE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Comma align RXDATA by manually phase shifting CDR Clock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101172-F163-8E67-ED5C-4D7BC1A003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4628473-6FC6-AFB1-E345-D95ACE481F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B883F57E-2113-D8BC-BCDC-27478D803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59" y="3935815"/>
            <a:ext cx="7682481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76D9FD7F-9C92-B28F-F107-53DE14FAA72B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Potential Complications</a:t>
            </a:r>
          </a:p>
          <a:p>
            <a:pPr lvl="1"/>
            <a:r>
              <a:rPr lang="en-US" dirty="0"/>
              <a:t>If one RXRECCLKOUT half period is larger than the 4 ns Delay Aligner range</a:t>
            </a:r>
          </a:p>
          <a:p>
            <a:pPr lvl="2"/>
            <a:r>
              <a:rPr lang="en-US" dirty="0"/>
              <a:t>XCLK skew measurement may require a phase shifted version of RXOUTCLK</a:t>
            </a:r>
          </a:p>
          <a:p>
            <a:pPr lvl="1"/>
            <a:r>
              <a:rPr lang="en-US" dirty="0"/>
              <a:t>SIPO Parallel Clock RXSLIDE PMA phase shift granularity limited by RXOUTDIV</a:t>
            </a:r>
          </a:p>
          <a:p>
            <a:pPr lvl="2"/>
            <a:r>
              <a:rPr lang="en-US" dirty="0"/>
              <a:t>May have to reset RXPROGDIV and retry if they are on alternate CDR Clock edges</a:t>
            </a:r>
          </a:p>
          <a:p>
            <a:pPr lvl="1"/>
            <a:r>
              <a:rPr lang="en-US" dirty="0"/>
              <a:t>If RXUSRCLK2 different than RXUSRCLK</a:t>
            </a:r>
          </a:p>
          <a:p>
            <a:pPr lvl="2"/>
            <a:r>
              <a:rPr lang="en-US" dirty="0"/>
              <a:t>SIPO Parallel Clock frequency must be temporarily changed for XCLK skew measurement</a:t>
            </a:r>
          </a:p>
          <a:p>
            <a:pPr lvl="2"/>
            <a:r>
              <a:rPr lang="en-US" dirty="0"/>
              <a:t>PLL or MMCM required to generate RXUSRCLK</a:t>
            </a:r>
          </a:p>
        </p:txBody>
      </p:sp>
    </p:spTree>
    <p:extLst>
      <p:ext uri="{BB962C8B-B14F-4D97-AF65-F5344CB8AC3E}">
        <p14:creationId xmlns:p14="http://schemas.microsoft.com/office/powerpoint/2010/main" val="1115926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44D9C-03B3-77C4-BC8A-4A5B74607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AB7CD3-AF64-8B48-F37D-564435B38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01A1E-CF7A-9C5A-B17E-6B106EE32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31EB4F-DA38-BD5E-D68E-C3E8B3466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4"/>
            <a:ext cx="5758926" cy="4947318"/>
          </a:xfrm>
        </p:spPr>
        <p:txBody>
          <a:bodyPr>
            <a:normAutofit fontScale="92500"/>
          </a:bodyPr>
          <a:lstStyle/>
          <a:p>
            <a:r>
              <a:rPr lang="en-US" dirty="0"/>
              <a:t>Clock recovery test with 2 independent GTH transceiver channels</a:t>
            </a:r>
          </a:p>
          <a:p>
            <a:pPr lvl="1"/>
            <a:r>
              <a:rPr lang="en-US" dirty="0"/>
              <a:t>64-bit words, 100 MHz MGTREFCLK, 8 Gbps line rate, 40-bit GTH internal </a:t>
            </a:r>
            <a:r>
              <a:rPr lang="en-US" dirty="0" err="1"/>
              <a:t>datapath</a:t>
            </a:r>
            <a:r>
              <a:rPr lang="en-US" dirty="0"/>
              <a:t>, 200 MHz RXUSRCLK, equalizer in LPM mode</a:t>
            </a:r>
          </a:p>
          <a:p>
            <a:pPr lvl="1"/>
            <a:r>
              <a:rPr lang="en-US" dirty="0"/>
              <a:t>Copper SMA loopback via FMC breakout</a:t>
            </a:r>
          </a:p>
          <a:p>
            <a:pPr lvl="1"/>
            <a:r>
              <a:rPr lang="en-US" dirty="0"/>
              <a:t>No clock skew variations measured across hundreds of reset cycles down to 1 </a:t>
            </a:r>
            <a:r>
              <a:rPr lang="en-US" dirty="0" err="1"/>
              <a:t>ps</a:t>
            </a:r>
            <a:r>
              <a:rPr lang="en-US" dirty="0"/>
              <a:t> measurement resolution of oscilloscope</a:t>
            </a:r>
          </a:p>
          <a:p>
            <a:r>
              <a:rPr lang="en-US" dirty="0"/>
              <a:t>Equipment</a:t>
            </a:r>
          </a:p>
          <a:p>
            <a:pPr lvl="1"/>
            <a:r>
              <a:rPr lang="en-US" dirty="0"/>
              <a:t>Zynq </a:t>
            </a:r>
            <a:r>
              <a:rPr lang="en-US" dirty="0" err="1"/>
              <a:t>UltraScale</a:t>
            </a:r>
            <a:r>
              <a:rPr lang="en-US" dirty="0"/>
              <a:t>+ ZCU102 Evaluation Board XCZU9ED-FFVB1156-2-E</a:t>
            </a:r>
          </a:p>
          <a:p>
            <a:pPr lvl="1"/>
            <a:r>
              <a:rPr lang="en-US" dirty="0"/>
              <a:t>Stanford Research Systems CG635 Clock Generator with 0.0001 ppm Rb </a:t>
            </a:r>
            <a:r>
              <a:rPr lang="en-US" dirty="0" err="1"/>
              <a:t>timebase</a:t>
            </a:r>
            <a:endParaRPr lang="en-US" dirty="0"/>
          </a:p>
          <a:p>
            <a:pPr lvl="1"/>
            <a:r>
              <a:rPr lang="en-US" dirty="0"/>
              <a:t>Tektronix MDO4104B-6 5 GS/s oscilloscope with acquisition averaging enabled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F9978C-2682-FA2B-61E0-F8D298D382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A1BE62C-8126-83F9-7CA1-8384A64C78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10" name="Picture 9" descr="A picture containing text, cluttered&#10;&#10;AI-generated content may be incorrect.">
            <a:extLst>
              <a:ext uri="{FF2B5EF4-FFF2-40B4-BE49-F238E27FC236}">
                <a16:creationId xmlns:a16="http://schemas.microsoft.com/office/drawing/2014/main" id="{F3F8F4E3-96A6-61FD-53CA-372AEF847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506" y="1275603"/>
            <a:ext cx="5742392" cy="430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58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7F423-DB86-2114-0A16-CACF73891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FEDE8B-0D4D-7092-9CC1-75762DB57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B7EB88-FF02-39B2-6148-13AD34BC2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CA018A-5B63-4C8F-7A9C-91F1EFF6B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11499924" cy="4926124"/>
          </a:xfrm>
        </p:spPr>
        <p:txBody>
          <a:bodyPr>
            <a:normAutofit/>
          </a:bodyPr>
          <a:lstStyle/>
          <a:p>
            <a:pPr marL="187325" marR="0" indent="-187325" algn="just">
              <a:spcAft>
                <a:spcPts val="300"/>
              </a:spcAft>
              <a:buNone/>
            </a:pPr>
            <a:r>
              <a:rPr lang="en-US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[1]	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 Mendes, S. Baron, C. Soos, J. Troska, and P. </a:t>
            </a:r>
            <a:r>
              <a:rPr lang="en-GB" sz="1800" kern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Novellini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“Achieving picosecond-level phase stability in timing distribution systems with Xilinx </a:t>
            </a:r>
            <a:r>
              <a:rPr lang="en-GB" sz="1800" kern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ultrascale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transceivers,” IEEE Trans. </a:t>
            </a:r>
            <a:r>
              <a:rPr lang="en-GB" sz="1800" kern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Nucl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Sci., vol. 67, no. 3, pp. 473–481, Mar. 2020. </a:t>
            </a:r>
            <a:endParaRPr lang="en-US" sz="1800" kern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7325" marR="0" indent="-187325" algn="just">
              <a:spcAft>
                <a:spcPts val="300"/>
              </a:spcAft>
              <a:buNone/>
            </a:pPr>
            <a:r>
              <a:rPr lang="en-US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[2]	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Xilinx, “</a:t>
            </a:r>
            <a:r>
              <a:rPr lang="en-GB" sz="1800" kern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UltraScale</a:t>
            </a:r>
            <a:r>
              <a:rPr lang="en-GB" sz="1800" kern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Architecture GTH Transceivers User Guide UG576 (v1.7.1),” Aug. 18, 2021. https://docs.amd.com/v/u/en-US/ug576-ultrascale-gth-transceivers</a:t>
            </a:r>
            <a:endParaRPr lang="en-US" sz="1800" kern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8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[3]	Xilinx, “Burst-Mode Clock Data Recovery with GTH and GTY Transceivers XAPP 1252 (v1.3),” Apr. 12, 2019. https://docs.amd.com/v/u/en-US/xapp1252-burst-clk-data-recovery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F2BD57-D237-1A38-0A84-F3B99A973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6201F8-5F6E-0095-51C8-E33320FE5F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</p:spTree>
    <p:extLst>
      <p:ext uri="{BB962C8B-B14F-4D97-AF65-F5344CB8AC3E}">
        <p14:creationId xmlns:p14="http://schemas.microsoft.com/office/powerpoint/2010/main" val="94751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Timing Data Link (TDL)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4A9F9-944D-5880-3F0F-9FAC5E0F3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7879552" cy="4865858"/>
          </a:xfrm>
        </p:spPr>
        <p:txBody>
          <a:bodyPr>
            <a:normAutofit/>
          </a:bodyPr>
          <a:lstStyle/>
          <a:p>
            <a:r>
              <a:rPr lang="en-US" dirty="0"/>
              <a:t>100 MHz Accelerator Master Clock</a:t>
            </a:r>
          </a:p>
          <a:p>
            <a:pPr lvl="1"/>
            <a:r>
              <a:rPr lang="en-US" dirty="0"/>
              <a:t>Used to synthesize RF and Beam Sync clocks</a:t>
            </a:r>
          </a:p>
          <a:p>
            <a:r>
              <a:rPr lang="en-US" dirty="0"/>
              <a:t>64-bit TDL Packets transmitted continuously</a:t>
            </a:r>
          </a:p>
          <a:p>
            <a:r>
              <a:rPr lang="en-US" dirty="0"/>
              <a:t>8b/10b byte encoding yields 80 bits per TDL Packet</a:t>
            </a:r>
          </a:p>
          <a:p>
            <a:r>
              <a:rPr lang="en-US" dirty="0"/>
              <a:t>Line rate of 8 Gbps</a:t>
            </a:r>
          </a:p>
          <a:p>
            <a:pPr lvl="1"/>
            <a:r>
              <a:rPr lang="en-US" dirty="0"/>
              <a:t>100 MHz * 80 bits = 8 Gbps</a:t>
            </a:r>
          </a:p>
          <a:p>
            <a:r>
              <a:rPr lang="en-US" dirty="0"/>
              <a:t>Transmitted long distances via SFP+ fiber modules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3D6101-09EB-C2D7-5F5E-76835F54E4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08314C-D51D-8E89-197F-F289714144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35B28B1-95FF-8900-4B08-C0329596D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378265" y="901521"/>
            <a:ext cx="3549225" cy="505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4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4DF8B3-E39F-BB1D-8515-C0E9E181C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80801B-68FD-A4CA-E95A-5EDA248D0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C8A302-222C-6E74-C3F5-96ABE9E68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Distribution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A28719-D625-02F2-65E2-462DF9B4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965899" cy="4865858"/>
          </a:xfrm>
        </p:spPr>
        <p:txBody>
          <a:bodyPr>
            <a:normAutofit/>
          </a:bodyPr>
          <a:lstStyle/>
          <a:p>
            <a:r>
              <a:rPr lang="en-US" dirty="0"/>
              <a:t>Transmitter serializes TDL Packet frames synchronous with master clock</a:t>
            </a:r>
          </a:p>
          <a:p>
            <a:r>
              <a:rPr lang="en-US" dirty="0"/>
              <a:t>Receiver deserializes TDL Packet frames and recovers master clock from data frame clock</a:t>
            </a:r>
          </a:p>
          <a:p>
            <a:r>
              <a:rPr lang="en-US" dirty="0"/>
              <a:t>Synchronous clock recovery is trivial</a:t>
            </a:r>
          </a:p>
          <a:p>
            <a:r>
              <a:rPr lang="en-US" dirty="0"/>
              <a:t>Deterministic phase alignment requires careful consideration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E384C3-559C-3323-69E5-723ED18FE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875652F-72F5-B521-F8B5-9F64EB46DA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7B0C2B8-B6C4-E210-E0BE-6BB2B7BDA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8479" y="1323975"/>
            <a:ext cx="553402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5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353DD-6233-725C-85FF-83C4000D1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5E2921-86D1-7710-607B-17A9D99C8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E6B3A0-4441-2BFE-16CC-01B310D10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Transmitter Clock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6F29E9-7695-371E-38A3-8DEEC8E95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011164" cy="486585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PISO parallel clock </a:t>
            </a:r>
            <a:r>
              <a:rPr lang="en-US" dirty="0"/>
              <a:t>controls data framing</a:t>
            </a:r>
          </a:p>
          <a:p>
            <a:pPr lvl="1"/>
            <a:r>
              <a:rPr lang="en-US" dirty="0"/>
              <a:t>Internally divided down serial clock</a:t>
            </a:r>
          </a:p>
          <a:p>
            <a:pPr lvl="1"/>
            <a:r>
              <a:rPr lang="en-US" dirty="0"/>
              <a:t>Nondeterministic phase relationship with MGTREFCLK</a:t>
            </a:r>
          </a:p>
          <a:p>
            <a:r>
              <a:rPr lang="en-US" dirty="0"/>
              <a:t>Set </a:t>
            </a:r>
            <a:r>
              <a:rPr lang="en-US" dirty="0">
                <a:solidFill>
                  <a:srgbClr val="FF0000"/>
                </a:solidFill>
              </a:rPr>
              <a:t>TXOUTCLK</a:t>
            </a:r>
            <a:r>
              <a:rPr lang="en-US" dirty="0"/>
              <a:t> to </a:t>
            </a:r>
            <a:r>
              <a:rPr lang="en-US" dirty="0">
                <a:solidFill>
                  <a:srgbClr val="FF0000"/>
                </a:solidFill>
              </a:rPr>
              <a:t>TXOUTCLKPMA</a:t>
            </a:r>
          </a:p>
          <a:p>
            <a:r>
              <a:rPr lang="en-US" dirty="0"/>
              <a:t>Must align TXOUTCLK with Accelerator Master Clock</a:t>
            </a:r>
          </a:p>
          <a:p>
            <a:r>
              <a:rPr lang="en-US" dirty="0"/>
              <a:t>Accelerator Master Clock drives </a:t>
            </a:r>
            <a:r>
              <a:rPr lang="en-US" dirty="0">
                <a:solidFill>
                  <a:srgbClr val="00FF00"/>
                </a:solidFill>
              </a:rPr>
              <a:t>MGTREFCLK</a:t>
            </a:r>
          </a:p>
          <a:p>
            <a:r>
              <a:rPr lang="en-US" dirty="0"/>
              <a:t>The Phase Interpolator (PI) can be manually controlled via the Dynamic Reconfiguration Port (DRP)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D55FCD4-4AA4-F823-BC67-4C59B754FC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F292897-9C47-F1EE-EE1F-D62D6140CD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0075623-FB0F-0027-A312-C4D1A1FE7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473744" y="975366"/>
            <a:ext cx="5488758" cy="48658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5DC572-52B1-8D0E-6594-E9C751109EAD}"/>
              </a:ext>
            </a:extLst>
          </p:cNvPr>
          <p:cNvSpPr txBox="1"/>
          <p:nvPr/>
        </p:nvSpPr>
        <p:spPr>
          <a:xfrm>
            <a:off x="6744176" y="5841222"/>
            <a:ext cx="4947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UG576 </a:t>
            </a:r>
            <a:r>
              <a:rPr lang="en-US" sz="1200" dirty="0" err="1"/>
              <a:t>UltraScale</a:t>
            </a:r>
            <a:r>
              <a:rPr lang="en-US" sz="1200" dirty="0"/>
              <a:t> Architecture GTH Transceivers User Guide</a:t>
            </a:r>
          </a:p>
        </p:txBody>
      </p:sp>
    </p:spTree>
    <p:extLst>
      <p:ext uri="{BB962C8B-B14F-4D97-AF65-F5344CB8AC3E}">
        <p14:creationId xmlns:p14="http://schemas.microsoft.com/office/powerpoint/2010/main" val="2210291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10D67-CDD1-7D11-99C6-E1C9CF7BB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29ED37-9139-C4DF-55CC-290F6699A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287620-FF82-F315-D164-C93E31A37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Transmitter Phase Control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00928-1973-8348-08F9-579916E1A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81992" cy="4865858"/>
          </a:xfrm>
        </p:spPr>
        <p:txBody>
          <a:bodyPr>
            <a:normAutofit/>
          </a:bodyPr>
          <a:lstStyle/>
          <a:p>
            <a:r>
              <a:rPr lang="en-US" dirty="0"/>
              <a:t>Xilinx PICXO FRACXO IP Core provides TXOUTCLK alignment functionality by modulating PI</a:t>
            </a:r>
          </a:p>
          <a:p>
            <a:r>
              <a:rPr lang="en-US" dirty="0"/>
              <a:t>Allows the GT TXOUTCLK to be phase aligned to a reference clock from fabric</a:t>
            </a:r>
          </a:p>
          <a:p>
            <a:pPr lvl="1"/>
            <a:r>
              <a:rPr lang="en-US" dirty="0"/>
              <a:t>MGTREFCLK routed to fabric via BUFG_GT</a:t>
            </a:r>
          </a:p>
          <a:p>
            <a:r>
              <a:rPr lang="en-US" dirty="0"/>
              <a:t>Convenient tool provided for calculating optimal digital PLL loop gains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ED1A3D2-C161-8C37-E591-2CF42FB07B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45CF86-B4F1-30E3-161A-53D504A155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F76180-2571-65FE-7EB8-575483647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614" y="1332089"/>
            <a:ext cx="5831890" cy="419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2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416F5-58F7-6546-C381-20F623FF6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AAB435-9EE8-AE28-F67C-AFF2D4240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D382FE-52D0-3B31-C8B9-8E202A79B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Clock Recovery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88FFF-E47C-4BE7-29E0-50C8E364A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137654" cy="4865858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SIPO Parallel Clock</a:t>
            </a:r>
            <a:r>
              <a:rPr lang="en-US" dirty="0"/>
              <a:t> controls data framing</a:t>
            </a:r>
          </a:p>
          <a:p>
            <a:pPr lvl="1"/>
            <a:r>
              <a:rPr lang="en-US" dirty="0"/>
              <a:t>Internally divided down serial clock</a:t>
            </a:r>
          </a:p>
          <a:p>
            <a:pPr lvl="1"/>
            <a:r>
              <a:rPr lang="en-US" dirty="0"/>
              <a:t>Can be sent to fabric via </a:t>
            </a:r>
            <a:r>
              <a:rPr lang="en-US" dirty="0">
                <a:solidFill>
                  <a:srgbClr val="FF0000"/>
                </a:solidFill>
              </a:rPr>
              <a:t>RXOUTCLK</a:t>
            </a:r>
            <a:r>
              <a:rPr lang="en-US" dirty="0"/>
              <a:t> then output via OBUFDS to IO pins</a:t>
            </a:r>
          </a:p>
          <a:p>
            <a:r>
              <a:rPr lang="en-US" dirty="0"/>
              <a:t>Phase shift SIPO Parallel Clock to align data</a:t>
            </a:r>
          </a:p>
          <a:p>
            <a:pPr lvl="1"/>
            <a:r>
              <a:rPr lang="en-US" dirty="0"/>
              <a:t>Buffer Bypass with RXSLIDE PMA mode</a:t>
            </a:r>
          </a:p>
          <a:p>
            <a:pPr lvl="1"/>
            <a:r>
              <a:rPr lang="en-US" dirty="0"/>
              <a:t>Phase shift granularity is limited by the SIPO Serial Clock period</a:t>
            </a:r>
          </a:p>
          <a:p>
            <a:pPr lvl="1"/>
            <a:r>
              <a:rPr lang="en-US" dirty="0"/>
              <a:t>Reset and retry if aligned on alternate edge</a:t>
            </a:r>
          </a:p>
          <a:p>
            <a:r>
              <a:rPr lang="en-US" dirty="0"/>
              <a:t>Problems</a:t>
            </a:r>
          </a:p>
          <a:p>
            <a:pPr lvl="1"/>
            <a:r>
              <a:rPr lang="en-US" dirty="0"/>
              <a:t>RXSLIDE PMA can cause the Buffer Bypass Delay Aligner to lose alignment</a:t>
            </a:r>
          </a:p>
          <a:p>
            <a:pPr lvl="1"/>
            <a:r>
              <a:rPr lang="en-US" dirty="0"/>
              <a:t>Inconsistent phase across resets due to Auto Alignment algorithm</a:t>
            </a:r>
          </a:p>
          <a:p>
            <a:pPr lvl="1"/>
            <a:r>
              <a:rPr lang="en-US" dirty="0"/>
              <a:t>Delay Aligner introduces nonlinear phase drift</a:t>
            </a:r>
          </a:p>
          <a:p>
            <a:pPr lvl="1"/>
            <a:r>
              <a:rPr lang="en-US" dirty="0"/>
              <a:t>FPGA clocking network introduces phase jitter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0378D7-FDC6-080A-7186-8C13911F1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E6F4EC-8242-2B4F-5B89-17AA253415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ECA23C8-0535-701E-68E9-BF18D7547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00234" y="975365"/>
            <a:ext cx="5457426" cy="4865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713CD3-B728-1A03-828C-0C9EA5EAEA48}"/>
              </a:ext>
            </a:extLst>
          </p:cNvPr>
          <p:cNvSpPr txBox="1"/>
          <p:nvPr/>
        </p:nvSpPr>
        <p:spPr>
          <a:xfrm>
            <a:off x="6855000" y="5841222"/>
            <a:ext cx="4947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UG576 </a:t>
            </a:r>
            <a:r>
              <a:rPr lang="en-US" sz="1200" dirty="0" err="1"/>
              <a:t>UltraScale</a:t>
            </a:r>
            <a:r>
              <a:rPr lang="en-US" sz="1200" dirty="0"/>
              <a:t> Architecture GTH Transceivers User Guide</a:t>
            </a:r>
          </a:p>
        </p:txBody>
      </p:sp>
    </p:spTree>
    <p:extLst>
      <p:ext uri="{BB962C8B-B14F-4D97-AF65-F5344CB8AC3E}">
        <p14:creationId xmlns:p14="http://schemas.microsoft.com/office/powerpoint/2010/main" val="243155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1CBC1-1B33-3DE3-C4A5-8ECDC94BE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83D985-539D-492C-24A4-46E739C79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1C3FDB-5773-B2FE-0055-7486FCA22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RXRECCLKOUT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5773F9-AD52-A15B-E37D-24FA61464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137654" cy="4865858"/>
          </a:xfrm>
        </p:spPr>
        <p:txBody>
          <a:bodyPr>
            <a:normAutofit/>
          </a:bodyPr>
          <a:lstStyle/>
          <a:p>
            <a:r>
              <a:rPr lang="en-US" dirty="0"/>
              <a:t>Benefits</a:t>
            </a:r>
          </a:p>
          <a:p>
            <a:pPr lvl="1"/>
            <a:r>
              <a:rPr lang="en-US" dirty="0"/>
              <a:t>Dedicated clock routing within GT</a:t>
            </a:r>
          </a:p>
          <a:p>
            <a:pPr lvl="1"/>
            <a:r>
              <a:rPr lang="en-US" dirty="0"/>
              <a:t>Output via OBUFDS_GTE4 to MGTREFCLK pins</a:t>
            </a:r>
          </a:p>
          <a:p>
            <a:pPr lvl="1"/>
            <a:r>
              <a:rPr lang="en-US" dirty="0"/>
              <a:t>Not affected by Delay Aligner</a:t>
            </a:r>
          </a:p>
          <a:p>
            <a:pPr lvl="1"/>
            <a:r>
              <a:rPr lang="en-US" dirty="0"/>
              <a:t>Does not change between builds</a:t>
            </a:r>
          </a:p>
          <a:p>
            <a:r>
              <a:rPr lang="en-US" dirty="0"/>
              <a:t>Problem</a:t>
            </a:r>
          </a:p>
          <a:p>
            <a:pPr lvl="1"/>
            <a:r>
              <a:rPr lang="en-US" dirty="0"/>
              <a:t>No phase relationship with SIPO Parallel Clock for alignment with data frames</a:t>
            </a:r>
          </a:p>
          <a:p>
            <a:r>
              <a:rPr lang="en-US" dirty="0"/>
              <a:t>Solution</a:t>
            </a:r>
          </a:p>
          <a:p>
            <a:pPr lvl="1"/>
            <a:r>
              <a:rPr lang="en-US" dirty="0"/>
              <a:t>Manually align </a:t>
            </a:r>
            <a:r>
              <a:rPr lang="en-US" dirty="0">
                <a:solidFill>
                  <a:srgbClr val="FF0000"/>
                </a:solidFill>
              </a:rPr>
              <a:t>SIPO Parallel Clock </a:t>
            </a:r>
            <a:r>
              <a:rPr lang="en-US" dirty="0"/>
              <a:t>with </a:t>
            </a:r>
            <a:r>
              <a:rPr lang="en-US" dirty="0">
                <a:solidFill>
                  <a:srgbClr val="00FF00"/>
                </a:solidFill>
              </a:rPr>
              <a:t>RXRECCLKOUT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FF6A36-E1F7-E6FF-966A-0C040CD620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46BC1E6-5A15-DD8C-6EC4-D65A531F37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BED4822-BDD8-A235-4C87-16D1011A2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00234" y="975365"/>
            <a:ext cx="5457425" cy="4865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DFA0D8-850D-6CA1-2820-F78C0AF58108}"/>
              </a:ext>
            </a:extLst>
          </p:cNvPr>
          <p:cNvSpPr txBox="1"/>
          <p:nvPr/>
        </p:nvSpPr>
        <p:spPr>
          <a:xfrm>
            <a:off x="6855000" y="5841222"/>
            <a:ext cx="4947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UG576 </a:t>
            </a:r>
            <a:r>
              <a:rPr lang="en-US" sz="1200" dirty="0" err="1"/>
              <a:t>UltraScale</a:t>
            </a:r>
            <a:r>
              <a:rPr lang="en-US" sz="1200" dirty="0"/>
              <a:t> Architecture GTH Transceivers User Guide</a:t>
            </a:r>
          </a:p>
        </p:txBody>
      </p:sp>
    </p:spTree>
    <p:extLst>
      <p:ext uri="{BB962C8B-B14F-4D97-AF65-F5344CB8AC3E}">
        <p14:creationId xmlns:p14="http://schemas.microsoft.com/office/powerpoint/2010/main" val="49695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328C7-5613-8769-94DC-71740A8F6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38C49-7C69-4FF2-405F-C72052E70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87675A-53CD-ADB3-1CB4-6D6953BB5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Noise Comparison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1115C4-6C51-CB76-FBAF-A2E0287B6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137654" cy="4865858"/>
          </a:xfrm>
        </p:spPr>
        <p:txBody>
          <a:bodyPr>
            <a:normAutofit/>
          </a:bodyPr>
          <a:lstStyle/>
          <a:p>
            <a:r>
              <a:rPr lang="en-US" dirty="0"/>
              <a:t>Measurements taken by the High Precision Timing Distribution (HPTD) project group at CERN</a:t>
            </a:r>
          </a:p>
          <a:p>
            <a:r>
              <a:rPr lang="en-US" dirty="0"/>
              <a:t>Up to 20 dB phase noise improvement of RXRECCLKOUT vs RXOUTCLK</a:t>
            </a:r>
          </a:p>
          <a:p>
            <a:r>
              <a:rPr lang="en-US" dirty="0"/>
              <a:t>Lower integrated phase noise eases requirements on the subsequent clock cleaner PLL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C7C4F7A-5CA2-1F23-B5F3-73D3A89F4C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49F3C31-16D7-5737-809D-567C1EEA1A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A186EF-2D87-4EDB-8001-02C85A56E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876" y="975365"/>
            <a:ext cx="5158628" cy="37782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256308-37A5-A1D9-822A-8E3B92D6C0A8}"/>
              </a:ext>
            </a:extLst>
          </p:cNvPr>
          <p:cNvSpPr txBox="1"/>
          <p:nvPr/>
        </p:nvSpPr>
        <p:spPr>
          <a:xfrm>
            <a:off x="6774171" y="4778174"/>
            <a:ext cx="5218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Credit: E. Mendes, S. Baron, C. Soos, J. Troska, and P. </a:t>
            </a:r>
            <a:r>
              <a:rPr lang="en-US" sz="1200" dirty="0" err="1"/>
              <a:t>Novellini</a:t>
            </a:r>
            <a:r>
              <a:rPr lang="en-US" sz="1200" dirty="0"/>
              <a:t>, “Achieving picosecond-level phase stability in timing distribution systems with Xilinx </a:t>
            </a:r>
            <a:r>
              <a:rPr lang="en-US" sz="1200" dirty="0" err="1"/>
              <a:t>ultrascale</a:t>
            </a:r>
            <a:r>
              <a:rPr lang="en-US" sz="1200" dirty="0"/>
              <a:t> transceivers,” IEEE Trans. </a:t>
            </a:r>
            <a:r>
              <a:rPr lang="en-US" sz="1200" dirty="0" err="1"/>
              <a:t>Nucl</a:t>
            </a:r>
            <a:r>
              <a:rPr lang="en-US" sz="1200" dirty="0"/>
              <a:t>. Sci., vol. 67, no. 3, pp. 473–481, Mar. 2020.  </a:t>
            </a:r>
          </a:p>
        </p:txBody>
      </p:sp>
    </p:spTree>
    <p:extLst>
      <p:ext uri="{BB962C8B-B14F-4D97-AF65-F5344CB8AC3E}">
        <p14:creationId xmlns:p14="http://schemas.microsoft.com/office/powerpoint/2010/main" val="2197579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BDC7D-F309-95CC-72E8-8C917B19B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EC7680-B3B5-C987-E5E2-182947D3E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52A610-A625-4285-DE12-E69884C5C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RXRECCLKOUT Phase Alignment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00100E-DC87-7F05-919C-BB984A512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633420" cy="2960450"/>
          </a:xfrm>
        </p:spPr>
        <p:txBody>
          <a:bodyPr>
            <a:normAutofit/>
          </a:bodyPr>
          <a:lstStyle/>
          <a:p>
            <a:r>
              <a:rPr lang="en-US" dirty="0"/>
              <a:t>How to align </a:t>
            </a:r>
            <a:r>
              <a:rPr lang="en-US" dirty="0">
                <a:solidFill>
                  <a:srgbClr val="FF0000"/>
                </a:solidFill>
              </a:rPr>
              <a:t>SIPO Parallel Clock </a:t>
            </a:r>
            <a:r>
              <a:rPr lang="en-US" dirty="0"/>
              <a:t>and </a:t>
            </a:r>
            <a:r>
              <a:rPr lang="en-US" dirty="0">
                <a:solidFill>
                  <a:srgbClr val="00FF00"/>
                </a:solidFill>
              </a:rPr>
              <a:t>RXRECCLKOUT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Enable Buffer Bypass mode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Set RXOUTCLK to RXRECCLKOUT by selecting RXPROGDIVCLK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Enable Auto Alignment to shift the SIPO Parallel clock in phase with XCLK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277560-1EDE-3505-7625-F3B5A3285F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FPGA Developers’ Forum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F148A92-A271-A02A-E6C4-4CA08450D4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Paul Bachek</a:t>
            </a:r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99BB5F40-BE82-5954-1F05-01887FB403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54759" y="3935815"/>
            <a:ext cx="7682481" cy="210372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6E72002B-0F85-6D87-FC5A-A74A5D9BE5EE}"/>
              </a:ext>
            </a:extLst>
          </p:cNvPr>
          <p:cNvSpPr txBox="1">
            <a:spLocks/>
          </p:cNvSpPr>
          <p:nvPr/>
        </p:nvSpPr>
        <p:spPr>
          <a:xfrm>
            <a:off x="6096000" y="975365"/>
            <a:ext cx="5749961" cy="296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Problems</a:t>
            </a:r>
          </a:p>
          <a:p>
            <a:pPr lvl="1"/>
            <a:r>
              <a:rPr lang="en-US" dirty="0"/>
              <a:t>RXPROGDIVCLK is delayed through the clock routing to XCLK before alignment</a:t>
            </a:r>
          </a:p>
          <a:p>
            <a:pPr lvl="1"/>
            <a:r>
              <a:rPr lang="en-US" dirty="0"/>
              <a:t>RXSLIDE PMA mode cannot be used for data alignment without also losing RXRECCLKOUT phase alignment</a:t>
            </a:r>
          </a:p>
        </p:txBody>
      </p:sp>
    </p:spTree>
    <p:extLst>
      <p:ext uri="{BB962C8B-B14F-4D97-AF65-F5344CB8AC3E}">
        <p14:creationId xmlns:p14="http://schemas.microsoft.com/office/powerpoint/2010/main" val="3178408265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40B03456-9B8D-484F-87DB-076ADB43E9F3}" vid="{D3F09972-1605-9348-86B6-2FB56E667A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bfd71d5-c7ac-4dca-b865-a609d1eb4074" xsi:nil="true"/>
    <lcf76f155ced4ddcb4097134ff3c332f xmlns="9e4a43c1-b2a9-408a-8cac-448eda25f0f3">
      <Terms xmlns="http://schemas.microsoft.com/office/infopath/2007/PartnerControls"/>
    </lcf76f155ced4ddcb4097134ff3c332f>
    <SharedWithUsers xmlns="dd7425a4-fa23-406d-b478-3c2992d2d4ba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14" ma:contentTypeDescription="Create a new document." ma:contentTypeScope="" ma:versionID="9bd72081d61ddd7672fb853d8d442ca6">
  <xsd:schema xmlns:xsd="http://www.w3.org/2001/XMLSchema" xmlns:xs="http://www.w3.org/2001/XMLSchema" xmlns:p="http://schemas.microsoft.com/office/2006/metadata/properties" xmlns:ns2="9e4a43c1-b2a9-408a-8cac-448eda25f0f3" xmlns:ns3="dd7425a4-fa23-406d-b478-3c2992d2d4ba" xmlns:ns4="3bfd71d5-c7ac-4dca-b865-a609d1eb4074" targetNamespace="http://schemas.microsoft.com/office/2006/metadata/properties" ma:root="true" ma:fieldsID="e085e1eba6760f9000955ff7b85eb376" ns2:_="" ns3:_="" ns4:_="">
    <xsd:import namespace="9e4a43c1-b2a9-408a-8cac-448eda25f0f3"/>
    <xsd:import namespace="dd7425a4-fa23-406d-b478-3c2992d2d4ba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8A2C5-903B-47C2-98B4-555AC70E4F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66BDAA-DFEF-4721-B461-181B05E60D2C}">
  <ds:schemaRefs>
    <ds:schemaRef ds:uri="http://schemas.microsoft.com/office/2006/metadata/properties"/>
    <ds:schemaRef ds:uri="http://schemas.microsoft.com/office/infopath/2007/PartnerControls"/>
    <ds:schemaRef ds:uri="3bfd71d5-c7ac-4dca-b865-a609d1eb4074"/>
    <ds:schemaRef ds:uri="9e4a43c1-b2a9-408a-8cac-448eda25f0f3"/>
    <ds:schemaRef ds:uri="dd7425a4-fa23-406d-b478-3c2992d2d4ba"/>
  </ds:schemaRefs>
</ds:datastoreItem>
</file>

<file path=customXml/itemProps3.xml><?xml version="1.0" encoding="utf-8"?>
<ds:datastoreItem xmlns:ds="http://schemas.openxmlformats.org/officeDocument/2006/customXml" ds:itemID="{7E6CCBA4-3A2F-4673-83B2-539F0355AD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EIC_PPT_Template_Widescreen_040425</Template>
  <TotalTime>8575</TotalTime>
  <Words>1532</Words>
  <Application>Microsoft Office PowerPoint</Application>
  <PresentationFormat>Widescreen</PresentationFormat>
  <Paragraphs>202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</vt:lpstr>
      <vt:lpstr>Times New Roman</vt:lpstr>
      <vt:lpstr>BNL</vt:lpstr>
      <vt:lpstr>Low Jitter Frame Clock Recovery in Xilinx UltraScale+ Transceivers</vt:lpstr>
      <vt:lpstr>EIC Timing Data Link (TDL)</vt:lpstr>
      <vt:lpstr>Clock Distribution</vt:lpstr>
      <vt:lpstr>Transmitter Clock</vt:lpstr>
      <vt:lpstr>Transmitter Phase Control</vt:lpstr>
      <vt:lpstr>Receiver Clock Recovery</vt:lpstr>
      <vt:lpstr>Receiver RXRECCLKOUT</vt:lpstr>
      <vt:lpstr>Phase Noise Comparison</vt:lpstr>
      <vt:lpstr>RXRECCLKOUT Phase Alignment</vt:lpstr>
      <vt:lpstr>XCLK Skew Measurement</vt:lpstr>
      <vt:lpstr>RXRECCLKOUT Phase Measurement</vt:lpstr>
      <vt:lpstr>RXRECCLKOUT Phase Compensation</vt:lpstr>
      <vt:lpstr>RXDATA Comma Alignment</vt:lpstr>
      <vt:lpstr>CDR Clock Phase Shift</vt:lpstr>
      <vt:lpstr>Summary</vt:lpstr>
      <vt:lpstr>Testing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Bachek, Paul</dc:creator>
  <cp:keywords/>
  <dc:description/>
  <cp:lastModifiedBy>Bachek, Paul</cp:lastModifiedBy>
  <cp:revision>57</cp:revision>
  <dcterms:created xsi:type="dcterms:W3CDTF">2025-04-08T18:33:28Z</dcterms:created>
  <dcterms:modified xsi:type="dcterms:W3CDTF">2025-05-05T15:02:11Z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  <property fmtid="{D5CDD505-2E9C-101B-9397-08002B2CF9AE}" pid="3" name="Order">
    <vt:r8>119000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