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.xml" ContentType="application/vnd.openxmlformats-officedocument.presentationml.notesSlide+xml"/>
  <Override PartName="/ppt/tags/tag21.xml" ContentType="application/vnd.openxmlformats-officedocument.presentationml.tags+xml"/>
  <Override PartName="/ppt/notesSlides/notesSlide2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3.xml" ContentType="application/vnd.openxmlformats-officedocument.presentationml.notesSlide+xml"/>
  <Override PartName="/ppt/tags/tag24.xml" ContentType="application/vnd.openxmlformats-officedocument.presentationml.tags+xml"/>
  <Override PartName="/ppt/notesSlides/notesSlide4.xml" ContentType="application/vnd.openxmlformats-officedocument.presentationml.notesSlide+xml"/>
  <Override PartName="/ppt/tags/tag25.xml" ContentType="application/vnd.openxmlformats-officedocument.presentationml.tags+xml"/>
  <Override PartName="/ppt/notesSlides/notesSlide5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6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3" r:id="rId2"/>
    <p:sldId id="361" r:id="rId3"/>
    <p:sldId id="342" r:id="rId4"/>
    <p:sldId id="273" r:id="rId5"/>
    <p:sldId id="343" r:id="rId6"/>
    <p:sldId id="360" r:id="rId7"/>
    <p:sldId id="344" r:id="rId8"/>
    <p:sldId id="362" r:id="rId9"/>
    <p:sldId id="365" r:id="rId10"/>
    <p:sldId id="363" r:id="rId11"/>
    <p:sldId id="345" r:id="rId12"/>
    <p:sldId id="348" r:id="rId13"/>
    <p:sldId id="371" r:id="rId14"/>
    <p:sldId id="355" r:id="rId15"/>
    <p:sldId id="369" r:id="rId16"/>
    <p:sldId id="367" r:id="rId17"/>
    <p:sldId id="370" r:id="rId18"/>
    <p:sldId id="317" r:id="rId19"/>
  </p:sldIdLst>
  <p:sldSz cx="12192000" cy="6858000"/>
  <p:notesSz cx="6858000" cy="9144000"/>
  <p:custDataLst>
    <p:tags r:id="rId22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folien" id="{7C158C2B-C8AD-42F3-B142-2CD313E20D57}">
          <p14:sldIdLst>
            <p14:sldId id="263"/>
          </p14:sldIdLst>
        </p14:section>
        <p14:section name="Introduction" id="{15998F43-D61B-4D6E-B2DE-92FA4C388372}">
          <p14:sldIdLst>
            <p14:sldId id="361"/>
            <p14:sldId id="342"/>
            <p14:sldId id="273"/>
          </p14:sldIdLst>
        </p14:section>
        <p14:section name="Use case 1: KRR" id="{F857B3B3-791C-4136-ADC7-DEBE34766492}">
          <p14:sldIdLst>
            <p14:sldId id="343"/>
            <p14:sldId id="360"/>
            <p14:sldId id="344"/>
            <p14:sldId id="362"/>
            <p14:sldId id="365"/>
            <p14:sldId id="363"/>
            <p14:sldId id="345"/>
            <p14:sldId id="348"/>
          </p14:sldIdLst>
        </p14:section>
        <p14:section name="Use case 2: GP" id="{F789415F-CED9-44DA-8BCC-549045E20CD0}">
          <p14:sldIdLst>
            <p14:sldId id="371"/>
          </p14:sldIdLst>
        </p14:section>
        <p14:section name="Results" id="{277EDDC2-19F0-429B-BEA6-C8BA5C3BBCCB}">
          <p14:sldIdLst>
            <p14:sldId id="355"/>
            <p14:sldId id="369"/>
          </p14:sldIdLst>
        </p14:section>
        <p14:section name="Conclusion" id="{44F747D9-D29C-41AE-8A84-DF0AB5FF5C16}">
          <p14:sldIdLst>
            <p14:sldId id="367"/>
            <p14:sldId id="370"/>
          </p14:sldIdLst>
        </p14:section>
        <p14:section name="Schlussfolien" id="{5875F8BC-CE0C-4DA9-A7F2-7873CB727C86}">
          <p14:sldIdLst>
            <p14:sldId id="31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  <a:srgbClr val="FF9900"/>
    <a:srgbClr val="014A6B"/>
    <a:srgbClr val="FFFFFF"/>
    <a:srgbClr val="00779A"/>
    <a:srgbClr val="1C768F"/>
    <a:srgbClr val="09B2AC"/>
    <a:srgbClr val="4DC7D2"/>
    <a:srgbClr val="04B1AA"/>
    <a:srgbClr val="32BB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69" autoAdjust="0"/>
    <p:restoredTop sz="96008" autoAdjust="0"/>
  </p:normalViewPr>
  <p:slideViewPr>
    <p:cSldViewPr snapToGrid="0" showGuides="1">
      <p:cViewPr varScale="1">
        <p:scale>
          <a:sx n="79" d="100"/>
          <a:sy n="79" d="100"/>
        </p:scale>
        <p:origin x="7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68"/>
    </p:cViewPr>
  </p:sorterViewPr>
  <p:notesViewPr>
    <p:cSldViewPr snapToGrid="0">
      <p:cViewPr varScale="1">
        <p:scale>
          <a:sx n="80" d="100"/>
          <a:sy n="80" d="100"/>
        </p:scale>
        <p:origin x="287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028EFDA-A75E-49AB-9C1C-E96D5D8201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9DB3184-593B-4E78-B58C-DA62E4A2A4A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1B798-6D2C-417B-AF46-ECB70983C150}" type="datetimeFigureOut">
              <a:rPr lang="en-US" smtClean="0"/>
              <a:t>20-May-25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15F87B-7E94-4DDB-9703-3B62B77C5F8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7C9CA73-2501-4D43-9D8D-E09D9E3F3D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51251-5CB6-4896-AAF1-C5E7C8033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8449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0A665-AB63-487C-A689-A96D5AA0C864}" type="datetimeFigureOut">
              <a:rPr lang="en-US" smtClean="0"/>
              <a:t>20-May-25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55821" y="1143000"/>
            <a:ext cx="3946358" cy="2219826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629F0A-9DE2-44AB-9A84-CC28BAF7B3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65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kern="1200">
        <a:solidFill>
          <a:schemeClr val="accent1"/>
        </a:solidFill>
        <a:latin typeface="+mj-lt"/>
        <a:ea typeface="+mn-ea"/>
        <a:cs typeface="+mn-cs"/>
      </a:defRPr>
    </a:lvl1pPr>
    <a:lvl2pPr marL="180975" indent="-180975" algn="l" defTabSz="914400" rtl="0" eaLnBrk="1" latinLnBrk="0" hangingPunct="1"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60363" indent="-179388" algn="l" defTabSz="914400" rtl="0" eaLnBrk="1" latinLnBrk="0" hangingPunct="1">
      <a:buClr>
        <a:schemeClr val="bg2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41338" indent="-180975" algn="l" defTabSz="914400" rtl="0" eaLnBrk="1" latinLnBrk="0" hangingPunct="1">
      <a:buClr>
        <a:schemeClr val="bg2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722313" indent="-180975" algn="l" defTabSz="914400" rtl="0" eaLnBrk="1" latinLnBrk="0" hangingPunct="1">
      <a:buClr>
        <a:schemeClr val="bg2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55738" y="1143000"/>
            <a:ext cx="3946525" cy="221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629F0A-9DE2-44AB-9A84-CC28BAF7B3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454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55738" y="1143000"/>
            <a:ext cx="3946525" cy="221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629F0A-9DE2-44AB-9A84-CC28BAF7B39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99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55738" y="1143000"/>
            <a:ext cx="3946525" cy="221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629F0A-9DE2-44AB-9A84-CC28BAF7B39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791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55738" y="1143000"/>
            <a:ext cx="3946525" cy="221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629F0A-9DE2-44AB-9A84-CC28BAF7B39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216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55738" y="1143000"/>
            <a:ext cx="3946525" cy="221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629F0A-9DE2-44AB-9A84-CC28BAF7B39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96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55738" y="1143000"/>
            <a:ext cx="3946525" cy="221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629F0A-9DE2-44AB-9A84-CC28BAF7B39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50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– große Headlin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18533" y="0"/>
            <a:ext cx="12463462" cy="7010697"/>
          </a:xfrm>
          <a:prstGeom prst="rect">
            <a:avLst/>
          </a:prstGeom>
        </p:spPr>
      </p:pic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8380816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75388" y="2836283"/>
            <a:ext cx="5916612" cy="3148592"/>
          </a:xfrm>
          <a:gradFill flip="none" rotWithShape="1">
            <a:gsLst>
              <a:gs pos="34000">
                <a:srgbClr val="00779A"/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360000" tIns="360000" rIns="360000" bIns="360000" anchor="b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20"/>
              </a:lnSpc>
              <a:spcAft>
                <a:spcPts val="160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60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Headline groß, Frutiger LT </a:t>
            </a:r>
            <a:r>
              <a:rPr lang="de-DE" dirty="0" err="1"/>
              <a:t>Com</a:t>
            </a:r>
            <a:r>
              <a:rPr lang="de-DE" dirty="0"/>
              <a:t> Light, 32 </a:t>
            </a:r>
            <a:r>
              <a:rPr lang="de-DE" dirty="0" err="1"/>
              <a:t>pt</a:t>
            </a:r>
            <a:endParaRPr lang="de-DE" dirty="0"/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 err="1"/>
              <a:t>Subline</a:t>
            </a:r>
            <a:r>
              <a:rPr lang="de-DE" dirty="0"/>
              <a:t>/Referent/Datum</a:t>
            </a:r>
          </a:p>
          <a:p>
            <a:pPr lvl="3"/>
            <a:r>
              <a:rPr lang="de-DE" dirty="0"/>
              <a:t>Referenten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0983B20-CF3E-4EB7-8ABD-887696F49A4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8048" y="7027336"/>
            <a:ext cx="720000" cy="123111"/>
          </a:xfrm>
        </p:spPr>
        <p:txBody>
          <a:bodyPr/>
          <a:lstStyle/>
          <a:p>
            <a:fld id="{18404E2F-0DC3-491D-BBFF-E567024868D0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6758628-A8B7-4C0C-9D76-AB8C3683620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897" y="7027336"/>
            <a:ext cx="2952000" cy="123111"/>
          </a:xfrm>
        </p:spPr>
        <p:txBody>
          <a:bodyPr/>
          <a:lstStyle/>
          <a:p>
            <a:r>
              <a:rPr lang="de-DE" noProof="0"/>
              <a:t>© Fraunhofer</a:t>
            </a:r>
            <a:endParaRPr lang="de-DE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D93D0D8-808F-4B9D-9E74-3D2864287D2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425" y="7027336"/>
            <a:ext cx="720000" cy="123111"/>
          </a:xfrm>
        </p:spPr>
        <p:txBody>
          <a:bodyPr/>
          <a:lstStyle/>
          <a:p>
            <a:r>
              <a:rPr lang="de-DE" noProof="0" dirty="0"/>
              <a:t>Seite</a:t>
            </a:r>
            <a:r>
              <a:rPr lang="en-US" dirty="0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87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3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19BFEDD4-0A61-4DAA-847E-5542C0836BF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870035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3A3249-3413-4CB5-A695-6373FE349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25054-8F4D-4B67-8803-E473E83FD8A6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8" name="Copyright Fraunhofer">
            <a:extLst>
              <a:ext uri="{FF2B5EF4-FFF2-40B4-BE49-F238E27FC236}">
                <a16:creationId xmlns:a16="http://schemas.microsoft.com/office/drawing/2014/main" id="{97173DEC-80BC-41B9-97B7-7718E8E27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© Fraunhofer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3BA71267-E3FD-4A93-BE1B-8DD361058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41153CC-8B9B-4F23-A87D-CDC7D540D2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778321"/>
            <a:ext cx="11233150" cy="319318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/>
              <a:t>Subline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AAA71AE-8A22-4F1C-8598-F96615B924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8199" y="1703388"/>
            <a:ext cx="3492500" cy="264059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F587FD1-7E1D-43C5-AEEB-11FB82BEE61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32288" y="1703388"/>
            <a:ext cx="3492500" cy="2640595"/>
          </a:xfrm>
        </p:spPr>
        <p:txBody>
          <a:bodyPr/>
          <a:lstStyle>
            <a:lvl9pPr>
              <a:buAutoNum type="arabicPeriod"/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2D288D47-B1E2-4566-B8EC-6D108A69525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220075" y="1703388"/>
            <a:ext cx="3492500" cy="274002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2182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02" userDrawn="1">
          <p15:clr>
            <a:srgbClr val="FBAE40"/>
          </p15:clr>
        </p15:guide>
        <p15:guide id="2" pos="2729" userDrawn="1">
          <p15:clr>
            <a:srgbClr val="FBAE40"/>
          </p15:clr>
        </p15:guide>
        <p15:guide id="3" pos="4929" userDrawn="1">
          <p15:clr>
            <a:srgbClr val="FBAE40"/>
          </p15:clr>
        </p15:guide>
        <p15:guide id="4" pos="517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4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2C7AF347-EE19-4A49-ACB3-3F7316F7E1D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7879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2C7AF347-EE19-4A49-ACB3-3F7316F7E1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61F0DBA5-C1B0-44DC-A359-F53055D10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3568-9F39-45BA-8ABC-B5488CC74074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13" name="Copyright Fraunhofer">
            <a:extLst>
              <a:ext uri="{FF2B5EF4-FFF2-40B4-BE49-F238E27FC236}">
                <a16:creationId xmlns:a16="http://schemas.microsoft.com/office/drawing/2014/main" id="{3A411D1E-2AF9-4CC5-AEC7-0C6DF157F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© Fraunhofer</a:t>
            </a: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4828F296-FF06-4CDF-A47F-F729AA31C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8C0110F-2625-4571-AE19-B8D78EAA1F9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778321"/>
            <a:ext cx="11233150" cy="319318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9EF34A9-6B75-4492-8A12-35A87E55C8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8199" y="1703388"/>
            <a:ext cx="2520950" cy="293211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2E310D88-98AF-4753-BFFB-0D7937A972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95663" y="1703388"/>
            <a:ext cx="2520950" cy="29114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CBED3F47-FB9A-471A-8A6D-C6AC2320A9A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75388" y="1703388"/>
            <a:ext cx="2520950" cy="29114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4C0EBAA-DEB8-42ED-9FF0-97A1433AEB5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191625" y="1703388"/>
            <a:ext cx="2520950" cy="29114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70600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53">
          <p15:clr>
            <a:srgbClr val="FBAE40"/>
          </p15:clr>
        </p15:guide>
        <p15:guide id="2" pos="3727">
          <p15:clr>
            <a:srgbClr val="FBAE40"/>
          </p15:clr>
        </p15:guide>
        <p15:guide id="3" pos="2139" userDrawn="1">
          <p15:clr>
            <a:srgbClr val="FBAE40"/>
          </p15:clr>
        </p15:guide>
        <p15:guide id="4" pos="1890" userDrawn="1">
          <p15:clr>
            <a:srgbClr val="FBAE40"/>
          </p15:clr>
        </p15:guide>
        <p15:guide id="5" pos="5541" userDrawn="1">
          <p15:clr>
            <a:srgbClr val="FBAE40"/>
          </p15:clr>
        </p15:guide>
        <p15:guide id="6" pos="579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1 Spalte | große 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73EB3F1D-68CC-4D42-88C6-FD851995773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992924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73EB3F1D-68CC-4D42-88C6-FD851995773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242AEA7-0D8C-4AD8-8EEC-63FF8206F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1443C-B870-41CA-8630-426F79C7DA41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8" name="Copyright Fraunhofer">
            <a:extLst>
              <a:ext uri="{FF2B5EF4-FFF2-40B4-BE49-F238E27FC236}">
                <a16:creationId xmlns:a16="http://schemas.microsoft.com/office/drawing/2014/main" id="{3BFD0A8D-1DCE-43F0-A5E3-4221FF17E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© Fraunhofer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680CF9D-E06C-44A3-9743-D9D200F41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8A281D1-4D07-42EA-89AA-EA4C03EDB0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778321"/>
            <a:ext cx="11233150" cy="318933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5573968-5EC4-45D8-B356-9D2C25D2EC6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8199" y="1703388"/>
            <a:ext cx="11233150" cy="3020314"/>
          </a:xfrm>
        </p:spPr>
        <p:txBody>
          <a:bodyPr/>
          <a:lstStyle>
            <a:lvl1pPr>
              <a:spcAft>
                <a:spcPts val="2200"/>
              </a:spcAft>
              <a:defRPr sz="1800"/>
            </a:lvl1pPr>
            <a:lvl2pPr>
              <a:spcAft>
                <a:spcPts val="2200"/>
              </a:spcAft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60136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2 Spalten | große 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2174C6A4-3B89-4478-A08C-B54D082B384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8744382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728811"/>
            <a:ext cx="11233150" cy="382733"/>
          </a:xfrm>
        </p:spPr>
        <p:txBody>
          <a:bodyPr vert="horz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6B3DBCD-172B-459C-8C97-521B96028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425" y="1700213"/>
            <a:ext cx="5437188" cy="3085204"/>
          </a:xfrm>
        </p:spPr>
        <p:txBody>
          <a:bodyPr numCol="1" spcCol="360000"/>
          <a:lstStyle>
            <a:lvl1pPr>
              <a:lnSpc>
                <a:spcPct val="110000"/>
              </a:lnSpc>
              <a:spcAft>
                <a:spcPts val="2200"/>
              </a:spcAft>
              <a:defRPr sz="1800"/>
            </a:lvl1pPr>
            <a:lvl2pPr>
              <a:lnSpc>
                <a:spcPct val="110000"/>
              </a:lnSpc>
              <a:spcAft>
                <a:spcPts val="2200"/>
              </a:spcAft>
              <a:defRPr sz="1600"/>
            </a:lvl2pPr>
            <a:lvl3pPr>
              <a:lnSpc>
                <a:spcPct val="110000"/>
              </a:lnSpc>
              <a:defRPr sz="1600"/>
            </a:lvl3pPr>
            <a:lvl4pPr>
              <a:lnSpc>
                <a:spcPct val="110000"/>
              </a:lnSpc>
              <a:defRPr sz="1600"/>
            </a:lvl4pPr>
            <a:lvl5pPr>
              <a:lnSpc>
                <a:spcPct val="110000"/>
              </a:lnSpc>
              <a:defRPr sz="1600"/>
            </a:lvl5pPr>
            <a:lvl6pPr>
              <a:lnSpc>
                <a:spcPct val="110000"/>
              </a:lnSpc>
              <a:defRPr sz="1600"/>
            </a:lvl6pPr>
            <a:lvl7pPr>
              <a:lnSpc>
                <a:spcPct val="110000"/>
              </a:lnSpc>
              <a:defRPr sz="1600"/>
            </a:lvl7pPr>
            <a:lvl8pPr>
              <a:lnSpc>
                <a:spcPct val="110000"/>
              </a:lnSpc>
              <a:buAutoNum type="arabicPeriod"/>
              <a:defRPr sz="1600"/>
            </a:lvl8pPr>
            <a:lvl9pPr>
              <a:lnSpc>
                <a:spcPct val="110000"/>
              </a:lnSpc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A318EBD9-F5F5-405C-9B19-55E93DB7BE1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BBE7333-2DF4-417D-84A6-4C1EC6024486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10" name="Copyright Fraunhofer">
            <a:extLst>
              <a:ext uri="{FF2B5EF4-FFF2-40B4-BE49-F238E27FC236}">
                <a16:creationId xmlns:a16="http://schemas.microsoft.com/office/drawing/2014/main" id="{A65BD112-D0DA-4A2E-BD97-424BCF96C46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/>
              <a:t>© Fraunhofer</a:t>
            </a:r>
            <a:endParaRPr lang="de-DE" noProof="0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138D657B-7546-4822-9986-D7784748709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9B913C0-DAEC-4E03-BE28-C93BE7F200C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9425" y="417600"/>
            <a:ext cx="11233150" cy="318933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en-US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DDDE3BD-D7C5-4F7F-8E5F-2F194BD44FB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275388" y="1700213"/>
            <a:ext cx="5516562" cy="3020314"/>
          </a:xfrm>
        </p:spPr>
        <p:txBody>
          <a:bodyPr numCol="1"/>
          <a:lstStyle>
            <a:lvl1pPr>
              <a:lnSpc>
                <a:spcPct val="110000"/>
              </a:lnSpc>
              <a:spcAft>
                <a:spcPts val="2200"/>
              </a:spcAft>
              <a:defRPr sz="1800"/>
            </a:lvl1pPr>
            <a:lvl2pPr>
              <a:lnSpc>
                <a:spcPct val="110000"/>
              </a:lnSpc>
              <a:spcAft>
                <a:spcPts val="2200"/>
              </a:spcAft>
              <a:defRPr sz="1600"/>
            </a:lvl2pPr>
            <a:lvl3pPr>
              <a:lnSpc>
                <a:spcPct val="110000"/>
              </a:lnSpc>
              <a:defRPr sz="1600"/>
            </a:lvl3pPr>
            <a:lvl4pPr>
              <a:lnSpc>
                <a:spcPct val="110000"/>
              </a:lnSpc>
              <a:defRPr sz="1600"/>
            </a:lvl4pPr>
            <a:lvl5pPr>
              <a:lnSpc>
                <a:spcPct val="110000"/>
              </a:lnSpc>
              <a:defRPr sz="1600"/>
            </a:lvl5pPr>
            <a:lvl6pPr>
              <a:lnSpc>
                <a:spcPct val="110000"/>
              </a:lnSpc>
              <a:defRPr sz="1600"/>
            </a:lvl6pPr>
            <a:lvl7pPr>
              <a:lnSpc>
                <a:spcPct val="110000"/>
              </a:lnSpc>
              <a:defRPr sz="1600"/>
            </a:lvl7pPr>
            <a:lvl8pPr>
              <a:lnSpc>
                <a:spcPct val="110000"/>
              </a:lnSpc>
              <a:defRPr sz="1600"/>
            </a:lvl8pPr>
            <a:lvl9pPr>
              <a:lnSpc>
                <a:spcPct val="110000"/>
              </a:lnSpc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527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53" userDrawn="1">
          <p15:clr>
            <a:srgbClr val="FBAE40"/>
          </p15:clr>
        </p15:guide>
        <p15:guide id="2" pos="3727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folie –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086670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2952020"/>
            <a:ext cx="5916612" cy="3388337"/>
          </a:xfrm>
          <a:gradFill flip="none" rotWithShape="1">
            <a:gsLst>
              <a:gs pos="34114">
                <a:srgbClr val="00779A"/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486000" tIns="360000" rIns="360000" bIns="360000" anchor="t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00"/>
              </a:lnSpc>
              <a:spcAft>
                <a:spcPts val="160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2080"/>
              </a:lnSpc>
              <a:spcBef>
                <a:spcPts val="208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Kontakt</a:t>
            </a:r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Titel Vorname Name</a:t>
            </a:r>
          </a:p>
          <a:p>
            <a:pPr lvl="2"/>
            <a:r>
              <a:rPr lang="de-DE" dirty="0"/>
              <a:t>Geschäftsbereich XXX</a:t>
            </a:r>
          </a:p>
          <a:p>
            <a:pPr lvl="2"/>
            <a:r>
              <a:rPr lang="de-DE" dirty="0"/>
              <a:t>Tel. +49 12 3456-XXXX</a:t>
            </a:r>
          </a:p>
          <a:p>
            <a:pPr lvl="2"/>
            <a:r>
              <a:rPr lang="de-DE" dirty="0"/>
              <a:t>Fax +49 12 3456-XXXX</a:t>
            </a:r>
          </a:p>
          <a:p>
            <a:pPr lvl="2"/>
            <a:r>
              <a:rPr lang="de-DE" dirty="0"/>
              <a:t>vorname.name@fraunhofer.de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809F1F2-5AE7-4500-87D3-FAD916B3136D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8048" y="7027336"/>
            <a:ext cx="720000" cy="123111"/>
          </a:xfrm>
        </p:spPr>
        <p:txBody>
          <a:bodyPr/>
          <a:lstStyle/>
          <a:p>
            <a:fld id="{18404E2F-0DC3-491D-BBFF-E567024868D0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59D760A-5328-4251-ACFF-CB470EE3471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897" y="7027336"/>
            <a:ext cx="2952000" cy="123111"/>
          </a:xfrm>
        </p:spPr>
        <p:txBody>
          <a:bodyPr/>
          <a:lstStyle/>
          <a:p>
            <a:r>
              <a:rPr lang="de-DE" noProof="0"/>
              <a:t>© Fraunhofer</a:t>
            </a:r>
            <a:endParaRPr lang="de-DE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3FC189F-C42A-4071-BC47-28A29172D13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425" y="7027336"/>
            <a:ext cx="720000" cy="123111"/>
          </a:xfrm>
        </p:spPr>
        <p:txBody>
          <a:bodyPr/>
          <a:lstStyle/>
          <a:p>
            <a:r>
              <a:rPr lang="de-DE" noProof="0" dirty="0"/>
              <a:t>Seite</a:t>
            </a:r>
            <a:r>
              <a:rPr lang="en-US" dirty="0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902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folie – Bild hal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843079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57200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2952020"/>
            <a:ext cx="5916612" cy="3388337"/>
          </a:xfrm>
          <a:gradFill flip="none" rotWithShape="1">
            <a:gsLst>
              <a:gs pos="34000">
                <a:srgbClr val="00779A"/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486000" tIns="360000" rIns="360000" bIns="360000" anchor="t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00"/>
              </a:lnSpc>
              <a:spcAft>
                <a:spcPts val="160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2080"/>
              </a:lnSpc>
              <a:spcBef>
                <a:spcPts val="208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Kontakt</a:t>
            </a:r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Titel Vorname Name</a:t>
            </a:r>
          </a:p>
          <a:p>
            <a:pPr lvl="2"/>
            <a:r>
              <a:rPr lang="de-DE" dirty="0"/>
              <a:t>Geschäftsbereich XXX</a:t>
            </a:r>
          </a:p>
          <a:p>
            <a:pPr lvl="2"/>
            <a:r>
              <a:rPr lang="de-DE" dirty="0"/>
              <a:t>Tel. +49 12 3456-XXXX</a:t>
            </a:r>
          </a:p>
          <a:p>
            <a:pPr lvl="2"/>
            <a:r>
              <a:rPr lang="de-DE" dirty="0"/>
              <a:t>Fax +49 12 3456-XXXX</a:t>
            </a:r>
          </a:p>
          <a:p>
            <a:pPr lvl="2"/>
            <a:r>
              <a:rPr lang="de-DE" dirty="0"/>
              <a:t>vorname.name@fraunhofer.de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D3F48CE-72D6-4312-9E4E-63E50B50038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8048" y="7027336"/>
            <a:ext cx="720000" cy="123111"/>
          </a:xfrm>
        </p:spPr>
        <p:txBody>
          <a:bodyPr/>
          <a:lstStyle/>
          <a:p>
            <a:fld id="{18404E2F-0DC3-491D-BBFF-E567024868D0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83046E-333C-49E5-BC21-4B96362580A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897" y="7027336"/>
            <a:ext cx="2952000" cy="123111"/>
          </a:xfrm>
        </p:spPr>
        <p:txBody>
          <a:bodyPr/>
          <a:lstStyle/>
          <a:p>
            <a:r>
              <a:rPr lang="de-DE" noProof="0"/>
              <a:t>© Fraunhofer</a:t>
            </a:r>
            <a:endParaRPr lang="de-DE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6BEE77-0380-4FD0-A81C-71B6A50C651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425" y="7027336"/>
            <a:ext cx="720000" cy="123111"/>
          </a:xfrm>
        </p:spPr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301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0208130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>
            <a:extLst>
              <a:ext uri="{FF2B5EF4-FFF2-40B4-BE49-F238E27FC236}">
                <a16:creationId xmlns:a16="http://schemas.microsoft.com/office/drawing/2014/main" id="{11F1A574-59A7-4800-855F-6C927C3EF9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2255355"/>
            <a:ext cx="11233149" cy="2998000"/>
          </a:xfrm>
          <a:noFill/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66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7200"/>
              </a:lnSpc>
              <a:spcAft>
                <a:spcPts val="1600"/>
              </a:spcAft>
              <a:defRPr sz="858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ts val="2080"/>
              </a:lnSpc>
              <a:spcAft>
                <a:spcPts val="0"/>
              </a:spcAft>
              <a:defRPr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2080"/>
              </a:lnSpc>
              <a:spcBef>
                <a:spcPts val="208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Vielen Dank für Ihre Aufmerksamkeit</a:t>
            </a:r>
          </a:p>
          <a:p>
            <a:pPr lvl="1"/>
            <a:r>
              <a:rPr lang="de-DE" dirty="0"/>
              <a:t>—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9614564-45F3-43F4-A781-81B474E1C11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8048" y="7027336"/>
            <a:ext cx="720000" cy="123111"/>
          </a:xfrm>
        </p:spPr>
        <p:txBody>
          <a:bodyPr/>
          <a:lstStyle/>
          <a:p>
            <a:fld id="{18404E2F-0DC3-491D-BBFF-E567024868D0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5B5AC9A-7737-4C1C-B583-AD4EA4DAE9A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897" y="7027336"/>
            <a:ext cx="2952000" cy="123111"/>
          </a:xfrm>
        </p:spPr>
        <p:txBody>
          <a:bodyPr/>
          <a:lstStyle/>
          <a:p>
            <a:r>
              <a:rPr lang="de-DE" noProof="0"/>
              <a:t>© Fraunhofer</a:t>
            </a:r>
            <a:endParaRPr lang="de-DE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5919D1C-ADAC-4933-80BD-01165FF9D27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425" y="7027336"/>
            <a:ext cx="720000" cy="123111"/>
          </a:xfrm>
        </p:spPr>
        <p:txBody>
          <a:bodyPr/>
          <a:lstStyle/>
          <a:p>
            <a:r>
              <a:rPr lang="de-DE" noProof="0" dirty="0"/>
              <a:t>Seite</a:t>
            </a:r>
            <a:r>
              <a:rPr lang="en-US" dirty="0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741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– große Headlin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309058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3002996"/>
            <a:ext cx="5916612" cy="2981879"/>
          </a:xfrm>
          <a:gradFill flip="none" rotWithShape="1">
            <a:gsLst>
              <a:gs pos="34000">
                <a:srgbClr val="1D7790"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486000" tIns="360000" rIns="360000" bIns="360000" anchor="b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3200"/>
              </a:lnSpc>
              <a:spcAft>
                <a:spcPts val="64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/Referent/Datum</a:t>
            </a:r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Headline groß, Frutiger LT </a:t>
            </a:r>
            <a:r>
              <a:rPr lang="de-DE" dirty="0" err="1"/>
              <a:t>Com</a:t>
            </a:r>
            <a:r>
              <a:rPr lang="de-DE" dirty="0"/>
              <a:t> Light, 32 </a:t>
            </a:r>
            <a:r>
              <a:rPr lang="de-DE" dirty="0" err="1"/>
              <a:t>pt</a:t>
            </a:r>
            <a:endParaRPr lang="de-DE" dirty="0"/>
          </a:p>
          <a:p>
            <a:pPr lvl="3"/>
            <a:r>
              <a:rPr lang="de-DE" dirty="0"/>
              <a:t>Referenten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968778D-8BC8-464B-A800-1D1791A3726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8048" y="7027336"/>
            <a:ext cx="720000" cy="123111"/>
          </a:xfrm>
        </p:spPr>
        <p:txBody>
          <a:bodyPr/>
          <a:lstStyle/>
          <a:p>
            <a:fld id="{18404E2F-0DC3-491D-BBFF-E567024868D0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260CBB-BBBF-4BD2-A2B2-E16FB43BCE8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897" y="7027336"/>
            <a:ext cx="2952000" cy="123111"/>
          </a:xfrm>
        </p:spPr>
        <p:txBody>
          <a:bodyPr/>
          <a:lstStyle/>
          <a:p>
            <a:r>
              <a:rPr lang="de-DE" noProof="0"/>
              <a:t>© Fraunhofer</a:t>
            </a:r>
            <a:endParaRPr lang="de-DE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9F131B-2B68-425B-8FFF-8D359E0D5DD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425" y="7027336"/>
            <a:ext cx="720000" cy="123111"/>
          </a:xfrm>
        </p:spPr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52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– Co-Bra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544038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57200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524025"/>
            <a:ext cx="7824783" cy="2981879"/>
          </a:xfrm>
          <a:gradFill flip="none" rotWithShape="1">
            <a:gsLst>
              <a:gs pos="34000">
                <a:srgbClr val="1E7992"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wrap="square" lIns="486000" tIns="360000" rIns="360000" bIns="360000" anchor="b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3200"/>
              </a:lnSpc>
              <a:spcAft>
                <a:spcPts val="64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/Referent/Datum</a:t>
            </a:r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Headline groß, Frutiger LT </a:t>
            </a:r>
            <a:r>
              <a:rPr lang="de-DE" dirty="0" err="1"/>
              <a:t>Com</a:t>
            </a:r>
            <a:r>
              <a:rPr lang="de-DE" dirty="0"/>
              <a:t> Light, 32 </a:t>
            </a:r>
            <a:r>
              <a:rPr lang="de-DE" dirty="0" err="1"/>
              <a:t>pt</a:t>
            </a:r>
            <a:endParaRPr lang="de-DE" dirty="0"/>
          </a:p>
          <a:p>
            <a:pPr lvl="3"/>
            <a:r>
              <a:rPr lang="de-DE" dirty="0"/>
              <a:t>Referenten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B5719AE-30B8-45EA-B80C-409CF4F2B2F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8048" y="7027336"/>
            <a:ext cx="720000" cy="123111"/>
          </a:xfrm>
        </p:spPr>
        <p:txBody>
          <a:bodyPr/>
          <a:lstStyle/>
          <a:p>
            <a:fld id="{18404E2F-0DC3-491D-BBFF-E567024868D0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3BC588A-DC32-4D84-AD10-E7DF3D9A9CD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897" y="7027336"/>
            <a:ext cx="2952000" cy="123111"/>
          </a:xfrm>
        </p:spPr>
        <p:txBody>
          <a:bodyPr/>
          <a:lstStyle/>
          <a:p>
            <a:r>
              <a:rPr lang="de-DE" noProof="0"/>
              <a:t>© Fraunhofer</a:t>
            </a:r>
            <a:endParaRPr lang="de-DE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CB5C3E-E47D-427A-AA11-CB39E0BAF28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425" y="7027336"/>
            <a:ext cx="720000" cy="123111"/>
          </a:xfrm>
        </p:spPr>
        <p:txBody>
          <a:bodyPr/>
          <a:lstStyle/>
          <a:p>
            <a:r>
              <a:rPr lang="de-DE" noProof="0" dirty="0"/>
              <a:t>Seite</a:t>
            </a:r>
            <a:r>
              <a:rPr lang="en-US" dirty="0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652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– große Headline obe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4659934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>
            <a:extLst>
              <a:ext uri="{FF2B5EF4-FFF2-40B4-BE49-F238E27FC236}">
                <a16:creationId xmlns:a16="http://schemas.microsoft.com/office/drawing/2014/main" id="{11F1A574-59A7-4800-855F-6C927C3EF9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3323596"/>
            <a:ext cx="11712575" cy="2661279"/>
          </a:xfrm>
          <a:noFill/>
        </p:spPr>
        <p:txBody>
          <a:bodyPr wrap="square" lIns="486000" tIns="360000" rIns="360000" bIns="360000" anchor="b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20"/>
              </a:lnSpc>
              <a:spcAft>
                <a:spcPts val="160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60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Headline groß, Frutiger LT </a:t>
            </a:r>
            <a:r>
              <a:rPr lang="de-DE" dirty="0" err="1"/>
              <a:t>Com</a:t>
            </a:r>
            <a:r>
              <a:rPr lang="de-DE" dirty="0"/>
              <a:t> Light, 32 </a:t>
            </a:r>
            <a:r>
              <a:rPr lang="de-DE" dirty="0" err="1"/>
              <a:t>pt</a:t>
            </a:r>
            <a:endParaRPr lang="de-DE" dirty="0"/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 err="1"/>
              <a:t>Subline</a:t>
            </a:r>
            <a:r>
              <a:rPr lang="de-DE" dirty="0"/>
              <a:t>/Referent/Datum</a:t>
            </a:r>
          </a:p>
          <a:p>
            <a:pPr lvl="3"/>
            <a:r>
              <a:rPr lang="de-DE" dirty="0"/>
              <a:t>Referenten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5C68886-21F8-4FFB-8201-7F0BA6565D6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8048" y="7027336"/>
            <a:ext cx="720000" cy="123111"/>
          </a:xfrm>
        </p:spPr>
        <p:txBody>
          <a:bodyPr/>
          <a:lstStyle/>
          <a:p>
            <a:fld id="{18404E2F-0DC3-491D-BBFF-E567024868D0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4BD0276-DAC0-4256-A958-3D3DD10E633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897" y="7027336"/>
            <a:ext cx="2952000" cy="123111"/>
          </a:xfrm>
        </p:spPr>
        <p:txBody>
          <a:bodyPr/>
          <a:lstStyle/>
          <a:p>
            <a:r>
              <a:rPr lang="de-DE" noProof="0"/>
              <a:t>© Fraunhofer</a:t>
            </a:r>
            <a:endParaRPr lang="de-DE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5696E82-453E-4196-8BCD-BF982D26413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425" y="7027336"/>
            <a:ext cx="720000" cy="123111"/>
          </a:xfrm>
        </p:spPr>
        <p:txBody>
          <a:bodyPr/>
          <a:lstStyle/>
          <a:p>
            <a:r>
              <a:rPr lang="de-DE" noProof="0" dirty="0"/>
              <a:t>Seite</a:t>
            </a:r>
            <a:r>
              <a:rPr lang="en-US" dirty="0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401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–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95B6287E-4A4F-4439-B422-A23539B2685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040601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3168385-808A-40CF-ACBB-25E2FEB39C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2192000" cy="6158116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59FA541-8597-4991-9A2A-D86D39840E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75388" y="3149600"/>
            <a:ext cx="5916612" cy="2177878"/>
          </a:xfrm>
          <a:gradFill flip="none" rotWithShape="1">
            <a:gsLst>
              <a:gs pos="34000">
                <a:srgbClr val="00779A"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360000" tIns="360000" rIns="360000" bIns="360000"/>
          <a:lstStyle>
            <a:lvl1pPr>
              <a:lnSpc>
                <a:spcPct val="11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20"/>
              </a:lnSpc>
              <a:spcAft>
                <a:spcPts val="1600"/>
              </a:spcAft>
              <a:defRPr sz="4160" b="1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defRPr sz="16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Zahl</a:t>
            </a:r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Kapitelüberschrift, Frutiger LT </a:t>
            </a:r>
            <a:r>
              <a:rPr lang="de-DE" dirty="0" err="1"/>
              <a:t>Com</a:t>
            </a:r>
            <a:r>
              <a:rPr lang="de-DE" dirty="0"/>
              <a:t> </a:t>
            </a:r>
            <a:r>
              <a:rPr lang="de-DE" dirty="0" err="1"/>
              <a:t>Bold</a:t>
            </a:r>
            <a:r>
              <a:rPr lang="de-DE" dirty="0"/>
              <a:t>, 16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ACA94CF4-7D7D-4A16-808E-9BB3F11A797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6BEEC3F-C136-4E04-8E02-6DF963A6E721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12" name="Copyright Fraunhofer">
            <a:extLst>
              <a:ext uri="{FF2B5EF4-FFF2-40B4-BE49-F238E27FC236}">
                <a16:creationId xmlns:a16="http://schemas.microsoft.com/office/drawing/2014/main" id="{86A8951A-7642-4D31-B686-A714C8CCF5F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© Fraunhofer</a:t>
            </a:r>
            <a:endParaRPr lang="de-DE" noProof="0" dirty="0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9DE5828C-86B5-43E8-99E0-320BB3D4C7F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3035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2 Spalte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33CE2A8B-DF0C-4ED8-B188-C82210FB660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24408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593715C-3DC0-4E6F-AC38-9875A9DF0C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5388" y="126126"/>
            <a:ext cx="5916612" cy="5885793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4EB5820C-E708-4B83-B2D5-A17747D22EE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047F9E9-11D7-474D-A6DA-3492ADD97332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11" name="Copyright Fraunhofer">
            <a:extLst>
              <a:ext uri="{FF2B5EF4-FFF2-40B4-BE49-F238E27FC236}">
                <a16:creationId xmlns:a16="http://schemas.microsoft.com/office/drawing/2014/main" id="{D2144230-B8EC-476B-931A-D0CD27889EE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 dirty="0"/>
              <a:t>© Fraunhofer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A1FBFD26-99E1-4A8F-A74A-F6ADF2E2D8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16DB4C6-EB43-4DAF-85FB-3D5502FB7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395588"/>
            <a:ext cx="5437188" cy="382733"/>
          </a:xfrm>
        </p:spPr>
        <p:txBody>
          <a:bodyPr vert="horz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238F142-8C02-4935-B629-B6251A26C16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9425" y="778321"/>
            <a:ext cx="5437188" cy="318933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34FD108-BE77-4119-8953-7B3B60E98A0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199" y="1703388"/>
            <a:ext cx="5437188" cy="264059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8808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53" userDrawn="1">
          <p15:clr>
            <a:srgbClr val="FBAE40"/>
          </p15:clr>
        </p15:guide>
        <p15:guide id="2" pos="3727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3 Spalte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D3ED57BE-37A9-4D96-8E88-2396C118622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3180744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A55FE10-1600-4EC9-BD53-2AD0F1FF5A2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09DD79-ED55-4B70-88EA-06391A367C88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11" name="Copyright Fraunhofer">
            <a:extLst>
              <a:ext uri="{FF2B5EF4-FFF2-40B4-BE49-F238E27FC236}">
                <a16:creationId xmlns:a16="http://schemas.microsoft.com/office/drawing/2014/main" id="{3F46C379-14E1-4C3E-81B3-2514BD91D65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 dirty="0"/>
              <a:t>© Fraunhofer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1983DEDE-C1BC-4CFF-B990-BF9CE174A5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3CF28B4-14C0-46CF-91E6-E56862CBC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395588"/>
            <a:ext cx="7345363" cy="382733"/>
          </a:xfrm>
        </p:spPr>
        <p:txBody>
          <a:bodyPr vert="horz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EE1F331-B496-4BC0-8505-F35F3C57A21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9425" y="778321"/>
            <a:ext cx="7345363" cy="319318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B813626-B371-440A-B685-32C75971336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199" y="1703388"/>
            <a:ext cx="3492500" cy="264059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E2D2D81B-2964-4DEB-9973-66C95A1B000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32288" y="1703388"/>
            <a:ext cx="3492500" cy="261937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61458B9F-36A1-41C9-BED5-48660CBF7B3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220075" y="126126"/>
            <a:ext cx="3971925" cy="5885793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848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02" userDrawn="1">
          <p15:clr>
            <a:srgbClr val="FBAE40"/>
          </p15:clr>
        </p15:guide>
        <p15:guide id="2" pos="2729" userDrawn="1">
          <p15:clr>
            <a:srgbClr val="FBAE40"/>
          </p15:clr>
        </p15:guide>
        <p15:guide id="3" pos="4929" userDrawn="1">
          <p15:clr>
            <a:srgbClr val="FBAE40"/>
          </p15:clr>
        </p15:guide>
        <p15:guide id="4" pos="517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1 Spalte | kleine 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73EB3F1D-68CC-4D42-88C6-FD851995773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116082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242AEA7-0D8C-4AD8-8EEC-63FF8206F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82B2D-840F-4167-AD44-C02BC9C87CCB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8" name="Copyright Fraunhofer">
            <a:extLst>
              <a:ext uri="{FF2B5EF4-FFF2-40B4-BE49-F238E27FC236}">
                <a16:creationId xmlns:a16="http://schemas.microsoft.com/office/drawing/2014/main" id="{3BFD0A8D-1DCE-43F0-A5E3-4221FF17E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© Fraunhofer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680CF9D-E06C-44A3-9743-D9D200F41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8A281D1-4D07-42EA-89AA-EA4C03EDB0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778321"/>
            <a:ext cx="11233150" cy="318933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5573968-5EC4-45D8-B356-9D2C25D2EC6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8199" y="1703388"/>
            <a:ext cx="11233150" cy="2640595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38140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2C7AF347-EE19-4A49-ACB3-3F7316F7E1D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421640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DDBBD9DA-78F9-4E62-A16F-A3EAEE483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C2951-09AD-4688-B783-DAE1ADDED63E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9" name="Copyright Fraunhofer">
            <a:extLst>
              <a:ext uri="{FF2B5EF4-FFF2-40B4-BE49-F238E27FC236}">
                <a16:creationId xmlns:a16="http://schemas.microsoft.com/office/drawing/2014/main" id="{68024DD5-D614-4E40-8330-76F9312A0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© Fraunhofer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54063AB9-A95E-44E6-BF4C-CF2983312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94FD133-02A3-4CCE-886B-5D61839C10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778321"/>
            <a:ext cx="11233150" cy="318933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89D932-8DCF-4ABE-8120-3CC2C601E5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8199" y="1703388"/>
            <a:ext cx="5437188" cy="264059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7715D3E-BD63-49BD-96CA-087D6CFC2D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75388" y="1703388"/>
            <a:ext cx="5437187" cy="264059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5429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53" userDrawn="1">
          <p15:clr>
            <a:srgbClr val="FBAE40"/>
          </p15:clr>
        </p15:guide>
        <p15:guide id="2" pos="372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F507918F-B2AA-4A76-81D6-4E27E906E31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25652144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9" imgW="344" imgH="345" progId="TCLayout.ActiveDocument.1">
                  <p:embed/>
                </p:oleObj>
              </mc:Choice>
              <mc:Fallback>
                <p:oleObj name="think-cell Folie" r:id="rId19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A78C480-B66C-43DB-AAEB-3790EF5A766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79425" y="395588"/>
            <a:ext cx="11233150" cy="38273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de-DE" noProof="0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3ED48EE-75FC-48CE-8886-5B06675925EC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478199" y="1703388"/>
            <a:ext cx="11234376" cy="295875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F9CDF1F4-2065-4A60-8377-ED9014CA8CBB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88048" y="6455836"/>
            <a:ext cx="720000" cy="12311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fld id="{18404E2F-0DC3-491D-BBFF-E567024868D0}" type="datetime1">
              <a:rPr lang="de-DE" noProof="0" smtClean="0"/>
              <a:t>20.05.2025</a:t>
            </a:fld>
            <a:endParaRPr lang="de-DE" noProof="0" dirty="0"/>
          </a:p>
        </p:txBody>
      </p:sp>
      <p:sp>
        <p:nvSpPr>
          <p:cNvPr id="5" name="Copyright Fraunhofer">
            <a:extLst>
              <a:ext uri="{FF2B5EF4-FFF2-40B4-BE49-F238E27FC236}">
                <a16:creationId xmlns:a16="http://schemas.microsoft.com/office/drawing/2014/main" id="{5FF3544A-E0F0-4101-A728-3DFB567F77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297897" y="6455836"/>
            <a:ext cx="2952000" cy="12311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 noProof="0" dirty="0"/>
              <a:t>© Fraunhofer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ED49F1F8-4B89-4B18-B579-CD843138501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479425" y="1245411"/>
            <a:ext cx="360000" cy="0"/>
          </a:xfrm>
          <a:prstGeom prst="line">
            <a:avLst/>
          </a:prstGeom>
          <a:noFill/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86070D71-EE9E-4293-96A3-C2A0A07F7A62}"/>
              </a:ext>
            </a:extLst>
          </p:cNvPr>
          <p:cNvCxnSpPr/>
          <p:nvPr userDrawn="1"/>
        </p:nvCxnSpPr>
        <p:spPr bwMode="gray">
          <a:xfrm>
            <a:off x="0" y="6143625"/>
            <a:ext cx="12192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Informationsklassifizierung">
            <a:extLst>
              <a:ext uri="{FF2B5EF4-FFF2-40B4-BE49-F238E27FC236}">
                <a16:creationId xmlns:a16="http://schemas.microsoft.com/office/drawing/2014/main" id="{6C489D0F-950D-4913-86C7-7EB1061786F3}"/>
              </a:ext>
            </a:extLst>
          </p:cNvPr>
          <p:cNvSpPr txBox="1">
            <a:spLocks/>
          </p:cNvSpPr>
          <p:nvPr userDrawn="1"/>
        </p:nvSpPr>
        <p:spPr bwMode="gray">
          <a:xfrm>
            <a:off x="5373847" y="6455836"/>
            <a:ext cx="1444306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800" b="1" dirty="0">
                <a:latin typeface="+mj-lt"/>
              </a:rPr>
              <a:t>- </a:t>
            </a:r>
            <a:r>
              <a:rPr lang="de-DE" sz="800" b="1" noProof="0" dirty="0">
                <a:latin typeface="+mj-lt"/>
              </a:rPr>
              <a:t>Intern -</a:t>
            </a:r>
            <a:endParaRPr lang="en-US" sz="800" b="1" dirty="0">
              <a:latin typeface="+mj-lt"/>
            </a:endParaRP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3FFAE78-FC0D-4DC3-A58F-888E658BE2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9425" y="6455836"/>
            <a:ext cx="720000" cy="123111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Seite</a:t>
            </a:r>
            <a:r>
              <a:rPr lang="en-US" dirty="0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LogoFusszeile">
            <a:extLst>
              <a:ext uri="{FF2B5EF4-FFF2-40B4-BE49-F238E27FC236}">
                <a16:creationId xmlns:a16="http://schemas.microsoft.com/office/drawing/2014/main" id="{A1A14973-0D19-4698-859C-851A93B6A59A}"/>
              </a:ext>
            </a:extLst>
          </p:cNvPr>
          <p:cNvSpPr/>
          <p:nvPr userDrawn="1"/>
        </p:nvSpPr>
        <p:spPr>
          <a:xfrm>
            <a:off x="10309226" y="6334126"/>
            <a:ext cx="1404000" cy="378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0203" y="6280126"/>
            <a:ext cx="1577354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23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6" r:id="rId4"/>
    <p:sldLayoutId id="2147483657" r:id="rId5"/>
    <p:sldLayoutId id="2147483664" r:id="rId6"/>
    <p:sldLayoutId id="2147483667" r:id="rId7"/>
    <p:sldLayoutId id="2147483659" r:id="rId8"/>
    <p:sldLayoutId id="2147483668" r:id="rId9"/>
    <p:sldLayoutId id="2147483665" r:id="rId10"/>
    <p:sldLayoutId id="2147483671" r:id="rId11"/>
    <p:sldLayoutId id="2147483678" r:id="rId12"/>
    <p:sldLayoutId id="2147483669" r:id="rId13"/>
    <p:sldLayoutId id="2147483674" r:id="rId14"/>
    <p:sldLayoutId id="2147483675" r:id="rId15"/>
    <p:sldLayoutId id="2147483677" r:id="rId16"/>
  </p:sldLayoutIdLst>
  <p:hf hd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2400" b="0" kern="1200">
          <a:solidFill>
            <a:schemeClr val="accent2"/>
          </a:solidFill>
          <a:latin typeface="Frutiger LT Com 65 Bold" panose="020B0803030504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1900"/>
        </a:spcAft>
        <a:buFont typeface="Arial" panose="020B0604020202020204" pitchFamily="34" charset="0"/>
        <a:buNone/>
        <a:defRPr sz="1800" b="0" kern="1200">
          <a:solidFill>
            <a:schemeClr val="accent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19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600" b="0" kern="1200">
          <a:solidFill>
            <a:schemeClr val="tx1"/>
          </a:solidFill>
          <a:latin typeface="+mj-lt"/>
          <a:ea typeface="+mn-ea"/>
          <a:cs typeface="+mn-cs"/>
        </a:defRPr>
      </a:lvl3pPr>
      <a:lvl4pPr marL="180000" indent="-180000" algn="l" defTabSz="914400" rtl="0" eaLnBrk="1" latinLnBrk="0" hangingPunct="1">
        <a:lnSpc>
          <a:spcPct val="110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10000"/>
        </a:lnSpc>
        <a:spcBef>
          <a:spcPts val="0"/>
        </a:spcBef>
        <a:buClr>
          <a:schemeClr val="bg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540000" indent="-180000" algn="l" defTabSz="914400" rtl="0" eaLnBrk="1" latinLnBrk="0" hangingPunct="1">
        <a:lnSpc>
          <a:spcPct val="110000"/>
        </a:lnSpc>
        <a:spcBef>
          <a:spcPts val="0"/>
        </a:spcBef>
        <a:buClr>
          <a:schemeClr val="bg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16000" indent="-216000" algn="l" defTabSz="914400" rtl="0" eaLnBrk="1" latinLnBrk="0" hangingPunct="1">
        <a:lnSpc>
          <a:spcPct val="110000"/>
        </a:lnSpc>
        <a:spcBef>
          <a:spcPts val="0"/>
        </a:spcBef>
        <a:buClr>
          <a:schemeClr val="accent1"/>
        </a:buClr>
        <a:buFont typeface="+mj-lt"/>
        <a:buAutoNum type="arabi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00" indent="-216000" algn="l" defTabSz="914400" rtl="0" eaLnBrk="1" latinLnBrk="0" hangingPunct="1">
        <a:lnSpc>
          <a:spcPct val="110000"/>
        </a:lnSpc>
        <a:spcBef>
          <a:spcPts val="0"/>
        </a:spcBef>
        <a:buClr>
          <a:schemeClr val="bg2"/>
        </a:buClr>
        <a:buFont typeface="+mj-lt"/>
        <a:buAutoNum type="arabi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648000" indent="-216000" algn="l" defTabSz="914400" rtl="0" eaLnBrk="1" latinLnBrk="0" hangingPunct="1">
        <a:lnSpc>
          <a:spcPct val="110000"/>
        </a:lnSpc>
        <a:spcBef>
          <a:spcPts val="0"/>
        </a:spcBef>
        <a:buClr>
          <a:schemeClr val="bg2"/>
        </a:buClr>
        <a:buFont typeface="+mj-lt"/>
        <a:buAutoNum type="arabi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02" userDrawn="1">
          <p15:clr>
            <a:srgbClr val="F26B43"/>
          </p15:clr>
        </p15:guide>
        <p15:guide id="2" pos="7378" userDrawn="1">
          <p15:clr>
            <a:srgbClr val="F26B43"/>
          </p15:clr>
        </p15:guide>
        <p15:guide id="3" orient="horz" pos="300" userDrawn="1">
          <p15:clr>
            <a:srgbClr val="F26B43"/>
          </p15:clr>
        </p15:guide>
        <p15:guide id="4" orient="horz" pos="4133" userDrawn="1">
          <p15:clr>
            <a:srgbClr val="F26B43"/>
          </p15:clr>
        </p15:guide>
        <p15:guide id="5" orient="horz" pos="3770" userDrawn="1">
          <p15:clr>
            <a:srgbClr val="F26B43"/>
          </p15:clr>
        </p15:guide>
        <p15:guide id="8" orient="horz" pos="107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6.png"/><Relationship Id="rId3" Type="http://schemas.openxmlformats.org/officeDocument/2006/relationships/image" Target="../media/image39.jpeg"/><Relationship Id="rId7" Type="http://schemas.openxmlformats.org/officeDocument/2006/relationships/image" Target="../media/image43.png"/><Relationship Id="rId12" Type="http://schemas.openxmlformats.org/officeDocument/2006/relationships/image" Target="../media/image1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2.png"/><Relationship Id="rId11" Type="http://schemas.openxmlformats.org/officeDocument/2006/relationships/image" Target="../media/image55.png"/><Relationship Id="rId5" Type="http://schemas.openxmlformats.org/officeDocument/2006/relationships/image" Target="../media/image41.png"/><Relationship Id="rId15" Type="http://schemas.openxmlformats.org/officeDocument/2006/relationships/image" Target="../media/image8.svg"/><Relationship Id="rId10" Type="http://schemas.openxmlformats.org/officeDocument/2006/relationships/image" Target="../media/image46.png"/><Relationship Id="rId4" Type="http://schemas.openxmlformats.org/officeDocument/2006/relationships/image" Target="../media/image54.png"/><Relationship Id="rId9" Type="http://schemas.openxmlformats.org/officeDocument/2006/relationships/image" Target="../media/image45.png"/><Relationship Id="rId1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oleObject" Target="../embeddings/oleObject15.bin"/><Relationship Id="rId12" Type="http://schemas.openxmlformats.org/officeDocument/2006/relationships/image" Target="../media/image8.sv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6.xml"/><Relationship Id="rId6" Type="http://schemas.openxmlformats.org/officeDocument/2006/relationships/image" Target="../media/image57.jpeg"/><Relationship Id="rId11" Type="http://schemas.openxmlformats.org/officeDocument/2006/relationships/image" Target="../media/image7.png"/><Relationship Id="rId5" Type="http://schemas.openxmlformats.org/officeDocument/2006/relationships/image" Target="../media/image56.png"/><Relationship Id="rId10" Type="http://schemas.openxmlformats.org/officeDocument/2006/relationships/image" Target="../media/image6.png"/><Relationship Id="rId4" Type="http://schemas.openxmlformats.org/officeDocument/2006/relationships/image" Target="../media/image1.emf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8.svg"/><Relationship Id="rId3" Type="http://schemas.openxmlformats.org/officeDocument/2006/relationships/oleObject" Target="../embeddings/oleObject15.bin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7.xml"/><Relationship Id="rId6" Type="http://schemas.openxmlformats.org/officeDocument/2006/relationships/image" Target="../media/image57.jpeg"/><Relationship Id="rId11" Type="http://schemas.openxmlformats.org/officeDocument/2006/relationships/image" Target="../media/image6.png"/><Relationship Id="rId5" Type="http://schemas.openxmlformats.org/officeDocument/2006/relationships/image" Target="../media/image59.png"/><Relationship Id="rId10" Type="http://schemas.openxmlformats.org/officeDocument/2006/relationships/image" Target="../media/image10.png"/><Relationship Id="rId4" Type="http://schemas.openxmlformats.org/officeDocument/2006/relationships/image" Target="../media/image1.emf"/><Relationship Id="rId9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.png"/><Relationship Id="rId3" Type="http://schemas.openxmlformats.org/officeDocument/2006/relationships/notesSlide" Target="../notesSlides/notesSlide6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8.xml"/><Relationship Id="rId6" Type="http://schemas.openxmlformats.org/officeDocument/2006/relationships/image" Target="../media/image1.emf"/><Relationship Id="rId11" Type="http://schemas.openxmlformats.org/officeDocument/2006/relationships/image" Target="../media/image10.png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64.png"/><Relationship Id="rId4" Type="http://schemas.openxmlformats.org/officeDocument/2006/relationships/image" Target="../media/image61.png"/><Relationship Id="rId9" Type="http://schemas.openxmlformats.org/officeDocument/2006/relationships/image" Target="../media/image62.png"/><Relationship Id="rId14" Type="http://schemas.openxmlformats.org/officeDocument/2006/relationships/image" Target="../media/image8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14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image" Target="../media/image65.png"/><Relationship Id="rId10" Type="http://schemas.openxmlformats.org/officeDocument/2006/relationships/image" Target="../media/image8.svg"/><Relationship Id="rId4" Type="http://schemas.openxmlformats.org/officeDocument/2006/relationships/image" Target="../media/image1.emf"/><Relationship Id="rId9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oleObject" Target="../embeddings/oleObject14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0.xml"/><Relationship Id="rId6" Type="http://schemas.openxmlformats.org/officeDocument/2006/relationships/image" Target="../media/image10.png"/><Relationship Id="rId5" Type="http://schemas.openxmlformats.org/officeDocument/2006/relationships/image" Target="../media/image67.png"/><Relationship Id="rId4" Type="http://schemas.openxmlformats.org/officeDocument/2006/relationships/image" Target="../media/image1.emf"/><Relationship Id="rId9" Type="http://schemas.openxmlformats.org/officeDocument/2006/relationships/image" Target="../media/image8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oleObject" Target="../embeddings/oleObject14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1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1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14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10" Type="http://schemas.openxmlformats.org/officeDocument/2006/relationships/image" Target="../media/image8.svg"/><Relationship Id="rId4" Type="http://schemas.openxmlformats.org/officeDocument/2006/relationships/image" Target="../media/image1.emf"/><Relationship Id="rId9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9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.emf"/><Relationship Id="rId11" Type="http://schemas.openxmlformats.org/officeDocument/2006/relationships/image" Target="../media/image8.svg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7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7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2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1.xml"/><Relationship Id="rId6" Type="http://schemas.openxmlformats.org/officeDocument/2006/relationships/image" Target="../media/image1.emf"/><Relationship Id="rId11" Type="http://schemas.openxmlformats.org/officeDocument/2006/relationships/image" Target="../media/image10.png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Relationship Id="rId1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svg"/><Relationship Id="rId3" Type="http://schemas.openxmlformats.org/officeDocument/2006/relationships/oleObject" Target="../embeddings/oleObject14.bin"/><Relationship Id="rId21" Type="http://schemas.openxmlformats.org/officeDocument/2006/relationships/image" Target="../media/image10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17" Type="http://schemas.openxmlformats.org/officeDocument/2006/relationships/image" Target="../media/image28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7.svg"/><Relationship Id="rId20" Type="http://schemas.openxmlformats.org/officeDocument/2006/relationships/image" Target="../media/image31.svg"/><Relationship Id="rId1" Type="http://schemas.openxmlformats.org/officeDocument/2006/relationships/tags" Target="../tags/tag2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24" Type="http://schemas.openxmlformats.org/officeDocument/2006/relationships/image" Target="../media/image8.sv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23" Type="http://schemas.openxmlformats.org/officeDocument/2006/relationships/image" Target="../media/image7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.emf"/><Relationship Id="rId9" Type="http://schemas.openxmlformats.org/officeDocument/2006/relationships/image" Target="../media/image20.svg"/><Relationship Id="rId14" Type="http://schemas.openxmlformats.org/officeDocument/2006/relationships/image" Target="../media/image25.svg"/><Relationship Id="rId2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8.sv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2.png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3.xml"/><Relationship Id="rId11" Type="http://schemas.openxmlformats.org/officeDocument/2006/relationships/image" Target="../media/image6.png"/><Relationship Id="rId5" Type="http://schemas.openxmlformats.org/officeDocument/2006/relationships/image" Target="../media/image1.emf"/><Relationship Id="rId10" Type="http://schemas.openxmlformats.org/officeDocument/2006/relationships/image" Target="../media/image10.png"/><Relationship Id="rId4" Type="http://schemas.openxmlformats.org/officeDocument/2006/relationships/oleObject" Target="../embeddings/oleObject15.bin"/><Relationship Id="rId9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6.png"/><Relationship Id="rId12" Type="http://schemas.openxmlformats.org/officeDocument/2006/relationships/image" Target="../media/image8.sv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4.xml"/><Relationship Id="rId6" Type="http://schemas.openxmlformats.org/officeDocument/2006/relationships/image" Target="../media/image35.png"/><Relationship Id="rId11" Type="http://schemas.openxmlformats.org/officeDocument/2006/relationships/image" Target="../media/image7.png"/><Relationship Id="rId5" Type="http://schemas.openxmlformats.org/officeDocument/2006/relationships/image" Target="../media/image1.e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5.xml"/><Relationship Id="rId6" Type="http://schemas.openxmlformats.org/officeDocument/2006/relationships/image" Target="../media/image38.png"/><Relationship Id="rId5" Type="http://schemas.openxmlformats.org/officeDocument/2006/relationships/image" Target="../media/image1.emf"/><Relationship Id="rId10" Type="http://schemas.openxmlformats.org/officeDocument/2006/relationships/image" Target="../media/image8.svg"/><Relationship Id="rId4" Type="http://schemas.openxmlformats.org/officeDocument/2006/relationships/oleObject" Target="../embeddings/oleObject15.bin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7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6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3.png"/><Relationship Id="rId11" Type="http://schemas.openxmlformats.org/officeDocument/2006/relationships/image" Target="../media/image10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Relationship Id="rId14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1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9.png"/><Relationship Id="rId15" Type="http://schemas.openxmlformats.org/officeDocument/2006/relationships/image" Target="../media/image8.svg"/><Relationship Id="rId10" Type="http://schemas.openxmlformats.org/officeDocument/2006/relationships/image" Target="../media/image52.png"/><Relationship Id="rId4" Type="http://schemas.openxmlformats.org/officeDocument/2006/relationships/image" Target="../media/image48.png"/><Relationship Id="rId9" Type="http://schemas.openxmlformats.org/officeDocument/2006/relationships/image" Target="../media/image51.png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1CDC082-012F-4E61-858B-C0FB30EFD6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 bwMode="gray">
          <a:xfrm>
            <a:off x="0" y="3227288"/>
            <a:ext cx="11712575" cy="2757587"/>
          </a:xfrm>
        </p:spPr>
        <p:txBody>
          <a:bodyPr/>
          <a:lstStyle/>
          <a:p>
            <a:pPr lvl="0"/>
            <a:r>
              <a:rPr lang="en-US" noProof="0" dirty="0"/>
              <a:t>A Reconfigurable FPGA-based ML Library for Kernel Methods</a:t>
            </a:r>
          </a:p>
          <a:p>
            <a:pPr lvl="1"/>
            <a:r>
              <a:rPr lang="en-US" noProof="0" dirty="0"/>
              <a:t>—</a:t>
            </a:r>
          </a:p>
          <a:p>
            <a:pPr lvl="2">
              <a:lnSpc>
                <a:spcPct val="150000"/>
              </a:lnSpc>
            </a:pPr>
            <a:r>
              <a:rPr lang="en-US" sz="1800" noProof="0" dirty="0"/>
              <a:t>Yousef Alnaser</a:t>
            </a:r>
            <a:r>
              <a:rPr lang="en-US" sz="1800" baseline="30000" noProof="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1, 2</a:t>
            </a:r>
            <a:r>
              <a:rPr lang="en-US" sz="1800" noProof="0" dirty="0"/>
              <a:t> , Jan Langer</a:t>
            </a:r>
            <a:r>
              <a:rPr lang="en-US" sz="1800" baseline="30000" noProof="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1800" noProof="0" dirty="0"/>
              <a:t>, Anna Zuchna</a:t>
            </a:r>
            <a:r>
              <a:rPr lang="en-US" sz="1800" baseline="30000" noProof="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</a:p>
          <a:p>
            <a:pPr lvl="2">
              <a:lnSpc>
                <a:spcPct val="150000"/>
              </a:lnSpc>
            </a:pPr>
            <a:r>
              <a:rPr lang="en-US" sz="1800" baseline="30000" noProof="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1 Fraunhofer-</a:t>
            </a:r>
            <a:r>
              <a:rPr lang="en-US" sz="1800" baseline="30000" noProof="0" dirty="0" err="1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Institut</a:t>
            </a:r>
            <a:r>
              <a:rPr lang="en-US" sz="1800" baseline="30000" noProof="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für </a:t>
            </a:r>
            <a:r>
              <a:rPr lang="en-US" sz="1800" baseline="30000" noProof="0" dirty="0" err="1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Elektronische</a:t>
            </a:r>
            <a:r>
              <a:rPr lang="en-US" sz="1800" baseline="30000" noProof="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baseline="30000" noProof="0" dirty="0" err="1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Nanosysteme</a:t>
            </a:r>
            <a:r>
              <a:rPr lang="en-US" sz="1800" baseline="30000" noProof="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ENAS, Technologie-campus 3, 09126 Chemnitz</a:t>
            </a:r>
          </a:p>
          <a:p>
            <a:pPr lvl="2"/>
            <a:r>
              <a:rPr lang="en-US" sz="1800" baseline="30000" noProof="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2 </a:t>
            </a:r>
            <a:r>
              <a:rPr lang="en-US" sz="1800" baseline="30000" noProof="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Technische</a:t>
            </a:r>
            <a:r>
              <a:rPr lang="en-US" sz="1800" baseline="30000" noProof="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Universität Chemnitz, Str. der </a:t>
            </a:r>
            <a:r>
              <a:rPr lang="en-US" sz="1800" baseline="30000" noProof="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Nationen</a:t>
            </a:r>
            <a:r>
              <a:rPr lang="en-US" sz="1800" baseline="30000" noProof="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62, 09111 Chemnitz</a:t>
            </a:r>
            <a:endParaRPr lang="en-US" sz="1800" baseline="30000" noProof="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Logoarea">
            <a:extLst>
              <a:ext uri="{FF2B5EF4-FFF2-40B4-BE49-F238E27FC236}">
                <a16:creationId xmlns:a16="http://schemas.microsoft.com/office/drawing/2014/main" id="{0F888674-5FC7-4A46-B421-69C332787461}"/>
              </a:ext>
            </a:extLst>
          </p:cNvPr>
          <p:cNvSpPr/>
          <p:nvPr/>
        </p:nvSpPr>
        <p:spPr bwMode="gray">
          <a:xfrm>
            <a:off x="9192575" y="476250"/>
            <a:ext cx="2520000" cy="900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r>
              <a:rPr lang="en-US" noProof="0" dirty="0" err="1"/>
              <a:t>Logobereich</a:t>
            </a:r>
            <a:endParaRPr lang="en-US" noProof="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487" y="629070"/>
            <a:ext cx="2170176" cy="59436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E19A998-85BF-E764-A86C-3078FDDBF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050" y="476250"/>
            <a:ext cx="2384402" cy="1072981"/>
          </a:xfrm>
          <a:prstGeom prst="rect">
            <a:avLst/>
          </a:prstGeom>
        </p:spPr>
      </p:pic>
      <p:sp>
        <p:nvSpPr>
          <p:cNvPr id="8" name="Logoarea">
            <a:extLst>
              <a:ext uri="{FF2B5EF4-FFF2-40B4-BE49-F238E27FC236}">
                <a16:creationId xmlns:a16="http://schemas.microsoft.com/office/drawing/2014/main" id="{AA77F95D-ED80-2226-92B8-12CA624A7518}"/>
              </a:ext>
            </a:extLst>
          </p:cNvPr>
          <p:cNvSpPr/>
          <p:nvPr/>
        </p:nvSpPr>
        <p:spPr bwMode="gray">
          <a:xfrm>
            <a:off x="10079987" y="1543890"/>
            <a:ext cx="1632588" cy="900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419517D7-970C-72DF-5E8F-07DBC6EC6A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245" t="16315" r="13780" b="17872"/>
          <a:stretch/>
        </p:blipFill>
        <p:spPr>
          <a:xfrm>
            <a:off x="10137137" y="1529070"/>
            <a:ext cx="1531625" cy="900000"/>
          </a:xfrm>
          <a:prstGeom prst="rect">
            <a:avLst/>
          </a:prstGeom>
        </p:spPr>
      </p:pic>
      <p:sp>
        <p:nvSpPr>
          <p:cNvPr id="5" name="Logoarea">
            <a:extLst>
              <a:ext uri="{FF2B5EF4-FFF2-40B4-BE49-F238E27FC236}">
                <a16:creationId xmlns:a16="http://schemas.microsoft.com/office/drawing/2014/main" id="{09A8EC19-20EC-3A71-9F62-8D17121E4A23}"/>
              </a:ext>
            </a:extLst>
          </p:cNvPr>
          <p:cNvSpPr/>
          <p:nvPr/>
        </p:nvSpPr>
        <p:spPr bwMode="gray">
          <a:xfrm>
            <a:off x="1245140" y="1322334"/>
            <a:ext cx="1374235" cy="1306657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3F18B891-BC35-749E-7EE6-DDB2568B00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66633" y="1376250"/>
            <a:ext cx="1252742" cy="125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309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2AE6A-41EE-4763-9928-31CCB11D3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Accelerator Implementation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811FFE-8FF0-417E-8F49-6FA5BC728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C2951-09AD-4688-B783-DAE1ADDED63E}" type="datetime1">
              <a:rPr lang="en-US" noProof="0" smtClean="0"/>
              <a:t>20-May-25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A80F2B-30CF-4FB3-B41D-A4CFB543A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© Fraunhofer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6A0D99-A117-43F0-B66F-32C03FBBA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noProof="0" dirty="0" err="1"/>
              <a:t>Seite</a:t>
            </a:r>
            <a:r>
              <a:rPr lang="en-US" noProof="0" dirty="0"/>
              <a:t> </a:t>
            </a:r>
            <a:fld id="{401BA3E4-5E55-4F99-AF09-CC6D6B2539E2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D2C214-B3CD-42A5-AC5E-76502B4CC0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0" dirty="0"/>
              <a:t>Kernels Calculations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97CC84-1F56-4D6C-AD9C-87840293C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179388"/>
            <a:ext cx="4210218" cy="27269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CF00034-7256-4512-9223-693C75DD65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89" t="22611" r="93195" b="65694"/>
          <a:stretch/>
        </p:blipFill>
        <p:spPr>
          <a:xfrm>
            <a:off x="5312569" y="3298145"/>
            <a:ext cx="223837" cy="31893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3B031A40-AB8F-4644-ACDB-42CA4D9454E3}"/>
              </a:ext>
            </a:extLst>
          </p:cNvPr>
          <p:cNvGrpSpPr/>
          <p:nvPr/>
        </p:nvGrpSpPr>
        <p:grpSpPr>
          <a:xfrm>
            <a:off x="1071493" y="1763265"/>
            <a:ext cx="4125888" cy="3548264"/>
            <a:chOff x="7258657" y="1739105"/>
            <a:chExt cx="4125888" cy="354826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C1B946C-BABD-444F-94A5-356D58EE8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58657" y="1739105"/>
              <a:ext cx="4125888" cy="354826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C9C8551C-285C-4662-8C4B-7FDF543FE7B3}"/>
                    </a:ext>
                  </a:extLst>
                </p:cNvPr>
                <p:cNvSpPr/>
                <p:nvPr/>
              </p:nvSpPr>
              <p:spPr>
                <a:xfrm>
                  <a:off x="7346032" y="1758887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C9C8551C-285C-4662-8C4B-7FDF543FE7B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46032" y="1758887"/>
                  <a:ext cx="114300" cy="124551"/>
                </a:xfrm>
                <a:prstGeom prst="rect">
                  <a:avLst/>
                </a:prstGeom>
                <a:blipFill>
                  <a:blip r:embed="rId4"/>
                  <a:stretch>
                    <a:fillRect r="-21053" b="-33333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B708C103-5648-4B3A-A67E-A091D48B717D}"/>
                    </a:ext>
                  </a:extLst>
                </p:cNvPr>
                <p:cNvSpPr/>
                <p:nvPr/>
              </p:nvSpPr>
              <p:spPr>
                <a:xfrm>
                  <a:off x="7337498" y="2621179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B708C103-5648-4B3A-A67E-A091D48B717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7498" y="2621179"/>
                  <a:ext cx="114300" cy="124551"/>
                </a:xfrm>
                <a:prstGeom prst="rect">
                  <a:avLst/>
                </a:prstGeom>
                <a:blipFill>
                  <a:blip r:embed="rId5"/>
                  <a:stretch>
                    <a:fillRect r="-27778" b="-35000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2FDC3820-EDF2-4E16-A115-246446071DF9}"/>
                    </a:ext>
                  </a:extLst>
                </p:cNvPr>
                <p:cNvSpPr/>
                <p:nvPr/>
              </p:nvSpPr>
              <p:spPr>
                <a:xfrm>
                  <a:off x="7335707" y="3491051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2FDC3820-EDF2-4E16-A115-246446071D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707" y="3491051"/>
                  <a:ext cx="114300" cy="124551"/>
                </a:xfrm>
                <a:prstGeom prst="rect">
                  <a:avLst/>
                </a:prstGeom>
                <a:blipFill>
                  <a:blip r:embed="rId6"/>
                  <a:stretch>
                    <a:fillRect r="-26316" b="-35000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5CA90E3E-00A9-431C-BE05-94AABF4485C6}"/>
                    </a:ext>
                  </a:extLst>
                </p:cNvPr>
                <p:cNvSpPr/>
                <p:nvPr/>
              </p:nvSpPr>
              <p:spPr>
                <a:xfrm>
                  <a:off x="7337498" y="4361305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5CA90E3E-00A9-431C-BE05-94AABF4485C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7498" y="4361305"/>
                  <a:ext cx="114300" cy="124551"/>
                </a:xfrm>
                <a:prstGeom prst="rect">
                  <a:avLst/>
                </a:prstGeom>
                <a:blipFill>
                  <a:blip r:embed="rId7"/>
                  <a:stretch>
                    <a:fillRect r="-27778" b="-33333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3FB92E0D-066E-4CF6-B0C8-EFD07FBD7551}"/>
                    </a:ext>
                  </a:extLst>
                </p:cNvPr>
                <p:cNvSpPr/>
                <p:nvPr/>
              </p:nvSpPr>
              <p:spPr>
                <a:xfrm>
                  <a:off x="7330264" y="2227406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3FB92E0D-066E-4CF6-B0C8-EFD07FBD755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0264" y="2227406"/>
                  <a:ext cx="114300" cy="124551"/>
                </a:xfrm>
                <a:prstGeom prst="rect">
                  <a:avLst/>
                </a:prstGeom>
                <a:blipFill>
                  <a:blip r:embed="rId8"/>
                  <a:stretch>
                    <a:fillRect r="-72222" b="-33333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808321BC-CF26-4E16-A689-11494F215DE1}"/>
                    </a:ext>
                  </a:extLst>
                </p:cNvPr>
                <p:cNvSpPr/>
                <p:nvPr/>
              </p:nvSpPr>
              <p:spPr>
                <a:xfrm>
                  <a:off x="7335049" y="3070206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808321BC-CF26-4E16-A689-11494F215DE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049" y="3070206"/>
                  <a:ext cx="114300" cy="124551"/>
                </a:xfrm>
                <a:prstGeom prst="rect">
                  <a:avLst/>
                </a:prstGeom>
                <a:blipFill>
                  <a:blip r:embed="rId9"/>
                  <a:stretch>
                    <a:fillRect r="-68421" b="-35000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9ECBC2DD-03C7-4CE8-BA54-07B22B9084AE}"/>
                    </a:ext>
                  </a:extLst>
                </p:cNvPr>
                <p:cNvSpPr/>
                <p:nvPr/>
              </p:nvSpPr>
              <p:spPr>
                <a:xfrm>
                  <a:off x="7345006" y="3960476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9ECBC2DD-03C7-4CE8-BA54-07B22B9084A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45006" y="3960476"/>
                  <a:ext cx="114300" cy="124551"/>
                </a:xfrm>
                <a:prstGeom prst="rect">
                  <a:avLst/>
                </a:prstGeom>
                <a:blipFill>
                  <a:blip r:embed="rId10"/>
                  <a:stretch>
                    <a:fillRect r="-63158" b="-35000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C15BFF2E-C54F-43F0-8DB9-289275C4E9C9}"/>
                    </a:ext>
                  </a:extLst>
                </p:cNvPr>
                <p:cNvSpPr/>
                <p:nvPr/>
              </p:nvSpPr>
              <p:spPr>
                <a:xfrm>
                  <a:off x="7346032" y="4819751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C15BFF2E-C54F-43F0-8DB9-289275C4E9C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46032" y="4819751"/>
                  <a:ext cx="114300" cy="124551"/>
                </a:xfrm>
                <a:prstGeom prst="rect">
                  <a:avLst/>
                </a:prstGeom>
                <a:blipFill>
                  <a:blip r:embed="rId11"/>
                  <a:stretch>
                    <a:fillRect r="-63158" b="-35000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68A9B1E-9F2C-4FE9-8B1C-8BD550359CAB}"/>
              </a:ext>
            </a:extLst>
          </p:cNvPr>
          <p:cNvSpPr txBox="1"/>
          <p:nvPr/>
        </p:nvSpPr>
        <p:spPr>
          <a:xfrm>
            <a:off x="1070742" y="5425738"/>
            <a:ext cx="41258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noProof="0" dirty="0"/>
              <a:t>Fig. 4 – Kernel Implementation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CBACED-12AB-45C2-8367-1B1D6FE0B6BF}"/>
              </a:ext>
            </a:extLst>
          </p:cNvPr>
          <p:cNvSpPr txBox="1"/>
          <p:nvPr/>
        </p:nvSpPr>
        <p:spPr>
          <a:xfrm>
            <a:off x="6138165" y="5425738"/>
            <a:ext cx="41258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noProof="0" dirty="0"/>
              <a:t>Fig. 5 – Reconfigurable modules for supported kernels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2641DF97-A932-4F8E-B46E-0B196C7DED09}"/>
              </a:ext>
            </a:extLst>
          </p:cNvPr>
          <p:cNvSpPr/>
          <p:nvPr/>
        </p:nvSpPr>
        <p:spPr>
          <a:xfrm>
            <a:off x="5803411" y="172505"/>
            <a:ext cx="5942090" cy="70235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tx1"/>
                </a:solidFill>
              </a:rPr>
              <a:t>Common operations </a:t>
            </a:r>
            <a:r>
              <a:rPr lang="en-US" noProof="0" dirty="0">
                <a:solidFill>
                  <a:schemeClr val="tx1"/>
                </a:solidFill>
                <a:sym typeface="Wingdings" panose="05000000000000000000" pitchFamily="2" charset="2"/>
              </a:rPr>
              <a:t> kernel specific operations</a:t>
            </a:r>
            <a:endParaRPr lang="en-US" noProof="0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748F0F-5E99-4700-873C-330D28466B1A}"/>
              </a:ext>
            </a:extLst>
          </p:cNvPr>
          <p:cNvSpPr txBox="1"/>
          <p:nvPr/>
        </p:nvSpPr>
        <p:spPr>
          <a:xfrm>
            <a:off x="5726435" y="3315584"/>
            <a:ext cx="179536" cy="23814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dirty="0"/>
              <a:t>…</a:t>
            </a:r>
            <a:endParaRPr lang="en-US" sz="1400" dirty="0"/>
          </a:p>
        </p:txBody>
      </p:sp>
      <p:pic>
        <p:nvPicPr>
          <p:cNvPr id="12" name="Picture 11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FFA8851F-0AB3-59E9-BC95-4ACFD179A7CF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b="18898"/>
          <a:stretch>
            <a:fillRect/>
          </a:stretch>
        </p:blipFill>
        <p:spPr>
          <a:xfrm>
            <a:off x="7498742" y="6268914"/>
            <a:ext cx="1252743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26" name="Picture 25" descr="Logo, company name&#10;&#10;Description automatically generated">
            <a:extLst>
              <a:ext uri="{FF2B5EF4-FFF2-40B4-BE49-F238E27FC236}">
                <a16:creationId xmlns:a16="http://schemas.microsoft.com/office/drawing/2014/main" id="{1C580769-5B4A-ECBA-D707-F8AFB9CBADF6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3245" t="16315" r="13780" b="17872"/>
          <a:stretch/>
        </p:blipFill>
        <p:spPr>
          <a:xfrm>
            <a:off x="8834564" y="6162401"/>
            <a:ext cx="1059539" cy="622597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B7087110-0650-EE4D-8C4C-240E61FDC89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635338" y="6226966"/>
            <a:ext cx="613533" cy="61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3685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356014B2-7062-42AF-9354-F0B9703670A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356014B2-7062-42AF-9354-F0B9703670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Grafik 12">
            <a:extLst>
              <a:ext uri="{FF2B5EF4-FFF2-40B4-BE49-F238E27FC236}">
                <a16:creationId xmlns:a16="http://schemas.microsoft.com/office/drawing/2014/main" id="{8C345295-C936-48D1-95D0-21B493231F3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 bwMode="gray">
          <a:xfrm>
            <a:off x="5706492" y="936186"/>
            <a:ext cx="6069347" cy="4441357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</p:pic>
      <p:sp>
        <p:nvSpPr>
          <p:cNvPr id="8" name="Titel 7">
            <a:extLst>
              <a:ext uri="{FF2B5EF4-FFF2-40B4-BE49-F238E27FC236}">
                <a16:creationId xmlns:a16="http://schemas.microsoft.com/office/drawing/2014/main" id="{F81C1A1D-1FDB-40DC-9FB1-7AAC6197977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79425" y="395588"/>
            <a:ext cx="11233150" cy="382733"/>
          </a:xfrm>
        </p:spPr>
        <p:txBody>
          <a:bodyPr vert="horz"/>
          <a:lstStyle/>
          <a:p>
            <a:pPr lvl="0"/>
            <a:r>
              <a:rPr lang="en-US" noProof="0" dirty="0"/>
              <a:t>Accelerator Implementation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1FF5E06-23CA-4226-A0F1-E0152843BB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8048" y="6455836"/>
            <a:ext cx="720000" cy="123111"/>
          </a:xfrm>
        </p:spPr>
        <p:txBody>
          <a:bodyPr/>
          <a:lstStyle/>
          <a:p>
            <a:fld id="{2136FCB5-E078-4809-9E4B-50F9099A4621}" type="datetime1">
              <a:rPr lang="en-US" noProof="0" smtClean="0"/>
              <a:t>20-May-25</a:t>
            </a:fld>
            <a:endParaRPr lang="en-US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CB1AEB-9EF1-4A98-904A-C9821CAF3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9425" y="6455836"/>
            <a:ext cx="720000" cy="123111"/>
          </a:xfrm>
        </p:spPr>
        <p:txBody>
          <a:bodyPr/>
          <a:lstStyle/>
          <a:p>
            <a:r>
              <a:rPr lang="en-US" noProof="0" dirty="0" err="1"/>
              <a:t>Seite</a:t>
            </a:r>
            <a:r>
              <a:rPr lang="en-US" noProof="0" dirty="0"/>
              <a:t> </a:t>
            </a:r>
            <a:fld id="{401BA3E4-5E55-4F99-AF09-CC6D6B2539E2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FF59F70-1B8A-43C1-8688-5D285BB4DE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425" y="778321"/>
            <a:ext cx="11233150" cy="318933"/>
          </a:xfrm>
        </p:spPr>
        <p:txBody>
          <a:bodyPr/>
          <a:lstStyle/>
          <a:p>
            <a:r>
              <a:rPr lang="en-US" noProof="0" dirty="0"/>
              <a:t>Matrix Partitioning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platzhalter 6">
                <a:extLst>
                  <a:ext uri="{FF2B5EF4-FFF2-40B4-BE49-F238E27FC236}">
                    <a16:creationId xmlns:a16="http://schemas.microsoft.com/office/drawing/2014/main" id="{A9143AE3-787F-4666-839A-090830194774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479388" y="1719992"/>
                <a:ext cx="5437189" cy="3703771"/>
              </a:xfrm>
              <a:prstGeom prst="rect">
                <a:avLst/>
              </a:prstGeom>
            </p:spPr>
            <p:txBody>
              <a:bodyPr wrap="square" lIns="0" tIns="0" rIns="0" bIns="0" numCol="1" spcCol="360000">
                <a:spAutoFit/>
              </a:bodyPr>
              <a:lstStyle>
                <a:lvl1pPr marL="0" indent="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spcAft>
                    <a:spcPts val="1900"/>
                  </a:spcAft>
                  <a:buFont typeface="Arial" panose="020B0604020202020204" pitchFamily="34" charset="0"/>
                  <a:buNone/>
                  <a:defRPr sz="1600" b="0" kern="1200">
                    <a:solidFill>
                      <a:schemeClr val="accent1"/>
                    </a:solidFill>
                    <a:latin typeface="+mj-lt"/>
                    <a:ea typeface="+mn-ea"/>
                    <a:cs typeface="+mn-cs"/>
                  </a:defRPr>
                </a:lvl1pPr>
                <a:lvl2pPr marL="0" indent="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spcAft>
                    <a:spcPts val="1900"/>
                  </a:spcAft>
                  <a:buFont typeface="Arial" panose="020B0604020202020204" pitchFamily="34" charset="0"/>
                  <a:buNone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0" indent="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400" b="0" kern="120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lvl3pPr>
                <a:lvl4pPr marL="180000" indent="-180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accent1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0000" indent="-180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40000" indent="-180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16000" indent="-216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accent1"/>
                  </a:buClr>
                  <a:buFont typeface="+mj-lt"/>
                  <a:buAutoNum type="arabicPeriod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32000" indent="-216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bg2"/>
                  </a:buClr>
                  <a:buFont typeface="+mj-lt"/>
                  <a:buAutoNum type="arabicPeriod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648000" indent="-216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bg2"/>
                  </a:buClr>
                  <a:buFont typeface="+mj-lt"/>
                  <a:buAutoNum type="arabicPeriod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noProof="0" dirty="0"/>
                  <a:t>Macro-tiles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sz="1600" b="1" noProof="0" dirty="0"/>
                  <a:t>Kernel Matrix</a:t>
                </a:r>
              </a:p>
              <a:p>
                <a:pPr lvl="3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1600" noProof="0" dirty="0"/>
                  <a:t>: macro-tile of size </a:t>
                </a:r>
                <a14:m>
                  <m:oMath xmlns:m="http://schemas.openxmlformats.org/officeDocument/2006/math">
                    <m:r>
                      <a:rPr lang="en-US" sz="1600" b="0" i="1" noProof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6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6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endParaRPr lang="en-US" sz="1600" noProof="0" dirty="0"/>
              </a:p>
              <a:p>
                <a:pPr lvl="4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1600" b="0" i="1" noProof="0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600" b="0" i="1" noProof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  <m:sup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</m:oMath>
                </a14:m>
                <a:r>
                  <a:rPr lang="en-US" sz="1600" noProof="0" dirty="0"/>
                  <a:t> </a:t>
                </a:r>
                <a:r>
                  <a:rPr lang="en-US" sz="1600" noProof="0" dirty="0">
                    <a:sym typeface="Wingdings" panose="05000000000000000000" pitchFamily="2" charset="2"/>
                  </a:rPr>
                  <a:t> only th</a:t>
                </a:r>
                <a:r>
                  <a:rPr lang="en-US" sz="1600" noProof="0" dirty="0"/>
                  <a:t>e upper triangle is computed and reused</a:t>
                </a:r>
              </a:p>
              <a:p>
                <a:pPr marL="0" lvl="3" indent="0">
                  <a:lnSpc>
                    <a:spcPct val="150000"/>
                  </a:lnSpc>
                  <a:buNone/>
                </a:pPr>
                <a:r>
                  <a:rPr lang="en-US" sz="1600" b="1" noProof="0" dirty="0">
                    <a:latin typeface="+mj-lt"/>
                  </a:rPr>
                  <a:t>Input Matrix</a:t>
                </a:r>
              </a:p>
              <a:p>
                <a:pPr lvl="3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600" b="0" i="1" noProof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b="0" i="1" noProof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1600" noProof="0" dirty="0"/>
                  <a:t>: partitioned into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n-US" sz="16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sz="16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16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den>
                    </m:f>
                  </m:oMath>
                </a14:m>
                <a:r>
                  <a:rPr lang="en-US" sz="1600" noProof="0" dirty="0"/>
                  <a:t> tiles each of size </a:t>
                </a:r>
                <a14:m>
                  <m:oMath xmlns:m="http://schemas.openxmlformats.org/officeDocument/2006/math">
                    <m:r>
                      <a:rPr lang="en-US" sz="1600" b="0" i="1" noProof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6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6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endParaRPr lang="en-US" sz="1600" noProof="0" dirty="0"/>
              </a:p>
              <a:p>
                <a:pPr marL="0" lvl="3" indent="0">
                  <a:lnSpc>
                    <a:spcPct val="150000"/>
                  </a:lnSpc>
                  <a:buNone/>
                </a:pPr>
                <a:r>
                  <a:rPr lang="en-US" sz="1600" b="1" noProof="0" dirty="0">
                    <a:latin typeface="+mj-lt"/>
                  </a:rPr>
                  <a:t>MV multiplication</a:t>
                </a:r>
              </a:p>
              <a:p>
                <a:pPr lvl="3">
                  <a:lnSpc>
                    <a:spcPct val="150000"/>
                  </a:lnSpc>
                </a:pPr>
                <a:r>
                  <a:rPr lang="en-US" sz="1600" noProof="0" dirty="0"/>
                  <a:t>Once one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noProof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i="1" noProof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i="1" noProof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i="1" noProof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1600" noProof="0" dirty="0"/>
                  <a:t> is calculated, both equation are computed:</a:t>
                </a:r>
              </a:p>
            </p:txBody>
          </p:sp>
        </mc:Choice>
        <mc:Fallback xmlns="">
          <p:sp>
            <p:nvSpPr>
              <p:cNvPr id="22" name="Textplatzhalter 6">
                <a:extLst>
                  <a:ext uri="{FF2B5EF4-FFF2-40B4-BE49-F238E27FC236}">
                    <a16:creationId xmlns:a16="http://schemas.microsoft.com/office/drawing/2014/main" id="{A9143AE3-787F-4666-839A-0908301947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gray">
              <a:xfrm>
                <a:off x="479388" y="1719992"/>
                <a:ext cx="5437189" cy="3703771"/>
              </a:xfrm>
              <a:prstGeom prst="rect">
                <a:avLst/>
              </a:prstGeom>
              <a:blipFill>
                <a:blip r:embed="rId8"/>
                <a:stretch>
                  <a:fillRect l="-2691" t="-2632" b="-1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Institutsname">
            <a:extLst>
              <a:ext uri="{FF2B5EF4-FFF2-40B4-BE49-F238E27FC236}">
                <a16:creationId xmlns:a16="http://schemas.microsoft.com/office/drawing/2014/main" id="{A8C5AE93-F3E1-4763-AB73-E551251ECA1F}"/>
              </a:ext>
            </a:extLst>
          </p:cNvPr>
          <p:cNvSpPr txBox="1">
            <a:spLocks noChangeArrowheads="1"/>
          </p:cNvSpPr>
          <p:nvPr/>
        </p:nvSpPr>
        <p:spPr bwMode="gray">
          <a:xfrm rot="16200000">
            <a:off x="5589051" y="5070969"/>
            <a:ext cx="1593967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defTabSz="982663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sz="700" noProof="0" dirty="0">
                <a:solidFill>
                  <a:schemeClr val="bg1"/>
                </a:solidFill>
              </a:rPr>
              <a:t>© Markus Jürgens</a:t>
            </a:r>
            <a:endParaRPr lang="en-US" sz="700" b="0" noProof="0" dirty="0">
              <a:solidFill>
                <a:schemeClr val="bg1"/>
              </a:solidFill>
            </a:endParaRPr>
          </a:p>
        </p:txBody>
      </p:sp>
      <p:sp>
        <p:nvSpPr>
          <p:cNvPr id="30" name="Fußzeilenplatzhalter 29">
            <a:extLst>
              <a:ext uri="{FF2B5EF4-FFF2-40B4-BE49-F238E27FC236}">
                <a16:creationId xmlns:a16="http://schemas.microsoft.com/office/drawing/2014/main" id="{FD5559CC-2987-4484-919E-DA7A44ED4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© Fraunhofer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BDCEDB-90B1-43E1-8EE0-6E94569B2B0C}"/>
              </a:ext>
            </a:extLst>
          </p:cNvPr>
          <p:cNvSpPr txBox="1"/>
          <p:nvPr/>
        </p:nvSpPr>
        <p:spPr>
          <a:xfrm>
            <a:off x="7052191" y="5566729"/>
            <a:ext cx="49694" cy="23814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en-US" sz="1400" noProof="0" dirty="0"/>
              <a:t>‘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9569AC2-1BE3-4F0B-BDF8-566F37760B09}"/>
              </a:ext>
            </a:extLst>
          </p:cNvPr>
          <p:cNvSpPr/>
          <p:nvPr/>
        </p:nvSpPr>
        <p:spPr>
          <a:xfrm>
            <a:off x="5803411" y="172505"/>
            <a:ext cx="5942090" cy="70235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tx1"/>
                </a:solidFill>
              </a:rPr>
              <a:t>Macro tiles for storage and BW</a:t>
            </a:r>
          </a:p>
        </p:txBody>
      </p:sp>
      <p:pic>
        <p:nvPicPr>
          <p:cNvPr id="3" name="Picture 2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C2772FEC-5717-FC86-2557-A90259676926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b="18898"/>
          <a:stretch>
            <a:fillRect/>
          </a:stretch>
        </p:blipFill>
        <p:spPr>
          <a:xfrm>
            <a:off x="7498742" y="6268914"/>
            <a:ext cx="1252743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077F9855-B401-6169-EE35-70F8A9230B2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3245" t="16315" r="13780" b="17872"/>
          <a:stretch/>
        </p:blipFill>
        <p:spPr>
          <a:xfrm>
            <a:off x="8834564" y="6162401"/>
            <a:ext cx="1059539" cy="622597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34265114-0E8E-82C7-A5B5-E880A028E9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635338" y="6226966"/>
            <a:ext cx="613533" cy="61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100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356014B2-7062-42AF-9354-F0B9703670A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356014B2-7062-42AF-9354-F0B9703670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Grafik 12">
            <a:extLst>
              <a:ext uri="{FF2B5EF4-FFF2-40B4-BE49-F238E27FC236}">
                <a16:creationId xmlns:a16="http://schemas.microsoft.com/office/drawing/2014/main" id="{8C345295-C936-48D1-95D0-21B493231F3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 bwMode="gray">
          <a:xfrm>
            <a:off x="6814398" y="1650617"/>
            <a:ext cx="4362441" cy="3556765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</p:pic>
      <p:sp>
        <p:nvSpPr>
          <p:cNvPr id="8" name="Titel 7">
            <a:extLst>
              <a:ext uri="{FF2B5EF4-FFF2-40B4-BE49-F238E27FC236}">
                <a16:creationId xmlns:a16="http://schemas.microsoft.com/office/drawing/2014/main" id="{F81C1A1D-1FDB-40DC-9FB1-7AAC6197977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79425" y="395588"/>
            <a:ext cx="11233150" cy="382733"/>
          </a:xfrm>
        </p:spPr>
        <p:txBody>
          <a:bodyPr vert="horz"/>
          <a:lstStyle/>
          <a:p>
            <a:pPr lvl="0"/>
            <a:r>
              <a:rPr lang="en-US" noProof="0" dirty="0"/>
              <a:t>Accelerator Implementation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1FF5E06-23CA-4226-A0F1-E0152843BB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8048" y="6455836"/>
            <a:ext cx="720000" cy="123111"/>
          </a:xfrm>
        </p:spPr>
        <p:txBody>
          <a:bodyPr/>
          <a:lstStyle/>
          <a:p>
            <a:fld id="{2136FCB5-E078-4809-9E4B-50F9099A4621}" type="datetime1">
              <a:rPr lang="en-US" noProof="0" smtClean="0"/>
              <a:t>20-May-25</a:t>
            </a:fld>
            <a:endParaRPr lang="en-US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CB1AEB-9EF1-4A98-904A-C9821CAF3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9425" y="6455836"/>
            <a:ext cx="720000" cy="123111"/>
          </a:xfrm>
        </p:spPr>
        <p:txBody>
          <a:bodyPr/>
          <a:lstStyle/>
          <a:p>
            <a:r>
              <a:rPr lang="en-US" noProof="0" dirty="0" err="1"/>
              <a:t>Seite</a:t>
            </a:r>
            <a:r>
              <a:rPr lang="en-US" noProof="0" dirty="0"/>
              <a:t> </a:t>
            </a:r>
            <a:fld id="{401BA3E4-5E55-4F99-AF09-CC6D6B2539E2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FF59F70-1B8A-43C1-8688-5D285BB4DE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425" y="778321"/>
            <a:ext cx="11233150" cy="318933"/>
          </a:xfrm>
        </p:spPr>
        <p:txBody>
          <a:bodyPr/>
          <a:lstStyle/>
          <a:p>
            <a:r>
              <a:rPr lang="en-US" noProof="0" dirty="0"/>
              <a:t>Matrix Partitioning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platzhalter 6">
                <a:extLst>
                  <a:ext uri="{FF2B5EF4-FFF2-40B4-BE49-F238E27FC236}">
                    <a16:creationId xmlns:a16="http://schemas.microsoft.com/office/drawing/2014/main" id="{A9143AE3-787F-4666-839A-090830194774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479387" y="1719992"/>
                <a:ext cx="6597687" cy="1230337"/>
              </a:xfrm>
              <a:prstGeom prst="rect">
                <a:avLst/>
              </a:prstGeom>
            </p:spPr>
            <p:txBody>
              <a:bodyPr wrap="square" lIns="0" tIns="0" rIns="0" bIns="0" numCol="1" spcCol="360000">
                <a:spAutoFit/>
              </a:bodyPr>
              <a:lstStyle>
                <a:lvl1pPr marL="0" indent="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spcAft>
                    <a:spcPts val="1900"/>
                  </a:spcAft>
                  <a:buFont typeface="Arial" panose="020B0604020202020204" pitchFamily="34" charset="0"/>
                  <a:buNone/>
                  <a:defRPr sz="1600" b="0" kern="1200">
                    <a:solidFill>
                      <a:schemeClr val="accent1"/>
                    </a:solidFill>
                    <a:latin typeface="+mj-lt"/>
                    <a:ea typeface="+mn-ea"/>
                    <a:cs typeface="+mn-cs"/>
                  </a:defRPr>
                </a:lvl1pPr>
                <a:lvl2pPr marL="0" indent="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spcAft>
                    <a:spcPts val="1900"/>
                  </a:spcAft>
                  <a:buFont typeface="Arial" panose="020B0604020202020204" pitchFamily="34" charset="0"/>
                  <a:buNone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0" indent="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400" b="0" kern="120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lvl3pPr>
                <a:lvl4pPr marL="180000" indent="-180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accent1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0000" indent="-180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40000" indent="-180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16000" indent="-216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accent1"/>
                  </a:buClr>
                  <a:buFont typeface="+mj-lt"/>
                  <a:buAutoNum type="arabicPeriod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32000" indent="-216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bg2"/>
                  </a:buClr>
                  <a:buFont typeface="+mj-lt"/>
                  <a:buAutoNum type="arabicPeriod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648000" indent="-216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bg2"/>
                  </a:buClr>
                  <a:buFont typeface="+mj-lt"/>
                  <a:buAutoNum type="arabicPeriod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noProof="0" dirty="0"/>
                  <a:t>Micro-tiles</a:t>
                </a:r>
              </a:p>
              <a:p>
                <a:pPr lvl="3">
                  <a:lnSpc>
                    <a:spcPct val="150000"/>
                  </a:lnSpc>
                </a:pPr>
                <a:r>
                  <a:rPr lang="en-US" sz="1600" b="0" noProof="0" dirty="0"/>
                  <a:t>Eac</a:t>
                </a:r>
                <a:r>
                  <a:rPr lang="en-US" sz="1600" noProof="0" dirty="0"/>
                  <a:t>h macro-tile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1600" noProof="0" dirty="0"/>
                  <a:t> computations is divided into micro-tiles of size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b="0" i="1" noProof="0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sz="16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sz="1600" noProof="0" dirty="0"/>
              </a:p>
              <a:p>
                <a:pPr lvl="3">
                  <a:lnSpc>
                    <a:spcPct val="150000"/>
                  </a:lnSpc>
                </a:pPr>
                <a:r>
                  <a:rPr lang="en-US" sz="1600" noProof="0" dirty="0"/>
                  <a:t>All computations in a micro-tile are executed fully in parallel</a:t>
                </a:r>
              </a:p>
            </p:txBody>
          </p:sp>
        </mc:Choice>
        <mc:Fallback xmlns="">
          <p:sp>
            <p:nvSpPr>
              <p:cNvPr id="22" name="Textplatzhalter 6">
                <a:extLst>
                  <a:ext uri="{FF2B5EF4-FFF2-40B4-BE49-F238E27FC236}">
                    <a16:creationId xmlns:a16="http://schemas.microsoft.com/office/drawing/2014/main" id="{A9143AE3-787F-4666-839A-0908301947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gray">
              <a:xfrm>
                <a:off x="479387" y="1719992"/>
                <a:ext cx="6597687" cy="1230337"/>
              </a:xfrm>
              <a:prstGeom prst="rect">
                <a:avLst/>
              </a:prstGeom>
              <a:blipFill>
                <a:blip r:embed="rId8"/>
                <a:stretch>
                  <a:fillRect l="-2218" t="-7921" b="-94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Institutsname">
            <a:extLst>
              <a:ext uri="{FF2B5EF4-FFF2-40B4-BE49-F238E27FC236}">
                <a16:creationId xmlns:a16="http://schemas.microsoft.com/office/drawing/2014/main" id="{A8C5AE93-F3E1-4763-AB73-E551251ECA1F}"/>
              </a:ext>
            </a:extLst>
          </p:cNvPr>
          <p:cNvSpPr txBox="1">
            <a:spLocks noChangeArrowheads="1"/>
          </p:cNvSpPr>
          <p:nvPr/>
        </p:nvSpPr>
        <p:spPr bwMode="gray">
          <a:xfrm rot="16200000">
            <a:off x="5589051" y="5070969"/>
            <a:ext cx="1593967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defTabSz="982663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sz="700" noProof="0" dirty="0">
                <a:solidFill>
                  <a:schemeClr val="bg1"/>
                </a:solidFill>
              </a:rPr>
              <a:t>© Markus Jürgens</a:t>
            </a:r>
            <a:endParaRPr lang="en-US" sz="700" b="0" noProof="0" dirty="0">
              <a:solidFill>
                <a:schemeClr val="bg1"/>
              </a:solidFill>
            </a:endParaRPr>
          </a:p>
        </p:txBody>
      </p:sp>
      <p:sp>
        <p:nvSpPr>
          <p:cNvPr id="30" name="Fußzeilenplatzhalter 29">
            <a:extLst>
              <a:ext uri="{FF2B5EF4-FFF2-40B4-BE49-F238E27FC236}">
                <a16:creationId xmlns:a16="http://schemas.microsoft.com/office/drawing/2014/main" id="{FD5559CC-2987-4484-919E-DA7A44ED4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© Fraunhofer</a:t>
            </a:r>
          </a:p>
        </p:txBody>
      </p:sp>
      <p:pic>
        <p:nvPicPr>
          <p:cNvPr id="6" name="Picture 5" descr="Text, letter&#10;&#10;Description automatically generated">
            <a:extLst>
              <a:ext uri="{FF2B5EF4-FFF2-40B4-BE49-F238E27FC236}">
                <a16:creationId xmlns:a16="http://schemas.microsoft.com/office/drawing/2014/main" id="{365ADD1F-686A-A925-D387-C2D880A216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8386" y="4181649"/>
            <a:ext cx="4025043" cy="1618699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1886F6C-C241-457A-97FF-671A616B5D21}"/>
              </a:ext>
            </a:extLst>
          </p:cNvPr>
          <p:cNvSpPr/>
          <p:nvPr/>
        </p:nvSpPr>
        <p:spPr>
          <a:xfrm>
            <a:off x="5803411" y="172505"/>
            <a:ext cx="5942090" cy="70235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tx1"/>
                </a:solidFill>
              </a:rPr>
              <a:t>Micro tiles for parallelism</a:t>
            </a:r>
          </a:p>
        </p:txBody>
      </p:sp>
      <p:pic>
        <p:nvPicPr>
          <p:cNvPr id="3" name="Picture 2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20C76973-1309-3404-906E-8579446AADC7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b="18898"/>
          <a:stretch>
            <a:fillRect/>
          </a:stretch>
        </p:blipFill>
        <p:spPr>
          <a:xfrm>
            <a:off x="7498742" y="6268914"/>
            <a:ext cx="1252743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DB0AC15D-FB93-284D-B969-DAC033888467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3245" t="16315" r="13780" b="17872"/>
          <a:stretch/>
        </p:blipFill>
        <p:spPr>
          <a:xfrm>
            <a:off x="8834564" y="6162401"/>
            <a:ext cx="1059539" cy="622597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F68A0031-538F-D22D-9A21-29ED6D9A39D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635338" y="6226966"/>
            <a:ext cx="613533" cy="61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31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15511860-B2A8-4425-A54A-AD20CDC0C5FA}"/>
              </a:ext>
            </a:extLst>
          </p:cNvPr>
          <p:cNvGrpSpPr/>
          <p:nvPr/>
        </p:nvGrpSpPr>
        <p:grpSpPr>
          <a:xfrm>
            <a:off x="479425" y="2663647"/>
            <a:ext cx="5166151" cy="828000"/>
            <a:chOff x="479425" y="2663647"/>
            <a:chExt cx="5166151" cy="82800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3C2C975-47D8-45FB-9F40-5F499019F400}"/>
                </a:ext>
              </a:extLst>
            </p:cNvPr>
            <p:cNvSpPr txBox="1"/>
            <p:nvPr/>
          </p:nvSpPr>
          <p:spPr>
            <a:xfrm>
              <a:off x="479425" y="2698219"/>
              <a:ext cx="1609736" cy="6986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180000" indent="-180000" algn="l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r>
                <a:rPr lang="en-US" sz="1600" noProof="0" dirty="0"/>
                <a:t>Posterior mean: </a:t>
              </a:r>
            </a:p>
            <a:p>
              <a:pPr marL="180000" indent="-180000" algn="l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r>
                <a:rPr lang="en-US" sz="1600" noProof="0" dirty="0"/>
                <a:t>Variance: </a:t>
              </a:r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FC3E2CD8-7D89-402A-896A-36DD032E9B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69257" y="2663647"/>
              <a:ext cx="3676319" cy="828000"/>
            </a:xfrm>
            <a:prstGeom prst="rect">
              <a:avLst/>
            </a:prstGeom>
          </p:spPr>
        </p:pic>
      </p:grpSp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356014B2-7062-42AF-9354-F0B9703670A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356014B2-7062-42AF-9354-F0B9703670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>
            <a:extLst>
              <a:ext uri="{FF2B5EF4-FFF2-40B4-BE49-F238E27FC236}">
                <a16:creationId xmlns:a16="http://schemas.microsoft.com/office/drawing/2014/main" id="{F81C1A1D-1FDB-40DC-9FB1-7AAC6197977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79425" y="395588"/>
            <a:ext cx="5292000" cy="382733"/>
          </a:xfrm>
        </p:spPr>
        <p:txBody>
          <a:bodyPr vert="horz"/>
          <a:lstStyle/>
          <a:p>
            <a:pPr lvl="0"/>
            <a:r>
              <a:rPr lang="en-US" noProof="0" dirty="0"/>
              <a:t>Use Case 2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1FF5E06-23CA-4226-A0F1-E0152843BB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8048" y="6455836"/>
            <a:ext cx="720000" cy="123111"/>
          </a:xfrm>
        </p:spPr>
        <p:txBody>
          <a:bodyPr/>
          <a:lstStyle/>
          <a:p>
            <a:fld id="{2136FCB5-E078-4809-9E4B-50F9099A4621}" type="datetime1">
              <a:rPr lang="en-US" noProof="0" smtClean="0"/>
              <a:t>20-May-25</a:t>
            </a:fld>
            <a:endParaRPr lang="en-US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CB1AEB-9EF1-4A98-904A-C9821CAF3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9425" y="6455836"/>
            <a:ext cx="720000" cy="123111"/>
          </a:xfrm>
        </p:spPr>
        <p:txBody>
          <a:bodyPr/>
          <a:lstStyle/>
          <a:p>
            <a:r>
              <a:rPr lang="en-US" noProof="0" dirty="0" err="1"/>
              <a:t>Seite</a:t>
            </a:r>
            <a:r>
              <a:rPr lang="en-US" noProof="0" dirty="0"/>
              <a:t> </a:t>
            </a:r>
            <a:fld id="{401BA3E4-5E55-4F99-AF09-CC6D6B2539E2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FF59F70-1B8A-43C1-8688-5D285BB4DE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425" y="778321"/>
            <a:ext cx="5292000" cy="318933"/>
          </a:xfrm>
        </p:spPr>
        <p:txBody>
          <a:bodyPr/>
          <a:lstStyle/>
          <a:p>
            <a:r>
              <a:rPr lang="en-US" noProof="0" dirty="0"/>
              <a:t>Gaussian Process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platzhalter 6">
                <a:extLst>
                  <a:ext uri="{FF2B5EF4-FFF2-40B4-BE49-F238E27FC236}">
                    <a16:creationId xmlns:a16="http://schemas.microsoft.com/office/drawing/2014/main" id="{A9143AE3-787F-4666-839A-090830194774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6295934" y="1522336"/>
                <a:ext cx="5072743" cy="4153125"/>
              </a:xfrm>
              <a:prstGeom prst="rect">
                <a:avLst/>
              </a:prstGeom>
            </p:spPr>
            <p:txBody>
              <a:bodyPr wrap="square" lIns="0" tIns="0" rIns="0" bIns="0" numCol="1" spcCol="360000">
                <a:spAutoFit/>
              </a:bodyPr>
              <a:lstStyle>
                <a:lvl1pPr marL="0" indent="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spcAft>
                    <a:spcPts val="1900"/>
                  </a:spcAft>
                  <a:buFont typeface="Arial" panose="020B0604020202020204" pitchFamily="34" charset="0"/>
                  <a:buNone/>
                  <a:defRPr sz="1600" b="0" kern="1200">
                    <a:solidFill>
                      <a:schemeClr val="accent1"/>
                    </a:solidFill>
                    <a:latin typeface="+mj-lt"/>
                    <a:ea typeface="+mn-ea"/>
                    <a:cs typeface="+mn-cs"/>
                  </a:defRPr>
                </a:lvl1pPr>
                <a:lvl2pPr marL="0" indent="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spcAft>
                    <a:spcPts val="1900"/>
                  </a:spcAft>
                  <a:buFont typeface="Arial" panose="020B0604020202020204" pitchFamily="34" charset="0"/>
                  <a:buNone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0" indent="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400" b="0" kern="120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lvl3pPr>
                <a:lvl4pPr marL="180000" indent="-180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accent1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0000" indent="-180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40000" indent="-180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16000" indent="-216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accent1"/>
                  </a:buClr>
                  <a:buFont typeface="+mj-lt"/>
                  <a:buAutoNum type="arabicPeriod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32000" indent="-216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bg2"/>
                  </a:buClr>
                  <a:buFont typeface="+mj-lt"/>
                  <a:buAutoNum type="arabicPeriod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648000" indent="-216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bg2"/>
                  </a:buClr>
                  <a:buFont typeface="+mj-lt"/>
                  <a:buAutoNum type="arabicPeriod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noProof="0" dirty="0"/>
                  <a:t>Profiling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sz="1600" b="1" noProof="0" dirty="0"/>
                  <a:t>Complexities:</a:t>
                </a:r>
              </a:p>
              <a:p>
                <a:pPr lvl="3">
                  <a:lnSpc>
                    <a:spcPct val="150000"/>
                  </a:lnSpc>
                </a:pPr>
                <a:r>
                  <a:rPr lang="en-US" sz="1600" noProof="0" dirty="0"/>
                  <a:t>Quadratic Complexity </a:t>
                </a:r>
                <a14:m>
                  <m:oMath xmlns:m="http://schemas.openxmlformats.org/officeDocument/2006/math">
                    <m:r>
                      <a:rPr lang="en-US" sz="1600" b="0" i="1" noProof="0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16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noProof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de-DE" sz="1600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de-DE" sz="1600" b="0" i="0" noProof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</m:sSub>
                      </m:e>
                    </m:d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</m:sSub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</m:sSub>
                      </m:e>
                    </m:d>
                  </m:oMath>
                </a14:m>
                <a:endParaRPr lang="en-US" sz="1600" noProof="0" dirty="0"/>
              </a:p>
              <a:p>
                <a:pPr lvl="4">
                  <a:lnSpc>
                    <a:spcPct val="150000"/>
                  </a:lnSpc>
                </a:pPr>
                <a:r>
                  <a:rPr lang="en-US" sz="1600" noProof="0" dirty="0"/>
                  <a:t>Runs on FPGA fabric (HW)</a:t>
                </a:r>
              </a:p>
              <a:p>
                <a:pPr lvl="3">
                  <a:lnSpc>
                    <a:spcPct val="150000"/>
                  </a:lnSpc>
                </a:pPr>
                <a:r>
                  <a:rPr lang="en-US" sz="1600" noProof="0" dirty="0"/>
                  <a:t>Remaining operations</a:t>
                </a:r>
                <a:endParaRPr lang="en-US" sz="1600" b="0" noProof="0" dirty="0"/>
              </a:p>
              <a:p>
                <a:pPr lvl="4">
                  <a:lnSpc>
                    <a:spcPct val="150000"/>
                  </a:lnSpc>
                </a:pPr>
                <a:r>
                  <a:rPr lang="en-US" sz="1600" noProof="0" dirty="0"/>
                  <a:t>Runs on ARM cores (SW)</a:t>
                </a:r>
              </a:p>
              <a:p>
                <a:pPr lvl="2">
                  <a:lnSpc>
                    <a:spcPct val="150000"/>
                  </a:lnSpc>
                </a:pPr>
                <a:endParaRPr lang="en-US" sz="1600" b="1" dirty="0"/>
              </a:p>
              <a:p>
                <a:pPr lvl="2">
                  <a:lnSpc>
                    <a:spcPct val="150000"/>
                  </a:lnSpc>
                </a:pPr>
                <a:r>
                  <a:rPr lang="en-US" sz="1600" b="1" dirty="0"/>
                  <a:t>Approach:</a:t>
                </a:r>
              </a:p>
              <a:p>
                <a:pPr lvl="3">
                  <a:lnSpc>
                    <a:spcPct val="150000"/>
                  </a:lnSpc>
                </a:pPr>
                <a:r>
                  <a:rPr lang="en-US" sz="1600" dirty="0"/>
                  <a:t>Same as before</a:t>
                </a:r>
              </a:p>
              <a:p>
                <a:pPr lvl="3">
                  <a:lnSpc>
                    <a:spcPct val="150000"/>
                  </a:lnSpc>
                </a:pPr>
                <a:r>
                  <a:rPr lang="en-US" sz="1600" dirty="0"/>
                  <a:t>But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de-DE" sz="1600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sz="1600" dirty="0"/>
                  <a:t> is not square, and not triangular </a:t>
                </a:r>
              </a:p>
              <a:p>
                <a:pPr lvl="2">
                  <a:lnSpc>
                    <a:spcPct val="150000"/>
                  </a:lnSpc>
                </a:pPr>
                <a:endParaRPr lang="en-US" sz="1600" noProof="0" dirty="0"/>
              </a:p>
            </p:txBody>
          </p:sp>
        </mc:Choice>
        <mc:Fallback xmlns="">
          <p:sp>
            <p:nvSpPr>
              <p:cNvPr id="22" name="Textplatzhalter 6">
                <a:extLst>
                  <a:ext uri="{FF2B5EF4-FFF2-40B4-BE49-F238E27FC236}">
                    <a16:creationId xmlns:a16="http://schemas.microsoft.com/office/drawing/2014/main" id="{A9143AE3-787F-4666-839A-0908301947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gray">
              <a:xfrm>
                <a:off x="6295934" y="1522336"/>
                <a:ext cx="5072743" cy="4153125"/>
              </a:xfrm>
              <a:prstGeom prst="rect">
                <a:avLst/>
              </a:prstGeom>
              <a:blipFill>
                <a:blip r:embed="rId8"/>
                <a:stretch>
                  <a:fillRect l="-3125" t="-30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Fußzeilenplatzhalter 29">
            <a:extLst>
              <a:ext uri="{FF2B5EF4-FFF2-40B4-BE49-F238E27FC236}">
                <a16:creationId xmlns:a16="http://schemas.microsoft.com/office/drawing/2014/main" id="{FD5559CC-2987-4484-919E-DA7A44ED4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© Fraunhofer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0609EA80-F145-4707-9904-340042156A34}"/>
              </a:ext>
            </a:extLst>
          </p:cNvPr>
          <p:cNvSpPr txBox="1">
            <a:spLocks/>
          </p:cNvSpPr>
          <p:nvPr/>
        </p:nvSpPr>
        <p:spPr bwMode="gray">
          <a:xfrm>
            <a:off x="458879" y="1522336"/>
            <a:ext cx="5437189" cy="257378"/>
          </a:xfrm>
          <a:prstGeom prst="rect">
            <a:avLst/>
          </a:prstGeom>
        </p:spPr>
        <p:txBody>
          <a:bodyPr wrap="square" lIns="0" tIns="0" rIns="0" bIns="0" numCol="1" spcCol="360000">
            <a:spAutoFit/>
          </a:bodyPr>
          <a:lstStyle>
            <a:lvl1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8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6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accent1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8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noProof="0" dirty="0"/>
              <a:t>Formulation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9BDF188-513A-4608-AF0F-06B2F5D5CE93}"/>
              </a:ext>
            </a:extLst>
          </p:cNvPr>
          <p:cNvGrpSpPr/>
          <p:nvPr/>
        </p:nvGrpSpPr>
        <p:grpSpPr>
          <a:xfrm>
            <a:off x="740192" y="4012127"/>
            <a:ext cx="4389985" cy="1332000"/>
            <a:chOff x="5375097" y="1651025"/>
            <a:chExt cx="4389985" cy="133200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99A0DE7-9192-4D4A-9EC5-6457556208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64885" b="22155"/>
            <a:stretch/>
          </p:blipFill>
          <p:spPr>
            <a:xfrm>
              <a:off x="5375097" y="1651025"/>
              <a:ext cx="1796667" cy="133200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2A0901A-2010-41CF-8038-84B0C36589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76771" r="73079" b="933"/>
            <a:stretch/>
          </p:blipFill>
          <p:spPr>
            <a:xfrm>
              <a:off x="8465323" y="2079031"/>
              <a:ext cx="1299759" cy="36000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F930666-C739-401C-BF03-3AB6F0D75A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75285" b="22155"/>
            <a:stretch/>
          </p:blipFill>
          <p:spPr>
            <a:xfrm>
              <a:off x="7200755" y="1651025"/>
              <a:ext cx="1264568" cy="1332000"/>
            </a:xfrm>
            <a:prstGeom prst="rect">
              <a:avLst/>
            </a:prstGeom>
          </p:spPr>
        </p:pic>
      </p:grpSp>
      <p:pic>
        <p:nvPicPr>
          <p:cNvPr id="42" name="Picture 41">
            <a:extLst>
              <a:ext uri="{FF2B5EF4-FFF2-40B4-BE49-F238E27FC236}">
                <a16:creationId xmlns:a16="http://schemas.microsoft.com/office/drawing/2014/main" id="{55AAA0CB-A4B5-467E-8442-F1E9D9884B9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9325" y="1914969"/>
            <a:ext cx="2576841" cy="576000"/>
          </a:xfrm>
          <a:prstGeom prst="rect">
            <a:avLst/>
          </a:prstGeom>
        </p:spPr>
      </p:pic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A3A3BD9B-1FF6-43FD-970D-61A2B0D815C3}"/>
              </a:ext>
            </a:extLst>
          </p:cNvPr>
          <p:cNvSpPr/>
          <p:nvPr/>
        </p:nvSpPr>
        <p:spPr>
          <a:xfrm>
            <a:off x="5803411" y="172505"/>
            <a:ext cx="5942090" cy="70235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tx1"/>
                </a:solidFill>
              </a:rPr>
              <a:t>Same approach as KRR</a:t>
            </a:r>
          </a:p>
        </p:txBody>
      </p:sp>
      <p:pic>
        <p:nvPicPr>
          <p:cNvPr id="7" name="Picture 6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7FE8B32D-8EEF-BB5F-AB01-8680C2664BF6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b="18898"/>
          <a:stretch>
            <a:fillRect/>
          </a:stretch>
        </p:blipFill>
        <p:spPr>
          <a:xfrm>
            <a:off x="7498742" y="6268914"/>
            <a:ext cx="1252743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FDA62AF9-217F-4A83-1ACE-085D98E54C7E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3245" t="16315" r="13780" b="17872"/>
          <a:stretch/>
        </p:blipFill>
        <p:spPr>
          <a:xfrm>
            <a:off x="8834564" y="6162401"/>
            <a:ext cx="1059539" cy="622597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76A6A98B-E974-9BBC-AF24-452B9E85615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635338" y="6226966"/>
            <a:ext cx="613533" cy="61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79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  <p:bldP spid="13" grpId="0" uiExpand="1" build="p"/>
      <p:bldP spid="6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A96D7F38-C5AE-4FFA-AC9F-DDD63839CE5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A96D7F38-C5AE-4FFA-AC9F-DDD63839CE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el 6">
            <a:extLst>
              <a:ext uri="{FF2B5EF4-FFF2-40B4-BE49-F238E27FC236}">
                <a16:creationId xmlns:a16="http://schemas.microsoft.com/office/drawing/2014/main" id="{22464388-2ECA-4EEA-8E18-9F2C9F7BAE3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79425" y="395588"/>
            <a:ext cx="11233150" cy="382733"/>
          </a:xfrm>
        </p:spPr>
        <p:txBody>
          <a:bodyPr vert="horz"/>
          <a:lstStyle/>
          <a:p>
            <a:pPr lvl="0"/>
            <a:r>
              <a:rPr lang="en-US" noProof="0" dirty="0"/>
              <a:t>Results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F4FDD14B-1532-450E-85CF-F1CBD06464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8048" y="6455836"/>
            <a:ext cx="720000" cy="123111"/>
          </a:xfrm>
        </p:spPr>
        <p:txBody>
          <a:bodyPr/>
          <a:lstStyle/>
          <a:p>
            <a:fld id="{7917393B-1609-4A44-BF1B-B40F2F74FB7C}" type="datetime1">
              <a:rPr lang="en-US" noProof="0" smtClean="0"/>
              <a:t>20-May-25</a:t>
            </a:fld>
            <a:endParaRPr lang="en-US" noProof="0" dirty="0"/>
          </a:p>
        </p:txBody>
      </p:sp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id="{C981384B-C865-4EB0-AC1E-9CF5861C9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9425" y="6455836"/>
            <a:ext cx="720000" cy="123111"/>
          </a:xfrm>
        </p:spPr>
        <p:txBody>
          <a:bodyPr/>
          <a:lstStyle/>
          <a:p>
            <a:r>
              <a:rPr lang="en-US" noProof="0" dirty="0" err="1"/>
              <a:t>Seite</a:t>
            </a:r>
            <a:r>
              <a:rPr lang="en-US" noProof="0" dirty="0"/>
              <a:t> </a:t>
            </a:r>
            <a:fld id="{401BA3E4-5E55-4F99-AF09-CC6D6B2539E2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9175E41B-8D90-4B9C-AA0C-02FF09B533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79425" y="778321"/>
            <a:ext cx="11233150" cy="318933"/>
          </a:xfrm>
        </p:spPr>
        <p:txBody>
          <a:bodyPr numCol="1"/>
          <a:lstStyle/>
          <a:p>
            <a:r>
              <a:rPr lang="en-US" noProof="0" dirty="0"/>
              <a:t>Performance Evaluation</a:t>
            </a:r>
          </a:p>
        </p:txBody>
      </p:sp>
      <p:sp>
        <p:nvSpPr>
          <p:cNvPr id="20" name="Fußzeilenplatzhalter 19">
            <a:extLst>
              <a:ext uri="{FF2B5EF4-FFF2-40B4-BE49-F238E27FC236}">
                <a16:creationId xmlns:a16="http://schemas.microsoft.com/office/drawing/2014/main" id="{B7B95E66-FFC5-442C-A008-97DB95906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© Fraunhofer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CAD2C03-E7F1-4C43-A626-2D37C39812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2858" y="894173"/>
            <a:ext cx="5552666" cy="5185506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2B728F81-B9AB-E47B-29E0-AB5EC8EFF1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5" y="1286183"/>
            <a:ext cx="5883433" cy="4320478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1900"/>
              </a:spcAft>
            </a:pPr>
            <a:r>
              <a:rPr lang="en-US" noProof="0" dirty="0">
                <a:latin typeface="+mn-lt"/>
              </a:rPr>
              <a:t>Comparison</a:t>
            </a:r>
          </a:p>
          <a:p>
            <a:pPr lvl="3">
              <a:lnSpc>
                <a:spcPct val="150000"/>
              </a:lnSpc>
            </a:pPr>
            <a:r>
              <a:rPr lang="en-US" noProof="0" dirty="0"/>
              <a:t>Python </a:t>
            </a:r>
            <a:r>
              <a:rPr lang="en-US" b="1" noProof="0" dirty="0"/>
              <a:t>Cholesky</a:t>
            </a:r>
            <a:r>
              <a:rPr lang="en-US" noProof="0" dirty="0"/>
              <a:t> (cubic complexity – not shown)</a:t>
            </a:r>
          </a:p>
          <a:p>
            <a:pPr lvl="4">
              <a:lnSpc>
                <a:spcPct val="150000"/>
              </a:lnSpc>
            </a:pPr>
            <a:r>
              <a:rPr lang="en-US" noProof="0" dirty="0"/>
              <a:t>From </a:t>
            </a:r>
            <a:r>
              <a:rPr lang="en-US" noProof="0" dirty="0">
                <a:latin typeface="Miriam Fixed" panose="020B0604020202020204" pitchFamily="49" charset="-79"/>
                <a:cs typeface="Miriam Fixed" panose="020B0604020202020204" pitchFamily="49" charset="-79"/>
              </a:rPr>
              <a:t>scikit-learn</a:t>
            </a:r>
          </a:p>
          <a:p>
            <a:pPr lvl="4">
              <a:lnSpc>
                <a:spcPct val="150000"/>
              </a:lnSpc>
            </a:pPr>
            <a:r>
              <a:rPr lang="en-US" noProof="0" dirty="0"/>
              <a:t>requires large memory storage</a:t>
            </a:r>
          </a:p>
          <a:p>
            <a:pPr lvl="3">
              <a:lnSpc>
                <a:spcPct val="150000"/>
              </a:lnSpc>
            </a:pPr>
            <a:r>
              <a:rPr lang="en-US" noProof="0" dirty="0"/>
              <a:t>Python </a:t>
            </a:r>
            <a:r>
              <a:rPr lang="en-US" b="1" noProof="0" dirty="0"/>
              <a:t>CG</a:t>
            </a:r>
            <a:r>
              <a:rPr lang="en-US" noProof="0" dirty="0"/>
              <a:t> – 30x slower for big data</a:t>
            </a:r>
          </a:p>
          <a:p>
            <a:pPr lvl="4">
              <a:lnSpc>
                <a:spcPct val="150000"/>
              </a:lnSpc>
            </a:pPr>
            <a:r>
              <a:rPr lang="en-US" noProof="0" dirty="0"/>
              <a:t>Precomputes the kernel matrix</a:t>
            </a:r>
          </a:p>
          <a:p>
            <a:pPr lvl="4">
              <a:lnSpc>
                <a:spcPct val="150000"/>
              </a:lnSpc>
            </a:pPr>
            <a:r>
              <a:rPr lang="en-US" noProof="0" dirty="0">
                <a:latin typeface="Miriam Fixed" panose="020B0604020202020204" pitchFamily="49" charset="-79"/>
                <a:cs typeface="Miriam Fixed" panose="020B0604020202020204" pitchFamily="49" charset="-79"/>
              </a:rPr>
              <a:t>scikit-learn</a:t>
            </a:r>
            <a:r>
              <a:rPr lang="en-US" noProof="0" dirty="0"/>
              <a:t>,</a:t>
            </a:r>
            <a:r>
              <a:rPr lang="en-US" noProof="0" dirty="0">
                <a:latin typeface="Miriam Fixed" panose="020B0604020202020204" pitchFamily="49" charset="-79"/>
                <a:cs typeface="Miriam Fixed" panose="020B0604020202020204" pitchFamily="49" charset="-79"/>
              </a:rPr>
              <a:t> SciPy </a:t>
            </a:r>
            <a:r>
              <a:rPr lang="en-US" noProof="0" dirty="0"/>
              <a:t>and</a:t>
            </a:r>
            <a:r>
              <a:rPr lang="en-US" noProof="0" dirty="0">
                <a:latin typeface="Miriam Fixed" panose="020B0604020202020204" pitchFamily="49" charset="-79"/>
                <a:cs typeface="Miriam Fixed" panose="020B0604020202020204" pitchFamily="49" charset="-79"/>
              </a:rPr>
              <a:t> NumPy</a:t>
            </a:r>
          </a:p>
          <a:p>
            <a:pPr lvl="4">
              <a:lnSpc>
                <a:spcPct val="150000"/>
              </a:lnSpc>
            </a:pPr>
            <a:r>
              <a:rPr lang="en-US" noProof="0" dirty="0"/>
              <a:t>requires large memory storage</a:t>
            </a:r>
          </a:p>
          <a:p>
            <a:pPr lvl="3">
              <a:lnSpc>
                <a:spcPct val="150000"/>
              </a:lnSpc>
            </a:pPr>
            <a:r>
              <a:rPr lang="en-US" noProof="0" dirty="0"/>
              <a:t>Python </a:t>
            </a:r>
            <a:r>
              <a:rPr lang="en-US" b="1" noProof="0" dirty="0"/>
              <a:t>Naïve</a:t>
            </a:r>
            <a:r>
              <a:rPr lang="en-US" noProof="0" dirty="0"/>
              <a:t> - 80x slower</a:t>
            </a:r>
          </a:p>
          <a:p>
            <a:pPr lvl="4">
              <a:lnSpc>
                <a:spcPct val="150000"/>
              </a:lnSpc>
            </a:pPr>
            <a:r>
              <a:rPr lang="en-US" noProof="0" dirty="0"/>
              <a:t>Matrix partitioning to improve caching</a:t>
            </a:r>
          </a:p>
          <a:p>
            <a:pPr lvl="4">
              <a:lnSpc>
                <a:spcPct val="150000"/>
              </a:lnSpc>
            </a:pPr>
            <a:r>
              <a:rPr lang="en-US" noProof="0" dirty="0">
                <a:latin typeface="Miriam Fixed" panose="020B0604020202020204" pitchFamily="49" charset="-79"/>
                <a:cs typeface="Miriam Fixed" panose="020B0604020202020204" pitchFamily="49" charset="-79"/>
              </a:rPr>
              <a:t>scikit-learn </a:t>
            </a:r>
            <a:r>
              <a:rPr lang="en-US" noProof="0" dirty="0"/>
              <a:t>and</a:t>
            </a:r>
            <a:r>
              <a:rPr lang="en-US" noProof="0" dirty="0">
                <a:latin typeface="Miriam Fixed" panose="020B0604020202020204" pitchFamily="49" charset="-79"/>
                <a:cs typeface="Miriam Fixed" panose="020B0604020202020204" pitchFamily="49" charset="-79"/>
              </a:rPr>
              <a:t> NumPy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550AC7E-C314-4106-BF4E-AF1444FE8352}"/>
              </a:ext>
            </a:extLst>
          </p:cNvPr>
          <p:cNvSpPr/>
          <p:nvPr/>
        </p:nvSpPr>
        <p:spPr>
          <a:xfrm>
            <a:off x="5803411" y="172505"/>
            <a:ext cx="5942090" cy="70235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tx1"/>
                </a:solidFill>
              </a:rPr>
              <a:t>30x faster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943489-ADAE-2FDC-B8FA-19EE31D4AE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7984" y="4959099"/>
            <a:ext cx="894297" cy="72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A04A1AA-9053-6F5F-6DE8-4B5FC6AEB745}"/>
              </a:ext>
            </a:extLst>
          </p:cNvPr>
          <p:cNvSpPr txBox="1"/>
          <p:nvPr/>
        </p:nvSpPr>
        <p:spPr>
          <a:xfrm>
            <a:off x="5811252" y="5769099"/>
            <a:ext cx="727763" cy="23814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en-US" sz="1400" noProof="0" dirty="0"/>
              <a:t>Kria SOM</a:t>
            </a:r>
          </a:p>
        </p:txBody>
      </p:sp>
      <p:pic>
        <p:nvPicPr>
          <p:cNvPr id="11" name="Picture 10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F7269657-DEA0-57BE-884A-47EFAF3E4CD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8898"/>
          <a:stretch>
            <a:fillRect/>
          </a:stretch>
        </p:blipFill>
        <p:spPr>
          <a:xfrm>
            <a:off x="7498742" y="6268914"/>
            <a:ext cx="1252743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988B24EE-7464-3585-A04F-77B67EA48E7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3245" t="16315" r="13780" b="17872"/>
          <a:stretch/>
        </p:blipFill>
        <p:spPr>
          <a:xfrm>
            <a:off x="8834564" y="6162401"/>
            <a:ext cx="1059539" cy="622597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8044BB47-D3F2-5B0F-4C15-21E4BD5622C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635338" y="6226966"/>
            <a:ext cx="613533" cy="61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424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18" grpId="0" animBg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A96D7F38-C5AE-4FFA-AC9F-DDD63839CE5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A96D7F38-C5AE-4FFA-AC9F-DDD63839CE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el 6">
            <a:extLst>
              <a:ext uri="{FF2B5EF4-FFF2-40B4-BE49-F238E27FC236}">
                <a16:creationId xmlns:a16="http://schemas.microsoft.com/office/drawing/2014/main" id="{22464388-2ECA-4EEA-8E18-9F2C9F7BAE3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79425" y="395588"/>
            <a:ext cx="11233150" cy="382733"/>
          </a:xfrm>
        </p:spPr>
        <p:txBody>
          <a:bodyPr vert="horz"/>
          <a:lstStyle/>
          <a:p>
            <a:pPr lvl="0"/>
            <a:r>
              <a:rPr lang="en-US" noProof="0" dirty="0"/>
              <a:t>Results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F4FDD14B-1532-450E-85CF-F1CBD06464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8048" y="6455836"/>
            <a:ext cx="720000" cy="123111"/>
          </a:xfrm>
        </p:spPr>
        <p:txBody>
          <a:bodyPr/>
          <a:lstStyle/>
          <a:p>
            <a:fld id="{7917393B-1609-4A44-BF1B-B40F2F74FB7C}" type="datetime1">
              <a:rPr lang="en-US" noProof="0" smtClean="0"/>
              <a:t>20-May-25</a:t>
            </a:fld>
            <a:endParaRPr lang="en-US" noProof="0" dirty="0"/>
          </a:p>
        </p:txBody>
      </p:sp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id="{C981384B-C865-4EB0-AC1E-9CF5861C9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9425" y="6455836"/>
            <a:ext cx="720000" cy="123111"/>
          </a:xfrm>
        </p:spPr>
        <p:txBody>
          <a:bodyPr/>
          <a:lstStyle/>
          <a:p>
            <a:r>
              <a:rPr lang="en-US" noProof="0" dirty="0" err="1"/>
              <a:t>Seite</a:t>
            </a:r>
            <a:r>
              <a:rPr lang="en-US" noProof="0" dirty="0"/>
              <a:t> </a:t>
            </a:r>
            <a:fld id="{401BA3E4-5E55-4F99-AF09-CC6D6B2539E2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9175E41B-8D90-4B9C-AA0C-02FF09B533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79425" y="778321"/>
            <a:ext cx="11233150" cy="318933"/>
          </a:xfrm>
        </p:spPr>
        <p:txBody>
          <a:bodyPr numCol="1"/>
          <a:lstStyle/>
          <a:p>
            <a:r>
              <a:rPr lang="en-US" noProof="0" dirty="0"/>
              <a:t>Utilization</a:t>
            </a:r>
          </a:p>
        </p:txBody>
      </p:sp>
      <p:sp>
        <p:nvSpPr>
          <p:cNvPr id="20" name="Fußzeilenplatzhalter 19">
            <a:extLst>
              <a:ext uri="{FF2B5EF4-FFF2-40B4-BE49-F238E27FC236}">
                <a16:creationId xmlns:a16="http://schemas.microsoft.com/office/drawing/2014/main" id="{B7B95E66-FFC5-442C-A008-97DB95906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© Fraunhofer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550AC7E-C314-4106-BF4E-AF1444FE8352}"/>
              </a:ext>
            </a:extLst>
          </p:cNvPr>
          <p:cNvSpPr/>
          <p:nvPr/>
        </p:nvSpPr>
        <p:spPr>
          <a:xfrm>
            <a:off x="5803411" y="172505"/>
            <a:ext cx="5942090" cy="70235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tx1"/>
                </a:solidFill>
              </a:rPr>
              <a:t>Reduced library size. Tradeoff: increased resources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750C23A-0496-44FD-9928-393FBB4824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425" y="2057140"/>
            <a:ext cx="11472530" cy="2972671"/>
          </a:xfrm>
          <a:prstGeom prst="rect">
            <a:avLst/>
          </a:prstGeom>
        </p:spPr>
      </p:pic>
      <p:pic>
        <p:nvPicPr>
          <p:cNvPr id="5" name="Picture 4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C790559A-B639-CD1C-E5FC-405AF46DC18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18898"/>
          <a:stretch>
            <a:fillRect/>
          </a:stretch>
        </p:blipFill>
        <p:spPr>
          <a:xfrm>
            <a:off x="7498742" y="6268914"/>
            <a:ext cx="1252743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94E170AA-A281-09A1-ECA7-5C2724D8CC6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245" t="16315" r="13780" b="17872"/>
          <a:stretch/>
        </p:blipFill>
        <p:spPr>
          <a:xfrm>
            <a:off x="8834564" y="6162401"/>
            <a:ext cx="1059539" cy="622597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A4EDFF76-6216-20B4-8CE7-523D608967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35338" y="6226966"/>
            <a:ext cx="613533" cy="61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266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A96D7F38-C5AE-4FFA-AC9F-DDD63839CE5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A96D7F38-C5AE-4FFA-AC9F-DDD63839CE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el 6">
            <a:extLst>
              <a:ext uri="{FF2B5EF4-FFF2-40B4-BE49-F238E27FC236}">
                <a16:creationId xmlns:a16="http://schemas.microsoft.com/office/drawing/2014/main" id="{22464388-2ECA-4EEA-8E18-9F2C9F7BAE3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79425" y="395588"/>
            <a:ext cx="11233150" cy="382733"/>
          </a:xfrm>
        </p:spPr>
        <p:txBody>
          <a:bodyPr vert="horz"/>
          <a:lstStyle/>
          <a:p>
            <a:pPr lvl="0"/>
            <a:r>
              <a:rPr lang="en-US" noProof="0" dirty="0"/>
              <a:t>Conclusion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F4FDD14B-1532-450E-85CF-F1CBD06464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8048" y="6455836"/>
            <a:ext cx="720000" cy="123111"/>
          </a:xfrm>
        </p:spPr>
        <p:txBody>
          <a:bodyPr/>
          <a:lstStyle/>
          <a:p>
            <a:fld id="{7917393B-1609-4A44-BF1B-B40F2F74FB7C}" type="datetime1">
              <a:rPr lang="en-US" noProof="0" smtClean="0"/>
              <a:t>20-May-25</a:t>
            </a:fld>
            <a:endParaRPr lang="en-US" noProof="0" dirty="0"/>
          </a:p>
        </p:txBody>
      </p:sp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id="{C981384B-C865-4EB0-AC1E-9CF5861C9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9425" y="6455836"/>
            <a:ext cx="720000" cy="123111"/>
          </a:xfrm>
        </p:spPr>
        <p:txBody>
          <a:bodyPr/>
          <a:lstStyle/>
          <a:p>
            <a:r>
              <a:rPr lang="en-US" noProof="0" dirty="0" err="1"/>
              <a:t>Seite</a:t>
            </a:r>
            <a:r>
              <a:rPr lang="en-US" noProof="0" dirty="0"/>
              <a:t> </a:t>
            </a:r>
            <a:fld id="{401BA3E4-5E55-4F99-AF09-CC6D6B2539E2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9175E41B-8D90-4B9C-AA0C-02FF09B533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79425" y="778321"/>
            <a:ext cx="11233150" cy="318933"/>
          </a:xfrm>
        </p:spPr>
        <p:txBody>
          <a:bodyPr numCol="1"/>
          <a:lstStyle/>
          <a:p>
            <a:r>
              <a:rPr lang="en-US" noProof="0" dirty="0"/>
              <a:t>Challenges</a:t>
            </a:r>
          </a:p>
        </p:txBody>
      </p:sp>
      <p:sp>
        <p:nvSpPr>
          <p:cNvPr id="20" name="Fußzeilenplatzhalter 19">
            <a:extLst>
              <a:ext uri="{FF2B5EF4-FFF2-40B4-BE49-F238E27FC236}">
                <a16:creationId xmlns:a16="http://schemas.microsoft.com/office/drawing/2014/main" id="{B7B95E66-FFC5-442C-A008-97DB95906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© Fraunhofer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5E9DCDFE-6D09-424A-A8B4-F84CB1D4DF2C}"/>
              </a:ext>
            </a:extLst>
          </p:cNvPr>
          <p:cNvSpPr txBox="1">
            <a:spLocks/>
          </p:cNvSpPr>
          <p:nvPr/>
        </p:nvSpPr>
        <p:spPr bwMode="gray">
          <a:xfrm>
            <a:off x="479425" y="1479987"/>
            <a:ext cx="3568455" cy="32044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200"/>
              </a:spcAft>
              <a:buFont typeface="Arial" panose="020B0604020202020204" pitchFamily="34" charset="0"/>
              <a:buNone/>
              <a:defRPr sz="1800" b="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2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8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6000" indent="-216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8000" indent="-216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1900"/>
              </a:spcAft>
            </a:pPr>
            <a:r>
              <a:rPr lang="en-US" dirty="0">
                <a:latin typeface="+mn-lt"/>
              </a:rPr>
              <a:t>Partial Reconfiguration</a:t>
            </a:r>
          </a:p>
          <a:p>
            <a:pPr lvl="3">
              <a:lnSpc>
                <a:spcPct val="150000"/>
              </a:lnSpc>
            </a:pPr>
            <a:r>
              <a:rPr lang="en-US" dirty="0"/>
              <a:t>Rigid Resource Allocation</a:t>
            </a:r>
          </a:p>
          <a:p>
            <a:pPr lvl="4">
              <a:lnSpc>
                <a:spcPct val="150000"/>
              </a:lnSpc>
            </a:pPr>
            <a:r>
              <a:rPr lang="en-US" dirty="0"/>
              <a:t>Must accommodate the largest RM </a:t>
            </a:r>
          </a:p>
          <a:p>
            <a:pPr lvl="3">
              <a:lnSpc>
                <a:spcPct val="150000"/>
              </a:lnSpc>
            </a:pPr>
            <a:r>
              <a:rPr lang="en-US" dirty="0"/>
              <a:t>Manual </a:t>
            </a:r>
            <a:r>
              <a:rPr lang="en-US" dirty="0" err="1"/>
              <a:t>Floorplanning</a:t>
            </a:r>
            <a:endParaRPr lang="en-US" dirty="0"/>
          </a:p>
          <a:p>
            <a:pPr lvl="4">
              <a:lnSpc>
                <a:spcPct val="150000"/>
              </a:lnSpc>
            </a:pPr>
            <a:r>
              <a:rPr lang="en-US" dirty="0"/>
              <a:t>Must manually assign PR regions</a:t>
            </a:r>
          </a:p>
          <a:p>
            <a:pPr lvl="3">
              <a:lnSpc>
                <a:spcPct val="150000"/>
              </a:lnSpc>
            </a:pPr>
            <a:r>
              <a:rPr lang="en-US" dirty="0"/>
              <a:t>Toolchain Limitations</a:t>
            </a:r>
          </a:p>
          <a:p>
            <a:pPr lvl="4">
              <a:lnSpc>
                <a:spcPct val="150000"/>
              </a:lnSpc>
            </a:pPr>
            <a:r>
              <a:rPr lang="en-US" dirty="0"/>
              <a:t>PR in </a:t>
            </a:r>
            <a:r>
              <a:rPr lang="en-US" dirty="0" err="1"/>
              <a:t>Vivado</a:t>
            </a:r>
            <a:r>
              <a:rPr lang="en-US" dirty="0"/>
              <a:t> is not well-documented and buggy</a:t>
            </a:r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FF5A3CD3-5BD6-4809-BB34-7056E8B06707}"/>
              </a:ext>
            </a:extLst>
          </p:cNvPr>
          <p:cNvSpPr txBox="1">
            <a:spLocks/>
          </p:cNvSpPr>
          <p:nvPr/>
        </p:nvSpPr>
        <p:spPr bwMode="gray">
          <a:xfrm>
            <a:off x="4256768" y="1461581"/>
            <a:ext cx="3672899" cy="20982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200"/>
              </a:spcAft>
              <a:buFont typeface="Arial" panose="020B0604020202020204" pitchFamily="34" charset="0"/>
              <a:buNone/>
              <a:defRPr sz="1800" b="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2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8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6000" indent="-216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8000" indent="-216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1900"/>
              </a:spcAft>
            </a:pPr>
            <a:r>
              <a:rPr lang="en-US" dirty="0">
                <a:latin typeface="+mn-lt"/>
              </a:rPr>
              <a:t>HLS</a:t>
            </a:r>
          </a:p>
          <a:p>
            <a:pPr lvl="3">
              <a:lnSpc>
                <a:spcPct val="150000"/>
              </a:lnSpc>
            </a:pPr>
            <a:r>
              <a:rPr lang="en-US" dirty="0"/>
              <a:t>Single-cycle accumulation of floating point</a:t>
            </a:r>
          </a:p>
          <a:p>
            <a:pPr lvl="4">
              <a:lnSpc>
                <a:spcPct val="150000"/>
              </a:lnSpc>
            </a:pPr>
            <a:r>
              <a:rPr lang="en-US" dirty="0"/>
              <a:t>Must be manually handled.</a:t>
            </a:r>
          </a:p>
          <a:p>
            <a:pPr lvl="3">
              <a:lnSpc>
                <a:spcPct val="150000"/>
              </a:lnSpc>
            </a:pPr>
            <a:r>
              <a:rPr lang="en-US" dirty="0"/>
              <a:t>Loop dependencies </a:t>
            </a:r>
          </a:p>
          <a:p>
            <a:pPr lvl="4">
              <a:lnSpc>
                <a:spcPct val="150000"/>
              </a:lnSpc>
            </a:pPr>
            <a:r>
              <a:rPr lang="en-US"/>
              <a:t>Predicts incorrect </a:t>
            </a:r>
            <a:r>
              <a:rPr lang="en-US" dirty="0"/>
              <a:t>dependencies</a:t>
            </a:r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03FB247F-8FA4-4D1B-A5C2-A915A7EC847C}"/>
              </a:ext>
            </a:extLst>
          </p:cNvPr>
          <p:cNvSpPr txBox="1">
            <a:spLocks/>
          </p:cNvSpPr>
          <p:nvPr/>
        </p:nvSpPr>
        <p:spPr bwMode="gray">
          <a:xfrm>
            <a:off x="8138555" y="1479987"/>
            <a:ext cx="3672899" cy="24658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200"/>
              </a:spcAft>
              <a:buFont typeface="Arial" panose="020B0604020202020204" pitchFamily="34" charset="0"/>
              <a:buNone/>
              <a:defRPr sz="1800" b="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2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8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6000" indent="-216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8000" indent="-216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1900"/>
              </a:spcAft>
            </a:pPr>
            <a:r>
              <a:rPr lang="en-US" dirty="0">
                <a:latin typeface="+mn-lt"/>
              </a:rPr>
              <a:t>Data Movement</a:t>
            </a:r>
          </a:p>
          <a:p>
            <a:pPr lvl="3">
              <a:lnSpc>
                <a:spcPct val="150000"/>
              </a:lnSpc>
            </a:pPr>
            <a:r>
              <a:rPr lang="en-US" dirty="0"/>
              <a:t>Manual Data handling</a:t>
            </a:r>
          </a:p>
          <a:p>
            <a:pPr lvl="4">
              <a:lnSpc>
                <a:spcPct val="150000"/>
              </a:lnSpc>
            </a:pPr>
            <a:endParaRPr lang="en-US" dirty="0"/>
          </a:p>
          <a:p>
            <a:pPr lvl="3">
              <a:lnSpc>
                <a:spcPct val="150000"/>
              </a:lnSpc>
            </a:pPr>
            <a:r>
              <a:rPr lang="en-US" dirty="0"/>
              <a:t>Xilinx DMA </a:t>
            </a:r>
            <a:r>
              <a:rPr lang="en-US" dirty="0" err="1"/>
              <a:t>LogiCore</a:t>
            </a:r>
            <a:endParaRPr lang="en-US" dirty="0"/>
          </a:p>
          <a:p>
            <a:pPr lvl="4">
              <a:lnSpc>
                <a:spcPct val="150000"/>
              </a:lnSpc>
            </a:pPr>
            <a:r>
              <a:rPr lang="en-US" dirty="0"/>
              <a:t>Requires large amount of storage, for big data</a:t>
            </a:r>
          </a:p>
        </p:txBody>
      </p:sp>
      <p:pic>
        <p:nvPicPr>
          <p:cNvPr id="5" name="Picture 4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5FD86987-70AB-E483-F626-661CB26A33C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8898"/>
          <a:stretch>
            <a:fillRect/>
          </a:stretch>
        </p:blipFill>
        <p:spPr>
          <a:xfrm>
            <a:off x="7498742" y="6268914"/>
            <a:ext cx="1252743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E68FB411-FFC1-FB3F-CA68-42567584425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245" t="16315" r="13780" b="17872"/>
          <a:stretch/>
        </p:blipFill>
        <p:spPr>
          <a:xfrm>
            <a:off x="8834564" y="6162401"/>
            <a:ext cx="1059539" cy="622597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C3C8BBB3-E9E4-E711-EC34-9953570AE5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35338" y="6226966"/>
            <a:ext cx="613533" cy="61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132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/>
      <p:bldP spid="18" grpId="0" uiExpand="1"/>
      <p:bldP spid="21" grpId="0" uiExpan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A96D7F38-C5AE-4FFA-AC9F-DDD63839CE5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A96D7F38-C5AE-4FFA-AC9F-DDD63839CE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el 6">
            <a:extLst>
              <a:ext uri="{FF2B5EF4-FFF2-40B4-BE49-F238E27FC236}">
                <a16:creationId xmlns:a16="http://schemas.microsoft.com/office/drawing/2014/main" id="{22464388-2ECA-4EEA-8E18-9F2C9F7BAE3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79425" y="395588"/>
            <a:ext cx="11233150" cy="382733"/>
          </a:xfrm>
        </p:spPr>
        <p:txBody>
          <a:bodyPr vert="horz"/>
          <a:lstStyle/>
          <a:p>
            <a:pPr lvl="0"/>
            <a:r>
              <a:rPr lang="en-US" noProof="0" dirty="0"/>
              <a:t>Conclusion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F4FDD14B-1532-450E-85CF-F1CBD06464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8048" y="6455836"/>
            <a:ext cx="720000" cy="123111"/>
          </a:xfrm>
        </p:spPr>
        <p:txBody>
          <a:bodyPr/>
          <a:lstStyle/>
          <a:p>
            <a:fld id="{7917393B-1609-4A44-BF1B-B40F2F74FB7C}" type="datetime1">
              <a:rPr lang="en-US" noProof="0" smtClean="0"/>
              <a:t>20-May-25</a:t>
            </a:fld>
            <a:endParaRPr lang="en-US" noProof="0" dirty="0"/>
          </a:p>
        </p:txBody>
      </p:sp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id="{C981384B-C865-4EB0-AC1E-9CF5861C9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9425" y="6455836"/>
            <a:ext cx="720000" cy="123111"/>
          </a:xfrm>
        </p:spPr>
        <p:txBody>
          <a:bodyPr/>
          <a:lstStyle/>
          <a:p>
            <a:r>
              <a:rPr lang="en-US" noProof="0" dirty="0" err="1"/>
              <a:t>Seite</a:t>
            </a:r>
            <a:r>
              <a:rPr lang="en-US" noProof="0" dirty="0"/>
              <a:t> </a:t>
            </a:r>
            <a:fld id="{401BA3E4-5E55-4F99-AF09-CC6D6B2539E2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9175E41B-8D90-4B9C-AA0C-02FF09B533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79425" y="778321"/>
            <a:ext cx="11233150" cy="318933"/>
          </a:xfrm>
        </p:spPr>
        <p:txBody>
          <a:bodyPr numCol="1"/>
          <a:lstStyle/>
          <a:p>
            <a:r>
              <a:rPr lang="de-DE" dirty="0"/>
              <a:t>S</a:t>
            </a:r>
            <a:r>
              <a:rPr lang="en-US" dirty="0" err="1"/>
              <a:t>ummary</a:t>
            </a:r>
            <a:endParaRPr lang="en-US" noProof="0" dirty="0"/>
          </a:p>
        </p:txBody>
      </p:sp>
      <p:sp>
        <p:nvSpPr>
          <p:cNvPr id="20" name="Fußzeilenplatzhalter 19">
            <a:extLst>
              <a:ext uri="{FF2B5EF4-FFF2-40B4-BE49-F238E27FC236}">
                <a16:creationId xmlns:a16="http://schemas.microsoft.com/office/drawing/2014/main" id="{B7B95E66-FFC5-442C-A008-97DB95906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© Fraunhofer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D2DE17C-F704-4003-871D-398D36F818AC}"/>
              </a:ext>
            </a:extLst>
          </p:cNvPr>
          <p:cNvSpPr/>
          <p:nvPr/>
        </p:nvSpPr>
        <p:spPr>
          <a:xfrm>
            <a:off x="1959158" y="1452887"/>
            <a:ext cx="1818472" cy="318934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accent1"/>
                </a:solidFill>
              </a:rPr>
              <a:t>Library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7C1CFA-CA62-40C8-AFD4-E821BD57259F}"/>
              </a:ext>
            </a:extLst>
          </p:cNvPr>
          <p:cNvSpPr txBox="1"/>
          <p:nvPr/>
        </p:nvSpPr>
        <p:spPr>
          <a:xfrm rot="21160605">
            <a:off x="4503851" y="3840472"/>
            <a:ext cx="743730" cy="23974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dirty="0"/>
              <a:t>full matrix</a:t>
            </a:r>
            <a:endParaRPr lang="en-US" sz="1400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351C540-68D3-43DA-9203-7178F8FD7D1B}"/>
              </a:ext>
            </a:extLst>
          </p:cNvPr>
          <p:cNvSpPr/>
          <p:nvPr/>
        </p:nvSpPr>
        <p:spPr>
          <a:xfrm>
            <a:off x="7461764" y="1462036"/>
            <a:ext cx="1818472" cy="318934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accent1"/>
                </a:solidFill>
              </a:rPr>
              <a:t>ML Algorithms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45178FF-F17F-4053-9603-88295A150307}"/>
              </a:ext>
            </a:extLst>
          </p:cNvPr>
          <p:cNvSpPr/>
          <p:nvPr/>
        </p:nvSpPr>
        <p:spPr>
          <a:xfrm>
            <a:off x="7461764" y="2261806"/>
            <a:ext cx="1818472" cy="318934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tx1"/>
                </a:solidFill>
              </a:rPr>
              <a:t>KRR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1FE01E3-C58B-4C6F-9610-5A5DE9F8E82F}"/>
              </a:ext>
            </a:extLst>
          </p:cNvPr>
          <p:cNvSpPr/>
          <p:nvPr/>
        </p:nvSpPr>
        <p:spPr>
          <a:xfrm>
            <a:off x="7461764" y="3650185"/>
            <a:ext cx="1818472" cy="318934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tx1"/>
                </a:solidFill>
              </a:rPr>
              <a:t>GP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4FB9BF0-01B9-4A9F-9328-8BE7DD6B6CC7}"/>
              </a:ext>
            </a:extLst>
          </p:cNvPr>
          <p:cNvCxnSpPr>
            <a:cxnSpLocks/>
            <a:endCxn id="26" idx="1"/>
          </p:cNvCxnSpPr>
          <p:nvPr/>
        </p:nvCxnSpPr>
        <p:spPr>
          <a:xfrm flipV="1">
            <a:off x="4131129" y="2421273"/>
            <a:ext cx="3330635" cy="19383"/>
          </a:xfrm>
          <a:prstGeom prst="straightConnector1">
            <a:avLst/>
          </a:prstGeom>
          <a:ln w="9525">
            <a:solidFill>
              <a:schemeClr val="bg2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EFADB93-7FD9-4314-BAFC-F96A6061D928}"/>
              </a:ext>
            </a:extLst>
          </p:cNvPr>
          <p:cNvSpPr txBox="1"/>
          <p:nvPr/>
        </p:nvSpPr>
        <p:spPr>
          <a:xfrm>
            <a:off x="5101282" y="2176929"/>
            <a:ext cx="557845" cy="23974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dirty="0"/>
              <a:t>KM-MV</a:t>
            </a:r>
            <a:endParaRPr lang="en-US" sz="14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E09A8E7-46AE-4386-8722-785DF1DCBC16}"/>
              </a:ext>
            </a:extLst>
          </p:cNvPr>
          <p:cNvCxnSpPr>
            <a:cxnSpLocks/>
            <a:stCxn id="38" idx="3"/>
            <a:endCxn id="27" idx="1"/>
          </p:cNvCxnSpPr>
          <p:nvPr/>
        </p:nvCxnSpPr>
        <p:spPr>
          <a:xfrm flipV="1">
            <a:off x="3648100" y="3809652"/>
            <a:ext cx="3813664" cy="453356"/>
          </a:xfrm>
          <a:prstGeom prst="straightConnector1">
            <a:avLst/>
          </a:prstGeom>
          <a:ln w="9525">
            <a:solidFill>
              <a:schemeClr val="bg2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7D78566F-AE9F-49BC-8C02-06FECF79DA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8688" y="4119008"/>
            <a:ext cx="1559412" cy="288000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F1CF70B-AE63-4F4E-9CBA-EEAF5AE732EE}"/>
              </a:ext>
            </a:extLst>
          </p:cNvPr>
          <p:cNvSpPr txBox="1"/>
          <p:nvPr/>
        </p:nvSpPr>
        <p:spPr>
          <a:xfrm rot="20723523">
            <a:off x="4581909" y="2708950"/>
            <a:ext cx="1038746" cy="23974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dirty="0"/>
              <a:t>upper triangle</a:t>
            </a:r>
            <a:endParaRPr lang="en-US" sz="1400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F35868B-1FC5-4249-AC42-C78031595116}"/>
              </a:ext>
            </a:extLst>
          </p:cNvPr>
          <p:cNvCxnSpPr>
            <a:stCxn id="51" idx="3"/>
            <a:endCxn id="26" idx="1"/>
          </p:cNvCxnSpPr>
          <p:nvPr/>
        </p:nvCxnSpPr>
        <p:spPr>
          <a:xfrm flipV="1">
            <a:off x="3648100" y="2421273"/>
            <a:ext cx="3813664" cy="929628"/>
          </a:xfrm>
          <a:prstGeom prst="straightConnector1">
            <a:avLst/>
          </a:prstGeom>
          <a:ln w="9525">
            <a:solidFill>
              <a:schemeClr val="bg2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ECD6F53-5066-4C83-A0E3-E98A521E1F46}"/>
              </a:ext>
            </a:extLst>
          </p:cNvPr>
          <p:cNvCxnSpPr>
            <a:stCxn id="51" idx="3"/>
            <a:endCxn id="27" idx="1"/>
          </p:cNvCxnSpPr>
          <p:nvPr/>
        </p:nvCxnSpPr>
        <p:spPr>
          <a:xfrm>
            <a:off x="3648100" y="3350901"/>
            <a:ext cx="3813664" cy="458751"/>
          </a:xfrm>
          <a:prstGeom prst="straightConnector1">
            <a:avLst/>
          </a:prstGeom>
          <a:ln w="9525">
            <a:solidFill>
              <a:schemeClr val="bg2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C092F894-E71B-4692-83B5-1603B5324709}"/>
              </a:ext>
            </a:extLst>
          </p:cNvPr>
          <p:cNvSpPr/>
          <p:nvPr/>
        </p:nvSpPr>
        <p:spPr>
          <a:xfrm>
            <a:off x="7461764" y="5112688"/>
            <a:ext cx="1818472" cy="318934"/>
          </a:xfrm>
          <a:prstGeom prst="roundRect">
            <a:avLst/>
          </a:prstGeom>
          <a:noFill/>
          <a:ln w="9525">
            <a:solidFill>
              <a:schemeClr val="accent1"/>
            </a:solidFill>
            <a:prstDash val="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tx1"/>
                </a:solidFill>
              </a:rPr>
              <a:t>SVM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84140A6-2FBA-40BB-A5D8-63EF41EC064F}"/>
              </a:ext>
            </a:extLst>
          </p:cNvPr>
          <p:cNvSpPr/>
          <p:nvPr/>
        </p:nvSpPr>
        <p:spPr>
          <a:xfrm>
            <a:off x="7461764" y="5613354"/>
            <a:ext cx="1818472" cy="318934"/>
          </a:xfrm>
          <a:prstGeom prst="roundRect">
            <a:avLst/>
          </a:prstGeom>
          <a:noFill/>
          <a:ln w="9525">
            <a:solidFill>
              <a:schemeClr val="accent1"/>
            </a:solidFill>
            <a:prstDash val="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tx1"/>
                </a:solidFill>
              </a:rPr>
              <a:t>PCA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E3D1454-7339-4677-A8C4-1EC9D3E54846}"/>
              </a:ext>
            </a:extLst>
          </p:cNvPr>
          <p:cNvSpPr txBox="1"/>
          <p:nvPr/>
        </p:nvSpPr>
        <p:spPr>
          <a:xfrm rot="5400000">
            <a:off x="8293642" y="4421832"/>
            <a:ext cx="179536" cy="23814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dirty="0"/>
              <a:t>…</a:t>
            </a:r>
            <a:endParaRPr lang="en-US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B510A0-19C1-CE93-3C06-2328C5A8D21C}"/>
              </a:ext>
            </a:extLst>
          </p:cNvPr>
          <p:cNvSpPr txBox="1"/>
          <p:nvPr/>
        </p:nvSpPr>
        <p:spPr>
          <a:xfrm rot="471315">
            <a:off x="4802403" y="3259214"/>
            <a:ext cx="1038746" cy="23974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en-US" sz="1400" dirty="0"/>
              <a:t>u</a:t>
            </a:r>
            <a:r>
              <a:rPr lang="en-US" sz="1400" noProof="0" dirty="0" err="1"/>
              <a:t>pper</a:t>
            </a:r>
            <a:r>
              <a:rPr lang="en-US" sz="1400" noProof="0" dirty="0"/>
              <a:t> triangle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C0755F-45BC-2BAC-9CAC-9D30D246A7C2}"/>
              </a:ext>
            </a:extLst>
          </p:cNvPr>
          <p:cNvSpPr txBox="1"/>
          <p:nvPr/>
        </p:nvSpPr>
        <p:spPr>
          <a:xfrm>
            <a:off x="433861" y="2311091"/>
            <a:ext cx="589905" cy="23974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dirty="0"/>
              <a:t>Impl. #1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2EC950-91B6-E849-F7EA-78A26A3F8BD2}"/>
              </a:ext>
            </a:extLst>
          </p:cNvPr>
          <p:cNvSpPr txBox="1"/>
          <p:nvPr/>
        </p:nvSpPr>
        <p:spPr>
          <a:xfrm>
            <a:off x="436214" y="3231028"/>
            <a:ext cx="589905" cy="23974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dirty="0"/>
              <a:t>Impl. #2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9BD365-9ECE-E6F7-C532-3FBDE2E498DA}"/>
              </a:ext>
            </a:extLst>
          </p:cNvPr>
          <p:cNvSpPr txBox="1"/>
          <p:nvPr/>
        </p:nvSpPr>
        <p:spPr>
          <a:xfrm>
            <a:off x="433860" y="4092276"/>
            <a:ext cx="589905" cy="23974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dirty="0"/>
              <a:t>Impl. #3</a:t>
            </a:r>
            <a:endParaRPr lang="en-US" sz="1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E090EAA-BF22-09AE-8B10-203153AEB4B3}"/>
              </a:ext>
            </a:extLst>
          </p:cNvPr>
          <p:cNvGrpSpPr/>
          <p:nvPr/>
        </p:nvGrpSpPr>
        <p:grpSpPr>
          <a:xfrm>
            <a:off x="1771412" y="2282142"/>
            <a:ext cx="2193964" cy="360000"/>
            <a:chOff x="1771412" y="2282142"/>
            <a:chExt cx="2193964" cy="3600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5EE59CE-C570-4FBE-A24F-6CCCA32190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71412" y="2282142"/>
              <a:ext cx="2193964" cy="360000"/>
            </a:xfrm>
            <a:prstGeom prst="rect">
              <a:avLst/>
            </a:prstGeom>
          </p:spPr>
        </p:pic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8624E6A8-4CBA-ED98-91E1-B9859B1F075C}"/>
                </a:ext>
              </a:extLst>
            </p:cNvPr>
            <p:cNvSpPr/>
            <p:nvPr/>
          </p:nvSpPr>
          <p:spPr>
            <a:xfrm rot="10800000">
              <a:off x="2389337" y="2282142"/>
              <a:ext cx="91440" cy="91440"/>
            </a:xfrm>
            <a:prstGeom prst="rt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marL="180000" indent="-180000" algn="l">
                <a:lnSpc>
                  <a:spcPts val="1960"/>
                </a:lnSpc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C7C54E7-F1A4-F806-17F5-E86C130B8CF6}"/>
              </a:ext>
            </a:extLst>
          </p:cNvPr>
          <p:cNvGrpSpPr/>
          <p:nvPr/>
        </p:nvGrpSpPr>
        <p:grpSpPr>
          <a:xfrm>
            <a:off x="2088688" y="3189355"/>
            <a:ext cx="1559412" cy="305546"/>
            <a:chOff x="2088688" y="3189355"/>
            <a:chExt cx="1559412" cy="305546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2B2E030F-1164-4585-94D9-905528F7DB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88688" y="3206901"/>
              <a:ext cx="1559412" cy="288000"/>
            </a:xfrm>
            <a:prstGeom prst="rect">
              <a:avLst/>
            </a:prstGeom>
          </p:spPr>
        </p:pic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D6BFA6D7-588C-8ADB-E009-F77003042A2E}"/>
                </a:ext>
              </a:extLst>
            </p:cNvPr>
            <p:cNvSpPr/>
            <p:nvPr/>
          </p:nvSpPr>
          <p:spPr>
            <a:xfrm rot="10800000">
              <a:off x="2252177" y="3189355"/>
              <a:ext cx="91440" cy="91440"/>
            </a:xfrm>
            <a:prstGeom prst="rt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marL="180000" indent="-180000" algn="l">
                <a:lnSpc>
                  <a:spcPts val="1960"/>
                </a:lnSpc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D624BCA-D102-C07B-CA8A-BA85EF3BBCFD}"/>
              </a:ext>
            </a:extLst>
          </p:cNvPr>
          <p:cNvSpPr/>
          <p:nvPr/>
        </p:nvSpPr>
        <p:spPr>
          <a:xfrm>
            <a:off x="7151469" y="4879097"/>
            <a:ext cx="4561106" cy="1200300"/>
          </a:xfrm>
          <a:prstGeom prst="roundRect">
            <a:avLst/>
          </a:prstGeom>
          <a:noFill/>
          <a:ln w="9525">
            <a:solidFill>
              <a:srgbClr val="BB00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D40266-8C04-59D4-982D-DB7FE4FC9655}"/>
              </a:ext>
            </a:extLst>
          </p:cNvPr>
          <p:cNvSpPr txBox="1"/>
          <p:nvPr/>
        </p:nvSpPr>
        <p:spPr>
          <a:xfrm>
            <a:off x="9630174" y="5431622"/>
            <a:ext cx="1732462" cy="27360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en-US" sz="2400" dirty="0">
                <a:solidFill>
                  <a:srgbClr val="C00000"/>
                </a:solidFill>
              </a:rPr>
              <a:t>What’s next?!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4DDE1A2-AB06-3829-38F9-593E29F07F98}"/>
              </a:ext>
            </a:extLst>
          </p:cNvPr>
          <p:cNvSpPr/>
          <p:nvPr/>
        </p:nvSpPr>
        <p:spPr>
          <a:xfrm>
            <a:off x="5437762" y="4885577"/>
            <a:ext cx="1375520" cy="1200300"/>
          </a:xfrm>
          <a:prstGeom prst="roundRect">
            <a:avLst/>
          </a:prstGeom>
          <a:noFill/>
          <a:ln w="9525">
            <a:solidFill>
              <a:srgbClr val="BB00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ABD829-A21B-A56D-1819-59CE3CAF91CB}"/>
              </a:ext>
            </a:extLst>
          </p:cNvPr>
          <p:cNvSpPr txBox="1"/>
          <p:nvPr/>
        </p:nvSpPr>
        <p:spPr>
          <a:xfrm>
            <a:off x="5546292" y="5261042"/>
            <a:ext cx="1158459" cy="49622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AI Engines</a:t>
            </a:r>
          </a:p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More Kernels</a:t>
            </a:r>
          </a:p>
        </p:txBody>
      </p:sp>
      <p:pic>
        <p:nvPicPr>
          <p:cNvPr id="34" name="Picture 33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0B275A2B-F30A-D638-1564-38B515AFC96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8898"/>
          <a:stretch>
            <a:fillRect/>
          </a:stretch>
        </p:blipFill>
        <p:spPr>
          <a:xfrm>
            <a:off x="7498742" y="6268914"/>
            <a:ext cx="1252743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35" name="Picture 34" descr="Logo, company name&#10;&#10;Description automatically generated">
            <a:extLst>
              <a:ext uri="{FF2B5EF4-FFF2-40B4-BE49-F238E27FC236}">
                <a16:creationId xmlns:a16="http://schemas.microsoft.com/office/drawing/2014/main" id="{D9C398BD-806D-8046-CF71-F4FFBF6A374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3245" t="16315" r="13780" b="17872"/>
          <a:stretch/>
        </p:blipFill>
        <p:spPr>
          <a:xfrm>
            <a:off x="8834564" y="6162401"/>
            <a:ext cx="1059539" cy="622597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id="{60DD9F1C-8C08-89D2-0413-EA099B5AC60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635338" y="6226966"/>
            <a:ext cx="613533" cy="61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0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/>
      <p:bldP spid="25" grpId="0" animBg="1"/>
      <p:bldP spid="26" grpId="0" animBg="1"/>
      <p:bldP spid="27" grpId="0" animBg="1"/>
      <p:bldP spid="31" grpId="0"/>
      <p:bldP spid="52" grpId="0"/>
      <p:bldP spid="64" grpId="0" animBg="1"/>
      <p:bldP spid="65" grpId="0" animBg="1"/>
      <p:bldP spid="66" grpId="0"/>
      <p:bldP spid="5" grpId="0"/>
      <p:bldP spid="6" grpId="0"/>
      <p:bldP spid="8" grpId="0"/>
      <p:bldP spid="10" grpId="0"/>
      <p:bldP spid="21" grpId="0" animBg="1"/>
      <p:bldP spid="22" grpId="0"/>
      <p:bldP spid="29" grpId="0" animBg="1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goarea">
            <a:extLst>
              <a:ext uri="{FF2B5EF4-FFF2-40B4-BE49-F238E27FC236}">
                <a16:creationId xmlns:a16="http://schemas.microsoft.com/office/drawing/2014/main" id="{0AF6D1CE-6CD1-744D-5B9A-08C6DF873572}"/>
              </a:ext>
            </a:extLst>
          </p:cNvPr>
          <p:cNvSpPr/>
          <p:nvPr/>
        </p:nvSpPr>
        <p:spPr bwMode="gray">
          <a:xfrm>
            <a:off x="1245140" y="1322334"/>
            <a:ext cx="1374235" cy="1306657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969FAB3-F139-4D43-A7C4-4D804D9FD1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 bwMode="gray">
          <a:xfrm>
            <a:off x="479426" y="2781812"/>
            <a:ext cx="11233149" cy="2031325"/>
          </a:xfrm>
        </p:spPr>
        <p:txBody>
          <a:bodyPr/>
          <a:lstStyle/>
          <a:p>
            <a:r>
              <a:rPr lang="en-US" noProof="0" dirty="0"/>
              <a:t>Thank you for your attention</a:t>
            </a:r>
          </a:p>
          <a:p>
            <a:r>
              <a:rPr lang="en-US" noProof="0" dirty="0"/>
              <a:t>—</a:t>
            </a:r>
          </a:p>
        </p:txBody>
      </p:sp>
      <p:sp>
        <p:nvSpPr>
          <p:cNvPr id="4" name="Logoarea">
            <a:extLst>
              <a:ext uri="{FF2B5EF4-FFF2-40B4-BE49-F238E27FC236}">
                <a16:creationId xmlns:a16="http://schemas.microsoft.com/office/drawing/2014/main" id="{EE0C6514-BC68-4719-88E4-D1818632CEA7}"/>
              </a:ext>
            </a:extLst>
          </p:cNvPr>
          <p:cNvSpPr/>
          <p:nvPr/>
        </p:nvSpPr>
        <p:spPr bwMode="gray">
          <a:xfrm>
            <a:off x="9192575" y="476250"/>
            <a:ext cx="2520000" cy="900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r>
              <a:rPr lang="en-US" noProof="0" dirty="0" err="1"/>
              <a:t>Logobereich</a:t>
            </a:r>
            <a:endParaRPr lang="en-US" noProof="0" dirty="0"/>
          </a:p>
        </p:txBody>
      </p:sp>
      <p:pic>
        <p:nvPicPr>
          <p:cNvPr id="6" name="Grafik 3">
            <a:extLst>
              <a:ext uri="{FF2B5EF4-FFF2-40B4-BE49-F238E27FC236}">
                <a16:creationId xmlns:a16="http://schemas.microsoft.com/office/drawing/2014/main" id="{4524DA16-7A05-4956-A4D2-8866C0D465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487" y="629070"/>
            <a:ext cx="2170176" cy="5943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CE8A854-C28B-40C0-B2F8-D5997D2AE4B9}"/>
              </a:ext>
            </a:extLst>
          </p:cNvPr>
          <p:cNvSpPr txBox="1"/>
          <p:nvPr/>
        </p:nvSpPr>
        <p:spPr>
          <a:xfrm>
            <a:off x="5377542" y="5372614"/>
            <a:ext cx="68144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2400" b="1" noProof="0" dirty="0">
                <a:solidFill>
                  <a:schemeClr val="bg1"/>
                </a:solidFill>
              </a:rPr>
              <a:t>Contact</a:t>
            </a:r>
          </a:p>
          <a:p>
            <a:pPr lvl="2"/>
            <a:r>
              <a:rPr lang="en-US" sz="2400" b="1" noProof="0" dirty="0">
                <a:solidFill>
                  <a:schemeClr val="bg1"/>
                </a:solidFill>
              </a:rPr>
              <a:t>Yousef Alnaser</a:t>
            </a:r>
          </a:p>
          <a:p>
            <a:pPr lvl="2"/>
            <a:r>
              <a:rPr lang="en-US" sz="2400" b="1" noProof="0" dirty="0">
                <a:solidFill>
                  <a:schemeClr val="bg1"/>
                </a:solidFill>
              </a:rPr>
              <a:t>yousef.alnaser@enas.fraunhofer.de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52B67D-1ABC-190D-1FE2-331CFABE6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050" y="476250"/>
            <a:ext cx="2384402" cy="1072981"/>
          </a:xfrm>
          <a:prstGeom prst="rect">
            <a:avLst/>
          </a:prstGeom>
        </p:spPr>
      </p:pic>
      <p:sp>
        <p:nvSpPr>
          <p:cNvPr id="7" name="Logoarea">
            <a:extLst>
              <a:ext uri="{FF2B5EF4-FFF2-40B4-BE49-F238E27FC236}">
                <a16:creationId xmlns:a16="http://schemas.microsoft.com/office/drawing/2014/main" id="{9CF2D603-122B-6BB0-9ADB-3D810E9A469F}"/>
              </a:ext>
            </a:extLst>
          </p:cNvPr>
          <p:cNvSpPr/>
          <p:nvPr/>
        </p:nvSpPr>
        <p:spPr bwMode="gray">
          <a:xfrm>
            <a:off x="10079987" y="1543890"/>
            <a:ext cx="1632588" cy="900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7FD5BBA0-2F78-7AFA-C0DA-38E4F3F2F54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245" t="16315" r="13780" b="17872"/>
          <a:stretch/>
        </p:blipFill>
        <p:spPr>
          <a:xfrm>
            <a:off x="10137137" y="1529070"/>
            <a:ext cx="1531625" cy="9000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282FAB12-83AC-AD6E-AB69-60F6CB9629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66633" y="1376250"/>
            <a:ext cx="1252742" cy="125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898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5A6F092D-727C-44CD-BB0C-F1C722C503A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5A6F092D-727C-44CD-BB0C-F1C722C503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el 6">
            <a:extLst>
              <a:ext uri="{FF2B5EF4-FFF2-40B4-BE49-F238E27FC236}">
                <a16:creationId xmlns:a16="http://schemas.microsoft.com/office/drawing/2014/main" id="{83E5052C-74D3-4E8D-B5BD-60350328090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79425" y="395588"/>
            <a:ext cx="5292000" cy="382733"/>
          </a:xfrm>
        </p:spPr>
        <p:txBody>
          <a:bodyPr vert="horz"/>
          <a:lstStyle/>
          <a:p>
            <a:r>
              <a:rPr lang="en-US" noProof="0" dirty="0"/>
              <a:t>Introduction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0BB29E46-C2F6-41A0-9A97-3B0AEC940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8048" y="6455836"/>
            <a:ext cx="720000" cy="123111"/>
          </a:xfrm>
        </p:spPr>
        <p:txBody>
          <a:bodyPr/>
          <a:lstStyle/>
          <a:p>
            <a:fld id="{BB843190-9054-4FC9-949A-DECD4A7FA8A8}" type="datetime1">
              <a:rPr lang="en-US" noProof="0" smtClean="0"/>
              <a:t>20-May-25</a:t>
            </a:fld>
            <a:endParaRPr lang="en-US" noProof="0" dirty="0"/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7FFB079D-0752-412B-ADB3-42AAF9194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9425" y="6425060"/>
            <a:ext cx="720000" cy="184666"/>
          </a:xfrm>
        </p:spPr>
        <p:txBody>
          <a:bodyPr/>
          <a:lstStyle/>
          <a:p>
            <a:r>
              <a:rPr lang="en-US" sz="1200" noProof="0" dirty="0" err="1"/>
              <a:t>Seite</a:t>
            </a:r>
            <a:r>
              <a:rPr lang="en-US" sz="1200" noProof="0" dirty="0"/>
              <a:t> </a:t>
            </a:r>
            <a:fld id="{401BA3E4-5E55-4F99-AF09-CC6D6B2539E2}" type="slidenum">
              <a:rPr lang="en-US" sz="1200" noProof="0" smtClean="0"/>
              <a:pPr/>
              <a:t>2</a:t>
            </a:fld>
            <a:endParaRPr lang="en-US" sz="1200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1BE8E5E-11BC-42C8-AF9C-9782F681B3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425" y="778321"/>
            <a:ext cx="5292000" cy="319318"/>
          </a:xfrm>
        </p:spPr>
        <p:txBody>
          <a:bodyPr/>
          <a:lstStyle/>
          <a:p>
            <a:r>
              <a:rPr lang="en-US" sz="2000" noProof="0" dirty="0">
                <a:latin typeface="+mn-lt"/>
              </a:rPr>
              <a:t>Kernel Methods Intuition</a:t>
            </a:r>
            <a:endParaRPr lang="en-US" noProof="0" dirty="0"/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E170BC20-4930-4506-8470-6F45AE77F7D2}"/>
              </a:ext>
            </a:extLst>
          </p:cNvPr>
          <p:cNvSpPr txBox="1">
            <a:spLocks/>
          </p:cNvSpPr>
          <p:nvPr/>
        </p:nvSpPr>
        <p:spPr bwMode="gray">
          <a:xfrm>
            <a:off x="479425" y="3863387"/>
            <a:ext cx="2520950" cy="2121488"/>
          </a:xfrm>
          <a:prstGeom prst="rect">
            <a:avLst/>
          </a:prstGeom>
          <a:solidFill>
            <a:srgbClr val="E5EEF2"/>
          </a:solidFill>
        </p:spPr>
        <p:txBody>
          <a:bodyPr wrap="square" lIns="108000" tIns="144000" rIns="108000" bIns="72000" numCol="1" spcCol="360000">
            <a:noAutofit/>
          </a:bodyPr>
          <a:lstStyle>
            <a:lvl1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8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6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accent1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8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sz="1600" noProof="0" dirty="0">
                <a:solidFill>
                  <a:srgbClr val="179C7D"/>
                </a:solidFill>
              </a:rPr>
              <a:t>Linear Regression</a:t>
            </a:r>
          </a:p>
          <a:p>
            <a:pPr lvl="1"/>
            <a:r>
              <a:rPr lang="en-US" sz="1600" noProof="0" dirty="0"/>
              <a:t>Finds the best-fit line with least prediction error. 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64BB0F93-8532-49F6-B8B5-A0696FD2EB28}"/>
              </a:ext>
            </a:extLst>
          </p:cNvPr>
          <p:cNvSpPr txBox="1">
            <a:spLocks/>
          </p:cNvSpPr>
          <p:nvPr/>
        </p:nvSpPr>
        <p:spPr bwMode="gray">
          <a:xfrm>
            <a:off x="3395663" y="3863387"/>
            <a:ext cx="2520950" cy="2121488"/>
          </a:xfrm>
          <a:prstGeom prst="rect">
            <a:avLst/>
          </a:prstGeom>
          <a:solidFill>
            <a:srgbClr val="E5EEF2"/>
          </a:solidFill>
        </p:spPr>
        <p:txBody>
          <a:bodyPr wrap="square" lIns="108000" tIns="144000" rIns="108000" bIns="72000" numCol="1" spcCol="360000">
            <a:noAutofit/>
          </a:bodyPr>
          <a:lstStyle>
            <a:lvl1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8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6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accent1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8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sz="1600" noProof="0" dirty="0">
                <a:solidFill>
                  <a:srgbClr val="179C7D"/>
                </a:solidFill>
              </a:rPr>
              <a:t>Ridge Regression</a:t>
            </a:r>
          </a:p>
          <a:p>
            <a:pPr lvl="1"/>
            <a:r>
              <a:rPr lang="en-US" sz="1600" noProof="0" dirty="0"/>
              <a:t>Introduce a bias to the estimator to resolve overfitting.  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FFB20BA6-91F2-4FA3-8557-5EB7F2B876C8}"/>
              </a:ext>
            </a:extLst>
          </p:cNvPr>
          <p:cNvSpPr txBox="1">
            <a:spLocks/>
          </p:cNvSpPr>
          <p:nvPr/>
        </p:nvSpPr>
        <p:spPr bwMode="gray">
          <a:xfrm>
            <a:off x="6275388" y="3863387"/>
            <a:ext cx="2520950" cy="2121488"/>
          </a:xfrm>
          <a:prstGeom prst="rect">
            <a:avLst/>
          </a:prstGeom>
          <a:solidFill>
            <a:srgbClr val="E5EEF2"/>
          </a:solidFill>
        </p:spPr>
        <p:txBody>
          <a:bodyPr wrap="square" lIns="108000" tIns="144000" rIns="108000" bIns="72000" numCol="1" spcCol="360000">
            <a:noAutofit/>
          </a:bodyPr>
          <a:lstStyle>
            <a:lvl1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8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6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accent1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8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sz="1600" noProof="0" dirty="0">
                <a:solidFill>
                  <a:srgbClr val="179C7D"/>
                </a:solidFill>
              </a:rPr>
              <a:t>Kernel Regression</a:t>
            </a:r>
          </a:p>
          <a:p>
            <a:pPr lvl="1"/>
            <a:r>
              <a:rPr lang="en-US" sz="1600" noProof="0" dirty="0"/>
              <a:t>Better fits data than linear estimators. But may lead to overfitting. </a:t>
            </a:r>
          </a:p>
        </p:txBody>
      </p:sp>
      <p:sp>
        <p:nvSpPr>
          <p:cNvPr id="18" name="Textplatzhalter 6">
            <a:extLst>
              <a:ext uri="{FF2B5EF4-FFF2-40B4-BE49-F238E27FC236}">
                <a16:creationId xmlns:a16="http://schemas.microsoft.com/office/drawing/2014/main" id="{B90EAB81-BFC4-49C0-B543-6991380BF12B}"/>
              </a:ext>
            </a:extLst>
          </p:cNvPr>
          <p:cNvSpPr txBox="1">
            <a:spLocks/>
          </p:cNvSpPr>
          <p:nvPr/>
        </p:nvSpPr>
        <p:spPr bwMode="gray">
          <a:xfrm>
            <a:off x="9191625" y="3863387"/>
            <a:ext cx="2520950" cy="2121488"/>
          </a:xfrm>
          <a:prstGeom prst="rect">
            <a:avLst/>
          </a:prstGeom>
          <a:solidFill>
            <a:srgbClr val="E5EEF2"/>
          </a:solidFill>
        </p:spPr>
        <p:txBody>
          <a:bodyPr wrap="square" lIns="108000" tIns="144000" rIns="108000" bIns="72000" numCol="1" spcCol="360000">
            <a:noAutofit/>
          </a:bodyPr>
          <a:lstStyle>
            <a:lvl1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8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6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accent1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8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sz="1600" noProof="0" dirty="0">
                <a:solidFill>
                  <a:srgbClr val="179C7D"/>
                </a:solidFill>
              </a:rPr>
              <a:t>Kernel Ridge Regression</a:t>
            </a:r>
          </a:p>
          <a:p>
            <a:pPr lvl="1"/>
            <a:r>
              <a:rPr lang="en-US" sz="1600" noProof="0" dirty="0"/>
              <a:t>Fits data better, and resolves overfitting by introducing a bias to the estimators</a:t>
            </a:r>
          </a:p>
        </p:txBody>
      </p:sp>
      <p:sp>
        <p:nvSpPr>
          <p:cNvPr id="21" name="Fußzeilenplatzhalter 20">
            <a:extLst>
              <a:ext uri="{FF2B5EF4-FFF2-40B4-BE49-F238E27FC236}">
                <a16:creationId xmlns:a16="http://schemas.microsoft.com/office/drawing/2014/main" id="{2A9176B6-C397-43FB-B90D-1B80266B1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© Fraunhofer</a:t>
            </a:r>
          </a:p>
        </p:txBody>
      </p:sp>
      <p:pic>
        <p:nvPicPr>
          <p:cNvPr id="2" name="Picture 1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78C7F6C1-238C-0E3E-2C65-EEE67213787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11" b="52513"/>
          <a:stretch/>
        </p:blipFill>
        <p:spPr>
          <a:xfrm>
            <a:off x="479424" y="1983897"/>
            <a:ext cx="2520950" cy="1561423"/>
          </a:xfrm>
          <a:prstGeom prst="rect">
            <a:avLst/>
          </a:prstGeom>
        </p:spPr>
      </p:pic>
      <p:pic>
        <p:nvPicPr>
          <p:cNvPr id="3" name="Picture 2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4171A3A2-9EC0-4592-4FC7-6E0658C3337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1" b="52513"/>
          <a:stretch/>
        </p:blipFill>
        <p:spPr>
          <a:xfrm>
            <a:off x="3395660" y="1983897"/>
            <a:ext cx="2520951" cy="1561423"/>
          </a:xfrm>
          <a:prstGeom prst="rect">
            <a:avLst/>
          </a:prstGeom>
        </p:spPr>
      </p:pic>
      <p:pic>
        <p:nvPicPr>
          <p:cNvPr id="4" name="Picture 3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7DF0BAEA-1E47-B734-6CA9-6BD81C6F23F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17" r="49711"/>
          <a:stretch/>
        </p:blipFill>
        <p:spPr>
          <a:xfrm>
            <a:off x="6311897" y="1861962"/>
            <a:ext cx="2477964" cy="1683358"/>
          </a:xfrm>
          <a:prstGeom prst="rect">
            <a:avLst/>
          </a:prstGeom>
        </p:spPr>
      </p:pic>
      <p:pic>
        <p:nvPicPr>
          <p:cNvPr id="5" name="Picture 4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93DA4322-E7FA-D161-27DE-189436559C8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1" t="45293"/>
          <a:stretch/>
        </p:blipFill>
        <p:spPr>
          <a:xfrm>
            <a:off x="9185147" y="1746481"/>
            <a:ext cx="2520950" cy="1798839"/>
          </a:xfrm>
          <a:prstGeom prst="rect">
            <a:avLst/>
          </a:prstGeom>
        </p:spPr>
      </p:pic>
      <p:sp>
        <p:nvSpPr>
          <p:cNvPr id="16" name="Textplatzhalter 13">
            <a:extLst>
              <a:ext uri="{FF2B5EF4-FFF2-40B4-BE49-F238E27FC236}">
                <a16:creationId xmlns:a16="http://schemas.microsoft.com/office/drawing/2014/main" id="{771E7FBB-863A-42F4-82F7-C629F7E81C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5" y="1446743"/>
            <a:ext cx="11233150" cy="289438"/>
          </a:xfrm>
        </p:spPr>
        <p:txBody>
          <a:bodyPr/>
          <a:lstStyle/>
          <a:p>
            <a:r>
              <a:rPr lang="en-US" sz="1800" noProof="0" dirty="0"/>
              <a:t>Kernel Ridge Regression (KRR) Example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0667B51-3321-4155-9496-9A2C928DF855}"/>
              </a:ext>
            </a:extLst>
          </p:cNvPr>
          <p:cNvSpPr/>
          <p:nvPr/>
        </p:nvSpPr>
        <p:spPr>
          <a:xfrm>
            <a:off x="5770485" y="324267"/>
            <a:ext cx="5942090" cy="70235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tx1"/>
                </a:solidFill>
              </a:rPr>
              <a:t>Very useful for non-linear and complex data</a:t>
            </a: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E0476820-1B96-B4A3-3140-C6945B26346B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b="18898"/>
          <a:stretch>
            <a:fillRect/>
          </a:stretch>
        </p:blipFill>
        <p:spPr>
          <a:xfrm>
            <a:off x="7498742" y="6268914"/>
            <a:ext cx="1252743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B1EBC764-9240-4356-651D-3923659BAB1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3245" t="16315" r="13780" b="17872"/>
          <a:stretch/>
        </p:blipFill>
        <p:spPr>
          <a:xfrm>
            <a:off x="8834564" y="6162401"/>
            <a:ext cx="1059539" cy="622597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6D826C5E-EABE-398D-3F3D-22017D8A85B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35338" y="6226966"/>
            <a:ext cx="613533" cy="61353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9406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4" grpId="0" animBg="1"/>
      <p:bldP spid="18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7966809E-2A5C-4604-A972-CAFC5E0FEC9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49312" y="2213683"/>
            <a:ext cx="10493376" cy="3693073"/>
          </a:xfrm>
          <a:prstGeom prst="rect">
            <a:avLst/>
          </a:prstGeom>
        </p:spPr>
      </p:pic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5A6F092D-727C-44CD-BB0C-F1C722C503A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5A6F092D-727C-44CD-BB0C-F1C722C503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el 6">
            <a:extLst>
              <a:ext uri="{FF2B5EF4-FFF2-40B4-BE49-F238E27FC236}">
                <a16:creationId xmlns:a16="http://schemas.microsoft.com/office/drawing/2014/main" id="{83E5052C-74D3-4E8D-B5BD-60350328090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79425" y="395288"/>
            <a:ext cx="5291060" cy="382733"/>
          </a:xfrm>
        </p:spPr>
        <p:txBody>
          <a:bodyPr vert="horz"/>
          <a:lstStyle/>
          <a:p>
            <a:pPr lvl="0"/>
            <a:r>
              <a:rPr lang="en-US" noProof="0" dirty="0"/>
              <a:t>Introduction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FA842B1-EB79-418A-A7BF-50DCD3B3F7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8048" y="6455836"/>
            <a:ext cx="720000" cy="123111"/>
          </a:xfrm>
        </p:spPr>
        <p:txBody>
          <a:bodyPr/>
          <a:lstStyle/>
          <a:p>
            <a:fld id="{CAC2C9A5-8BB3-4A95-A883-8E124E9E9671}" type="datetime1">
              <a:rPr lang="en-US" noProof="0" smtClean="0"/>
              <a:t>20-May-25</a:t>
            </a:fld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FCA7C6-9993-4F08-B372-7CE437833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9425" y="6455836"/>
            <a:ext cx="720000" cy="123111"/>
          </a:xfrm>
        </p:spPr>
        <p:txBody>
          <a:bodyPr/>
          <a:lstStyle/>
          <a:p>
            <a:r>
              <a:rPr lang="en-US" noProof="0" dirty="0" err="1"/>
              <a:t>Seite</a:t>
            </a:r>
            <a:r>
              <a:rPr lang="en-US" noProof="0" dirty="0"/>
              <a:t> </a:t>
            </a:r>
            <a:fld id="{401BA3E4-5E55-4F99-AF09-CC6D6B2539E2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B6BC8F31-A681-46B9-8DB4-0776C0D98F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425" y="778321"/>
            <a:ext cx="5291060" cy="319318"/>
          </a:xfrm>
        </p:spPr>
        <p:txBody>
          <a:bodyPr/>
          <a:lstStyle/>
          <a:p>
            <a:r>
              <a:rPr lang="en-US" noProof="0" dirty="0"/>
              <a:t>Kernel Matrix Complexity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E8EADCF5-46AF-4D67-973F-361C8A6B440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5" y="1446743"/>
            <a:ext cx="11233150" cy="289438"/>
          </a:xfrm>
        </p:spPr>
        <p:txBody>
          <a:bodyPr/>
          <a:lstStyle/>
          <a:p>
            <a:r>
              <a:rPr lang="en-US" sz="1800" noProof="0" dirty="0"/>
              <a:t>Radial Basis Kernel (RBF)</a:t>
            </a:r>
          </a:p>
        </p:txBody>
      </p:sp>
      <p:sp>
        <p:nvSpPr>
          <p:cNvPr id="20" name="Fußzeilenplatzhalter 19">
            <a:extLst>
              <a:ext uri="{FF2B5EF4-FFF2-40B4-BE49-F238E27FC236}">
                <a16:creationId xmlns:a16="http://schemas.microsoft.com/office/drawing/2014/main" id="{97953F9F-A2C2-4F4F-87BA-C192DA3D6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© Fraunhofer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1E88F85-9402-4DA3-986D-CA22C3F975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8680" y="1584976"/>
            <a:ext cx="1140815" cy="576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E72D1C9-8AFB-43BC-B00B-EAACC3F4C8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41843" y="1584976"/>
            <a:ext cx="1007999" cy="576000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EF2DF050-A235-49F4-8A6D-71115471DED5}"/>
              </a:ext>
            </a:extLst>
          </p:cNvPr>
          <p:cNvSpPr/>
          <p:nvPr/>
        </p:nvSpPr>
        <p:spPr>
          <a:xfrm>
            <a:off x="5770485" y="324267"/>
            <a:ext cx="5942090" cy="70235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tx1"/>
                </a:solidFill>
              </a:rPr>
              <a:t>Scale poorly for large datasets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EBEBC8-1981-4707-B8CB-2B57E4DA72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88048" y="1925116"/>
            <a:ext cx="1562401" cy="252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488B2C7-3780-4379-91B5-1E7A1E5F0B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45026" y="1925116"/>
            <a:ext cx="3631306" cy="288000"/>
          </a:xfrm>
          <a:prstGeom prst="rect">
            <a:avLst/>
          </a:prstGeom>
        </p:spPr>
      </p:pic>
      <p:pic>
        <p:nvPicPr>
          <p:cNvPr id="9" name="Picture 8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A67CAB14-BEAE-FEF7-3BA9-7975759E75C4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b="18898"/>
          <a:stretch>
            <a:fillRect/>
          </a:stretch>
        </p:blipFill>
        <p:spPr>
          <a:xfrm>
            <a:off x="7498742" y="6268914"/>
            <a:ext cx="1252743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E85A1408-A8CA-0A14-2DF0-49E2C6AB6EF2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3245" t="16315" r="13780" b="17872"/>
          <a:stretch/>
        </p:blipFill>
        <p:spPr>
          <a:xfrm>
            <a:off x="8834564" y="6162401"/>
            <a:ext cx="1059539" cy="622597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83AE9F0A-43E4-AE81-E4E7-802C9C9FFF1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635338" y="6226966"/>
            <a:ext cx="613533" cy="61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109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A96D7F38-C5AE-4FFA-AC9F-DDD63839CE5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167259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A96D7F38-C5AE-4FFA-AC9F-DDD63839CE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el 6">
            <a:extLst>
              <a:ext uri="{FF2B5EF4-FFF2-40B4-BE49-F238E27FC236}">
                <a16:creationId xmlns:a16="http://schemas.microsoft.com/office/drawing/2014/main" id="{22464388-2ECA-4EEA-8E18-9F2C9F7BAE3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79425" y="395588"/>
            <a:ext cx="5292000" cy="382733"/>
          </a:xfrm>
        </p:spPr>
        <p:txBody>
          <a:bodyPr vert="horz"/>
          <a:lstStyle/>
          <a:p>
            <a:pPr lvl="0"/>
            <a:r>
              <a:rPr lang="en-US" noProof="0" dirty="0"/>
              <a:t>ML FPGA Library for Kernel Methods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F4FDD14B-1532-450E-85CF-F1CBD06464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8048" y="6455836"/>
            <a:ext cx="720000" cy="123111"/>
          </a:xfrm>
        </p:spPr>
        <p:txBody>
          <a:bodyPr/>
          <a:lstStyle/>
          <a:p>
            <a:fld id="{7917393B-1609-4A44-BF1B-B40F2F74FB7C}" type="datetime1">
              <a:rPr lang="en-US" noProof="0" smtClean="0"/>
              <a:t>20-May-25</a:t>
            </a:fld>
            <a:endParaRPr lang="en-US" noProof="0" dirty="0"/>
          </a:p>
        </p:txBody>
      </p:sp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id="{C981384B-C865-4EB0-AC1E-9CF5861C9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9425" y="6455836"/>
            <a:ext cx="720000" cy="123111"/>
          </a:xfrm>
        </p:spPr>
        <p:txBody>
          <a:bodyPr/>
          <a:lstStyle/>
          <a:p>
            <a:r>
              <a:rPr lang="en-US" noProof="0" dirty="0" err="1"/>
              <a:t>Seite</a:t>
            </a:r>
            <a:r>
              <a:rPr lang="en-US" noProof="0" dirty="0"/>
              <a:t> </a:t>
            </a:r>
            <a:fld id="{401BA3E4-5E55-4F99-AF09-CC6D6B2539E2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9175E41B-8D90-4B9C-AA0C-02FF09B533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79425" y="778321"/>
            <a:ext cx="5292000" cy="319318"/>
          </a:xfrm>
        </p:spPr>
        <p:txBody>
          <a:bodyPr numCol="1"/>
          <a:lstStyle/>
          <a:p>
            <a:r>
              <a:rPr lang="en-US" noProof="0" dirty="0"/>
              <a:t>Hardware acceleration of kernel ML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4D923BE-BEEE-4633-98A8-55841CAB18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8199" y="1703388"/>
            <a:ext cx="4785929" cy="361227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noProof="0" dirty="0"/>
              <a:t>Why this library?</a:t>
            </a:r>
          </a:p>
          <a:p>
            <a:pPr lvl="2">
              <a:lnSpc>
                <a:spcPct val="150000"/>
              </a:lnSpc>
            </a:pPr>
            <a:r>
              <a:rPr lang="en-US" b="1" noProof="0" dirty="0"/>
              <a:t>Main Advantages</a:t>
            </a:r>
          </a:p>
          <a:p>
            <a:pPr lvl="3">
              <a:lnSpc>
                <a:spcPct val="150000"/>
              </a:lnSpc>
            </a:pPr>
            <a:r>
              <a:rPr lang="en-US" noProof="0" dirty="0"/>
              <a:t>Up to 30× faster than Python CPU libraries</a:t>
            </a:r>
          </a:p>
          <a:p>
            <a:pPr lvl="3">
              <a:lnSpc>
                <a:spcPct val="150000"/>
              </a:lnSpc>
            </a:pPr>
            <a:r>
              <a:rPr lang="en-US" noProof="0" dirty="0"/>
              <a:t>Partial reconfiguration </a:t>
            </a:r>
          </a:p>
          <a:p>
            <a:pPr lvl="4">
              <a:lnSpc>
                <a:spcPct val="150000"/>
              </a:lnSpc>
            </a:pPr>
            <a:r>
              <a:rPr lang="en-US" noProof="0" dirty="0"/>
              <a:t>Support different kernels</a:t>
            </a:r>
          </a:p>
          <a:p>
            <a:pPr lvl="4">
              <a:lnSpc>
                <a:spcPct val="150000"/>
              </a:lnSpc>
            </a:pPr>
            <a:r>
              <a:rPr lang="en-US" noProof="0" dirty="0"/>
              <a:t>Reduce Library Size</a:t>
            </a:r>
          </a:p>
          <a:p>
            <a:pPr lvl="3">
              <a:lnSpc>
                <a:spcPct val="150000"/>
              </a:lnSpc>
            </a:pPr>
            <a:r>
              <a:rPr lang="en-US" noProof="0" dirty="0"/>
              <a:t>Modular design: easy to extend with new solvers and kernels</a:t>
            </a:r>
          </a:p>
          <a:p>
            <a:pPr lvl="3">
              <a:lnSpc>
                <a:spcPct val="150000"/>
              </a:lnSpc>
            </a:pPr>
            <a:r>
              <a:rPr lang="en-US" noProof="0" dirty="0"/>
              <a:t>Works with big data, no FPGA knowledge needed</a:t>
            </a:r>
          </a:p>
        </p:txBody>
      </p:sp>
      <p:sp>
        <p:nvSpPr>
          <p:cNvPr id="20" name="Fußzeilenplatzhalter 19">
            <a:extLst>
              <a:ext uri="{FF2B5EF4-FFF2-40B4-BE49-F238E27FC236}">
                <a16:creationId xmlns:a16="http://schemas.microsoft.com/office/drawing/2014/main" id="{B7B95E66-FFC5-442C-A008-97DB95906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© Fraunhofer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83A9B5F-CDCB-4232-9862-5D9B62D13C11}"/>
              </a:ext>
            </a:extLst>
          </p:cNvPr>
          <p:cNvSpPr/>
          <p:nvPr/>
        </p:nvSpPr>
        <p:spPr>
          <a:xfrm>
            <a:off x="5770485" y="324267"/>
            <a:ext cx="5942090" cy="70235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tx1"/>
                </a:solidFill>
              </a:rPr>
              <a:t>Accelerated kernel learning from Python — without hardware complexity.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7E827A-2644-47C3-892B-D984E12EC2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0129" y="4780544"/>
            <a:ext cx="894297" cy="720000"/>
          </a:xfrm>
          <a:prstGeom prst="rect">
            <a:avLst/>
          </a:prstGeom>
        </p:spPr>
      </p:pic>
      <p:pic>
        <p:nvPicPr>
          <p:cNvPr id="24743" name="Picture 167" descr="AMD Alveo™ V80 Compute Accelerator Product Inquiry">
            <a:extLst>
              <a:ext uri="{FF2B5EF4-FFF2-40B4-BE49-F238E27FC236}">
                <a16:creationId xmlns:a16="http://schemas.microsoft.com/office/drawing/2014/main" id="{D4E34729-78D0-47F5-8A39-B1BC81F0F4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698" y="4600544"/>
            <a:ext cx="16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745" name="Picture 169" descr="VCK5000 Versal 开发卡">
            <a:extLst>
              <a:ext uri="{FF2B5EF4-FFF2-40B4-BE49-F238E27FC236}">
                <a16:creationId xmlns:a16="http://schemas.microsoft.com/office/drawing/2014/main" id="{EEF403F1-C428-4998-86B4-BE26B9367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0282" y="4690544"/>
            <a:ext cx="1348951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65456C-4107-4763-9BB4-CFD65904D539}"/>
              </a:ext>
            </a:extLst>
          </p:cNvPr>
          <p:cNvSpPr txBox="1"/>
          <p:nvPr/>
        </p:nvSpPr>
        <p:spPr>
          <a:xfrm>
            <a:off x="7163397" y="5590544"/>
            <a:ext cx="727763" cy="23814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en-US" sz="1400" noProof="0" dirty="0"/>
              <a:t>Kria SOM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CAF8D2-333F-4C01-800D-33A246C4432B}"/>
              </a:ext>
            </a:extLst>
          </p:cNvPr>
          <p:cNvSpPr txBox="1"/>
          <p:nvPr/>
        </p:nvSpPr>
        <p:spPr>
          <a:xfrm>
            <a:off x="8632220" y="5590544"/>
            <a:ext cx="787075" cy="23814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en-US" sz="1400" noProof="0" dirty="0"/>
              <a:t>Alveo V80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F83AA0-45AB-42B9-8071-2FF9255A0E62}"/>
              </a:ext>
            </a:extLst>
          </p:cNvPr>
          <p:cNvSpPr txBox="1"/>
          <p:nvPr/>
        </p:nvSpPr>
        <p:spPr>
          <a:xfrm>
            <a:off x="10096235" y="5590544"/>
            <a:ext cx="1234056" cy="23814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en-US" sz="1400" noProof="0" dirty="0"/>
              <a:t>VCK5000 Versal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5157A18-715D-4218-AD85-E5532C2C8EC8}"/>
              </a:ext>
            </a:extLst>
          </p:cNvPr>
          <p:cNvCxnSpPr>
            <a:cxnSpLocks/>
          </p:cNvCxnSpPr>
          <p:nvPr/>
        </p:nvCxnSpPr>
        <p:spPr>
          <a:xfrm flipH="1">
            <a:off x="8993696" y="4015996"/>
            <a:ext cx="1" cy="701675"/>
          </a:xfrm>
          <a:prstGeom prst="line">
            <a:avLst/>
          </a:prstGeom>
          <a:ln w="9525">
            <a:solidFill>
              <a:srgbClr val="39C1CD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B384951-49F2-47DD-BE51-4FF5A34C738C}"/>
              </a:ext>
            </a:extLst>
          </p:cNvPr>
          <p:cNvCxnSpPr>
            <a:cxnSpLocks/>
          </p:cNvCxnSpPr>
          <p:nvPr/>
        </p:nvCxnSpPr>
        <p:spPr>
          <a:xfrm flipH="1">
            <a:off x="7527276" y="4340119"/>
            <a:ext cx="1466423" cy="0"/>
          </a:xfrm>
          <a:prstGeom prst="line">
            <a:avLst/>
          </a:prstGeom>
          <a:ln w="9525">
            <a:solidFill>
              <a:srgbClr val="39C1CD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351814F-CE1D-4E32-BAEC-8DCE71681B83}"/>
              </a:ext>
            </a:extLst>
          </p:cNvPr>
          <p:cNvCxnSpPr>
            <a:cxnSpLocks/>
          </p:cNvCxnSpPr>
          <p:nvPr/>
        </p:nvCxnSpPr>
        <p:spPr>
          <a:xfrm flipH="1">
            <a:off x="8993698" y="4340119"/>
            <a:ext cx="1466423" cy="0"/>
          </a:xfrm>
          <a:prstGeom prst="line">
            <a:avLst/>
          </a:prstGeom>
          <a:ln w="9525">
            <a:solidFill>
              <a:srgbClr val="39C1CD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3BBF67A-BB80-43FF-B3F1-FAB72EBD092A}"/>
              </a:ext>
            </a:extLst>
          </p:cNvPr>
          <p:cNvCxnSpPr>
            <a:cxnSpLocks/>
          </p:cNvCxnSpPr>
          <p:nvPr/>
        </p:nvCxnSpPr>
        <p:spPr>
          <a:xfrm>
            <a:off x="10455729" y="4340119"/>
            <a:ext cx="2" cy="377552"/>
          </a:xfrm>
          <a:prstGeom prst="line">
            <a:avLst/>
          </a:prstGeom>
          <a:ln w="9525">
            <a:solidFill>
              <a:srgbClr val="39C1CD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C4CECC5-E9E4-41AF-9C00-83905C077E26}"/>
              </a:ext>
            </a:extLst>
          </p:cNvPr>
          <p:cNvCxnSpPr>
            <a:cxnSpLocks/>
          </p:cNvCxnSpPr>
          <p:nvPr/>
        </p:nvCxnSpPr>
        <p:spPr>
          <a:xfrm>
            <a:off x="7531665" y="4340119"/>
            <a:ext cx="2" cy="377552"/>
          </a:xfrm>
          <a:prstGeom prst="line">
            <a:avLst/>
          </a:prstGeom>
          <a:ln w="9525">
            <a:solidFill>
              <a:srgbClr val="39C1CD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0DDC18E-900B-455F-873E-C18D972C666A}"/>
              </a:ext>
            </a:extLst>
          </p:cNvPr>
          <p:cNvGrpSpPr/>
          <p:nvPr/>
        </p:nvGrpSpPr>
        <p:grpSpPr>
          <a:xfrm>
            <a:off x="8331664" y="2853994"/>
            <a:ext cx="1324064" cy="1324064"/>
            <a:chOff x="8306499" y="3057635"/>
            <a:chExt cx="1324064" cy="1324064"/>
          </a:xfrm>
        </p:grpSpPr>
        <p:pic>
          <p:nvPicPr>
            <p:cNvPr id="3" name="Graphic 2" descr="Laptop with solid fill">
              <a:extLst>
                <a:ext uri="{FF2B5EF4-FFF2-40B4-BE49-F238E27FC236}">
                  <a16:creationId xmlns:a16="http://schemas.microsoft.com/office/drawing/2014/main" id="{44C89114-F25C-41A7-84BE-39C0947EE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306499" y="3057635"/>
              <a:ext cx="1324064" cy="1324064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A8B3635-4942-4BDA-9232-0986C73C17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719133" y="3390931"/>
              <a:ext cx="498795" cy="498795"/>
            </a:xfrm>
            <a:prstGeom prst="rect">
              <a:avLst/>
            </a:prstGeom>
          </p:spPr>
        </p:pic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2832A131-2060-401F-9F28-54C62A599863}"/>
              </a:ext>
            </a:extLst>
          </p:cNvPr>
          <p:cNvSpPr/>
          <p:nvPr/>
        </p:nvSpPr>
        <p:spPr>
          <a:xfrm>
            <a:off x="7010279" y="1647420"/>
            <a:ext cx="3968638" cy="923832"/>
          </a:xfrm>
          <a:prstGeom prst="rect">
            <a:avLst/>
          </a:prstGeom>
          <a:solidFill>
            <a:srgbClr val="39C1CD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2FF84B6-9F99-4419-8CF9-04E2AD4356C6}"/>
              </a:ext>
            </a:extLst>
          </p:cNvPr>
          <p:cNvSpPr txBox="1"/>
          <p:nvPr/>
        </p:nvSpPr>
        <p:spPr>
          <a:xfrm>
            <a:off x="8466991" y="1386978"/>
            <a:ext cx="977832" cy="23814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en-US" sz="1400" noProof="0" dirty="0"/>
              <a:t>FPGA Library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9F29C12-3659-4F0C-B667-877FFD9498B9}"/>
              </a:ext>
            </a:extLst>
          </p:cNvPr>
          <p:cNvSpPr/>
          <p:nvPr/>
        </p:nvSpPr>
        <p:spPr>
          <a:xfrm>
            <a:off x="7161647" y="1709273"/>
            <a:ext cx="800100" cy="800126"/>
          </a:xfrm>
          <a:prstGeom prst="rect">
            <a:avLst/>
          </a:prstGeom>
          <a:solidFill>
            <a:schemeClr val="bg1"/>
          </a:solidFill>
          <a:ln w="952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sz="1400" noProof="0" dirty="0">
                <a:solidFill>
                  <a:schemeClr val="tx1"/>
                </a:solidFill>
              </a:rPr>
              <a:t>KRR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DC201EA-A938-4C93-9525-3AA43A6928D0}"/>
              </a:ext>
            </a:extLst>
          </p:cNvPr>
          <p:cNvSpPr/>
          <p:nvPr/>
        </p:nvSpPr>
        <p:spPr>
          <a:xfrm>
            <a:off x="8113115" y="1709273"/>
            <a:ext cx="800100" cy="8001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sz="1400" noProof="0" dirty="0">
                <a:solidFill>
                  <a:schemeClr val="tx1"/>
                </a:solidFill>
              </a:rPr>
              <a:t>SVM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1A311E1-6BEE-4841-AEEF-076B61BCE32E}"/>
              </a:ext>
            </a:extLst>
          </p:cNvPr>
          <p:cNvSpPr/>
          <p:nvPr/>
        </p:nvSpPr>
        <p:spPr>
          <a:xfrm>
            <a:off x="9064583" y="1703444"/>
            <a:ext cx="800100" cy="800126"/>
          </a:xfrm>
          <a:prstGeom prst="rect">
            <a:avLst/>
          </a:prstGeom>
          <a:solidFill>
            <a:schemeClr val="bg1"/>
          </a:solidFill>
          <a:ln w="952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sz="1400" noProof="0" dirty="0">
                <a:solidFill>
                  <a:schemeClr val="tx1"/>
                </a:solidFill>
              </a:rPr>
              <a:t>GP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1D5FCC6-556F-40C5-A50D-D168B060F7AE}"/>
              </a:ext>
            </a:extLst>
          </p:cNvPr>
          <p:cNvSpPr/>
          <p:nvPr/>
        </p:nvSpPr>
        <p:spPr>
          <a:xfrm>
            <a:off x="10016051" y="1703444"/>
            <a:ext cx="800100" cy="800126"/>
          </a:xfrm>
          <a:prstGeom prst="rect">
            <a:avLst/>
          </a:prstGeom>
          <a:solidFill>
            <a:schemeClr val="bg1"/>
          </a:solidFill>
          <a:ln w="952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sz="1400" noProof="0" dirty="0">
                <a:solidFill>
                  <a:schemeClr val="tx1"/>
                </a:solidFill>
              </a:rPr>
              <a:t>PCA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91F02845-3C84-4FC0-A229-76F2E5B9D3A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744299" y="2604597"/>
            <a:ext cx="498794" cy="498794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67404665-DBBF-4FC0-9AD0-AA125199C146}"/>
              </a:ext>
            </a:extLst>
          </p:cNvPr>
          <p:cNvSpPr txBox="1"/>
          <p:nvPr/>
        </p:nvSpPr>
        <p:spPr>
          <a:xfrm>
            <a:off x="5415496" y="1688008"/>
            <a:ext cx="159478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noProof="0" dirty="0"/>
              <a:t>Modular, hardware-accelerated blocks for common kernel methods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23FB207-8E97-4B48-B59A-03A181CA2622}"/>
              </a:ext>
            </a:extLst>
          </p:cNvPr>
          <p:cNvSpPr txBox="1"/>
          <p:nvPr/>
        </p:nvSpPr>
        <p:spPr>
          <a:xfrm>
            <a:off x="5415496" y="3205854"/>
            <a:ext cx="15947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noProof="0" dirty="0"/>
              <a:t>Plug-and-play Python interface via PYNQ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B42F8D1-06CA-4CDA-9CEA-29ED47983F44}"/>
              </a:ext>
            </a:extLst>
          </p:cNvPr>
          <p:cNvSpPr txBox="1"/>
          <p:nvPr/>
        </p:nvSpPr>
        <p:spPr>
          <a:xfrm>
            <a:off x="5409430" y="4909711"/>
            <a:ext cx="15947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noProof="0" dirty="0"/>
              <a:t>Runs on various edge and accelerator cards</a:t>
            </a:r>
          </a:p>
        </p:txBody>
      </p:sp>
      <p:sp>
        <p:nvSpPr>
          <p:cNvPr id="60" name="Rectangle: Folded Corner 59">
            <a:extLst>
              <a:ext uri="{FF2B5EF4-FFF2-40B4-BE49-F238E27FC236}">
                <a16:creationId xmlns:a16="http://schemas.microsoft.com/office/drawing/2014/main" id="{CCDA7E17-16A1-47CC-BDB9-B835055F94C6}"/>
              </a:ext>
            </a:extLst>
          </p:cNvPr>
          <p:cNvSpPr/>
          <p:nvPr/>
        </p:nvSpPr>
        <p:spPr>
          <a:xfrm>
            <a:off x="9655727" y="3103390"/>
            <a:ext cx="2421481" cy="786729"/>
          </a:xfrm>
          <a:prstGeom prst="foldedCorner">
            <a:avLst>
              <a:gd name="adj" fmla="val 0"/>
            </a:avLst>
          </a:prstGeom>
          <a:solidFill>
            <a:srgbClr val="F5F5F5"/>
          </a:solidFill>
          <a:ln w="952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en-US" sz="1200" noProof="0" dirty="0">
                <a:solidFill>
                  <a:schemeClr val="accent2">
                    <a:lumMod val="60000"/>
                    <a:lumOff val="40000"/>
                  </a:schemeClr>
                </a:solidFill>
                <a:latin typeface="Consolas" panose="020B0609020204030204" pitchFamily="49" charset="0"/>
              </a:rPr>
              <a:t>from</a:t>
            </a:r>
            <a:r>
              <a:rPr lang="en-US" sz="1200" noProof="0" dirty="0">
                <a:solidFill>
                  <a:schemeClr val="tx1"/>
                </a:solidFill>
                <a:latin typeface="Consolas" panose="020B0609020204030204" pitchFamily="49" charset="0"/>
              </a:rPr>
              <a:t> </a:t>
            </a:r>
            <a:r>
              <a:rPr lang="en-US" sz="1200" noProof="0" dirty="0" err="1">
                <a:solidFill>
                  <a:schemeClr val="tx1"/>
                </a:solidFill>
                <a:latin typeface="Consolas" panose="020B0609020204030204" pitchFamily="49" charset="0"/>
              </a:rPr>
              <a:t>fpgakernel</a:t>
            </a:r>
            <a:r>
              <a:rPr lang="en-US" sz="1200" noProof="0" dirty="0">
                <a:solidFill>
                  <a:schemeClr val="tx1"/>
                </a:solidFill>
                <a:latin typeface="Consolas" panose="020B0609020204030204" pitchFamily="49" charset="0"/>
              </a:rPr>
              <a:t> </a:t>
            </a:r>
            <a:r>
              <a:rPr lang="en-US" sz="1200" noProof="0" dirty="0">
                <a:solidFill>
                  <a:schemeClr val="accent2">
                    <a:lumMod val="60000"/>
                    <a:lumOff val="40000"/>
                  </a:schemeClr>
                </a:solidFill>
                <a:latin typeface="Consolas" panose="020B0609020204030204" pitchFamily="49" charset="0"/>
              </a:rPr>
              <a:t>import</a:t>
            </a:r>
            <a:r>
              <a:rPr lang="en-US" sz="1200" noProof="0" dirty="0">
                <a:solidFill>
                  <a:schemeClr val="tx1"/>
                </a:solidFill>
                <a:latin typeface="Consolas" panose="020B0609020204030204" pitchFamily="49" charset="0"/>
              </a:rPr>
              <a:t> SVM</a:t>
            </a:r>
          </a:p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en-US" sz="1200" noProof="0" dirty="0">
                <a:solidFill>
                  <a:schemeClr val="tx1"/>
                </a:solidFill>
                <a:latin typeface="Consolas" panose="020B0609020204030204" pitchFamily="49" charset="0"/>
              </a:rPr>
              <a:t>model = SVM(</a:t>
            </a:r>
            <a:r>
              <a:rPr lang="en-US" sz="1200" dirty="0">
                <a:solidFill>
                  <a:srgbClr val="179C7D"/>
                </a:solidFill>
                <a:latin typeface="Consolas" panose="020B0609020204030204" pitchFamily="49" charset="0"/>
              </a:rPr>
              <a:t>‘</a:t>
            </a:r>
            <a:r>
              <a:rPr lang="en-US" sz="1200" noProof="0" dirty="0" err="1">
                <a:solidFill>
                  <a:srgbClr val="179C7D"/>
                </a:solidFill>
                <a:latin typeface="Consolas" panose="020B0609020204030204" pitchFamily="49" charset="0"/>
              </a:rPr>
              <a:t>rbf</a:t>
            </a:r>
            <a:r>
              <a:rPr lang="en-US" sz="1200" noProof="0" dirty="0">
                <a:solidFill>
                  <a:srgbClr val="179C7D"/>
                </a:solidFill>
                <a:latin typeface="Consolas" panose="020B0609020204030204" pitchFamily="49" charset="0"/>
              </a:rPr>
              <a:t>’</a:t>
            </a:r>
            <a:r>
              <a:rPr lang="en-US" sz="1200" noProof="0" dirty="0">
                <a:solidFill>
                  <a:schemeClr val="tx1"/>
                </a:solidFill>
                <a:latin typeface="Consolas" panose="020B0609020204030204" pitchFamily="49" charset="0"/>
              </a:rPr>
              <a:t>)</a:t>
            </a:r>
          </a:p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en-US" sz="1200" noProof="0" dirty="0" err="1">
                <a:solidFill>
                  <a:schemeClr val="tx1"/>
                </a:solidFill>
                <a:latin typeface="Consolas" panose="020B0609020204030204" pitchFamily="49" charset="0"/>
              </a:rPr>
              <a:t>model.fit</a:t>
            </a:r>
            <a:r>
              <a:rPr lang="en-US" sz="1200" noProof="0" dirty="0">
                <a:solidFill>
                  <a:schemeClr val="tx1"/>
                </a:solidFill>
                <a:latin typeface="Consolas" panose="020B0609020204030204" pitchFamily="49" charset="0"/>
              </a:rPr>
              <a:t>(X, y)</a:t>
            </a:r>
          </a:p>
        </p:txBody>
      </p:sp>
      <p:pic>
        <p:nvPicPr>
          <p:cNvPr id="74" name="Grafik 34" descr="Balkendiagramm mit Aufwärtstrend Silhouette">
            <a:extLst>
              <a:ext uri="{FF2B5EF4-FFF2-40B4-BE49-F238E27FC236}">
                <a16:creationId xmlns:a16="http://schemas.microsoft.com/office/drawing/2014/main" id="{F95CE151-E5D0-459E-BE0D-111F2963C276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 bwMode="gray">
          <a:xfrm>
            <a:off x="57376" y="4959451"/>
            <a:ext cx="396000" cy="396000"/>
          </a:xfrm>
          <a:prstGeom prst="rect">
            <a:avLst/>
          </a:prstGeom>
        </p:spPr>
      </p:pic>
      <p:pic>
        <p:nvPicPr>
          <p:cNvPr id="75" name="Grafik 11" descr="Pfeil Kreis Silhouette">
            <a:extLst>
              <a:ext uri="{FF2B5EF4-FFF2-40B4-BE49-F238E27FC236}">
                <a16:creationId xmlns:a16="http://schemas.microsoft.com/office/drawing/2014/main" id="{0F619A0F-1EC6-4122-A5BF-36C8CF11F681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 bwMode="gray">
          <a:xfrm>
            <a:off x="39376" y="3101365"/>
            <a:ext cx="432000" cy="432000"/>
          </a:xfrm>
          <a:prstGeom prst="rect">
            <a:avLst/>
          </a:prstGeom>
        </p:spPr>
      </p:pic>
      <p:pic>
        <p:nvPicPr>
          <p:cNvPr id="76" name="Grafik 108">
            <a:extLst>
              <a:ext uri="{FF2B5EF4-FFF2-40B4-BE49-F238E27FC236}">
                <a16:creationId xmlns:a16="http://schemas.microsoft.com/office/drawing/2014/main" id="{BF8C4062-C172-4BDC-8F4F-3991246539FB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 bwMode="gray">
          <a:xfrm>
            <a:off x="115385" y="4304414"/>
            <a:ext cx="283534" cy="288000"/>
          </a:xfrm>
          <a:prstGeom prst="rect">
            <a:avLst/>
          </a:prstGeom>
        </p:spPr>
      </p:pic>
      <p:pic>
        <p:nvPicPr>
          <p:cNvPr id="77" name="Grafik 91">
            <a:extLst>
              <a:ext uri="{FF2B5EF4-FFF2-40B4-BE49-F238E27FC236}">
                <a16:creationId xmlns:a16="http://schemas.microsoft.com/office/drawing/2014/main" id="{9222DEDA-236E-4AE7-8E32-A49288148EDA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 bwMode="gray">
          <a:xfrm>
            <a:off x="115060" y="2796587"/>
            <a:ext cx="288000" cy="288000"/>
          </a:xfrm>
          <a:prstGeom prst="rect">
            <a:avLst/>
          </a:prstGeom>
        </p:spPr>
      </p:pic>
      <p:pic>
        <p:nvPicPr>
          <p:cNvPr id="13" name="Picture 12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E70C1897-9D50-5177-F1CD-007798138AA5}"/>
              </a:ext>
            </a:extLst>
          </p:cNvPr>
          <p:cNvPicPr>
            <a:picLocks noChangeAspect="1"/>
          </p:cNvPicPr>
          <p:nvPr/>
        </p:nvPicPr>
        <p:blipFill>
          <a:blip r:embed="rId21"/>
          <a:srcRect b="18898"/>
          <a:stretch>
            <a:fillRect/>
          </a:stretch>
        </p:blipFill>
        <p:spPr>
          <a:xfrm>
            <a:off x="7498742" y="6268914"/>
            <a:ext cx="1252743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9" name="Picture 18" descr="Logo, company name&#10;&#10;Description automatically generated">
            <a:extLst>
              <a:ext uri="{FF2B5EF4-FFF2-40B4-BE49-F238E27FC236}">
                <a16:creationId xmlns:a16="http://schemas.microsoft.com/office/drawing/2014/main" id="{B92535A7-E5A4-2BD7-761B-C421D88B9707}"/>
              </a:ext>
            </a:extLst>
          </p:cNvPr>
          <p:cNvPicPr>
            <a:picLocks noChangeAspect="1"/>
          </p:cNvPicPr>
          <p:nvPr/>
        </p:nvPicPr>
        <p:blipFill rotWithShape="1">
          <a:blip r:embed="rId22"/>
          <a:srcRect l="13245" t="16315" r="13780" b="17872"/>
          <a:stretch/>
        </p:blipFill>
        <p:spPr>
          <a:xfrm>
            <a:off x="8834564" y="6162401"/>
            <a:ext cx="1059539" cy="622597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6F431EA4-3F32-2DF9-58F0-5C5465C2F727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6635338" y="6226966"/>
            <a:ext cx="613533" cy="61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45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0" grpId="0" animBg="1"/>
      <p:bldP spid="6" grpId="0"/>
      <p:bldP spid="16" grpId="0"/>
      <p:bldP spid="18" grpId="0"/>
      <p:bldP spid="42" grpId="0" animBg="1"/>
      <p:bldP spid="45" grpId="0"/>
      <p:bldP spid="43" grpId="0" animBg="1"/>
      <p:bldP spid="49" grpId="0" animBg="1"/>
      <p:bldP spid="50" grpId="0" animBg="1"/>
      <p:bldP spid="51" grpId="0" animBg="1"/>
      <p:bldP spid="57" grpId="0"/>
      <p:bldP spid="59" grpId="0"/>
      <p:bldP spid="64" grpId="0"/>
      <p:bldP spid="6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356014B2-7062-42AF-9354-F0B9703670A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356014B2-7062-42AF-9354-F0B9703670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>
            <a:extLst>
              <a:ext uri="{FF2B5EF4-FFF2-40B4-BE49-F238E27FC236}">
                <a16:creationId xmlns:a16="http://schemas.microsoft.com/office/drawing/2014/main" id="{F81C1A1D-1FDB-40DC-9FB1-7AAC6197977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79425" y="395588"/>
            <a:ext cx="5292000" cy="382733"/>
          </a:xfrm>
        </p:spPr>
        <p:txBody>
          <a:bodyPr vert="horz"/>
          <a:lstStyle/>
          <a:p>
            <a:pPr lvl="0"/>
            <a:r>
              <a:rPr lang="en-US" noProof="0" dirty="0"/>
              <a:t>Use Case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1FF5E06-23CA-4226-A0F1-E0152843BB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8048" y="6455836"/>
            <a:ext cx="720000" cy="123111"/>
          </a:xfrm>
        </p:spPr>
        <p:txBody>
          <a:bodyPr/>
          <a:lstStyle/>
          <a:p>
            <a:fld id="{2136FCB5-E078-4809-9E4B-50F9099A4621}" type="datetime1">
              <a:rPr lang="en-US" noProof="0" smtClean="0"/>
              <a:t>20-May-25</a:t>
            </a:fld>
            <a:endParaRPr lang="en-US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CB1AEB-9EF1-4A98-904A-C9821CAF3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9425" y="6455836"/>
            <a:ext cx="720000" cy="123111"/>
          </a:xfrm>
        </p:spPr>
        <p:txBody>
          <a:bodyPr/>
          <a:lstStyle/>
          <a:p>
            <a:r>
              <a:rPr lang="en-US" noProof="0" dirty="0" err="1"/>
              <a:t>Seite</a:t>
            </a:r>
            <a:r>
              <a:rPr lang="en-US" noProof="0" dirty="0"/>
              <a:t> </a:t>
            </a:r>
            <a:fld id="{401BA3E4-5E55-4F99-AF09-CC6D6B2539E2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FF59F70-1B8A-43C1-8688-5D285BB4DE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425" y="778321"/>
            <a:ext cx="5292000" cy="318933"/>
          </a:xfrm>
        </p:spPr>
        <p:txBody>
          <a:bodyPr/>
          <a:lstStyle/>
          <a:p>
            <a:r>
              <a:rPr lang="en-US" noProof="0" dirty="0"/>
              <a:t>Kernel Ridge Regression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platzhalter 6">
                <a:extLst>
                  <a:ext uri="{FF2B5EF4-FFF2-40B4-BE49-F238E27FC236}">
                    <a16:creationId xmlns:a16="http://schemas.microsoft.com/office/drawing/2014/main" id="{A9143AE3-787F-4666-839A-090830194774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479425" y="3375192"/>
                <a:ext cx="5437189" cy="2306785"/>
              </a:xfrm>
              <a:prstGeom prst="rect">
                <a:avLst/>
              </a:prstGeom>
            </p:spPr>
            <p:txBody>
              <a:bodyPr wrap="square" lIns="0" tIns="0" rIns="0" bIns="0" numCol="1" spcCol="360000">
                <a:spAutoFit/>
              </a:bodyPr>
              <a:lstStyle>
                <a:lvl1pPr marL="0" indent="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spcAft>
                    <a:spcPts val="1900"/>
                  </a:spcAft>
                  <a:buFont typeface="Arial" panose="020B0604020202020204" pitchFamily="34" charset="0"/>
                  <a:buNone/>
                  <a:defRPr sz="1600" b="0" kern="1200">
                    <a:solidFill>
                      <a:schemeClr val="accent1"/>
                    </a:solidFill>
                    <a:latin typeface="+mj-lt"/>
                    <a:ea typeface="+mn-ea"/>
                    <a:cs typeface="+mn-cs"/>
                  </a:defRPr>
                </a:lvl1pPr>
                <a:lvl2pPr marL="0" indent="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spcAft>
                    <a:spcPts val="1900"/>
                  </a:spcAft>
                  <a:buFont typeface="Arial" panose="020B0604020202020204" pitchFamily="34" charset="0"/>
                  <a:buNone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0" indent="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400" b="0" kern="120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lvl3pPr>
                <a:lvl4pPr marL="180000" indent="-180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accent1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0000" indent="-180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40000" indent="-180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16000" indent="-216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accent1"/>
                  </a:buClr>
                  <a:buFont typeface="+mj-lt"/>
                  <a:buAutoNum type="arabicPeriod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32000" indent="-216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bg2"/>
                  </a:buClr>
                  <a:buFont typeface="+mj-lt"/>
                  <a:buAutoNum type="arabicPeriod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648000" indent="-216000" algn="l" defTabSz="914400" rtl="0" eaLnBrk="1" latinLnBrk="0" hangingPunct="1">
                  <a:lnSpc>
                    <a:spcPts val="1960"/>
                  </a:lnSpc>
                  <a:spcBef>
                    <a:spcPts val="0"/>
                  </a:spcBef>
                  <a:buClr>
                    <a:schemeClr val="bg2"/>
                  </a:buClr>
                  <a:buFont typeface="+mj-lt"/>
                  <a:buAutoNum type="arabicPeriod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noProof="0" dirty="0"/>
                  <a:t>Profiling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sz="1600" b="1" noProof="0" dirty="0"/>
                  <a:t>Complexities:</a:t>
                </a:r>
              </a:p>
              <a:p>
                <a:pPr lvl="3">
                  <a:lnSpc>
                    <a:spcPct val="150000"/>
                  </a:lnSpc>
                </a:pPr>
                <a:r>
                  <a:rPr lang="en-US" sz="1600" noProof="0" dirty="0"/>
                  <a:t>Lines 1, 2, &amp; 7 have Quadratic Complexity </a:t>
                </a:r>
                <a14:m>
                  <m:oMath xmlns:m="http://schemas.openxmlformats.org/officeDocument/2006/math">
                    <m:r>
                      <a:rPr lang="en-US" sz="1600" b="0" i="1" noProof="0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16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noProof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1600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600" noProof="0" dirty="0"/>
                  <a:t> </a:t>
                </a:r>
              </a:p>
              <a:p>
                <a:pPr lvl="4">
                  <a:lnSpc>
                    <a:spcPct val="150000"/>
                  </a:lnSpc>
                </a:pPr>
                <a:r>
                  <a:rPr lang="en-US" sz="1600" noProof="0" dirty="0"/>
                  <a:t>Runs on FPGA fabric (HW)</a:t>
                </a:r>
              </a:p>
              <a:p>
                <a:pPr lvl="3">
                  <a:lnSpc>
                    <a:spcPct val="150000"/>
                  </a:lnSpc>
                </a:pPr>
                <a:r>
                  <a:rPr lang="en-US" sz="1600" noProof="0" dirty="0"/>
                  <a:t>The remaining lines have Linear Complexity </a:t>
                </a:r>
                <a14:m>
                  <m:oMath xmlns:m="http://schemas.openxmlformats.org/officeDocument/2006/math">
                    <m:r>
                      <a:rPr lang="en-US" sz="1600" b="0" i="1" noProof="0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16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endParaRPr lang="en-US" sz="1600" b="0" noProof="0" dirty="0"/>
              </a:p>
              <a:p>
                <a:pPr lvl="4">
                  <a:lnSpc>
                    <a:spcPct val="150000"/>
                  </a:lnSpc>
                </a:pPr>
                <a:r>
                  <a:rPr lang="en-US" sz="1600" noProof="0" dirty="0"/>
                  <a:t>Runs on ARM cores (SW)</a:t>
                </a:r>
              </a:p>
            </p:txBody>
          </p:sp>
        </mc:Choice>
        <mc:Fallback xmlns="">
          <p:sp>
            <p:nvSpPr>
              <p:cNvPr id="22" name="Textplatzhalter 6">
                <a:extLst>
                  <a:ext uri="{FF2B5EF4-FFF2-40B4-BE49-F238E27FC236}">
                    <a16:creationId xmlns:a16="http://schemas.microsoft.com/office/drawing/2014/main" id="{A9143AE3-787F-4666-839A-0908301947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gray">
              <a:xfrm>
                <a:off x="479425" y="3375192"/>
                <a:ext cx="5437189" cy="2306785"/>
              </a:xfrm>
              <a:prstGeom prst="rect">
                <a:avLst/>
              </a:prstGeom>
              <a:blipFill>
                <a:blip r:embed="rId7"/>
                <a:stretch>
                  <a:fillRect l="-2915" t="-5556" b="-44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Fußzeilenplatzhalter 29">
            <a:extLst>
              <a:ext uri="{FF2B5EF4-FFF2-40B4-BE49-F238E27FC236}">
                <a16:creationId xmlns:a16="http://schemas.microsoft.com/office/drawing/2014/main" id="{FD5559CC-2987-4484-919E-DA7A44ED4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© Fraunhofer</a:t>
            </a:r>
          </a:p>
        </p:txBody>
      </p:sp>
      <p:pic>
        <p:nvPicPr>
          <p:cNvPr id="20" name="Algorithm" descr="MST.pdf - Adobe Acrobat Reader (32-bit)">
            <a:extLst>
              <a:ext uri="{FF2B5EF4-FFF2-40B4-BE49-F238E27FC236}">
                <a16:creationId xmlns:a16="http://schemas.microsoft.com/office/drawing/2014/main" id="{B76205E6-CF4A-44DE-B2EA-71E2A92CB2F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6520873" y="938686"/>
            <a:ext cx="5224628" cy="502308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B273D50-30E9-2B60-9956-698FE518BD38}"/>
              </a:ext>
            </a:extLst>
          </p:cNvPr>
          <p:cNvSpPr/>
          <p:nvPr/>
        </p:nvSpPr>
        <p:spPr>
          <a:xfrm>
            <a:off x="6912441" y="1570230"/>
            <a:ext cx="1908285" cy="318932"/>
          </a:xfrm>
          <a:prstGeom prst="rect">
            <a:avLst/>
          </a:prstGeom>
          <a:solidFill>
            <a:srgbClr val="005B7F">
              <a:alpha val="4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9F64D2-B003-3643-B2B5-FFEA8E10874B}"/>
              </a:ext>
            </a:extLst>
          </p:cNvPr>
          <p:cNvSpPr/>
          <p:nvPr/>
        </p:nvSpPr>
        <p:spPr>
          <a:xfrm>
            <a:off x="6912441" y="1916870"/>
            <a:ext cx="1474177" cy="225966"/>
          </a:xfrm>
          <a:prstGeom prst="rect">
            <a:avLst/>
          </a:prstGeom>
          <a:solidFill>
            <a:srgbClr val="005B7F">
              <a:alpha val="4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1CA6AF26-260F-4154-882D-C0541010995C}"/>
              </a:ext>
            </a:extLst>
          </p:cNvPr>
          <p:cNvSpPr/>
          <p:nvPr/>
        </p:nvSpPr>
        <p:spPr>
          <a:xfrm>
            <a:off x="7278256" y="3353098"/>
            <a:ext cx="1108362" cy="225967"/>
          </a:xfrm>
          <a:prstGeom prst="rect">
            <a:avLst/>
          </a:prstGeom>
          <a:solidFill>
            <a:srgbClr val="005B7F">
              <a:alpha val="4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0609EA80-F145-4707-9904-340042156A34}"/>
              </a:ext>
            </a:extLst>
          </p:cNvPr>
          <p:cNvSpPr txBox="1">
            <a:spLocks/>
          </p:cNvSpPr>
          <p:nvPr/>
        </p:nvSpPr>
        <p:spPr bwMode="gray">
          <a:xfrm>
            <a:off x="479425" y="1479987"/>
            <a:ext cx="5437189" cy="257378"/>
          </a:xfrm>
          <a:prstGeom prst="rect">
            <a:avLst/>
          </a:prstGeom>
        </p:spPr>
        <p:txBody>
          <a:bodyPr wrap="square" lIns="0" tIns="0" rIns="0" bIns="0" numCol="1" spcCol="360000">
            <a:spAutoFit/>
          </a:bodyPr>
          <a:lstStyle>
            <a:lvl1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8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6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accent1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8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noProof="0" dirty="0"/>
              <a:t>Formulation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B6E6594-B13C-4CF0-B3B2-D35713FA1983}"/>
              </a:ext>
            </a:extLst>
          </p:cNvPr>
          <p:cNvGrpSpPr/>
          <p:nvPr/>
        </p:nvGrpSpPr>
        <p:grpSpPr>
          <a:xfrm>
            <a:off x="1823896" y="1980263"/>
            <a:ext cx="2748245" cy="1008000"/>
            <a:chOff x="839425" y="1980263"/>
            <a:chExt cx="2748245" cy="1008000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1FA1A7F-DEF2-4AA0-875F-A7D7F64B11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57460"/>
            <a:stretch/>
          </p:blipFill>
          <p:spPr>
            <a:xfrm>
              <a:off x="839425" y="1980263"/>
              <a:ext cx="1794718" cy="1008000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590DB669-C506-4E0F-AF05-7B3981993B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79820"/>
            <a:stretch/>
          </p:blipFill>
          <p:spPr>
            <a:xfrm>
              <a:off x="2736310" y="1980263"/>
              <a:ext cx="851360" cy="1008000"/>
            </a:xfrm>
            <a:prstGeom prst="rect">
              <a:avLst/>
            </a:prstGeom>
          </p:spPr>
        </p:pic>
      </p:grp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F40BAF1D-80AF-4E3B-BE8E-411594BEBAF2}"/>
              </a:ext>
            </a:extLst>
          </p:cNvPr>
          <p:cNvSpPr/>
          <p:nvPr/>
        </p:nvSpPr>
        <p:spPr>
          <a:xfrm>
            <a:off x="5803411" y="172505"/>
            <a:ext cx="5942090" cy="70235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tx1"/>
                </a:solidFill>
              </a:rPr>
              <a:t>Only operations with quadratic complexity are accelerated</a:t>
            </a:r>
          </a:p>
        </p:txBody>
      </p:sp>
      <p:pic>
        <p:nvPicPr>
          <p:cNvPr id="4" name="Picture 3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6A2B6B95-1709-6F29-0CE0-04A14CC99535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b="18898"/>
          <a:stretch>
            <a:fillRect/>
          </a:stretch>
        </p:blipFill>
        <p:spPr>
          <a:xfrm>
            <a:off x="7498742" y="6268914"/>
            <a:ext cx="1252743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4" name="Picture 13" descr="Logo, company name&#10;&#10;Description automatically generated">
            <a:extLst>
              <a:ext uri="{FF2B5EF4-FFF2-40B4-BE49-F238E27FC236}">
                <a16:creationId xmlns:a16="http://schemas.microsoft.com/office/drawing/2014/main" id="{F0A7F755-AD51-0F54-EBD3-752C3FF5457A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3245" t="16315" r="13780" b="17872"/>
          <a:stretch/>
        </p:blipFill>
        <p:spPr>
          <a:xfrm>
            <a:off x="8834564" y="6162401"/>
            <a:ext cx="1059539" cy="622597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B68BAFC-5D4F-2269-5926-127A1AE8C0B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635338" y="6226966"/>
            <a:ext cx="613533" cy="61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42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  <p:bldP spid="6" grpId="0" animBg="1"/>
      <p:bldP spid="7" grpId="0" animBg="1"/>
      <p:bldP spid="21" grpId="0" animBg="1"/>
      <p:bldP spid="13" grpId="0" uiExpand="1" build="p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356014B2-7062-42AF-9354-F0B9703670A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356014B2-7062-42AF-9354-F0B9703670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>
            <a:extLst>
              <a:ext uri="{FF2B5EF4-FFF2-40B4-BE49-F238E27FC236}">
                <a16:creationId xmlns:a16="http://schemas.microsoft.com/office/drawing/2014/main" id="{F81C1A1D-1FDB-40DC-9FB1-7AAC6197977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79425" y="395588"/>
            <a:ext cx="11233150" cy="382733"/>
          </a:xfrm>
        </p:spPr>
        <p:txBody>
          <a:bodyPr vert="horz"/>
          <a:lstStyle/>
          <a:p>
            <a:pPr lvl="0"/>
            <a:r>
              <a:rPr lang="en-US" noProof="0" dirty="0"/>
              <a:t>Introduction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1FF5E06-23CA-4226-A0F1-E0152843BB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8048" y="6455836"/>
            <a:ext cx="720000" cy="123111"/>
          </a:xfrm>
        </p:spPr>
        <p:txBody>
          <a:bodyPr/>
          <a:lstStyle/>
          <a:p>
            <a:fld id="{2136FCB5-E078-4809-9E4B-50F9099A4621}" type="datetime1">
              <a:rPr lang="en-US" noProof="0" smtClean="0"/>
              <a:t>20-May-25</a:t>
            </a:fld>
            <a:endParaRPr lang="en-US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CB1AEB-9EF1-4A98-904A-C9821CAF3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9425" y="6455836"/>
            <a:ext cx="720000" cy="123111"/>
          </a:xfrm>
        </p:spPr>
        <p:txBody>
          <a:bodyPr/>
          <a:lstStyle/>
          <a:p>
            <a:r>
              <a:rPr lang="en-US" noProof="0" dirty="0" err="1"/>
              <a:t>Seite</a:t>
            </a:r>
            <a:r>
              <a:rPr lang="en-US" noProof="0" dirty="0"/>
              <a:t> </a:t>
            </a:r>
            <a:fld id="{401BA3E4-5E55-4F99-AF09-CC6D6B2539E2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FF59F70-1B8A-43C1-8688-5D285BB4DE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425" y="778321"/>
            <a:ext cx="11233150" cy="318933"/>
          </a:xfrm>
        </p:spPr>
        <p:txBody>
          <a:bodyPr/>
          <a:lstStyle/>
          <a:p>
            <a:r>
              <a:rPr lang="en-US" noProof="0" dirty="0"/>
              <a:t>HW/SW Partitioning</a:t>
            </a:r>
          </a:p>
        </p:txBody>
      </p:sp>
      <p:sp>
        <p:nvSpPr>
          <p:cNvPr id="27" name="Textplatzhalter 6">
            <a:extLst>
              <a:ext uri="{FF2B5EF4-FFF2-40B4-BE49-F238E27FC236}">
                <a16:creationId xmlns:a16="http://schemas.microsoft.com/office/drawing/2014/main" id="{01AA0ED9-13C3-4BA1-B989-B4F0717EDC14}"/>
              </a:ext>
            </a:extLst>
          </p:cNvPr>
          <p:cNvSpPr txBox="1">
            <a:spLocks/>
          </p:cNvSpPr>
          <p:nvPr/>
        </p:nvSpPr>
        <p:spPr bwMode="gray">
          <a:xfrm>
            <a:off x="166252" y="4427586"/>
            <a:ext cx="6271491" cy="581524"/>
          </a:xfrm>
          <a:prstGeom prst="rect">
            <a:avLst/>
          </a:prstGeom>
          <a:gradFill flip="none" rotWithShape="1">
            <a:gsLst>
              <a:gs pos="34000">
                <a:srgbClr val="00779A"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wrap="square" lIns="0" tIns="0" rIns="0" bIns="0" numCol="1" spcCol="360000" anchor="ctr">
            <a:noAutofit/>
          </a:bodyPr>
          <a:lstStyle>
            <a:lvl1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80" b="1" kern="1200">
                <a:solidFill>
                  <a:schemeClr val="bg1"/>
                </a:solidFill>
                <a:latin typeface="Frutiger LT Com 55 Roman" panose="020B0503030504020204" pitchFamily="34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18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54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16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+mj-lt"/>
              <a:buAutoNum type="arabicPeriod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+mj-lt"/>
              <a:buAutoNum type="arabicPeriod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648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+mj-lt"/>
              <a:buAutoNum type="arabicPeriod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noProof="0" dirty="0"/>
              <a:t>On-the-fly calculation </a:t>
            </a:r>
            <a:r>
              <a:rPr lang="en-US" noProof="0" dirty="0">
                <a:sym typeface="Wingdings" panose="05000000000000000000" pitchFamily="2" charset="2"/>
              </a:rPr>
              <a:t> High memory BW requirements</a:t>
            </a:r>
          </a:p>
        </p:txBody>
      </p:sp>
      <p:sp>
        <p:nvSpPr>
          <p:cNvPr id="30" name="Fußzeilenplatzhalter 29">
            <a:extLst>
              <a:ext uri="{FF2B5EF4-FFF2-40B4-BE49-F238E27FC236}">
                <a16:creationId xmlns:a16="http://schemas.microsoft.com/office/drawing/2014/main" id="{FD5559CC-2987-4484-919E-DA7A44ED4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© Fraunhofer</a:t>
            </a:r>
          </a:p>
        </p:txBody>
      </p:sp>
      <p:sp>
        <p:nvSpPr>
          <p:cNvPr id="19" name="Textplatzhalter 6">
            <a:extLst>
              <a:ext uri="{FF2B5EF4-FFF2-40B4-BE49-F238E27FC236}">
                <a16:creationId xmlns:a16="http://schemas.microsoft.com/office/drawing/2014/main" id="{2C087F95-0315-8BCB-A05F-C1989BF4C830}"/>
              </a:ext>
            </a:extLst>
          </p:cNvPr>
          <p:cNvSpPr txBox="1">
            <a:spLocks/>
          </p:cNvSpPr>
          <p:nvPr/>
        </p:nvSpPr>
        <p:spPr bwMode="gray">
          <a:xfrm>
            <a:off x="166253" y="5150949"/>
            <a:ext cx="6271491" cy="581524"/>
          </a:xfrm>
          <a:prstGeom prst="rect">
            <a:avLst/>
          </a:prstGeom>
          <a:gradFill flip="none" rotWithShape="1">
            <a:gsLst>
              <a:gs pos="34000">
                <a:srgbClr val="00779A"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wrap="square" lIns="0" tIns="0" rIns="0" bIns="0" numCol="1" spcCol="360000" anchor="ctr">
            <a:noAutofit/>
          </a:bodyPr>
          <a:lstStyle>
            <a:defPPr>
              <a:defRPr lang="de-DE"/>
            </a:defPPr>
            <a:lvl1pPr indent="0" algn="ctr">
              <a:lnSpc>
                <a:spcPts val="196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ts val="196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80" b="1">
                <a:solidFill>
                  <a:schemeClr val="bg1"/>
                </a:solidFill>
                <a:latin typeface="Frutiger LT Com 55 Roman" panose="020B0503030504020204" pitchFamily="34" charset="0"/>
              </a:defRPr>
            </a:lvl2pPr>
            <a:lvl3pPr marL="0" indent="0">
              <a:lnSpc>
                <a:spcPts val="196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+mj-lt"/>
              </a:defRPr>
            </a:lvl3pPr>
            <a:lvl4pPr marL="180000" indent="-180000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</a:defRPr>
            </a:lvl4pPr>
            <a:lvl5pPr marL="360000" indent="-180000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</a:defRPr>
            </a:lvl5pPr>
            <a:lvl6pPr marL="540000" indent="-180000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</a:defRPr>
            </a:lvl6pPr>
            <a:lvl7pPr marL="216000" indent="-216000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+mj-lt"/>
              <a:buAutoNum type="arabicPeriod"/>
              <a:defRPr sz="1400">
                <a:solidFill>
                  <a:schemeClr val="bg1"/>
                </a:solidFill>
              </a:defRPr>
            </a:lvl7pPr>
            <a:lvl8pPr marL="432000" indent="-216000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+mj-lt"/>
              <a:buAutoNum type="arabicPeriod"/>
              <a:defRPr sz="1400">
                <a:solidFill>
                  <a:schemeClr val="bg1"/>
                </a:solidFill>
              </a:defRPr>
            </a:lvl8pPr>
            <a:lvl9pPr marL="648000" indent="-216000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+mj-lt"/>
              <a:buAutoNum type="arabicPeriod"/>
              <a:defRPr sz="1400">
                <a:solidFill>
                  <a:schemeClr val="bg1"/>
                </a:solidFill>
              </a:defRPr>
            </a:lvl9pPr>
          </a:lstStyle>
          <a:p>
            <a:r>
              <a:rPr lang="en-US" noProof="0" dirty="0">
                <a:sym typeface="Wingdings" panose="05000000000000000000" pitchFamily="2" charset="2"/>
              </a:rPr>
              <a:t>Matrix Tiling/Partitioning  Reduced BW requirements</a:t>
            </a:r>
            <a:endParaRPr lang="en-US" noProof="0" dirty="0"/>
          </a:p>
        </p:txBody>
      </p:sp>
      <p:pic>
        <p:nvPicPr>
          <p:cNvPr id="21" name="Algorithm" descr="MST (1).pdf - Adobe Acrobat Reader (32-bit)">
            <a:extLst>
              <a:ext uri="{FF2B5EF4-FFF2-40B4-BE49-F238E27FC236}">
                <a16:creationId xmlns:a16="http://schemas.microsoft.com/office/drawing/2014/main" id="{F199C328-C60A-4F8C-AD21-A687B165D3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33655" y="893073"/>
            <a:ext cx="5492091" cy="4988378"/>
          </a:xfrm>
          <a:prstGeom prst="rect">
            <a:avLst/>
          </a:prstGeom>
        </p:spPr>
      </p:pic>
      <p:sp>
        <p:nvSpPr>
          <p:cNvPr id="23" name="Rectangle 5">
            <a:extLst>
              <a:ext uri="{FF2B5EF4-FFF2-40B4-BE49-F238E27FC236}">
                <a16:creationId xmlns:a16="http://schemas.microsoft.com/office/drawing/2014/main" id="{267DAF55-6B93-4FFA-90CB-CF1FE22AFB82}"/>
              </a:ext>
            </a:extLst>
          </p:cNvPr>
          <p:cNvSpPr/>
          <p:nvPr/>
        </p:nvSpPr>
        <p:spPr>
          <a:xfrm>
            <a:off x="7946914" y="1566631"/>
            <a:ext cx="2102249" cy="318932"/>
          </a:xfrm>
          <a:prstGeom prst="rect">
            <a:avLst/>
          </a:prstGeom>
          <a:solidFill>
            <a:srgbClr val="005B7F">
              <a:alpha val="4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24" name="Rectangle 5">
            <a:extLst>
              <a:ext uri="{FF2B5EF4-FFF2-40B4-BE49-F238E27FC236}">
                <a16:creationId xmlns:a16="http://schemas.microsoft.com/office/drawing/2014/main" id="{80D678AC-B16D-45E0-B9B7-59B487157313}"/>
              </a:ext>
            </a:extLst>
          </p:cNvPr>
          <p:cNvSpPr/>
          <p:nvPr/>
        </p:nvSpPr>
        <p:spPr>
          <a:xfrm>
            <a:off x="7296728" y="3040007"/>
            <a:ext cx="2752436" cy="318932"/>
          </a:xfrm>
          <a:prstGeom prst="rect">
            <a:avLst/>
          </a:prstGeom>
          <a:solidFill>
            <a:srgbClr val="005B7F">
              <a:alpha val="4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25" name="Textplatzhalter 6">
            <a:extLst>
              <a:ext uri="{FF2B5EF4-FFF2-40B4-BE49-F238E27FC236}">
                <a16:creationId xmlns:a16="http://schemas.microsoft.com/office/drawing/2014/main" id="{C61EF5A7-E5A8-4865-974A-17FA1E1672F1}"/>
              </a:ext>
            </a:extLst>
          </p:cNvPr>
          <p:cNvSpPr txBox="1">
            <a:spLocks/>
          </p:cNvSpPr>
          <p:nvPr/>
        </p:nvSpPr>
        <p:spPr bwMode="gray">
          <a:xfrm>
            <a:off x="479425" y="1967051"/>
            <a:ext cx="5437189" cy="1852815"/>
          </a:xfrm>
          <a:prstGeom prst="rect">
            <a:avLst/>
          </a:prstGeom>
        </p:spPr>
        <p:txBody>
          <a:bodyPr wrap="square" lIns="0" tIns="0" rIns="0" bIns="0" numCol="1" spcCol="360000">
            <a:spAutoFit/>
          </a:bodyPr>
          <a:lstStyle>
            <a:lvl1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8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6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accent1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8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spcAft>
                <a:spcPts val="1900"/>
              </a:spcAft>
            </a:pPr>
            <a:r>
              <a:rPr lang="en-US" sz="2000" noProof="0" dirty="0">
                <a:solidFill>
                  <a:schemeClr val="accent1"/>
                </a:solidFill>
              </a:rPr>
              <a:t>Operations of Interest:</a:t>
            </a:r>
          </a:p>
          <a:p>
            <a:pPr lvl="3">
              <a:lnSpc>
                <a:spcPct val="150000"/>
              </a:lnSpc>
            </a:pPr>
            <a:r>
              <a:rPr lang="en-US" sz="1600" noProof="0" dirty="0"/>
              <a:t>Kernel-Matrix (KM) Construction</a:t>
            </a:r>
          </a:p>
          <a:p>
            <a:pPr lvl="4">
              <a:lnSpc>
                <a:spcPct val="150000"/>
              </a:lnSpc>
            </a:pPr>
            <a:endParaRPr lang="en-US" sz="1600" noProof="0" dirty="0"/>
          </a:p>
          <a:p>
            <a:pPr lvl="3">
              <a:lnSpc>
                <a:spcPct val="150000"/>
              </a:lnSpc>
            </a:pPr>
            <a:r>
              <a:rPr lang="en-US" sz="1600" noProof="0" dirty="0"/>
              <a:t>Matrix-Vector (MV) Multiplication </a:t>
            </a:r>
          </a:p>
          <a:p>
            <a:pPr lvl="4"/>
            <a:endParaRPr lang="en-US" sz="1600" noProof="0" dirty="0"/>
          </a:p>
        </p:txBody>
      </p:sp>
      <p:pic>
        <p:nvPicPr>
          <p:cNvPr id="26" name="Picture 11">
            <a:extLst>
              <a:ext uri="{FF2B5EF4-FFF2-40B4-BE49-F238E27FC236}">
                <a16:creationId xmlns:a16="http://schemas.microsoft.com/office/drawing/2014/main" id="{ECDF272D-0C41-453C-AC27-C7BBC5709A3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9849" t="10328" r="14210" b="11185"/>
          <a:stretch/>
        </p:blipFill>
        <p:spPr>
          <a:xfrm>
            <a:off x="839426" y="2739037"/>
            <a:ext cx="1737441" cy="289821"/>
          </a:xfrm>
          <a:prstGeom prst="rect">
            <a:avLst/>
          </a:prstGeom>
        </p:spPr>
      </p:pic>
      <p:pic>
        <p:nvPicPr>
          <p:cNvPr id="28" name="Picture 14" descr="A picture containing gauge&#10;&#10;Description automatically generated">
            <a:extLst>
              <a:ext uri="{FF2B5EF4-FFF2-40B4-BE49-F238E27FC236}">
                <a16:creationId xmlns:a16="http://schemas.microsoft.com/office/drawing/2014/main" id="{6597F4F4-B5DA-4BC9-9C4D-7D5D84F8CC1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462"/>
          <a:stretch/>
        </p:blipFill>
        <p:spPr>
          <a:xfrm>
            <a:off x="839426" y="3504290"/>
            <a:ext cx="612009" cy="259245"/>
          </a:xfrm>
          <a:prstGeom prst="rect">
            <a:avLst/>
          </a:prstGeom>
        </p:spPr>
      </p:pic>
      <p:pic>
        <p:nvPicPr>
          <p:cNvPr id="7" name="Picture 6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952631EB-370D-76A0-B402-7CFF417EE906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b="18898"/>
          <a:stretch>
            <a:fillRect/>
          </a:stretch>
        </p:blipFill>
        <p:spPr>
          <a:xfrm>
            <a:off x="7498742" y="6268914"/>
            <a:ext cx="1252743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DF95E646-F26C-EB05-A6A1-865D0F1EB98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3245" t="16315" r="13780" b="17872"/>
          <a:stretch/>
        </p:blipFill>
        <p:spPr>
          <a:xfrm>
            <a:off x="8834564" y="6162401"/>
            <a:ext cx="1059539" cy="622597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EA07593F-51AA-6C70-6746-2A47C8BD5FC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635338" y="6226966"/>
            <a:ext cx="613533" cy="61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605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9" grpId="0" animBg="1"/>
      <p:bldP spid="23" grpId="0" animBg="1"/>
      <p:bldP spid="24" grpId="0" animBg="1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356014B2-7062-42AF-9354-F0B9703670A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356014B2-7062-42AF-9354-F0B9703670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>
            <a:extLst>
              <a:ext uri="{FF2B5EF4-FFF2-40B4-BE49-F238E27FC236}">
                <a16:creationId xmlns:a16="http://schemas.microsoft.com/office/drawing/2014/main" id="{F81C1A1D-1FDB-40DC-9FB1-7AAC6197977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79425" y="395588"/>
            <a:ext cx="11233150" cy="382733"/>
          </a:xfrm>
        </p:spPr>
        <p:txBody>
          <a:bodyPr vert="horz"/>
          <a:lstStyle/>
          <a:p>
            <a:pPr lvl="0"/>
            <a:r>
              <a:rPr lang="en-US" noProof="0" dirty="0"/>
              <a:t>Accelerator Implementation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1FF5E06-23CA-4226-A0F1-E0152843BB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8048" y="6455836"/>
            <a:ext cx="720000" cy="123111"/>
          </a:xfrm>
        </p:spPr>
        <p:txBody>
          <a:bodyPr/>
          <a:lstStyle/>
          <a:p>
            <a:fld id="{2136FCB5-E078-4809-9E4B-50F9099A4621}" type="datetime1">
              <a:rPr lang="en-US" noProof="0" smtClean="0"/>
              <a:t>20-May-25</a:t>
            </a:fld>
            <a:endParaRPr lang="en-US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CB1AEB-9EF1-4A98-904A-C9821CAF3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9425" y="6455836"/>
            <a:ext cx="720000" cy="123111"/>
          </a:xfrm>
        </p:spPr>
        <p:txBody>
          <a:bodyPr/>
          <a:lstStyle/>
          <a:p>
            <a:r>
              <a:rPr lang="en-US" noProof="0" dirty="0" err="1"/>
              <a:t>Seite</a:t>
            </a:r>
            <a:r>
              <a:rPr lang="en-US" noProof="0" dirty="0"/>
              <a:t> </a:t>
            </a:r>
            <a:fld id="{401BA3E4-5E55-4F99-AF09-CC6D6B2539E2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FF59F70-1B8A-43C1-8688-5D285BB4DE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425" y="778321"/>
            <a:ext cx="11233150" cy="318933"/>
          </a:xfrm>
        </p:spPr>
        <p:txBody>
          <a:bodyPr/>
          <a:lstStyle/>
          <a:p>
            <a:r>
              <a:rPr lang="en-US" noProof="0" dirty="0"/>
              <a:t>Design Overview</a:t>
            </a:r>
          </a:p>
        </p:txBody>
      </p:sp>
      <p:sp>
        <p:nvSpPr>
          <p:cNvPr id="22" name="Textplatzhalter 6">
            <a:extLst>
              <a:ext uri="{FF2B5EF4-FFF2-40B4-BE49-F238E27FC236}">
                <a16:creationId xmlns:a16="http://schemas.microsoft.com/office/drawing/2014/main" id="{A9143AE3-787F-4666-839A-090830194774}"/>
              </a:ext>
            </a:extLst>
          </p:cNvPr>
          <p:cNvSpPr txBox="1">
            <a:spLocks/>
          </p:cNvSpPr>
          <p:nvPr/>
        </p:nvSpPr>
        <p:spPr bwMode="gray">
          <a:xfrm>
            <a:off x="479425" y="1479987"/>
            <a:ext cx="5524296" cy="2676117"/>
          </a:xfrm>
          <a:prstGeom prst="rect">
            <a:avLst/>
          </a:prstGeom>
        </p:spPr>
        <p:txBody>
          <a:bodyPr wrap="square" lIns="0" tIns="0" rIns="0" bIns="0" numCol="1" spcCol="360000">
            <a:spAutoFit/>
          </a:bodyPr>
          <a:lstStyle>
            <a:lvl1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8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6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accent1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8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noProof="0" dirty="0"/>
              <a:t>Accelerator hardware</a:t>
            </a:r>
          </a:p>
          <a:p>
            <a:pPr lvl="3">
              <a:lnSpc>
                <a:spcPct val="150000"/>
              </a:lnSpc>
            </a:pPr>
            <a:r>
              <a:rPr lang="en-US" sz="1600" noProof="0" dirty="0"/>
              <a:t>Kernel Matrix (KM) Construction</a:t>
            </a:r>
          </a:p>
          <a:p>
            <a:pPr lvl="3">
              <a:lnSpc>
                <a:spcPct val="150000"/>
              </a:lnSpc>
            </a:pPr>
            <a:r>
              <a:rPr lang="en-US" sz="1600" noProof="0" dirty="0"/>
              <a:t>Reconfigurable Kernel Module</a:t>
            </a:r>
          </a:p>
          <a:p>
            <a:pPr lvl="3">
              <a:lnSpc>
                <a:spcPct val="150000"/>
              </a:lnSpc>
            </a:pPr>
            <a:r>
              <a:rPr lang="en-US" sz="1600" noProof="0" dirty="0"/>
              <a:t>Matrix-Vector (MV) Multiplication</a:t>
            </a:r>
          </a:p>
          <a:p>
            <a:pPr lvl="3">
              <a:lnSpc>
                <a:spcPct val="150000"/>
              </a:lnSpc>
            </a:pPr>
            <a:r>
              <a:rPr lang="en-US" sz="1600" noProof="0" dirty="0"/>
              <a:t>Implemented in HLS in 300 LoC</a:t>
            </a:r>
          </a:p>
          <a:p>
            <a:pPr lvl="3">
              <a:lnSpc>
                <a:spcPct val="150000"/>
              </a:lnSpc>
            </a:pPr>
            <a:r>
              <a:rPr lang="en-US" sz="1600" noProof="0" dirty="0"/>
              <a:t>Compile-time configurable </a:t>
            </a:r>
          </a:p>
          <a:p>
            <a:pPr lvl="3">
              <a:lnSpc>
                <a:spcPct val="150000"/>
              </a:lnSpc>
            </a:pPr>
            <a:r>
              <a:rPr lang="en-US" sz="1600" noProof="0" dirty="0"/>
              <a:t>Run-time compatible with any arbitrary dataset</a:t>
            </a:r>
          </a:p>
        </p:txBody>
      </p:sp>
      <p:sp>
        <p:nvSpPr>
          <p:cNvPr id="17" name="Institutsname">
            <a:extLst>
              <a:ext uri="{FF2B5EF4-FFF2-40B4-BE49-F238E27FC236}">
                <a16:creationId xmlns:a16="http://schemas.microsoft.com/office/drawing/2014/main" id="{A8C5AE93-F3E1-4763-AB73-E551251ECA1F}"/>
              </a:ext>
            </a:extLst>
          </p:cNvPr>
          <p:cNvSpPr txBox="1">
            <a:spLocks noChangeArrowheads="1"/>
          </p:cNvSpPr>
          <p:nvPr/>
        </p:nvSpPr>
        <p:spPr bwMode="gray">
          <a:xfrm rot="16200000">
            <a:off x="5589051" y="5070969"/>
            <a:ext cx="1593967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defTabSz="982663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sz="700" noProof="0" dirty="0">
                <a:solidFill>
                  <a:schemeClr val="bg1"/>
                </a:solidFill>
              </a:rPr>
              <a:t>© Markus Jürgens</a:t>
            </a:r>
            <a:endParaRPr lang="en-US" sz="700" b="0" noProof="0" dirty="0">
              <a:solidFill>
                <a:schemeClr val="bg1"/>
              </a:solidFill>
            </a:endParaRPr>
          </a:p>
        </p:txBody>
      </p:sp>
      <p:sp>
        <p:nvSpPr>
          <p:cNvPr id="30" name="Fußzeilenplatzhalter 29">
            <a:extLst>
              <a:ext uri="{FF2B5EF4-FFF2-40B4-BE49-F238E27FC236}">
                <a16:creationId xmlns:a16="http://schemas.microsoft.com/office/drawing/2014/main" id="{FD5559CC-2987-4484-919E-DA7A44ED4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© Fraunhofer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4EBC95-13ED-4797-BFD9-8102D09FFF5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706" t="18906" r="43922" b="11793"/>
          <a:stretch/>
        </p:blipFill>
        <p:spPr>
          <a:xfrm>
            <a:off x="5859828" y="1479987"/>
            <a:ext cx="5897461" cy="3633103"/>
          </a:xfrm>
          <a:prstGeom prst="rect">
            <a:avLst/>
          </a:prstGeom>
        </p:spPr>
      </p:pic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B0BF797A-73E5-9282-4551-F3ADD09144B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8898"/>
          <a:stretch>
            <a:fillRect/>
          </a:stretch>
        </p:blipFill>
        <p:spPr>
          <a:xfrm>
            <a:off x="7498742" y="6268914"/>
            <a:ext cx="1252743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9657A880-46C1-8EC3-B99D-849559AC46E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3245" t="16315" r="13780" b="17872"/>
          <a:stretch/>
        </p:blipFill>
        <p:spPr>
          <a:xfrm>
            <a:off x="8834564" y="6162401"/>
            <a:ext cx="1059539" cy="622597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C3EA56B9-24D9-70E2-512B-57A48FD71AF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635338" y="6226966"/>
            <a:ext cx="613533" cy="61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02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5" name="Group 364">
            <a:extLst>
              <a:ext uri="{FF2B5EF4-FFF2-40B4-BE49-F238E27FC236}">
                <a16:creationId xmlns:a16="http://schemas.microsoft.com/office/drawing/2014/main" id="{20609775-864C-42A8-874F-70966587DBED}"/>
              </a:ext>
            </a:extLst>
          </p:cNvPr>
          <p:cNvGrpSpPr/>
          <p:nvPr/>
        </p:nvGrpSpPr>
        <p:grpSpPr>
          <a:xfrm>
            <a:off x="7258657" y="1739105"/>
            <a:ext cx="4125888" cy="3548264"/>
            <a:chOff x="7258657" y="1739105"/>
            <a:chExt cx="4125888" cy="354826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059B62D-C663-41CB-8CEC-E2A7BC85C8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58657" y="1739105"/>
              <a:ext cx="4125888" cy="354826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5" name="Rectangle 354">
                  <a:extLst>
                    <a:ext uri="{FF2B5EF4-FFF2-40B4-BE49-F238E27FC236}">
                      <a16:creationId xmlns:a16="http://schemas.microsoft.com/office/drawing/2014/main" id="{7E660C47-A5F4-489C-845B-1F79E1FC7648}"/>
                    </a:ext>
                  </a:extLst>
                </p:cNvPr>
                <p:cNvSpPr/>
                <p:nvPr/>
              </p:nvSpPr>
              <p:spPr>
                <a:xfrm>
                  <a:off x="7346032" y="1758887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55" name="Rectangle 354">
                  <a:extLst>
                    <a:ext uri="{FF2B5EF4-FFF2-40B4-BE49-F238E27FC236}">
                      <a16:creationId xmlns:a16="http://schemas.microsoft.com/office/drawing/2014/main" id="{7E660C47-A5F4-489C-845B-1F79E1FC764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46032" y="1758887"/>
                  <a:ext cx="114300" cy="124551"/>
                </a:xfrm>
                <a:prstGeom prst="rect">
                  <a:avLst/>
                </a:prstGeom>
                <a:blipFill>
                  <a:blip r:embed="rId3"/>
                  <a:stretch>
                    <a:fillRect r="-21053" b="-35000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7" name="Rectangle 356">
                  <a:extLst>
                    <a:ext uri="{FF2B5EF4-FFF2-40B4-BE49-F238E27FC236}">
                      <a16:creationId xmlns:a16="http://schemas.microsoft.com/office/drawing/2014/main" id="{88072F62-8CB9-445E-8850-6BC2166C0157}"/>
                    </a:ext>
                  </a:extLst>
                </p:cNvPr>
                <p:cNvSpPr/>
                <p:nvPr/>
              </p:nvSpPr>
              <p:spPr>
                <a:xfrm>
                  <a:off x="7337498" y="2621179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57" name="Rectangle 356">
                  <a:extLst>
                    <a:ext uri="{FF2B5EF4-FFF2-40B4-BE49-F238E27FC236}">
                      <a16:creationId xmlns:a16="http://schemas.microsoft.com/office/drawing/2014/main" id="{88072F62-8CB9-445E-8850-6BC2166C015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7498" y="2621179"/>
                  <a:ext cx="114300" cy="124551"/>
                </a:xfrm>
                <a:prstGeom prst="rect">
                  <a:avLst/>
                </a:prstGeom>
                <a:blipFill>
                  <a:blip r:embed="rId4"/>
                  <a:stretch>
                    <a:fillRect r="-27778" b="-35000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8" name="Rectangle 357">
                  <a:extLst>
                    <a:ext uri="{FF2B5EF4-FFF2-40B4-BE49-F238E27FC236}">
                      <a16:creationId xmlns:a16="http://schemas.microsoft.com/office/drawing/2014/main" id="{9A74EA48-1EA2-4DC7-88F7-B419BDAA35E9}"/>
                    </a:ext>
                  </a:extLst>
                </p:cNvPr>
                <p:cNvSpPr/>
                <p:nvPr/>
              </p:nvSpPr>
              <p:spPr>
                <a:xfrm>
                  <a:off x="7335707" y="3491051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58" name="Rectangle 357">
                  <a:extLst>
                    <a:ext uri="{FF2B5EF4-FFF2-40B4-BE49-F238E27FC236}">
                      <a16:creationId xmlns:a16="http://schemas.microsoft.com/office/drawing/2014/main" id="{9A74EA48-1EA2-4DC7-88F7-B419BDAA35E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707" y="3491051"/>
                  <a:ext cx="114300" cy="124551"/>
                </a:xfrm>
                <a:prstGeom prst="rect">
                  <a:avLst/>
                </a:prstGeom>
                <a:blipFill>
                  <a:blip r:embed="rId5"/>
                  <a:stretch>
                    <a:fillRect r="-26316" b="-35000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9" name="Rectangle 358">
                  <a:extLst>
                    <a:ext uri="{FF2B5EF4-FFF2-40B4-BE49-F238E27FC236}">
                      <a16:creationId xmlns:a16="http://schemas.microsoft.com/office/drawing/2014/main" id="{0D57ACA8-5EAE-4004-937A-4CC6A71973AC}"/>
                    </a:ext>
                  </a:extLst>
                </p:cNvPr>
                <p:cNvSpPr/>
                <p:nvPr/>
              </p:nvSpPr>
              <p:spPr>
                <a:xfrm>
                  <a:off x="7337498" y="4361305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59" name="Rectangle 358">
                  <a:extLst>
                    <a:ext uri="{FF2B5EF4-FFF2-40B4-BE49-F238E27FC236}">
                      <a16:creationId xmlns:a16="http://schemas.microsoft.com/office/drawing/2014/main" id="{0D57ACA8-5EAE-4004-937A-4CC6A71973A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7498" y="4361305"/>
                  <a:ext cx="114300" cy="124551"/>
                </a:xfrm>
                <a:prstGeom prst="rect">
                  <a:avLst/>
                </a:prstGeom>
                <a:blipFill>
                  <a:blip r:embed="rId6"/>
                  <a:stretch>
                    <a:fillRect r="-27778" b="-33333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0" name="Rectangle 359">
                  <a:extLst>
                    <a:ext uri="{FF2B5EF4-FFF2-40B4-BE49-F238E27FC236}">
                      <a16:creationId xmlns:a16="http://schemas.microsoft.com/office/drawing/2014/main" id="{CB14F8BD-42E8-43A1-956B-D777E9DCD687}"/>
                    </a:ext>
                  </a:extLst>
                </p:cNvPr>
                <p:cNvSpPr/>
                <p:nvPr/>
              </p:nvSpPr>
              <p:spPr>
                <a:xfrm>
                  <a:off x="7330264" y="2227406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60" name="Rectangle 359">
                  <a:extLst>
                    <a:ext uri="{FF2B5EF4-FFF2-40B4-BE49-F238E27FC236}">
                      <a16:creationId xmlns:a16="http://schemas.microsoft.com/office/drawing/2014/main" id="{CB14F8BD-42E8-43A1-956B-D777E9DCD68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0264" y="2227406"/>
                  <a:ext cx="114300" cy="124551"/>
                </a:xfrm>
                <a:prstGeom prst="rect">
                  <a:avLst/>
                </a:prstGeom>
                <a:blipFill>
                  <a:blip r:embed="rId7"/>
                  <a:stretch>
                    <a:fillRect r="-68421" b="-33333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1" name="Rectangle 360">
                  <a:extLst>
                    <a:ext uri="{FF2B5EF4-FFF2-40B4-BE49-F238E27FC236}">
                      <a16:creationId xmlns:a16="http://schemas.microsoft.com/office/drawing/2014/main" id="{DB97C1FA-158C-4377-92EB-2B21C3008508}"/>
                    </a:ext>
                  </a:extLst>
                </p:cNvPr>
                <p:cNvSpPr/>
                <p:nvPr/>
              </p:nvSpPr>
              <p:spPr>
                <a:xfrm>
                  <a:off x="7335049" y="3070206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61" name="Rectangle 360">
                  <a:extLst>
                    <a:ext uri="{FF2B5EF4-FFF2-40B4-BE49-F238E27FC236}">
                      <a16:creationId xmlns:a16="http://schemas.microsoft.com/office/drawing/2014/main" id="{DB97C1FA-158C-4377-92EB-2B21C30085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049" y="3070206"/>
                  <a:ext cx="114300" cy="124551"/>
                </a:xfrm>
                <a:prstGeom prst="rect">
                  <a:avLst/>
                </a:prstGeom>
                <a:blipFill>
                  <a:blip r:embed="rId8"/>
                  <a:stretch>
                    <a:fillRect r="-68421" b="-35000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2" name="Rectangle 361">
                  <a:extLst>
                    <a:ext uri="{FF2B5EF4-FFF2-40B4-BE49-F238E27FC236}">
                      <a16:creationId xmlns:a16="http://schemas.microsoft.com/office/drawing/2014/main" id="{7F765E92-321D-4BF7-A03F-CB1CE25CAA64}"/>
                    </a:ext>
                  </a:extLst>
                </p:cNvPr>
                <p:cNvSpPr/>
                <p:nvPr/>
              </p:nvSpPr>
              <p:spPr>
                <a:xfrm>
                  <a:off x="7345006" y="3960476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62" name="Rectangle 361">
                  <a:extLst>
                    <a:ext uri="{FF2B5EF4-FFF2-40B4-BE49-F238E27FC236}">
                      <a16:creationId xmlns:a16="http://schemas.microsoft.com/office/drawing/2014/main" id="{7F765E92-321D-4BF7-A03F-CB1CE25CAA6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45006" y="3960476"/>
                  <a:ext cx="114300" cy="124551"/>
                </a:xfrm>
                <a:prstGeom prst="rect">
                  <a:avLst/>
                </a:prstGeom>
                <a:blipFill>
                  <a:blip r:embed="rId9"/>
                  <a:stretch>
                    <a:fillRect r="-63158" b="-35000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3" name="Rectangle 362">
                  <a:extLst>
                    <a:ext uri="{FF2B5EF4-FFF2-40B4-BE49-F238E27FC236}">
                      <a16:creationId xmlns:a16="http://schemas.microsoft.com/office/drawing/2014/main" id="{D864BF28-D1CC-41CB-B70D-724836227F85}"/>
                    </a:ext>
                  </a:extLst>
                </p:cNvPr>
                <p:cNvSpPr/>
                <p:nvPr/>
              </p:nvSpPr>
              <p:spPr>
                <a:xfrm>
                  <a:off x="7346032" y="4819751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63" name="Rectangle 362">
                  <a:extLst>
                    <a:ext uri="{FF2B5EF4-FFF2-40B4-BE49-F238E27FC236}">
                      <a16:creationId xmlns:a16="http://schemas.microsoft.com/office/drawing/2014/main" id="{D864BF28-D1CC-41CB-B70D-724836227F8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46032" y="4819751"/>
                  <a:ext cx="114300" cy="124551"/>
                </a:xfrm>
                <a:prstGeom prst="rect">
                  <a:avLst/>
                </a:prstGeom>
                <a:blipFill>
                  <a:blip r:embed="rId9"/>
                  <a:stretch>
                    <a:fillRect r="-63158" b="-35000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282AE6A-41EE-4763-9928-31CCB11D3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Accelerator Implementation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811FFE-8FF0-417E-8F49-6FA5BC728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C2951-09AD-4688-B783-DAE1ADDED63E}" type="datetime1">
              <a:rPr lang="en-US" noProof="0" smtClean="0"/>
              <a:t>20-May-25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A80F2B-30CF-4FB3-B41D-A4CFB543A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© Fraunhofer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6A0D99-A117-43F0-B66F-32C03FBBA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noProof="0" dirty="0" err="1"/>
              <a:t>Seite</a:t>
            </a:r>
            <a:r>
              <a:rPr lang="en-US" noProof="0" dirty="0"/>
              <a:t> </a:t>
            </a:r>
            <a:fld id="{401BA3E4-5E55-4F99-AF09-CC6D6B2539E2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D2C214-B3CD-42A5-AC5E-76502B4CC0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0" dirty="0"/>
              <a:t>Common Operations in Supported Kernels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3">
                <a:extLst>
                  <a:ext uri="{FF2B5EF4-FFF2-40B4-BE49-F238E27FC236}">
                    <a16:creationId xmlns:a16="http://schemas.microsoft.com/office/drawing/2014/main" id="{5CEB5008-EF1F-470F-B48A-614D4F5D4AE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74778107"/>
                  </p:ext>
                </p:extLst>
              </p:nvPr>
            </p:nvGraphicFramePr>
            <p:xfrm>
              <a:off x="1103116" y="2270188"/>
              <a:ext cx="4184669" cy="2352421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939607">
                      <a:extLst>
                        <a:ext uri="{9D8B030D-6E8A-4147-A177-3AD203B41FA5}">
                          <a16:colId xmlns:a16="http://schemas.microsoft.com/office/drawing/2014/main" val="2209797810"/>
                        </a:ext>
                      </a:extLst>
                    </a:gridCol>
                    <a:gridCol w="2245062">
                      <a:extLst>
                        <a:ext uri="{9D8B030D-6E8A-4147-A177-3AD203B41FA5}">
                          <a16:colId xmlns:a16="http://schemas.microsoft.com/office/drawing/2014/main" val="422415329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Kernel Function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Equation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72388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RBF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  <m:sSup>
                                      <m:sSupPr>
                                        <m:ctrlPr>
                                          <a:rPr lang="en-US" b="0" i="1" noProof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‖"/>
                                            <m:endChr m:val="‖"/>
                                            <m:ctrlPr>
                                              <a:rPr lang="en-US" b="0" i="1" noProof="0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b="0" noProof="0" smtClean="0">
                                                <a:latin typeface="Cambria Math" panose="02040503050406030204" pitchFamily="18" charset="0"/>
                                              </a:rPr>
                                              <m:t>𝐼</m:t>
                                            </m:r>
                                            <m:r>
                                              <a:rPr lang="en-US" b="0" noProof="0" smtClean="0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b="0" i="1" noProof="0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b="0" noProof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𝐼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b="0" noProof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𝑇</m:t>
                                                </m:r>
                                              </m:sup>
                                            </m:sSup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noProof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sup>
                                </m:sSup>
                              </m:oMath>
                            </m:oMathPara>
                          </a14:m>
                          <a:endParaRPr lang="en-US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499075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Laplacian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  <m:d>
                                      <m:dPr>
                                        <m:begChr m:val="‖"/>
                                        <m:endChr m:val="‖"/>
                                        <m:ctrlPr>
                                          <a:rPr lang="en-US" b="0" i="1" noProof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noProof="0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  <m:r>
                                          <a:rPr lang="en-US" b="0" noProof="0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p>
                                          <m:sSupPr>
                                            <m:ctrlPr>
                                              <a:rPr lang="en-US" b="0" i="1" noProof="0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noProof="0" smtClean="0">
                                                <a:latin typeface="Cambria Math" panose="02040503050406030204" pitchFamily="18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p>
                                            <m:r>
                                              <a:rPr lang="en-US" b="0" noProof="0" smtClean="0">
                                                <a:latin typeface="Cambria Math" panose="02040503050406030204" pitchFamily="18" charset="0"/>
                                              </a:rPr>
                                              <m:t>𝑇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sup>
                                </m:sSup>
                              </m:oMath>
                            </m:oMathPara>
                          </a14:m>
                          <a:endParaRPr lang="en-US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10839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Linear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⋅</m:t>
                                </m:r>
                                <m:sSup>
                                  <m:sSupPr>
                                    <m:ctrlP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p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p>
                                </m:sSup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oMath>
                            </m:oMathPara>
                          </a14:m>
                          <a:endParaRPr lang="en-US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440531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Polynomial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noProof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noProof="0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  <m:r>
                                          <a:rPr lang="en-US" b="0" noProof="0" smtClean="0">
                                            <a:latin typeface="Cambria Math" panose="02040503050406030204" pitchFamily="18" charset="0"/>
                                          </a:rPr>
                                          <m:t>⋅</m:t>
                                        </m:r>
                                        <m:sSup>
                                          <m:sSupPr>
                                            <m:ctrlPr>
                                              <a:rPr lang="en-US" b="0" i="1" noProof="0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noProof="0" smtClean="0">
                                                <a:latin typeface="Cambria Math" panose="02040503050406030204" pitchFamily="18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p>
                                            <m:r>
                                              <a:rPr lang="en-US" b="0" noProof="0" smtClean="0">
                                                <a:latin typeface="Cambria Math" panose="02040503050406030204" pitchFamily="18" charset="0"/>
                                              </a:rPr>
                                              <m:t>𝑇</m:t>
                                            </m:r>
                                          </m:sup>
                                        </m:sSup>
                                        <m:r>
                                          <a:rPr lang="en-US" b="0" noProof="0" smtClean="0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en-US" b="0" noProof="0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808911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Sigmoid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tanh</m:t>
                                </m:r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𝑎𝐼</m:t>
                                </m:r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⋅</m:t>
                                </m:r>
                                <m:sSup>
                                  <m:sSupPr>
                                    <m:ctrlP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p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p>
                                </m:sSup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841207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3">
                <a:extLst>
                  <a:ext uri="{FF2B5EF4-FFF2-40B4-BE49-F238E27FC236}">
                    <a16:creationId xmlns:a16="http://schemas.microsoft.com/office/drawing/2014/main" id="{5CEB5008-EF1F-470F-B48A-614D4F5D4AE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74778107"/>
                  </p:ext>
                </p:extLst>
              </p:nvPr>
            </p:nvGraphicFramePr>
            <p:xfrm>
              <a:off x="1103116" y="2270188"/>
              <a:ext cx="4184669" cy="2352421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939607">
                      <a:extLst>
                        <a:ext uri="{9D8B030D-6E8A-4147-A177-3AD203B41FA5}">
                          <a16:colId xmlns:a16="http://schemas.microsoft.com/office/drawing/2014/main" val="2209797810"/>
                        </a:ext>
                      </a:extLst>
                    </a:gridCol>
                    <a:gridCol w="2245062">
                      <a:extLst>
                        <a:ext uri="{9D8B030D-6E8A-4147-A177-3AD203B41FA5}">
                          <a16:colId xmlns:a16="http://schemas.microsoft.com/office/drawing/2014/main" val="422415329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Kernel Function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Equation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7238811"/>
                      </a:ext>
                    </a:extLst>
                  </a:tr>
                  <a:tr h="4573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RBF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0"/>
                          <a:stretch>
                            <a:fillRect l="-86450" t="-88000" r="-271" b="-35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49907563"/>
                      </a:ext>
                    </a:extLst>
                  </a:tr>
                  <a:tr h="4117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Laplacian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0"/>
                          <a:stretch>
                            <a:fillRect l="-86450" t="-207353" r="-271" b="-2897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10839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Linear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0"/>
                          <a:stretch>
                            <a:fillRect l="-86450" t="-342623" r="-271" b="-2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440531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Polynomial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0"/>
                          <a:stretch>
                            <a:fillRect l="-86450" t="-442623" r="-271" b="-1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808911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Sigmoid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0"/>
                          <a:stretch>
                            <a:fillRect l="-86450" t="-542623" r="-271" b="-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8412070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B6445EEC-557B-4B89-AEFE-6C34C4C42685}"/>
              </a:ext>
            </a:extLst>
          </p:cNvPr>
          <p:cNvSpPr txBox="1"/>
          <p:nvPr/>
        </p:nvSpPr>
        <p:spPr>
          <a:xfrm>
            <a:off x="1103116" y="1951255"/>
            <a:ext cx="41597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noProof="0" dirty="0"/>
              <a:t>Table 1 – Supported Kernels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3755EA4-48B2-4433-9BED-B6B39F83122C}"/>
              </a:ext>
            </a:extLst>
          </p:cNvPr>
          <p:cNvSpPr/>
          <p:nvPr/>
        </p:nvSpPr>
        <p:spPr>
          <a:xfrm>
            <a:off x="4120289" y="2746851"/>
            <a:ext cx="353883" cy="238125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CFE5E40-8EF5-4A73-A206-FCFC7848CAF7}"/>
              </a:ext>
            </a:extLst>
          </p:cNvPr>
          <p:cNvSpPr/>
          <p:nvPr/>
        </p:nvSpPr>
        <p:spPr>
          <a:xfrm>
            <a:off x="4151245" y="3157915"/>
            <a:ext cx="353883" cy="238125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A449973-7932-4C12-AC3B-19F738F47634}"/>
              </a:ext>
            </a:extLst>
          </p:cNvPr>
          <p:cNvSpPr/>
          <p:nvPr/>
        </p:nvSpPr>
        <p:spPr>
          <a:xfrm>
            <a:off x="3722620" y="3564513"/>
            <a:ext cx="501521" cy="263307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17C7C12-BFDE-44B2-A32D-33074F40A52B}"/>
              </a:ext>
            </a:extLst>
          </p:cNvPr>
          <p:cNvSpPr/>
          <p:nvPr/>
        </p:nvSpPr>
        <p:spPr>
          <a:xfrm>
            <a:off x="3686901" y="3941466"/>
            <a:ext cx="501521" cy="263307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C507917-1A61-4565-8BA1-DA29619B1A5D}"/>
              </a:ext>
            </a:extLst>
          </p:cNvPr>
          <p:cNvSpPr/>
          <p:nvPr/>
        </p:nvSpPr>
        <p:spPr>
          <a:xfrm>
            <a:off x="4020277" y="4309137"/>
            <a:ext cx="484851" cy="263307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2B0DCBC1-8CED-49F9-A5B2-6A317F7CD78D}"/>
              </a:ext>
            </a:extLst>
          </p:cNvPr>
          <p:cNvCxnSpPr>
            <a:cxnSpLocks/>
          </p:cNvCxnSpPr>
          <p:nvPr/>
        </p:nvCxnSpPr>
        <p:spPr>
          <a:xfrm flipH="1">
            <a:off x="8060851" y="2032063"/>
            <a:ext cx="123030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A2038DB5-A23A-46FC-8570-210969E431C1}"/>
              </a:ext>
            </a:extLst>
          </p:cNvPr>
          <p:cNvCxnSpPr>
            <a:cxnSpLocks/>
          </p:cNvCxnSpPr>
          <p:nvPr/>
        </p:nvCxnSpPr>
        <p:spPr>
          <a:xfrm>
            <a:off x="7462398" y="2303266"/>
            <a:ext cx="252377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Rectangle 205">
            <a:extLst>
              <a:ext uri="{FF2B5EF4-FFF2-40B4-BE49-F238E27FC236}">
                <a16:creationId xmlns:a16="http://schemas.microsoft.com/office/drawing/2014/main" id="{A3A43018-9978-42E1-B0FA-F73C8F667660}"/>
              </a:ext>
            </a:extLst>
          </p:cNvPr>
          <p:cNvSpPr/>
          <p:nvPr/>
        </p:nvSpPr>
        <p:spPr>
          <a:xfrm>
            <a:off x="7730027" y="2270188"/>
            <a:ext cx="61495" cy="75091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06D4681E-2CA0-4027-88C7-AB8D5B4BD3A2}"/>
              </a:ext>
            </a:extLst>
          </p:cNvPr>
          <p:cNvSpPr/>
          <p:nvPr/>
        </p:nvSpPr>
        <p:spPr>
          <a:xfrm>
            <a:off x="8682527" y="2080757"/>
            <a:ext cx="61495" cy="75091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1FC371D5-83E4-4DF5-88B3-7FF6D14F376D}"/>
              </a:ext>
            </a:extLst>
          </p:cNvPr>
          <p:cNvCxnSpPr>
            <a:cxnSpLocks/>
          </p:cNvCxnSpPr>
          <p:nvPr/>
        </p:nvCxnSpPr>
        <p:spPr>
          <a:xfrm>
            <a:off x="8432107" y="2027428"/>
            <a:ext cx="120868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6E5B8CA0-2D0C-48BE-99DC-36D548113E86}"/>
              </a:ext>
            </a:extLst>
          </p:cNvPr>
          <p:cNvCxnSpPr>
            <a:cxnSpLocks/>
          </p:cNvCxnSpPr>
          <p:nvPr/>
        </p:nvCxnSpPr>
        <p:spPr>
          <a:xfrm>
            <a:off x="8548213" y="1839050"/>
            <a:ext cx="0" cy="19552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76D362E4-345D-4312-8173-77A3D42797F0}"/>
              </a:ext>
            </a:extLst>
          </p:cNvPr>
          <p:cNvCxnSpPr>
            <a:cxnSpLocks/>
          </p:cNvCxnSpPr>
          <p:nvPr/>
        </p:nvCxnSpPr>
        <p:spPr>
          <a:xfrm>
            <a:off x="8538689" y="1839050"/>
            <a:ext cx="647699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E4CD8315-C2C5-411F-941D-E3818E111405}"/>
              </a:ext>
            </a:extLst>
          </p:cNvPr>
          <p:cNvCxnSpPr>
            <a:cxnSpLocks/>
          </p:cNvCxnSpPr>
          <p:nvPr/>
        </p:nvCxnSpPr>
        <p:spPr>
          <a:xfrm flipH="1">
            <a:off x="9186388" y="1829526"/>
            <a:ext cx="1" cy="297515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C0460145-7320-477F-A792-67F72D30F12C}"/>
              </a:ext>
            </a:extLst>
          </p:cNvPr>
          <p:cNvCxnSpPr>
            <a:cxnSpLocks/>
          </p:cNvCxnSpPr>
          <p:nvPr/>
        </p:nvCxnSpPr>
        <p:spPr>
          <a:xfrm>
            <a:off x="8862538" y="2220050"/>
            <a:ext cx="323850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>
            <a:extLst>
              <a:ext uri="{FF2B5EF4-FFF2-40B4-BE49-F238E27FC236}">
                <a16:creationId xmlns:a16="http://schemas.microsoft.com/office/drawing/2014/main" id="{A3B41235-1358-4C75-B8B1-84E62E4E9316}"/>
              </a:ext>
            </a:extLst>
          </p:cNvPr>
          <p:cNvCxnSpPr>
            <a:cxnSpLocks/>
          </p:cNvCxnSpPr>
          <p:nvPr/>
        </p:nvCxnSpPr>
        <p:spPr>
          <a:xfrm flipH="1">
            <a:off x="9186388" y="2211387"/>
            <a:ext cx="1" cy="103144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F311D97F-9107-4FA0-AB1E-453E01D8417C}"/>
              </a:ext>
            </a:extLst>
          </p:cNvPr>
          <p:cNvCxnSpPr>
            <a:cxnSpLocks/>
          </p:cNvCxnSpPr>
          <p:nvPr/>
        </p:nvCxnSpPr>
        <p:spPr>
          <a:xfrm>
            <a:off x="9179245" y="2312018"/>
            <a:ext cx="214312" cy="2513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EDF14D59-69FB-411E-8631-4A08A50820EC}"/>
              </a:ext>
            </a:extLst>
          </p:cNvPr>
          <p:cNvCxnSpPr>
            <a:cxnSpLocks/>
          </p:cNvCxnSpPr>
          <p:nvPr/>
        </p:nvCxnSpPr>
        <p:spPr>
          <a:xfrm>
            <a:off x="9179245" y="2127041"/>
            <a:ext cx="214312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873C07B6-FEF9-4B2B-A9D1-34A60C8F9918}"/>
              </a:ext>
            </a:extLst>
          </p:cNvPr>
          <p:cNvCxnSpPr>
            <a:cxnSpLocks/>
          </p:cNvCxnSpPr>
          <p:nvPr/>
        </p:nvCxnSpPr>
        <p:spPr>
          <a:xfrm>
            <a:off x="9603108" y="2220640"/>
            <a:ext cx="238123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B054C5E6-C608-4821-A776-BA754F9E94A7}"/>
              </a:ext>
            </a:extLst>
          </p:cNvPr>
          <p:cNvCxnSpPr>
            <a:cxnSpLocks/>
          </p:cNvCxnSpPr>
          <p:nvPr/>
        </p:nvCxnSpPr>
        <p:spPr>
          <a:xfrm>
            <a:off x="9841235" y="2211387"/>
            <a:ext cx="0" cy="408847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80DF9DB8-C3FD-4B74-977A-CAC5C432700F}"/>
              </a:ext>
            </a:extLst>
          </p:cNvPr>
          <p:cNvCxnSpPr>
            <a:cxnSpLocks/>
          </p:cNvCxnSpPr>
          <p:nvPr/>
        </p:nvCxnSpPr>
        <p:spPr>
          <a:xfrm>
            <a:off x="8548213" y="2034571"/>
            <a:ext cx="0" cy="9247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DC9573F2-D318-414D-96B4-0496D093FBB1}"/>
              </a:ext>
            </a:extLst>
          </p:cNvPr>
          <p:cNvCxnSpPr>
            <a:cxnSpLocks/>
          </p:cNvCxnSpPr>
          <p:nvPr/>
        </p:nvCxnSpPr>
        <p:spPr>
          <a:xfrm>
            <a:off x="8538689" y="2118302"/>
            <a:ext cx="120868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CA0B180F-EF23-4B7F-B72E-FE1CA8C67B9C}"/>
              </a:ext>
            </a:extLst>
          </p:cNvPr>
          <p:cNvCxnSpPr>
            <a:cxnSpLocks/>
          </p:cNvCxnSpPr>
          <p:nvPr/>
        </p:nvCxnSpPr>
        <p:spPr>
          <a:xfrm>
            <a:off x="9840977" y="2622614"/>
            <a:ext cx="324104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2F8B6E44-7BE3-49CC-B1D3-96AC79A94FF3}"/>
              </a:ext>
            </a:extLst>
          </p:cNvPr>
          <p:cNvCxnSpPr>
            <a:cxnSpLocks/>
          </p:cNvCxnSpPr>
          <p:nvPr/>
        </p:nvCxnSpPr>
        <p:spPr>
          <a:xfrm>
            <a:off x="9831975" y="4403735"/>
            <a:ext cx="324104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>
            <a:extLst>
              <a:ext uri="{FF2B5EF4-FFF2-40B4-BE49-F238E27FC236}">
                <a16:creationId xmlns:a16="http://schemas.microsoft.com/office/drawing/2014/main" id="{D8CCDF2A-C68F-4BD9-926B-703A822E3B12}"/>
              </a:ext>
            </a:extLst>
          </p:cNvPr>
          <p:cNvCxnSpPr>
            <a:cxnSpLocks/>
          </p:cNvCxnSpPr>
          <p:nvPr/>
        </p:nvCxnSpPr>
        <p:spPr>
          <a:xfrm>
            <a:off x="10405333" y="2620234"/>
            <a:ext cx="245523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>
            <a:extLst>
              <a:ext uri="{FF2B5EF4-FFF2-40B4-BE49-F238E27FC236}">
                <a16:creationId xmlns:a16="http://schemas.microsoft.com/office/drawing/2014/main" id="{7E2A0089-B495-4242-9B81-4D453B6FB6C8}"/>
              </a:ext>
            </a:extLst>
          </p:cNvPr>
          <p:cNvCxnSpPr>
            <a:cxnSpLocks/>
          </p:cNvCxnSpPr>
          <p:nvPr/>
        </p:nvCxnSpPr>
        <p:spPr>
          <a:xfrm>
            <a:off x="10646474" y="2612450"/>
            <a:ext cx="6219" cy="842112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5FFB9D9B-5483-479E-8ACD-1CAFC124FE61}"/>
              </a:ext>
            </a:extLst>
          </p:cNvPr>
          <p:cNvCxnSpPr>
            <a:cxnSpLocks/>
          </p:cNvCxnSpPr>
          <p:nvPr/>
        </p:nvCxnSpPr>
        <p:spPr>
          <a:xfrm>
            <a:off x="10409839" y="4403735"/>
            <a:ext cx="245523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A516892B-D6DE-4AB1-98A4-D083FF58056C}"/>
              </a:ext>
            </a:extLst>
          </p:cNvPr>
          <p:cNvCxnSpPr>
            <a:cxnSpLocks/>
          </p:cNvCxnSpPr>
          <p:nvPr/>
        </p:nvCxnSpPr>
        <p:spPr>
          <a:xfrm>
            <a:off x="10645820" y="3459324"/>
            <a:ext cx="245523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id="{4DC2588C-51C5-45C7-8B61-6FBBACF6EB7D}"/>
              </a:ext>
            </a:extLst>
          </p:cNvPr>
          <p:cNvCxnSpPr>
            <a:cxnSpLocks/>
          </p:cNvCxnSpPr>
          <p:nvPr/>
        </p:nvCxnSpPr>
        <p:spPr>
          <a:xfrm>
            <a:off x="11139022" y="3459324"/>
            <a:ext cx="245523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or: Elbow 246">
            <a:extLst>
              <a:ext uri="{FF2B5EF4-FFF2-40B4-BE49-F238E27FC236}">
                <a16:creationId xmlns:a16="http://schemas.microsoft.com/office/drawing/2014/main" id="{9321CC6C-BD80-4570-9B29-9BCE509D1100}"/>
              </a:ext>
            </a:extLst>
          </p:cNvPr>
          <p:cNvCxnSpPr>
            <a:cxnSpLocks/>
          </p:cNvCxnSpPr>
          <p:nvPr/>
        </p:nvCxnSpPr>
        <p:spPr>
          <a:xfrm>
            <a:off x="7469032" y="1839050"/>
            <a:ext cx="598170" cy="195521"/>
          </a:xfrm>
          <a:prstGeom prst="bentConnector3">
            <a:avLst>
              <a:gd name="adj1" fmla="val 99761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or: Elbow 250">
            <a:extLst>
              <a:ext uri="{FF2B5EF4-FFF2-40B4-BE49-F238E27FC236}">
                <a16:creationId xmlns:a16="http://schemas.microsoft.com/office/drawing/2014/main" id="{B7C284F2-92A0-416F-85E1-66E0C6A1B57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898548" y="2056291"/>
            <a:ext cx="186157" cy="151155"/>
          </a:xfrm>
          <a:prstGeom prst="bentConnector3">
            <a:avLst>
              <a:gd name="adj1" fmla="val 3950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>
            <a:extLst>
              <a:ext uri="{FF2B5EF4-FFF2-40B4-BE49-F238E27FC236}">
                <a16:creationId xmlns:a16="http://schemas.microsoft.com/office/drawing/2014/main" id="{7EF3E0ED-91F8-4E54-9CC7-F4EE4083B07E}"/>
              </a:ext>
            </a:extLst>
          </p:cNvPr>
          <p:cNvCxnSpPr>
            <a:cxnSpLocks/>
          </p:cNvCxnSpPr>
          <p:nvPr/>
        </p:nvCxnSpPr>
        <p:spPr>
          <a:xfrm>
            <a:off x="9841229" y="2620234"/>
            <a:ext cx="0" cy="47101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864460FB-7546-43FB-87B9-7601D7E1FE94}"/>
              </a:ext>
            </a:extLst>
          </p:cNvPr>
          <p:cNvCxnSpPr>
            <a:cxnSpLocks/>
          </p:cNvCxnSpPr>
          <p:nvPr/>
        </p:nvCxnSpPr>
        <p:spPr>
          <a:xfrm>
            <a:off x="10652693" y="3459324"/>
            <a:ext cx="3109" cy="949735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>
            <a:extLst>
              <a:ext uri="{FF2B5EF4-FFF2-40B4-BE49-F238E27FC236}">
                <a16:creationId xmlns:a16="http://schemas.microsoft.com/office/drawing/2014/main" id="{C63C3012-17AA-4707-B360-C782029A8AA6}"/>
              </a:ext>
            </a:extLst>
          </p:cNvPr>
          <p:cNvCxnSpPr>
            <a:cxnSpLocks/>
          </p:cNvCxnSpPr>
          <p:nvPr/>
        </p:nvCxnSpPr>
        <p:spPr>
          <a:xfrm flipH="1">
            <a:off x="8052151" y="2894357"/>
            <a:ext cx="123030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>
            <a:extLst>
              <a:ext uri="{FF2B5EF4-FFF2-40B4-BE49-F238E27FC236}">
                <a16:creationId xmlns:a16="http://schemas.microsoft.com/office/drawing/2014/main" id="{937F7DD8-050E-45F2-BD4F-CC949923B4BB}"/>
              </a:ext>
            </a:extLst>
          </p:cNvPr>
          <p:cNvCxnSpPr>
            <a:cxnSpLocks/>
          </p:cNvCxnSpPr>
          <p:nvPr/>
        </p:nvCxnSpPr>
        <p:spPr>
          <a:xfrm>
            <a:off x="7453698" y="3165560"/>
            <a:ext cx="252377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Rectangle 300">
            <a:extLst>
              <a:ext uri="{FF2B5EF4-FFF2-40B4-BE49-F238E27FC236}">
                <a16:creationId xmlns:a16="http://schemas.microsoft.com/office/drawing/2014/main" id="{625C9FEE-6EBA-4911-A59B-72FCBB708149}"/>
              </a:ext>
            </a:extLst>
          </p:cNvPr>
          <p:cNvSpPr/>
          <p:nvPr/>
        </p:nvSpPr>
        <p:spPr>
          <a:xfrm>
            <a:off x="7721327" y="3132482"/>
            <a:ext cx="61495" cy="75091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302" name="Rectangle 301">
            <a:extLst>
              <a:ext uri="{FF2B5EF4-FFF2-40B4-BE49-F238E27FC236}">
                <a16:creationId xmlns:a16="http://schemas.microsoft.com/office/drawing/2014/main" id="{8FB2074E-773E-4F89-8F73-5C5603B0086B}"/>
              </a:ext>
            </a:extLst>
          </p:cNvPr>
          <p:cNvSpPr/>
          <p:nvPr/>
        </p:nvSpPr>
        <p:spPr>
          <a:xfrm>
            <a:off x="8673827" y="2943051"/>
            <a:ext cx="61495" cy="75091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cxnSp>
        <p:nvCxnSpPr>
          <p:cNvPr id="303" name="Straight Connector 302">
            <a:extLst>
              <a:ext uri="{FF2B5EF4-FFF2-40B4-BE49-F238E27FC236}">
                <a16:creationId xmlns:a16="http://schemas.microsoft.com/office/drawing/2014/main" id="{5BF293B7-73B5-416E-8CFB-1EA9A1428A0A}"/>
              </a:ext>
            </a:extLst>
          </p:cNvPr>
          <p:cNvCxnSpPr>
            <a:cxnSpLocks/>
          </p:cNvCxnSpPr>
          <p:nvPr/>
        </p:nvCxnSpPr>
        <p:spPr>
          <a:xfrm>
            <a:off x="8423407" y="2889722"/>
            <a:ext cx="120868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>
            <a:extLst>
              <a:ext uri="{FF2B5EF4-FFF2-40B4-BE49-F238E27FC236}">
                <a16:creationId xmlns:a16="http://schemas.microsoft.com/office/drawing/2014/main" id="{39E1E9B0-1833-47F5-85A7-1D519BC94DC4}"/>
              </a:ext>
            </a:extLst>
          </p:cNvPr>
          <p:cNvCxnSpPr>
            <a:cxnSpLocks/>
          </p:cNvCxnSpPr>
          <p:nvPr/>
        </p:nvCxnSpPr>
        <p:spPr>
          <a:xfrm>
            <a:off x="8539513" y="2701344"/>
            <a:ext cx="0" cy="19552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>
            <a:extLst>
              <a:ext uri="{FF2B5EF4-FFF2-40B4-BE49-F238E27FC236}">
                <a16:creationId xmlns:a16="http://schemas.microsoft.com/office/drawing/2014/main" id="{DA4F9F92-58BB-4394-9297-1FDD559788E5}"/>
              </a:ext>
            </a:extLst>
          </p:cNvPr>
          <p:cNvCxnSpPr>
            <a:cxnSpLocks/>
          </p:cNvCxnSpPr>
          <p:nvPr/>
        </p:nvCxnSpPr>
        <p:spPr>
          <a:xfrm>
            <a:off x="8529989" y="2701344"/>
            <a:ext cx="647699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>
            <a:extLst>
              <a:ext uri="{FF2B5EF4-FFF2-40B4-BE49-F238E27FC236}">
                <a16:creationId xmlns:a16="http://schemas.microsoft.com/office/drawing/2014/main" id="{AB2A3246-8625-4D42-873B-2B66393D07C9}"/>
              </a:ext>
            </a:extLst>
          </p:cNvPr>
          <p:cNvCxnSpPr>
            <a:cxnSpLocks/>
          </p:cNvCxnSpPr>
          <p:nvPr/>
        </p:nvCxnSpPr>
        <p:spPr>
          <a:xfrm flipH="1">
            <a:off x="9177688" y="2691820"/>
            <a:ext cx="1" cy="297515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306">
            <a:extLst>
              <a:ext uri="{FF2B5EF4-FFF2-40B4-BE49-F238E27FC236}">
                <a16:creationId xmlns:a16="http://schemas.microsoft.com/office/drawing/2014/main" id="{779A9DCA-2357-4B6E-A1E6-53221EF5D189}"/>
              </a:ext>
            </a:extLst>
          </p:cNvPr>
          <p:cNvCxnSpPr>
            <a:cxnSpLocks/>
          </p:cNvCxnSpPr>
          <p:nvPr/>
        </p:nvCxnSpPr>
        <p:spPr>
          <a:xfrm>
            <a:off x="8853838" y="3082344"/>
            <a:ext cx="323850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Connector 307">
            <a:extLst>
              <a:ext uri="{FF2B5EF4-FFF2-40B4-BE49-F238E27FC236}">
                <a16:creationId xmlns:a16="http://schemas.microsoft.com/office/drawing/2014/main" id="{757D6DC5-AB27-44F5-970E-278BE0B66936}"/>
              </a:ext>
            </a:extLst>
          </p:cNvPr>
          <p:cNvCxnSpPr>
            <a:cxnSpLocks/>
          </p:cNvCxnSpPr>
          <p:nvPr/>
        </p:nvCxnSpPr>
        <p:spPr>
          <a:xfrm flipH="1">
            <a:off x="9177688" y="3073681"/>
            <a:ext cx="1" cy="103144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Connector 308">
            <a:extLst>
              <a:ext uri="{FF2B5EF4-FFF2-40B4-BE49-F238E27FC236}">
                <a16:creationId xmlns:a16="http://schemas.microsoft.com/office/drawing/2014/main" id="{86A3F427-110A-4F96-941E-708CA1D74AD2}"/>
              </a:ext>
            </a:extLst>
          </p:cNvPr>
          <p:cNvCxnSpPr>
            <a:cxnSpLocks/>
          </p:cNvCxnSpPr>
          <p:nvPr/>
        </p:nvCxnSpPr>
        <p:spPr>
          <a:xfrm>
            <a:off x="9170545" y="3174312"/>
            <a:ext cx="214312" cy="2513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>
            <a:extLst>
              <a:ext uri="{FF2B5EF4-FFF2-40B4-BE49-F238E27FC236}">
                <a16:creationId xmlns:a16="http://schemas.microsoft.com/office/drawing/2014/main" id="{96FEC7B0-DC69-4BCF-BE22-809B575F954A}"/>
              </a:ext>
            </a:extLst>
          </p:cNvPr>
          <p:cNvCxnSpPr>
            <a:cxnSpLocks/>
          </p:cNvCxnSpPr>
          <p:nvPr/>
        </p:nvCxnSpPr>
        <p:spPr>
          <a:xfrm>
            <a:off x="9170545" y="2989335"/>
            <a:ext cx="214312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>
            <a:extLst>
              <a:ext uri="{FF2B5EF4-FFF2-40B4-BE49-F238E27FC236}">
                <a16:creationId xmlns:a16="http://schemas.microsoft.com/office/drawing/2014/main" id="{3577AC63-2534-4DFE-955A-98670EC5C93A}"/>
              </a:ext>
            </a:extLst>
          </p:cNvPr>
          <p:cNvCxnSpPr>
            <a:cxnSpLocks/>
          </p:cNvCxnSpPr>
          <p:nvPr/>
        </p:nvCxnSpPr>
        <p:spPr>
          <a:xfrm>
            <a:off x="9594408" y="3082934"/>
            <a:ext cx="238123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Connector 311">
            <a:extLst>
              <a:ext uri="{FF2B5EF4-FFF2-40B4-BE49-F238E27FC236}">
                <a16:creationId xmlns:a16="http://schemas.microsoft.com/office/drawing/2014/main" id="{756A54CB-346F-48AD-B93D-3369029D5D50}"/>
              </a:ext>
            </a:extLst>
          </p:cNvPr>
          <p:cNvCxnSpPr>
            <a:cxnSpLocks/>
          </p:cNvCxnSpPr>
          <p:nvPr/>
        </p:nvCxnSpPr>
        <p:spPr>
          <a:xfrm>
            <a:off x="8539513" y="2896865"/>
            <a:ext cx="0" cy="9247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Connector 312">
            <a:extLst>
              <a:ext uri="{FF2B5EF4-FFF2-40B4-BE49-F238E27FC236}">
                <a16:creationId xmlns:a16="http://schemas.microsoft.com/office/drawing/2014/main" id="{8212C32E-9744-45D4-AEE9-980429BC7960}"/>
              </a:ext>
            </a:extLst>
          </p:cNvPr>
          <p:cNvCxnSpPr>
            <a:cxnSpLocks/>
          </p:cNvCxnSpPr>
          <p:nvPr/>
        </p:nvCxnSpPr>
        <p:spPr>
          <a:xfrm>
            <a:off x="8529989" y="2980596"/>
            <a:ext cx="120868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Connector: Elbow 313">
            <a:extLst>
              <a:ext uri="{FF2B5EF4-FFF2-40B4-BE49-F238E27FC236}">
                <a16:creationId xmlns:a16="http://schemas.microsoft.com/office/drawing/2014/main" id="{BD241391-612B-4818-9913-EFBE4D9049ED}"/>
              </a:ext>
            </a:extLst>
          </p:cNvPr>
          <p:cNvCxnSpPr>
            <a:cxnSpLocks/>
          </p:cNvCxnSpPr>
          <p:nvPr/>
        </p:nvCxnSpPr>
        <p:spPr>
          <a:xfrm>
            <a:off x="7460332" y="2701344"/>
            <a:ext cx="598170" cy="195521"/>
          </a:xfrm>
          <a:prstGeom prst="bentConnector3">
            <a:avLst>
              <a:gd name="adj1" fmla="val 99761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Connector: Elbow 314">
            <a:extLst>
              <a:ext uri="{FF2B5EF4-FFF2-40B4-BE49-F238E27FC236}">
                <a16:creationId xmlns:a16="http://schemas.microsoft.com/office/drawing/2014/main" id="{145D7D75-84BD-4644-B721-B5CC5358CA5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889848" y="2918585"/>
            <a:ext cx="186157" cy="151155"/>
          </a:xfrm>
          <a:prstGeom prst="bentConnector3">
            <a:avLst>
              <a:gd name="adj1" fmla="val 3950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Connector 315">
            <a:extLst>
              <a:ext uri="{FF2B5EF4-FFF2-40B4-BE49-F238E27FC236}">
                <a16:creationId xmlns:a16="http://schemas.microsoft.com/office/drawing/2014/main" id="{A813BABF-12B8-49FC-950A-DEB2A95D1B6F}"/>
              </a:ext>
            </a:extLst>
          </p:cNvPr>
          <p:cNvCxnSpPr>
            <a:cxnSpLocks/>
          </p:cNvCxnSpPr>
          <p:nvPr/>
        </p:nvCxnSpPr>
        <p:spPr>
          <a:xfrm flipH="1">
            <a:off x="8058925" y="3771811"/>
            <a:ext cx="123030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Straight Connector 316">
            <a:extLst>
              <a:ext uri="{FF2B5EF4-FFF2-40B4-BE49-F238E27FC236}">
                <a16:creationId xmlns:a16="http://schemas.microsoft.com/office/drawing/2014/main" id="{6C3D968F-A256-400F-98FB-08A26A3EE89D}"/>
              </a:ext>
            </a:extLst>
          </p:cNvPr>
          <p:cNvCxnSpPr>
            <a:cxnSpLocks/>
          </p:cNvCxnSpPr>
          <p:nvPr/>
        </p:nvCxnSpPr>
        <p:spPr>
          <a:xfrm>
            <a:off x="7460472" y="4043014"/>
            <a:ext cx="252377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Rectangle 317">
            <a:extLst>
              <a:ext uri="{FF2B5EF4-FFF2-40B4-BE49-F238E27FC236}">
                <a16:creationId xmlns:a16="http://schemas.microsoft.com/office/drawing/2014/main" id="{F83B935F-2343-40D4-905C-1776115A7019}"/>
              </a:ext>
            </a:extLst>
          </p:cNvPr>
          <p:cNvSpPr/>
          <p:nvPr/>
        </p:nvSpPr>
        <p:spPr>
          <a:xfrm>
            <a:off x="7728101" y="4009936"/>
            <a:ext cx="61495" cy="75091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319" name="Rectangle 318">
            <a:extLst>
              <a:ext uri="{FF2B5EF4-FFF2-40B4-BE49-F238E27FC236}">
                <a16:creationId xmlns:a16="http://schemas.microsoft.com/office/drawing/2014/main" id="{70F4CC5A-4638-4188-B353-6DFE24994F0B}"/>
              </a:ext>
            </a:extLst>
          </p:cNvPr>
          <p:cNvSpPr/>
          <p:nvPr/>
        </p:nvSpPr>
        <p:spPr>
          <a:xfrm>
            <a:off x="8680601" y="3820505"/>
            <a:ext cx="61495" cy="75091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C85A4788-725A-4D6F-9796-535366577B03}"/>
              </a:ext>
            </a:extLst>
          </p:cNvPr>
          <p:cNvCxnSpPr>
            <a:cxnSpLocks/>
          </p:cNvCxnSpPr>
          <p:nvPr/>
        </p:nvCxnSpPr>
        <p:spPr>
          <a:xfrm>
            <a:off x="8427006" y="3767176"/>
            <a:ext cx="120868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Straight Connector 320">
            <a:extLst>
              <a:ext uri="{FF2B5EF4-FFF2-40B4-BE49-F238E27FC236}">
                <a16:creationId xmlns:a16="http://schemas.microsoft.com/office/drawing/2014/main" id="{0E363C5B-79EA-4168-A068-C89D6D9FBA74}"/>
              </a:ext>
            </a:extLst>
          </p:cNvPr>
          <p:cNvCxnSpPr>
            <a:cxnSpLocks/>
          </p:cNvCxnSpPr>
          <p:nvPr/>
        </p:nvCxnSpPr>
        <p:spPr>
          <a:xfrm>
            <a:off x="8543112" y="3578798"/>
            <a:ext cx="0" cy="19552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6AB71B9D-B2C5-4A78-9A66-3270D36C80C1}"/>
              </a:ext>
            </a:extLst>
          </p:cNvPr>
          <p:cNvCxnSpPr>
            <a:cxnSpLocks/>
          </p:cNvCxnSpPr>
          <p:nvPr/>
        </p:nvCxnSpPr>
        <p:spPr>
          <a:xfrm>
            <a:off x="8536763" y="3578798"/>
            <a:ext cx="647699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90106952-0E0F-4800-911E-9C987689D580}"/>
              </a:ext>
            </a:extLst>
          </p:cNvPr>
          <p:cNvCxnSpPr>
            <a:cxnSpLocks/>
          </p:cNvCxnSpPr>
          <p:nvPr/>
        </p:nvCxnSpPr>
        <p:spPr>
          <a:xfrm flipH="1">
            <a:off x="9184462" y="3569274"/>
            <a:ext cx="1" cy="297515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D1448AA8-0BC4-4BC6-94C9-0A402AF3098A}"/>
              </a:ext>
            </a:extLst>
          </p:cNvPr>
          <p:cNvCxnSpPr>
            <a:cxnSpLocks/>
          </p:cNvCxnSpPr>
          <p:nvPr/>
        </p:nvCxnSpPr>
        <p:spPr>
          <a:xfrm>
            <a:off x="8860612" y="3959798"/>
            <a:ext cx="323850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379BDA8E-7902-464F-8C06-DC31C5041CDD}"/>
              </a:ext>
            </a:extLst>
          </p:cNvPr>
          <p:cNvCxnSpPr>
            <a:cxnSpLocks/>
          </p:cNvCxnSpPr>
          <p:nvPr/>
        </p:nvCxnSpPr>
        <p:spPr>
          <a:xfrm flipH="1">
            <a:off x="9184462" y="3951135"/>
            <a:ext cx="1" cy="103144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F07FFE49-F4CA-4F2E-8861-D8CB426F96E9}"/>
              </a:ext>
            </a:extLst>
          </p:cNvPr>
          <p:cNvCxnSpPr>
            <a:cxnSpLocks/>
          </p:cNvCxnSpPr>
          <p:nvPr/>
        </p:nvCxnSpPr>
        <p:spPr>
          <a:xfrm>
            <a:off x="9177319" y="4051766"/>
            <a:ext cx="214312" cy="2513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17C648CB-E206-404F-928B-D70C3198B780}"/>
              </a:ext>
            </a:extLst>
          </p:cNvPr>
          <p:cNvCxnSpPr>
            <a:cxnSpLocks/>
          </p:cNvCxnSpPr>
          <p:nvPr/>
        </p:nvCxnSpPr>
        <p:spPr>
          <a:xfrm>
            <a:off x="9177319" y="3866789"/>
            <a:ext cx="214312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1BF0C96-07C3-455A-8B99-79BAE981B02A}"/>
              </a:ext>
            </a:extLst>
          </p:cNvPr>
          <p:cNvCxnSpPr>
            <a:cxnSpLocks/>
          </p:cNvCxnSpPr>
          <p:nvPr/>
        </p:nvCxnSpPr>
        <p:spPr>
          <a:xfrm>
            <a:off x="9601182" y="3960388"/>
            <a:ext cx="238123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Straight Connector 328">
            <a:extLst>
              <a:ext uri="{FF2B5EF4-FFF2-40B4-BE49-F238E27FC236}">
                <a16:creationId xmlns:a16="http://schemas.microsoft.com/office/drawing/2014/main" id="{644608A7-E667-42CE-AC56-A6F4C6B16CAD}"/>
              </a:ext>
            </a:extLst>
          </p:cNvPr>
          <p:cNvCxnSpPr>
            <a:cxnSpLocks/>
          </p:cNvCxnSpPr>
          <p:nvPr/>
        </p:nvCxnSpPr>
        <p:spPr>
          <a:xfrm>
            <a:off x="8543112" y="3774319"/>
            <a:ext cx="0" cy="9247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Straight Connector 329">
            <a:extLst>
              <a:ext uri="{FF2B5EF4-FFF2-40B4-BE49-F238E27FC236}">
                <a16:creationId xmlns:a16="http://schemas.microsoft.com/office/drawing/2014/main" id="{25BF126A-DF28-4D77-A6CE-E66D389A273C}"/>
              </a:ext>
            </a:extLst>
          </p:cNvPr>
          <p:cNvCxnSpPr>
            <a:cxnSpLocks/>
          </p:cNvCxnSpPr>
          <p:nvPr/>
        </p:nvCxnSpPr>
        <p:spPr>
          <a:xfrm>
            <a:off x="8536763" y="3858050"/>
            <a:ext cx="120868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Connector: Elbow 330">
            <a:extLst>
              <a:ext uri="{FF2B5EF4-FFF2-40B4-BE49-F238E27FC236}">
                <a16:creationId xmlns:a16="http://schemas.microsoft.com/office/drawing/2014/main" id="{17024A24-5E5F-439C-8EA5-252572DFFC07}"/>
              </a:ext>
            </a:extLst>
          </p:cNvPr>
          <p:cNvCxnSpPr>
            <a:cxnSpLocks/>
          </p:cNvCxnSpPr>
          <p:nvPr/>
        </p:nvCxnSpPr>
        <p:spPr>
          <a:xfrm>
            <a:off x="7467106" y="3578798"/>
            <a:ext cx="598170" cy="195521"/>
          </a:xfrm>
          <a:prstGeom prst="bentConnector3">
            <a:avLst>
              <a:gd name="adj1" fmla="val 99761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Connector: Elbow 331">
            <a:extLst>
              <a:ext uri="{FF2B5EF4-FFF2-40B4-BE49-F238E27FC236}">
                <a16:creationId xmlns:a16="http://schemas.microsoft.com/office/drawing/2014/main" id="{31064C24-1684-41B6-B890-9C82E49E233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896622" y="3796039"/>
            <a:ext cx="186157" cy="151155"/>
          </a:xfrm>
          <a:prstGeom prst="bentConnector3">
            <a:avLst>
              <a:gd name="adj1" fmla="val 3950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60492525-2033-46BC-87A5-351DFA4BB8F2}"/>
              </a:ext>
            </a:extLst>
          </p:cNvPr>
          <p:cNvCxnSpPr>
            <a:cxnSpLocks/>
          </p:cNvCxnSpPr>
          <p:nvPr/>
        </p:nvCxnSpPr>
        <p:spPr>
          <a:xfrm flipH="1">
            <a:off x="8052151" y="4634104"/>
            <a:ext cx="123030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1CA8E61C-76EC-4FC5-BCFF-C2E87436F36F}"/>
              </a:ext>
            </a:extLst>
          </p:cNvPr>
          <p:cNvCxnSpPr>
            <a:cxnSpLocks/>
          </p:cNvCxnSpPr>
          <p:nvPr/>
        </p:nvCxnSpPr>
        <p:spPr>
          <a:xfrm>
            <a:off x="7453698" y="4905307"/>
            <a:ext cx="252377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5" name="Rectangle 334">
            <a:extLst>
              <a:ext uri="{FF2B5EF4-FFF2-40B4-BE49-F238E27FC236}">
                <a16:creationId xmlns:a16="http://schemas.microsoft.com/office/drawing/2014/main" id="{DB623981-0CE8-4EDA-B2C8-F623A219968A}"/>
              </a:ext>
            </a:extLst>
          </p:cNvPr>
          <p:cNvSpPr/>
          <p:nvPr/>
        </p:nvSpPr>
        <p:spPr>
          <a:xfrm>
            <a:off x="7721327" y="4872229"/>
            <a:ext cx="61495" cy="75091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7187C5BC-EA62-41A3-9639-1337A01DF83F}"/>
              </a:ext>
            </a:extLst>
          </p:cNvPr>
          <p:cNvSpPr/>
          <p:nvPr/>
        </p:nvSpPr>
        <p:spPr>
          <a:xfrm>
            <a:off x="8673827" y="4682798"/>
            <a:ext cx="61495" cy="75091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AF58FB28-30BA-460D-95BE-30AE2CC696F2}"/>
              </a:ext>
            </a:extLst>
          </p:cNvPr>
          <p:cNvCxnSpPr>
            <a:cxnSpLocks/>
          </p:cNvCxnSpPr>
          <p:nvPr/>
        </p:nvCxnSpPr>
        <p:spPr>
          <a:xfrm>
            <a:off x="8423407" y="4629469"/>
            <a:ext cx="120868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Straight Connector 337">
            <a:extLst>
              <a:ext uri="{FF2B5EF4-FFF2-40B4-BE49-F238E27FC236}">
                <a16:creationId xmlns:a16="http://schemas.microsoft.com/office/drawing/2014/main" id="{62E1318F-39DF-407A-8325-45395658FA43}"/>
              </a:ext>
            </a:extLst>
          </p:cNvPr>
          <p:cNvCxnSpPr>
            <a:cxnSpLocks/>
          </p:cNvCxnSpPr>
          <p:nvPr/>
        </p:nvCxnSpPr>
        <p:spPr>
          <a:xfrm>
            <a:off x="8539513" y="4441091"/>
            <a:ext cx="0" cy="19552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Straight Connector 338">
            <a:extLst>
              <a:ext uri="{FF2B5EF4-FFF2-40B4-BE49-F238E27FC236}">
                <a16:creationId xmlns:a16="http://schemas.microsoft.com/office/drawing/2014/main" id="{00B7825D-9AC9-41C8-B8A7-029E4736BEBA}"/>
              </a:ext>
            </a:extLst>
          </p:cNvPr>
          <p:cNvCxnSpPr>
            <a:cxnSpLocks/>
          </p:cNvCxnSpPr>
          <p:nvPr/>
        </p:nvCxnSpPr>
        <p:spPr>
          <a:xfrm>
            <a:off x="8529989" y="4441091"/>
            <a:ext cx="647699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A0888237-3A1F-4891-A687-E18943304A08}"/>
              </a:ext>
            </a:extLst>
          </p:cNvPr>
          <p:cNvCxnSpPr>
            <a:cxnSpLocks/>
          </p:cNvCxnSpPr>
          <p:nvPr/>
        </p:nvCxnSpPr>
        <p:spPr>
          <a:xfrm flipH="1">
            <a:off x="9177688" y="4431567"/>
            <a:ext cx="1" cy="297515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6A9AB44B-2595-4454-87A6-49FE3126FAF0}"/>
              </a:ext>
            </a:extLst>
          </p:cNvPr>
          <p:cNvCxnSpPr>
            <a:cxnSpLocks/>
          </p:cNvCxnSpPr>
          <p:nvPr/>
        </p:nvCxnSpPr>
        <p:spPr>
          <a:xfrm>
            <a:off x="8853838" y="4822091"/>
            <a:ext cx="323850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D9645AF1-A257-4BB7-8845-6C788B931022}"/>
              </a:ext>
            </a:extLst>
          </p:cNvPr>
          <p:cNvCxnSpPr>
            <a:cxnSpLocks/>
          </p:cNvCxnSpPr>
          <p:nvPr/>
        </p:nvCxnSpPr>
        <p:spPr>
          <a:xfrm flipH="1">
            <a:off x="9177688" y="4813428"/>
            <a:ext cx="1" cy="103144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F30A88C3-881F-49C5-B4E0-9F28EFD98D3D}"/>
              </a:ext>
            </a:extLst>
          </p:cNvPr>
          <p:cNvCxnSpPr>
            <a:cxnSpLocks/>
          </p:cNvCxnSpPr>
          <p:nvPr/>
        </p:nvCxnSpPr>
        <p:spPr>
          <a:xfrm>
            <a:off x="9170545" y="4914059"/>
            <a:ext cx="214312" cy="2513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478EAB31-9459-4D30-BA1B-0C3A69C34B85}"/>
              </a:ext>
            </a:extLst>
          </p:cNvPr>
          <p:cNvCxnSpPr>
            <a:cxnSpLocks/>
          </p:cNvCxnSpPr>
          <p:nvPr/>
        </p:nvCxnSpPr>
        <p:spPr>
          <a:xfrm>
            <a:off x="9170545" y="4729082"/>
            <a:ext cx="214312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3148B553-0A94-4257-843E-BBF1F6B33B56}"/>
              </a:ext>
            </a:extLst>
          </p:cNvPr>
          <p:cNvCxnSpPr>
            <a:cxnSpLocks/>
          </p:cNvCxnSpPr>
          <p:nvPr/>
        </p:nvCxnSpPr>
        <p:spPr>
          <a:xfrm>
            <a:off x="9594408" y="4835381"/>
            <a:ext cx="238123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FF3E5C37-3F32-4A9A-9980-88F7EFBED770}"/>
              </a:ext>
            </a:extLst>
          </p:cNvPr>
          <p:cNvCxnSpPr>
            <a:cxnSpLocks/>
          </p:cNvCxnSpPr>
          <p:nvPr/>
        </p:nvCxnSpPr>
        <p:spPr>
          <a:xfrm>
            <a:off x="8539513" y="4636612"/>
            <a:ext cx="0" cy="9247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Straight Connector 346">
            <a:extLst>
              <a:ext uri="{FF2B5EF4-FFF2-40B4-BE49-F238E27FC236}">
                <a16:creationId xmlns:a16="http://schemas.microsoft.com/office/drawing/2014/main" id="{D2CC8752-51D8-41D3-A6F6-FBD0B44D132B}"/>
              </a:ext>
            </a:extLst>
          </p:cNvPr>
          <p:cNvCxnSpPr>
            <a:cxnSpLocks/>
          </p:cNvCxnSpPr>
          <p:nvPr/>
        </p:nvCxnSpPr>
        <p:spPr>
          <a:xfrm>
            <a:off x="8529989" y="4720343"/>
            <a:ext cx="120868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Connector: Elbow 347">
            <a:extLst>
              <a:ext uri="{FF2B5EF4-FFF2-40B4-BE49-F238E27FC236}">
                <a16:creationId xmlns:a16="http://schemas.microsoft.com/office/drawing/2014/main" id="{2B40FAEF-ACB8-496C-9D04-00EB8EDA9401}"/>
              </a:ext>
            </a:extLst>
          </p:cNvPr>
          <p:cNvCxnSpPr>
            <a:cxnSpLocks/>
          </p:cNvCxnSpPr>
          <p:nvPr/>
        </p:nvCxnSpPr>
        <p:spPr>
          <a:xfrm>
            <a:off x="7460332" y="4441091"/>
            <a:ext cx="598170" cy="195521"/>
          </a:xfrm>
          <a:prstGeom prst="bentConnector3">
            <a:avLst>
              <a:gd name="adj1" fmla="val 99761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Connector: Elbow 348">
            <a:extLst>
              <a:ext uri="{FF2B5EF4-FFF2-40B4-BE49-F238E27FC236}">
                <a16:creationId xmlns:a16="http://schemas.microsoft.com/office/drawing/2014/main" id="{18EFC85D-52CD-4392-B5E7-CB3392D27ABD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889848" y="4658332"/>
            <a:ext cx="186157" cy="151155"/>
          </a:xfrm>
          <a:prstGeom prst="bentConnector3">
            <a:avLst>
              <a:gd name="adj1" fmla="val 3950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97719D31-21AA-4232-8D96-00FEA4558397}"/>
              </a:ext>
            </a:extLst>
          </p:cNvPr>
          <p:cNvCxnSpPr>
            <a:cxnSpLocks/>
          </p:cNvCxnSpPr>
          <p:nvPr/>
        </p:nvCxnSpPr>
        <p:spPr>
          <a:xfrm flipH="1">
            <a:off x="9831975" y="3949567"/>
            <a:ext cx="1" cy="454168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7EFAA7D3-0682-438B-AEAA-C4B05DC8CE8E}"/>
              </a:ext>
            </a:extLst>
          </p:cNvPr>
          <p:cNvCxnSpPr>
            <a:cxnSpLocks/>
          </p:cNvCxnSpPr>
          <p:nvPr/>
        </p:nvCxnSpPr>
        <p:spPr>
          <a:xfrm flipH="1">
            <a:off x="9831448" y="4394210"/>
            <a:ext cx="1" cy="454168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TextBox 353">
            <a:extLst>
              <a:ext uri="{FF2B5EF4-FFF2-40B4-BE49-F238E27FC236}">
                <a16:creationId xmlns:a16="http://schemas.microsoft.com/office/drawing/2014/main" id="{2C608CC7-991B-4A5E-B8ED-8F74D15F5CE0}"/>
              </a:ext>
            </a:extLst>
          </p:cNvPr>
          <p:cNvSpPr txBox="1"/>
          <p:nvPr/>
        </p:nvSpPr>
        <p:spPr>
          <a:xfrm>
            <a:off x="7258658" y="5392052"/>
            <a:ext cx="41258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noProof="0" dirty="0"/>
              <a:t>Fig. 4 – Kernel Implementation</a:t>
            </a: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C77CEE1A-34F4-2F7D-6CF6-BAF44CEF4A97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b="18898"/>
          <a:stretch>
            <a:fillRect/>
          </a:stretch>
        </p:blipFill>
        <p:spPr>
          <a:xfrm>
            <a:off x="7498742" y="6268914"/>
            <a:ext cx="1252743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D24B7F60-77C9-2028-21B5-E0AE845B74EC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3245" t="16315" r="13780" b="17872"/>
          <a:stretch/>
        </p:blipFill>
        <p:spPr>
          <a:xfrm>
            <a:off x="8834564" y="6162401"/>
            <a:ext cx="1059539" cy="622597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C1B96F20-0FE9-256C-13F7-D71338DE479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635338" y="6226966"/>
            <a:ext cx="613533" cy="61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35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5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3000"/>
                            </p:stCondLst>
                            <p:childTnLst>
                              <p:par>
                                <p:cTn id="1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500"/>
                            </p:stCondLst>
                            <p:childTnLst>
                              <p:par>
                                <p:cTn id="1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3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2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4000"/>
                            </p:stCondLst>
                            <p:childTnLst>
                              <p:par>
                                <p:cTn id="1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9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2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5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4500"/>
                            </p:stCondLst>
                            <p:childTnLst>
                              <p:par>
                                <p:cTn id="2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8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4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7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0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5000"/>
                            </p:stCondLst>
                            <p:childTnLst>
                              <p:par>
                                <p:cTn id="2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4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0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3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5500"/>
                            </p:stCondLst>
                            <p:childTnLst>
                              <p:par>
                                <p:cTn id="2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0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3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6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6000"/>
                            </p:stCondLst>
                            <p:childTnLst>
                              <p:par>
                                <p:cTn id="2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3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6500"/>
                            </p:stCondLst>
                            <p:childTnLst>
                              <p:par>
                                <p:cTn id="2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0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7000"/>
                            </p:stCondLst>
                            <p:childTnLst>
                              <p:par>
                                <p:cTn id="2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7500"/>
                            </p:stCondLst>
                            <p:childTnLst>
                              <p:par>
                                <p:cTn id="2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1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8000"/>
                            </p:stCondLst>
                            <p:childTnLst>
                              <p:par>
                                <p:cTn id="2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5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6" grpId="0" animBg="1"/>
      <p:bldP spid="207" grpId="0" animBg="1"/>
      <p:bldP spid="301" grpId="0" animBg="1"/>
      <p:bldP spid="302" grpId="0" animBg="1"/>
      <p:bldP spid="318" grpId="0" animBg="1"/>
      <p:bldP spid="319" grpId="0" animBg="1"/>
      <p:bldP spid="335" grpId="0" animBg="1"/>
      <p:bldP spid="336" grpId="0" animBg="1"/>
      <p:bldP spid="3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roup 288">
            <a:extLst>
              <a:ext uri="{FF2B5EF4-FFF2-40B4-BE49-F238E27FC236}">
                <a16:creationId xmlns:a16="http://schemas.microsoft.com/office/drawing/2014/main" id="{F8397341-CE7B-4FB0-BE5E-F1032073A200}"/>
              </a:ext>
            </a:extLst>
          </p:cNvPr>
          <p:cNvGrpSpPr/>
          <p:nvPr/>
        </p:nvGrpSpPr>
        <p:grpSpPr>
          <a:xfrm>
            <a:off x="7287235" y="1729579"/>
            <a:ext cx="4125888" cy="3548264"/>
            <a:chOff x="7258657" y="1739105"/>
            <a:chExt cx="4125888" cy="3548264"/>
          </a:xfrm>
        </p:grpSpPr>
        <p:pic>
          <p:nvPicPr>
            <p:cNvPr id="290" name="Picture 289">
              <a:extLst>
                <a:ext uri="{FF2B5EF4-FFF2-40B4-BE49-F238E27FC236}">
                  <a16:creationId xmlns:a16="http://schemas.microsoft.com/office/drawing/2014/main" id="{7656F47B-A10A-487D-970C-42A904D8B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58657" y="1739105"/>
              <a:ext cx="4125888" cy="354826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1" name="Rectangle 290">
                  <a:extLst>
                    <a:ext uri="{FF2B5EF4-FFF2-40B4-BE49-F238E27FC236}">
                      <a16:creationId xmlns:a16="http://schemas.microsoft.com/office/drawing/2014/main" id="{C6446404-7770-4E74-B314-904540282E4C}"/>
                    </a:ext>
                  </a:extLst>
                </p:cNvPr>
                <p:cNvSpPr/>
                <p:nvPr/>
              </p:nvSpPr>
              <p:spPr>
                <a:xfrm>
                  <a:off x="7346032" y="1758887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91" name="Rectangle 290">
                  <a:extLst>
                    <a:ext uri="{FF2B5EF4-FFF2-40B4-BE49-F238E27FC236}">
                      <a16:creationId xmlns:a16="http://schemas.microsoft.com/office/drawing/2014/main" id="{C6446404-7770-4E74-B314-904540282E4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46032" y="1758887"/>
                  <a:ext cx="114300" cy="124551"/>
                </a:xfrm>
                <a:prstGeom prst="rect">
                  <a:avLst/>
                </a:prstGeom>
                <a:blipFill>
                  <a:blip r:embed="rId3"/>
                  <a:stretch>
                    <a:fillRect r="-27778" b="-35000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2" name="Rectangle 291">
                  <a:extLst>
                    <a:ext uri="{FF2B5EF4-FFF2-40B4-BE49-F238E27FC236}">
                      <a16:creationId xmlns:a16="http://schemas.microsoft.com/office/drawing/2014/main" id="{FF04B5A5-AABC-4C30-899A-3C5DE109E123}"/>
                    </a:ext>
                  </a:extLst>
                </p:cNvPr>
                <p:cNvSpPr/>
                <p:nvPr/>
              </p:nvSpPr>
              <p:spPr>
                <a:xfrm>
                  <a:off x="7337498" y="2621179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92" name="Rectangle 291">
                  <a:extLst>
                    <a:ext uri="{FF2B5EF4-FFF2-40B4-BE49-F238E27FC236}">
                      <a16:creationId xmlns:a16="http://schemas.microsoft.com/office/drawing/2014/main" id="{FF04B5A5-AABC-4C30-899A-3C5DE109E12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7498" y="2621179"/>
                  <a:ext cx="114300" cy="124551"/>
                </a:xfrm>
                <a:prstGeom prst="rect">
                  <a:avLst/>
                </a:prstGeom>
                <a:blipFill>
                  <a:blip r:embed="rId4"/>
                  <a:stretch>
                    <a:fillRect r="-26316" b="-33333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3" name="Rectangle 292">
                  <a:extLst>
                    <a:ext uri="{FF2B5EF4-FFF2-40B4-BE49-F238E27FC236}">
                      <a16:creationId xmlns:a16="http://schemas.microsoft.com/office/drawing/2014/main" id="{5D58A1BF-0275-4899-AD74-D2D043064939}"/>
                    </a:ext>
                  </a:extLst>
                </p:cNvPr>
                <p:cNvSpPr/>
                <p:nvPr/>
              </p:nvSpPr>
              <p:spPr>
                <a:xfrm>
                  <a:off x="7335707" y="3491051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93" name="Rectangle 292">
                  <a:extLst>
                    <a:ext uri="{FF2B5EF4-FFF2-40B4-BE49-F238E27FC236}">
                      <a16:creationId xmlns:a16="http://schemas.microsoft.com/office/drawing/2014/main" id="{5D58A1BF-0275-4899-AD74-D2D04306493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707" y="3491051"/>
                  <a:ext cx="114300" cy="124551"/>
                </a:xfrm>
                <a:prstGeom prst="rect">
                  <a:avLst/>
                </a:prstGeom>
                <a:blipFill>
                  <a:blip r:embed="rId5"/>
                  <a:stretch>
                    <a:fillRect r="-21053" b="-28571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4" name="Rectangle 293">
                  <a:extLst>
                    <a:ext uri="{FF2B5EF4-FFF2-40B4-BE49-F238E27FC236}">
                      <a16:creationId xmlns:a16="http://schemas.microsoft.com/office/drawing/2014/main" id="{4906964C-635C-4F5F-A69D-C5AF87978732}"/>
                    </a:ext>
                  </a:extLst>
                </p:cNvPr>
                <p:cNvSpPr/>
                <p:nvPr/>
              </p:nvSpPr>
              <p:spPr>
                <a:xfrm>
                  <a:off x="7337498" y="4361305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94" name="Rectangle 293">
                  <a:extLst>
                    <a:ext uri="{FF2B5EF4-FFF2-40B4-BE49-F238E27FC236}">
                      <a16:creationId xmlns:a16="http://schemas.microsoft.com/office/drawing/2014/main" id="{4906964C-635C-4F5F-A69D-C5AF8797873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7498" y="4361305"/>
                  <a:ext cx="114300" cy="124551"/>
                </a:xfrm>
                <a:prstGeom prst="rect">
                  <a:avLst/>
                </a:prstGeom>
                <a:blipFill>
                  <a:blip r:embed="rId6"/>
                  <a:stretch>
                    <a:fillRect r="-26316" b="-35000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5" name="Rectangle 294">
                  <a:extLst>
                    <a:ext uri="{FF2B5EF4-FFF2-40B4-BE49-F238E27FC236}">
                      <a16:creationId xmlns:a16="http://schemas.microsoft.com/office/drawing/2014/main" id="{B5201B0A-D056-4241-8112-6E6B7999281B}"/>
                    </a:ext>
                  </a:extLst>
                </p:cNvPr>
                <p:cNvSpPr/>
                <p:nvPr/>
              </p:nvSpPr>
              <p:spPr>
                <a:xfrm>
                  <a:off x="7330264" y="2227406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95" name="Rectangle 294">
                  <a:extLst>
                    <a:ext uri="{FF2B5EF4-FFF2-40B4-BE49-F238E27FC236}">
                      <a16:creationId xmlns:a16="http://schemas.microsoft.com/office/drawing/2014/main" id="{B5201B0A-D056-4241-8112-6E6B7999281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0264" y="2227406"/>
                  <a:ext cx="114300" cy="124551"/>
                </a:xfrm>
                <a:prstGeom prst="rect">
                  <a:avLst/>
                </a:prstGeom>
                <a:blipFill>
                  <a:blip r:embed="rId7"/>
                  <a:stretch>
                    <a:fillRect r="-68421" b="-35000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6" name="Rectangle 295">
                  <a:extLst>
                    <a:ext uri="{FF2B5EF4-FFF2-40B4-BE49-F238E27FC236}">
                      <a16:creationId xmlns:a16="http://schemas.microsoft.com/office/drawing/2014/main" id="{C45DDFD8-B405-47B9-9878-5A01865699F4}"/>
                    </a:ext>
                  </a:extLst>
                </p:cNvPr>
                <p:cNvSpPr/>
                <p:nvPr/>
              </p:nvSpPr>
              <p:spPr>
                <a:xfrm>
                  <a:off x="7335049" y="3070206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96" name="Rectangle 295">
                  <a:extLst>
                    <a:ext uri="{FF2B5EF4-FFF2-40B4-BE49-F238E27FC236}">
                      <a16:creationId xmlns:a16="http://schemas.microsoft.com/office/drawing/2014/main" id="{C45DDFD8-B405-47B9-9878-5A01865699F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049" y="3070206"/>
                  <a:ext cx="114300" cy="124551"/>
                </a:xfrm>
                <a:prstGeom prst="rect">
                  <a:avLst/>
                </a:prstGeom>
                <a:blipFill>
                  <a:blip r:embed="rId8"/>
                  <a:stretch>
                    <a:fillRect r="-63158" b="-28571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7" name="Rectangle 296">
                  <a:extLst>
                    <a:ext uri="{FF2B5EF4-FFF2-40B4-BE49-F238E27FC236}">
                      <a16:creationId xmlns:a16="http://schemas.microsoft.com/office/drawing/2014/main" id="{3F8CA4DC-D938-4930-8102-96DF0F11D57B}"/>
                    </a:ext>
                  </a:extLst>
                </p:cNvPr>
                <p:cNvSpPr/>
                <p:nvPr/>
              </p:nvSpPr>
              <p:spPr>
                <a:xfrm>
                  <a:off x="7345006" y="3960476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97" name="Rectangle 296">
                  <a:extLst>
                    <a:ext uri="{FF2B5EF4-FFF2-40B4-BE49-F238E27FC236}">
                      <a16:creationId xmlns:a16="http://schemas.microsoft.com/office/drawing/2014/main" id="{3F8CA4DC-D938-4930-8102-96DF0F11D57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45006" y="3960476"/>
                  <a:ext cx="114300" cy="124551"/>
                </a:xfrm>
                <a:prstGeom prst="rect">
                  <a:avLst/>
                </a:prstGeom>
                <a:blipFill>
                  <a:blip r:embed="rId9"/>
                  <a:stretch>
                    <a:fillRect r="-72222" b="-33333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8" name="Rectangle 297">
                  <a:extLst>
                    <a:ext uri="{FF2B5EF4-FFF2-40B4-BE49-F238E27FC236}">
                      <a16:creationId xmlns:a16="http://schemas.microsoft.com/office/drawing/2014/main" id="{5AE1E0A6-CB25-4C27-977C-7EA350190566}"/>
                    </a:ext>
                  </a:extLst>
                </p:cNvPr>
                <p:cNvSpPr/>
                <p:nvPr/>
              </p:nvSpPr>
              <p:spPr>
                <a:xfrm>
                  <a:off x="7346032" y="4819751"/>
                  <a:ext cx="114300" cy="1245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/>
                <a:lstStyle/>
                <a:p>
                  <a:pPr algn="l">
                    <a:lnSpc>
                      <a:spcPts val="1960"/>
                    </a:lnSpc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sz="9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oMath>
                    </m:oMathPara>
                  </a14:m>
                  <a:endParaRPr lang="en-US" sz="1400" noProof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98" name="Rectangle 297">
                  <a:extLst>
                    <a:ext uri="{FF2B5EF4-FFF2-40B4-BE49-F238E27FC236}">
                      <a16:creationId xmlns:a16="http://schemas.microsoft.com/office/drawing/2014/main" id="{5AE1E0A6-CB25-4C27-977C-7EA35019056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46032" y="4819751"/>
                  <a:ext cx="114300" cy="124551"/>
                </a:xfrm>
                <a:prstGeom prst="rect">
                  <a:avLst/>
                </a:prstGeom>
                <a:blipFill>
                  <a:blip r:embed="rId10"/>
                  <a:stretch>
                    <a:fillRect r="-72222" b="-28571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282AE6A-41EE-4763-9928-31CCB11D3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Accelerator Implementation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811FFE-8FF0-417E-8F49-6FA5BC728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C2951-09AD-4688-B783-DAE1ADDED63E}" type="datetime1">
              <a:rPr lang="en-US" noProof="0" smtClean="0"/>
              <a:t>20-May-25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A80F2B-30CF-4FB3-B41D-A4CFB543A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© Fraunhofer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6A0D99-A117-43F0-B66F-32C03FBBA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noProof="0" dirty="0" err="1"/>
              <a:t>Seite</a:t>
            </a:r>
            <a:r>
              <a:rPr lang="en-US" noProof="0" dirty="0"/>
              <a:t> </a:t>
            </a:r>
            <a:fld id="{401BA3E4-5E55-4F99-AF09-CC6D6B2539E2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D2C214-B3CD-42A5-AC5E-76502B4CC0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0" dirty="0"/>
              <a:t>Common Operations in Supported Kernels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D56C5EA-EEC5-4986-BFDE-11F980F4F8FD}"/>
              </a:ext>
            </a:extLst>
          </p:cNvPr>
          <p:cNvCxnSpPr>
            <a:cxnSpLocks/>
          </p:cNvCxnSpPr>
          <p:nvPr/>
        </p:nvCxnSpPr>
        <p:spPr>
          <a:xfrm>
            <a:off x="7501283" y="1826726"/>
            <a:ext cx="593408" cy="6073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D5515797-FB1A-4449-AF66-34D0D6E07281}"/>
              </a:ext>
            </a:extLst>
          </p:cNvPr>
          <p:cNvSpPr/>
          <p:nvPr/>
        </p:nvSpPr>
        <p:spPr>
          <a:xfrm>
            <a:off x="7756890" y="2073742"/>
            <a:ext cx="61495" cy="75091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AC0A3271-D79B-43A0-8E2C-B5DDE1BD3A58}"/>
              </a:ext>
            </a:extLst>
          </p:cNvPr>
          <p:cNvCxnSpPr>
            <a:cxnSpLocks/>
          </p:cNvCxnSpPr>
          <p:nvPr/>
        </p:nvCxnSpPr>
        <p:spPr>
          <a:xfrm>
            <a:off x="7498108" y="2690326"/>
            <a:ext cx="598170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DC80930A-E0CE-42B0-9E41-03479EABA96A}"/>
              </a:ext>
            </a:extLst>
          </p:cNvPr>
          <p:cNvCxnSpPr>
            <a:cxnSpLocks/>
          </p:cNvCxnSpPr>
          <p:nvPr/>
        </p:nvCxnSpPr>
        <p:spPr>
          <a:xfrm>
            <a:off x="7498108" y="3569791"/>
            <a:ext cx="598170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0B83D668-E527-4C2F-BFD2-25A9C62EF451}"/>
              </a:ext>
            </a:extLst>
          </p:cNvPr>
          <p:cNvCxnSpPr>
            <a:cxnSpLocks/>
          </p:cNvCxnSpPr>
          <p:nvPr/>
        </p:nvCxnSpPr>
        <p:spPr>
          <a:xfrm>
            <a:off x="7494933" y="4427051"/>
            <a:ext cx="598170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18773A45-94A7-4486-8A6C-2FF22CCE824C}"/>
              </a:ext>
            </a:extLst>
          </p:cNvPr>
          <p:cNvCxnSpPr>
            <a:cxnSpLocks/>
          </p:cNvCxnSpPr>
          <p:nvPr/>
        </p:nvCxnSpPr>
        <p:spPr>
          <a:xfrm>
            <a:off x="7491757" y="2121188"/>
            <a:ext cx="250844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A8CC207C-AE63-4A9B-801B-4A16A54B574C}"/>
              </a:ext>
            </a:extLst>
          </p:cNvPr>
          <p:cNvCxnSpPr>
            <a:cxnSpLocks/>
          </p:cNvCxnSpPr>
          <p:nvPr/>
        </p:nvCxnSpPr>
        <p:spPr>
          <a:xfrm>
            <a:off x="7486994" y="2983201"/>
            <a:ext cx="250844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BB2FEE35-631B-4E24-BAC0-1C9379CF7D2E}"/>
              </a:ext>
            </a:extLst>
          </p:cNvPr>
          <p:cNvCxnSpPr>
            <a:cxnSpLocks/>
          </p:cNvCxnSpPr>
          <p:nvPr/>
        </p:nvCxnSpPr>
        <p:spPr>
          <a:xfrm>
            <a:off x="7491757" y="3864903"/>
            <a:ext cx="250844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37B9EEA3-0C8A-4111-B589-D4060458ECDD}"/>
              </a:ext>
            </a:extLst>
          </p:cNvPr>
          <p:cNvCxnSpPr>
            <a:cxnSpLocks/>
          </p:cNvCxnSpPr>
          <p:nvPr/>
        </p:nvCxnSpPr>
        <p:spPr>
          <a:xfrm>
            <a:off x="7482231" y="4722153"/>
            <a:ext cx="250844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C744CC4B-C5A1-4763-A3BF-E3BC40730456}"/>
              </a:ext>
            </a:extLst>
          </p:cNvPr>
          <p:cNvSpPr/>
          <p:nvPr/>
        </p:nvSpPr>
        <p:spPr>
          <a:xfrm>
            <a:off x="7752127" y="2933972"/>
            <a:ext cx="61495" cy="75091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652C2CA-5391-4E7B-9E75-47EA4D1A8450}"/>
              </a:ext>
            </a:extLst>
          </p:cNvPr>
          <p:cNvSpPr/>
          <p:nvPr/>
        </p:nvSpPr>
        <p:spPr>
          <a:xfrm>
            <a:off x="7750710" y="3815594"/>
            <a:ext cx="61495" cy="75091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72CA9593-4D1B-4DED-AD64-916483CF8CC4}"/>
              </a:ext>
            </a:extLst>
          </p:cNvPr>
          <p:cNvSpPr/>
          <p:nvPr/>
        </p:nvSpPr>
        <p:spPr>
          <a:xfrm>
            <a:off x="7750709" y="4675081"/>
            <a:ext cx="61495" cy="75091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8705EB2-EF7F-4B2E-A55D-CD41E626B606}"/>
              </a:ext>
            </a:extLst>
          </p:cNvPr>
          <p:cNvCxnSpPr>
            <a:cxnSpLocks/>
          </p:cNvCxnSpPr>
          <p:nvPr/>
        </p:nvCxnSpPr>
        <p:spPr>
          <a:xfrm>
            <a:off x="7487777" y="2306926"/>
            <a:ext cx="12940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88F7E632-0502-42D9-AD75-F17697DEE040}"/>
              </a:ext>
            </a:extLst>
          </p:cNvPr>
          <p:cNvCxnSpPr>
            <a:cxnSpLocks/>
          </p:cNvCxnSpPr>
          <p:nvPr/>
        </p:nvCxnSpPr>
        <p:spPr>
          <a:xfrm>
            <a:off x="7478251" y="3163283"/>
            <a:ext cx="12940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197BB3E9-76E7-4C19-ACB4-89C580812CF6}"/>
              </a:ext>
            </a:extLst>
          </p:cNvPr>
          <p:cNvCxnSpPr>
            <a:cxnSpLocks/>
          </p:cNvCxnSpPr>
          <p:nvPr/>
        </p:nvCxnSpPr>
        <p:spPr>
          <a:xfrm>
            <a:off x="7487777" y="4035714"/>
            <a:ext cx="12940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21449E8-88A9-4F8A-99BF-6519D3B0D904}"/>
              </a:ext>
            </a:extLst>
          </p:cNvPr>
          <p:cNvCxnSpPr>
            <a:cxnSpLocks/>
          </p:cNvCxnSpPr>
          <p:nvPr/>
        </p:nvCxnSpPr>
        <p:spPr>
          <a:xfrm>
            <a:off x="7478251" y="4900107"/>
            <a:ext cx="12940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4CAFAAF2-BB89-41BE-9DB1-CFE934ED05D0}"/>
              </a:ext>
            </a:extLst>
          </p:cNvPr>
          <p:cNvCxnSpPr>
            <a:cxnSpLocks/>
          </p:cNvCxnSpPr>
          <p:nvPr/>
        </p:nvCxnSpPr>
        <p:spPr>
          <a:xfrm flipV="1">
            <a:off x="7617148" y="2296883"/>
            <a:ext cx="0" cy="250032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EAC3B5B-0038-4BB6-A5AE-41F10C4C79BC}"/>
              </a:ext>
            </a:extLst>
          </p:cNvPr>
          <p:cNvCxnSpPr>
            <a:cxnSpLocks/>
          </p:cNvCxnSpPr>
          <p:nvPr/>
        </p:nvCxnSpPr>
        <p:spPr>
          <a:xfrm flipV="1">
            <a:off x="7607653" y="3153241"/>
            <a:ext cx="0" cy="250032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93F6A9E3-7D86-4438-853B-4EEE858E1FE6}"/>
              </a:ext>
            </a:extLst>
          </p:cNvPr>
          <p:cNvCxnSpPr>
            <a:cxnSpLocks/>
          </p:cNvCxnSpPr>
          <p:nvPr/>
        </p:nvCxnSpPr>
        <p:spPr>
          <a:xfrm flipV="1">
            <a:off x="7613138" y="4026190"/>
            <a:ext cx="0" cy="250032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582024C4-5718-4F12-AA8A-157ED21C5428}"/>
              </a:ext>
            </a:extLst>
          </p:cNvPr>
          <p:cNvCxnSpPr>
            <a:cxnSpLocks/>
          </p:cNvCxnSpPr>
          <p:nvPr/>
        </p:nvCxnSpPr>
        <p:spPr>
          <a:xfrm flipV="1">
            <a:off x="7609157" y="4890583"/>
            <a:ext cx="0" cy="250032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883E6E48-6E46-41E6-95C2-A7C55EE1777A}"/>
              </a:ext>
            </a:extLst>
          </p:cNvPr>
          <p:cNvCxnSpPr>
            <a:cxnSpLocks/>
          </p:cNvCxnSpPr>
          <p:nvPr/>
        </p:nvCxnSpPr>
        <p:spPr>
          <a:xfrm>
            <a:off x="7600172" y="3403273"/>
            <a:ext cx="670730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7920C389-BF5B-4DAA-9FB5-1D8B5F365C9F}"/>
              </a:ext>
            </a:extLst>
          </p:cNvPr>
          <p:cNvCxnSpPr>
            <a:cxnSpLocks/>
          </p:cNvCxnSpPr>
          <p:nvPr/>
        </p:nvCxnSpPr>
        <p:spPr>
          <a:xfrm>
            <a:off x="7607653" y="2546915"/>
            <a:ext cx="670730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FA82EE76-5588-484D-B865-EF24EDCDCD93}"/>
              </a:ext>
            </a:extLst>
          </p:cNvPr>
          <p:cNvCxnSpPr>
            <a:cxnSpLocks/>
          </p:cNvCxnSpPr>
          <p:nvPr/>
        </p:nvCxnSpPr>
        <p:spPr>
          <a:xfrm>
            <a:off x="7607315" y="4276222"/>
            <a:ext cx="670730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81CF6000-D78F-4A5C-9F9F-63ACA808DA33}"/>
              </a:ext>
            </a:extLst>
          </p:cNvPr>
          <p:cNvCxnSpPr>
            <a:cxnSpLocks/>
          </p:cNvCxnSpPr>
          <p:nvPr/>
        </p:nvCxnSpPr>
        <p:spPr>
          <a:xfrm>
            <a:off x="7600172" y="5137341"/>
            <a:ext cx="670730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4E3196BA-6AC3-4880-871D-D0D21DBC658F}"/>
              </a:ext>
            </a:extLst>
          </p:cNvPr>
          <p:cNvCxnSpPr>
            <a:cxnSpLocks/>
          </p:cNvCxnSpPr>
          <p:nvPr/>
        </p:nvCxnSpPr>
        <p:spPr>
          <a:xfrm>
            <a:off x="7935537" y="2207431"/>
            <a:ext cx="163916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C8ECDC34-CB38-4EB5-AF2F-BCA41DC0F210}"/>
              </a:ext>
            </a:extLst>
          </p:cNvPr>
          <p:cNvCxnSpPr>
            <a:cxnSpLocks/>
          </p:cNvCxnSpPr>
          <p:nvPr/>
        </p:nvCxnSpPr>
        <p:spPr>
          <a:xfrm>
            <a:off x="7930775" y="3069444"/>
            <a:ext cx="163916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9752BBAE-8159-4B1A-9455-D77E8078813D}"/>
              </a:ext>
            </a:extLst>
          </p:cNvPr>
          <p:cNvCxnSpPr>
            <a:cxnSpLocks/>
          </p:cNvCxnSpPr>
          <p:nvPr/>
        </p:nvCxnSpPr>
        <p:spPr>
          <a:xfrm>
            <a:off x="7930775" y="3945744"/>
            <a:ext cx="163916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736B648A-D6C7-4EC8-AC92-C8FBAD1BB22D}"/>
              </a:ext>
            </a:extLst>
          </p:cNvPr>
          <p:cNvCxnSpPr>
            <a:cxnSpLocks/>
          </p:cNvCxnSpPr>
          <p:nvPr/>
        </p:nvCxnSpPr>
        <p:spPr>
          <a:xfrm>
            <a:off x="7929187" y="4800613"/>
            <a:ext cx="163916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ECCA5BF3-4DA6-46EB-BA1E-DA4E4EC0B378}"/>
              </a:ext>
            </a:extLst>
          </p:cNvPr>
          <p:cNvCxnSpPr>
            <a:cxnSpLocks/>
          </p:cNvCxnSpPr>
          <p:nvPr/>
        </p:nvCxnSpPr>
        <p:spPr>
          <a:xfrm flipH="1">
            <a:off x="8092310" y="1825657"/>
            <a:ext cx="2381" cy="190241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D4A97AE2-23D4-46A7-B5C0-959E7F4F9EDF}"/>
              </a:ext>
            </a:extLst>
          </p:cNvPr>
          <p:cNvCxnSpPr>
            <a:cxnSpLocks/>
          </p:cNvCxnSpPr>
          <p:nvPr/>
        </p:nvCxnSpPr>
        <p:spPr>
          <a:xfrm>
            <a:off x="8093103" y="2682905"/>
            <a:ext cx="0" cy="204503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5DA16258-C760-4AE3-8DF0-E0C06C390232}"/>
              </a:ext>
            </a:extLst>
          </p:cNvPr>
          <p:cNvCxnSpPr>
            <a:cxnSpLocks/>
          </p:cNvCxnSpPr>
          <p:nvPr/>
        </p:nvCxnSpPr>
        <p:spPr>
          <a:xfrm>
            <a:off x="8093103" y="3560267"/>
            <a:ext cx="0" cy="207322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263A4E1D-CCC4-4DA4-8751-083518A49DB7}"/>
              </a:ext>
            </a:extLst>
          </p:cNvPr>
          <p:cNvCxnSpPr>
            <a:cxnSpLocks/>
          </p:cNvCxnSpPr>
          <p:nvPr/>
        </p:nvCxnSpPr>
        <p:spPr>
          <a:xfrm flipH="1">
            <a:off x="8087666" y="4421722"/>
            <a:ext cx="1131" cy="20402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6EECB975-B7B2-46E9-87AC-8513575B40E1}"/>
              </a:ext>
            </a:extLst>
          </p:cNvPr>
          <p:cNvCxnSpPr>
            <a:cxnSpLocks/>
          </p:cNvCxnSpPr>
          <p:nvPr/>
        </p:nvCxnSpPr>
        <p:spPr>
          <a:xfrm>
            <a:off x="8091516" y="2013515"/>
            <a:ext cx="0" cy="198678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A5F12F1F-C4C1-4FB6-BACE-EA86A8487062}"/>
              </a:ext>
            </a:extLst>
          </p:cNvPr>
          <p:cNvCxnSpPr>
            <a:cxnSpLocks/>
          </p:cNvCxnSpPr>
          <p:nvPr/>
        </p:nvCxnSpPr>
        <p:spPr>
          <a:xfrm>
            <a:off x="8093559" y="2887408"/>
            <a:ext cx="0" cy="182036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440443B7-7276-4C1C-BAD1-28EF17E27AAA}"/>
              </a:ext>
            </a:extLst>
          </p:cNvPr>
          <p:cNvCxnSpPr>
            <a:cxnSpLocks/>
          </p:cNvCxnSpPr>
          <p:nvPr/>
        </p:nvCxnSpPr>
        <p:spPr>
          <a:xfrm>
            <a:off x="8093559" y="3753800"/>
            <a:ext cx="0" cy="198678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707FFA78-4D2F-4372-AABA-ACA8BC8237F8}"/>
              </a:ext>
            </a:extLst>
          </p:cNvPr>
          <p:cNvCxnSpPr>
            <a:cxnSpLocks/>
          </p:cNvCxnSpPr>
          <p:nvPr/>
        </p:nvCxnSpPr>
        <p:spPr>
          <a:xfrm>
            <a:off x="8087666" y="4625747"/>
            <a:ext cx="0" cy="177247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E66DAE30-AF65-409F-A5F0-CE80162BB4C1}"/>
              </a:ext>
            </a:extLst>
          </p:cNvPr>
          <p:cNvCxnSpPr>
            <a:cxnSpLocks/>
          </p:cNvCxnSpPr>
          <p:nvPr/>
        </p:nvCxnSpPr>
        <p:spPr>
          <a:xfrm>
            <a:off x="8263542" y="4900107"/>
            <a:ext cx="0" cy="237234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AB9C6FB2-D892-4090-967A-E5F398BB9280}"/>
              </a:ext>
            </a:extLst>
          </p:cNvPr>
          <p:cNvCxnSpPr>
            <a:cxnSpLocks/>
          </p:cNvCxnSpPr>
          <p:nvPr/>
        </p:nvCxnSpPr>
        <p:spPr>
          <a:xfrm>
            <a:off x="8267751" y="4056628"/>
            <a:ext cx="0" cy="219594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ACDB5026-2AEE-4ACA-81C5-713236CBA174}"/>
              </a:ext>
            </a:extLst>
          </p:cNvPr>
          <p:cNvCxnSpPr>
            <a:cxnSpLocks/>
          </p:cNvCxnSpPr>
          <p:nvPr/>
        </p:nvCxnSpPr>
        <p:spPr>
          <a:xfrm>
            <a:off x="8263542" y="3180328"/>
            <a:ext cx="1274" cy="229157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5C4A3DCA-045D-48B4-8816-27BA49C8B17D}"/>
              </a:ext>
            </a:extLst>
          </p:cNvPr>
          <p:cNvCxnSpPr>
            <a:cxnSpLocks/>
          </p:cNvCxnSpPr>
          <p:nvPr/>
        </p:nvCxnSpPr>
        <p:spPr>
          <a:xfrm>
            <a:off x="8270902" y="2313591"/>
            <a:ext cx="1274" cy="243298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5529613B-6BA3-46D8-AAB5-877FBEE6B0C1}"/>
              </a:ext>
            </a:extLst>
          </p:cNvPr>
          <p:cNvCxnSpPr>
            <a:cxnSpLocks/>
          </p:cNvCxnSpPr>
          <p:nvPr/>
        </p:nvCxnSpPr>
        <p:spPr>
          <a:xfrm>
            <a:off x="8087666" y="2023041"/>
            <a:ext cx="114517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CDE04EBA-FDE3-4B8D-A772-BB8D170A0A77}"/>
              </a:ext>
            </a:extLst>
          </p:cNvPr>
          <p:cNvCxnSpPr>
            <a:cxnSpLocks/>
          </p:cNvCxnSpPr>
          <p:nvPr/>
        </p:nvCxnSpPr>
        <p:spPr>
          <a:xfrm>
            <a:off x="8087666" y="2885027"/>
            <a:ext cx="114517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85E6F9B7-7314-4C8F-B901-29E71938E3E1}"/>
              </a:ext>
            </a:extLst>
          </p:cNvPr>
          <p:cNvCxnSpPr>
            <a:cxnSpLocks/>
          </p:cNvCxnSpPr>
          <p:nvPr/>
        </p:nvCxnSpPr>
        <p:spPr>
          <a:xfrm>
            <a:off x="8087665" y="3758537"/>
            <a:ext cx="114517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E7E3B456-BF18-42FF-BF64-00D63FD02EB6}"/>
              </a:ext>
            </a:extLst>
          </p:cNvPr>
          <p:cNvCxnSpPr>
            <a:cxnSpLocks/>
          </p:cNvCxnSpPr>
          <p:nvPr/>
        </p:nvCxnSpPr>
        <p:spPr>
          <a:xfrm>
            <a:off x="8082902" y="4625312"/>
            <a:ext cx="114517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153D2851-7183-4CA4-AA2E-F7CEC9F34330}"/>
              </a:ext>
            </a:extLst>
          </p:cNvPr>
          <p:cNvCxnSpPr>
            <a:cxnSpLocks/>
          </p:cNvCxnSpPr>
          <p:nvPr/>
        </p:nvCxnSpPr>
        <p:spPr>
          <a:xfrm>
            <a:off x="8265923" y="2318354"/>
            <a:ext cx="419654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4482EEA8-FCBC-46B7-9EEF-1687944C4E5D}"/>
              </a:ext>
            </a:extLst>
          </p:cNvPr>
          <p:cNvCxnSpPr>
            <a:cxnSpLocks/>
          </p:cNvCxnSpPr>
          <p:nvPr/>
        </p:nvCxnSpPr>
        <p:spPr>
          <a:xfrm>
            <a:off x="8256399" y="3177985"/>
            <a:ext cx="419654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493A0F0B-EDCF-455D-8F49-80A09732482C}"/>
              </a:ext>
            </a:extLst>
          </p:cNvPr>
          <p:cNvCxnSpPr>
            <a:cxnSpLocks/>
          </p:cNvCxnSpPr>
          <p:nvPr/>
        </p:nvCxnSpPr>
        <p:spPr>
          <a:xfrm>
            <a:off x="8263542" y="4056628"/>
            <a:ext cx="419654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B241F371-4446-4017-BADD-E91950F78D28}"/>
              </a:ext>
            </a:extLst>
          </p:cNvPr>
          <p:cNvCxnSpPr>
            <a:cxnSpLocks/>
          </p:cNvCxnSpPr>
          <p:nvPr/>
        </p:nvCxnSpPr>
        <p:spPr>
          <a:xfrm>
            <a:off x="8256399" y="4909631"/>
            <a:ext cx="419654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ectangle 179">
            <a:extLst>
              <a:ext uri="{FF2B5EF4-FFF2-40B4-BE49-F238E27FC236}">
                <a16:creationId xmlns:a16="http://schemas.microsoft.com/office/drawing/2014/main" id="{5D94E890-8004-4802-A0D6-00F91C7291D2}"/>
              </a:ext>
            </a:extLst>
          </p:cNvPr>
          <p:cNvSpPr/>
          <p:nvPr/>
        </p:nvSpPr>
        <p:spPr>
          <a:xfrm>
            <a:off x="8709608" y="2264617"/>
            <a:ext cx="61495" cy="75091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1BE3C606-82E2-4A45-88FB-77A625E3D44E}"/>
              </a:ext>
            </a:extLst>
          </p:cNvPr>
          <p:cNvSpPr/>
          <p:nvPr/>
        </p:nvSpPr>
        <p:spPr>
          <a:xfrm>
            <a:off x="8709608" y="3127602"/>
            <a:ext cx="61495" cy="75091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EB0D3D81-2543-4B20-B1CC-EA892A2A0AFD}"/>
              </a:ext>
            </a:extLst>
          </p:cNvPr>
          <p:cNvSpPr/>
          <p:nvPr/>
        </p:nvSpPr>
        <p:spPr>
          <a:xfrm>
            <a:off x="8709608" y="3998168"/>
            <a:ext cx="61495" cy="75091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96D75EF0-4CDB-4535-8DFE-C376F1BBD913}"/>
              </a:ext>
            </a:extLst>
          </p:cNvPr>
          <p:cNvSpPr/>
          <p:nvPr/>
        </p:nvSpPr>
        <p:spPr>
          <a:xfrm>
            <a:off x="8704844" y="4863971"/>
            <a:ext cx="61495" cy="75091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31C3E861-4510-4CA0-84F2-E87AF6107A07}"/>
              </a:ext>
            </a:extLst>
          </p:cNvPr>
          <p:cNvCxnSpPr>
            <a:cxnSpLocks/>
          </p:cNvCxnSpPr>
          <p:nvPr/>
        </p:nvCxnSpPr>
        <p:spPr>
          <a:xfrm>
            <a:off x="8451938" y="2020660"/>
            <a:ext cx="12940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A335760A-AAFB-4248-963F-4E59EAC323FF}"/>
              </a:ext>
            </a:extLst>
          </p:cNvPr>
          <p:cNvCxnSpPr>
            <a:cxnSpLocks/>
          </p:cNvCxnSpPr>
          <p:nvPr/>
        </p:nvCxnSpPr>
        <p:spPr>
          <a:xfrm>
            <a:off x="8449557" y="2873147"/>
            <a:ext cx="12940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67E87169-46A4-4F3C-B40C-407A8ABE3D6E}"/>
              </a:ext>
            </a:extLst>
          </p:cNvPr>
          <p:cNvCxnSpPr>
            <a:cxnSpLocks/>
          </p:cNvCxnSpPr>
          <p:nvPr/>
        </p:nvCxnSpPr>
        <p:spPr>
          <a:xfrm>
            <a:off x="8449557" y="3753800"/>
            <a:ext cx="117497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AF369E1E-6376-4AEA-878E-4889DBC1D0AC}"/>
              </a:ext>
            </a:extLst>
          </p:cNvPr>
          <p:cNvCxnSpPr>
            <a:cxnSpLocks/>
          </p:cNvCxnSpPr>
          <p:nvPr/>
        </p:nvCxnSpPr>
        <p:spPr>
          <a:xfrm>
            <a:off x="8444795" y="4613407"/>
            <a:ext cx="12940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FEFDFDDC-9C12-487D-A068-07B14BF7B40E}"/>
              </a:ext>
            </a:extLst>
          </p:cNvPr>
          <p:cNvCxnSpPr>
            <a:cxnSpLocks/>
          </p:cNvCxnSpPr>
          <p:nvPr/>
        </p:nvCxnSpPr>
        <p:spPr>
          <a:xfrm flipV="1">
            <a:off x="8574197" y="1832799"/>
            <a:ext cx="0" cy="187861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81B18F1D-689F-4312-933D-CD966518A93A}"/>
              </a:ext>
            </a:extLst>
          </p:cNvPr>
          <p:cNvCxnSpPr>
            <a:cxnSpLocks/>
          </p:cNvCxnSpPr>
          <p:nvPr/>
        </p:nvCxnSpPr>
        <p:spPr>
          <a:xfrm flipV="1">
            <a:off x="8567054" y="2690327"/>
            <a:ext cx="0" cy="182819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7C678416-E863-4CAA-B366-A32B27332CE2}"/>
              </a:ext>
            </a:extLst>
          </p:cNvPr>
          <p:cNvCxnSpPr>
            <a:cxnSpLocks/>
          </p:cNvCxnSpPr>
          <p:nvPr/>
        </p:nvCxnSpPr>
        <p:spPr>
          <a:xfrm flipV="1">
            <a:off x="8567054" y="3560268"/>
            <a:ext cx="0" cy="207321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918B59BF-B8A5-4001-B466-283391F1A048}"/>
              </a:ext>
            </a:extLst>
          </p:cNvPr>
          <p:cNvCxnSpPr>
            <a:cxnSpLocks/>
          </p:cNvCxnSpPr>
          <p:nvPr/>
        </p:nvCxnSpPr>
        <p:spPr>
          <a:xfrm flipV="1">
            <a:off x="8567054" y="4415562"/>
            <a:ext cx="0" cy="207321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94DA4E4B-2378-444D-A9D4-6BD35AF8BD4F}"/>
              </a:ext>
            </a:extLst>
          </p:cNvPr>
          <p:cNvCxnSpPr>
            <a:cxnSpLocks/>
          </p:cNvCxnSpPr>
          <p:nvPr/>
        </p:nvCxnSpPr>
        <p:spPr>
          <a:xfrm>
            <a:off x="8567054" y="1830402"/>
            <a:ext cx="647161" cy="2397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6F169A0-420D-4AD2-AC74-11925814C597}"/>
              </a:ext>
            </a:extLst>
          </p:cNvPr>
          <p:cNvCxnSpPr>
            <a:cxnSpLocks/>
          </p:cNvCxnSpPr>
          <p:nvPr/>
        </p:nvCxnSpPr>
        <p:spPr>
          <a:xfrm>
            <a:off x="8562291" y="2689933"/>
            <a:ext cx="647161" cy="2397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5A9B2B13-858B-4BA9-8B00-0CF2656C026E}"/>
              </a:ext>
            </a:extLst>
          </p:cNvPr>
          <p:cNvCxnSpPr>
            <a:cxnSpLocks/>
          </p:cNvCxnSpPr>
          <p:nvPr/>
        </p:nvCxnSpPr>
        <p:spPr>
          <a:xfrm>
            <a:off x="8562290" y="3568592"/>
            <a:ext cx="647161" cy="2397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5E80B6D2-B3AF-4A06-B6BE-E124A133DF5A}"/>
              </a:ext>
            </a:extLst>
          </p:cNvPr>
          <p:cNvCxnSpPr>
            <a:cxnSpLocks/>
          </p:cNvCxnSpPr>
          <p:nvPr/>
        </p:nvCxnSpPr>
        <p:spPr>
          <a:xfrm>
            <a:off x="8562290" y="4423049"/>
            <a:ext cx="647161" cy="2397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3CC6CB96-DB09-4E96-A28E-3854B96413BA}"/>
              </a:ext>
            </a:extLst>
          </p:cNvPr>
          <p:cNvCxnSpPr>
            <a:cxnSpLocks/>
          </p:cNvCxnSpPr>
          <p:nvPr/>
        </p:nvCxnSpPr>
        <p:spPr>
          <a:xfrm>
            <a:off x="8890632" y="2218755"/>
            <a:ext cx="323581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AA570D13-6290-4C78-B901-892F35D87904}"/>
              </a:ext>
            </a:extLst>
          </p:cNvPr>
          <p:cNvCxnSpPr>
            <a:cxnSpLocks/>
          </p:cNvCxnSpPr>
          <p:nvPr/>
        </p:nvCxnSpPr>
        <p:spPr>
          <a:xfrm>
            <a:off x="8885870" y="3071825"/>
            <a:ext cx="323581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E74D1616-E81A-4EED-A096-7F498EF893BC}"/>
              </a:ext>
            </a:extLst>
          </p:cNvPr>
          <p:cNvCxnSpPr>
            <a:cxnSpLocks/>
          </p:cNvCxnSpPr>
          <p:nvPr/>
        </p:nvCxnSpPr>
        <p:spPr>
          <a:xfrm>
            <a:off x="8885869" y="3948750"/>
            <a:ext cx="323581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956CB172-0790-4792-B751-EBA898DE0AF4}"/>
              </a:ext>
            </a:extLst>
          </p:cNvPr>
          <p:cNvCxnSpPr>
            <a:cxnSpLocks/>
          </p:cNvCxnSpPr>
          <p:nvPr/>
        </p:nvCxnSpPr>
        <p:spPr>
          <a:xfrm>
            <a:off x="8885868" y="4807756"/>
            <a:ext cx="323581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D5B80470-AE13-4435-BD47-E786C64AC729}"/>
              </a:ext>
            </a:extLst>
          </p:cNvPr>
          <p:cNvCxnSpPr>
            <a:cxnSpLocks/>
          </p:cNvCxnSpPr>
          <p:nvPr/>
        </p:nvCxnSpPr>
        <p:spPr>
          <a:xfrm>
            <a:off x="9209449" y="1830936"/>
            <a:ext cx="0" cy="290252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>
            <a:extLst>
              <a:ext uri="{FF2B5EF4-FFF2-40B4-BE49-F238E27FC236}">
                <a16:creationId xmlns:a16="http://schemas.microsoft.com/office/drawing/2014/main" id="{88739CB7-95BD-49A8-9C0B-0A828A585E4C}"/>
              </a:ext>
            </a:extLst>
          </p:cNvPr>
          <p:cNvCxnSpPr>
            <a:cxnSpLocks/>
          </p:cNvCxnSpPr>
          <p:nvPr/>
        </p:nvCxnSpPr>
        <p:spPr>
          <a:xfrm>
            <a:off x="9209449" y="2687667"/>
            <a:ext cx="0" cy="290252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E8468DC6-7FB8-4C9C-A79C-EE41438E5B82}"/>
              </a:ext>
            </a:extLst>
          </p:cNvPr>
          <p:cNvCxnSpPr>
            <a:cxnSpLocks/>
          </p:cNvCxnSpPr>
          <p:nvPr/>
        </p:nvCxnSpPr>
        <p:spPr>
          <a:xfrm>
            <a:off x="9209449" y="3567410"/>
            <a:ext cx="0" cy="290252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64AB3033-0699-40AA-B697-991DC7C50C41}"/>
              </a:ext>
            </a:extLst>
          </p:cNvPr>
          <p:cNvCxnSpPr>
            <a:cxnSpLocks/>
          </p:cNvCxnSpPr>
          <p:nvPr/>
        </p:nvCxnSpPr>
        <p:spPr>
          <a:xfrm>
            <a:off x="9207065" y="4421503"/>
            <a:ext cx="0" cy="290252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8DA75A4A-9AE6-4BF0-BABA-E7F6715599B2}"/>
              </a:ext>
            </a:extLst>
          </p:cNvPr>
          <p:cNvCxnSpPr>
            <a:cxnSpLocks/>
          </p:cNvCxnSpPr>
          <p:nvPr/>
        </p:nvCxnSpPr>
        <p:spPr>
          <a:xfrm>
            <a:off x="9214213" y="2207431"/>
            <a:ext cx="0" cy="9949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547065D4-2ACF-43FA-ADD4-9027384E0742}"/>
              </a:ext>
            </a:extLst>
          </p:cNvPr>
          <p:cNvCxnSpPr>
            <a:cxnSpLocks/>
          </p:cNvCxnSpPr>
          <p:nvPr/>
        </p:nvCxnSpPr>
        <p:spPr>
          <a:xfrm>
            <a:off x="9211832" y="3063271"/>
            <a:ext cx="0" cy="9949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A9A1C74A-5A3B-473B-9ADD-74DB4BD7AA2D}"/>
              </a:ext>
            </a:extLst>
          </p:cNvPr>
          <p:cNvCxnSpPr>
            <a:cxnSpLocks/>
          </p:cNvCxnSpPr>
          <p:nvPr/>
        </p:nvCxnSpPr>
        <p:spPr>
          <a:xfrm>
            <a:off x="9207065" y="3947716"/>
            <a:ext cx="0" cy="9949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30242A35-C5D1-4F3F-A0F5-96A0CDAA1238}"/>
              </a:ext>
            </a:extLst>
          </p:cNvPr>
          <p:cNvCxnSpPr>
            <a:cxnSpLocks/>
          </p:cNvCxnSpPr>
          <p:nvPr/>
        </p:nvCxnSpPr>
        <p:spPr>
          <a:xfrm>
            <a:off x="9204681" y="4807080"/>
            <a:ext cx="0" cy="9949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A1AEA3D1-6A09-41B8-8AB2-9534EADEEDEF}"/>
              </a:ext>
            </a:extLst>
          </p:cNvPr>
          <p:cNvCxnSpPr>
            <a:cxnSpLocks/>
          </p:cNvCxnSpPr>
          <p:nvPr/>
        </p:nvCxnSpPr>
        <p:spPr>
          <a:xfrm>
            <a:off x="9207070" y="2113946"/>
            <a:ext cx="21653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>
            <a:extLst>
              <a:ext uri="{FF2B5EF4-FFF2-40B4-BE49-F238E27FC236}">
                <a16:creationId xmlns:a16="http://schemas.microsoft.com/office/drawing/2014/main" id="{8343F3F6-C479-4845-9DAD-BD4B4CC07B82}"/>
              </a:ext>
            </a:extLst>
          </p:cNvPr>
          <p:cNvCxnSpPr>
            <a:cxnSpLocks/>
          </p:cNvCxnSpPr>
          <p:nvPr/>
        </p:nvCxnSpPr>
        <p:spPr>
          <a:xfrm>
            <a:off x="9204681" y="2306926"/>
            <a:ext cx="21653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E7E9EFF7-6FFF-40E1-AB08-266CDC2E4ABC}"/>
              </a:ext>
            </a:extLst>
          </p:cNvPr>
          <p:cNvCxnSpPr>
            <a:cxnSpLocks/>
          </p:cNvCxnSpPr>
          <p:nvPr/>
        </p:nvCxnSpPr>
        <p:spPr>
          <a:xfrm>
            <a:off x="9199919" y="2977919"/>
            <a:ext cx="21653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DBB961D0-70C5-45F1-AE65-C5EF14B026DB}"/>
              </a:ext>
            </a:extLst>
          </p:cNvPr>
          <p:cNvCxnSpPr>
            <a:cxnSpLocks/>
          </p:cNvCxnSpPr>
          <p:nvPr/>
        </p:nvCxnSpPr>
        <p:spPr>
          <a:xfrm>
            <a:off x="9207065" y="3165147"/>
            <a:ext cx="21653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>
            <a:extLst>
              <a:ext uri="{FF2B5EF4-FFF2-40B4-BE49-F238E27FC236}">
                <a16:creationId xmlns:a16="http://schemas.microsoft.com/office/drawing/2014/main" id="{544AF548-35B8-48AA-8492-01A814AEF7BC}"/>
              </a:ext>
            </a:extLst>
          </p:cNvPr>
          <p:cNvCxnSpPr>
            <a:cxnSpLocks/>
          </p:cNvCxnSpPr>
          <p:nvPr/>
        </p:nvCxnSpPr>
        <p:spPr>
          <a:xfrm>
            <a:off x="9199919" y="3853139"/>
            <a:ext cx="21653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>
            <a:extLst>
              <a:ext uri="{FF2B5EF4-FFF2-40B4-BE49-F238E27FC236}">
                <a16:creationId xmlns:a16="http://schemas.microsoft.com/office/drawing/2014/main" id="{38EA86A1-C734-48E5-9D6D-2EB50894DCC0}"/>
              </a:ext>
            </a:extLst>
          </p:cNvPr>
          <p:cNvCxnSpPr>
            <a:cxnSpLocks/>
          </p:cNvCxnSpPr>
          <p:nvPr/>
        </p:nvCxnSpPr>
        <p:spPr>
          <a:xfrm>
            <a:off x="9199919" y="4041774"/>
            <a:ext cx="21653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7D592E18-9B2F-4F10-9229-D5FB71EC60C7}"/>
              </a:ext>
            </a:extLst>
          </p:cNvPr>
          <p:cNvCxnSpPr>
            <a:cxnSpLocks/>
          </p:cNvCxnSpPr>
          <p:nvPr/>
        </p:nvCxnSpPr>
        <p:spPr>
          <a:xfrm>
            <a:off x="9199919" y="4711755"/>
            <a:ext cx="21653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D5140CD6-EA02-46A3-B0AB-7C8046B7F033}"/>
              </a:ext>
            </a:extLst>
          </p:cNvPr>
          <p:cNvCxnSpPr>
            <a:cxnSpLocks/>
          </p:cNvCxnSpPr>
          <p:nvPr/>
        </p:nvCxnSpPr>
        <p:spPr>
          <a:xfrm>
            <a:off x="9199919" y="4900107"/>
            <a:ext cx="216532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808ADFD1-E62E-4E7C-9B9F-6DB6DE51613E}"/>
              </a:ext>
            </a:extLst>
          </p:cNvPr>
          <p:cNvCxnSpPr>
            <a:cxnSpLocks/>
          </p:cNvCxnSpPr>
          <p:nvPr/>
        </p:nvCxnSpPr>
        <p:spPr>
          <a:xfrm>
            <a:off x="9628551" y="2213993"/>
            <a:ext cx="240507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53712422-09CF-44AD-BB34-AD7059EE26C2}"/>
              </a:ext>
            </a:extLst>
          </p:cNvPr>
          <p:cNvCxnSpPr>
            <a:cxnSpLocks/>
          </p:cNvCxnSpPr>
          <p:nvPr/>
        </p:nvCxnSpPr>
        <p:spPr>
          <a:xfrm>
            <a:off x="9628550" y="3077040"/>
            <a:ext cx="240507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4150F554-2DCA-47D6-BF73-C1B306C94CE6}"/>
              </a:ext>
            </a:extLst>
          </p:cNvPr>
          <p:cNvCxnSpPr>
            <a:cxnSpLocks/>
          </p:cNvCxnSpPr>
          <p:nvPr/>
        </p:nvCxnSpPr>
        <p:spPr>
          <a:xfrm>
            <a:off x="9628549" y="3949612"/>
            <a:ext cx="240507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AE5638BE-39B4-4BD2-BF86-6488F4C44D13}"/>
              </a:ext>
            </a:extLst>
          </p:cNvPr>
          <p:cNvCxnSpPr>
            <a:cxnSpLocks/>
          </p:cNvCxnSpPr>
          <p:nvPr/>
        </p:nvCxnSpPr>
        <p:spPr>
          <a:xfrm>
            <a:off x="9623786" y="4830674"/>
            <a:ext cx="240507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8EC37E6D-9079-444B-9F01-893854529D60}"/>
              </a:ext>
            </a:extLst>
          </p:cNvPr>
          <p:cNvCxnSpPr>
            <a:cxnSpLocks/>
          </p:cNvCxnSpPr>
          <p:nvPr/>
        </p:nvCxnSpPr>
        <p:spPr>
          <a:xfrm>
            <a:off x="9864293" y="2205050"/>
            <a:ext cx="0" cy="425209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8778525-9C46-4589-9A90-7BB9CBDA355A}"/>
              </a:ext>
            </a:extLst>
          </p:cNvPr>
          <p:cNvCxnSpPr>
            <a:cxnSpLocks/>
          </p:cNvCxnSpPr>
          <p:nvPr/>
        </p:nvCxnSpPr>
        <p:spPr>
          <a:xfrm>
            <a:off x="9858770" y="3950454"/>
            <a:ext cx="4762" cy="465108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8E0C861D-D764-4B9B-A2D9-76547C435912}"/>
              </a:ext>
            </a:extLst>
          </p:cNvPr>
          <p:cNvCxnSpPr>
            <a:cxnSpLocks/>
          </p:cNvCxnSpPr>
          <p:nvPr/>
        </p:nvCxnSpPr>
        <p:spPr>
          <a:xfrm>
            <a:off x="9863530" y="2608828"/>
            <a:ext cx="0" cy="47216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>
            <a:extLst>
              <a:ext uri="{FF2B5EF4-FFF2-40B4-BE49-F238E27FC236}">
                <a16:creationId xmlns:a16="http://schemas.microsoft.com/office/drawing/2014/main" id="{76631D1A-7D12-448E-AD4D-BF6DC2041007}"/>
              </a:ext>
            </a:extLst>
          </p:cNvPr>
          <p:cNvCxnSpPr>
            <a:cxnSpLocks/>
          </p:cNvCxnSpPr>
          <p:nvPr/>
        </p:nvCxnSpPr>
        <p:spPr>
          <a:xfrm>
            <a:off x="9861147" y="4387569"/>
            <a:ext cx="0" cy="448381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99371CDB-FA8A-4E24-A0F9-E484A7B21910}"/>
              </a:ext>
            </a:extLst>
          </p:cNvPr>
          <p:cNvCxnSpPr>
            <a:cxnSpLocks/>
          </p:cNvCxnSpPr>
          <p:nvPr/>
        </p:nvCxnSpPr>
        <p:spPr>
          <a:xfrm>
            <a:off x="9869056" y="2614043"/>
            <a:ext cx="321471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>
            <a:extLst>
              <a:ext uri="{FF2B5EF4-FFF2-40B4-BE49-F238E27FC236}">
                <a16:creationId xmlns:a16="http://schemas.microsoft.com/office/drawing/2014/main" id="{BDDDF390-C3AC-4699-B372-4071B1AFC737}"/>
              </a:ext>
            </a:extLst>
          </p:cNvPr>
          <p:cNvCxnSpPr>
            <a:cxnSpLocks/>
          </p:cNvCxnSpPr>
          <p:nvPr/>
        </p:nvCxnSpPr>
        <p:spPr>
          <a:xfrm>
            <a:off x="9863532" y="4394712"/>
            <a:ext cx="321471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D892B972-87E7-4419-90A6-408EC6F99807}"/>
              </a:ext>
            </a:extLst>
          </p:cNvPr>
          <p:cNvCxnSpPr>
            <a:cxnSpLocks/>
          </p:cNvCxnSpPr>
          <p:nvPr/>
        </p:nvCxnSpPr>
        <p:spPr>
          <a:xfrm>
            <a:off x="10440556" y="2608828"/>
            <a:ext cx="242890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E229374B-764A-4CD2-99BA-B06817B69092}"/>
              </a:ext>
            </a:extLst>
          </p:cNvPr>
          <p:cNvCxnSpPr>
            <a:cxnSpLocks/>
          </p:cNvCxnSpPr>
          <p:nvPr/>
        </p:nvCxnSpPr>
        <p:spPr>
          <a:xfrm>
            <a:off x="10440556" y="4392332"/>
            <a:ext cx="242890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96FDF76B-7045-4DC4-8E81-C183CA7C1FCA}"/>
              </a:ext>
            </a:extLst>
          </p:cNvPr>
          <p:cNvCxnSpPr>
            <a:cxnSpLocks/>
          </p:cNvCxnSpPr>
          <p:nvPr/>
        </p:nvCxnSpPr>
        <p:spPr>
          <a:xfrm>
            <a:off x="10683446" y="2599251"/>
            <a:ext cx="0" cy="84867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1BC0738F-7F74-4D17-A6F0-0E73D3C25091}"/>
              </a:ext>
            </a:extLst>
          </p:cNvPr>
          <p:cNvCxnSpPr>
            <a:cxnSpLocks/>
          </p:cNvCxnSpPr>
          <p:nvPr/>
        </p:nvCxnSpPr>
        <p:spPr>
          <a:xfrm>
            <a:off x="10682680" y="3447921"/>
            <a:ext cx="0" cy="950044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2229E22E-322F-4CC6-94C4-8E73949B6942}"/>
              </a:ext>
            </a:extLst>
          </p:cNvPr>
          <p:cNvCxnSpPr>
            <a:cxnSpLocks/>
          </p:cNvCxnSpPr>
          <p:nvPr/>
        </p:nvCxnSpPr>
        <p:spPr>
          <a:xfrm>
            <a:off x="10682680" y="3447921"/>
            <a:ext cx="242890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>
            <a:extLst>
              <a:ext uri="{FF2B5EF4-FFF2-40B4-BE49-F238E27FC236}">
                <a16:creationId xmlns:a16="http://schemas.microsoft.com/office/drawing/2014/main" id="{EE4857C2-1D14-42F5-8133-0B2D5FAB9709}"/>
              </a:ext>
            </a:extLst>
          </p:cNvPr>
          <p:cNvCxnSpPr>
            <a:cxnSpLocks/>
          </p:cNvCxnSpPr>
          <p:nvPr/>
        </p:nvCxnSpPr>
        <p:spPr>
          <a:xfrm>
            <a:off x="11169482" y="3447921"/>
            <a:ext cx="242890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71" name="Table 13">
                <a:extLst>
                  <a:ext uri="{FF2B5EF4-FFF2-40B4-BE49-F238E27FC236}">
                    <a16:creationId xmlns:a16="http://schemas.microsoft.com/office/drawing/2014/main" id="{5FE9D31D-2892-46CD-B358-62554540B3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2541818"/>
                  </p:ext>
                </p:extLst>
              </p:nvPr>
            </p:nvGraphicFramePr>
            <p:xfrm>
              <a:off x="1103116" y="2270188"/>
              <a:ext cx="4184669" cy="2352421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939607">
                      <a:extLst>
                        <a:ext uri="{9D8B030D-6E8A-4147-A177-3AD203B41FA5}">
                          <a16:colId xmlns:a16="http://schemas.microsoft.com/office/drawing/2014/main" val="2209797810"/>
                        </a:ext>
                      </a:extLst>
                    </a:gridCol>
                    <a:gridCol w="2245062">
                      <a:extLst>
                        <a:ext uri="{9D8B030D-6E8A-4147-A177-3AD203B41FA5}">
                          <a16:colId xmlns:a16="http://schemas.microsoft.com/office/drawing/2014/main" val="422415329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Kernel Function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Equation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72388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RBF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  <m:sSup>
                                      <m:sSupPr>
                                        <m:ctrlPr>
                                          <a:rPr lang="en-US" b="0" i="1" noProof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‖"/>
                                            <m:endChr m:val="‖"/>
                                            <m:ctrlPr>
                                              <a:rPr lang="en-US" b="0" i="1" noProof="0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b="0" noProof="0" smtClean="0">
                                                <a:latin typeface="Cambria Math" panose="02040503050406030204" pitchFamily="18" charset="0"/>
                                              </a:rPr>
                                              <m:t>𝐼</m:t>
                                            </m:r>
                                            <m:r>
                                              <a:rPr lang="en-US" b="0" noProof="0" smtClean="0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b="0" i="1" noProof="0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b="0" noProof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𝐼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b="0" noProof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𝑇</m:t>
                                                </m:r>
                                              </m:sup>
                                            </m:sSup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noProof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sup>
                                </m:sSup>
                              </m:oMath>
                            </m:oMathPara>
                          </a14:m>
                          <a:endParaRPr lang="en-US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499075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Laplacian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  <m:d>
                                      <m:dPr>
                                        <m:begChr m:val="‖"/>
                                        <m:endChr m:val="‖"/>
                                        <m:ctrlPr>
                                          <a:rPr lang="en-US" b="0" i="1" noProof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noProof="0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  <m:r>
                                          <a:rPr lang="en-US" b="0" noProof="0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p>
                                          <m:sSupPr>
                                            <m:ctrlPr>
                                              <a:rPr lang="en-US" b="0" i="1" noProof="0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noProof="0" smtClean="0">
                                                <a:latin typeface="Cambria Math" panose="02040503050406030204" pitchFamily="18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p>
                                            <m:r>
                                              <a:rPr lang="en-US" b="0" noProof="0" smtClean="0">
                                                <a:latin typeface="Cambria Math" panose="02040503050406030204" pitchFamily="18" charset="0"/>
                                              </a:rPr>
                                              <m:t>𝑇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sup>
                                </m:sSup>
                              </m:oMath>
                            </m:oMathPara>
                          </a14:m>
                          <a:endParaRPr lang="en-US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10839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Linear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⋅</m:t>
                                </m:r>
                                <m:sSup>
                                  <m:sSupPr>
                                    <m:ctrlP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p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p>
                                </m:sSup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oMath>
                            </m:oMathPara>
                          </a14:m>
                          <a:endParaRPr lang="en-US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440531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Polynomial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noProof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noProof="0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  <m:r>
                                          <a:rPr lang="en-US" b="0" noProof="0" smtClean="0">
                                            <a:latin typeface="Cambria Math" panose="02040503050406030204" pitchFamily="18" charset="0"/>
                                          </a:rPr>
                                          <m:t>⋅</m:t>
                                        </m:r>
                                        <m:sSup>
                                          <m:sSupPr>
                                            <m:ctrlPr>
                                              <a:rPr lang="en-US" b="0" i="1" noProof="0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noProof="0" smtClean="0">
                                                <a:latin typeface="Cambria Math" panose="02040503050406030204" pitchFamily="18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p>
                                            <m:r>
                                              <a:rPr lang="en-US" b="0" noProof="0" smtClean="0">
                                                <a:latin typeface="Cambria Math" panose="02040503050406030204" pitchFamily="18" charset="0"/>
                                              </a:rPr>
                                              <m:t>𝑇</m:t>
                                            </m:r>
                                          </m:sup>
                                        </m:sSup>
                                        <m:r>
                                          <a:rPr lang="en-US" b="0" noProof="0" smtClean="0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en-US" b="0" noProof="0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808911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Sigmoid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tanh</m:t>
                                </m:r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𝑎𝐼</m:t>
                                </m:r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⋅</m:t>
                                </m:r>
                                <m:sSup>
                                  <m:sSupPr>
                                    <m:ctrlP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p>
                                    <m:r>
                                      <a:rPr lang="en-US" b="0" noProof="0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p>
                                </m:sSup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b="0" noProof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841207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71" name="Table 13">
                <a:extLst>
                  <a:ext uri="{FF2B5EF4-FFF2-40B4-BE49-F238E27FC236}">
                    <a16:creationId xmlns:a16="http://schemas.microsoft.com/office/drawing/2014/main" id="{5FE9D31D-2892-46CD-B358-62554540B3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2541818"/>
                  </p:ext>
                </p:extLst>
              </p:nvPr>
            </p:nvGraphicFramePr>
            <p:xfrm>
              <a:off x="1103116" y="2270188"/>
              <a:ext cx="4184669" cy="2352421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939607">
                      <a:extLst>
                        <a:ext uri="{9D8B030D-6E8A-4147-A177-3AD203B41FA5}">
                          <a16:colId xmlns:a16="http://schemas.microsoft.com/office/drawing/2014/main" val="2209797810"/>
                        </a:ext>
                      </a:extLst>
                    </a:gridCol>
                    <a:gridCol w="2245062">
                      <a:extLst>
                        <a:ext uri="{9D8B030D-6E8A-4147-A177-3AD203B41FA5}">
                          <a16:colId xmlns:a16="http://schemas.microsoft.com/office/drawing/2014/main" val="422415329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Kernel Function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Equation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7238811"/>
                      </a:ext>
                    </a:extLst>
                  </a:tr>
                  <a:tr h="4573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RBF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1"/>
                          <a:stretch>
                            <a:fillRect l="-86450" t="-88000" r="-271" b="-35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49907563"/>
                      </a:ext>
                    </a:extLst>
                  </a:tr>
                  <a:tr h="4117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Laplacian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1"/>
                          <a:stretch>
                            <a:fillRect l="-86450" t="-207353" r="-271" b="-2897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10839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Linear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1"/>
                          <a:stretch>
                            <a:fillRect l="-86450" t="-342623" r="-271" b="-2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440531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Polynomial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1"/>
                          <a:stretch>
                            <a:fillRect l="-86450" t="-442623" r="-271" b="-1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808911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Sigmoid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1"/>
                          <a:stretch>
                            <a:fillRect l="-86450" t="-542623" r="-271" b="-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8412070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72" name="TextBox 271">
            <a:extLst>
              <a:ext uri="{FF2B5EF4-FFF2-40B4-BE49-F238E27FC236}">
                <a16:creationId xmlns:a16="http://schemas.microsoft.com/office/drawing/2014/main" id="{647EE70E-43B3-43A1-835E-4D97A81FEA02}"/>
              </a:ext>
            </a:extLst>
          </p:cNvPr>
          <p:cNvSpPr txBox="1"/>
          <p:nvPr/>
        </p:nvSpPr>
        <p:spPr>
          <a:xfrm>
            <a:off x="1103116" y="1951255"/>
            <a:ext cx="41597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noProof="0" dirty="0"/>
              <a:t>Table 1 – Supported Kernels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BE96AFAB-F8C1-47F3-90F8-567F518FD758}"/>
              </a:ext>
            </a:extLst>
          </p:cNvPr>
          <p:cNvSpPr/>
          <p:nvPr/>
        </p:nvSpPr>
        <p:spPr>
          <a:xfrm>
            <a:off x="4151245" y="3157915"/>
            <a:ext cx="353883" cy="238125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848FBD0B-F6B4-4072-B77D-283A816D1732}"/>
              </a:ext>
            </a:extLst>
          </p:cNvPr>
          <p:cNvSpPr/>
          <p:nvPr/>
        </p:nvSpPr>
        <p:spPr>
          <a:xfrm>
            <a:off x="3722620" y="3564513"/>
            <a:ext cx="501521" cy="263307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9603FA10-F8D9-49BA-8093-5D3EC964F37E}"/>
              </a:ext>
            </a:extLst>
          </p:cNvPr>
          <p:cNvSpPr/>
          <p:nvPr/>
        </p:nvSpPr>
        <p:spPr>
          <a:xfrm>
            <a:off x="3686901" y="3941466"/>
            <a:ext cx="501521" cy="263307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26E0503E-E618-412B-8B42-A74008AAC956}"/>
              </a:ext>
            </a:extLst>
          </p:cNvPr>
          <p:cNvSpPr/>
          <p:nvPr/>
        </p:nvSpPr>
        <p:spPr>
          <a:xfrm>
            <a:off x="4020277" y="4300084"/>
            <a:ext cx="484851" cy="263307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278" name="TextBox 277">
            <a:extLst>
              <a:ext uri="{FF2B5EF4-FFF2-40B4-BE49-F238E27FC236}">
                <a16:creationId xmlns:a16="http://schemas.microsoft.com/office/drawing/2014/main" id="{226D6980-DCCC-4948-A703-A44195A0678B}"/>
              </a:ext>
            </a:extLst>
          </p:cNvPr>
          <p:cNvSpPr txBox="1"/>
          <p:nvPr/>
        </p:nvSpPr>
        <p:spPr>
          <a:xfrm>
            <a:off x="7286484" y="5392052"/>
            <a:ext cx="41258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noProof="0" dirty="0"/>
              <a:t>Fig. 4 – Kernel Implementation</a:t>
            </a:r>
          </a:p>
        </p:txBody>
      </p:sp>
      <p:sp>
        <p:nvSpPr>
          <p:cNvPr id="351" name="Rectangle: Rounded Corners 350">
            <a:extLst>
              <a:ext uri="{FF2B5EF4-FFF2-40B4-BE49-F238E27FC236}">
                <a16:creationId xmlns:a16="http://schemas.microsoft.com/office/drawing/2014/main" id="{D5A4F830-0C9D-4285-93C6-85A3BA71C936}"/>
              </a:ext>
            </a:extLst>
          </p:cNvPr>
          <p:cNvSpPr/>
          <p:nvPr/>
        </p:nvSpPr>
        <p:spPr>
          <a:xfrm>
            <a:off x="5803411" y="172505"/>
            <a:ext cx="5942090" cy="70235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60"/>
              </a:lnSpc>
              <a:buClr>
                <a:schemeClr val="accent1"/>
              </a:buClr>
            </a:pPr>
            <a:r>
              <a:rPr lang="en-US" noProof="0" dirty="0">
                <a:solidFill>
                  <a:schemeClr val="tx1"/>
                </a:solidFill>
              </a:rPr>
              <a:t>Common operations are combined in a single implementation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2E86B2-28E0-5925-9C1D-EBACDC6C7227}"/>
              </a:ext>
            </a:extLst>
          </p:cNvPr>
          <p:cNvSpPr/>
          <p:nvPr/>
        </p:nvSpPr>
        <p:spPr>
          <a:xfrm>
            <a:off x="4120289" y="2746851"/>
            <a:ext cx="353883" cy="238125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noProof="0" dirty="0">
              <a:solidFill>
                <a:schemeClr val="tx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4D76C88D-2BCC-5BAE-5842-AE0EC50F5FF8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b="18898"/>
          <a:stretch>
            <a:fillRect/>
          </a:stretch>
        </p:blipFill>
        <p:spPr>
          <a:xfrm>
            <a:off x="7498742" y="6268914"/>
            <a:ext cx="1252743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4454C688-86BB-DF56-7748-29113F969476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3245" t="16315" r="13780" b="17872"/>
          <a:stretch/>
        </p:blipFill>
        <p:spPr>
          <a:xfrm>
            <a:off x="8834564" y="6162401"/>
            <a:ext cx="1059539" cy="622597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13421D93-DAD2-D5F1-C13A-F2024CBEC8F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635338" y="6226966"/>
            <a:ext cx="613533" cy="61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33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50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"/>
                            </p:stCondLst>
                            <p:childTnLst>
                              <p:par>
                                <p:cTn id="1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000"/>
                            </p:stCondLst>
                            <p:childTnLst>
                              <p:par>
                                <p:cTn id="1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4500"/>
                            </p:stCondLst>
                            <p:childTnLst>
                              <p:par>
                                <p:cTn id="2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0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3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6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9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2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5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8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1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5000"/>
                            </p:stCondLst>
                            <p:childTnLst>
                              <p:par>
                                <p:cTn id="2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5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4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3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6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5500"/>
                            </p:stCondLst>
                            <p:childTnLst>
                              <p:par>
                                <p:cTn id="2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0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3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6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6000"/>
                            </p:stCondLst>
                            <p:childTnLst>
                              <p:par>
                                <p:cTn id="2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6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9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2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6500"/>
                            </p:stCondLst>
                            <p:childTnLst>
                              <p:par>
                                <p:cTn id="2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9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7000"/>
                            </p:stCondLst>
                            <p:childTnLst>
                              <p:par>
                                <p:cTn id="3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6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7500"/>
                            </p:stCondLst>
                            <p:childTnLst>
                              <p:par>
                                <p:cTn id="3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0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8000"/>
                            </p:stCondLst>
                            <p:childTnLst>
                              <p:par>
                                <p:cTn id="3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7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8500"/>
                            </p:stCondLst>
                            <p:childTnLst>
                              <p:par>
                                <p:cTn id="3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1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106" grpId="0" animBg="1"/>
      <p:bldP spid="107" grpId="0" animBg="1"/>
      <p:bldP spid="108" grpId="0" animBg="1"/>
      <p:bldP spid="180" grpId="0" animBg="1"/>
      <p:bldP spid="181" grpId="0" animBg="1"/>
      <p:bldP spid="182" grpId="0" animBg="1"/>
      <p:bldP spid="183" grpId="0" animBg="1"/>
      <p:bldP spid="35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|45|73.9|54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Fraunhofer_Master_16-9">
  <a:themeElements>
    <a:clrScheme name="Fraunhofer_Color">
      <a:dk1>
        <a:sysClr val="windowText" lastClr="000000"/>
      </a:dk1>
      <a:lt1>
        <a:sysClr val="window" lastClr="FFFFFF"/>
      </a:lt1>
      <a:dk2>
        <a:srgbClr val="F58220"/>
      </a:dk2>
      <a:lt2>
        <a:srgbClr val="A6BBC8"/>
      </a:lt2>
      <a:accent1>
        <a:srgbClr val="179C7D"/>
      </a:accent1>
      <a:accent2>
        <a:srgbClr val="005B7F"/>
      </a:accent2>
      <a:accent3>
        <a:srgbClr val="A6BBC8"/>
      </a:accent3>
      <a:accent4>
        <a:srgbClr val="008598"/>
      </a:accent4>
      <a:accent5>
        <a:srgbClr val="39C1CD"/>
      </a:accent5>
      <a:accent6>
        <a:srgbClr val="B2D235"/>
      </a:accent6>
      <a:hlink>
        <a:srgbClr val="179C7D"/>
      </a:hlink>
      <a:folHlink>
        <a:srgbClr val="005B7F"/>
      </a:folHlink>
    </a:clrScheme>
    <a:fontScheme name="Fraunhofer_Fonts">
      <a:majorFont>
        <a:latin typeface="Frutiger LT Com 65 Bold"/>
        <a:ea typeface=""/>
        <a:cs typeface=""/>
      </a:majorFont>
      <a:minorFont>
        <a:latin typeface="Frutiger LT Com 45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CDEE5"/>
        </a:solidFill>
        <a:ln w="9525">
          <a:noFill/>
        </a:ln>
      </a:spPr>
      <a:bodyPr lIns="108000" tIns="108000" rIns="108000" bIns="108000" rtlCol="0" anchor="ctr"/>
      <a:lstStyle>
        <a:defPPr marL="180000" indent="-180000" algn="l">
          <a:lnSpc>
            <a:spcPts val="1960"/>
          </a:lnSpc>
          <a:buClr>
            <a:schemeClr val="accent1"/>
          </a:buClr>
          <a:buFont typeface="Wingdings" panose="05000000000000000000" pitchFamily="2" charset="2"/>
          <a:buChar char="§"/>
          <a:defRPr sz="14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bg2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180000" indent="-180000" algn="l">
          <a:lnSpc>
            <a:spcPts val="1960"/>
          </a:lnSpc>
          <a:buClr>
            <a:schemeClr val="accent1"/>
          </a:buClr>
          <a:buFont typeface="Wingdings" panose="05000000000000000000" pitchFamily="2" charset="2"/>
          <a:buChar char="§"/>
          <a:defRPr sz="1400" dirty="0" smtClean="0"/>
        </a:defPPr>
      </a:lstStyle>
    </a:txDef>
  </a:objectDefaults>
  <a:extraClrSchemeLst/>
  <a:custClrLst>
    <a:custClr>
      <a:srgbClr val="179C7D"/>
    </a:custClr>
    <a:custClr>
      <a:srgbClr val="005B7F"/>
    </a:custClr>
    <a:custClr>
      <a:srgbClr val="A6BBC8"/>
    </a:custClr>
    <a:custClr>
      <a:srgbClr val="F58220"/>
    </a:custClr>
    <a:custClr>
      <a:srgbClr val="FFFFFF"/>
    </a:custClr>
    <a:custClr>
      <a:srgbClr val="337C99"/>
    </a:custClr>
    <a:custClr>
      <a:srgbClr val="669DB2"/>
    </a:custClr>
    <a:custClr>
      <a:srgbClr val="99BDCC"/>
    </a:custClr>
    <a:custClr>
      <a:srgbClr val="CCDEE5"/>
    </a:custClr>
    <a:custClr>
      <a:srgbClr val="E5EEF2"/>
    </a:custClr>
    <a:custClr>
      <a:srgbClr val="1C3F52"/>
    </a:custClr>
    <a:custClr>
      <a:srgbClr val="D3C7AE"/>
    </a:custClr>
    <a:custClr>
      <a:srgbClr val="008598"/>
    </a:custClr>
    <a:custClr>
      <a:srgbClr val="39C1CD"/>
    </a:custClr>
    <a:custClr>
      <a:srgbClr val="B2D235"/>
    </a:custClr>
    <a:custClr>
      <a:srgbClr val="FDB913"/>
    </a:custClr>
    <a:custClr>
      <a:srgbClr val="BB0056"/>
    </a:custClr>
    <a:custClr>
      <a:srgbClr val="7C154D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Fraunhofer_Master_16-9_ENAS_neu.potx" id="{BCC7C376-8CE5-4109-A92C-19DC4F1CE4F3}" vid="{3E0E437C-E4A3-4F87-94CA-A8AE3A96D3EC}"/>
    </a:ext>
  </a:extLst>
</a:theme>
</file>

<file path=ppt/theme/theme2.xml><?xml version="1.0" encoding="utf-8"?>
<a:theme xmlns:a="http://schemas.openxmlformats.org/drawingml/2006/main" name="Office">
  <a:themeElements>
    <a:clrScheme name="Fraunhofer_Color">
      <a:dk1>
        <a:sysClr val="windowText" lastClr="000000"/>
      </a:dk1>
      <a:lt1>
        <a:sysClr val="window" lastClr="FFFFFF"/>
      </a:lt1>
      <a:dk2>
        <a:srgbClr val="F58220"/>
      </a:dk2>
      <a:lt2>
        <a:srgbClr val="A6BBC8"/>
      </a:lt2>
      <a:accent1>
        <a:srgbClr val="179C7D"/>
      </a:accent1>
      <a:accent2>
        <a:srgbClr val="005B7F"/>
      </a:accent2>
      <a:accent3>
        <a:srgbClr val="A6BBC8"/>
      </a:accent3>
      <a:accent4>
        <a:srgbClr val="008598"/>
      </a:accent4>
      <a:accent5>
        <a:srgbClr val="39C1CD"/>
      </a:accent5>
      <a:accent6>
        <a:srgbClr val="B2D235"/>
      </a:accent6>
      <a:hlink>
        <a:srgbClr val="179C7D"/>
      </a:hlink>
      <a:folHlink>
        <a:srgbClr val="005B7F"/>
      </a:folHlink>
    </a:clrScheme>
    <a:fontScheme name="Fraunhofer_Fonts">
      <a:majorFont>
        <a:latin typeface="Frutiger LT Com 65 Bold"/>
        <a:ea typeface=""/>
        <a:cs typeface=""/>
      </a:majorFont>
      <a:minorFont>
        <a:latin typeface="Frutiger LT Com 45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Fraunhofer_Color">
      <a:dk1>
        <a:sysClr val="windowText" lastClr="000000"/>
      </a:dk1>
      <a:lt1>
        <a:sysClr val="window" lastClr="FFFFFF"/>
      </a:lt1>
      <a:dk2>
        <a:srgbClr val="F58220"/>
      </a:dk2>
      <a:lt2>
        <a:srgbClr val="A6BBC8"/>
      </a:lt2>
      <a:accent1>
        <a:srgbClr val="179C7D"/>
      </a:accent1>
      <a:accent2>
        <a:srgbClr val="005B7F"/>
      </a:accent2>
      <a:accent3>
        <a:srgbClr val="A6BBC8"/>
      </a:accent3>
      <a:accent4>
        <a:srgbClr val="008598"/>
      </a:accent4>
      <a:accent5>
        <a:srgbClr val="39C1CD"/>
      </a:accent5>
      <a:accent6>
        <a:srgbClr val="B2D235"/>
      </a:accent6>
      <a:hlink>
        <a:srgbClr val="179C7D"/>
      </a:hlink>
      <a:folHlink>
        <a:srgbClr val="005B7F"/>
      </a:folHlink>
    </a:clrScheme>
    <a:fontScheme name="Fraunhofer_Fonts">
      <a:majorFont>
        <a:latin typeface="Frutiger LT Com 65 Bold"/>
        <a:ea typeface=""/>
        <a:cs typeface=""/>
      </a:majorFont>
      <a:minorFont>
        <a:latin typeface="Frutiger LT Com 45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Master_Fraunhofer_ENAS_16-9</Template>
  <TotalTime>14</TotalTime>
  <Words>942</Words>
  <Application>Microsoft Office PowerPoint</Application>
  <PresentationFormat>Widescreen</PresentationFormat>
  <Paragraphs>290</Paragraphs>
  <Slides>18</Slides>
  <Notes>6</Notes>
  <HiddenSlides>3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Arial</vt:lpstr>
      <vt:lpstr>Calibri</vt:lpstr>
      <vt:lpstr>Cambria Math</vt:lpstr>
      <vt:lpstr>Consolas</vt:lpstr>
      <vt:lpstr>Frutiger LT Com 45 Light</vt:lpstr>
      <vt:lpstr>Frutiger LT Com 65 Bold</vt:lpstr>
      <vt:lpstr>Frutiger LT Com 75 Black</vt:lpstr>
      <vt:lpstr>Miriam Fixed</vt:lpstr>
      <vt:lpstr>Wingdings</vt:lpstr>
      <vt:lpstr>Fraunhofer_Master_16-9</vt:lpstr>
      <vt:lpstr>think-cell Folie</vt:lpstr>
      <vt:lpstr>PowerPoint Presentation</vt:lpstr>
      <vt:lpstr>Introduction</vt:lpstr>
      <vt:lpstr>Introduction</vt:lpstr>
      <vt:lpstr>ML FPGA Library for Kernel Methods</vt:lpstr>
      <vt:lpstr>Use Case</vt:lpstr>
      <vt:lpstr>Introduction</vt:lpstr>
      <vt:lpstr>Accelerator Implementation</vt:lpstr>
      <vt:lpstr>Accelerator Implementation</vt:lpstr>
      <vt:lpstr>Accelerator Implementation</vt:lpstr>
      <vt:lpstr>Accelerator Implementation</vt:lpstr>
      <vt:lpstr>Accelerator Implementation</vt:lpstr>
      <vt:lpstr>Accelerator Implementation</vt:lpstr>
      <vt:lpstr>Use Case 2</vt:lpstr>
      <vt:lpstr>Results</vt:lpstr>
      <vt:lpstr>Results</vt:lpstr>
      <vt:lpstr>Conclusion</vt:lpstr>
      <vt:lpstr>Conclusion</vt:lpstr>
      <vt:lpstr>PowerPoint Presentation</vt:lpstr>
    </vt:vector>
  </TitlesOfParts>
  <Company>Fraunhofer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Alnaser, Yousef</dc:creator>
  <cp:lastModifiedBy>ms720548@campussachsen.onmicrosoft.com</cp:lastModifiedBy>
  <cp:revision>134</cp:revision>
  <dcterms:created xsi:type="dcterms:W3CDTF">2025-05-16T07:51:00Z</dcterms:created>
  <dcterms:modified xsi:type="dcterms:W3CDTF">2025-05-20T18:56:08Z</dcterms:modified>
</cp:coreProperties>
</file>