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78" r:id="rId2"/>
    <p:sldId id="319" r:id="rId3"/>
    <p:sldId id="370" r:id="rId4"/>
    <p:sldId id="372" r:id="rId5"/>
    <p:sldId id="320" r:id="rId6"/>
    <p:sldId id="322" r:id="rId7"/>
    <p:sldId id="324" r:id="rId8"/>
    <p:sldId id="323" r:id="rId9"/>
    <p:sldId id="374" r:id="rId10"/>
    <p:sldId id="375" r:id="rId11"/>
    <p:sldId id="376" r:id="rId12"/>
    <p:sldId id="315" r:id="rId13"/>
    <p:sldId id="377" r:id="rId14"/>
    <p:sldId id="378" r:id="rId15"/>
    <p:sldId id="317" r:id="rId16"/>
    <p:sldId id="381" r:id="rId17"/>
    <p:sldId id="382" r:id="rId18"/>
    <p:sldId id="379" r:id="rId19"/>
    <p:sldId id="380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11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F4F"/>
    <a:srgbClr val="FF8989"/>
    <a:srgbClr val="FEFCF3"/>
    <a:srgbClr val="FCF6D3"/>
    <a:srgbClr val="FCF4CE"/>
    <a:srgbClr val="F5DC50"/>
    <a:srgbClr val="F7F9F0"/>
    <a:srgbClr val="ECF2D9"/>
    <a:srgbClr val="DEE8C2"/>
    <a:srgbClr val="B5CA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120" y="72"/>
      </p:cViewPr>
      <p:guideLst>
        <p:guide orient="horz" pos="2160"/>
        <p:guide pos="41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75" d="100"/>
          <a:sy n="75" d="100"/>
        </p:scale>
        <p:origin x="1911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E3CC217A-F9D7-47C3-B542-AAA915BA419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E7CD6EC-38D3-4F9F-824F-27FD60C73D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980D6-5DF0-463D-BFB7-BC7EA5530348}" type="datetimeFigureOut">
              <a:rPr lang="de-DE" smtClean="0"/>
              <a:t>19.05.2025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D3B72A2-2A97-46A2-B0E6-3DFA689BB9E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F749A1E-B8C3-415F-AC4C-200E5AD7884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D9C69D-BBB7-4804-A517-DD8710202B5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5584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535C94-B646-4D4D-A5E3-882C7E78FF5D}" type="datetimeFigureOut">
              <a:rPr lang="de-DE" smtClean="0"/>
              <a:t>19.05.2025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28433A-3D12-444A-8A1F-2969B3EF30A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0615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 explain every line, no need to go into every term.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3742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BFE611-019D-6358-AD65-794845541F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97CB47-36F8-B2F9-C418-9C7C7A5BA3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692DFD1-7490-ACDC-87D0-29AF627C86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Vector Auto Regression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35A037-D874-81D9-07E3-6C2E307635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960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Titel/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292B943-63E8-4E1E-B31E-5FE3860900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5CF0C306-39D7-4EAE-89DF-69763743BA67}"/>
              </a:ext>
            </a:extLst>
          </p:cNvPr>
          <p:cNvSpPr/>
          <p:nvPr userDrawn="1"/>
        </p:nvSpPr>
        <p:spPr>
          <a:xfrm>
            <a:off x="0" y="0"/>
            <a:ext cx="695325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5C513F-BDE5-4EEA-A208-17CFB8B9C3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6" y="3809454"/>
            <a:ext cx="9697665" cy="1141439"/>
          </a:xfrm>
          <a:solidFill>
            <a:schemeClr val="accent1">
              <a:lumMod val="50000"/>
              <a:alpha val="80000"/>
            </a:schemeClr>
          </a:solidFill>
          <a:ln>
            <a:noFill/>
          </a:ln>
        </p:spPr>
        <p:txBody>
          <a:bodyPr lIns="288000" tIns="144000" rIns="432000" bIns="144000" anchor="ctr">
            <a:normAutofit/>
          </a:bodyPr>
          <a:lstStyle>
            <a:lvl1pPr marL="717550" indent="0" algn="l">
              <a:buNone/>
              <a:defRPr sz="1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52A8061A-9228-4DB0-8D9D-1B65E6A7D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000" y="323750"/>
            <a:ext cx="9541821" cy="3221856"/>
          </a:xfrm>
        </p:spPr>
        <p:txBody>
          <a:bodyPr lIns="216000" tIns="0" rIns="0" bIns="108000" anchor="b">
            <a:noAutofit/>
          </a:bodyPr>
          <a:lstStyle>
            <a:lvl1pPr>
              <a:defRPr sz="4800" b="1" cap="all" baseline="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5B16576-B954-4493-9E58-E9C5386E81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991" y="5268397"/>
            <a:ext cx="1532709" cy="1265853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E58F85F-E39F-6DF2-648B-F85C48FB19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E76295D-E20E-919F-946F-82E3A703EF7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425600" y="6544800"/>
            <a:ext cx="4114800" cy="25777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3611998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Mustertabelle/Table Samp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graphicFrame>
        <p:nvGraphicFramePr>
          <p:cNvPr id="10" name="Tabellenplatzhalter 7">
            <a:extLst>
              <a:ext uri="{FF2B5EF4-FFF2-40B4-BE49-F238E27FC236}">
                <a16:creationId xmlns:a16="http://schemas.microsoft.com/office/drawing/2014/main" id="{1C20BEF9-F6A4-4E18-813E-7C7A4A89EFB4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3517667735"/>
              </p:ext>
            </p:extLst>
          </p:nvPr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DFA15C25-778F-45D2-A70E-06F46D1BF03A}"/>
              </a:ext>
            </a:extLst>
          </p:cNvPr>
          <p:cNvSpPr txBox="1"/>
          <p:nvPr userDrawn="1"/>
        </p:nvSpPr>
        <p:spPr>
          <a:xfrm>
            <a:off x="695325" y="333375"/>
            <a:ext cx="10056092" cy="985286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Mustertabelle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9CAA27B-59B5-D915-6398-75A94668C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349227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Tabelle/Tab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D5A43E47-9416-3DCC-8243-87AE52AE2064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Tabellenplatzhalter 4">
            <a:extLst>
              <a:ext uri="{FF2B5EF4-FFF2-40B4-BE49-F238E27FC236}">
                <a16:creationId xmlns:a16="http://schemas.microsoft.com/office/drawing/2014/main" id="{E454AC21-5CA9-4DCD-9E64-33EE941B0352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695325" y="1628776"/>
            <a:ext cx="10801350" cy="48958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7AA41E4-A17D-03A8-9521-4B67C9D842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0EB41DB-513E-D1FC-EB6E-F88FF40346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5420EE52-882B-A637-C5E2-47028BC68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445087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Mustertabelle/Table Samp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62DBFF28-78F7-CE5C-80EF-B1493B457FD7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9CAA27B-59B5-D915-6398-75A94668C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0D53DA9-BA6F-1D85-AA3B-A2C995551C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9CCA48CB-D9E0-3C96-4AF8-C1F8DE1FA7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326" y="333375"/>
            <a:ext cx="10056093" cy="98528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Mustertabelle</a:t>
            </a:r>
          </a:p>
        </p:txBody>
      </p:sp>
      <p:graphicFrame>
        <p:nvGraphicFramePr>
          <p:cNvPr id="8" name="Tabellenplatzhalter 7">
            <a:extLst>
              <a:ext uri="{FF2B5EF4-FFF2-40B4-BE49-F238E27FC236}">
                <a16:creationId xmlns:a16="http://schemas.microsoft.com/office/drawing/2014/main" id="{02407A3F-1F2B-E0D5-A10F-0A8F1438AB2E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2376007648"/>
              </p:ext>
            </p:extLst>
          </p:nvPr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93C5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93C5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93C5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93C5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93C5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E1ED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E1ED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E1ED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E1ED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E1ED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2817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Titel/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43B56E86-EFEB-4205-AA4A-9F3E82413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5CF0C306-39D7-4EAE-89DF-69763743BA67}"/>
              </a:ext>
            </a:extLst>
          </p:cNvPr>
          <p:cNvSpPr/>
          <p:nvPr userDrawn="1"/>
        </p:nvSpPr>
        <p:spPr>
          <a:xfrm>
            <a:off x="0" y="0"/>
            <a:ext cx="695325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5C513F-BDE5-4EEA-A208-17CFB8B9C3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6" y="3803209"/>
            <a:ext cx="9697665" cy="1141438"/>
          </a:xfrm>
          <a:solidFill>
            <a:schemeClr val="accent4">
              <a:lumMod val="50000"/>
              <a:alpha val="80000"/>
            </a:schemeClr>
          </a:solidFill>
        </p:spPr>
        <p:txBody>
          <a:bodyPr lIns="288000" tIns="144000" rIns="432000" bIns="144000" anchor="ctr">
            <a:normAutofit/>
          </a:bodyPr>
          <a:lstStyle>
            <a:lvl1pPr marL="717550" indent="0" algn="l">
              <a:lnSpc>
                <a:spcPct val="100000"/>
              </a:lnSpc>
              <a:spcBef>
                <a:spcPts val="1000"/>
              </a:spcBef>
              <a:buNone/>
              <a:defRPr sz="1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52A8061A-9228-4DB0-8D9D-1B65E6A7D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000" y="333374"/>
            <a:ext cx="9541821" cy="3205985"/>
          </a:xfrm>
        </p:spPr>
        <p:txBody>
          <a:bodyPr lIns="216000" tIns="0" rIns="0" bIns="108000" anchor="b">
            <a:noAutofit/>
          </a:bodyPr>
          <a:lstStyle>
            <a:lvl1pPr>
              <a:defRPr sz="4800" b="1" cap="all" baseline="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34066C5-F371-4079-BEC5-D83B78D0CFE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991" y="5268397"/>
            <a:ext cx="1532709" cy="1265853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C05F074-4978-BB63-F797-D5FCF996151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425600" y="6544800"/>
            <a:ext cx="4114800" cy="25777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709CECA-60EA-35F9-5F27-CF64A7C897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46850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Kapitel/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>
            <a:extLst>
              <a:ext uri="{FF2B5EF4-FFF2-40B4-BE49-F238E27FC236}">
                <a16:creationId xmlns:a16="http://schemas.microsoft.com/office/drawing/2014/main" id="{AF35D6C1-0699-3B81-DD6A-0016F7A8D7E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87338" y="0"/>
            <a:ext cx="11904662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CCAB873-861B-47E3-BAE9-07181DA521FB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E04937E-4444-4817-AF16-D7E7EA0FEA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A0C9CC46-BAE5-4171-9813-A78515AF72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7999" y="5101588"/>
            <a:ext cx="10693822" cy="1141438"/>
          </a:xfrm>
          <a:solidFill>
            <a:schemeClr val="accent4">
              <a:lumMod val="50000"/>
              <a:alpha val="80000"/>
            </a:schemeClr>
          </a:solidFill>
        </p:spPr>
        <p:txBody>
          <a:bodyPr lIns="396000" tIns="0" rIns="72000" bIns="0" anchor="ctr">
            <a:normAutofit/>
          </a:bodyPr>
          <a:lstStyle>
            <a:lvl1pPr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5FBA6571-CE1B-47EB-8C1E-D5A1391EAE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83600" y="302400"/>
            <a:ext cx="943200" cy="781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32C7237-52B1-CB5D-D118-2836DC556EC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2714226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 Inhalt/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E8896D9-06D8-F605-C9DB-A9519477D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30343007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Inhalt/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2095625"/>
            <a:ext cx="10801349" cy="44289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4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6263446-0FBB-7B9F-7376-C85F4725E6D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5696307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Inhalt/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2095625"/>
            <a:ext cx="5400675" cy="185073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4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FBB571AC-F556-C50A-DAD2-4638503AA732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695325" y="4673892"/>
            <a:ext cx="5400675" cy="185073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Textplatzhalter 23">
            <a:extLst>
              <a:ext uri="{FF2B5EF4-FFF2-40B4-BE49-F238E27FC236}">
                <a16:creationId xmlns:a16="http://schemas.microsoft.com/office/drawing/2014/main" id="{43C99AA0-30B9-CB68-5447-173C21DF9AC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5325" y="4066055"/>
            <a:ext cx="3482038" cy="439824"/>
          </a:xfrm>
          <a:solidFill>
            <a:schemeClr val="accent4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E5E99BBD-0EE1-272A-B9CD-BB38CD6536A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487788"/>
            <a:ext cx="5156200" cy="5036837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4160246-4126-D54D-D8F2-4EA413129C18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7851263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Inhalt/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628775"/>
            <a:ext cx="10801349" cy="3379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1" name="Textplatzhalter 20">
            <a:extLst>
              <a:ext uri="{FF2B5EF4-FFF2-40B4-BE49-F238E27FC236}">
                <a16:creationId xmlns:a16="http://schemas.microsoft.com/office/drawing/2014/main" id="{B0949BCE-540C-4310-9432-ECBCD4F9E8D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7999" y="5245768"/>
            <a:ext cx="11208676" cy="1278857"/>
          </a:xfrm>
          <a:solidFill>
            <a:schemeClr val="accent4">
              <a:lumMod val="50000"/>
            </a:schemeClr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AC8D3D5-3F24-32BA-B9E4-6239FD09AAD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21247385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Inhalt/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24">
            <a:extLst>
              <a:ext uri="{FF2B5EF4-FFF2-40B4-BE49-F238E27FC236}">
                <a16:creationId xmlns:a16="http://schemas.microsoft.com/office/drawing/2014/main" id="{1B6BF6A4-FC91-4167-8F07-41431B226865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7D4156-B9EE-48B3-B002-FF1BD1B4E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3375"/>
            <a:ext cx="10054800" cy="98640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605818-BCB5-4851-918D-4380EE7BB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BAA6193-522B-4DE7-B07C-2474178A85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235C822F-CC3C-4AC6-8713-E8BC4920D334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801463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A8A8ACBD-7378-4E9B-B8F5-8AA7E85F464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4354981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213B05B4-8F80-42F2-99E5-82EFE1078CF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  <p:sp>
        <p:nvSpPr>
          <p:cNvPr id="17" name="Bildplatzhalter 15">
            <a:extLst>
              <a:ext uri="{FF2B5EF4-FFF2-40B4-BE49-F238E27FC236}">
                <a16:creationId xmlns:a16="http://schemas.microsoft.com/office/drawing/2014/main" id="{0DDDB17B-0986-46FF-939D-242CCFD35E6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54981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  <p:sp>
        <p:nvSpPr>
          <p:cNvPr id="18" name="Bildplatzhalter 15">
            <a:extLst>
              <a:ext uri="{FF2B5EF4-FFF2-40B4-BE49-F238E27FC236}">
                <a16:creationId xmlns:a16="http://schemas.microsoft.com/office/drawing/2014/main" id="{D46DB007-86EC-4631-9973-7E69665C066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014637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C2C85D4D-1A11-4D5D-986E-8754B4B26DE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4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4570C8F3-09F4-4F6C-BDF3-B1F82DC969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5" name="Textplatzhalter 20">
            <a:extLst>
              <a:ext uri="{FF2B5EF4-FFF2-40B4-BE49-F238E27FC236}">
                <a16:creationId xmlns:a16="http://schemas.microsoft.com/office/drawing/2014/main" id="{A1BCFDDC-E704-4456-842B-CA12D08661D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7999" y="5245768"/>
            <a:ext cx="11208676" cy="1278857"/>
          </a:xfrm>
          <a:solidFill>
            <a:schemeClr val="accent4">
              <a:lumMod val="50000"/>
            </a:schemeClr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B38C3D2-DF70-153A-B8DF-4CECDC07280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3450049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Kapitel/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2F87A75-3F72-6661-3C8C-5F55ECF6EF1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87338" y="0"/>
            <a:ext cx="11904662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CCAB873-861B-47E3-BAE9-07181DA521FB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E04937E-4444-4817-AF16-D7E7EA0FEA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A0C9CC46-BAE5-4171-9813-A78515AF72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7999" y="5101588"/>
            <a:ext cx="10693822" cy="1141438"/>
          </a:xfrm>
          <a:solidFill>
            <a:schemeClr val="accent1">
              <a:lumMod val="50000"/>
              <a:alpha val="80000"/>
            </a:schemeClr>
          </a:solidFill>
        </p:spPr>
        <p:txBody>
          <a:bodyPr lIns="396000" tIns="0" rIns="72000" bIns="0" anchor="ctr">
            <a:normAutofit/>
          </a:bodyPr>
          <a:lstStyle>
            <a:lvl1pPr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953246B2-203D-4635-9023-C83C1FB1E1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83600" y="302400"/>
            <a:ext cx="943200" cy="781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2C564B2-3B65-9088-DFD7-AB7EDE92BA4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26644508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Inhalt/Conten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E8896D9-06D8-F605-C9DB-A9519477D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96FFF96C-003A-2C95-0C20-6A5ECF67AE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800" y="1628775"/>
            <a:ext cx="5400000" cy="4896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82C0F5C3-8222-0817-ECCA-D675DF1CE7E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628625"/>
            <a:ext cx="5156200" cy="4896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</p:spTree>
    <p:extLst>
      <p:ext uri="{BB962C8B-B14F-4D97-AF65-F5344CB8AC3E}">
        <p14:creationId xmlns:p14="http://schemas.microsoft.com/office/powerpoint/2010/main" val="743913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Tabelle/Tab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C9C186D-B875-45B9-9C0A-1830A52B4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sp>
        <p:nvSpPr>
          <p:cNvPr id="11" name="Tabellenplatzhalter 4">
            <a:extLst>
              <a:ext uri="{FF2B5EF4-FFF2-40B4-BE49-F238E27FC236}">
                <a16:creationId xmlns:a16="http://schemas.microsoft.com/office/drawing/2014/main" id="{57BDB932-A261-4963-8CCA-D819AAB058CA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695325" y="1628776"/>
            <a:ext cx="10801350" cy="48958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51EFB8F-681F-B958-6016-DE1F84F28FC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18995776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Mustertabelle/Table Samp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graphicFrame>
        <p:nvGraphicFramePr>
          <p:cNvPr id="10" name="Tabellenplatzhalter 7">
            <a:extLst>
              <a:ext uri="{FF2B5EF4-FFF2-40B4-BE49-F238E27FC236}">
                <a16:creationId xmlns:a16="http://schemas.microsoft.com/office/drawing/2014/main" id="{0D3ABB45-EB62-4087-B3EF-39BEE25E7081}"/>
              </a:ext>
            </a:extLst>
          </p:cNvPr>
          <p:cNvGraphicFramePr>
            <a:graphicFrameLocks/>
          </p:cNvGraphicFramePr>
          <p:nvPr userDrawn="1"/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  <p:sp>
        <p:nvSpPr>
          <p:cNvPr id="11" name="Textfeld 10">
            <a:extLst>
              <a:ext uri="{FF2B5EF4-FFF2-40B4-BE49-F238E27FC236}">
                <a16:creationId xmlns:a16="http://schemas.microsoft.com/office/drawing/2014/main" id="{3D336417-AA09-48C9-BDF2-558668A9C82D}"/>
              </a:ext>
            </a:extLst>
          </p:cNvPr>
          <p:cNvSpPr txBox="1"/>
          <p:nvPr userDrawn="1"/>
        </p:nvSpPr>
        <p:spPr>
          <a:xfrm>
            <a:off x="695325" y="333375"/>
            <a:ext cx="10056092" cy="985286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Mustertabelle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407347F-35E4-52BE-8323-099180448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11706335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Tabelle/Tab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16133B2B-12C4-FE1C-E575-FCC33EDD08E8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Tabellenplatzhalter 4">
            <a:extLst>
              <a:ext uri="{FF2B5EF4-FFF2-40B4-BE49-F238E27FC236}">
                <a16:creationId xmlns:a16="http://schemas.microsoft.com/office/drawing/2014/main" id="{57BDB932-A261-4963-8CCA-D819AAB058CA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695325" y="1628776"/>
            <a:ext cx="10801350" cy="4895850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8C0A269-0A22-1F24-8A6F-92CF83B25C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1D6C117F-FFC7-BDD4-24D7-796BC82D0EF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95325" y="6544945"/>
            <a:ext cx="4114800" cy="25777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7A68C062-180C-99B8-FA50-EA5C79290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972602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Mustertabelle/Table Samp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84F5C07C-2A50-6CEC-8903-DECE4340365F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02498D1E-5152-5ED6-C08A-6CCBDFC1357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95325" y="6544945"/>
            <a:ext cx="4114800" cy="25777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5E7B69D-E0FA-E32D-919C-DDCBB4E93B6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770CD29C-DC1E-D2B3-C8FD-6766D144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326" y="333375"/>
            <a:ext cx="10056093" cy="98528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Mustertabelle</a:t>
            </a:r>
          </a:p>
        </p:txBody>
      </p:sp>
      <p:graphicFrame>
        <p:nvGraphicFramePr>
          <p:cNvPr id="10" name="Tabellenplatzhalter 7">
            <a:extLst>
              <a:ext uri="{FF2B5EF4-FFF2-40B4-BE49-F238E27FC236}">
                <a16:creationId xmlns:a16="http://schemas.microsoft.com/office/drawing/2014/main" id="{6A231A57-5F02-685A-7690-A0C2EC8D0D92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3404763259"/>
              </p:ext>
            </p:extLst>
          </p:nvPr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CA6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CA6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CA6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CA6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CA69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C2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C2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C2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C2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C2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37325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Titel/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3A1DD6DF-B176-485D-B01F-0D026F51E4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5CF0C306-39D7-4EAE-89DF-69763743BA67}"/>
              </a:ext>
            </a:extLst>
          </p:cNvPr>
          <p:cNvSpPr/>
          <p:nvPr userDrawn="1"/>
        </p:nvSpPr>
        <p:spPr>
          <a:xfrm>
            <a:off x="0" y="0"/>
            <a:ext cx="695326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5C513F-BDE5-4EEA-A208-17CFB8B9C3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6" y="3803208"/>
            <a:ext cx="9697665" cy="1141439"/>
          </a:xfrm>
          <a:solidFill>
            <a:srgbClr val="BE9600">
              <a:alpha val="80000"/>
            </a:srgbClr>
          </a:solidFill>
        </p:spPr>
        <p:txBody>
          <a:bodyPr lIns="288000" tIns="144000" rIns="432000" bIns="144000" anchor="ctr">
            <a:normAutofit/>
          </a:bodyPr>
          <a:lstStyle>
            <a:lvl1pPr marL="717550" indent="0" algn="l">
              <a:buNone/>
              <a:defRPr sz="1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52A8061A-9228-4DB0-8D9D-1B65E6A7D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000" y="333374"/>
            <a:ext cx="9541821" cy="3205985"/>
          </a:xfrm>
        </p:spPr>
        <p:txBody>
          <a:bodyPr lIns="216000" tIns="0" rIns="0" bIns="108000" anchor="b">
            <a:noAutofit/>
          </a:bodyPr>
          <a:lstStyle>
            <a:lvl1pPr>
              <a:defRPr sz="4800" b="1" cap="all" baseline="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379A18D-BDEC-4A1A-B4E8-0BBF0FB0AB3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991" y="5268397"/>
            <a:ext cx="1532709" cy="1265853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338560D-8EC4-B53A-7006-5B5A972DC7D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425600" y="6544945"/>
            <a:ext cx="4114800" cy="25777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602EDA2-8AA2-0466-B051-008CD77640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33665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Kapitel/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>
            <a:extLst>
              <a:ext uri="{FF2B5EF4-FFF2-40B4-BE49-F238E27FC236}">
                <a16:creationId xmlns:a16="http://schemas.microsoft.com/office/drawing/2014/main" id="{A29A4717-2733-B1CC-C548-EE7EB957DA2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87338" y="0"/>
            <a:ext cx="11904662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CCAB873-861B-47E3-BAE9-07181DA521FB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E04937E-4444-4817-AF16-D7E7EA0FEA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A0C9CC46-BAE5-4171-9813-A78515AF72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7999" y="5101588"/>
            <a:ext cx="10693822" cy="1141438"/>
          </a:xfrm>
          <a:solidFill>
            <a:srgbClr val="BE9600">
              <a:alpha val="80000"/>
            </a:srgbClr>
          </a:solidFill>
        </p:spPr>
        <p:txBody>
          <a:bodyPr lIns="396000" tIns="0" rIns="72000" bIns="0" anchor="ctr">
            <a:normAutofit/>
          </a:bodyPr>
          <a:lstStyle>
            <a:lvl1pPr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E24BD797-BDE4-4F8B-BD63-88445F3046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83600" y="302400"/>
            <a:ext cx="943200" cy="781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C9E1831-352F-2D39-ACE5-21BCE2855BB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525286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 Inhalt/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4EBC151-FC60-E584-26BE-7134EAB82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13233920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Inhalt/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2095625"/>
            <a:ext cx="10801349" cy="44289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2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107BD53-6A79-8877-2BE1-B0C49A39BD9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24862905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Inhalt/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2095625"/>
            <a:ext cx="5400675" cy="185073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2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68187CB7-2C33-1C03-52A8-8996E6753E49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695325" y="4673892"/>
            <a:ext cx="5400675" cy="185073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Textplatzhalter 23">
            <a:extLst>
              <a:ext uri="{FF2B5EF4-FFF2-40B4-BE49-F238E27FC236}">
                <a16:creationId xmlns:a16="http://schemas.microsoft.com/office/drawing/2014/main" id="{756228A2-CAF9-B1A1-1C97-DA91AB6BED6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5325" y="4066055"/>
            <a:ext cx="3482038" cy="439824"/>
          </a:xfrm>
          <a:solidFill>
            <a:schemeClr val="accent2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CA1CEBC5-E31D-F865-99F9-F5B2C3A4B1C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487788"/>
            <a:ext cx="5156200" cy="5036837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B1A145E-844F-C173-0E1A-4D5807A9AB03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1813350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 Inhalt/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627200"/>
            <a:ext cx="10801349" cy="489585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191817E-6423-D72F-7A29-7C696C78E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42835746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Inhalt/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628775"/>
            <a:ext cx="10801349" cy="3379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1" name="Textplatzhalter 20">
            <a:extLst>
              <a:ext uri="{FF2B5EF4-FFF2-40B4-BE49-F238E27FC236}">
                <a16:creationId xmlns:a16="http://schemas.microsoft.com/office/drawing/2014/main" id="{59E7F815-FED3-4D8F-9D9B-35CCAF3B263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7999" y="5245768"/>
            <a:ext cx="11208676" cy="1278857"/>
          </a:xfrm>
          <a:solidFill>
            <a:srgbClr val="BE9600"/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2093030-8FCB-CEE5-FAC4-DF786DEBF90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14730136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Inhalt/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24">
            <a:extLst>
              <a:ext uri="{FF2B5EF4-FFF2-40B4-BE49-F238E27FC236}">
                <a16:creationId xmlns:a16="http://schemas.microsoft.com/office/drawing/2014/main" id="{1B6BF6A4-FC91-4167-8F07-41431B226865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7D4156-B9EE-48B3-B002-FF1BD1B4E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3375"/>
            <a:ext cx="10054800" cy="98640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605818-BCB5-4851-918D-4380EE7BB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BAA6193-522B-4DE7-B07C-2474178A85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235C822F-CC3C-4AC6-8713-E8BC4920D334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801463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A8A8ACBD-7378-4E9B-B8F5-8AA7E85F464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4354981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213B05B4-8F80-42F2-99E5-82EFE1078CF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  <p:sp>
        <p:nvSpPr>
          <p:cNvPr id="17" name="Bildplatzhalter 15">
            <a:extLst>
              <a:ext uri="{FF2B5EF4-FFF2-40B4-BE49-F238E27FC236}">
                <a16:creationId xmlns:a16="http://schemas.microsoft.com/office/drawing/2014/main" id="{0DDDB17B-0986-46FF-939D-242CCFD35E6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54981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  <p:sp>
        <p:nvSpPr>
          <p:cNvPr id="18" name="Bildplatzhalter 15">
            <a:extLst>
              <a:ext uri="{FF2B5EF4-FFF2-40B4-BE49-F238E27FC236}">
                <a16:creationId xmlns:a16="http://schemas.microsoft.com/office/drawing/2014/main" id="{D46DB007-86EC-4631-9973-7E69665C066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014637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C2C85D4D-1A11-4D5D-986E-8754B4B26DE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2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4570C8F3-09F4-4F6C-BDF3-B1F82DC969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5" name="Textplatzhalter 20">
            <a:extLst>
              <a:ext uri="{FF2B5EF4-FFF2-40B4-BE49-F238E27FC236}">
                <a16:creationId xmlns:a16="http://schemas.microsoft.com/office/drawing/2014/main" id="{9D0FAF78-2A5F-4E8E-B1EE-D7C42554953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7999" y="5245768"/>
            <a:ext cx="11208676" cy="1278857"/>
          </a:xfrm>
          <a:solidFill>
            <a:srgbClr val="BE9600"/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C09EDA4-178A-19BE-891D-96E3D2B19D2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8484789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Inhalt/Conten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4EBC151-FC60-E584-26BE-7134EAB82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705F4847-2276-AAFB-108E-DBA5E7360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800" y="1628775"/>
            <a:ext cx="5400000" cy="4896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7BE329DB-A001-C66F-6040-0E345285523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628625"/>
            <a:ext cx="5156200" cy="4896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</p:spTree>
    <p:extLst>
      <p:ext uri="{BB962C8B-B14F-4D97-AF65-F5344CB8AC3E}">
        <p14:creationId xmlns:p14="http://schemas.microsoft.com/office/powerpoint/2010/main" val="37616546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Tabelle/Tab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C9C186D-B875-45B9-9C0A-1830A52B4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sp>
        <p:nvSpPr>
          <p:cNvPr id="5" name="Tabellenplatzhalter 4">
            <a:extLst>
              <a:ext uri="{FF2B5EF4-FFF2-40B4-BE49-F238E27FC236}">
                <a16:creationId xmlns:a16="http://schemas.microsoft.com/office/drawing/2014/main" id="{FA8D24D7-34CD-4ED1-8141-89BC9C1FC26A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695325" y="1628776"/>
            <a:ext cx="10801350" cy="489585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60E2FA4-B336-450E-D6C0-FA99C883B41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42073541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Mustertabelle/Table Samp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graphicFrame>
        <p:nvGraphicFramePr>
          <p:cNvPr id="7" name="Tabellenplatzhalter 7">
            <a:extLst>
              <a:ext uri="{FF2B5EF4-FFF2-40B4-BE49-F238E27FC236}">
                <a16:creationId xmlns:a16="http://schemas.microsoft.com/office/drawing/2014/main" id="{215C28A5-80CD-4F42-9C77-C690E11449E6}"/>
              </a:ext>
            </a:extLst>
          </p:cNvPr>
          <p:cNvGraphicFramePr>
            <a:graphicFrameLocks/>
          </p:cNvGraphicFramePr>
          <p:nvPr userDrawn="1"/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  <p:sp>
        <p:nvSpPr>
          <p:cNvPr id="10" name="Textfeld 9">
            <a:extLst>
              <a:ext uri="{FF2B5EF4-FFF2-40B4-BE49-F238E27FC236}">
                <a16:creationId xmlns:a16="http://schemas.microsoft.com/office/drawing/2014/main" id="{598141AE-B519-4BF8-86A2-54973B0ADDE5}"/>
              </a:ext>
            </a:extLst>
          </p:cNvPr>
          <p:cNvSpPr txBox="1"/>
          <p:nvPr userDrawn="1"/>
        </p:nvSpPr>
        <p:spPr>
          <a:xfrm>
            <a:off x="695325" y="333375"/>
            <a:ext cx="10056092" cy="985286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Mustertabelle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D75B4983-3911-6B34-D420-98DD812B0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8641664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Tabelle/Tab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F14E77E2-5257-225C-6093-789249091B84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" name="Tabellenplatzhalter 4">
            <a:extLst>
              <a:ext uri="{FF2B5EF4-FFF2-40B4-BE49-F238E27FC236}">
                <a16:creationId xmlns:a16="http://schemas.microsoft.com/office/drawing/2014/main" id="{FA8D24D7-34CD-4ED1-8141-89BC9C1FC26A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695325" y="1628776"/>
            <a:ext cx="10801350" cy="4895850"/>
          </a:xfrm>
        </p:spPr>
        <p:txBody>
          <a:bodyPr/>
          <a:lstStyle/>
          <a:p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1913AF20-2093-81B8-D3CF-3988C0D0E2D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95325" y="6544945"/>
            <a:ext cx="4114800" cy="25777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4601CA69-20CF-6A99-B9FF-A1A445743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69AA2D8C-E67C-1DBB-33C4-8FC8AE2C9F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6892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Mustertabelle/Table Samp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76936D21-44AB-C808-60FD-59960B5BE16F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D2AC5C40-240E-1C7B-4CCB-00BAC8B7A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5325" y="6544945"/>
            <a:ext cx="4114800" cy="25777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3B36172-2984-0DCA-FE69-CA1BD40685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1E49866A-B491-3947-BEF2-8D98AC1449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326" y="333375"/>
            <a:ext cx="10056093" cy="98528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Mustertabelle</a:t>
            </a:r>
          </a:p>
        </p:txBody>
      </p:sp>
      <p:graphicFrame>
        <p:nvGraphicFramePr>
          <p:cNvPr id="8" name="Tabellenplatzhalter 7">
            <a:extLst>
              <a:ext uri="{FF2B5EF4-FFF2-40B4-BE49-F238E27FC236}">
                <a16:creationId xmlns:a16="http://schemas.microsoft.com/office/drawing/2014/main" id="{B691546E-BFD2-B398-FDCB-DD9AE09CB874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883930194"/>
              </p:ext>
            </p:extLst>
          </p:nvPr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rgbClr val="EFCA0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rgbClr val="EFCA0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rgbClr val="EFCA0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rgbClr val="EFCA0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rgbClr val="EFCA0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DC50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DC50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DC50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DC50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DC50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4CE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4CE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4CE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4CE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4CE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C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C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C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C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03989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/Fullscreen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2">
            <a:extLst>
              <a:ext uri="{FF2B5EF4-FFF2-40B4-BE49-F238E27FC236}">
                <a16:creationId xmlns:a16="http://schemas.microsoft.com/office/drawing/2014/main" id="{C2226DF2-778A-4612-9F78-6765D18406C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" y="0"/>
            <a:ext cx="12192001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  <p:sp>
        <p:nvSpPr>
          <p:cNvPr id="5" name="Textplatzhalter 9">
            <a:extLst>
              <a:ext uri="{FF2B5EF4-FFF2-40B4-BE49-F238E27FC236}">
                <a16:creationId xmlns:a16="http://schemas.microsoft.com/office/drawing/2014/main" id="{87F97911-DA70-4C70-822A-1814FBD79C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83600" y="302400"/>
            <a:ext cx="943200" cy="781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7EBD16-097C-4A05-9018-8E3005584E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5342399"/>
            <a:ext cx="288000" cy="1440000"/>
          </a:xfrm>
          <a:prstGeom prst="rect">
            <a:avLst/>
          </a:prstGeom>
        </p:spPr>
        <p:txBody>
          <a:bodyPr vert="horz" wrap="none" lIns="36000" tIns="90000" rIns="36000" bIns="90000" rtlCol="0" anchor="b">
            <a:normAutofit/>
          </a:bodyPr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D7813AC-780E-0FEE-8DD2-961C8464CAC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2057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Inhalt/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2095625"/>
            <a:ext cx="10801349" cy="44289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1"/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4E99B02-7125-B0DB-A965-82CB442B297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1051694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Inhalt/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2095625"/>
            <a:ext cx="5400675" cy="185073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1"/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1A67A15-EB3D-B357-6153-033E99D34267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695325" y="4673892"/>
            <a:ext cx="5400675" cy="185073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Textplatzhalter 23">
            <a:extLst>
              <a:ext uri="{FF2B5EF4-FFF2-40B4-BE49-F238E27FC236}">
                <a16:creationId xmlns:a16="http://schemas.microsoft.com/office/drawing/2014/main" id="{7951DB75-C581-BF8A-0FC7-DF33D2FBE04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5325" y="4066055"/>
            <a:ext cx="3482038" cy="439824"/>
          </a:xfrm>
          <a:solidFill>
            <a:schemeClr val="accent1"/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2C0EA8B-EF64-0432-2FB0-872635D2E4F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487788"/>
            <a:ext cx="5156200" cy="5036837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EBECCF2-24E5-51A8-E7D9-E053B81C2C01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4117907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Inhalt/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628775"/>
            <a:ext cx="10801349" cy="3379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2" name="Textplatzhalter 20">
            <a:extLst>
              <a:ext uri="{FF2B5EF4-FFF2-40B4-BE49-F238E27FC236}">
                <a16:creationId xmlns:a16="http://schemas.microsoft.com/office/drawing/2014/main" id="{783FE90B-8144-4EE7-83DD-1BF890852B5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7999" y="5245768"/>
            <a:ext cx="11208676" cy="1278857"/>
          </a:xfrm>
          <a:solidFill>
            <a:schemeClr val="accent1">
              <a:lumMod val="50000"/>
            </a:schemeClr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3E07709-F5D6-04F5-13BA-175ED852645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1291312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Inhalt/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24">
            <a:extLst>
              <a:ext uri="{FF2B5EF4-FFF2-40B4-BE49-F238E27FC236}">
                <a16:creationId xmlns:a16="http://schemas.microsoft.com/office/drawing/2014/main" id="{1B6BF6A4-FC91-4167-8F07-41431B226865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7D4156-B9EE-48B3-B002-FF1BD1B4E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3375"/>
            <a:ext cx="10054800" cy="98640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605818-BCB5-4851-918D-4380EE7BB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BAA6193-522B-4DE7-B07C-2474178A85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235C822F-CC3C-4AC6-8713-E8BC4920D334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801463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A8A8ACBD-7378-4E9B-B8F5-8AA7E85F464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4354981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213B05B4-8F80-42F2-99E5-82EFE1078CF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17" name="Bildplatzhalter 15">
            <a:extLst>
              <a:ext uri="{FF2B5EF4-FFF2-40B4-BE49-F238E27FC236}">
                <a16:creationId xmlns:a16="http://schemas.microsoft.com/office/drawing/2014/main" id="{0DDDB17B-0986-46FF-939D-242CCFD35E6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54981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18" name="Bildplatzhalter 15">
            <a:extLst>
              <a:ext uri="{FF2B5EF4-FFF2-40B4-BE49-F238E27FC236}">
                <a16:creationId xmlns:a16="http://schemas.microsoft.com/office/drawing/2014/main" id="{D46DB007-86EC-4631-9973-7E69665C066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014637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B1415D85-ECEE-44AA-B226-4998B44E25D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7999" y="5245768"/>
            <a:ext cx="11208676" cy="1278857"/>
          </a:xfrm>
          <a:solidFill>
            <a:schemeClr val="accent1">
              <a:lumMod val="50000"/>
            </a:schemeClr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C2C85D4D-1A11-4D5D-986E-8754B4B26DE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1"/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4570C8F3-09F4-4F6C-BDF3-B1F82DC969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E424654-2778-EA1B-0192-6D8875E1171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4282923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Inhalt/Conten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800" y="1628775"/>
            <a:ext cx="5400000" cy="4896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191817E-6423-D72F-7A29-7C696C78E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4E12AEFA-037C-13A6-D9D9-349DFD23D7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628625"/>
            <a:ext cx="5156200" cy="4896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</p:spTree>
    <p:extLst>
      <p:ext uri="{BB962C8B-B14F-4D97-AF65-F5344CB8AC3E}">
        <p14:creationId xmlns:p14="http://schemas.microsoft.com/office/powerpoint/2010/main" val="703295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Tabelle/Tab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C9C186D-B875-45B9-9C0A-1830A52B4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sp>
        <p:nvSpPr>
          <p:cNvPr id="11" name="Tabellenplatzhalter 4">
            <a:extLst>
              <a:ext uri="{FF2B5EF4-FFF2-40B4-BE49-F238E27FC236}">
                <a16:creationId xmlns:a16="http://schemas.microsoft.com/office/drawing/2014/main" id="{E454AC21-5CA9-4DCD-9E64-33EE941B0352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695325" y="1628776"/>
            <a:ext cx="10801350" cy="489585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7AA41E4-A17D-03A8-9521-4B67C9D842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817100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CA21C0A-576F-4448-A405-945F7FEA5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CDA8A30-87AB-49C6-AE8C-F7B24CECFA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1628775"/>
            <a:ext cx="10801349" cy="4895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096809-C3E5-439C-AF0A-E75CD81D72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5342399"/>
            <a:ext cx="288000" cy="1440000"/>
          </a:xfrm>
          <a:prstGeom prst="rect">
            <a:avLst/>
          </a:prstGeom>
        </p:spPr>
        <p:txBody>
          <a:bodyPr vert="horz" wrap="none" lIns="36000" tIns="90000" rIns="36000" bIns="90000" rtlCol="0" anchor="b">
            <a:normAutofit/>
          </a:bodyPr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8822AB-459F-739F-855B-F69C7435C1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5325" y="6544945"/>
            <a:ext cx="4114800" cy="2577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João</a:t>
            </a:r>
            <a:r>
              <a:rPr lang="de-DE" dirty="0"/>
              <a:t> C.L. Folhadela, Institute </a:t>
            </a:r>
            <a:r>
              <a:rPr lang="de-DE" dirty="0" err="1"/>
              <a:t>for</a:t>
            </a:r>
            <a:r>
              <a:rPr lang="de-DE" dirty="0"/>
              <a:t> AI </a:t>
            </a:r>
            <a:r>
              <a:rPr lang="de-DE" dirty="0" err="1"/>
              <a:t>Safety</a:t>
            </a:r>
            <a:r>
              <a:rPr lang="de-DE" dirty="0"/>
              <a:t>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2724386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50" r:id="rId3"/>
    <p:sldLayoutId id="2147483672" r:id="rId4"/>
    <p:sldLayoutId id="2147483674" r:id="rId5"/>
    <p:sldLayoutId id="2147483656" r:id="rId6"/>
    <p:sldLayoutId id="2147483653" r:id="rId7"/>
    <p:sldLayoutId id="2147483680" r:id="rId8"/>
    <p:sldLayoutId id="2147483654" r:id="rId9"/>
    <p:sldLayoutId id="2147483679" r:id="rId10"/>
    <p:sldLayoutId id="2147483684" r:id="rId11"/>
    <p:sldLayoutId id="2147483683" r:id="rId12"/>
    <p:sldLayoutId id="2147483662" r:id="rId13"/>
    <p:sldLayoutId id="2147483658" r:id="rId14"/>
    <p:sldLayoutId id="2147483663" r:id="rId15"/>
    <p:sldLayoutId id="2147483671" r:id="rId16"/>
    <p:sldLayoutId id="2147483675" r:id="rId17"/>
    <p:sldLayoutId id="2147483664" r:id="rId18"/>
    <p:sldLayoutId id="2147483665" r:id="rId19"/>
    <p:sldLayoutId id="2147483681" r:id="rId20"/>
    <p:sldLayoutId id="2147483670" r:id="rId21"/>
    <p:sldLayoutId id="2147483678" r:id="rId22"/>
    <p:sldLayoutId id="2147483685" r:id="rId23"/>
    <p:sldLayoutId id="2147483686" r:id="rId24"/>
    <p:sldLayoutId id="2147483661" r:id="rId25"/>
    <p:sldLayoutId id="2147483659" r:id="rId26"/>
    <p:sldLayoutId id="2147483667" r:id="rId27"/>
    <p:sldLayoutId id="2147483673" r:id="rId28"/>
    <p:sldLayoutId id="2147483676" r:id="rId29"/>
    <p:sldLayoutId id="2147483668" r:id="rId30"/>
    <p:sldLayoutId id="2147483669" r:id="rId31"/>
    <p:sldLayoutId id="2147483682" r:id="rId32"/>
    <p:sldLayoutId id="2147483666" r:id="rId33"/>
    <p:sldLayoutId id="2147483677" r:id="rId34"/>
    <p:sldLayoutId id="2147483687" r:id="rId35"/>
    <p:sldLayoutId id="2147483688" r:id="rId36"/>
    <p:sldLayoutId id="2147483655" r:id="rId3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F26B43"/>
          </p15:clr>
        </p15:guide>
        <p15:guide id="2" orient="horz" pos="210" userDrawn="1">
          <p15:clr>
            <a:srgbClr val="F26B43"/>
          </p15:clr>
        </p15:guide>
        <p15:guide id="3" pos="7242" userDrawn="1">
          <p15:clr>
            <a:srgbClr val="F26B43"/>
          </p15:clr>
        </p15:guide>
        <p15:guide id="4" orient="horz" pos="1026" userDrawn="1">
          <p15:clr>
            <a:srgbClr val="F26B43"/>
          </p15:clr>
        </p15:guide>
        <p15:guide id="5" orient="horz" pos="4110" userDrawn="1">
          <p15:clr>
            <a:srgbClr val="F26B43"/>
          </p15:clr>
        </p15:guide>
        <p15:guide id="6" orient="horz" pos="93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svg"/><Relationship Id="rId7" Type="http://schemas.openxmlformats.org/officeDocument/2006/relationships/image" Target="../media/image47.svg"/><Relationship Id="rId12" Type="http://schemas.openxmlformats.org/officeDocument/2006/relationships/image" Target="../media/image3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png"/><Relationship Id="rId11" Type="http://schemas.openxmlformats.org/officeDocument/2006/relationships/image" Target="../media/image51.svg"/><Relationship Id="rId5" Type="http://schemas.openxmlformats.org/officeDocument/2006/relationships/image" Target="../media/image45.sv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7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1AA03A4A-FF3C-46DA-9AA7-9489606AA4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By João Folhadela and Daniel </a:t>
            </a:r>
            <a:r>
              <a:rPr lang="en-GB" noProof="0" dirty="0" err="1"/>
              <a:t>Köglmayr</a:t>
            </a:r>
            <a:r>
              <a:rPr lang="en-GB" noProof="0" dirty="0"/>
              <a:t> – DLR KI-EXE</a:t>
            </a:r>
          </a:p>
          <a:p>
            <a:r>
              <a:rPr lang="en-GB" noProof="0" dirty="0"/>
              <a:t>2nd FPGA Developers' Forum (FDF) meeting (CERN)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07DBA57-3752-430E-B30A-C895D1145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FPGA Implementation of NGRC for predicting dynamical systems</a:t>
            </a:r>
            <a:endParaRPr lang="en-GB" b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B0A7B1F-BA96-E16E-C2FF-FF58F16387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ADABB7-F9A6-4A4D-9415-296AC5E687F8}" type="slidenum">
              <a:rPr lang="en-GB" noProof="0" smtClean="0"/>
              <a:pPr/>
              <a:t>1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D7604D-9795-CDF7-487A-34598766D17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noProof="0" dirty="0"/>
              <a:t>João C.L. Folhadela, Institute for AI Safety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164781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8A477-8DDD-433F-874A-47D1BF914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Implementation – The FSM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E9CDD-8898-4D4A-B1E8-C03B196494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218363"/>
            <a:ext cx="10801349" cy="4895850"/>
          </a:xfrm>
        </p:spPr>
        <p:txBody>
          <a:bodyPr>
            <a:normAutofit lnSpcReduction="10000"/>
          </a:bodyPr>
          <a:lstStyle/>
          <a:p>
            <a:r>
              <a:rPr lang="en-GB" noProof="0" dirty="0"/>
              <a:t>IDLE</a:t>
            </a:r>
          </a:p>
          <a:p>
            <a:pPr lvl="1"/>
            <a:r>
              <a:rPr lang="en-GB" noProof="0" dirty="0"/>
              <a:t>Sets linear state</a:t>
            </a:r>
          </a:p>
          <a:p>
            <a:pPr lvl="1"/>
            <a:r>
              <a:rPr lang="en-GB" noProof="0" dirty="0"/>
              <a:t>Waits for prediction loop to begin/continue</a:t>
            </a:r>
          </a:p>
          <a:p>
            <a:r>
              <a:rPr lang="en-GB" noProof="0" dirty="0"/>
              <a:t>EXPAND</a:t>
            </a:r>
          </a:p>
          <a:p>
            <a:pPr lvl="1"/>
            <a:r>
              <a:rPr lang="en-GB" noProof="0" dirty="0"/>
              <a:t>Performs the non-linear expansion</a:t>
            </a:r>
          </a:p>
          <a:p>
            <a:r>
              <a:rPr lang="en-GB" noProof="0" dirty="0"/>
              <a:t>PREDICT_AND_</a:t>
            </a:r>
            <a:r>
              <a:rPr lang="en-GB" dirty="0"/>
              <a:t>SAVE</a:t>
            </a:r>
            <a:endParaRPr lang="en-GB" noProof="0" dirty="0"/>
          </a:p>
          <a:p>
            <a:pPr lvl="1"/>
            <a:r>
              <a:rPr lang="en-GB" dirty="0"/>
              <a:t>Calculates </a:t>
            </a:r>
            <a:r>
              <a:rPr lang="en-GB" dirty="0" err="1"/>
              <a:t>predicton</a:t>
            </a:r>
            <a:r>
              <a:rPr lang="en-GB" noProof="0" dirty="0"/>
              <a:t> </a:t>
            </a:r>
          </a:p>
          <a:p>
            <a:pPr lvl="1"/>
            <a:r>
              <a:rPr lang="en-GB" noProof="0" dirty="0"/>
              <a:t>Saves it</a:t>
            </a:r>
          </a:p>
          <a:p>
            <a:r>
              <a:rPr lang="en-GB" noProof="0" dirty="0"/>
              <a:t>SEND</a:t>
            </a:r>
          </a:p>
          <a:p>
            <a:pPr lvl="1"/>
            <a:r>
              <a:rPr lang="en-GB" noProof="0" dirty="0"/>
              <a:t>Send the current prediction via UART</a:t>
            </a:r>
          </a:p>
          <a:p>
            <a:r>
              <a:rPr lang="en-GB" noProof="0" dirty="0"/>
              <a:t>CLEANUP</a:t>
            </a:r>
          </a:p>
          <a:p>
            <a:pPr lvl="1"/>
            <a:r>
              <a:rPr lang="en-GB" noProof="0" dirty="0"/>
              <a:t>Resets all counters and variables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B2F249-E4E7-46D9-8886-71C7A3F20A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44675-577E-4333-8FED-CDEA96B9F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João C.L. Folhadela, Institute for AI Safety and Security, 21.05.2025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C8F8AC7-D43C-0F67-E932-C089FE1333C9}"/>
              </a:ext>
            </a:extLst>
          </p:cNvPr>
          <p:cNvSpPr/>
          <p:nvPr/>
        </p:nvSpPr>
        <p:spPr>
          <a:xfrm>
            <a:off x="8048760" y="449845"/>
            <a:ext cx="1656762" cy="85780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noProof="0" dirty="0"/>
              <a:t>IDLE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A26A3F6-C0A7-8C21-4681-EC9EECABC4B5}"/>
              </a:ext>
            </a:extLst>
          </p:cNvPr>
          <p:cNvCxnSpPr>
            <a:cxnSpLocks/>
            <a:stCxn id="6" idx="2"/>
            <a:endCxn id="8" idx="0"/>
          </p:cNvCxnSpPr>
          <p:nvPr/>
        </p:nvCxnSpPr>
        <p:spPr>
          <a:xfrm>
            <a:off x="8877141" y="1307651"/>
            <a:ext cx="0" cy="4876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B03680FE-52C1-8E37-54A4-2166C1BD06C2}"/>
              </a:ext>
            </a:extLst>
          </p:cNvPr>
          <p:cNvSpPr/>
          <p:nvPr/>
        </p:nvSpPr>
        <p:spPr>
          <a:xfrm>
            <a:off x="8048760" y="1795268"/>
            <a:ext cx="1656762" cy="85780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noProof="0" dirty="0"/>
              <a:t>EXPAND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8B8D8CF-C03A-D047-284D-DFC081CE0B0E}"/>
              </a:ext>
            </a:extLst>
          </p:cNvPr>
          <p:cNvCxnSpPr>
            <a:cxnSpLocks/>
            <a:stCxn id="8" idx="2"/>
            <a:endCxn id="10" idx="0"/>
          </p:cNvCxnSpPr>
          <p:nvPr/>
        </p:nvCxnSpPr>
        <p:spPr>
          <a:xfrm>
            <a:off x="8877141" y="2653074"/>
            <a:ext cx="0" cy="4876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16E98B6-D256-9979-AD78-4A74802F972C}"/>
              </a:ext>
            </a:extLst>
          </p:cNvPr>
          <p:cNvSpPr/>
          <p:nvPr/>
        </p:nvSpPr>
        <p:spPr>
          <a:xfrm>
            <a:off x="8048760" y="3140691"/>
            <a:ext cx="1656762" cy="85780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noProof="0" dirty="0"/>
              <a:t>PREDICT_AND_</a:t>
            </a:r>
          </a:p>
          <a:p>
            <a:pPr algn="ctr"/>
            <a:r>
              <a:rPr lang="en-GB" sz="1200" b="1" dirty="0"/>
              <a:t>SAVE</a:t>
            </a:r>
            <a:endParaRPr lang="en-GB" sz="1200" b="1" noProof="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72B792F-B7BB-E163-E845-AD01A0566C4A}"/>
              </a:ext>
            </a:extLst>
          </p:cNvPr>
          <p:cNvCxnSpPr>
            <a:cxnSpLocks/>
            <a:stCxn id="10" idx="2"/>
            <a:endCxn id="41" idx="0"/>
          </p:cNvCxnSpPr>
          <p:nvPr/>
        </p:nvCxnSpPr>
        <p:spPr>
          <a:xfrm>
            <a:off x="8877141" y="3998497"/>
            <a:ext cx="0" cy="4876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379D64C3-D312-607C-B9B1-14C12A509E47}"/>
              </a:ext>
            </a:extLst>
          </p:cNvPr>
          <p:cNvSpPr/>
          <p:nvPr/>
        </p:nvSpPr>
        <p:spPr>
          <a:xfrm>
            <a:off x="8048760" y="5831536"/>
            <a:ext cx="1656762" cy="85780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noProof="0" dirty="0"/>
              <a:t>CLEANUP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1B2E91-4872-3C65-0E09-1CF1C6AE1903}"/>
              </a:ext>
            </a:extLst>
          </p:cNvPr>
          <p:cNvSpPr/>
          <p:nvPr/>
        </p:nvSpPr>
        <p:spPr>
          <a:xfrm>
            <a:off x="6708035" y="712207"/>
            <a:ext cx="8643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noProof="0" dirty="0">
                <a:solidFill>
                  <a:schemeClr val="accent2"/>
                </a:solidFill>
              </a:rPr>
              <a:t>NGRC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DC862D-A8A9-4C69-4B31-5F5BC82E88EA}"/>
              </a:ext>
            </a:extLst>
          </p:cNvPr>
          <p:cNvSpPr txBox="1"/>
          <p:nvPr/>
        </p:nvSpPr>
        <p:spPr>
          <a:xfrm>
            <a:off x="8877141" y="1395660"/>
            <a:ext cx="2696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 dirty="0" err="1"/>
              <a:t>predict_en</a:t>
            </a:r>
            <a:r>
              <a:rPr lang="en-GB" sz="1400" noProof="0" dirty="0"/>
              <a:t> || </a:t>
            </a:r>
            <a:r>
              <a:rPr lang="en-GB" sz="1400" noProof="0" dirty="0" err="1"/>
              <a:t>predicting_flag</a:t>
            </a:r>
            <a:endParaRPr lang="en-GB" sz="1400" noProof="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FDD125-9FB9-A655-1F1F-3737CCF48D4B}"/>
              </a:ext>
            </a:extLst>
          </p:cNvPr>
          <p:cNvSpPr txBox="1"/>
          <p:nvPr/>
        </p:nvSpPr>
        <p:spPr>
          <a:xfrm>
            <a:off x="8961785" y="2752718"/>
            <a:ext cx="2696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 dirty="0" err="1"/>
              <a:t>nle_done</a:t>
            </a:r>
            <a:endParaRPr lang="en-GB" sz="1400" noProof="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8F252BD-1EF1-682F-9A70-C01E19A3A7FB}"/>
              </a:ext>
            </a:extLst>
          </p:cNvPr>
          <p:cNvSpPr txBox="1"/>
          <p:nvPr/>
        </p:nvSpPr>
        <p:spPr>
          <a:xfrm>
            <a:off x="8999639" y="5413843"/>
            <a:ext cx="29497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 dirty="0"/>
              <a:t>sent &amp; </a:t>
            </a:r>
            <a:r>
              <a:rPr lang="en-GB" sz="1400" noProof="0" dirty="0" err="1"/>
              <a:t>prediction_counter</a:t>
            </a:r>
            <a:r>
              <a:rPr lang="en-GB" sz="1400" noProof="0" dirty="0"/>
              <a:t> == 3000</a:t>
            </a:r>
          </a:p>
        </p:txBody>
      </p: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8C661AA4-3467-B23E-7E5F-773764F99143}"/>
              </a:ext>
            </a:extLst>
          </p:cNvPr>
          <p:cNvCxnSpPr>
            <a:cxnSpLocks/>
            <a:stCxn id="41" idx="1"/>
            <a:endCxn id="6" idx="1"/>
          </p:cNvCxnSpPr>
          <p:nvPr/>
        </p:nvCxnSpPr>
        <p:spPr>
          <a:xfrm rot="10800000">
            <a:off x="8048760" y="878749"/>
            <a:ext cx="12700" cy="4036269"/>
          </a:xfrm>
          <a:prstGeom prst="bentConnector3">
            <a:avLst>
              <a:gd name="adj1" fmla="val 180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6F9C6DFF-0852-AF33-B38E-BB14E3071673}"/>
              </a:ext>
            </a:extLst>
          </p:cNvPr>
          <p:cNvSpPr txBox="1"/>
          <p:nvPr/>
        </p:nvSpPr>
        <p:spPr>
          <a:xfrm rot="16200000">
            <a:off x="6102061" y="3003905"/>
            <a:ext cx="29406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noProof="0" dirty="0" err="1"/>
              <a:t>prediction_counter</a:t>
            </a:r>
            <a:r>
              <a:rPr lang="en-GB" sz="1400" noProof="0" dirty="0"/>
              <a:t> &lt; 3000  &amp; sent 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C4BD440-1AFE-1E61-EA82-174A96CFD612}"/>
              </a:ext>
            </a:extLst>
          </p:cNvPr>
          <p:cNvSpPr/>
          <p:nvPr/>
        </p:nvSpPr>
        <p:spPr>
          <a:xfrm>
            <a:off x="8048760" y="4486114"/>
            <a:ext cx="1656762" cy="85780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noProof="0" dirty="0"/>
              <a:t>SEND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DBFB546-16D2-50EE-8478-C4944CF8BBBB}"/>
              </a:ext>
            </a:extLst>
          </p:cNvPr>
          <p:cNvSpPr txBox="1"/>
          <p:nvPr/>
        </p:nvSpPr>
        <p:spPr>
          <a:xfrm>
            <a:off x="8889841" y="4090656"/>
            <a:ext cx="2696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 dirty="0" err="1"/>
              <a:t>matrix_mul_done</a:t>
            </a:r>
            <a:endParaRPr lang="en-GB" sz="1400" noProof="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14A8D27-377B-E827-8BDD-DD1B734F092C}"/>
              </a:ext>
            </a:extLst>
          </p:cNvPr>
          <p:cNvCxnSpPr>
            <a:cxnSpLocks/>
            <a:stCxn id="41" idx="2"/>
            <a:endCxn id="12" idx="0"/>
          </p:cNvCxnSpPr>
          <p:nvPr/>
        </p:nvCxnSpPr>
        <p:spPr>
          <a:xfrm>
            <a:off x="8877141" y="5343920"/>
            <a:ext cx="0" cy="4876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224477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894F2-5032-4502-B50E-BFB3B8748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Implementation – The FSM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3F979AD-89DC-437D-9242-1350598B715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noProof="0" dirty="0"/>
                  <a:t>Perform matrix multiplication of the reservoir state (a vector) with the weights,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</m:ctrlPr>
                      </m:sSubPr>
                      <m:e>
                        <m:r>
                          <a:rPr lang="en-GB" b="1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𝑾</m:t>
                        </m:r>
                      </m:e>
                      <m:sub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𝑜𝑢𝑡</m:t>
                        </m:r>
                      </m:sub>
                    </m:sSub>
                  </m:oMath>
                </a14:m>
                <a:r>
                  <a:rPr lang="en-GB" noProof="0" dirty="0"/>
                  <a:t>:</a:t>
                </a:r>
              </a:p>
              <a:p>
                <a:pPr lvl="1"/>
                <a:r>
                  <a:rPr lang="en-GB" noProof="0" dirty="0"/>
                  <a:t>3 MACs implemented in parallel with </a:t>
                </a:r>
                <a:r>
                  <a:rPr lang="en-GB" noProof="0" dirty="0" err="1"/>
                  <a:t>Vivado</a:t>
                </a:r>
                <a:r>
                  <a:rPr lang="en-GB" noProof="0" dirty="0"/>
                  <a:t> Floating-point IP that compute:</a:t>
                </a:r>
              </a:p>
              <a:p>
                <a:pPr lvl="2"/>
                <a:r>
                  <a:rPr lang="en-GB" i="1" noProof="0" dirty="0"/>
                  <a:t>Fused Multiply-Add </a:t>
                </a:r>
                <a:r>
                  <a:rPr lang="en-GB" noProof="0" dirty="0"/>
                  <a:t>operation</a:t>
                </a:r>
              </a:p>
              <a:p>
                <a:pPr lvl="2"/>
                <a:r>
                  <a:rPr lang="en-GB" i="1" noProof="0" dirty="0"/>
                  <a:t>Full DSP usage </a:t>
                </a:r>
                <a:r>
                  <a:rPr lang="en-GB" noProof="0" dirty="0"/>
                  <a:t>(3 MACs x 4 DSP = 12 DSPs)</a:t>
                </a:r>
              </a:p>
              <a:p>
                <a:pPr lvl="2"/>
                <a:r>
                  <a:rPr lang="en-GB" noProof="0" dirty="0"/>
                  <a:t>10 clock cycles latency used</a:t>
                </a:r>
              </a:p>
              <a:p>
                <a:pPr lvl="1"/>
                <a:r>
                  <a:rPr lang="en-GB" noProof="0" dirty="0"/>
                  <a:t>10 latency x 27 accumulations = 270 clock cycles in total</a:t>
                </a:r>
              </a:p>
              <a:p>
                <a:r>
                  <a:rPr lang="en-GB" dirty="0"/>
                  <a:t>Save prediction (to update next linear state)</a:t>
                </a:r>
                <a:endParaRPr lang="en-GB" noProof="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3F979AD-89DC-437D-9242-1350598B71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34" t="-8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B49447-B070-4F66-8449-6A54EB6670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en-GB" noProof="0" smtClean="0"/>
              <a:pPr/>
              <a:t>11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5A94B0-1725-448A-B8E6-FAB8AD143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João C.L. Folhadela, Institute for AI Safety and Security, 21.05.2025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0A28DE-2918-4F36-8AD1-074C4B629678}"/>
              </a:ext>
            </a:extLst>
          </p:cNvPr>
          <p:cNvSpPr/>
          <p:nvPr/>
        </p:nvSpPr>
        <p:spPr>
          <a:xfrm>
            <a:off x="7125482" y="475207"/>
            <a:ext cx="1656762" cy="85780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noProof="0" dirty="0"/>
              <a:t>PREDICT_AND_</a:t>
            </a:r>
          </a:p>
          <a:p>
            <a:pPr algn="ctr"/>
            <a:r>
              <a:rPr lang="en-GB" sz="1200" b="1" noProof="0" dirty="0"/>
              <a:t>SAVE</a:t>
            </a:r>
          </a:p>
        </p:txBody>
      </p:sp>
    </p:spTree>
    <p:extLst>
      <p:ext uri="{BB962C8B-B14F-4D97-AF65-F5344CB8AC3E}">
        <p14:creationId xmlns:p14="http://schemas.microsoft.com/office/powerpoint/2010/main" val="32928042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8A477-8DDD-433F-874A-47D1BF914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Resource usage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E9CDD-8898-4D4A-B1E8-C03B196494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627200"/>
            <a:ext cx="11023199" cy="4895850"/>
          </a:xfrm>
        </p:spPr>
        <p:txBody>
          <a:bodyPr/>
          <a:lstStyle/>
          <a:p>
            <a:pPr marL="0" indent="0">
              <a:buNone/>
            </a:pPr>
            <a:r>
              <a:rPr lang="en-GB" noProof="0" dirty="0"/>
              <a:t>	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B2F249-E4E7-46D9-8886-71C7A3F20A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en-GB" noProof="0" smtClean="0"/>
              <a:pPr/>
              <a:t>12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44675-577E-4333-8FED-CDEA96B9F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João C.L. Folhadela, Institute for AI Safety and Security, 21.05.2025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7FCD042-F8EC-085D-FCDD-CAD2F4A981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489718"/>
              </p:ext>
            </p:extLst>
          </p:nvPr>
        </p:nvGraphicFramePr>
        <p:xfrm>
          <a:off x="884081" y="2501900"/>
          <a:ext cx="401998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9990">
                  <a:extLst>
                    <a:ext uri="{9D8B030D-6E8A-4147-A177-3AD203B41FA5}">
                      <a16:colId xmlns:a16="http://schemas.microsoft.com/office/drawing/2014/main" val="3070264144"/>
                    </a:ext>
                  </a:extLst>
                </a:gridCol>
                <a:gridCol w="2009990">
                  <a:extLst>
                    <a:ext uri="{9D8B030D-6E8A-4147-A177-3AD203B41FA5}">
                      <a16:colId xmlns:a16="http://schemas.microsoft.com/office/drawing/2014/main" val="38046371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Resource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Used / Available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054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LUT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5,132 / 53,200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791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LUTRAM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270 / 17,400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3682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6,475 / 106,400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93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DSP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54 / 220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908628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D87FCCA9-7B0A-4879-8ED2-7063CA2C9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092" y="894622"/>
            <a:ext cx="5122551" cy="506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06080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8A477-8DDD-433F-874A-47D1BF914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Other reports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E9CDD-8898-4D4A-B1E8-C03B196494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627200"/>
            <a:ext cx="11023199" cy="4895850"/>
          </a:xfrm>
        </p:spPr>
        <p:txBody>
          <a:bodyPr/>
          <a:lstStyle/>
          <a:p>
            <a:pPr marL="0" indent="0">
              <a:buNone/>
            </a:pPr>
            <a:r>
              <a:rPr lang="en-GB" noProof="0" dirty="0"/>
              <a:t>	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B2F249-E4E7-46D9-8886-71C7A3F20A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44675-577E-4333-8FED-CDEA96B9F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João C.L. Folhadela, Institute for AI Safety and Security, 21.05.2025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7FCD042-F8EC-085D-FCDD-CAD2F4A981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69548"/>
              </p:ext>
            </p:extLst>
          </p:nvPr>
        </p:nvGraphicFramePr>
        <p:xfrm>
          <a:off x="884080" y="2501900"/>
          <a:ext cx="3926046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7291">
                  <a:extLst>
                    <a:ext uri="{9D8B030D-6E8A-4147-A177-3AD203B41FA5}">
                      <a16:colId xmlns:a16="http://schemas.microsoft.com/office/drawing/2014/main" val="3070264144"/>
                    </a:ext>
                  </a:extLst>
                </a:gridCol>
                <a:gridCol w="1498755">
                  <a:extLst>
                    <a:ext uri="{9D8B030D-6E8A-4147-A177-3AD203B41FA5}">
                      <a16:colId xmlns:a16="http://schemas.microsoft.com/office/drawing/2014/main" val="38046371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054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On-Chip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0.294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791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     Dynamic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noProof="0" dirty="0"/>
                        <a:t>0.186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3682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     Static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noProof="0" dirty="0"/>
                        <a:t>0.109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93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Clock Speed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125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9086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Worst Negative Slack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1.3 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725248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D87FCCA9-7B0A-4879-8ED2-7063CA2C9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092" y="894622"/>
            <a:ext cx="5122551" cy="506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86569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59CA7-F660-431C-AF31-65121C816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</p:spPr>
        <p:txBody>
          <a:bodyPr/>
          <a:lstStyle/>
          <a:p>
            <a:r>
              <a:rPr lang="en-GB" noProof="0" dirty="0"/>
              <a:t>Evaluation – Simulated vs. Predicted Lorenz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5220F0-9A22-40AF-85FF-16A5F5A6AE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FDEC34-E08D-4229-9555-2EB81E16F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João C.L. Folhadela, Institute for AI Safety and Security, 21.05.2025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8A329C-29B2-42BF-BA58-DEE3944E9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5263" y="1738956"/>
            <a:ext cx="4010025" cy="3886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B88E1B-4381-4AD7-A417-BD43A13B1E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7389" y="1743719"/>
            <a:ext cx="4010025" cy="387667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AA61526-4B14-4F91-9792-613881C60D3E}"/>
              </a:ext>
            </a:extLst>
          </p:cNvPr>
          <p:cNvSpPr txBox="1"/>
          <p:nvPr/>
        </p:nvSpPr>
        <p:spPr>
          <a:xfrm>
            <a:off x="863000" y="1033576"/>
            <a:ext cx="3807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/>
                </a:solidFill>
              </a:rPr>
              <a:t>Prediction over 3000 timesteps</a:t>
            </a:r>
          </a:p>
        </p:txBody>
      </p:sp>
    </p:spTree>
    <p:extLst>
      <p:ext uri="{BB962C8B-B14F-4D97-AF65-F5344CB8AC3E}">
        <p14:creationId xmlns:p14="http://schemas.microsoft.com/office/powerpoint/2010/main" val="173174086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59CA7-F660-431C-AF31-65121C816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</p:spPr>
        <p:txBody>
          <a:bodyPr/>
          <a:lstStyle/>
          <a:p>
            <a:r>
              <a:rPr lang="en-GB" noProof="0" dirty="0"/>
              <a:t>Evaluation – Simulated vs. Predicted Lorenz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5220F0-9A22-40AF-85FF-16A5F5A6AE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en-GB" noProof="0" smtClean="0"/>
              <a:pPr/>
              <a:t>15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FDEC34-E08D-4229-9555-2EB81E16F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João C.L. Folhadela, Institute for AI Safety and Security, 21.05.2025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99548A-886A-4463-994B-EDD6D85696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56" y="1395526"/>
            <a:ext cx="2961332" cy="22363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FD3B447-54AB-424F-9440-4B8DA0768A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6304" y="1395526"/>
            <a:ext cx="2961332" cy="22363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6612C4E-2B24-4460-A5D8-70188C4B36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4852" y="1395526"/>
            <a:ext cx="2900063" cy="22363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5EE3915-67F4-4D2A-BCEB-AC58699A35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756" y="4243796"/>
            <a:ext cx="2961332" cy="223631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A270B29-1E04-4D0E-B96F-776021777A33}"/>
              </a:ext>
            </a:extLst>
          </p:cNvPr>
          <p:cNvSpPr txBox="1"/>
          <p:nvPr/>
        </p:nvSpPr>
        <p:spPr>
          <a:xfrm>
            <a:off x="863000" y="1033576"/>
            <a:ext cx="1365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/>
                </a:solidFill>
              </a:rPr>
              <a:t>On FPGA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399D81F-AA5E-47BD-9DBE-E9579599BEFC}"/>
              </a:ext>
            </a:extLst>
          </p:cNvPr>
          <p:cNvSpPr txBox="1"/>
          <p:nvPr/>
        </p:nvSpPr>
        <p:spPr>
          <a:xfrm>
            <a:off x="747756" y="3852854"/>
            <a:ext cx="3610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/>
                </a:solidFill>
              </a:rPr>
              <a:t>On CPU – with double precision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CEFA5EB-45BB-4549-9957-05662B5EC1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86304" y="4243796"/>
            <a:ext cx="2961333" cy="223631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5DE3FF-CB6A-4417-AEF7-526E200800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24852" y="4243796"/>
            <a:ext cx="2900064" cy="2236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718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59CA7-F660-431C-AF31-65121C816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</p:spPr>
        <p:txBody>
          <a:bodyPr/>
          <a:lstStyle/>
          <a:p>
            <a:r>
              <a:rPr lang="en-GB" noProof="0" dirty="0"/>
              <a:t>Latency Evaluation – Simulated vs. Predicted Lorenz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5220F0-9A22-40AF-85FF-16A5F5A6AE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en-GB" noProof="0" smtClean="0"/>
              <a:pPr/>
              <a:t>16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FDEC34-E08D-4229-9555-2EB81E16F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João C.L. Folhadela, Institute for AI Safety and Security, 21.05.2025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777EB4-7B90-417B-8E0A-18C4BCB94C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43"/>
          <a:stretch/>
        </p:blipFill>
        <p:spPr>
          <a:xfrm>
            <a:off x="960028" y="1246730"/>
            <a:ext cx="10271945" cy="2072820"/>
          </a:xfrm>
          <a:prstGeom prst="rect">
            <a:avLst/>
          </a:prstGeom>
        </p:spPr>
      </p:pic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BB440CF2-2FB5-45EB-897D-A512E63DEC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006040"/>
              </p:ext>
            </p:extLst>
          </p:nvPr>
        </p:nvGraphicFramePr>
        <p:xfrm>
          <a:off x="2907921" y="4127910"/>
          <a:ext cx="637615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348">
                  <a:extLst>
                    <a:ext uri="{9D8B030D-6E8A-4147-A177-3AD203B41FA5}">
                      <a16:colId xmlns:a16="http://schemas.microsoft.com/office/drawing/2014/main" val="3791580289"/>
                    </a:ext>
                  </a:extLst>
                </a:gridCol>
                <a:gridCol w="2227447">
                  <a:extLst>
                    <a:ext uri="{9D8B030D-6E8A-4147-A177-3AD203B41FA5}">
                      <a16:colId xmlns:a16="http://schemas.microsoft.com/office/drawing/2014/main" val="3070264144"/>
                    </a:ext>
                  </a:extLst>
                </a:gridCol>
                <a:gridCol w="2061364">
                  <a:extLst>
                    <a:ext uri="{9D8B030D-6E8A-4147-A177-3AD203B41FA5}">
                      <a16:colId xmlns:a16="http://schemas.microsoft.com/office/drawing/2014/main" val="38046371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FPGA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CPU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054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Device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Zynq7000-20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i7-1365U 13</a:t>
                      </a:r>
                      <a:r>
                        <a:rPr lang="en-GB" baseline="30000" noProof="0" dirty="0"/>
                        <a:t>th</a:t>
                      </a:r>
                      <a:r>
                        <a:rPr lang="en-GB" noProof="0" dirty="0"/>
                        <a:t> 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791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Clock Speed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     125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4.8 GHz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3682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Inference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     2.5 µs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50 µs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935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312518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Word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CA883F-A762-4577-88AF-8301D6D68C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C80CF-6F2F-56CE-F1E1-7CBFC7470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</p:spPr>
        <p:txBody>
          <a:bodyPr/>
          <a:lstStyle/>
          <a:p>
            <a:r>
              <a:rPr lang="en-GB" noProof="0" dirty="0"/>
              <a:t>Evaluation – Predicting the Lorenz attractor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21484B-6F18-B7BE-9A18-4923C42545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en-GB" noProof="0" smtClean="0"/>
              <a:pPr/>
              <a:t>17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01F97-198A-E40F-EEEC-645360EF4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João C.L. Folhadela, Institute for AI Safety and Security, 21.05.2025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83EDFBD-A466-271B-4334-6B424BC73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295" y="1318661"/>
            <a:ext cx="10801349" cy="4895850"/>
          </a:xfrm>
        </p:spPr>
        <p:txBody>
          <a:bodyPr>
            <a:normAutofit/>
          </a:bodyPr>
          <a:lstStyle/>
          <a:p>
            <a:r>
              <a:rPr lang="en-GB" sz="3200" dirty="0"/>
              <a:t>Easy to implement</a:t>
            </a:r>
          </a:p>
          <a:p>
            <a:endParaRPr lang="en-GB" sz="3200" dirty="0"/>
          </a:p>
          <a:p>
            <a:r>
              <a:rPr lang="en-GB" sz="3200" dirty="0"/>
              <a:t>Low power</a:t>
            </a:r>
          </a:p>
          <a:p>
            <a:endParaRPr lang="en-GB" sz="3200" dirty="0"/>
          </a:p>
          <a:p>
            <a:r>
              <a:rPr lang="en-GB" sz="3200" dirty="0"/>
              <a:t>Fast</a:t>
            </a:r>
          </a:p>
          <a:p>
            <a:endParaRPr lang="en-GB" sz="3200" dirty="0"/>
          </a:p>
          <a:p>
            <a:pPr marL="0" indent="0">
              <a:buNone/>
            </a:pPr>
            <a:r>
              <a:rPr lang="en-GB" sz="3200" b="1" dirty="0"/>
              <a:t>And real applications?</a:t>
            </a:r>
          </a:p>
        </p:txBody>
      </p:sp>
      <p:pic>
        <p:nvPicPr>
          <p:cNvPr id="9" name="Graphic 8" descr="Renewable Energy with solid fill">
            <a:extLst>
              <a:ext uri="{FF2B5EF4-FFF2-40B4-BE49-F238E27FC236}">
                <a16:creationId xmlns:a16="http://schemas.microsoft.com/office/drawing/2014/main" id="{10866C91-DD0F-D1E9-70B6-BAAEF7A514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913882">
            <a:off x="7828738" y="1339673"/>
            <a:ext cx="1054666" cy="1054666"/>
          </a:xfrm>
          <a:prstGeom prst="rect">
            <a:avLst/>
          </a:prstGeom>
        </p:spPr>
      </p:pic>
      <p:pic>
        <p:nvPicPr>
          <p:cNvPr id="11" name="Graphic 10" descr="Programmer male with solid fill">
            <a:extLst>
              <a:ext uri="{FF2B5EF4-FFF2-40B4-BE49-F238E27FC236}">
                <a16:creationId xmlns:a16="http://schemas.microsoft.com/office/drawing/2014/main" id="{0CA7EBA9-540B-E631-6EDD-C0DBEDBB61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61837" y="1324940"/>
            <a:ext cx="1137920" cy="1137920"/>
          </a:xfrm>
          <a:prstGeom prst="rect">
            <a:avLst/>
          </a:prstGeom>
        </p:spPr>
      </p:pic>
      <p:pic>
        <p:nvPicPr>
          <p:cNvPr id="13" name="Graphic 12" descr="Thumbs up sign with solid fill">
            <a:extLst>
              <a:ext uri="{FF2B5EF4-FFF2-40B4-BE49-F238E27FC236}">
                <a16:creationId xmlns:a16="http://schemas.microsoft.com/office/drawing/2014/main" id="{CCFDC9C4-51ED-36C9-E7CB-677E911C9F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72235" y="1192202"/>
            <a:ext cx="633817" cy="633817"/>
          </a:xfrm>
          <a:prstGeom prst="rect">
            <a:avLst/>
          </a:prstGeom>
        </p:spPr>
      </p:pic>
      <p:sp>
        <p:nvSpPr>
          <p:cNvPr id="14" name="Arc 13">
            <a:extLst>
              <a:ext uri="{FF2B5EF4-FFF2-40B4-BE49-F238E27FC236}">
                <a16:creationId xmlns:a16="http://schemas.microsoft.com/office/drawing/2014/main" id="{B88DFD54-FA9F-4B35-0E68-E05646D64F59}"/>
              </a:ext>
            </a:extLst>
          </p:cNvPr>
          <p:cNvSpPr/>
          <p:nvPr/>
        </p:nvSpPr>
        <p:spPr>
          <a:xfrm rot="5649742">
            <a:off x="5574299" y="1641387"/>
            <a:ext cx="104658" cy="218540"/>
          </a:xfrm>
          <a:prstGeom prst="arc">
            <a:avLst>
              <a:gd name="adj1" fmla="val 16200000"/>
              <a:gd name="adj2" fmla="val 4829653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5F137A2-8E66-8C79-3589-8EB4976AC42D}"/>
              </a:ext>
            </a:extLst>
          </p:cNvPr>
          <p:cNvGrpSpPr/>
          <p:nvPr/>
        </p:nvGrpSpPr>
        <p:grpSpPr>
          <a:xfrm>
            <a:off x="5223893" y="3236877"/>
            <a:ext cx="2344100" cy="1529008"/>
            <a:chOff x="6646647" y="3317605"/>
            <a:chExt cx="2344100" cy="1529008"/>
          </a:xfrm>
        </p:grpSpPr>
        <p:pic>
          <p:nvPicPr>
            <p:cNvPr id="7" name="Graphic 6" descr="Race Car with solid fill">
              <a:extLst>
                <a:ext uri="{FF2B5EF4-FFF2-40B4-BE49-F238E27FC236}">
                  <a16:creationId xmlns:a16="http://schemas.microsoft.com/office/drawing/2014/main" id="{029C867E-9BD7-E9C4-E9A3-5940F8B622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461739" y="3317605"/>
              <a:ext cx="1529008" cy="1529008"/>
            </a:xfrm>
            <a:prstGeom prst="rect">
              <a:avLst/>
            </a:prstGeom>
          </p:spPr>
        </p:pic>
        <p:pic>
          <p:nvPicPr>
            <p:cNvPr id="16" name="Graphic 15" descr="Cloud with solid fill">
              <a:extLst>
                <a:ext uri="{FF2B5EF4-FFF2-40B4-BE49-F238E27FC236}">
                  <a16:creationId xmlns:a16="http://schemas.microsoft.com/office/drawing/2014/main" id="{2EBB9D5A-805F-C758-1D0D-B17AD6FE28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646647" y="3419669"/>
              <a:ext cx="914400" cy="914400"/>
            </a:xfrm>
            <a:prstGeom prst="rect">
              <a:avLst/>
            </a:prstGeom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4590E106-1DE7-88F8-2A92-C8D8EEA6091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50719" y="2896755"/>
            <a:ext cx="3423468" cy="33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55142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5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14" grpId="0" animBg="1"/>
      <p:bldP spid="14" grpId="5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A11A2-97FE-4F64-8199-F0633ACCD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Applications of NGRC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09B5D-BA59-4333-940C-E861700D6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295" y="1318661"/>
            <a:ext cx="10801349" cy="4895850"/>
          </a:xfrm>
        </p:spPr>
        <p:txBody>
          <a:bodyPr>
            <a:normAutofit/>
          </a:bodyPr>
          <a:lstStyle/>
          <a:p>
            <a:r>
              <a:rPr lang="en-GB" noProof="0" dirty="0"/>
              <a:t>Control of chaotic circuit dynamics </a:t>
            </a:r>
          </a:p>
          <a:p>
            <a:pPr marL="0" indent="0">
              <a:buNone/>
            </a:pPr>
            <a:r>
              <a:rPr lang="en-GB" sz="1100" noProof="0" dirty="0">
                <a:solidFill>
                  <a:schemeClr val="accent6"/>
                </a:solidFill>
              </a:rPr>
              <a:t>Kent, R.M. et. al </a:t>
            </a:r>
            <a:r>
              <a:rPr lang="en-GB" sz="1100" i="1" noProof="0" dirty="0">
                <a:solidFill>
                  <a:schemeClr val="accent6"/>
                </a:solidFill>
              </a:rPr>
              <a:t>Controlling chaos using edge computing hardware</a:t>
            </a:r>
          </a:p>
          <a:p>
            <a:pPr marL="0" indent="0">
              <a:buNone/>
            </a:pPr>
            <a:r>
              <a:rPr lang="en-GB" sz="1100" noProof="0" dirty="0">
                <a:solidFill>
                  <a:schemeClr val="accent6"/>
                </a:solidFill>
              </a:rPr>
              <a:t>Nat Commun 15, 3886 (2024)</a:t>
            </a:r>
          </a:p>
          <a:p>
            <a:pPr marL="0" indent="0">
              <a:buNone/>
            </a:pPr>
            <a:endParaRPr lang="en-GB" sz="1100" noProof="0" dirty="0"/>
          </a:p>
          <a:p>
            <a:pPr marL="0" indent="0">
              <a:buNone/>
            </a:pPr>
            <a:endParaRPr lang="en-GB" noProof="0" dirty="0"/>
          </a:p>
          <a:p>
            <a:r>
              <a:rPr lang="en-GB" noProof="0" dirty="0"/>
              <a:t>Energy demand forecasting</a:t>
            </a:r>
          </a:p>
          <a:p>
            <a:pPr marL="0" lvl="0" indent="0">
              <a:buNone/>
            </a:pPr>
            <a:r>
              <a:rPr lang="en-GB" sz="1100" noProof="0" dirty="0">
                <a:solidFill>
                  <a:srgbClr val="B1B1B1"/>
                </a:solidFill>
              </a:rPr>
              <a:t>Karoline Brucke et. al </a:t>
            </a:r>
            <a:r>
              <a:rPr lang="en-GB" sz="1100" i="1" noProof="0" dirty="0">
                <a:solidFill>
                  <a:srgbClr val="B1B1B1"/>
                </a:solidFill>
              </a:rPr>
              <a:t>Benchmarking reservoir computing for residential energy demand forecasting</a:t>
            </a:r>
          </a:p>
          <a:p>
            <a:pPr marL="0" lvl="0" indent="0">
              <a:buNone/>
            </a:pPr>
            <a:r>
              <a:rPr lang="en-GB" sz="1100" noProof="0" dirty="0">
                <a:solidFill>
                  <a:srgbClr val="B1B1B1"/>
                </a:solidFill>
              </a:rPr>
              <a:t>Energy and Buildings 314 (2024)</a:t>
            </a:r>
          </a:p>
          <a:p>
            <a:endParaRPr lang="en-GB" noProof="0" dirty="0"/>
          </a:p>
          <a:p>
            <a:pPr marL="0" indent="0">
              <a:buNone/>
            </a:pPr>
            <a:endParaRPr lang="en-GB" noProof="0" dirty="0"/>
          </a:p>
          <a:p>
            <a:r>
              <a:rPr lang="en-GB" noProof="0" dirty="0"/>
              <a:t>Financial markets, weather, costal line erosion, robotic control, etc.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B93ADA-C283-45A0-B7F5-ECD9F9CCE0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en-GB" noProof="0" smtClean="0"/>
              <a:pPr/>
              <a:t>18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ECD15F-5CA1-43BC-AED3-2281C294C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João C.L. Folhadela, Institute for AI Safety and Security, 21.05.2025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F0E311-5C45-43C2-811F-B09399AB00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6530" y="391322"/>
            <a:ext cx="4717974" cy="258047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E5DC55-8108-494F-983E-1F1F7BA8AC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0223" y="3158940"/>
            <a:ext cx="4665071" cy="214719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1065127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F679F4C5-4CA3-4EC8-8DA5-B8726BABD15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Questions?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82C5DB-7DD2-4241-BC50-CD3973248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Thank you!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78C102-2E98-46BD-A20B-ABD51388E0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ADABB7-F9A6-4A4D-9415-296AC5E687F8}" type="slidenum">
              <a:rPr lang="en-GB" noProof="0" smtClean="0"/>
              <a:pPr/>
              <a:t>19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66FBB1-F161-40B2-BA13-8A5CF7B7F08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noProof="0" dirty="0"/>
              <a:t>João C.L. Folhadela, Institute for AI Safety and Security, 21.05.2025</a:t>
            </a:r>
          </a:p>
        </p:txBody>
      </p:sp>
    </p:spTree>
    <p:extLst>
      <p:ext uri="{BB962C8B-B14F-4D97-AF65-F5344CB8AC3E}">
        <p14:creationId xmlns:p14="http://schemas.microsoft.com/office/powerpoint/2010/main" val="737045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369766C-975A-5FDC-1760-41BAF10EB280}"/>
              </a:ext>
            </a:extLst>
          </p:cNvPr>
          <p:cNvGrpSpPr/>
          <p:nvPr/>
        </p:nvGrpSpPr>
        <p:grpSpPr>
          <a:xfrm>
            <a:off x="6096000" y="1524000"/>
            <a:ext cx="5680580" cy="4301065"/>
            <a:chOff x="7125868" y="1587686"/>
            <a:chExt cx="5659115" cy="430106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9D9769C-AEB7-BC54-FB20-12F0203E4F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71"/>
            <a:stretch/>
          </p:blipFill>
          <p:spPr>
            <a:xfrm>
              <a:off x="7125868" y="1587686"/>
              <a:ext cx="5659115" cy="4301066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6309C28-6BD9-5C61-40C0-B14B8D6EE271}"/>
                </a:ext>
              </a:extLst>
            </p:cNvPr>
            <p:cNvSpPr/>
            <p:nvPr/>
          </p:nvSpPr>
          <p:spPr>
            <a:xfrm>
              <a:off x="7263870" y="1745257"/>
              <a:ext cx="446342" cy="394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CB9FF4E-C915-F387-C903-7C86C97B3A8A}"/>
                </a:ext>
              </a:extLst>
            </p:cNvPr>
            <p:cNvSpPr/>
            <p:nvPr/>
          </p:nvSpPr>
          <p:spPr>
            <a:xfrm>
              <a:off x="7495783" y="5276961"/>
              <a:ext cx="5058252" cy="4300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F2E9D695-8BD4-EDD2-357F-0E6DED29AA61}"/>
                    </a:ext>
                  </a:extLst>
                </p:cNvPr>
                <p:cNvSpPr/>
                <p:nvPr/>
              </p:nvSpPr>
              <p:spPr>
                <a:xfrm>
                  <a:off x="9205287" y="3448586"/>
                  <a:ext cx="702045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1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𝒓</m:t>
                        </m:r>
                        <m:d>
                          <m:dPr>
                            <m:ctrlPr>
                              <a:rPr lang="en-GB" i="1" noProof="0" smtClean="0">
                                <a:latin typeface="Cambria Math" panose="02040503050406030204" pitchFamily="18" charset="0"/>
                                <a:ea typeface="Frutiger Light" charset="0"/>
                                <a:cs typeface="Frutiger Light" charset="0"/>
                              </a:rPr>
                            </m:ctrlPr>
                          </m:dPr>
                          <m:e>
                            <m:r>
                              <a:rPr lang="en-GB" i="1" noProof="0" smtClean="0"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n-GB" noProof="0" dirty="0"/>
                </a:p>
              </p:txBody>
            </p:sp>
          </mc:Choice>
          <mc:Fallback xmlns=""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F2E9D695-8BD4-EDD2-357F-0E6DED29AA6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05287" y="3448586"/>
                  <a:ext cx="702045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CA1844DA-0FC7-6494-6752-54A9DB9748BD}"/>
                    </a:ext>
                  </a:extLst>
                </p:cNvPr>
                <p:cNvSpPr/>
                <p:nvPr/>
              </p:nvSpPr>
              <p:spPr>
                <a:xfrm>
                  <a:off x="11440526" y="4655785"/>
                  <a:ext cx="823880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i="1" noProof="0" smtClean="0">
                                <a:latin typeface="Cambria Math" panose="02040503050406030204" pitchFamily="18" charset="0"/>
                                <a:ea typeface="Frutiger Light" charset="0"/>
                                <a:cs typeface="Frutiger Light" charset="0"/>
                              </a:rPr>
                            </m:ctrlPr>
                          </m:sSubPr>
                          <m:e>
                            <m:r>
                              <a:rPr lang="en-GB" sz="2000" b="1" i="1" noProof="0" smtClean="0"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𝑾</m:t>
                            </m:r>
                          </m:e>
                          <m:sub>
                            <m:r>
                              <a:rPr lang="en-GB" sz="2000" i="1" noProof="0" smtClean="0"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𝑜𝑢𝑡</m:t>
                            </m:r>
                          </m:sub>
                        </m:sSub>
                      </m:oMath>
                    </m:oMathPara>
                  </a14:m>
                  <a:endParaRPr lang="en-GB" sz="2000" noProof="0" dirty="0"/>
                </a:p>
              </p:txBody>
            </p:sp>
          </mc:Choice>
          <mc:Fallback xmlns=""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CA1844DA-0FC7-6494-6752-54A9DB9748B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440526" y="4655785"/>
                  <a:ext cx="823880" cy="400110"/>
                </a:xfrm>
                <a:prstGeom prst="rect">
                  <a:avLst/>
                </a:prstGeom>
                <a:blipFill>
                  <a:blip r:embed="rId4"/>
                  <a:stretch>
                    <a:fillRect b="-303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A138EBBA-A529-A091-ABAD-BA4631BDE0DF}"/>
                    </a:ext>
                  </a:extLst>
                </p:cNvPr>
                <p:cNvSpPr/>
                <p:nvPr/>
              </p:nvSpPr>
              <p:spPr>
                <a:xfrm>
                  <a:off x="7397859" y="5158846"/>
                  <a:ext cx="816314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1" i="1" noProof="0" smtClean="0">
                            <a:solidFill>
                              <a:prstClr val="black"/>
                            </a:solidFill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𝒙</m:t>
                        </m:r>
                        <m:d>
                          <m:dPr>
                            <m:ctrlPr>
                              <a:rPr lang="en-GB" sz="2400" i="1" noProof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Frutiger Light" charset="0"/>
                                <a:cs typeface="Frutiger Light" charset="0"/>
                              </a:rPr>
                            </m:ctrlPr>
                          </m:dPr>
                          <m:e>
                            <m:r>
                              <a:rPr lang="en-GB" sz="2400" i="1" noProof="0" smtClean="0">
                                <a:solidFill>
                                  <a:prstClr val="black"/>
                                </a:solidFill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n-GB" sz="2400" noProof="0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A138EBBA-A529-A091-ABAD-BA4631BDE0D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97859" y="5158846"/>
                  <a:ext cx="816314" cy="46166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CFA7D808-8D03-1272-A98B-94FDA9FDA823}"/>
                    </a:ext>
                  </a:extLst>
                </p:cNvPr>
                <p:cNvSpPr/>
                <p:nvPr/>
              </p:nvSpPr>
              <p:spPr>
                <a:xfrm>
                  <a:off x="11857252" y="5158846"/>
                  <a:ext cx="822726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1" i="1" noProof="0" smtClean="0">
                            <a:solidFill>
                              <a:prstClr val="black"/>
                            </a:solidFill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𝒚</m:t>
                        </m:r>
                        <m:d>
                          <m:dPr>
                            <m:ctrlPr>
                              <a:rPr lang="en-GB" sz="2400" i="1" noProof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Frutiger Light" charset="0"/>
                                <a:cs typeface="Frutiger Light" charset="0"/>
                              </a:rPr>
                            </m:ctrlPr>
                          </m:dPr>
                          <m:e>
                            <m:r>
                              <a:rPr lang="en-GB" sz="2400" i="1" noProof="0" smtClean="0">
                                <a:solidFill>
                                  <a:prstClr val="black"/>
                                </a:solidFill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n-GB" sz="2400" noProof="0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CFA7D808-8D03-1272-A98B-94FDA9FDA82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57252" y="5158846"/>
                  <a:ext cx="822726" cy="461665"/>
                </a:xfrm>
                <a:prstGeom prst="rect">
                  <a:avLst/>
                </a:prstGeom>
                <a:blipFill>
                  <a:blip r:embed="rId6"/>
                  <a:stretch>
                    <a:fillRect b="-1315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4ED90C93-D7BE-418D-91E9-52CA9D739860}"/>
                    </a:ext>
                  </a:extLst>
                </p:cNvPr>
                <p:cNvSpPr/>
                <p:nvPr/>
              </p:nvSpPr>
              <p:spPr>
                <a:xfrm>
                  <a:off x="7984808" y="4655785"/>
                  <a:ext cx="695447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i="1" noProof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Frutiger Light" charset="0"/>
                                <a:cs typeface="Frutiger Light" charset="0"/>
                              </a:rPr>
                            </m:ctrlPr>
                          </m:sSubPr>
                          <m:e>
                            <m:r>
                              <a:rPr lang="en-GB" sz="2000" b="1" i="1" noProof="0" smtClean="0">
                                <a:solidFill>
                                  <a:prstClr val="black"/>
                                </a:solidFill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𝑾</m:t>
                            </m:r>
                          </m:e>
                          <m:sub>
                            <m:r>
                              <a:rPr lang="en-GB" sz="2000" b="0" i="1" noProof="0" smtClean="0">
                                <a:solidFill>
                                  <a:prstClr val="black"/>
                                </a:solidFill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𝑖𝑛</m:t>
                            </m:r>
                          </m:sub>
                        </m:sSub>
                      </m:oMath>
                    </m:oMathPara>
                  </a14:m>
                  <a:endParaRPr lang="en-GB" sz="2000" noProof="0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4ED90C93-D7BE-418D-91E9-52CA9D73986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84808" y="4655785"/>
                  <a:ext cx="695447" cy="400110"/>
                </a:xfrm>
                <a:prstGeom prst="rect">
                  <a:avLst/>
                </a:prstGeom>
                <a:blipFill>
                  <a:blip r:embed="rId7"/>
                  <a:stretch>
                    <a:fillRect b="-454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FBD633B1-0AE0-088C-6E8F-44C2905CE369}"/>
                    </a:ext>
                  </a:extLst>
                </p:cNvPr>
                <p:cNvSpPr/>
                <p:nvPr/>
              </p:nvSpPr>
              <p:spPr>
                <a:xfrm>
                  <a:off x="9673906" y="4911616"/>
                  <a:ext cx="772968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1" i="1" noProof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  <m:t>𝑨</m:t>
                        </m:r>
                        <m:r>
                          <a:rPr lang="en-GB" sz="2400" b="0" i="0" noProof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  <m:t>, </m:t>
                        </m:r>
                        <m:r>
                          <a:rPr lang="en-GB" sz="2400" b="1" i="1" noProof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  <m:t>𝒃</m:t>
                        </m:r>
                      </m:oMath>
                    </m:oMathPara>
                  </a14:m>
                  <a:endParaRPr lang="en-GB" sz="2400" b="1" i="1" noProof="0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FBD633B1-0AE0-088C-6E8F-44C2905CE36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73906" y="4911616"/>
                  <a:ext cx="772968" cy="46166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C58A477-8DDD-433F-874A-47D1BF914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Introduction – Reservoir Computing (RC)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E9CDD-8898-4D4A-B1E8-C03B196494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B2F249-E4E7-46D9-8886-71C7A3F20A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44675-577E-4333-8FED-CDEA96B9F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João C.L. Folhadela, Institute for AI Safety and Security, 21.05.2025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2F2C6E-542B-5F46-E5D1-DD5A44E363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78" y="1524000"/>
            <a:ext cx="11379902" cy="430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632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E1391-43E5-4E18-5B31-C1EFD9E46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Reservoir Computing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C242A47-9E51-0B7A-D99F-CDE276A6467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5325" y="1253300"/>
                <a:ext cx="10801349" cy="489585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  <a:defRPr/>
                </a:pPr>
                <a:r>
                  <a:rPr lang="en-GB" noProof="0" dirty="0">
                    <a:ea typeface="Frutiger Light" charset="0"/>
                    <a:cs typeface="Frutiger Light" charset="0"/>
                  </a:rPr>
                  <a:t>Optimize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</m:ctrlPr>
                      </m:sSubPr>
                      <m:e>
                        <m:r>
                          <a:rPr lang="en-GB" b="1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𝑾</m:t>
                        </m:r>
                      </m:e>
                      <m:sub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𝑜𝑢𝑡</m:t>
                        </m:r>
                      </m:sub>
                    </m:sSub>
                  </m:oMath>
                </a14:m>
                <a:r>
                  <a:rPr lang="en-GB" b="1" noProof="0" dirty="0">
                    <a:ea typeface="Frutiger Light" charset="0"/>
                    <a:cs typeface="Frutiger Light" charset="0"/>
                  </a:rPr>
                  <a:t> </a:t>
                </a:r>
                <a:r>
                  <a:rPr lang="en-GB" noProof="0" dirty="0">
                    <a:ea typeface="Frutiger Light" charset="0"/>
                    <a:cs typeface="Frutiger Light" charset="0"/>
                  </a:rPr>
                  <a:t>via Ridge regression. Minimize loss:</a:t>
                </a:r>
              </a:p>
              <a:p>
                <a:pPr marL="0" indent="0">
                  <a:lnSpc>
                    <a:spcPct val="150000"/>
                  </a:lnSpc>
                  <a:buNone/>
                  <a:defRPr/>
                </a:pPr>
                <a:r>
                  <a:rPr lang="en-GB" noProof="0" dirty="0">
                    <a:ea typeface="Frutiger Light" charset="0"/>
                    <a:cs typeface="Frutiger Light" charset="0"/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</m:ctrlPr>
                      </m:sSupPr>
                      <m:e>
                        <m:nary>
                          <m:naryPr>
                            <m:chr m:val="∑"/>
                            <m:limLoc m:val="subSup"/>
                            <m:ctrlPr>
                              <a:rPr lang="en-GB" i="1" noProof="0" smtClean="0">
                                <a:latin typeface="Cambria Math" panose="02040503050406030204" pitchFamily="18" charset="0"/>
                                <a:ea typeface="Frutiger Light" charset="0"/>
                                <a:cs typeface="Frutiger Light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GB" i="1" noProof="0" smtClean="0"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𝑡</m:t>
                            </m:r>
                            <m:r>
                              <a:rPr lang="en-GB" i="1" noProof="0" smtClean="0"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=−</m:t>
                            </m:r>
                            <m:r>
                              <a:rPr lang="en-GB" i="1" noProof="0" smtClean="0"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GB" i="1" noProof="0" smtClean="0"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0</m:t>
                            </m:r>
                          </m:sup>
                          <m:e>
                            <m:r>
                              <a:rPr lang="en-GB" i="1" noProof="0" smtClean="0"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∥</m:t>
                            </m:r>
                          </m:e>
                        </m:nary>
                        <m:sSub>
                          <m:sSubPr>
                            <m:ctrlPr>
                              <a:rPr lang="en-GB" i="1" noProof="0" smtClean="0">
                                <a:latin typeface="Cambria Math" panose="02040503050406030204" pitchFamily="18" charset="0"/>
                                <a:ea typeface="Frutiger Light" charset="0"/>
                                <a:cs typeface="Frutiger Light" charset="0"/>
                              </a:rPr>
                            </m:ctrlPr>
                          </m:sSubPr>
                          <m:e>
                            <m:r>
                              <a:rPr lang="en-GB" b="1" i="1" noProof="0" smtClean="0"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𝑾</m:t>
                            </m:r>
                          </m:e>
                          <m:sub>
                            <m:r>
                              <a:rPr lang="en-GB" i="1" noProof="0" smtClean="0"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𝑜𝑢𝑡</m:t>
                            </m:r>
                          </m:sub>
                        </m:sSub>
                        <m:r>
                          <a:rPr lang="en-GB" b="1" i="1" noProof="0" smtClean="0"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  <m:t>𝒓</m:t>
                        </m:r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(</m:t>
                        </m:r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𝑡</m:t>
                        </m:r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)</m:t>
                        </m:r>
                        <m:r>
                          <a:rPr lang="en-GB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b="1" i="1" noProof="0" smtClean="0">
                                <a:latin typeface="Cambria Math" panose="02040503050406030204" pitchFamily="18" charset="0"/>
                                <a:ea typeface="Frutiger Light" charset="0"/>
                                <a:cs typeface="Frutiger Light" charset="0"/>
                              </a:rPr>
                            </m:ctrlPr>
                          </m:sSubPr>
                          <m:e>
                            <m:r>
                              <a:rPr lang="en-GB" b="1" i="1" noProof="0" smtClean="0"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GB" b="1" i="1" noProof="0" smtClean="0"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𝑹</m:t>
                            </m:r>
                          </m:sub>
                        </m:sSub>
                        <m:r>
                          <a:rPr lang="en-GB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t</m:t>
                        </m:r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)∥</m:t>
                        </m:r>
                      </m:e>
                      <m:sup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2</m:t>
                        </m:r>
                      </m:sup>
                    </m:sSup>
                    <m:r>
                      <a:rPr lang="en-GB" i="1" noProof="0" smtClean="0">
                        <a:latin typeface="Cambria Math" charset="0"/>
                        <a:ea typeface="Frutiger Light" charset="0"/>
                        <a:cs typeface="Frutiger Light" charset="0"/>
                      </a:rPr>
                      <m:t>+</m:t>
                    </m:r>
                    <m:r>
                      <a:rPr lang="en-GB" i="1" noProof="0" smtClean="0">
                        <a:latin typeface="Cambria Math" charset="0"/>
                        <a:ea typeface="Frutiger Light" charset="0"/>
                        <a:cs typeface="Frutiger Light" charset="0"/>
                      </a:rPr>
                      <m:t>𝛽</m:t>
                    </m:r>
                    <m:r>
                      <a:rPr lang="en-GB" i="1" noProof="0" smtClean="0">
                        <a:latin typeface="Cambria Math" charset="0"/>
                        <a:ea typeface="Frutiger Light" charset="0"/>
                        <a:cs typeface="Frutiger Light" charset="0"/>
                      </a:rPr>
                      <m:t>∥</m:t>
                    </m:r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i="1" noProof="0" smtClean="0">
                                <a:latin typeface="Cambria Math" panose="02040503050406030204" pitchFamily="18" charset="0"/>
                                <a:ea typeface="Frutiger Light" charset="0"/>
                                <a:cs typeface="Frutiger Light" charset="0"/>
                              </a:rPr>
                            </m:ctrlPr>
                          </m:sSubPr>
                          <m:e>
                            <m:r>
                              <a:rPr lang="en-GB" b="1" i="1" noProof="0" smtClean="0"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𝑾</m:t>
                            </m:r>
                          </m:e>
                          <m:sub>
                            <m:r>
                              <a:rPr lang="en-GB" i="1" noProof="0" smtClean="0"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𝑜𝑢𝑡</m:t>
                            </m:r>
                          </m:sub>
                        </m:sSub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∥</m:t>
                        </m:r>
                      </m:e>
                      <m:sup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2</m:t>
                        </m:r>
                      </m:sup>
                    </m:sSup>
                  </m:oMath>
                </a14:m>
                <a:endParaRPr lang="en-GB" noProof="0" dirty="0">
                  <a:ea typeface="Frutiger Light" charset="0"/>
                  <a:cs typeface="Frutiger Light" charset="0"/>
                </a:endParaRPr>
              </a:p>
              <a:p>
                <a:pPr marL="411480" lvl="1" indent="0">
                  <a:buNone/>
                  <a:defRPr/>
                </a:pPr>
                <a:r>
                  <a:rPr lang="en-GB" b="1" noProof="0" dirty="0">
                    <a:ea typeface="Frutiger Light" charset="0"/>
                    <a:cs typeface="Frutiger Light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noProof="0" smtClean="0"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</m:ctrlPr>
                      </m:sSubPr>
                      <m:e>
                        <m:r>
                          <a:rPr lang="en-GB" b="1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𝒚</m:t>
                        </m:r>
                      </m:e>
                      <m:sub>
                        <m:r>
                          <a:rPr lang="en-GB" b="1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𝑹</m:t>
                        </m:r>
                      </m:sub>
                    </m:sSub>
                    <m:r>
                      <a:rPr lang="en-GB" noProof="0" smtClean="0">
                        <a:latin typeface="Cambria Math" charset="0"/>
                        <a:ea typeface="Frutiger Light" charset="0"/>
                        <a:cs typeface="Frutiger Light" charset="0"/>
                      </a:rPr>
                      <m:t>(</m:t>
                    </m:r>
                    <m:r>
                      <m:rPr>
                        <m:sty m:val="p"/>
                      </m:rPr>
                      <a:rPr lang="en-GB" noProof="0" smtClean="0">
                        <a:latin typeface="Cambria Math" charset="0"/>
                        <a:ea typeface="Frutiger Light" charset="0"/>
                        <a:cs typeface="Frutiger Light" charset="0"/>
                      </a:rPr>
                      <m:t>t</m:t>
                    </m:r>
                    <m:r>
                      <a:rPr lang="en-GB" i="1" noProof="0" smtClean="0">
                        <a:latin typeface="Cambria Math" charset="0"/>
                        <a:ea typeface="Frutiger Light" charset="0"/>
                        <a:cs typeface="Frutiger Light" charset="0"/>
                      </a:rPr>
                      <m:t>)</m:t>
                    </m:r>
                  </m:oMath>
                </a14:m>
                <a:r>
                  <a:rPr lang="en-GB" noProof="0" dirty="0">
                    <a:ea typeface="Frutiger Light" charset="0"/>
                    <a:cs typeface="Frutiger Light" charset="0"/>
                  </a:rPr>
                  <a:t>: known real output</a:t>
                </a:r>
              </a:p>
              <a:p>
                <a:pPr marL="411480" lvl="1" indent="0">
                  <a:buNone/>
                  <a:defRPr/>
                </a:pPr>
                <a:r>
                  <a:rPr lang="en-GB" noProof="0" dirty="0">
                    <a:ea typeface="Frutiger Light" charset="0"/>
                    <a:cs typeface="Frutiger Light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GB" i="1" noProof="0" smtClean="0">
                        <a:latin typeface="Cambria Math" charset="0"/>
                        <a:ea typeface="Frutiger Light" charset="0"/>
                        <a:cs typeface="Frutiger Light" charset="0"/>
                      </a:rPr>
                      <m:t>𝛽</m:t>
                    </m:r>
                  </m:oMath>
                </a14:m>
                <a:r>
                  <a:rPr lang="en-GB" noProof="0" dirty="0">
                    <a:ea typeface="Frutiger Light" charset="0"/>
                    <a:cs typeface="Frutiger Light" charset="0"/>
                  </a:rPr>
                  <a:t>: regularization parameter</a:t>
                </a:r>
              </a:p>
              <a:p>
                <a:pPr marL="411480" lvl="1" indent="0">
                  <a:buNone/>
                  <a:defRPr/>
                </a:pPr>
                <a:endParaRPr lang="en-GB" noProof="0" dirty="0">
                  <a:ea typeface="Frutiger Light" charset="0"/>
                  <a:cs typeface="Frutiger Light" charset="0"/>
                </a:endParaRPr>
              </a:p>
              <a:p>
                <a:pPr marL="0" indent="0"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</m:ctrlPr>
                      </m:sSubPr>
                      <m:e>
                        <m:r>
                          <a:rPr lang="en-GB" b="1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𝑾</m:t>
                        </m:r>
                      </m:e>
                      <m:sub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𝑜𝑢𝑡</m:t>
                        </m:r>
                      </m:sub>
                    </m:sSub>
                  </m:oMath>
                </a14:m>
                <a:r>
                  <a:rPr lang="en-GB" b="1" baseline="-25000" noProof="0" dirty="0">
                    <a:ea typeface="Frutiger Light" charset="0"/>
                    <a:cs typeface="Frutiger Light" charset="0"/>
                  </a:rPr>
                  <a:t> </a:t>
                </a:r>
                <a:r>
                  <a:rPr lang="en-GB" noProof="0" dirty="0">
                    <a:ea typeface="Frutiger Light" charset="0"/>
                    <a:cs typeface="Frutiger Light" charset="0"/>
                  </a:rPr>
                  <a:t>is then obtained via:</a:t>
                </a:r>
              </a:p>
              <a:p>
                <a:pPr marL="0" indent="0">
                  <a:buNone/>
                  <a:defRPr/>
                </a:pPr>
                <a:r>
                  <a:rPr lang="en-GB" noProof="0" dirty="0">
                    <a:ea typeface="Frutiger Light" charset="0"/>
                    <a:cs typeface="Frutiger Light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</m:ctrlPr>
                      </m:sSubPr>
                      <m:e>
                        <m:r>
                          <a:rPr lang="en-GB" b="1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𝑾</m:t>
                        </m:r>
                      </m:e>
                      <m:sub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𝑜𝑢𝑡</m:t>
                        </m:r>
                      </m:sub>
                    </m:sSub>
                    <m:r>
                      <a:rPr lang="en-GB" i="1" noProof="0" smtClean="0">
                        <a:latin typeface="Cambria Math" charset="0"/>
                        <a:ea typeface="Frutiger Light" charset="0"/>
                        <a:cs typeface="Frutiger Light" charset="0"/>
                      </a:rPr>
                      <m:t>=</m:t>
                    </m:r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</m:ctrlPr>
                      </m:sSupPr>
                      <m:e>
                        <m:r>
                          <a:rPr lang="en-GB" i="1" noProof="0" smtClean="0"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  <m:t> </m:t>
                        </m:r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(</m:t>
                        </m:r>
                        <m:sSup>
                          <m:sSupPr>
                            <m:ctrlPr>
                              <a:rPr lang="en-GB" i="1" noProof="0" smtClean="0">
                                <a:latin typeface="Cambria Math" panose="02040503050406030204" pitchFamily="18" charset="0"/>
                                <a:ea typeface="Frutiger Light" charset="0"/>
                                <a:cs typeface="Frutiger Light" charset="0"/>
                              </a:rPr>
                            </m:ctrlPr>
                          </m:sSupPr>
                          <m:e>
                            <m:r>
                              <a:rPr lang="en-GB" b="1" i="1" noProof="0" smtClean="0">
                                <a:latin typeface="Cambria Math" panose="02040503050406030204" pitchFamily="18" charset="0"/>
                                <a:ea typeface="Frutiger Light" charset="0"/>
                                <a:cs typeface="Frutiger Light" charset="0"/>
                              </a:rPr>
                              <m:t>𝒓</m:t>
                            </m:r>
                          </m:e>
                          <m:sup>
                            <m:r>
                              <a:rPr lang="en-GB" i="1" noProof="0" smtClean="0"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⊺</m:t>
                            </m:r>
                          </m:sup>
                        </m:sSup>
                        <m:r>
                          <a:rPr lang="en-GB" b="1" i="1" noProof="0" smtClean="0"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  <m:t>𝒓</m:t>
                        </m:r>
                        <m:r>
                          <a:rPr lang="en-GB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+</m:t>
                        </m:r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𝛽</m:t>
                        </m:r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 </m:t>
                        </m:r>
                        <m:r>
                          <a:rPr lang="en-GB" b="1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𝑰</m:t>
                        </m:r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)</m:t>
                        </m:r>
                      </m:e>
                      <m:sup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</m:ctrlPr>
                      </m:sSupPr>
                      <m:e>
                        <m:r>
                          <a:rPr lang="en-GB" b="1" i="1" noProof="0" smtClean="0"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  <m:t>𝒓</m:t>
                        </m:r>
                      </m:e>
                      <m:sup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⊺</m:t>
                        </m:r>
                      </m:sup>
                    </m:sSup>
                    <m:r>
                      <a:rPr lang="en-GB" i="1" noProof="0" smtClean="0">
                        <a:latin typeface="Cambria Math" panose="02040503050406030204" pitchFamily="18" charset="0"/>
                        <a:ea typeface="Frutiger Light" charset="0"/>
                        <a:cs typeface="Frutiger Light" charset="0"/>
                      </a:rPr>
                      <m:t>𝑦</m:t>
                    </m:r>
                  </m:oMath>
                </a14:m>
                <a:endParaRPr lang="en-GB" noProof="0" dirty="0">
                  <a:ea typeface="Frutiger Light" charset="0"/>
                  <a:cs typeface="Frutiger Light" charset="0"/>
                </a:endParaRPr>
              </a:p>
              <a:p>
                <a:pPr marL="0" indent="0">
                  <a:buNone/>
                  <a:defRPr/>
                </a:pPr>
                <a:endParaRPr lang="en-GB" noProof="0" dirty="0">
                  <a:ea typeface="Frutiger Light" charset="0"/>
                  <a:cs typeface="Frutiger Light" charset="0"/>
                </a:endParaRPr>
              </a:p>
              <a:p>
                <a:pPr marL="0" indent="0">
                  <a:buNone/>
                  <a:defRPr/>
                </a:pPr>
                <a:r>
                  <a:rPr lang="en-GB" noProof="0" dirty="0">
                    <a:ea typeface="Frutiger Light" charset="0"/>
                    <a:cs typeface="Frutiger Light" charset="0"/>
                  </a:rPr>
                  <a:t>An analytic solution is usually much faster</a:t>
                </a:r>
              </a:p>
              <a:p>
                <a:pPr marL="0" indent="0">
                  <a:buNone/>
                  <a:defRPr/>
                </a:pPr>
                <a:r>
                  <a:rPr lang="en-GB" noProof="0" dirty="0">
                    <a:ea typeface="Frutiger Light" charset="0"/>
                    <a:cs typeface="Frutiger Light" charset="0"/>
                  </a:rPr>
                  <a:t>to compute than gradient descent.</a:t>
                </a:r>
              </a:p>
              <a:p>
                <a:endParaRPr lang="en-GB" noProof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C242A47-9E51-0B7A-D99F-CDE276A646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5325" y="1253300"/>
                <a:ext cx="10801349" cy="4895850"/>
              </a:xfrm>
              <a:blipFill>
                <a:blip r:embed="rId3"/>
                <a:stretch>
                  <a:fillRect l="-847" t="-8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BFD816-B382-9033-A709-75130A0617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1DDBB6-C74A-3174-8FEA-88AD52EC1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João C.L. Folhadela, Institute for AI Safety and Security, 21.05.2025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8E68CBA-9B65-6F48-6DAE-39B7A51CB835}"/>
              </a:ext>
            </a:extLst>
          </p:cNvPr>
          <p:cNvGrpSpPr/>
          <p:nvPr/>
        </p:nvGrpSpPr>
        <p:grpSpPr>
          <a:xfrm>
            <a:off x="6826303" y="2606804"/>
            <a:ext cx="5015811" cy="3812139"/>
            <a:chOff x="7125868" y="1587686"/>
            <a:chExt cx="5659115" cy="430106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17138D7-CCFB-4640-75D6-713664863A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71"/>
            <a:stretch/>
          </p:blipFill>
          <p:spPr>
            <a:xfrm>
              <a:off x="7125868" y="1587686"/>
              <a:ext cx="5659115" cy="4301066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5AD7648-EA76-6015-07AA-070B36884792}"/>
                </a:ext>
              </a:extLst>
            </p:cNvPr>
            <p:cNvSpPr/>
            <p:nvPr/>
          </p:nvSpPr>
          <p:spPr>
            <a:xfrm>
              <a:off x="7263870" y="1745257"/>
              <a:ext cx="446342" cy="394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7F3D730-1E92-3ADE-B6D3-9BC77AFFD129}"/>
                </a:ext>
              </a:extLst>
            </p:cNvPr>
            <p:cNvSpPr/>
            <p:nvPr/>
          </p:nvSpPr>
          <p:spPr>
            <a:xfrm>
              <a:off x="7495783" y="5276961"/>
              <a:ext cx="5058252" cy="4300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770C322F-D48B-B586-D9BF-DC6ADDC20665}"/>
                    </a:ext>
                  </a:extLst>
                </p:cNvPr>
                <p:cNvSpPr/>
                <p:nvPr/>
              </p:nvSpPr>
              <p:spPr>
                <a:xfrm>
                  <a:off x="9205287" y="3448586"/>
                  <a:ext cx="702045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1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𝒓</m:t>
                        </m:r>
                        <m:d>
                          <m:dPr>
                            <m:ctrlPr>
                              <a:rPr lang="en-GB" i="1" noProof="0" smtClean="0">
                                <a:latin typeface="Cambria Math" panose="02040503050406030204" pitchFamily="18" charset="0"/>
                                <a:ea typeface="Frutiger Light" charset="0"/>
                                <a:cs typeface="Frutiger Light" charset="0"/>
                              </a:rPr>
                            </m:ctrlPr>
                          </m:dPr>
                          <m:e>
                            <m:r>
                              <a:rPr lang="en-GB" i="1" noProof="0" smtClean="0"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n-GB" noProof="0" dirty="0"/>
                </a:p>
              </p:txBody>
            </p:sp>
          </mc:Choice>
          <mc:Fallback xmlns=""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770C322F-D48B-B586-D9BF-DC6ADDC2066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05287" y="3448586"/>
                  <a:ext cx="702045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370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C3E125BD-BAC1-5067-B1C1-17AB76F838EB}"/>
                    </a:ext>
                  </a:extLst>
                </p:cNvPr>
                <p:cNvSpPr/>
                <p:nvPr/>
              </p:nvSpPr>
              <p:spPr>
                <a:xfrm>
                  <a:off x="11440526" y="4655785"/>
                  <a:ext cx="823880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i="1" noProof="0" smtClean="0">
                                <a:latin typeface="Cambria Math" panose="02040503050406030204" pitchFamily="18" charset="0"/>
                                <a:ea typeface="Frutiger Light" charset="0"/>
                                <a:cs typeface="Frutiger Light" charset="0"/>
                              </a:rPr>
                            </m:ctrlPr>
                          </m:sSubPr>
                          <m:e>
                            <m:r>
                              <a:rPr lang="en-GB" sz="2000" b="1" i="1" noProof="0" smtClean="0"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𝑾</m:t>
                            </m:r>
                          </m:e>
                          <m:sub>
                            <m:r>
                              <a:rPr lang="en-GB" sz="2000" i="1" noProof="0" smtClean="0"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𝑜𝑢𝑡</m:t>
                            </m:r>
                          </m:sub>
                        </m:sSub>
                      </m:oMath>
                    </m:oMathPara>
                  </a14:m>
                  <a:endParaRPr lang="en-GB" sz="2000" noProof="0" dirty="0"/>
                </a:p>
              </p:txBody>
            </p:sp>
          </mc:Choice>
          <mc:Fallback xmlns=""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C3E125BD-BAC1-5067-B1C1-17AB76F838E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440526" y="4655785"/>
                  <a:ext cx="823880" cy="400110"/>
                </a:xfrm>
                <a:prstGeom prst="rect">
                  <a:avLst/>
                </a:prstGeom>
                <a:blipFill>
                  <a:blip r:embed="rId6"/>
                  <a:stretch>
                    <a:fillRect b="-1551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FA0F4551-8151-5EE2-DEA6-4661FBFA973C}"/>
                    </a:ext>
                  </a:extLst>
                </p:cNvPr>
                <p:cNvSpPr/>
                <p:nvPr/>
              </p:nvSpPr>
              <p:spPr>
                <a:xfrm>
                  <a:off x="7397859" y="5158846"/>
                  <a:ext cx="816314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1" i="1" noProof="0" smtClean="0">
                            <a:solidFill>
                              <a:prstClr val="black"/>
                            </a:solidFill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𝒙</m:t>
                        </m:r>
                        <m:d>
                          <m:dPr>
                            <m:ctrlPr>
                              <a:rPr lang="en-GB" sz="2400" i="1" noProof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Frutiger Light" charset="0"/>
                                <a:cs typeface="Frutiger Light" charset="0"/>
                              </a:rPr>
                            </m:ctrlPr>
                          </m:dPr>
                          <m:e>
                            <m:r>
                              <a:rPr lang="en-GB" sz="2400" i="1" noProof="0" smtClean="0">
                                <a:solidFill>
                                  <a:prstClr val="black"/>
                                </a:solidFill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n-GB" sz="2400" noProof="0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FA0F4551-8151-5EE2-DEA6-4661FBFA973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97859" y="5158846"/>
                  <a:ext cx="816314" cy="461665"/>
                </a:xfrm>
                <a:prstGeom prst="rect">
                  <a:avLst/>
                </a:prstGeom>
                <a:blipFill>
                  <a:blip r:embed="rId7"/>
                  <a:stretch>
                    <a:fillRect b="-746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90973094-938B-C548-CED1-2B8A99520FC5}"/>
                    </a:ext>
                  </a:extLst>
                </p:cNvPr>
                <p:cNvSpPr/>
                <p:nvPr/>
              </p:nvSpPr>
              <p:spPr>
                <a:xfrm>
                  <a:off x="11857252" y="5158846"/>
                  <a:ext cx="822726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1" i="1" noProof="0" smtClean="0">
                            <a:solidFill>
                              <a:prstClr val="black"/>
                            </a:solidFill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𝒚</m:t>
                        </m:r>
                        <m:d>
                          <m:dPr>
                            <m:ctrlPr>
                              <a:rPr lang="en-GB" sz="2400" i="1" noProof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Frutiger Light" charset="0"/>
                                <a:cs typeface="Frutiger Light" charset="0"/>
                              </a:rPr>
                            </m:ctrlPr>
                          </m:dPr>
                          <m:e>
                            <m:r>
                              <a:rPr lang="en-GB" sz="2400" i="1" noProof="0" smtClean="0">
                                <a:solidFill>
                                  <a:prstClr val="black"/>
                                </a:solidFill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n-GB" sz="2400" noProof="0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90973094-938B-C548-CED1-2B8A99520FC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57252" y="5158846"/>
                  <a:ext cx="822726" cy="461665"/>
                </a:xfrm>
                <a:prstGeom prst="rect">
                  <a:avLst/>
                </a:prstGeom>
                <a:blipFill>
                  <a:blip r:embed="rId8"/>
                  <a:stretch>
                    <a:fillRect l="-2500" b="-2835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4B9EF7F6-B6F7-18FA-3052-A8F295C260B8}"/>
                    </a:ext>
                  </a:extLst>
                </p:cNvPr>
                <p:cNvSpPr/>
                <p:nvPr/>
              </p:nvSpPr>
              <p:spPr>
                <a:xfrm>
                  <a:off x="7984808" y="4655785"/>
                  <a:ext cx="695447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i="1" noProof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Frutiger Light" charset="0"/>
                                <a:cs typeface="Frutiger Light" charset="0"/>
                              </a:rPr>
                            </m:ctrlPr>
                          </m:sSubPr>
                          <m:e>
                            <m:r>
                              <a:rPr lang="en-GB" sz="2000" b="1" i="1" noProof="0" smtClean="0">
                                <a:solidFill>
                                  <a:prstClr val="black"/>
                                </a:solidFill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𝑾</m:t>
                            </m:r>
                          </m:e>
                          <m:sub>
                            <m:r>
                              <a:rPr lang="en-GB" sz="2000" b="0" i="1" noProof="0" smtClean="0">
                                <a:solidFill>
                                  <a:prstClr val="black"/>
                                </a:solidFill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𝑖𝑛</m:t>
                            </m:r>
                          </m:sub>
                        </m:sSub>
                      </m:oMath>
                    </m:oMathPara>
                  </a14:m>
                  <a:endParaRPr lang="en-GB" sz="2000" noProof="0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4B9EF7F6-B6F7-18FA-3052-A8F295C260B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84808" y="4655785"/>
                  <a:ext cx="695447" cy="400110"/>
                </a:xfrm>
                <a:prstGeom prst="rect">
                  <a:avLst/>
                </a:prstGeom>
                <a:blipFill>
                  <a:blip r:embed="rId9"/>
                  <a:stretch>
                    <a:fillRect b="-1724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B2A5B548-F36E-ACD1-EFE4-49B7F75912FB}"/>
                    </a:ext>
                  </a:extLst>
                </p:cNvPr>
                <p:cNvSpPr/>
                <p:nvPr/>
              </p:nvSpPr>
              <p:spPr>
                <a:xfrm>
                  <a:off x="9673906" y="4911616"/>
                  <a:ext cx="772968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1" i="1" noProof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  <m:t>𝑨</m:t>
                        </m:r>
                        <m:r>
                          <a:rPr lang="en-GB" sz="2400" b="0" i="0" noProof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  <m:t>, </m:t>
                        </m:r>
                        <m:r>
                          <a:rPr lang="en-GB" sz="2400" b="1" i="1" noProof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  <m:t>𝒃</m:t>
                        </m:r>
                      </m:oMath>
                    </m:oMathPara>
                  </a14:m>
                  <a:endParaRPr lang="en-GB" sz="2400" b="1" i="1" noProof="0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B2A5B548-F36E-ACD1-EFE4-49B7F75912F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73906" y="4911616"/>
                  <a:ext cx="772968" cy="461665"/>
                </a:xfrm>
                <a:prstGeom prst="rect">
                  <a:avLst/>
                </a:prstGeom>
                <a:blipFill>
                  <a:blip r:embed="rId10"/>
                  <a:stretch>
                    <a:fillRect l="-2679" r="-2679" b="-1194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733883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578D9F-A6EE-0441-DC3A-97A58B66EC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>
            <a:extLst>
              <a:ext uri="{FF2B5EF4-FFF2-40B4-BE49-F238E27FC236}">
                <a16:creationId xmlns:a16="http://schemas.microsoft.com/office/drawing/2014/main" id="{D4046AAF-2FD2-ECDA-38E6-A0742AA67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RC SOTA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4DD2115C-E780-3909-AE58-55F858542336}"/>
              </a:ext>
            </a:extLst>
          </p:cNvPr>
          <p:cNvSpPr/>
          <p:nvPr/>
        </p:nvSpPr>
        <p:spPr>
          <a:xfrm>
            <a:off x="4004301" y="2215619"/>
            <a:ext cx="1800000" cy="108000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 dirty="0">
                <a:solidFill>
                  <a:schemeClr val="tx1"/>
                </a:solidFill>
                <a:latin typeface="Arial Black" panose="020B0A04020102020204" pitchFamily="34" charset="0"/>
              </a:rPr>
              <a:t>Reservoir Computing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1CC6EC8-2CC6-90A1-1410-34E1F9E4E283}"/>
              </a:ext>
            </a:extLst>
          </p:cNvPr>
          <p:cNvGrpSpPr/>
          <p:nvPr/>
        </p:nvGrpSpPr>
        <p:grpSpPr>
          <a:xfrm>
            <a:off x="881736" y="2459317"/>
            <a:ext cx="3122565" cy="1080000"/>
            <a:chOff x="881736" y="2459317"/>
            <a:chExt cx="3122565" cy="1080000"/>
          </a:xfrm>
        </p:grpSpPr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C2344AD-8247-1730-34EC-00D6DE9CBB45}"/>
                </a:ext>
              </a:extLst>
            </p:cNvPr>
            <p:cNvSpPr/>
            <p:nvPr/>
          </p:nvSpPr>
          <p:spPr>
            <a:xfrm>
              <a:off x="881736" y="2459317"/>
              <a:ext cx="1800000" cy="108000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noProof="0" dirty="0">
                  <a:solidFill>
                    <a:schemeClr val="tx1"/>
                  </a:solidFill>
                </a:rPr>
                <a:t>Hybrid Reservoir Computing</a:t>
              </a:r>
            </a:p>
          </p:txBody>
        </p:sp>
        <p:cxnSp>
          <p:nvCxnSpPr>
            <p:cNvPr id="14" name="Gerader Verbinder 13">
              <a:extLst>
                <a:ext uri="{FF2B5EF4-FFF2-40B4-BE49-F238E27FC236}">
                  <a16:creationId xmlns:a16="http://schemas.microsoft.com/office/drawing/2014/main" id="{48DE2552-E543-AF28-02C4-B09DC7251C09}"/>
                </a:ext>
              </a:extLst>
            </p:cNvPr>
            <p:cNvCxnSpPr>
              <a:cxnSpLocks/>
              <a:stCxn id="9" idx="6"/>
              <a:endCxn id="3" idx="1"/>
            </p:cNvCxnSpPr>
            <p:nvPr/>
          </p:nvCxnSpPr>
          <p:spPr>
            <a:xfrm flipV="1">
              <a:off x="2681736" y="2755619"/>
              <a:ext cx="1322565" cy="24369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1B1E73F-AFB8-BB4A-3A03-0EA04897FF66}"/>
              </a:ext>
            </a:extLst>
          </p:cNvPr>
          <p:cNvGrpSpPr/>
          <p:nvPr/>
        </p:nvGrpSpPr>
        <p:grpSpPr>
          <a:xfrm>
            <a:off x="1803798" y="1041496"/>
            <a:ext cx="2237633" cy="1243818"/>
            <a:chOff x="1803798" y="1041496"/>
            <a:chExt cx="2237633" cy="1243818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41087036-A3FD-634D-06CF-2D125D75132B}"/>
                </a:ext>
              </a:extLst>
            </p:cNvPr>
            <p:cNvSpPr/>
            <p:nvPr/>
          </p:nvSpPr>
          <p:spPr>
            <a:xfrm>
              <a:off x="1803798" y="1041496"/>
              <a:ext cx="1800000" cy="108000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noProof="0" dirty="0">
                  <a:solidFill>
                    <a:schemeClr val="tx1"/>
                  </a:solidFill>
                </a:rPr>
                <a:t>Deep Reservoir Computing</a:t>
              </a:r>
            </a:p>
          </p:txBody>
        </p:sp>
        <p:cxnSp>
          <p:nvCxnSpPr>
            <p:cNvPr id="17" name="Gerader Verbinder 16">
              <a:extLst>
                <a:ext uri="{FF2B5EF4-FFF2-40B4-BE49-F238E27FC236}">
                  <a16:creationId xmlns:a16="http://schemas.microsoft.com/office/drawing/2014/main" id="{D3C14867-E29F-C4B0-2A13-20AEAE7F9224}"/>
                </a:ext>
              </a:extLst>
            </p:cNvPr>
            <p:cNvCxnSpPr>
              <a:cxnSpLocks/>
              <a:stCxn id="10" idx="5"/>
            </p:cNvCxnSpPr>
            <p:nvPr/>
          </p:nvCxnSpPr>
          <p:spPr>
            <a:xfrm>
              <a:off x="3340194" y="1963334"/>
              <a:ext cx="701237" cy="32198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72DDBC3-4207-FDDE-49ED-436D0630CD97}"/>
              </a:ext>
            </a:extLst>
          </p:cNvPr>
          <p:cNvGrpSpPr/>
          <p:nvPr/>
        </p:nvGrpSpPr>
        <p:grpSpPr>
          <a:xfrm>
            <a:off x="5744912" y="3220199"/>
            <a:ext cx="1800000" cy="1812823"/>
            <a:chOff x="5744912" y="3220199"/>
            <a:chExt cx="1800000" cy="1812823"/>
          </a:xfrm>
        </p:grpSpPr>
        <p:cxnSp>
          <p:nvCxnSpPr>
            <p:cNvPr id="18" name="Gerader Verbinder 17">
              <a:extLst>
                <a:ext uri="{FF2B5EF4-FFF2-40B4-BE49-F238E27FC236}">
                  <a16:creationId xmlns:a16="http://schemas.microsoft.com/office/drawing/2014/main" id="{CE4A526A-F085-15C7-BFB4-CC9CC1BC1F0F}"/>
                </a:ext>
              </a:extLst>
            </p:cNvPr>
            <p:cNvCxnSpPr>
              <a:cxnSpLocks/>
              <a:endCxn id="24" idx="0"/>
            </p:cNvCxnSpPr>
            <p:nvPr/>
          </p:nvCxnSpPr>
          <p:spPr>
            <a:xfrm>
              <a:off x="5744912" y="3220199"/>
              <a:ext cx="900000" cy="73282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E91F2E2-5D00-E7AB-2153-AC7914E98471}"/>
                </a:ext>
              </a:extLst>
            </p:cNvPr>
            <p:cNvSpPr/>
            <p:nvPr/>
          </p:nvSpPr>
          <p:spPr>
            <a:xfrm>
              <a:off x="5744912" y="3953022"/>
              <a:ext cx="1800000" cy="108000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noProof="0" dirty="0">
                  <a:solidFill>
                    <a:schemeClr val="tx1"/>
                  </a:solidFill>
                </a:rPr>
                <a:t>Minimal Reservoir Computing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F7BB03D-CC03-E219-860B-AD07ADFFEC8B}"/>
              </a:ext>
            </a:extLst>
          </p:cNvPr>
          <p:cNvGrpSpPr/>
          <p:nvPr/>
        </p:nvGrpSpPr>
        <p:grpSpPr>
          <a:xfrm>
            <a:off x="2241431" y="3295619"/>
            <a:ext cx="1881070" cy="1654661"/>
            <a:chOff x="2241431" y="3295619"/>
            <a:chExt cx="1881070" cy="1654661"/>
          </a:xfrm>
        </p:grpSpPr>
        <p:cxnSp>
          <p:nvCxnSpPr>
            <p:cNvPr id="20" name="Gerader Verbinder 19">
              <a:extLst>
                <a:ext uri="{FF2B5EF4-FFF2-40B4-BE49-F238E27FC236}">
                  <a16:creationId xmlns:a16="http://schemas.microsoft.com/office/drawing/2014/main" id="{F49E96AB-850D-D38E-AF76-28882C0942B5}"/>
                </a:ext>
              </a:extLst>
            </p:cNvPr>
            <p:cNvCxnSpPr>
              <a:cxnSpLocks/>
              <a:stCxn id="27" idx="7"/>
            </p:cNvCxnSpPr>
            <p:nvPr/>
          </p:nvCxnSpPr>
          <p:spPr>
            <a:xfrm flipV="1">
              <a:off x="3777827" y="3295619"/>
              <a:ext cx="344674" cy="73282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44243267-6E2F-C8F1-AC3E-7D076817BF39}"/>
                </a:ext>
              </a:extLst>
            </p:cNvPr>
            <p:cNvSpPr/>
            <p:nvPr/>
          </p:nvSpPr>
          <p:spPr>
            <a:xfrm>
              <a:off x="2241431" y="3870280"/>
              <a:ext cx="1800000" cy="108000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noProof="0" dirty="0">
                  <a:solidFill>
                    <a:schemeClr val="tx1"/>
                  </a:solidFill>
                </a:rPr>
                <a:t>Random Signatures</a:t>
              </a:r>
            </a:p>
            <a:p>
              <a:pPr algn="ctr"/>
              <a:r>
                <a:rPr lang="en-GB" sz="1600" b="1" noProof="0" dirty="0">
                  <a:solidFill>
                    <a:schemeClr val="tx1"/>
                  </a:solidFill>
                </a:rPr>
                <a:t>Reservoir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B7D7A5-9CE6-EDDF-16A6-6193A9B4A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João C.L. Folhadela, Institute for AI Safety and Security, 21.05.2025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975B69-A1AC-B1CA-2EDE-206B3A23E6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en-GB" noProof="0" smtClean="0"/>
              <a:pPr/>
              <a:t>4</a:t>
            </a:fld>
            <a:endParaRPr lang="en-GB" noProof="0" dirty="0"/>
          </a:p>
        </p:txBody>
      </p:sp>
      <p:pic>
        <p:nvPicPr>
          <p:cNvPr id="151" name="Grafik 29">
            <a:extLst>
              <a:ext uri="{FF2B5EF4-FFF2-40B4-BE49-F238E27FC236}">
                <a16:creationId xmlns:a16="http://schemas.microsoft.com/office/drawing/2014/main" id="{267F3542-6814-9FA1-4177-0E793034C7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7052" y="2826259"/>
            <a:ext cx="3398816" cy="3896007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40520B8C-09A0-4524-4712-308DCCB496C8}"/>
              </a:ext>
            </a:extLst>
          </p:cNvPr>
          <p:cNvGrpSpPr/>
          <p:nvPr/>
        </p:nvGrpSpPr>
        <p:grpSpPr>
          <a:xfrm>
            <a:off x="5744912" y="720287"/>
            <a:ext cx="2145233" cy="1573971"/>
            <a:chOff x="5744912" y="720287"/>
            <a:chExt cx="2145233" cy="1573971"/>
          </a:xfrm>
        </p:grpSpPr>
        <p:sp>
          <p:nvSpPr>
            <p:cNvPr id="26" name="Ellipse 9">
              <a:extLst>
                <a:ext uri="{FF2B5EF4-FFF2-40B4-BE49-F238E27FC236}">
                  <a16:creationId xmlns:a16="http://schemas.microsoft.com/office/drawing/2014/main" id="{AF06BF46-70BB-8C52-2350-AA4E51BA9268}"/>
                </a:ext>
              </a:extLst>
            </p:cNvPr>
            <p:cNvSpPr/>
            <p:nvPr/>
          </p:nvSpPr>
          <p:spPr>
            <a:xfrm>
              <a:off x="6006627" y="720287"/>
              <a:ext cx="1883518" cy="113238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noProof="0" dirty="0">
                  <a:solidFill>
                    <a:schemeClr val="tx1"/>
                  </a:solidFill>
                </a:rPr>
                <a:t>Next Generation Reservoir Computing</a:t>
              </a:r>
            </a:p>
          </p:txBody>
        </p:sp>
        <p:cxnSp>
          <p:nvCxnSpPr>
            <p:cNvPr id="28" name="Gerader Verbinder 16">
              <a:extLst>
                <a:ext uri="{FF2B5EF4-FFF2-40B4-BE49-F238E27FC236}">
                  <a16:creationId xmlns:a16="http://schemas.microsoft.com/office/drawing/2014/main" id="{0301D4E5-8E7E-5F86-780B-3BBFB6AB141E}"/>
                </a:ext>
              </a:extLst>
            </p:cNvPr>
            <p:cNvCxnSpPr>
              <a:cxnSpLocks/>
              <a:stCxn id="26" idx="3"/>
            </p:cNvCxnSpPr>
            <p:nvPr/>
          </p:nvCxnSpPr>
          <p:spPr>
            <a:xfrm flipH="1">
              <a:off x="5744912" y="1686837"/>
              <a:ext cx="537550" cy="60742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5B486708-6F24-471E-A337-5968A09F14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630" y="5326491"/>
            <a:ext cx="8272989" cy="1121761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780822CE-0E80-861E-811B-F786CCE21ED2}"/>
              </a:ext>
            </a:extLst>
          </p:cNvPr>
          <p:cNvGrpSpPr/>
          <p:nvPr/>
        </p:nvGrpSpPr>
        <p:grpSpPr>
          <a:xfrm>
            <a:off x="5804301" y="2286259"/>
            <a:ext cx="2743362" cy="1080000"/>
            <a:chOff x="5804301" y="2286259"/>
            <a:chExt cx="2743362" cy="1080000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6D0987C3-D0A2-3F72-624A-930456401B76}"/>
                </a:ext>
              </a:extLst>
            </p:cNvPr>
            <p:cNvSpPr/>
            <p:nvPr/>
          </p:nvSpPr>
          <p:spPr>
            <a:xfrm>
              <a:off x="6725982" y="2286259"/>
              <a:ext cx="1800000" cy="108000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b="1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5" name="Gerader Verbinder 4">
              <a:extLst>
                <a:ext uri="{FF2B5EF4-FFF2-40B4-BE49-F238E27FC236}">
                  <a16:creationId xmlns:a16="http://schemas.microsoft.com/office/drawing/2014/main" id="{10F907EC-F0EA-FB6A-95AB-ECBCC514238D}"/>
                </a:ext>
              </a:extLst>
            </p:cNvPr>
            <p:cNvCxnSpPr>
              <a:cxnSpLocks/>
              <a:endCxn id="6" idx="2"/>
            </p:cNvCxnSpPr>
            <p:nvPr/>
          </p:nvCxnSpPr>
          <p:spPr>
            <a:xfrm>
              <a:off x="5804301" y="2755619"/>
              <a:ext cx="921681" cy="706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80501A0-0B81-461C-9F3B-A1A7F786F316}"/>
                </a:ext>
              </a:extLst>
            </p:cNvPr>
            <p:cNvSpPr/>
            <p:nvPr/>
          </p:nvSpPr>
          <p:spPr>
            <a:xfrm>
              <a:off x="6747663" y="2329274"/>
              <a:ext cx="18000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b="1" noProof="0" dirty="0"/>
                <a:t>Quantum Reservoir Computing</a:t>
              </a:r>
            </a:p>
          </p:txBody>
        </p:sp>
      </p:grpSp>
      <p:sp>
        <p:nvSpPr>
          <p:cNvPr id="22" name="Ellipse 9">
            <a:extLst>
              <a:ext uri="{FF2B5EF4-FFF2-40B4-BE49-F238E27FC236}">
                <a16:creationId xmlns:a16="http://schemas.microsoft.com/office/drawing/2014/main" id="{0CECC9D3-F9A4-7F20-B2B4-12D271D024A9}"/>
              </a:ext>
            </a:extLst>
          </p:cNvPr>
          <p:cNvSpPr/>
          <p:nvPr/>
        </p:nvSpPr>
        <p:spPr>
          <a:xfrm>
            <a:off x="6006627" y="720287"/>
            <a:ext cx="1883518" cy="1132384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noProof="0" dirty="0">
                <a:solidFill>
                  <a:schemeClr val="tx1"/>
                </a:solidFill>
              </a:rPr>
              <a:t>Next Generation Reservoir Computing</a:t>
            </a:r>
          </a:p>
        </p:txBody>
      </p:sp>
    </p:spTree>
    <p:extLst>
      <p:ext uri="{BB962C8B-B14F-4D97-AF65-F5344CB8AC3E}">
        <p14:creationId xmlns:p14="http://schemas.microsoft.com/office/powerpoint/2010/main" val="427754507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8A477-8DDD-433F-874A-47D1BF914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7" y="333375"/>
            <a:ext cx="9764290" cy="985286"/>
          </a:xfrm>
        </p:spPr>
        <p:txBody>
          <a:bodyPr/>
          <a:lstStyle/>
          <a:p>
            <a:r>
              <a:rPr lang="en-GB" noProof="0" dirty="0"/>
              <a:t>Introduction – Next Generation Reservoir Computing (NGRC)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B2F249-E4E7-46D9-8886-71C7A3F20A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44675-577E-4333-8FED-CDEA96B9F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João C.L. Folhadela, Institute for AI Safety and Security, 21.05.2025</a:t>
            </a:r>
          </a:p>
        </p:txBody>
      </p:sp>
      <p:pic>
        <p:nvPicPr>
          <p:cNvPr id="9" name="Grafik 7">
            <a:extLst>
              <a:ext uri="{FF2B5EF4-FFF2-40B4-BE49-F238E27FC236}">
                <a16:creationId xmlns:a16="http://schemas.microsoft.com/office/drawing/2014/main" id="{659FD0CC-FA3F-4D70-AC73-A401DA56AD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402" y="3553853"/>
            <a:ext cx="1813717" cy="2164268"/>
          </a:xfrm>
          <a:prstGeom prst="rect">
            <a:avLst/>
          </a:prstGeom>
        </p:spPr>
      </p:pic>
      <p:pic>
        <p:nvPicPr>
          <p:cNvPr id="10" name="Grafik 8">
            <a:extLst>
              <a:ext uri="{FF2B5EF4-FFF2-40B4-BE49-F238E27FC236}">
                <a16:creationId xmlns:a16="http://schemas.microsoft.com/office/drawing/2014/main" id="{9AD93C7D-4726-4179-8FFA-C1F1BFD9E0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61"/>
          <a:stretch/>
        </p:blipFill>
        <p:spPr>
          <a:xfrm>
            <a:off x="9342035" y="3548643"/>
            <a:ext cx="1966130" cy="2165260"/>
          </a:xfrm>
          <a:prstGeom prst="rect">
            <a:avLst/>
          </a:prstGeom>
        </p:spPr>
      </p:pic>
      <p:pic>
        <p:nvPicPr>
          <p:cNvPr id="11" name="Grafik 9">
            <a:extLst>
              <a:ext uri="{FF2B5EF4-FFF2-40B4-BE49-F238E27FC236}">
                <a16:creationId xmlns:a16="http://schemas.microsoft.com/office/drawing/2014/main" id="{305D5BCC-92BA-485C-8B7F-9F9D28EF27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639" y="1357206"/>
            <a:ext cx="2331922" cy="1783235"/>
          </a:xfrm>
          <a:prstGeom prst="rect">
            <a:avLst/>
          </a:prstGeom>
        </p:spPr>
      </p:pic>
      <p:pic>
        <p:nvPicPr>
          <p:cNvPr id="12" name="Grafik 10">
            <a:extLst>
              <a:ext uri="{FF2B5EF4-FFF2-40B4-BE49-F238E27FC236}">
                <a16:creationId xmlns:a16="http://schemas.microsoft.com/office/drawing/2014/main" id="{D55A6817-BB3B-42E5-82F9-B7F2FAE5D9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3439" y="1495233"/>
            <a:ext cx="2331922" cy="1783235"/>
          </a:xfrm>
          <a:prstGeom prst="rect">
            <a:avLst/>
          </a:prstGeom>
        </p:spPr>
      </p:pic>
      <p:sp>
        <p:nvSpPr>
          <p:cNvPr id="13" name="Rechteck 11">
            <a:extLst>
              <a:ext uri="{FF2B5EF4-FFF2-40B4-BE49-F238E27FC236}">
                <a16:creationId xmlns:a16="http://schemas.microsoft.com/office/drawing/2014/main" id="{DFB1A46A-EDB4-4B27-9A5C-F19AF119C60E}"/>
              </a:ext>
            </a:extLst>
          </p:cNvPr>
          <p:cNvSpPr/>
          <p:nvPr/>
        </p:nvSpPr>
        <p:spPr>
          <a:xfrm>
            <a:off x="3235569" y="3140441"/>
            <a:ext cx="5829300" cy="3119682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1A0AD2AD-736E-4E9D-B25D-870FBB425611}"/>
              </a:ext>
            </a:extLst>
          </p:cNvPr>
          <p:cNvCxnSpPr/>
          <p:nvPr/>
        </p:nvCxnSpPr>
        <p:spPr>
          <a:xfrm>
            <a:off x="2690446" y="3833446"/>
            <a:ext cx="747346" cy="228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6">
            <a:extLst>
              <a:ext uri="{FF2B5EF4-FFF2-40B4-BE49-F238E27FC236}">
                <a16:creationId xmlns:a16="http://schemas.microsoft.com/office/drawing/2014/main" id="{C8FE1C3A-F48E-4AB7-9E0E-568CC21D4BD3}"/>
              </a:ext>
            </a:extLst>
          </p:cNvPr>
          <p:cNvCxnSpPr/>
          <p:nvPr/>
        </p:nvCxnSpPr>
        <p:spPr>
          <a:xfrm>
            <a:off x="2752725" y="4563208"/>
            <a:ext cx="6850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8">
            <a:extLst>
              <a:ext uri="{FF2B5EF4-FFF2-40B4-BE49-F238E27FC236}">
                <a16:creationId xmlns:a16="http://schemas.microsoft.com/office/drawing/2014/main" id="{72AE4B25-344A-415B-B7B4-5B975BD5FFA7}"/>
              </a:ext>
            </a:extLst>
          </p:cNvPr>
          <p:cNvCxnSpPr>
            <a:cxnSpLocks/>
          </p:cNvCxnSpPr>
          <p:nvPr/>
        </p:nvCxnSpPr>
        <p:spPr>
          <a:xfrm flipV="1">
            <a:off x="2752725" y="5122177"/>
            <a:ext cx="685067" cy="91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21">
            <a:extLst>
              <a:ext uri="{FF2B5EF4-FFF2-40B4-BE49-F238E27FC236}">
                <a16:creationId xmlns:a16="http://schemas.microsoft.com/office/drawing/2014/main" id="{F86DAE6A-1E91-42CA-9D8C-CFF42186B106}"/>
              </a:ext>
            </a:extLst>
          </p:cNvPr>
          <p:cNvCxnSpPr/>
          <p:nvPr/>
        </p:nvCxnSpPr>
        <p:spPr>
          <a:xfrm flipV="1">
            <a:off x="8609133" y="4062046"/>
            <a:ext cx="664306" cy="2110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22">
            <a:extLst>
              <a:ext uri="{FF2B5EF4-FFF2-40B4-BE49-F238E27FC236}">
                <a16:creationId xmlns:a16="http://schemas.microsoft.com/office/drawing/2014/main" id="{825C3338-0549-4025-AC0F-C5D05A89C0DB}"/>
              </a:ext>
            </a:extLst>
          </p:cNvPr>
          <p:cNvCxnSpPr>
            <a:cxnSpLocks/>
            <a:endCxn id="10" idx="1"/>
          </p:cNvCxnSpPr>
          <p:nvPr/>
        </p:nvCxnSpPr>
        <p:spPr>
          <a:xfrm flipV="1">
            <a:off x="8694112" y="4631273"/>
            <a:ext cx="647923" cy="282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24">
            <a:extLst>
              <a:ext uri="{FF2B5EF4-FFF2-40B4-BE49-F238E27FC236}">
                <a16:creationId xmlns:a16="http://schemas.microsoft.com/office/drawing/2014/main" id="{D135CF4F-DF1D-4413-BD79-876E1A2EB577}"/>
              </a:ext>
            </a:extLst>
          </p:cNvPr>
          <p:cNvCxnSpPr>
            <a:cxnSpLocks/>
          </p:cNvCxnSpPr>
          <p:nvPr/>
        </p:nvCxnSpPr>
        <p:spPr>
          <a:xfrm>
            <a:off x="8667464" y="5164584"/>
            <a:ext cx="714413" cy="492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">
            <a:extLst>
              <a:ext uri="{FF2B5EF4-FFF2-40B4-BE49-F238E27FC236}">
                <a16:creationId xmlns:a16="http://schemas.microsoft.com/office/drawing/2014/main" id="{2199E74C-0925-427B-B629-C13B6016EA41}"/>
              </a:ext>
            </a:extLst>
          </p:cNvPr>
          <p:cNvSpPr txBox="1"/>
          <p:nvPr/>
        </p:nvSpPr>
        <p:spPr>
          <a:xfrm>
            <a:off x="4158856" y="1651656"/>
            <a:ext cx="3449983" cy="713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GB" sz="2000" noProof="0" dirty="0">
                <a:latin typeface="Arial" panose="020B0604020202020204" pitchFamily="34" charset="0"/>
                <a:cs typeface="Arial" panose="020B0604020202020204" pitchFamily="34" charset="0"/>
              </a:rPr>
              <a:t>Efficient</a:t>
            </a:r>
          </a:p>
          <a:p>
            <a:pPr marL="228600" indent="-228600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GB" sz="2000" noProof="0" dirty="0">
                <a:latin typeface="Arial" panose="020B0604020202020204" pitchFamily="34" charset="0"/>
                <a:cs typeface="Arial" panose="020B0604020202020204" pitchFamily="34" charset="0"/>
              </a:rPr>
              <a:t>Less training data required</a:t>
            </a:r>
          </a:p>
        </p:txBody>
      </p:sp>
      <p:sp>
        <p:nvSpPr>
          <p:cNvPr id="22" name="Textfeld 6">
            <a:extLst>
              <a:ext uri="{FF2B5EF4-FFF2-40B4-BE49-F238E27FC236}">
                <a16:creationId xmlns:a16="http://schemas.microsoft.com/office/drawing/2014/main" id="{B26A6623-3AA0-41F7-8B40-AE6F6F3127B4}"/>
              </a:ext>
            </a:extLst>
          </p:cNvPr>
          <p:cNvSpPr txBox="1"/>
          <p:nvPr/>
        </p:nvSpPr>
        <p:spPr>
          <a:xfrm>
            <a:off x="8459204" y="6467556"/>
            <a:ext cx="373179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914583"/>
          </a:lstStyle>
          <a:p>
            <a:r>
              <a:rPr lang="en-GB" noProof="0" dirty="0">
                <a:latin typeface="Frutiger 45 Light" panose="020B0303030504020204" pitchFamily="34" charset="0"/>
              </a:rPr>
              <a:t>D. Gauthier et al., Nat. Comm., 2021 </a:t>
            </a:r>
          </a:p>
        </p:txBody>
      </p:sp>
      <p:pic>
        <p:nvPicPr>
          <p:cNvPr id="3" name="Grafik 6">
            <a:extLst>
              <a:ext uri="{FF2B5EF4-FFF2-40B4-BE49-F238E27FC236}">
                <a16:creationId xmlns:a16="http://schemas.microsoft.com/office/drawing/2014/main" id="{F5BE9D4A-3707-7DF5-1B64-BA87B9F513C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7" t="22965" r="88096" b="67215"/>
          <a:stretch/>
        </p:blipFill>
        <p:spPr>
          <a:xfrm>
            <a:off x="1495647" y="3555543"/>
            <a:ext cx="287445" cy="246017"/>
          </a:xfrm>
          <a:prstGeom prst="rect">
            <a:avLst/>
          </a:prstGeom>
        </p:spPr>
      </p:pic>
      <p:pic>
        <p:nvPicPr>
          <p:cNvPr id="6" name="Grafik 6">
            <a:extLst>
              <a:ext uri="{FF2B5EF4-FFF2-40B4-BE49-F238E27FC236}">
                <a16:creationId xmlns:a16="http://schemas.microsoft.com/office/drawing/2014/main" id="{C51A49D6-3B52-51EA-2280-069C836452F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8" t="31654" r="86593" b="57995"/>
          <a:stretch/>
        </p:blipFill>
        <p:spPr>
          <a:xfrm>
            <a:off x="1068227" y="3671899"/>
            <a:ext cx="437699" cy="25932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6588739D-81DF-DB6B-8ECD-8752B42E6E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7" t="42659" r="86474" b="47521"/>
          <a:stretch/>
        </p:blipFill>
        <p:spPr>
          <a:xfrm>
            <a:off x="1489066" y="4379300"/>
            <a:ext cx="373225" cy="246017"/>
          </a:xfrm>
          <a:prstGeom prst="rect">
            <a:avLst/>
          </a:prstGeom>
        </p:spPr>
      </p:pic>
      <p:pic>
        <p:nvPicPr>
          <p:cNvPr id="23" name="Grafik 6">
            <a:extLst>
              <a:ext uri="{FF2B5EF4-FFF2-40B4-BE49-F238E27FC236}">
                <a16:creationId xmlns:a16="http://schemas.microsoft.com/office/drawing/2014/main" id="{1B67768B-A3B2-E3F8-DB9B-765BE1DF7B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5" t="52092" r="86306" b="37557"/>
          <a:stretch/>
        </p:blipFill>
        <p:spPr>
          <a:xfrm>
            <a:off x="969564" y="4400233"/>
            <a:ext cx="437699" cy="259322"/>
          </a:xfrm>
          <a:prstGeom prst="rect">
            <a:avLst/>
          </a:prstGeom>
        </p:spPr>
      </p:pic>
      <p:pic>
        <p:nvPicPr>
          <p:cNvPr id="24" name="Grafik 6">
            <a:extLst>
              <a:ext uri="{FF2B5EF4-FFF2-40B4-BE49-F238E27FC236}">
                <a16:creationId xmlns:a16="http://schemas.microsoft.com/office/drawing/2014/main" id="{4D2F0B72-9789-96FE-7CE0-87D38E44C4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7" t="61074" r="86714" b="29106"/>
          <a:stretch/>
        </p:blipFill>
        <p:spPr>
          <a:xfrm>
            <a:off x="1565987" y="4894568"/>
            <a:ext cx="373225" cy="246017"/>
          </a:xfrm>
          <a:prstGeom prst="rect">
            <a:avLst/>
          </a:prstGeom>
        </p:spPr>
      </p:pic>
      <p:pic>
        <p:nvPicPr>
          <p:cNvPr id="25" name="Grafik 6">
            <a:extLst>
              <a:ext uri="{FF2B5EF4-FFF2-40B4-BE49-F238E27FC236}">
                <a16:creationId xmlns:a16="http://schemas.microsoft.com/office/drawing/2014/main" id="{A266B3B5-C3F6-436C-BBEF-D2DED130CE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2" t="70029" r="86049" b="19620"/>
          <a:stretch/>
        </p:blipFill>
        <p:spPr>
          <a:xfrm>
            <a:off x="1138567" y="5026104"/>
            <a:ext cx="437699" cy="259322"/>
          </a:xfrm>
          <a:prstGeom prst="rect">
            <a:avLst/>
          </a:prstGeom>
        </p:spPr>
      </p:pic>
      <p:pic>
        <p:nvPicPr>
          <p:cNvPr id="26" name="Grafik 6">
            <a:extLst>
              <a:ext uri="{FF2B5EF4-FFF2-40B4-BE49-F238E27FC236}">
                <a16:creationId xmlns:a16="http://schemas.microsoft.com/office/drawing/2014/main" id="{0EFFBE98-AC23-F7EF-AF18-AC07DCB93F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590"/>
          <a:stretch/>
        </p:blipFill>
        <p:spPr>
          <a:xfrm>
            <a:off x="3458663" y="3400279"/>
            <a:ext cx="814757" cy="2505425"/>
          </a:xfrm>
          <a:prstGeom prst="rect">
            <a:avLst/>
          </a:prstGeom>
        </p:spPr>
      </p:pic>
      <p:pic>
        <p:nvPicPr>
          <p:cNvPr id="27" name="Grafik 6">
            <a:extLst>
              <a:ext uri="{FF2B5EF4-FFF2-40B4-BE49-F238E27FC236}">
                <a16:creationId xmlns:a16="http://schemas.microsoft.com/office/drawing/2014/main" id="{54EB9BB9-55AB-95E6-F09E-7D0B9C682C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11" r="18652"/>
          <a:stretch/>
        </p:blipFill>
        <p:spPr>
          <a:xfrm>
            <a:off x="6913357" y="3392701"/>
            <a:ext cx="874283" cy="2505425"/>
          </a:xfrm>
          <a:prstGeom prst="rect">
            <a:avLst/>
          </a:prstGeom>
        </p:spPr>
      </p:pic>
      <p:pic>
        <p:nvPicPr>
          <p:cNvPr id="29" name="Grafik 6">
            <a:extLst>
              <a:ext uri="{FF2B5EF4-FFF2-40B4-BE49-F238E27FC236}">
                <a16:creationId xmlns:a16="http://schemas.microsoft.com/office/drawing/2014/main" id="{E67D706E-8A16-2A19-578D-760BE17104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79" r="-60"/>
          <a:stretch/>
        </p:blipFill>
        <p:spPr>
          <a:xfrm>
            <a:off x="7787641" y="3429000"/>
            <a:ext cx="998219" cy="2505425"/>
          </a:xfrm>
          <a:prstGeom prst="rect">
            <a:avLst/>
          </a:prstGeom>
        </p:spPr>
      </p:pic>
      <p:pic>
        <p:nvPicPr>
          <p:cNvPr id="34" name="Grafik 6">
            <a:extLst>
              <a:ext uri="{FF2B5EF4-FFF2-40B4-BE49-F238E27FC236}">
                <a16:creationId xmlns:a16="http://schemas.microsoft.com/office/drawing/2014/main" id="{C3F94143-6E07-4A4E-A750-FB9F6B6A270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7" t="22965" r="87747" b="67515"/>
          <a:stretch/>
        </p:blipFill>
        <p:spPr>
          <a:xfrm>
            <a:off x="3796303" y="3947747"/>
            <a:ext cx="305920" cy="238492"/>
          </a:xfrm>
          <a:prstGeom prst="rect">
            <a:avLst/>
          </a:prstGeom>
        </p:spPr>
      </p:pic>
      <p:pic>
        <p:nvPicPr>
          <p:cNvPr id="35" name="Grafik 6">
            <a:extLst>
              <a:ext uri="{FF2B5EF4-FFF2-40B4-BE49-F238E27FC236}">
                <a16:creationId xmlns:a16="http://schemas.microsoft.com/office/drawing/2014/main" id="{B52B2A69-0245-4CBF-BD2A-DD72711B0B2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7" t="22965" r="87747" b="67515"/>
          <a:stretch/>
        </p:blipFill>
        <p:spPr>
          <a:xfrm>
            <a:off x="3792251" y="3947747"/>
            <a:ext cx="305920" cy="238492"/>
          </a:xfrm>
          <a:prstGeom prst="rect">
            <a:avLst/>
          </a:prstGeom>
        </p:spPr>
      </p:pic>
      <p:pic>
        <p:nvPicPr>
          <p:cNvPr id="36" name="Grafik 6">
            <a:extLst>
              <a:ext uri="{FF2B5EF4-FFF2-40B4-BE49-F238E27FC236}">
                <a16:creationId xmlns:a16="http://schemas.microsoft.com/office/drawing/2014/main" id="{BF2C3024-DA3D-42ED-9D05-DB6A6EA2995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3" t="23625" r="87747" b="67515"/>
          <a:stretch/>
        </p:blipFill>
        <p:spPr>
          <a:xfrm>
            <a:off x="3833813" y="3947747"/>
            <a:ext cx="264358" cy="221966"/>
          </a:xfrm>
          <a:prstGeom prst="rect">
            <a:avLst/>
          </a:prstGeom>
        </p:spPr>
      </p:pic>
      <p:pic>
        <p:nvPicPr>
          <p:cNvPr id="37" name="Grafik 6">
            <a:extLst>
              <a:ext uri="{FF2B5EF4-FFF2-40B4-BE49-F238E27FC236}">
                <a16:creationId xmlns:a16="http://schemas.microsoft.com/office/drawing/2014/main" id="{1B751270-0D3B-475B-83DE-F29A568CA29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8" t="33751" r="86593" b="57995"/>
          <a:stretch/>
        </p:blipFill>
        <p:spPr>
          <a:xfrm>
            <a:off x="3721157" y="4244207"/>
            <a:ext cx="437699" cy="206785"/>
          </a:xfrm>
          <a:prstGeom prst="rect">
            <a:avLst/>
          </a:prstGeom>
        </p:spPr>
      </p:pic>
      <p:pic>
        <p:nvPicPr>
          <p:cNvPr id="8" name="Grafik 6">
            <a:extLst>
              <a:ext uri="{FF2B5EF4-FFF2-40B4-BE49-F238E27FC236}">
                <a16:creationId xmlns:a16="http://schemas.microsoft.com/office/drawing/2014/main" id="{F7669E22-530E-4905-854E-7DF93F3142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5" r="53708"/>
          <a:stretch/>
        </p:blipFill>
        <p:spPr>
          <a:xfrm>
            <a:off x="4285429" y="3400279"/>
            <a:ext cx="1614541" cy="2505425"/>
          </a:xfrm>
          <a:prstGeom prst="rect">
            <a:avLst/>
          </a:prstGeom>
        </p:spPr>
      </p:pic>
      <p:pic>
        <p:nvPicPr>
          <p:cNvPr id="14" name="Grafik 6">
            <a:extLst>
              <a:ext uri="{FF2B5EF4-FFF2-40B4-BE49-F238E27FC236}">
                <a16:creationId xmlns:a16="http://schemas.microsoft.com/office/drawing/2014/main" id="{6AF32229-640D-270D-8728-20AE56FA31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43" t="35861" r="34902" b="34931"/>
          <a:stretch/>
        </p:blipFill>
        <p:spPr>
          <a:xfrm>
            <a:off x="5884801" y="4287095"/>
            <a:ext cx="1028557" cy="731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8398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59259E-6 L 0.18816 0.06065 " pathEditMode="relative" rAng="0" ptsTypes="AA">
                                      <p:cBhvr>
                                        <p:cTn id="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01" y="3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1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2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3.33333E-6 L 0.21888 0.07523 " pathEditMode="relative" rAng="0" ptsTypes="AA">
                                      <p:cBhvr>
                                        <p:cTn id="1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38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2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30"/>
                            </p:stCondLst>
                            <p:childTnLst>
                              <p:par>
                                <p:cTn id="2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1.48148E-6 L 0.18867 0.01343 " pathEditMode="relative" rAng="0" ptsTypes="AA">
                                      <p:cBhvr>
                                        <p:cTn id="2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27" y="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3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40"/>
                            </p:stCondLst>
                            <p:childTnLst>
                              <p:par>
                                <p:cTn id="2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0.22708 0.04444 " pathEditMode="relative" rAng="0" ptsTypes="AA">
                                      <p:cBhvr>
                                        <p:cTn id="27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54" y="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4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50"/>
                            </p:stCondLst>
                            <p:childTnLst>
                              <p:par>
                                <p:cTn id="3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1.48148E-6 L 0.18229 0.00324 " pathEditMode="relative" rAng="0" ptsTypes="AA">
                                      <p:cBhvr>
                                        <p:cTn id="33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15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5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60"/>
                            </p:stCondLst>
                            <p:childTnLst>
                              <p:par>
                                <p:cTn id="3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3.7037E-7 L 0.21315 0.01898 " pathEditMode="relative" rAng="0" ptsTypes="AA">
                                      <p:cBhvr>
                                        <p:cTn id="39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51" y="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6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"/>
                            </p:stCondLst>
                            <p:childTnLst>
                              <p:par>
                                <p:cTn id="4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4.44444E-6 L 0.09987 -0.02894 " pathEditMode="relative" rAng="0" ptsTypes="AA">
                                      <p:cBhvr>
                                        <p:cTn id="50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87" y="-1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1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20"/>
                            </p:stCondLst>
                            <p:childTnLst>
                              <p:par>
                                <p:cTn id="5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4.44444E-6 L 0.12018 -0.02894 " pathEditMode="relative" rAng="0" ptsTypes="AA">
                                      <p:cBhvr>
                                        <p:cTn id="56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3" y="-1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2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30"/>
                            </p:stCondLst>
                            <p:childTnLst>
                              <p:par>
                                <p:cTn id="6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9 1.85185E-6 L 0.09427 0.00185 " pathEditMode="relative" rAng="0" ptsTypes="AA">
                                      <p:cBhvr>
                                        <p:cTn id="62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27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3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40"/>
                            </p:stCondLst>
                            <p:childTnLst>
                              <p:par>
                                <p:cTn id="6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2.22222E-6 L 0.12252 -0.03773 " pathEditMode="relative" rAng="0" ptsTypes="AA">
                                      <p:cBhvr>
                                        <p:cTn id="68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85" y="-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A5048AA-2358-4D6A-B897-EC0906CD8286}"/>
              </a:ext>
            </a:extLst>
          </p:cNvPr>
          <p:cNvSpPr/>
          <p:nvPr/>
        </p:nvSpPr>
        <p:spPr>
          <a:xfrm>
            <a:off x="906789" y="4375784"/>
            <a:ext cx="277992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GB" sz="2800" b="1" noProof="0" dirty="0">
                <a:solidFill>
                  <a:srgbClr val="000000">
                    <a:lumMod val="50000"/>
                    <a:lumOff val="50000"/>
                  </a:srgb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prediction loop</a:t>
            </a:r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58A477-8DDD-433F-874A-47D1BF914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Introduction – NGRC on Lorenz Attractor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74E9CDD-8898-4D4A-B1E8-C03B196494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5325" y="1209050"/>
                <a:ext cx="10801349" cy="4895850"/>
              </a:xfrm>
              <a:solidFill>
                <a:schemeClr val="bg1"/>
              </a:solidFill>
            </p:spPr>
            <p:txBody>
              <a:bodyPr>
                <a:normAutofit/>
              </a:bodyPr>
              <a:lstStyle/>
              <a:p>
                <a:r>
                  <a:rPr lang="en-GB" noProof="0" dirty="0"/>
                  <a:t>We train with Python‘s </a:t>
                </a:r>
                <a:r>
                  <a:rPr lang="en-GB" noProof="0" dirty="0" err="1"/>
                  <a:t>numpy‘s</a:t>
                </a:r>
                <a:r>
                  <a:rPr lang="en-GB" noProof="0" dirty="0"/>
                  <a:t> </a:t>
                </a:r>
                <a:r>
                  <a:rPr lang="en-GB" noProof="0" dirty="0" err="1"/>
                  <a:t>linalg</a:t>
                </a:r>
                <a:r>
                  <a:rPr lang="en-GB" noProof="0" dirty="0"/>
                  <a:t> solver</a:t>
                </a:r>
              </a:p>
              <a:p>
                <a:r>
                  <a:rPr lang="en-GB" noProof="0" dirty="0"/>
                  <a:t>Some parameters: </a:t>
                </a:r>
              </a:p>
              <a:p>
                <a:endParaRPr lang="en-GB" noProof="0" dirty="0"/>
              </a:p>
              <a:p>
                <a:endParaRPr lang="en-GB" noProof="0" dirty="0"/>
              </a:p>
              <a:p>
                <a:pPr marL="0" indent="0">
                  <a:buNone/>
                </a:pPr>
                <a:endParaRPr lang="en-GB" noProof="0" dirty="0"/>
              </a:p>
              <a:p>
                <a:r>
                  <a:rPr lang="en-GB" noProof="0" dirty="0"/>
                  <a:t>Then inference is performed on FPGA</a:t>
                </a:r>
              </a:p>
              <a:p>
                <a:pPr lvl="1"/>
                <a:r>
                  <a:rPr lang="en-GB" noProof="0" dirty="0"/>
                  <a:t>Transfer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</m:ctrlPr>
                      </m:sSubPr>
                      <m:e>
                        <m:r>
                          <a:rPr lang="en-GB" b="1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𝑾</m:t>
                        </m:r>
                      </m:e>
                      <m:sub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𝑜𝑢𝑡</m:t>
                        </m:r>
                      </m:sub>
                    </m:sSub>
                  </m:oMath>
                </a14:m>
                <a:r>
                  <a:rPr lang="en-GB" noProof="0" dirty="0"/>
                  <a:t> and first linear state to FPGA memory</a:t>
                </a:r>
              </a:p>
              <a:p>
                <a:pPr lvl="1"/>
                <a:r>
                  <a:rPr lang="en-GB" noProof="0" dirty="0"/>
                  <a:t>Prediction loop</a:t>
                </a:r>
              </a:p>
              <a:p>
                <a:endParaRPr lang="en-GB" noProof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74E9CDD-8898-4D4A-B1E8-C03B196494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5325" y="1209050"/>
                <a:ext cx="10801349" cy="4895850"/>
              </a:xfrm>
              <a:blipFill>
                <a:blip r:embed="rId2"/>
                <a:stretch>
                  <a:fillRect l="-734" t="-8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B2F249-E4E7-46D9-8886-71C7A3F20A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44675-577E-4333-8FED-CDEA96B9F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João C.L. Folhadela, Institute for AI Safety and Security, 21.05.2025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EB9CEF6E-3DC4-326E-53B3-C3D7C3338D0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20454624"/>
                  </p:ext>
                </p:extLst>
              </p:nvPr>
            </p:nvGraphicFramePr>
            <p:xfrm>
              <a:off x="3384986" y="2330464"/>
              <a:ext cx="5973616" cy="74168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93404">
                      <a:extLst>
                        <a:ext uri="{9D8B030D-6E8A-4147-A177-3AD203B41FA5}">
                          <a16:colId xmlns:a16="http://schemas.microsoft.com/office/drawing/2014/main" val="4122338541"/>
                        </a:ext>
                      </a:extLst>
                    </a:gridCol>
                    <a:gridCol w="1493404">
                      <a:extLst>
                        <a:ext uri="{9D8B030D-6E8A-4147-A177-3AD203B41FA5}">
                          <a16:colId xmlns:a16="http://schemas.microsoft.com/office/drawing/2014/main" val="408187150"/>
                        </a:ext>
                      </a:extLst>
                    </a:gridCol>
                    <a:gridCol w="1493404">
                      <a:extLst>
                        <a:ext uri="{9D8B030D-6E8A-4147-A177-3AD203B41FA5}">
                          <a16:colId xmlns:a16="http://schemas.microsoft.com/office/drawing/2014/main" val="3209696265"/>
                        </a:ext>
                      </a:extLst>
                    </a:gridCol>
                    <a:gridCol w="1493404">
                      <a:extLst>
                        <a:ext uri="{9D8B030D-6E8A-4147-A177-3AD203B41FA5}">
                          <a16:colId xmlns:a16="http://schemas.microsoft.com/office/drawing/2014/main" val="67406235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Train Steps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β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noProof="0" smtClean="0">
                                      <a:latin typeface="Cambria Math" panose="02040503050406030204" pitchFamily="18" charset="0"/>
                                      <a:ea typeface="Frutiger Light" charset="0"/>
                                      <a:cs typeface="Frutiger Light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 noProof="0" smtClean="0">
                                      <a:latin typeface="Cambria Math" charset="0"/>
                                      <a:ea typeface="Frutiger Light" charset="0"/>
                                      <a:cs typeface="Frutiger Light" charset="0"/>
                                    </a:rPr>
                                    <m:t>𝑾</m:t>
                                  </m:r>
                                </m:e>
                                <m:sub>
                                  <m:r>
                                    <a:rPr lang="en-GB" i="1" noProof="0" smtClean="0">
                                      <a:latin typeface="Cambria Math" charset="0"/>
                                      <a:ea typeface="Frutiger Light" charset="0"/>
                                      <a:cs typeface="Frutiger Light" charset="0"/>
                                    </a:rPr>
                                    <m:t>𝑜𝑢𝑡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b="1" kern="1200" baseline="0" noProof="0" dirty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shape</a:t>
                          </a:r>
                          <a:endParaRPr lang="en-GB" sz="1800" b="1" kern="1200" baseline="-25000" noProof="0" dirty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950970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400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noProof="0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r>
                                  <a:rPr lang="en-GB" b="0" i="1" noProof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noProof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noProof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noProof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27x3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360228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EB9CEF6E-3DC4-326E-53B3-C3D7C3338D0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20454624"/>
                  </p:ext>
                </p:extLst>
              </p:nvPr>
            </p:nvGraphicFramePr>
            <p:xfrm>
              <a:off x="3384986" y="2330464"/>
              <a:ext cx="5973616" cy="74168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93404">
                      <a:extLst>
                        <a:ext uri="{9D8B030D-6E8A-4147-A177-3AD203B41FA5}">
                          <a16:colId xmlns:a16="http://schemas.microsoft.com/office/drawing/2014/main" val="4122338541"/>
                        </a:ext>
                      </a:extLst>
                    </a:gridCol>
                    <a:gridCol w="1493404">
                      <a:extLst>
                        <a:ext uri="{9D8B030D-6E8A-4147-A177-3AD203B41FA5}">
                          <a16:colId xmlns:a16="http://schemas.microsoft.com/office/drawing/2014/main" val="408187150"/>
                        </a:ext>
                      </a:extLst>
                    </a:gridCol>
                    <a:gridCol w="1493404">
                      <a:extLst>
                        <a:ext uri="{9D8B030D-6E8A-4147-A177-3AD203B41FA5}">
                          <a16:colId xmlns:a16="http://schemas.microsoft.com/office/drawing/2014/main" val="3209696265"/>
                        </a:ext>
                      </a:extLst>
                    </a:gridCol>
                    <a:gridCol w="1493404">
                      <a:extLst>
                        <a:ext uri="{9D8B030D-6E8A-4147-A177-3AD203B41FA5}">
                          <a16:colId xmlns:a16="http://schemas.microsoft.com/office/drawing/2014/main" val="67406235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Train Steps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β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3"/>
                          <a:stretch>
                            <a:fillRect l="-300816" t="-8197" r="-1633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50970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400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3"/>
                          <a:stretch>
                            <a:fillRect l="-200816" t="-108197" r="-101633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27x3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360228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8" name="Grafik 9">
            <a:extLst>
              <a:ext uri="{FF2B5EF4-FFF2-40B4-BE49-F238E27FC236}">
                <a16:creationId xmlns:a16="http://schemas.microsoft.com/office/drawing/2014/main" id="{69C45F52-D415-4DF2-A358-FF1F73BD01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1372" y="3536360"/>
            <a:ext cx="3563839" cy="27252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7F73E8F-10E4-4AE8-8654-A6F75846A35B}"/>
                  </a:ext>
                </a:extLst>
              </p:cNvPr>
              <p:cNvSpPr/>
              <p:nvPr/>
            </p:nvSpPr>
            <p:spPr>
              <a:xfrm>
                <a:off x="7519784" y="1266750"/>
                <a:ext cx="313278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</m:ctrlPr>
                      </m:sSubPr>
                      <m:e>
                        <m:r>
                          <a:rPr lang="en-GB" b="1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𝑾</m:t>
                        </m:r>
                      </m:e>
                      <m:sub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𝑜𝑢𝑡</m:t>
                        </m:r>
                      </m:sub>
                    </m:sSub>
                    <m:r>
                      <a:rPr lang="en-GB" i="1" noProof="0" smtClean="0">
                        <a:latin typeface="Cambria Math" charset="0"/>
                        <a:ea typeface="Frutiger Light" charset="0"/>
                        <a:cs typeface="Frutiger Light" charset="0"/>
                      </a:rPr>
                      <m:t>=</m:t>
                    </m:r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</m:ctrlPr>
                      </m:sSupPr>
                      <m:e>
                        <m:r>
                          <a:rPr lang="en-GB" i="1" noProof="0" smtClean="0"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  <m:t> </m:t>
                        </m:r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(</m:t>
                        </m:r>
                        <m:sSup>
                          <m:sSupPr>
                            <m:ctrlPr>
                              <a:rPr lang="en-GB" i="1" noProof="0" smtClean="0">
                                <a:latin typeface="Cambria Math" panose="02040503050406030204" pitchFamily="18" charset="0"/>
                                <a:ea typeface="Frutiger Light" charset="0"/>
                                <a:cs typeface="Frutiger Light" charset="0"/>
                              </a:rPr>
                            </m:ctrlPr>
                          </m:sSupPr>
                          <m:e>
                            <m:r>
                              <a:rPr lang="en-GB" b="1" i="1" noProof="0" smtClean="0">
                                <a:latin typeface="Cambria Math" panose="02040503050406030204" pitchFamily="18" charset="0"/>
                                <a:ea typeface="Frutiger Light" charset="0"/>
                                <a:cs typeface="Frutiger Light" charset="0"/>
                              </a:rPr>
                              <m:t>𝒓</m:t>
                            </m:r>
                          </m:e>
                          <m:sup>
                            <m:r>
                              <a:rPr lang="en-GB" i="1" noProof="0" smtClean="0">
                                <a:latin typeface="Cambria Math" charset="0"/>
                                <a:ea typeface="Frutiger Light" charset="0"/>
                                <a:cs typeface="Frutiger Light" charset="0"/>
                              </a:rPr>
                              <m:t>⊺</m:t>
                            </m:r>
                          </m:sup>
                        </m:sSup>
                        <m:r>
                          <a:rPr lang="en-GB" b="1" i="1" noProof="0" smtClean="0"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  <m:t>𝒓</m:t>
                        </m:r>
                        <m:r>
                          <a:rPr lang="en-GB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+</m:t>
                        </m:r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𝛽</m:t>
                        </m:r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 </m:t>
                        </m:r>
                        <m:r>
                          <a:rPr lang="en-GB" b="1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𝑰</m:t>
                        </m:r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)</m:t>
                        </m:r>
                      </m:e>
                      <m:sup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GB" noProof="0" dirty="0">
                    <a:ea typeface="Frutiger Light" charset="0"/>
                    <a:cs typeface="Frutiger Light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</m:ctrlPr>
                      </m:sSupPr>
                      <m:e>
                        <m:r>
                          <a:rPr lang="en-GB" b="1" i="1" noProof="0" smtClean="0">
                            <a:latin typeface="Cambria Math" panose="02040503050406030204" pitchFamily="18" charset="0"/>
                            <a:ea typeface="Frutiger Light" charset="0"/>
                            <a:cs typeface="Frutiger Light" charset="0"/>
                          </a:rPr>
                          <m:t>𝒓</m:t>
                        </m:r>
                      </m:e>
                      <m:sup>
                        <m:r>
                          <a:rPr lang="en-GB" i="1" noProof="0" smtClean="0">
                            <a:latin typeface="Cambria Math" charset="0"/>
                            <a:ea typeface="Frutiger Light" charset="0"/>
                            <a:cs typeface="Frutiger Light" charset="0"/>
                          </a:rPr>
                          <m:t>⊺</m:t>
                        </m:r>
                      </m:sup>
                    </m:sSup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noProof="0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b="0" i="1" noProof="0" smtClean="0">
                            <a:latin typeface="Cambria Math" panose="02040503050406030204" pitchFamily="18" charset="0"/>
                          </a:rPr>
                          <m:t>𝑡𝑟𝑎𝑖𝑛</m:t>
                        </m:r>
                      </m:sub>
                    </m:sSub>
                  </m:oMath>
                </a14:m>
                <a:endParaRPr lang="en-GB" noProof="0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7F73E8F-10E4-4AE8-8654-A6F75846A35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9784" y="1266750"/>
                <a:ext cx="3132781" cy="369332"/>
              </a:xfrm>
              <a:prstGeom prst="rect">
                <a:avLst/>
              </a:prstGeom>
              <a:blipFill>
                <a:blip r:embed="rId5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AFBEE002-A4EF-4FBF-8899-95EE7ACF9DF2}"/>
              </a:ext>
            </a:extLst>
          </p:cNvPr>
          <p:cNvSpPr/>
          <p:nvPr/>
        </p:nvSpPr>
        <p:spPr>
          <a:xfrm>
            <a:off x="5003860" y="3093254"/>
            <a:ext cx="62813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noProof="0" dirty="0"/>
              <a:t>k – timesteps β - regularization parameter </a:t>
            </a:r>
          </a:p>
        </p:txBody>
      </p:sp>
    </p:spTree>
    <p:extLst>
      <p:ext uri="{BB962C8B-B14F-4D97-AF65-F5344CB8AC3E}">
        <p14:creationId xmlns:p14="http://schemas.microsoft.com/office/powerpoint/2010/main" val="40672245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/>
      <p:bldP spid="3" grpId="0" uiExpand="1" build="p" animBg="1"/>
      <p:bldP spid="9" grpId="0" uiExpand="1"/>
      <p:bldP spid="7" grpId="0" uiExpan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8A477-8DDD-433F-874A-47D1BF914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Implementation – The NGRC prediction loop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E9CDD-8898-4D4A-B1E8-C03B196494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noProof="0" dirty="0"/>
              <a:t>Creating the Reservoir</a:t>
            </a:r>
          </a:p>
          <a:p>
            <a:pPr lvl="1"/>
            <a:r>
              <a:rPr lang="en-GB" noProof="0" dirty="0"/>
              <a:t>Read linear state from memory – current and previous timestep</a:t>
            </a:r>
          </a:p>
          <a:p>
            <a:pPr lvl="1"/>
            <a:r>
              <a:rPr lang="en-GB" noProof="0" dirty="0"/>
              <a:t>Non-linear expansion – </a:t>
            </a:r>
            <a:r>
              <a:rPr lang="en-GB" noProof="0" dirty="0">
                <a:solidFill>
                  <a:srgbClr val="FF0000"/>
                </a:solidFill>
              </a:rPr>
              <a:t>multiplying and powering the linear state</a:t>
            </a:r>
          </a:p>
          <a:p>
            <a:pPr marL="457200" indent="-457200">
              <a:buFont typeface="+mj-lt"/>
              <a:buAutoNum type="arabicPeriod"/>
            </a:pPr>
            <a:r>
              <a:rPr lang="en-GB" noProof="0" dirty="0"/>
              <a:t>Predicting</a:t>
            </a:r>
          </a:p>
          <a:p>
            <a:pPr lvl="1"/>
            <a:r>
              <a:rPr lang="en-GB" noProof="0" dirty="0"/>
              <a:t>Matrix multiplication, several vector dot products – </a:t>
            </a:r>
            <a:r>
              <a:rPr lang="en-GB" noProof="0" dirty="0">
                <a:solidFill>
                  <a:srgbClr val="FF0000"/>
                </a:solidFill>
              </a:rPr>
              <a:t>Multiply and Accumulate </a:t>
            </a:r>
            <a:r>
              <a:rPr lang="en-GB" noProof="0" dirty="0"/>
              <a:t>(MACs) </a:t>
            </a:r>
          </a:p>
          <a:p>
            <a:pPr marL="457200" indent="-457200">
              <a:buFont typeface="+mj-lt"/>
              <a:buAutoNum type="arabicPeriod"/>
            </a:pPr>
            <a:r>
              <a:rPr lang="en-GB" noProof="0" dirty="0"/>
              <a:t>Save prediction</a:t>
            </a:r>
          </a:p>
          <a:p>
            <a:pPr lvl="1"/>
            <a:endParaRPr lang="en-GB" noProof="0" dirty="0"/>
          </a:p>
          <a:p>
            <a:pPr marL="457200" lvl="1" indent="0">
              <a:buNone/>
            </a:pPr>
            <a:endParaRPr lang="en-GB" noProof="0" dirty="0"/>
          </a:p>
          <a:p>
            <a:pPr marL="457200" lvl="1" indent="0">
              <a:buNone/>
            </a:pPr>
            <a:r>
              <a:rPr lang="en-GB" noProof="0" dirty="0">
                <a:solidFill>
                  <a:srgbClr val="FF0000"/>
                </a:solidFill>
              </a:rPr>
              <a:t>In red </a:t>
            </a:r>
            <a:r>
              <a:rPr lang="en-GB" noProof="0" dirty="0"/>
              <a:t>– </a:t>
            </a:r>
            <a:r>
              <a:rPr lang="en-GB" noProof="0" dirty="0" err="1"/>
              <a:t>arithmetics</a:t>
            </a:r>
            <a:r>
              <a:rPr lang="en-GB" noProof="0" dirty="0"/>
              <a:t> are performed in float 32 with </a:t>
            </a:r>
            <a:r>
              <a:rPr lang="en-GB" noProof="0" dirty="0" err="1"/>
              <a:t>Vivado</a:t>
            </a:r>
            <a:r>
              <a:rPr lang="en-GB" noProof="0" dirty="0"/>
              <a:t> floating-point IP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B2F249-E4E7-46D9-8886-71C7A3F20A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44675-577E-4333-8FED-CDEA96B9F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João C.L. Folhadela, Institute for AI Safety and Security, 21.05.2025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EC1C04-45EA-403F-BFC2-C6CD0518552C}"/>
              </a:ext>
            </a:extLst>
          </p:cNvPr>
          <p:cNvSpPr/>
          <p:nvPr/>
        </p:nvSpPr>
        <p:spPr>
          <a:xfrm>
            <a:off x="5603076" y="293920"/>
            <a:ext cx="277992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GB" sz="2800" b="1" noProof="0" dirty="0">
                <a:solidFill>
                  <a:srgbClr val="000000">
                    <a:lumMod val="50000"/>
                    <a:lumOff val="50000"/>
                  </a:srgb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prediction loop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996068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8A477-8DDD-433F-874A-47D1BF914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Implementation – The FSM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E9CDD-8898-4D4A-B1E8-C03B196494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218363"/>
            <a:ext cx="10801349" cy="4895850"/>
          </a:xfrm>
        </p:spPr>
        <p:txBody>
          <a:bodyPr>
            <a:normAutofit lnSpcReduction="10000"/>
          </a:bodyPr>
          <a:lstStyle/>
          <a:p>
            <a:r>
              <a:rPr lang="en-GB" noProof="0" dirty="0"/>
              <a:t>IDLE</a:t>
            </a:r>
          </a:p>
          <a:p>
            <a:pPr lvl="1"/>
            <a:r>
              <a:rPr lang="en-GB" noProof="0" dirty="0"/>
              <a:t>Sets linear state</a:t>
            </a:r>
          </a:p>
          <a:p>
            <a:pPr lvl="1"/>
            <a:r>
              <a:rPr lang="en-GB" noProof="0" dirty="0"/>
              <a:t>Waits for prediction loop to begin/continue</a:t>
            </a:r>
          </a:p>
          <a:p>
            <a:r>
              <a:rPr lang="en-GB" noProof="0" dirty="0"/>
              <a:t>EXPAND</a:t>
            </a:r>
          </a:p>
          <a:p>
            <a:pPr lvl="1"/>
            <a:r>
              <a:rPr lang="en-GB" noProof="0" dirty="0"/>
              <a:t>Performs the non-linear expansion</a:t>
            </a:r>
          </a:p>
          <a:p>
            <a:r>
              <a:rPr lang="en-GB" noProof="0" dirty="0"/>
              <a:t>PREDICT_AND_</a:t>
            </a:r>
            <a:r>
              <a:rPr lang="en-GB" dirty="0"/>
              <a:t>SAVE</a:t>
            </a:r>
            <a:endParaRPr lang="en-GB" noProof="0" dirty="0"/>
          </a:p>
          <a:p>
            <a:pPr lvl="1"/>
            <a:r>
              <a:rPr lang="en-GB" dirty="0"/>
              <a:t>Calculates </a:t>
            </a:r>
            <a:r>
              <a:rPr lang="en-GB" dirty="0" err="1"/>
              <a:t>predicton</a:t>
            </a:r>
            <a:r>
              <a:rPr lang="en-GB" noProof="0" dirty="0"/>
              <a:t> </a:t>
            </a:r>
          </a:p>
          <a:p>
            <a:pPr lvl="1"/>
            <a:r>
              <a:rPr lang="en-GB" noProof="0" dirty="0"/>
              <a:t>Saves it</a:t>
            </a:r>
          </a:p>
          <a:p>
            <a:r>
              <a:rPr lang="en-GB" noProof="0" dirty="0"/>
              <a:t>SEND</a:t>
            </a:r>
          </a:p>
          <a:p>
            <a:pPr lvl="1"/>
            <a:r>
              <a:rPr lang="en-GB" noProof="0" dirty="0"/>
              <a:t>Send the current prediction via UART</a:t>
            </a:r>
          </a:p>
          <a:p>
            <a:r>
              <a:rPr lang="en-GB" noProof="0" dirty="0"/>
              <a:t>CLEANUP</a:t>
            </a:r>
          </a:p>
          <a:p>
            <a:pPr lvl="1"/>
            <a:r>
              <a:rPr lang="en-GB" noProof="0" dirty="0"/>
              <a:t>Resets all counters and variables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B2F249-E4E7-46D9-8886-71C7A3F20A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en-GB" noProof="0" smtClean="0"/>
              <a:pPr/>
              <a:t>8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44675-577E-4333-8FED-CDEA96B9F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João C.L. Folhadela, Institute for AI Safety and Security, 21.05.2025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C8F8AC7-D43C-0F67-E932-C089FE1333C9}"/>
              </a:ext>
            </a:extLst>
          </p:cNvPr>
          <p:cNvSpPr/>
          <p:nvPr/>
        </p:nvSpPr>
        <p:spPr>
          <a:xfrm>
            <a:off x="8048760" y="449845"/>
            <a:ext cx="1656762" cy="85780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noProof="0" dirty="0"/>
              <a:t>IDLE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A26A3F6-C0A7-8C21-4681-EC9EECABC4B5}"/>
              </a:ext>
            </a:extLst>
          </p:cNvPr>
          <p:cNvCxnSpPr>
            <a:cxnSpLocks/>
            <a:stCxn id="6" idx="2"/>
            <a:endCxn id="8" idx="0"/>
          </p:cNvCxnSpPr>
          <p:nvPr/>
        </p:nvCxnSpPr>
        <p:spPr>
          <a:xfrm>
            <a:off x="8877141" y="1307651"/>
            <a:ext cx="0" cy="4876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B03680FE-52C1-8E37-54A4-2166C1BD06C2}"/>
              </a:ext>
            </a:extLst>
          </p:cNvPr>
          <p:cNvSpPr/>
          <p:nvPr/>
        </p:nvSpPr>
        <p:spPr>
          <a:xfrm>
            <a:off x="8048760" y="1795268"/>
            <a:ext cx="1656762" cy="85780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noProof="0" dirty="0"/>
              <a:t>EXPAND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8B8D8CF-C03A-D047-284D-DFC081CE0B0E}"/>
              </a:ext>
            </a:extLst>
          </p:cNvPr>
          <p:cNvCxnSpPr>
            <a:cxnSpLocks/>
            <a:stCxn id="8" idx="2"/>
            <a:endCxn id="10" idx="0"/>
          </p:cNvCxnSpPr>
          <p:nvPr/>
        </p:nvCxnSpPr>
        <p:spPr>
          <a:xfrm>
            <a:off x="8877141" y="2653074"/>
            <a:ext cx="0" cy="4876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16E98B6-D256-9979-AD78-4A74802F972C}"/>
              </a:ext>
            </a:extLst>
          </p:cNvPr>
          <p:cNvSpPr/>
          <p:nvPr/>
        </p:nvSpPr>
        <p:spPr>
          <a:xfrm>
            <a:off x="8048760" y="3140691"/>
            <a:ext cx="1656762" cy="85780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noProof="0" dirty="0"/>
              <a:t>PREDICT_AND_</a:t>
            </a:r>
          </a:p>
          <a:p>
            <a:pPr algn="ctr"/>
            <a:r>
              <a:rPr lang="en-GB" sz="1200" b="1" noProof="0" dirty="0"/>
              <a:t>SAVE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72B792F-B7BB-E163-E845-AD01A0566C4A}"/>
              </a:ext>
            </a:extLst>
          </p:cNvPr>
          <p:cNvCxnSpPr>
            <a:cxnSpLocks/>
            <a:stCxn id="10" idx="2"/>
            <a:endCxn id="41" idx="0"/>
          </p:cNvCxnSpPr>
          <p:nvPr/>
        </p:nvCxnSpPr>
        <p:spPr>
          <a:xfrm>
            <a:off x="8877141" y="3998497"/>
            <a:ext cx="0" cy="4876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379D64C3-D312-607C-B9B1-14C12A509E47}"/>
              </a:ext>
            </a:extLst>
          </p:cNvPr>
          <p:cNvSpPr/>
          <p:nvPr/>
        </p:nvSpPr>
        <p:spPr>
          <a:xfrm>
            <a:off x="8048760" y="5831536"/>
            <a:ext cx="1656762" cy="85780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noProof="0" dirty="0"/>
              <a:t>CLEANUP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1B2E91-4872-3C65-0E09-1CF1C6AE1903}"/>
              </a:ext>
            </a:extLst>
          </p:cNvPr>
          <p:cNvSpPr/>
          <p:nvPr/>
        </p:nvSpPr>
        <p:spPr>
          <a:xfrm>
            <a:off x="6708035" y="712207"/>
            <a:ext cx="8643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noProof="0" dirty="0">
                <a:solidFill>
                  <a:schemeClr val="accent2"/>
                </a:solidFill>
              </a:rPr>
              <a:t>NGRC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DC862D-A8A9-4C69-4B31-5F5BC82E88EA}"/>
              </a:ext>
            </a:extLst>
          </p:cNvPr>
          <p:cNvSpPr txBox="1"/>
          <p:nvPr/>
        </p:nvSpPr>
        <p:spPr>
          <a:xfrm>
            <a:off x="8877141" y="1395660"/>
            <a:ext cx="2696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 dirty="0" err="1"/>
              <a:t>predict_en</a:t>
            </a:r>
            <a:r>
              <a:rPr lang="en-GB" sz="1400" noProof="0" dirty="0"/>
              <a:t> || </a:t>
            </a:r>
            <a:r>
              <a:rPr lang="en-GB" sz="1400" noProof="0" dirty="0" err="1"/>
              <a:t>predicting_flag</a:t>
            </a:r>
            <a:endParaRPr lang="en-GB" sz="1400" noProof="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FDD125-9FB9-A655-1F1F-3737CCF48D4B}"/>
              </a:ext>
            </a:extLst>
          </p:cNvPr>
          <p:cNvSpPr txBox="1"/>
          <p:nvPr/>
        </p:nvSpPr>
        <p:spPr>
          <a:xfrm>
            <a:off x="8961785" y="2752718"/>
            <a:ext cx="2696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 dirty="0" err="1"/>
              <a:t>nle_done</a:t>
            </a:r>
            <a:endParaRPr lang="en-GB" sz="1400" noProof="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8F252BD-1EF1-682F-9A70-C01E19A3A7FB}"/>
              </a:ext>
            </a:extLst>
          </p:cNvPr>
          <p:cNvSpPr txBox="1"/>
          <p:nvPr/>
        </p:nvSpPr>
        <p:spPr>
          <a:xfrm>
            <a:off x="8999639" y="5413843"/>
            <a:ext cx="29497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 dirty="0"/>
              <a:t>sent &amp; </a:t>
            </a:r>
            <a:r>
              <a:rPr lang="en-GB" sz="1400" noProof="0" dirty="0" err="1"/>
              <a:t>prediction_counter</a:t>
            </a:r>
            <a:r>
              <a:rPr lang="en-GB" sz="1400" noProof="0" dirty="0"/>
              <a:t> == 3000</a:t>
            </a:r>
          </a:p>
        </p:txBody>
      </p: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8C661AA4-3467-B23E-7E5F-773764F99143}"/>
              </a:ext>
            </a:extLst>
          </p:cNvPr>
          <p:cNvCxnSpPr>
            <a:cxnSpLocks/>
            <a:stCxn id="41" idx="1"/>
            <a:endCxn id="6" idx="1"/>
          </p:cNvCxnSpPr>
          <p:nvPr/>
        </p:nvCxnSpPr>
        <p:spPr>
          <a:xfrm rot="10800000">
            <a:off x="8048760" y="878749"/>
            <a:ext cx="12700" cy="4036269"/>
          </a:xfrm>
          <a:prstGeom prst="bentConnector3">
            <a:avLst>
              <a:gd name="adj1" fmla="val 180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6F9C6DFF-0852-AF33-B38E-BB14E3071673}"/>
              </a:ext>
            </a:extLst>
          </p:cNvPr>
          <p:cNvSpPr txBox="1"/>
          <p:nvPr/>
        </p:nvSpPr>
        <p:spPr>
          <a:xfrm rot="16200000">
            <a:off x="6102061" y="3003905"/>
            <a:ext cx="29406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noProof="0" dirty="0" err="1"/>
              <a:t>prediction_counter</a:t>
            </a:r>
            <a:r>
              <a:rPr lang="en-GB" sz="1400" noProof="0" dirty="0"/>
              <a:t> &lt; 3000  &amp; sent 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C4BD440-1AFE-1E61-EA82-174A96CFD612}"/>
              </a:ext>
            </a:extLst>
          </p:cNvPr>
          <p:cNvSpPr/>
          <p:nvPr/>
        </p:nvSpPr>
        <p:spPr>
          <a:xfrm>
            <a:off x="8048760" y="4486114"/>
            <a:ext cx="1656762" cy="85780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noProof="0" dirty="0"/>
              <a:t>SEND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DBFB546-16D2-50EE-8478-C4944CF8BBBB}"/>
              </a:ext>
            </a:extLst>
          </p:cNvPr>
          <p:cNvSpPr txBox="1"/>
          <p:nvPr/>
        </p:nvSpPr>
        <p:spPr>
          <a:xfrm>
            <a:off x="8889841" y="4090656"/>
            <a:ext cx="2696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 dirty="0" err="1"/>
              <a:t>matrix_mul_done</a:t>
            </a:r>
            <a:endParaRPr lang="en-GB" sz="1400" noProof="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385041E-1FBE-4497-41C3-7F586C78C394}"/>
              </a:ext>
            </a:extLst>
          </p:cNvPr>
          <p:cNvCxnSpPr>
            <a:cxnSpLocks/>
            <a:stCxn id="41" idx="2"/>
            <a:endCxn id="12" idx="0"/>
          </p:cNvCxnSpPr>
          <p:nvPr/>
        </p:nvCxnSpPr>
        <p:spPr>
          <a:xfrm>
            <a:off x="8877141" y="5343920"/>
            <a:ext cx="0" cy="4876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60943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894F2-5032-4502-B50E-BFB3B8748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Implementation – The FSM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979AD-89DC-437D-9242-1350598B71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/>
              <a:t>Implemented as a module that expands a vector of size 6 into size 27 (6+21)</a:t>
            </a:r>
          </a:p>
          <a:p>
            <a:r>
              <a:rPr lang="en-GB" noProof="0" dirty="0"/>
              <a:t>Each multiplication is computed in parallel, with 32-bit float numbers:</a:t>
            </a:r>
          </a:p>
          <a:p>
            <a:pPr lvl="1"/>
            <a:r>
              <a:rPr lang="en-GB" noProof="0" dirty="0" err="1"/>
              <a:t>Vivado</a:t>
            </a:r>
            <a:r>
              <a:rPr lang="en-GB" noProof="0" dirty="0"/>
              <a:t> Floating-point IP </a:t>
            </a:r>
          </a:p>
          <a:p>
            <a:pPr lvl="2"/>
            <a:r>
              <a:rPr lang="en-GB" i="1" noProof="0" dirty="0"/>
              <a:t>Multiply</a:t>
            </a:r>
            <a:r>
              <a:rPr lang="en-GB" noProof="0" dirty="0"/>
              <a:t> operation </a:t>
            </a:r>
          </a:p>
          <a:p>
            <a:pPr lvl="2"/>
            <a:r>
              <a:rPr lang="en-GB" i="1" noProof="0" dirty="0"/>
              <a:t>Full DSP usage </a:t>
            </a:r>
            <a:r>
              <a:rPr lang="en-GB" noProof="0" dirty="0"/>
              <a:t>(21 multiplications x 2 DSP = 42 DSPs)</a:t>
            </a:r>
          </a:p>
          <a:p>
            <a:pPr lvl="2"/>
            <a:r>
              <a:rPr lang="en-GB" noProof="0" dirty="0"/>
              <a:t>Maximum Latency used (8 clock cycles)</a:t>
            </a:r>
          </a:p>
          <a:p>
            <a:r>
              <a:rPr lang="en-GB" noProof="0" dirty="0"/>
              <a:t>Concatenate the input vector with each of the multiplication results.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B49447-B070-4F66-8449-6A54EB6670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5A94B0-1725-448A-B8E6-FAB8AD143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João C.L. Folhadela, Institute for AI Safety and Security, 21.05.2025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E7853A-B408-4D0F-85F7-DC623419AF25}"/>
              </a:ext>
            </a:extLst>
          </p:cNvPr>
          <p:cNvSpPr/>
          <p:nvPr/>
        </p:nvSpPr>
        <p:spPr>
          <a:xfrm>
            <a:off x="7125482" y="471803"/>
            <a:ext cx="1656762" cy="85780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noProof="0" dirty="0"/>
              <a:t>EXPAND</a:t>
            </a:r>
          </a:p>
        </p:txBody>
      </p:sp>
    </p:spTree>
    <p:extLst>
      <p:ext uri="{BB962C8B-B14F-4D97-AF65-F5344CB8AC3E}">
        <p14:creationId xmlns:p14="http://schemas.microsoft.com/office/powerpoint/2010/main" val="4420258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DLR">
      <a:dk1>
        <a:srgbClr val="000000"/>
      </a:dk1>
      <a:lt1>
        <a:srgbClr val="FFFFFF"/>
      </a:lt1>
      <a:dk2>
        <a:srgbClr val="464646"/>
      </a:dk2>
      <a:lt2>
        <a:srgbClr val="FFFFFF"/>
      </a:lt2>
      <a:accent1>
        <a:srgbClr val="00658B"/>
      </a:accent1>
      <a:accent2>
        <a:srgbClr val="F8DE53"/>
      </a:accent2>
      <a:accent3>
        <a:srgbClr val="0094A8"/>
      </a:accent3>
      <a:accent4>
        <a:srgbClr val="B7D260"/>
      </a:accent4>
      <a:accent5>
        <a:srgbClr val="5F98CB"/>
      </a:accent5>
      <a:accent6>
        <a:srgbClr val="B1B1B1"/>
      </a:accent6>
      <a:hlink>
        <a:srgbClr val="00B0F0"/>
      </a:hlink>
      <a:folHlink>
        <a:srgbClr val="00658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Blau 1">
      <a:srgbClr val="00658B"/>
    </a:custClr>
    <a:custClr name="Blau 2">
      <a:srgbClr val="3B98CB"/>
    </a:custClr>
    <a:custClr name="Blau 3">
      <a:srgbClr val="6CB9DC"/>
    </a:custClr>
    <a:custClr name="Blau 4">
      <a:srgbClr val="A7D3EC"/>
    </a:custClr>
    <a:custClr name="Blau 5">
      <a:srgbClr val="D1E8FA"/>
    </a:custClr>
    <a:custClr name="Gelb 1">
      <a:srgbClr val="D2AE3D"/>
    </a:custClr>
    <a:custClr name="Gelb 2">
      <a:srgbClr val="F2CD51"/>
    </a:custClr>
    <a:custClr name="Gelb 3">
      <a:srgbClr val="F8DE53"/>
    </a:custClr>
    <a:custClr name="Gelb 4">
      <a:srgbClr val="FCEA7A"/>
    </a:custClr>
    <a:custClr name="Gelb 5">
      <a:srgbClr val="FFF8BE"/>
    </a:custClr>
    <a:custClr name="Grün 1">
      <a:srgbClr val="82A043"/>
    </a:custClr>
    <a:custClr name="Grün 2">
      <a:srgbClr val="A6BF51"/>
    </a:custClr>
    <a:custClr name="Grün 3">
      <a:srgbClr val="CAD55C"/>
    </a:custClr>
    <a:custClr name="Grün 4">
      <a:srgbClr val="D9DF78"/>
    </a:custClr>
    <a:custClr name="Grün 5">
      <a:srgbClr val="E6EAAF"/>
    </a:custClr>
    <a:custClr name="Grau 1">
      <a:srgbClr val="666666"/>
    </a:custClr>
    <a:custClr name="Grau 2">
      <a:srgbClr val="868585"/>
    </a:custClr>
    <a:custClr name="Grau 3">
      <a:srgbClr val="B1B1B1"/>
    </a:custClr>
    <a:custClr name="Grau 4">
      <a:srgbClr val="CFCFCF"/>
    </a:custClr>
    <a:custClr name="Grau 5">
      <a:srgbClr val="EBEBEB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1894</TotalTime>
  <Words>1118</Words>
  <Application>Microsoft Office PowerPoint</Application>
  <PresentationFormat>Widescreen</PresentationFormat>
  <Paragraphs>249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Arial Black</vt:lpstr>
      <vt:lpstr>Calibri</vt:lpstr>
      <vt:lpstr>Cambria Math</vt:lpstr>
      <vt:lpstr>Frutiger 45 Light</vt:lpstr>
      <vt:lpstr>Frutiger Light</vt:lpstr>
      <vt:lpstr>Wingdings</vt:lpstr>
      <vt:lpstr>Office</vt:lpstr>
      <vt:lpstr>FPGA Implementation of NGRC for predicting dynamical systems</vt:lpstr>
      <vt:lpstr>Introduction – Reservoir Computing (RC)</vt:lpstr>
      <vt:lpstr>Reservoir Computing</vt:lpstr>
      <vt:lpstr>RC SOTA</vt:lpstr>
      <vt:lpstr>Introduction – Next Generation Reservoir Computing (NGRC)</vt:lpstr>
      <vt:lpstr>Introduction – NGRC on Lorenz Attractor</vt:lpstr>
      <vt:lpstr>Implementation – The NGRC prediction loop</vt:lpstr>
      <vt:lpstr>Implementation – The FSM</vt:lpstr>
      <vt:lpstr>Implementation – The FSM</vt:lpstr>
      <vt:lpstr>Implementation – The FSM</vt:lpstr>
      <vt:lpstr>Implementation – The FSM</vt:lpstr>
      <vt:lpstr>Resource usage</vt:lpstr>
      <vt:lpstr>Other reports</vt:lpstr>
      <vt:lpstr>Evaluation – Simulated vs. Predicted Lorenz</vt:lpstr>
      <vt:lpstr>Evaluation – Simulated vs. Predicted Lorenz</vt:lpstr>
      <vt:lpstr>Latency Evaluation – Simulated vs. Predicted Lorenz</vt:lpstr>
      <vt:lpstr>Evaluation – Predicting the Lorenz attractor</vt:lpstr>
      <vt:lpstr>Applications of NGRC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danyel</dc:creator>
  <cp:lastModifiedBy>Teresa Maria Cadavez Pacheco Sarsfield Rodrigues</cp:lastModifiedBy>
  <cp:revision>423</cp:revision>
  <dcterms:created xsi:type="dcterms:W3CDTF">2022-03-24T21:12:41Z</dcterms:created>
  <dcterms:modified xsi:type="dcterms:W3CDTF">2025-05-20T22:29:33Z</dcterms:modified>
</cp:coreProperties>
</file>