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24384000" cy="13716000"/>
  <p:notesSz cx="68580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1pPr>
    <a:lvl2pPr marL="0" marR="0" indent="228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2pPr>
    <a:lvl3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3pPr>
    <a:lvl4pPr marL="0" marR="0" indent="685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4pPr>
    <a:lvl5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5pPr>
    <a:lvl6pPr marL="0" marR="0" indent="1143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6pPr>
    <a:lvl7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7pPr>
    <a:lvl8pPr marL="0" marR="0" indent="1600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8pPr>
    <a:lvl9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5" d="100"/>
          <a:sy n="65" d="100"/>
        </p:scale>
        <p:origin x="312" y="1040"/>
      </p:cViewPr>
      <p:guideLst>
        <p:guide pos="7680"/>
        <p:guide pos="4320" orient="horz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 /><Relationship Id="rId20" Type="http://schemas.openxmlformats.org/officeDocument/2006/relationships/tableStyles" Target="tableStyles.xml" /><Relationship Id="rId21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7368226" name="Shape 26"/>
          <p:cNvSpPr>
            <a:spLocks noChangeAspect="1" noGrp="1" noRo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82872998" name="Shape 27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985919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0817906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9997918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24480F-DCEE-6270-72ED-98FF91DF12DE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242299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968581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995564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344932C-2906-3E43-9E8E-E82A53D1325E}" type="slidenum">
              <a:rPr/>
              <a:t/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37814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8755939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6857625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0691309-4E18-CDCC-6828-5594679481CC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824865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5693943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0716795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38D7ED-035F-0360-39BC-9BF6D3459B51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247813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014763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2907083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2631B8-DC32-F376-0869-FB4878832FA4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612743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8064356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034044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10BD63A-751A-FE7B-87C4-44BCD497803B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74354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6423542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75189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1CD104-1D05-C504-A6AC-98885596538C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774163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809471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30319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B043F55-3F62-DBC8-910A-C741D115D1B2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754311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2337713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0200716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5D45B62-E3AD-E00D-3E58-D6D023B7EFF5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947593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185949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8586011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6EA74C4-57C2-EBD1-77ED-718A9F76360E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945605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5231108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5548156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A0F258-8378-834A-AD36-50CBB66F110E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659182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022800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231830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944939B-82E3-661A-19A8-19E2D361FD63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471200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6915928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8395025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152DC41-5460-2A78-0E42-4535EBC7B842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734995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6627354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737396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A89E33D-89D8-05B3-C7F8-2B4537AEDBCD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Заголовок и под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6550982" name="Title Text"/>
          <p:cNvSpPr txBox="1">
            <a:spLocks noGrp="1"/>
          </p:cNvSpPr>
          <p:nvPr>
            <p:ph type="title"/>
          </p:nvPr>
        </p:nvSpPr>
        <p:spPr bwMode="auto"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rPr/>
              <a:t>Title Text</a:t>
            </a:r>
            <a:endParaRPr/>
          </a:p>
        </p:txBody>
      </p:sp>
      <p:sp>
        <p:nvSpPr>
          <p:cNvPr id="1397265000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5pPr>
          </a:lstStyle>
          <a:p>
            <a:pPr>
              <a:defRPr/>
            </a:pPr>
            <a:r>
              <a:rPr/>
              <a:t>Body Level One</a:t>
            </a:r>
            <a:endParaRPr/>
          </a:p>
          <a:p>
            <a:pPr lvl="1">
              <a:defRPr/>
            </a:pPr>
            <a:r>
              <a:rPr/>
              <a:t>Body Level Two</a:t>
            </a:r>
            <a:endParaRPr/>
          </a:p>
          <a:p>
            <a:pPr lvl="2">
              <a:defRPr/>
            </a:pPr>
            <a:r>
              <a:rPr/>
              <a:t>Body Level Three</a:t>
            </a:r>
            <a:endParaRPr/>
          </a:p>
          <a:p>
            <a:pPr lvl="3">
              <a:defRPr/>
            </a:pPr>
            <a:r>
              <a:rPr/>
              <a:t>Body Level Four</a:t>
            </a:r>
            <a:endParaRPr/>
          </a:p>
          <a:p>
            <a:pPr lvl="4">
              <a:defRPr/>
            </a:pPr>
            <a:r>
              <a:rPr/>
              <a:t>Body Level Five</a:t>
            </a:r>
            <a:endParaRPr/>
          </a:p>
        </p:txBody>
      </p:sp>
      <p:sp>
        <p:nvSpPr>
          <p:cNvPr id="121185078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x" userDrawn="1">
  <p:cSld name="Пусто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0635805" name="Slide Number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6225853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650922" y="13004800"/>
            <a:ext cx="462856" cy="520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Open Sans Regular"/>
                <a:ea typeface="Open Sans Regular"/>
                <a:cs typeface="Open Sans Regular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23112843" name="Title Text"/>
          <p:cNvSpPr txBox="1">
            <a:spLocks noGrp="1"/>
          </p:cNvSpPr>
          <p:nvPr>
            <p:ph type="title"/>
          </p:nvPr>
        </p:nvSpPr>
        <p:spPr bwMode="auto"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pPr>
              <a:defRPr/>
            </a:pPr>
            <a:r>
              <a:rPr/>
              <a:t>Title Text</a:t>
            </a:r>
            <a:endParaRPr/>
          </a:p>
        </p:txBody>
      </p:sp>
      <p:sp>
        <p:nvSpPr>
          <p:cNvPr id="1079143673" name="Body Level One…"/>
          <p:cNvSpPr txBox="1"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pPr>
              <a:defRPr/>
            </a:pPr>
            <a:r>
              <a:rPr/>
              <a:t>Body Level One</a:t>
            </a:r>
            <a:endParaRPr/>
          </a:p>
          <a:p>
            <a:pPr lvl="1">
              <a:defRPr/>
            </a:pPr>
            <a:r>
              <a:rPr/>
              <a:t>Body Level Two</a:t>
            </a:r>
            <a:endParaRPr/>
          </a:p>
          <a:p>
            <a:pPr lvl="2">
              <a:defRPr/>
            </a:pPr>
            <a:r>
              <a:rPr/>
              <a:t>Body Level Three</a:t>
            </a:r>
            <a:endParaRPr/>
          </a:p>
          <a:p>
            <a:pPr lvl="3">
              <a:defRPr/>
            </a:pPr>
            <a:r>
              <a:rPr/>
              <a:t>Body Level Four</a:t>
            </a:r>
            <a:endParaRPr/>
          </a:p>
          <a:p>
            <a:pPr lvl="4">
              <a:defRPr/>
            </a:pPr>
            <a:r>
              <a:rPr/>
              <a:t>Body Level Five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1pPr>
      <a:lvl2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2pPr>
      <a:lvl3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3pPr>
      <a:lvl4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4pPr>
      <a:lvl5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5pPr>
      <a:lvl6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6pPr>
      <a:lvl7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7pPr>
      <a:lvl8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8pPr>
      <a:lvl9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9pPr>
    </p:titleStyle>
    <p:bodyStyle>
      <a:lvl1pPr marL="34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1pPr>
      <a:lvl2pPr marL="97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2pPr>
      <a:lvl3pPr marL="161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3pPr>
      <a:lvl4pPr marL="224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4pPr>
      <a:lvl5pPr marL="288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5pPr>
      <a:lvl6pPr marL="351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6pPr>
      <a:lvl7pPr marL="415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7pPr>
      <a:lvl8pPr marL="478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8pPr>
      <a:lvl9pPr marL="542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Open Sans Regular"/>
          <a:ea typeface="Open Sans Regular"/>
          <a:cs typeface="Open Sans Regular"/>
        </a:defRPr>
      </a:lvl9pPr>
    </p:bodyStyle>
    <p:otherStyle>
      <a:lvl1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2286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4572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6858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9144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11430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3716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6002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8288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maps.cern.ch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boisjoly.com/" TargetMode="External"/><Relationship Id="rId4" Type="http://schemas.openxmlformats.org/officeDocument/2006/relationships/image" Target="../media/image1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jpg"/><Relationship Id="rId12" Type="http://schemas.openxmlformats.org/officeDocument/2006/relationships/image" Target="../media/image21.jpg"/><Relationship Id="rId13" Type="http://schemas.openxmlformats.org/officeDocument/2006/relationships/image" Target="../media/image2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24.png"/><Relationship Id="rId5" Type="http://schemas.openxmlformats.org/officeDocument/2006/relationships/hyperlink" Target="https://cern.ch/fdf-news" TargetMode="External"/><Relationship Id="rId6" Type="http://schemas.openxmlformats.org/officeDocument/2006/relationships/image" Target="../media/image25.png"/><Relationship Id="rId7" Type="http://schemas.openxmlformats.org/officeDocument/2006/relationships/hyperlink" Target="https://fpga-developers-forum.web.cern.ch/" TargetMode="External"/><Relationship Id="rId8" Type="http://schemas.openxmlformats.org/officeDocument/2006/relationships/image" Target="../media/image26.png"/><Relationship Id="rId9" Type="http://schemas.openxmlformats.org/officeDocument/2006/relationships/hyperlink" Target="https://cern.ch/fdf-qa" TargetMode="External"/><Relationship Id="rId10" Type="http://schemas.openxmlformats.org/officeDocument/2006/relationships/image" Target="../media/image27.png"/><Relationship Id="rId11" Type="http://schemas.openxmlformats.org/officeDocument/2006/relationships/hyperlink" Target="https://cern.ch/fdf25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ern.ch/fdf25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1467417/timetable/?view=standard#day-2025-05-20" TargetMode="External"/><Relationship Id="rId4" Type="http://schemas.openxmlformats.org/officeDocument/2006/relationships/hyperlink" Target="https://indico.cern.ch/event/1467417/timetable/?view=standard#day-2025-05-21" TargetMode="External"/><Relationship Id="rId5" Type="http://schemas.openxmlformats.org/officeDocument/2006/relationships/hyperlink" Target="https://indico.cern.ch/event/1467417/timetable/?view=standard#day-2025-05-22" TargetMode="External"/><Relationship Id="rId6" Type="http://schemas.openxmlformats.org/officeDocument/2006/relationships/hyperlink" Target="https://indico.cern.ch/event/1467417/timetable/?view=standard#day-2025-05-23" TargetMode="Externa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fpga-developers-forum.web.cern.ch/" TargetMode="External"/><Relationship Id="rId4" Type="http://schemas.openxmlformats.org/officeDocument/2006/relationships/hyperlink" Target="https://cern.ch/fdf-news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hyperlink" Target="https://cern.ch/fdf" TargetMode="Externa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hyperlink" Target="https://cern.ch/fdf-youtube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cern.ch/fdf-webcast" TargetMode="External"/><Relationship Id="rId4" Type="http://schemas.openxmlformats.org/officeDocument/2006/relationships/hyperlink" Target="https://cern.ch/fdf-qa" TargetMode="External"/><Relationship Id="rId5" Type="http://schemas.openxmlformats.org/officeDocument/2006/relationships/hyperlink" Target="https://cern.ch/fdf-youtu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96249" name="1st FPGA Developers’ Forum…"/>
          <p:cNvSpPr txBox="1"/>
          <p:nvPr/>
        </p:nvSpPr>
        <p:spPr bwMode="auto">
          <a:xfrm>
            <a:off x="3245639" y="6519109"/>
            <a:ext cx="17892720" cy="31803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10000" b="0">
                <a:solidFill>
                  <a:srgbClr val="31333E"/>
                </a:solidFill>
                <a:latin typeface="Maven Pro SemiBold"/>
                <a:ea typeface="Maven Pro SemiBold"/>
                <a:cs typeface="Maven Pro SemiBold"/>
              </a:defRPr>
            </a:pPr>
            <a:r>
              <a:rPr lang="en-US"/>
              <a:t>2nd</a:t>
            </a:r>
            <a:r>
              <a:rPr/>
              <a:t> FPGA Developers’ Forum</a:t>
            </a:r>
            <a:endParaRPr/>
          </a:p>
          <a:p>
            <a:pPr>
              <a:defRPr sz="10000" b="0">
                <a:solidFill>
                  <a:srgbClr val="31333E"/>
                </a:solidFill>
                <a:latin typeface="Maven Pro SemiBold"/>
                <a:ea typeface="Maven Pro SemiBold"/>
                <a:cs typeface="Maven Pro SemiBold"/>
              </a:defRPr>
            </a:pPr>
            <a:r>
              <a:rPr/>
              <a:t>Meeting</a:t>
            </a:r>
            <a:endParaRPr/>
          </a:p>
        </p:txBody>
      </p:sp>
      <p:sp>
        <p:nvSpPr>
          <p:cNvPr id="1457933648" name="CERN - 11-13 June 2024…"/>
          <p:cNvSpPr txBox="1"/>
          <p:nvPr/>
        </p:nvSpPr>
        <p:spPr bwMode="auto">
          <a:xfrm>
            <a:off x="5540994" y="9902586"/>
            <a:ext cx="13302011" cy="194925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CERN - </a:t>
            </a:r>
            <a:r>
              <a:rPr lang="en-US"/>
              <a:t>20-23</a:t>
            </a:r>
            <a:r>
              <a:rPr/>
              <a:t> </a:t>
            </a:r>
            <a:r>
              <a:rPr lang="en-US"/>
              <a:t>May</a:t>
            </a:r>
            <a:r>
              <a:rPr/>
              <a:t> 2024</a:t>
            </a:r>
            <a:endParaRPr/>
          </a:p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Davide Cieri (Max-Planck-Institute for Physics) </a:t>
            </a:r>
            <a:endParaRPr/>
          </a:p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on behalf of the FDF </a:t>
            </a:r>
            <a:r>
              <a:rPr/>
              <a:t>organising</a:t>
            </a:r>
            <a:r>
              <a:rPr/>
              <a:t> team</a:t>
            </a:r>
            <a:endParaRPr/>
          </a:p>
        </p:txBody>
      </p:sp>
      <p:pic>
        <p:nvPicPr>
          <p:cNvPr id="1307898004" name="logo-no-background.png" descr="logo-no-backgroun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81164" y="1740237"/>
            <a:ext cx="14421672" cy="45091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4793186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188635243" name="CERN Logistics"/>
          <p:cNvSpPr txBox="1"/>
          <p:nvPr/>
        </p:nvSpPr>
        <p:spPr bwMode="auto">
          <a:xfrm>
            <a:off x="2394564" y="1780482"/>
            <a:ext cx="19227669" cy="1295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CERN Logistics</a:t>
            </a:r>
            <a:endParaRPr/>
          </a:p>
        </p:txBody>
      </p:sp>
      <p:sp>
        <p:nvSpPr>
          <p:cNvPr id="1525554229" name="Move around with maps.cern.ch"/>
          <p:cNvSpPr txBox="1"/>
          <p:nvPr/>
        </p:nvSpPr>
        <p:spPr bwMode="auto">
          <a:xfrm>
            <a:off x="2078411" y="5336569"/>
            <a:ext cx="9013659" cy="7498528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Move around with </a:t>
            </a:r>
            <a:r>
              <a:rPr u="sng">
                <a:hlinkClick r:id="rId3" tooltip="http://maps.cern.ch"/>
              </a:rPr>
              <a:t>maps.cern.ch</a:t>
            </a:r>
            <a:endParaRPr lang="en-US" u="sng"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Main buildings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B500 – Main Auditorium and exhibition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B501 – R1 Restaurant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B38-39-41 – CERN Hotel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B83 - Science Gateway</a:t>
            </a:r>
            <a:endParaRPr lang="en-US" sz="4000" b="0">
              <a:solidFill>
                <a:srgbClr val="646979"/>
              </a:solidFill>
              <a:latin typeface="Open Sans Regular"/>
              <a:ea typeface="Open Sans Regular"/>
              <a:cs typeface="Open Sans Regular"/>
            </a:endParaRPr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endParaRPr lang="en-US" u="sng"/>
          </a:p>
        </p:txBody>
      </p:sp>
      <p:pic>
        <p:nvPicPr>
          <p:cNvPr id="1808100721" name="Pictur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967976" y="976275"/>
            <a:ext cx="9752875" cy="12288875"/>
          </a:xfrm>
          <a:prstGeom prst="rect">
            <a:avLst/>
          </a:prstGeom>
        </p:spPr>
      </p:pic>
      <p:sp>
        <p:nvSpPr>
          <p:cNvPr id="91538612" name="TextBox 5"/>
          <p:cNvSpPr txBox="1"/>
          <p:nvPr/>
        </p:nvSpPr>
        <p:spPr bwMode="auto">
          <a:xfrm>
            <a:off x="16697740" y="7877016"/>
            <a:ext cx="1808922" cy="33342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Open Sans"/>
                <a:ea typeface="Open Sans"/>
                <a:cs typeface="Open Sans"/>
              </a:rPr>
              <a:t>Main Auditorium</a:t>
            </a:r>
            <a:endParaRPr/>
          </a:p>
        </p:txBody>
      </p:sp>
      <p:sp>
        <p:nvSpPr>
          <p:cNvPr id="172695010" name="TextBox 6"/>
          <p:cNvSpPr txBox="1"/>
          <p:nvPr/>
        </p:nvSpPr>
        <p:spPr bwMode="auto">
          <a:xfrm>
            <a:off x="17207949" y="9639555"/>
            <a:ext cx="1808922" cy="33342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Open Sans"/>
                <a:ea typeface="Open Sans"/>
                <a:cs typeface="Open Sans"/>
              </a:rPr>
              <a:t>R1 Restaurant</a:t>
            </a:r>
            <a:endParaRPr/>
          </a:p>
        </p:txBody>
      </p:sp>
      <p:sp>
        <p:nvSpPr>
          <p:cNvPr id="91546711" name="TextBox 7"/>
          <p:cNvSpPr txBox="1"/>
          <p:nvPr/>
        </p:nvSpPr>
        <p:spPr bwMode="auto">
          <a:xfrm>
            <a:off x="15333127" y="11568621"/>
            <a:ext cx="1808922" cy="33342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Open Sans"/>
                <a:ea typeface="Open Sans"/>
                <a:cs typeface="Open Sans"/>
              </a:rPr>
              <a:t>CERN Hotels</a:t>
            </a:r>
            <a:endParaRPr/>
          </a:p>
        </p:txBody>
      </p:sp>
      <p:sp>
        <p:nvSpPr>
          <p:cNvPr id="322491642" name="TextBox 8"/>
          <p:cNvSpPr txBox="1"/>
          <p:nvPr/>
        </p:nvSpPr>
        <p:spPr bwMode="auto">
          <a:xfrm>
            <a:off x="21130590" y="2569321"/>
            <a:ext cx="1194404" cy="56425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>
                <a:latin typeface="Open Sans"/>
                <a:ea typeface="Open Sans"/>
                <a:cs typeface="Open Sans"/>
              </a:rPr>
              <a:t>Science </a:t>
            </a:r>
            <a:endParaRPr/>
          </a:p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>
                <a:latin typeface="Open Sans"/>
                <a:ea typeface="Open Sans"/>
                <a:cs typeface="Open Sans"/>
              </a:rPr>
              <a:t>Gateway</a:t>
            </a:r>
            <a:endParaRPr lang="en-US" sz="1500" b="1" i="0" u="none" strike="noStrike" cap="none" spc="0">
              <a:ln>
                <a:noFill/>
              </a:ln>
              <a:solidFill>
                <a:srgbClr val="000000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579371492" name="TextBox 9"/>
          <p:cNvSpPr txBox="1"/>
          <p:nvPr/>
        </p:nvSpPr>
        <p:spPr bwMode="auto">
          <a:xfrm>
            <a:off x="14735925" y="1440658"/>
            <a:ext cx="1194404" cy="56425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>
                <a:latin typeface="Open Sans"/>
                <a:ea typeface="Open Sans"/>
                <a:cs typeface="Open Sans"/>
              </a:rPr>
              <a:t>Main Entrance</a:t>
            </a:r>
            <a:endParaRPr lang="en-US" sz="1500" b="1" i="0" u="none" strike="noStrike" cap="none" spc="0">
              <a:ln>
                <a:noFill/>
              </a:ln>
              <a:solidFill>
                <a:srgbClr val="000000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313164386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5522481" name="Slide Number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1296481611" name="FDF Dinner"/>
          <p:cNvSpPr txBox="1"/>
          <p:nvPr/>
        </p:nvSpPr>
        <p:spPr bwMode="auto">
          <a:xfrm>
            <a:off x="2394563" y="1767962"/>
            <a:ext cx="19228388" cy="132115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FDF25 Dinner</a:t>
            </a:r>
            <a:endParaRPr/>
          </a:p>
        </p:txBody>
      </p:sp>
      <p:sp>
        <p:nvSpPr>
          <p:cNvPr id="1895340198" name="Dinner will be tomorrow at Cafe de La Place in Meyrin at 19.30.…"/>
          <p:cNvSpPr txBox="1"/>
          <p:nvPr/>
        </p:nvSpPr>
        <p:spPr bwMode="auto">
          <a:xfrm>
            <a:off x="2394563" y="4977572"/>
            <a:ext cx="8398152" cy="4745079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Dinner will be tomorrow at</a:t>
            </a:r>
            <a:r>
              <a:rPr lang="en-US"/>
              <a:t> the </a:t>
            </a:r>
            <a:r>
              <a:rPr lang="en-US" u="sng">
                <a:hlinkClick r:id="rId3" tooltip="https://boisjoly.com/"/>
              </a:rPr>
              <a:t>Bois Joly Restaurant</a:t>
            </a:r>
            <a:r>
              <a:rPr lang="en-US"/>
              <a:t> in Crozet</a:t>
            </a:r>
            <a:r>
              <a:rPr/>
              <a:t> at 19.</a:t>
            </a:r>
            <a:r>
              <a:rPr lang="en-US"/>
              <a:t>00</a:t>
            </a:r>
            <a:r>
              <a:rPr/>
              <a:t>.</a:t>
            </a:r>
            <a:endParaRPr lang="en-US"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Two buses will leave from CERN b.39 (Hotel Receptions) at 18.30 and come back at 22.00.</a:t>
            </a:r>
            <a:endParaRPr/>
          </a:p>
        </p:txBody>
      </p:sp>
      <p:sp>
        <p:nvSpPr>
          <p:cNvPr id="1242750109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1381149283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1452335" y="3160944"/>
            <a:ext cx="12430015" cy="82892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33352343" name="Group 24"/>
          <p:cNvGrpSpPr/>
          <p:nvPr/>
        </p:nvGrpSpPr>
        <p:grpSpPr bwMode="auto">
          <a:xfrm>
            <a:off x="409506" y="772356"/>
            <a:ext cx="15728883" cy="10058400"/>
            <a:chOff x="829708" y="3518126"/>
            <a:chExt cx="15728883" cy="10058400"/>
          </a:xfrm>
        </p:grpSpPr>
        <p:sp>
          <p:nvSpPr>
            <p:cNvPr id="18" name="Rectangle 17"/>
            <p:cNvSpPr/>
            <p:nvPr/>
          </p:nvSpPr>
          <p:spPr bwMode="auto">
            <a:xfrm>
              <a:off x="829708" y="3518126"/>
              <a:ext cx="15728883" cy="10058400"/>
            </a:xfrm>
            <a:prstGeom prst="rect">
              <a:avLst/>
            </a:prstGeom>
            <a:noFill/>
            <a:ln w="63500" cap="flat">
              <a:solidFill>
                <a:schemeClr val="accent4">
                  <a:hueOff val="-1081314"/>
                  <a:satOff val="4338"/>
                  <a:lumOff val="-8931"/>
                </a:schemeClr>
              </a:solidFill>
              <a:miter lim="400000"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32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35" name="pasted-movie.png" descr="pasted-movie.pn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979577" y="11630718"/>
              <a:ext cx="15354300" cy="16891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" name="Picture 2" descr="A red and grey logo&#10;&#10;AI-generated content may be incorrect.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541364" y="4960476"/>
              <a:ext cx="5301271" cy="2660896"/>
            </a:xfrm>
            <a:prstGeom prst="rect">
              <a:avLst/>
            </a:prstGeom>
          </p:spPr>
        </p:pic>
        <p:pic>
          <p:nvPicPr>
            <p:cNvPr id="7" name="Picture 6" descr="A black and white logo&#10;&#10;AI-generated content may be incorrect.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8723853" y="9839260"/>
              <a:ext cx="6197600" cy="1104900"/>
            </a:xfrm>
            <a:prstGeom prst="rect">
              <a:avLst/>
            </a:prstGeom>
          </p:spPr>
        </p:pic>
        <p:pic>
          <p:nvPicPr>
            <p:cNvPr id="9" name="Picture 8" descr="A black and yellow text&#10;&#10;AI-generated content may be incorrect.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8374837" y="7935700"/>
              <a:ext cx="7536953" cy="1528230"/>
            </a:xfrm>
            <a:prstGeom prst="rect">
              <a:avLst/>
            </a:prstGeom>
          </p:spPr>
        </p:pic>
        <p:pic>
          <p:nvPicPr>
            <p:cNvPr id="11" name="Picture 10" descr="A black and orange letters&#10;&#10;AI-generated content may be incorrect.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2037170" y="9611383"/>
              <a:ext cx="4445781" cy="1560654"/>
            </a:xfrm>
            <a:prstGeom prst="rect">
              <a:avLst/>
            </a:prstGeom>
          </p:spPr>
        </p:pic>
        <p:pic>
          <p:nvPicPr>
            <p:cNvPr id="13" name="Picture 12" descr="A black text on a white background&#10;&#10;AI-generated content may be incorrect.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929098" y="7693631"/>
              <a:ext cx="7060828" cy="1773234"/>
            </a:xfrm>
            <a:prstGeom prst="rect">
              <a:avLst/>
            </a:prstGeom>
          </p:spPr>
        </p:pic>
        <p:pic>
          <p:nvPicPr>
            <p:cNvPr id="17" name="Picture 16" descr="A blue dots in a circle&#10;&#10;AI-generated content may be incorrect.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2622223" y="4960476"/>
              <a:ext cx="3475795" cy="2660896"/>
            </a:xfrm>
            <a:prstGeom prst="rect">
              <a:avLst/>
            </a:prstGeom>
          </p:spPr>
        </p:pic>
        <p:sp>
          <p:nvSpPr>
            <p:cNvPr id="19" name="Our Sponsors"/>
            <p:cNvSpPr txBox="1"/>
            <p:nvPr/>
          </p:nvSpPr>
          <p:spPr bwMode="auto">
            <a:xfrm>
              <a:off x="5195941" y="3607068"/>
              <a:ext cx="7060828" cy="1333698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lIns="50800" tIns="50800" rIns="50800" bIns="50800" anchor="ctr">
              <a:spAutoFit/>
            </a:bodyPr>
            <a:lstStyle>
              <a:lvl1pPr algn="l">
                <a:defRPr sz="8000" b="0">
                  <a:solidFill>
                    <a:srgbClr val="31333D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>
                <a:defRPr/>
              </a:pPr>
              <a:r>
                <a:rPr lang="en-US"/>
                <a:t>Gold</a:t>
              </a:r>
              <a:r>
                <a:rPr/>
                <a:t> Sponsors</a:t>
              </a:r>
              <a:endParaRPr/>
            </a:p>
          </p:txBody>
        </p:sp>
      </p:grpSp>
      <p:grpSp>
        <p:nvGrpSpPr>
          <p:cNvPr id="162955697" name="Group 23"/>
          <p:cNvGrpSpPr/>
          <p:nvPr/>
        </p:nvGrpSpPr>
        <p:grpSpPr bwMode="auto">
          <a:xfrm>
            <a:off x="17732490" y="3515555"/>
            <a:ext cx="5494111" cy="7315200"/>
            <a:chOff x="17910312" y="3500036"/>
            <a:chExt cx="5494111" cy="731520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7910312" y="3500036"/>
              <a:ext cx="5494111" cy="7315200"/>
            </a:xfrm>
            <a:prstGeom prst="rect">
              <a:avLst/>
            </a:prstGeom>
            <a:noFill/>
            <a:ln w="63500" cap="flat">
              <a:solidFill>
                <a:schemeClr val="bg1">
                  <a:lumMod val="50000"/>
                </a:schemeClr>
              </a:solidFill>
              <a:miter lim="400000"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32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5" name="Picture 4" descr="A close up of a logo&#10;&#10;AI-generated content may be incorrect."/>
            <p:cNvPicPr>
              <a:picLocks noChangeAspect="1"/>
            </p:cNvPicPr>
            <p:nvPr/>
          </p:nvPicPr>
          <p:blipFill>
            <a:blip r:embed="rId10"/>
            <a:stretch/>
          </p:blipFill>
          <p:spPr bwMode="auto">
            <a:xfrm>
              <a:off x="18799493" y="4960476"/>
              <a:ext cx="3611302" cy="1897796"/>
            </a:xfrm>
            <a:prstGeom prst="rect">
              <a:avLst/>
            </a:prstGeom>
          </p:spPr>
        </p:pic>
        <p:pic>
          <p:nvPicPr>
            <p:cNvPr id="15" name="Picture 14" descr="A black and orange logo&#10;&#10;AI-generated content may be incorrect."/>
            <p:cNvPicPr>
              <a:picLocks noChangeAspect="1"/>
            </p:cNvPicPr>
            <p:nvPr/>
          </p:nvPicPr>
          <p:blipFill>
            <a:blip r:embed="rId11"/>
            <a:stretch/>
          </p:blipFill>
          <p:spPr bwMode="auto">
            <a:xfrm>
              <a:off x="18466076" y="7180052"/>
              <a:ext cx="4278137" cy="1243546"/>
            </a:xfrm>
            <a:prstGeom prst="rect">
              <a:avLst/>
            </a:prstGeom>
          </p:spPr>
        </p:pic>
        <p:sp>
          <p:nvSpPr>
            <p:cNvPr id="21" name="Our Sponsors"/>
            <p:cNvSpPr txBox="1"/>
            <p:nvPr/>
          </p:nvSpPr>
          <p:spPr bwMode="auto">
            <a:xfrm>
              <a:off x="18265648" y="3794240"/>
              <a:ext cx="4783438" cy="872034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wrap="square" lIns="50800" tIns="50800" rIns="50800" bIns="50800" anchor="ctr">
              <a:spAutoFit/>
            </a:bodyPr>
            <a:lstStyle>
              <a:lvl1pPr algn="l">
                <a:defRPr sz="8000" b="0">
                  <a:solidFill>
                    <a:srgbClr val="31333D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>
                <a:defRPr/>
              </a:pPr>
              <a:r>
                <a:rPr lang="en-US" sz="5000"/>
                <a:t>Silver</a:t>
              </a:r>
              <a:r>
                <a:rPr sz="5000"/>
                <a:t> Sponsors</a:t>
              </a:r>
              <a:endParaRPr/>
            </a:p>
          </p:txBody>
        </p:sp>
        <p:pic>
          <p:nvPicPr>
            <p:cNvPr id="23" name="Picture 22" descr="A black text on a white background&#10;&#10;AI-generated content may be incorrect."/>
            <p:cNvPicPr>
              <a:picLocks noChangeAspect="1"/>
            </p:cNvPicPr>
            <p:nvPr/>
          </p:nvPicPr>
          <p:blipFill>
            <a:blip r:embed="rId12"/>
            <a:stretch/>
          </p:blipFill>
          <p:spPr bwMode="auto">
            <a:xfrm>
              <a:off x="18302679" y="8786573"/>
              <a:ext cx="4604930" cy="1665689"/>
            </a:xfrm>
            <a:prstGeom prst="rect">
              <a:avLst/>
            </a:prstGeom>
          </p:spPr>
        </p:pic>
      </p:grpSp>
      <p:pic>
        <p:nvPicPr>
          <p:cNvPr id="693525819" name="Picture 2"/>
          <p:cNvPicPr>
            <a:picLocks noChangeAspect="1" noChangeArrowheads="1"/>
          </p:cNvPicPr>
          <p:nvPr/>
        </p:nvPicPr>
        <p:blipFill>
          <a:blip r:embed="rId13"/>
          <a:srcRect l="19721" t="0" r="21080" b="0"/>
          <a:stretch/>
        </p:blipFill>
        <p:spPr bwMode="auto">
          <a:xfrm>
            <a:off x="16835827" y="531357"/>
            <a:ext cx="6880200" cy="2719595"/>
          </a:xfrm>
          <a:prstGeom prst="rect">
            <a:avLst/>
          </a:prstGeom>
          <a:noFill/>
        </p:spPr>
      </p:pic>
      <p:sp>
        <p:nvSpPr>
          <p:cNvPr id="1268663610" name="Dinner will be tomorrow at Cafe de La Place in Meyrin at 19.30.…"/>
          <p:cNvSpPr txBox="1"/>
          <p:nvPr/>
        </p:nvSpPr>
        <p:spPr bwMode="auto">
          <a:xfrm>
            <a:off x="1616968" y="11289437"/>
            <a:ext cx="22099059" cy="178414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/>
          <a:p>
            <a:pPr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A huge thanks to our sponsors to make this event possible.</a:t>
            </a:r>
            <a:endParaRPr/>
          </a:p>
          <a:p>
            <a:pPr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Visit our sponsor exhibition during the breaks and talk with their experts for more insights!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4646637" name="Slide Number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9D2B782-4B06-A2EA-9FE0-CA400DCB3241}" type="slidenum">
              <a:rPr/>
              <a:t/>
            </a:fld>
            <a:endParaRPr/>
          </a:p>
        </p:txBody>
      </p:sp>
      <p:sp>
        <p:nvSpPr>
          <p:cNvPr id="987338696" name="FDF Dinner"/>
          <p:cNvSpPr txBox="1"/>
          <p:nvPr/>
        </p:nvSpPr>
        <p:spPr bwMode="auto">
          <a:xfrm>
            <a:off x="2394562" y="1769041"/>
            <a:ext cx="19230548" cy="1321159"/>
          </a:xfrm>
          <a:prstGeom prst="rect">
            <a:avLst/>
          </a:prstGeom>
          <a:ln w="12700">
            <a:miter lim="400000"/>
          </a:ln>
        </p:spPr>
        <p:txBody>
          <a:bodyPr lIns="50799" tIns="50799" rIns="50799" bIns="50799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FDF25 Awards</a:t>
            </a:r>
            <a:endParaRPr/>
          </a:p>
        </p:txBody>
      </p:sp>
      <p:sp>
        <p:nvSpPr>
          <p:cNvPr id="1753864744" name="Dinner will be tomorrow at Cafe de La Place in Meyrin at 19.30.…"/>
          <p:cNvSpPr txBox="1"/>
          <p:nvPr/>
        </p:nvSpPr>
        <p:spPr bwMode="auto">
          <a:xfrm flipH="0" flipV="0">
            <a:off x="2394562" y="4977571"/>
            <a:ext cx="11730189" cy="6970119"/>
          </a:xfrm>
          <a:prstGeom prst="rect">
            <a:avLst/>
          </a:prstGeom>
          <a:ln w="12700">
            <a:miter lim="400000"/>
          </a:ln>
        </p:spPr>
        <p:txBody>
          <a:bodyPr wrap="square" lIns="50799" tIns="50799" rIns="50799" bIns="50799">
            <a:spAutoFit/>
          </a:bodyPr>
          <a:lstStyle/>
          <a:p>
            <a:pPr algn="l">
              <a:lnSpc>
                <a:spcPct val="120000"/>
              </a:lnSpc>
              <a:spcBef>
                <a:spcPts val="1999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The three best talks of this year, will be awarded with </a:t>
            </a:r>
            <a:r>
              <a:rPr/>
              <a:t>an evaluation boards, kindly sponsored by Lattice Seminconductor</a:t>
            </a:r>
            <a:endParaRPr/>
          </a:p>
          <a:p>
            <a:pPr algn="l">
              <a:lnSpc>
                <a:spcPct val="120000"/>
              </a:lnSpc>
              <a:spcBef>
                <a:spcPts val="1999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1st Prize: </a:t>
            </a: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CertusPro-NX Evaluation board</a:t>
            </a:r>
            <a:endParaRPr lang="en-US" sz="4000" b="0" i="0" u="none" strike="noStrike" cap="none" spc="0">
              <a:ln>
                <a:noFill/>
              </a:ln>
              <a:solidFill>
                <a:srgbClr val="646979"/>
              </a:solidFill>
              <a:latin typeface="Open Sans Regular"/>
              <a:ea typeface="Open Sans Regular"/>
              <a:cs typeface="Open Sans Regular"/>
            </a:endParaRPr>
          </a:p>
          <a:p>
            <a:pPr algn="l">
              <a:lnSpc>
                <a:spcPct val="120000"/>
              </a:lnSpc>
              <a:spcBef>
                <a:spcPts val="1999"/>
              </a:spcBef>
              <a:defRPr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3rd prize </a:t>
            </a: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MachXO3-9400 Development Board</a:t>
            </a:r>
            <a:endParaRPr sz="4000"/>
          </a:p>
          <a:p>
            <a:pPr algn="l">
              <a:lnSpc>
                <a:spcPct val="120000"/>
              </a:lnSpc>
              <a:spcBef>
                <a:spcPts val="1999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3rd Prize: </a:t>
            </a: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Crosslink-NX Evaluation board</a:t>
            </a:r>
            <a:endParaRPr lang="en-US" sz="4000" b="0" i="0" u="none" strike="noStrike" cap="none" spc="0">
              <a:ln>
                <a:noFill/>
              </a:ln>
              <a:solidFill>
                <a:srgbClr val="646979"/>
              </a:solidFill>
              <a:latin typeface="Open Sans Regular"/>
              <a:ea typeface="Open Sans Regular"/>
              <a:cs typeface="Open Sans Regular"/>
            </a:endParaRPr>
          </a:p>
          <a:p>
            <a:pPr algn="l">
              <a:lnSpc>
                <a:spcPct val="120000"/>
              </a:lnSpc>
              <a:spcBef>
                <a:spcPts val="1999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sz="4000" b="0" i="0" u="none" strike="noStrike" cap="none" spc="0">
                <a:ln>
                  <a:noFill/>
                </a:ln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rPr>
              <a:t>3x iCE40 UltraPlus Breakout Board prizes on QnA on Lattice demo show.</a:t>
            </a:r>
            <a:endParaRPr/>
          </a:p>
        </p:txBody>
      </p:sp>
      <p:sp>
        <p:nvSpPr>
          <p:cNvPr id="1689061740" name="Shape"/>
          <p:cNvSpPr/>
          <p:nvPr/>
        </p:nvSpPr>
        <p:spPr bwMode="auto">
          <a:xfrm>
            <a:off x="2476368" y="3911904"/>
            <a:ext cx="1576917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197911318" name="Picture 8" descr="A black and yellow text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502164" y="1665506"/>
            <a:ext cx="7536952" cy="1528229"/>
          </a:xfrm>
          <a:prstGeom prst="rect">
            <a:avLst/>
          </a:prstGeom>
        </p:spPr>
      </p:pic>
      <p:pic>
        <p:nvPicPr>
          <p:cNvPr id="1434849026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13879038" y="4926723"/>
            <a:ext cx="10192378" cy="63587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5858936" name="Enjoy the meeting!"/>
          <p:cNvSpPr txBox="1"/>
          <p:nvPr/>
        </p:nvSpPr>
        <p:spPr bwMode="auto">
          <a:xfrm>
            <a:off x="7518151" y="8833569"/>
            <a:ext cx="9349497" cy="16259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0000" b="0">
                <a:solidFill>
                  <a:srgbClr val="31333E"/>
                </a:solidFill>
                <a:latin typeface="Maven Pro SemiBold"/>
                <a:ea typeface="Maven Pro SemiBold"/>
                <a:cs typeface="Maven Pro SemiBold"/>
              </a:defRPr>
            </a:lvl1pPr>
          </a:lstStyle>
          <a:p>
            <a:pPr>
              <a:defRPr/>
            </a:pPr>
            <a:r>
              <a:rPr/>
              <a:t>Enjoy the forum!</a:t>
            </a:r>
            <a:endParaRPr/>
          </a:p>
        </p:txBody>
      </p:sp>
      <p:pic>
        <p:nvPicPr>
          <p:cNvPr id="2014608925" name="logo-no-background.png" descr="logo-no-backgroun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81164" y="3276600"/>
            <a:ext cx="14421672" cy="45091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7729504" name="pasted-movie.png" descr="pasted-movie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77800" y="152400"/>
            <a:ext cx="2359274" cy="2359274"/>
          </a:xfrm>
          <a:prstGeom prst="rect">
            <a:avLst/>
          </a:prstGeom>
          <a:ln w="12700">
            <a:miter lim="400000"/>
          </a:ln>
        </p:spPr>
      </p:pic>
      <p:sp>
        <p:nvSpPr>
          <p:cNvPr id="690465230" name="Newsletter"/>
          <p:cNvSpPr txBox="1"/>
          <p:nvPr/>
        </p:nvSpPr>
        <p:spPr bwMode="auto">
          <a:xfrm>
            <a:off x="2631121" y="143212"/>
            <a:ext cx="6879178" cy="71814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 u="sng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 u="none"/>
            </a:pPr>
            <a:r>
              <a:rPr u="sng">
                <a:hlinkClick r:id="rId5" tooltip="https://cern.ch/fdf-news"/>
              </a:rPr>
              <a:t>Newsletter</a:t>
            </a:r>
            <a:endParaRPr u="sng"/>
          </a:p>
        </p:txBody>
      </p:sp>
      <p:pic>
        <p:nvPicPr>
          <p:cNvPr id="1413482928" name="qr-code-forum.png" descr="qr-code-forum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1920199" y="11303000"/>
            <a:ext cx="2362199" cy="2362199"/>
          </a:xfrm>
          <a:prstGeom prst="rect">
            <a:avLst/>
          </a:prstGeom>
          <a:ln w="12700">
            <a:miter lim="400000"/>
          </a:ln>
        </p:spPr>
      </p:pic>
      <p:sp>
        <p:nvSpPr>
          <p:cNvPr id="726303779" name="Discourse Forum"/>
          <p:cNvSpPr txBox="1"/>
          <p:nvPr/>
        </p:nvSpPr>
        <p:spPr bwMode="auto">
          <a:xfrm>
            <a:off x="17642521" y="12954635"/>
            <a:ext cx="4268931" cy="6985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r">
              <a:defRPr sz="4000" b="0" u="sng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 u="none"/>
            </a:pPr>
            <a:r>
              <a:rPr u="sng">
                <a:hlinkClick r:id="rId7" tooltip="https://fpga-developers-forum.web.cern.ch/"/>
              </a:rPr>
              <a:t>Discourse Forum</a:t>
            </a:r>
            <a:endParaRPr/>
          </a:p>
        </p:txBody>
      </p:sp>
      <p:pic>
        <p:nvPicPr>
          <p:cNvPr id="2089234975" name="qr-code-qa.png" descr="qr-code-qa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1920199" y="150936"/>
            <a:ext cx="2362199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366037" name="Q&amp;A Chat"/>
          <p:cNvSpPr txBox="1"/>
          <p:nvPr/>
        </p:nvSpPr>
        <p:spPr bwMode="auto">
          <a:xfrm>
            <a:off x="17642521" y="143212"/>
            <a:ext cx="4268931" cy="71814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r">
              <a:defRPr sz="4000" b="0" u="sng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 u="none"/>
            </a:pPr>
            <a:r>
              <a:rPr u="sng">
                <a:hlinkClick r:id="rId9" tooltip="https://cern.ch/fdf-qa"/>
              </a:rPr>
              <a:t>Q&amp;A Chat</a:t>
            </a:r>
            <a:endParaRPr u="sng"/>
          </a:p>
        </p:txBody>
      </p:sp>
      <p:pic>
        <p:nvPicPr>
          <p:cNvPr id="112878361" name="Picture 4" descr="A qr code with a chip&#10;&#10;AI-generated content may be incorrect.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77801" y="11201400"/>
            <a:ext cx="2362199" cy="2362199"/>
          </a:xfrm>
          <a:prstGeom prst="rect">
            <a:avLst/>
          </a:prstGeom>
        </p:spPr>
      </p:pic>
      <p:sp>
        <p:nvSpPr>
          <p:cNvPr id="987818048" name="Newsletter"/>
          <p:cNvSpPr txBox="1"/>
          <p:nvPr/>
        </p:nvSpPr>
        <p:spPr bwMode="auto">
          <a:xfrm>
            <a:off x="2537073" y="12855407"/>
            <a:ext cx="4036071" cy="711559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4000" b="0" u="sng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 u="none"/>
            </a:pPr>
            <a:r>
              <a:rPr lang="en-US" u="sng">
                <a:hlinkClick r:id="rId11" tooltip="https://cern.ch/fdf25"/>
              </a:rPr>
              <a:t>Forum’ s agenda </a:t>
            </a:r>
            <a:endParaRPr lang="en-US" u="sng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413394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041488861" name="The FPGA Developers’…"/>
          <p:cNvSpPr txBox="1"/>
          <p:nvPr/>
        </p:nvSpPr>
        <p:spPr bwMode="auto">
          <a:xfrm>
            <a:off x="2394564" y="1183580"/>
            <a:ext cx="19227669" cy="24892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pPr>
            <a:r>
              <a:rPr/>
              <a:t>The FPGA Developers’ </a:t>
            </a:r>
            <a:endParaRPr/>
          </a:p>
          <a:p>
            <a: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pPr>
            <a:r>
              <a:rPr/>
              <a:t>Forum</a:t>
            </a:r>
            <a:endParaRPr/>
          </a:p>
        </p:txBody>
      </p:sp>
      <p:sp>
        <p:nvSpPr>
          <p:cNvPr id="1038137128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2100231678" name="The Forum has been established with the goal of creating an open community of FPGA developers from any background (industry and academia).…"/>
          <p:cNvSpPr txBox="1"/>
          <p:nvPr/>
        </p:nvSpPr>
        <p:spPr bwMode="auto">
          <a:xfrm>
            <a:off x="2373002" y="5509335"/>
            <a:ext cx="12115372" cy="525175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The Forum has been established with the goal of creating an open community of FPGA developers from any background (industry and academia).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FDF2025 is the 2</a:t>
            </a:r>
            <a:r>
              <a:rPr lang="en-US" baseline="30000"/>
              <a:t>nd</a:t>
            </a:r>
            <a:r>
              <a:rPr lang="en-US"/>
              <a:t> annual meeting of the forum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Meeting website: </a:t>
            </a:r>
            <a:r>
              <a:rPr u="sng">
                <a:hlinkClick r:id="rId3" tooltip="https://cern.ch/fdf25"/>
              </a:rPr>
              <a:t>https://cern.ch/fdf2</a:t>
            </a:r>
            <a:r>
              <a:rPr lang="en-US" u="sng">
                <a:hlinkClick r:id="rId3" tooltip="https://cern.ch/fdf25"/>
              </a:rPr>
              <a:t>5</a:t>
            </a:r>
            <a:endParaRPr u="sng"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endParaRPr u="sng"/>
          </a:p>
        </p:txBody>
      </p:sp>
      <p:pic>
        <p:nvPicPr>
          <p:cNvPr id="1638904292" name="Picture 2" descr="A poster with text and images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4839274" y="915646"/>
            <a:ext cx="8547887" cy="120891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EEF4FE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978720893" name="Group"/>
          <p:cNvGrpSpPr/>
          <p:nvPr/>
        </p:nvGrpSpPr>
        <p:grpSpPr bwMode="auto">
          <a:xfrm>
            <a:off x="482485" y="2366363"/>
            <a:ext cx="5672070" cy="11159134"/>
            <a:chOff x="0" y="-1494691"/>
            <a:chExt cx="6229549" cy="11159133"/>
          </a:xfrm>
        </p:grpSpPr>
        <p:sp>
          <p:nvSpPr>
            <p:cNvPr id="40" name="Rounded Rectangle"/>
            <p:cNvSpPr/>
            <p:nvPr/>
          </p:nvSpPr>
          <p:spPr bwMode="auto">
            <a:xfrm>
              <a:off x="0" y="-1494691"/>
              <a:ext cx="6229549" cy="11159133"/>
            </a:xfrm>
            <a:prstGeom prst="roundRect">
              <a:avLst>
                <a:gd name="adj" fmla="val 3496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p:txBody>
        </p:sp>
        <p:sp>
          <p:nvSpPr>
            <p:cNvPr id="41" name="14.00 Introduction…"/>
            <p:cNvSpPr txBox="1"/>
            <p:nvPr/>
          </p:nvSpPr>
          <p:spPr bwMode="auto">
            <a:xfrm>
              <a:off x="622569" y="281940"/>
              <a:ext cx="4984410" cy="34951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/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/>
                <a:t>14.00 Introduction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/>
                <a:t>15.10 Coffee break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/>
                <a:t>15</a:t>
              </a:r>
              <a:r>
                <a:rPr lang="en-US"/>
                <a:t>.40</a:t>
              </a:r>
              <a:r>
                <a:rPr/>
                <a:t> Shareable HDL Cores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/>
                <a:t>18.</a:t>
              </a:r>
              <a:r>
                <a:rPr lang="en-US"/>
                <a:t>1</a:t>
              </a:r>
              <a:r>
                <a:rPr/>
                <a:t>0 </a:t>
              </a:r>
              <a:r>
                <a:rPr lang="en-US"/>
                <a:t>Group</a:t>
              </a:r>
              <a:r>
                <a:rPr/>
                <a:t> Photo</a:t>
              </a:r>
              <a:endParaRPr lang="en-US"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18:30 Welcome Reception</a:t>
              </a:r>
              <a:endParaRPr/>
            </a:p>
          </p:txBody>
        </p:sp>
        <p:sp>
          <p:nvSpPr>
            <p:cNvPr id="42" name="11/06"/>
            <p:cNvSpPr txBox="1"/>
            <p:nvPr/>
          </p:nvSpPr>
          <p:spPr bwMode="auto">
            <a:xfrm>
              <a:off x="1387993" y="-1225647"/>
              <a:ext cx="3453565" cy="133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8000" b="0">
                  <a:solidFill>
                    <a:srgbClr val="6881DC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 algn="ctr">
                <a:defRPr/>
              </a:pPr>
              <a:r>
                <a:rPr lang="en-US"/>
                <a:t>20/05</a:t>
              </a:r>
              <a:endParaRPr/>
            </a:p>
          </p:txBody>
        </p:sp>
        <p:grpSp>
          <p:nvGrpSpPr>
            <p:cNvPr id="45" name="Group"/>
            <p:cNvGrpSpPr/>
            <p:nvPr/>
          </p:nvGrpSpPr>
          <p:grpSpPr bwMode="auto">
            <a:xfrm>
              <a:off x="1160264" y="8382000"/>
              <a:ext cx="3909021" cy="792361"/>
              <a:chOff x="0" y="0"/>
              <a:chExt cx="3909020" cy="792360"/>
            </a:xfrm>
          </p:grpSpPr>
          <p:sp>
            <p:nvSpPr>
              <p:cNvPr id="43" name="Rounded Rectangle"/>
              <p:cNvSpPr/>
              <p:nvPr/>
            </p:nvSpPr>
            <p:spPr bwMode="auto">
              <a:xfrm>
                <a:off x="0" y="0"/>
                <a:ext cx="3909021" cy="792361"/>
              </a:xfrm>
              <a:prstGeom prst="roundRect">
                <a:avLst>
                  <a:gd name="adj" fmla="val 13215"/>
                </a:avLst>
              </a:prstGeom>
              <a:gradFill>
                <a:gsLst>
                  <a:gs pos="0">
                    <a:srgbClr val="5E9FEE"/>
                  </a:gs>
                  <a:gs pos="100000">
                    <a:srgbClr val="635FD3"/>
                  </a:gs>
                </a:gsLst>
                <a:lin ang="3403977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p:txBody>
          </p:sp>
          <p:sp>
            <p:nvSpPr>
              <p:cNvPr id="44" name="More Information">
                <a:hlinkClick r:id="rId3"/>
              </p:cNvPr>
              <p:cNvSpPr txBox="1"/>
              <p:nvPr/>
            </p:nvSpPr>
            <p:spPr bwMode="auto">
              <a:xfrm>
                <a:off x="37461" y="139699"/>
                <a:ext cx="383409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sz="2600" b="0" cap="all">
                    <a:solidFill>
                      <a:srgbClr val="FFFFFF"/>
                    </a:solidFill>
                    <a:latin typeface="Maven Pro Medium"/>
                    <a:ea typeface="Maven Pro Medium"/>
                    <a:cs typeface="Maven Pro Medium"/>
                  </a:defRPr>
                </a:lvl1pPr>
              </a:lstStyle>
              <a:p>
                <a:pPr>
                  <a:defRPr/>
                </a:pPr>
                <a:r>
                  <a:rPr/>
                  <a:t>More Information</a:t>
                </a:r>
                <a:endParaRPr/>
              </a:p>
            </p:txBody>
          </p:sp>
        </p:grpSp>
      </p:grpSp>
      <p:sp>
        <p:nvSpPr>
          <p:cNvPr id="1066822430" name="Agenda"/>
          <p:cNvSpPr txBox="1"/>
          <p:nvPr/>
        </p:nvSpPr>
        <p:spPr bwMode="auto">
          <a:xfrm>
            <a:off x="2578165" y="586682"/>
            <a:ext cx="19227670" cy="1295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defRPr sz="8000" b="0">
                <a:solidFill>
                  <a:srgbClr val="6881DC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Agenda</a:t>
            </a:r>
            <a:endParaRPr/>
          </a:p>
        </p:txBody>
      </p:sp>
      <p:grpSp>
        <p:nvGrpSpPr>
          <p:cNvPr id="975682993" name="Group"/>
          <p:cNvGrpSpPr/>
          <p:nvPr/>
        </p:nvGrpSpPr>
        <p:grpSpPr bwMode="auto">
          <a:xfrm>
            <a:off x="6330717" y="2366364"/>
            <a:ext cx="5672070" cy="11159134"/>
            <a:chOff x="0" y="-1494691"/>
            <a:chExt cx="6229549" cy="11159133"/>
          </a:xfrm>
        </p:grpSpPr>
        <p:sp>
          <p:nvSpPr>
            <p:cNvPr id="3" name="Rounded Rectangle"/>
            <p:cNvSpPr/>
            <p:nvPr/>
          </p:nvSpPr>
          <p:spPr bwMode="auto">
            <a:xfrm>
              <a:off x="0" y="-1494691"/>
              <a:ext cx="6229549" cy="11159133"/>
            </a:xfrm>
            <a:prstGeom prst="roundRect">
              <a:avLst>
                <a:gd name="adj" fmla="val 3496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p:txBody>
        </p:sp>
        <p:sp>
          <p:nvSpPr>
            <p:cNvPr id="4" name="14.00 Introduction…"/>
            <p:cNvSpPr txBox="1"/>
            <p:nvPr/>
          </p:nvSpPr>
          <p:spPr bwMode="auto">
            <a:xfrm>
              <a:off x="622569" y="281940"/>
              <a:ext cx="4984410" cy="6441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/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9.00</a:t>
              </a:r>
              <a:r>
                <a:rPr/>
                <a:t> </a:t>
              </a:r>
              <a:r>
                <a:rPr lang="en-US"/>
                <a:t>Algorithm 1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10:50</a:t>
              </a:r>
              <a:r>
                <a:rPr/>
                <a:t> Coffee break</a:t>
              </a:r>
              <a:endParaRPr lang="en-US"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11.20 Algorithm 2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12.50 Lunch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14.00 Algorithm 3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14.40</a:t>
              </a:r>
              <a:r>
                <a:rPr/>
                <a:t> </a:t>
              </a:r>
              <a:r>
                <a:rPr lang="en-US"/>
                <a:t>Digital Solutions 1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16.00 Tea Break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16.30 Digital Solutions 2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19.00 Social Dinner</a:t>
              </a:r>
              <a:endParaRPr/>
            </a:p>
          </p:txBody>
        </p:sp>
        <p:sp>
          <p:nvSpPr>
            <p:cNvPr id="5" name="11/06"/>
            <p:cNvSpPr txBox="1"/>
            <p:nvPr/>
          </p:nvSpPr>
          <p:spPr bwMode="auto">
            <a:xfrm>
              <a:off x="1447989" y="-1206499"/>
              <a:ext cx="3333572" cy="133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8000" b="0">
                  <a:solidFill>
                    <a:srgbClr val="6881DC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 algn="ctr">
                <a:defRPr/>
              </a:pPr>
              <a:r>
                <a:rPr lang="en-US"/>
                <a:t>21/05</a:t>
              </a:r>
              <a:endParaRPr/>
            </a:p>
          </p:txBody>
        </p:sp>
        <p:grpSp>
          <p:nvGrpSpPr>
            <p:cNvPr id="6" name="Group"/>
            <p:cNvGrpSpPr/>
            <p:nvPr/>
          </p:nvGrpSpPr>
          <p:grpSpPr bwMode="auto">
            <a:xfrm>
              <a:off x="1160264" y="8382000"/>
              <a:ext cx="3909021" cy="792361"/>
              <a:chOff x="0" y="0"/>
              <a:chExt cx="3909020" cy="792360"/>
            </a:xfrm>
          </p:grpSpPr>
          <p:sp>
            <p:nvSpPr>
              <p:cNvPr id="7" name="Rounded Rectangle"/>
              <p:cNvSpPr/>
              <p:nvPr/>
            </p:nvSpPr>
            <p:spPr bwMode="auto">
              <a:xfrm>
                <a:off x="0" y="0"/>
                <a:ext cx="3909021" cy="792361"/>
              </a:xfrm>
              <a:prstGeom prst="roundRect">
                <a:avLst>
                  <a:gd name="adj" fmla="val 13215"/>
                </a:avLst>
              </a:prstGeom>
              <a:gradFill>
                <a:gsLst>
                  <a:gs pos="0">
                    <a:srgbClr val="5E9FEE"/>
                  </a:gs>
                  <a:gs pos="100000">
                    <a:srgbClr val="635FD3"/>
                  </a:gs>
                </a:gsLst>
                <a:lin ang="3403977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p:txBody>
          </p:sp>
          <p:sp>
            <p:nvSpPr>
              <p:cNvPr id="8" name="More Information">
                <a:hlinkClick r:id="rId4"/>
              </p:cNvPr>
              <p:cNvSpPr txBox="1"/>
              <p:nvPr/>
            </p:nvSpPr>
            <p:spPr bwMode="auto">
              <a:xfrm>
                <a:off x="37461" y="139699"/>
                <a:ext cx="383409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sz="2600" b="0" cap="all">
                    <a:solidFill>
                      <a:srgbClr val="FFFFFF"/>
                    </a:solidFill>
                    <a:latin typeface="Maven Pro Medium"/>
                    <a:ea typeface="Maven Pro Medium"/>
                    <a:cs typeface="Maven Pro Medium"/>
                  </a:defRPr>
                </a:lvl1pPr>
              </a:lstStyle>
              <a:p>
                <a:pPr>
                  <a:defRPr/>
                </a:pPr>
                <a:r>
                  <a:rPr/>
                  <a:t>More Information</a:t>
                </a:r>
                <a:endParaRPr/>
              </a:p>
            </p:txBody>
          </p:sp>
        </p:grpSp>
      </p:grpSp>
      <p:grpSp>
        <p:nvGrpSpPr>
          <p:cNvPr id="1979047258" name="Group"/>
          <p:cNvGrpSpPr/>
          <p:nvPr/>
        </p:nvGrpSpPr>
        <p:grpSpPr bwMode="auto">
          <a:xfrm>
            <a:off x="12178948" y="2366365"/>
            <a:ext cx="5672070" cy="11159134"/>
            <a:chOff x="0" y="-1494691"/>
            <a:chExt cx="6229549" cy="11159133"/>
          </a:xfrm>
        </p:grpSpPr>
        <p:sp>
          <p:nvSpPr>
            <p:cNvPr id="10" name="Rounded Rectangle"/>
            <p:cNvSpPr/>
            <p:nvPr/>
          </p:nvSpPr>
          <p:spPr bwMode="auto">
            <a:xfrm>
              <a:off x="0" y="-1494691"/>
              <a:ext cx="6229549" cy="11159133"/>
            </a:xfrm>
            <a:prstGeom prst="roundRect">
              <a:avLst>
                <a:gd name="adj" fmla="val 3496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p:txBody>
        </p:sp>
        <p:sp>
          <p:nvSpPr>
            <p:cNvPr id="11" name="14.00 Introduction…"/>
            <p:cNvSpPr txBox="1"/>
            <p:nvPr/>
          </p:nvSpPr>
          <p:spPr bwMode="auto">
            <a:xfrm>
              <a:off x="622569" y="281940"/>
              <a:ext cx="4984410" cy="5448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/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9.00 HDL Tools 1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10.30 Coffee Break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11.00 HDL Tools 2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12.50 Lunch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14.10 Hardware Development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14.40 Verification 1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16.00 Campus Visits</a:t>
              </a:r>
              <a:endParaRPr/>
            </a:p>
          </p:txBody>
        </p:sp>
        <p:sp>
          <p:nvSpPr>
            <p:cNvPr id="12" name="11/06"/>
            <p:cNvSpPr txBox="1"/>
            <p:nvPr/>
          </p:nvSpPr>
          <p:spPr bwMode="auto">
            <a:xfrm>
              <a:off x="1400861" y="-1211522"/>
              <a:ext cx="3427825" cy="133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8000" b="0">
                  <a:solidFill>
                    <a:srgbClr val="6881DC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 algn="ctr">
                <a:defRPr/>
              </a:pPr>
              <a:r>
                <a:rPr lang="en-US"/>
                <a:t>22/05</a:t>
              </a:r>
              <a:endParaRPr/>
            </a:p>
          </p:txBody>
        </p:sp>
        <p:grpSp>
          <p:nvGrpSpPr>
            <p:cNvPr id="13" name="Group"/>
            <p:cNvGrpSpPr/>
            <p:nvPr/>
          </p:nvGrpSpPr>
          <p:grpSpPr bwMode="auto">
            <a:xfrm>
              <a:off x="1160264" y="8382000"/>
              <a:ext cx="3909021" cy="792361"/>
              <a:chOff x="0" y="0"/>
              <a:chExt cx="3909020" cy="792360"/>
            </a:xfrm>
          </p:grpSpPr>
          <p:sp>
            <p:nvSpPr>
              <p:cNvPr id="14" name="Rounded Rectangle"/>
              <p:cNvSpPr/>
              <p:nvPr/>
            </p:nvSpPr>
            <p:spPr bwMode="auto">
              <a:xfrm>
                <a:off x="0" y="0"/>
                <a:ext cx="3909021" cy="792361"/>
              </a:xfrm>
              <a:prstGeom prst="roundRect">
                <a:avLst>
                  <a:gd name="adj" fmla="val 13215"/>
                </a:avLst>
              </a:prstGeom>
              <a:gradFill>
                <a:gsLst>
                  <a:gs pos="0">
                    <a:srgbClr val="5E9FEE"/>
                  </a:gs>
                  <a:gs pos="100000">
                    <a:srgbClr val="635FD3"/>
                  </a:gs>
                </a:gsLst>
                <a:lin ang="3403977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p:txBody>
          </p:sp>
          <p:sp>
            <p:nvSpPr>
              <p:cNvPr id="15" name="More Information">
                <a:hlinkClick r:id="rId5"/>
              </p:cNvPr>
              <p:cNvSpPr txBox="1"/>
              <p:nvPr/>
            </p:nvSpPr>
            <p:spPr bwMode="auto">
              <a:xfrm>
                <a:off x="37461" y="139699"/>
                <a:ext cx="383409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sz="2600" b="0" cap="all">
                    <a:solidFill>
                      <a:srgbClr val="FFFFFF"/>
                    </a:solidFill>
                    <a:latin typeface="Maven Pro Medium"/>
                    <a:ea typeface="Maven Pro Medium"/>
                    <a:cs typeface="Maven Pro Medium"/>
                  </a:defRPr>
                </a:lvl1pPr>
              </a:lstStyle>
              <a:p>
                <a:pPr>
                  <a:defRPr/>
                </a:pPr>
                <a:r>
                  <a:rPr/>
                  <a:t>More Information</a:t>
                </a:r>
                <a:endParaRPr/>
              </a:p>
            </p:txBody>
          </p:sp>
        </p:grpSp>
      </p:grpSp>
      <p:grpSp>
        <p:nvGrpSpPr>
          <p:cNvPr id="898713895" name="Group"/>
          <p:cNvGrpSpPr/>
          <p:nvPr/>
        </p:nvGrpSpPr>
        <p:grpSpPr bwMode="auto">
          <a:xfrm>
            <a:off x="18027178" y="2366366"/>
            <a:ext cx="5672070" cy="11159134"/>
            <a:chOff x="0" y="-1494691"/>
            <a:chExt cx="6229549" cy="11159133"/>
          </a:xfrm>
        </p:grpSpPr>
        <p:sp>
          <p:nvSpPr>
            <p:cNvPr id="17" name="Rounded Rectangle"/>
            <p:cNvSpPr/>
            <p:nvPr/>
          </p:nvSpPr>
          <p:spPr bwMode="auto">
            <a:xfrm>
              <a:off x="0" y="-1494691"/>
              <a:ext cx="6229549" cy="11159133"/>
            </a:xfrm>
            <a:prstGeom prst="roundRect">
              <a:avLst>
                <a:gd name="adj" fmla="val 3496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p:txBody>
        </p:sp>
        <p:sp>
          <p:nvSpPr>
            <p:cNvPr id="18" name="14.00 Introduction…"/>
            <p:cNvSpPr txBox="1"/>
            <p:nvPr/>
          </p:nvSpPr>
          <p:spPr bwMode="auto">
            <a:xfrm>
              <a:off x="622569" y="281940"/>
              <a:ext cx="4984410" cy="27585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/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9.00 Verification 2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10.25 Coffee Break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10.55 Verification 3</a:t>
              </a:r>
              <a:endParaRPr/>
            </a:p>
            <a:p>
              <a:pPr marL="343958" indent="-343958" algn="l">
                <a:lnSpc>
                  <a:spcPct val="120000"/>
                </a:lnSpc>
                <a:spcBef>
                  <a:spcPts val="2000"/>
                </a:spcBef>
                <a:buSzPct val="125000"/>
                <a:buChar char="•"/>
                <a:defRPr sz="2600" b="0">
                  <a:solidFill>
                    <a:srgbClr val="646979"/>
                  </a:solidFill>
                  <a:latin typeface="Open Sans Regular"/>
                  <a:ea typeface="Open Sans Regular"/>
                  <a:cs typeface="Open Sans Regular"/>
                </a:defRPr>
              </a:pPr>
              <a:r>
                <a:rPr lang="en-US"/>
                <a:t>11.35 Conclusions</a:t>
              </a:r>
              <a:endParaRPr/>
            </a:p>
          </p:txBody>
        </p:sp>
        <p:sp>
          <p:nvSpPr>
            <p:cNvPr id="19" name="11/06"/>
            <p:cNvSpPr txBox="1"/>
            <p:nvPr/>
          </p:nvSpPr>
          <p:spPr bwMode="auto">
            <a:xfrm>
              <a:off x="1231384" y="-1225650"/>
              <a:ext cx="3766781" cy="133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8000" b="0">
                  <a:solidFill>
                    <a:srgbClr val="6881DC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 algn="ctr">
                <a:defRPr/>
              </a:pPr>
              <a:r>
                <a:rPr lang="en-US"/>
                <a:t>23/05</a:t>
              </a:r>
              <a:endParaRPr/>
            </a:p>
          </p:txBody>
        </p:sp>
        <p:grpSp>
          <p:nvGrpSpPr>
            <p:cNvPr id="20" name="Group"/>
            <p:cNvGrpSpPr/>
            <p:nvPr/>
          </p:nvGrpSpPr>
          <p:grpSpPr bwMode="auto">
            <a:xfrm>
              <a:off x="1160264" y="8382000"/>
              <a:ext cx="3909022" cy="792362"/>
              <a:chOff x="0" y="0"/>
              <a:chExt cx="3909021" cy="792361"/>
            </a:xfrm>
          </p:grpSpPr>
          <p:sp>
            <p:nvSpPr>
              <p:cNvPr id="21" name="Rounded Rectangle"/>
              <p:cNvSpPr/>
              <p:nvPr/>
            </p:nvSpPr>
            <p:spPr bwMode="auto">
              <a:xfrm>
                <a:off x="0" y="0"/>
                <a:ext cx="3909021" cy="792361"/>
              </a:xfrm>
              <a:prstGeom prst="roundRect">
                <a:avLst>
                  <a:gd name="adj" fmla="val 13215"/>
                </a:avLst>
              </a:prstGeom>
              <a:gradFill>
                <a:gsLst>
                  <a:gs pos="0">
                    <a:srgbClr val="5E9FEE"/>
                  </a:gs>
                  <a:gs pos="100000">
                    <a:srgbClr val="635FD3"/>
                  </a:gs>
                </a:gsLst>
                <a:lin ang="3403977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p:txBody>
          </p:sp>
          <p:sp>
            <p:nvSpPr>
              <p:cNvPr id="22" name="More Information">
                <a:hlinkClick r:id="rId6"/>
              </p:cNvPr>
              <p:cNvSpPr txBox="1"/>
              <p:nvPr/>
            </p:nvSpPr>
            <p:spPr bwMode="auto">
              <a:xfrm>
                <a:off x="37461" y="139699"/>
                <a:ext cx="3834098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sz="2600" b="0" cap="all">
                    <a:solidFill>
                      <a:srgbClr val="FFFFFF"/>
                    </a:solidFill>
                    <a:latin typeface="Maven Pro Medium"/>
                    <a:ea typeface="Maven Pro Medium"/>
                    <a:cs typeface="Maven Pro Medium"/>
                  </a:defRPr>
                </a:lvl1pPr>
              </a:lstStyle>
              <a:p>
                <a:pPr>
                  <a:defRPr/>
                </a:pPr>
                <a:r>
                  <a:rPr/>
                  <a:t>More Information</a:t>
                </a: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8687486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840517710" name="FDF Activities"/>
          <p:cNvSpPr txBox="1"/>
          <p:nvPr/>
        </p:nvSpPr>
        <p:spPr bwMode="auto">
          <a:xfrm>
            <a:off x="2394564" y="2085282"/>
            <a:ext cx="7060828" cy="1295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FDF Activities</a:t>
            </a:r>
            <a:endParaRPr/>
          </a:p>
        </p:txBody>
      </p:sp>
      <p:sp>
        <p:nvSpPr>
          <p:cNvPr id="1124338450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20316205" name="Regular online seminars, with the same spirit of the forum will be held during the year."/>
          <p:cNvSpPr txBox="1"/>
          <p:nvPr/>
        </p:nvSpPr>
        <p:spPr bwMode="auto">
          <a:xfrm>
            <a:off x="3468648" y="6649085"/>
            <a:ext cx="8659336" cy="102887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lvl1pPr>
          </a:lstStyle>
          <a:p>
            <a:pPr>
              <a:defRPr/>
            </a:pPr>
            <a:r>
              <a:rPr/>
              <a:t>Regular online seminars, with the same spirit of the forum </a:t>
            </a:r>
            <a:r>
              <a:rPr lang="en-US"/>
              <a:t>are </a:t>
            </a:r>
            <a:r>
              <a:rPr/>
              <a:t>held during the year.</a:t>
            </a:r>
            <a:endParaRPr/>
          </a:p>
        </p:txBody>
      </p:sp>
      <p:sp>
        <p:nvSpPr>
          <p:cNvPr id="929745925" name="Regular Seminars"/>
          <p:cNvSpPr txBox="1"/>
          <p:nvPr/>
        </p:nvSpPr>
        <p:spPr bwMode="auto">
          <a:xfrm>
            <a:off x="3457385" y="5817234"/>
            <a:ext cx="6879178" cy="6985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Regular Seminars</a:t>
            </a:r>
            <a:endParaRPr/>
          </a:p>
        </p:txBody>
      </p:sp>
      <p:sp>
        <p:nvSpPr>
          <p:cNvPr id="1673954795" name="An online open forum to discuss all the aspects related to FPGA programming.…"/>
          <p:cNvSpPr txBox="1"/>
          <p:nvPr/>
        </p:nvSpPr>
        <p:spPr bwMode="auto">
          <a:xfrm>
            <a:off x="3468648" y="9951085"/>
            <a:ext cx="8659336" cy="191008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An online open forum to discuss all the aspects related to FPGA programming.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u="sng">
                <a:hlinkClick r:id="rId3" tooltip="https://fpga-developers-forum.web.cern.ch/"/>
              </a:rPr>
              <a:t>https://fpga-developers-forum.web.cern.ch/</a:t>
            </a:r>
            <a:endParaRPr/>
          </a:p>
        </p:txBody>
      </p:sp>
      <p:sp>
        <p:nvSpPr>
          <p:cNvPr id="819803588" name="Discourse Forum"/>
          <p:cNvSpPr txBox="1"/>
          <p:nvPr/>
        </p:nvSpPr>
        <p:spPr bwMode="auto">
          <a:xfrm>
            <a:off x="3457385" y="9119234"/>
            <a:ext cx="6879178" cy="6985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Discourse Forum</a:t>
            </a:r>
            <a:endParaRPr/>
          </a:p>
        </p:txBody>
      </p:sp>
      <p:sp>
        <p:nvSpPr>
          <p:cNvPr id="1708183567" name="A newsletter to stay informed about all the activities of the forum: Register here!"/>
          <p:cNvSpPr txBox="1"/>
          <p:nvPr/>
        </p:nvSpPr>
        <p:spPr bwMode="auto">
          <a:xfrm>
            <a:off x="13894584" y="6598283"/>
            <a:ext cx="8662936" cy="178242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A newsletter to stay informed about all the activities of the forum: Register </a:t>
            </a:r>
            <a:r>
              <a:rPr u="sng">
                <a:hlinkClick r:id="rId4" tooltip="https://cern.ch/fdf-news"/>
              </a:rPr>
              <a:t>here</a:t>
            </a:r>
            <a:r>
              <a:rPr/>
              <a:t>!</a:t>
            </a:r>
            <a:endParaRPr lang="en-US"/>
          </a:p>
          <a:p>
            <a: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More than </a:t>
            </a:r>
            <a:r>
              <a:rPr lang="en-US" b="1"/>
              <a:t>500 </a:t>
            </a:r>
            <a:r>
              <a:rPr lang="en-US"/>
              <a:t>registrations!</a:t>
            </a:r>
            <a:endParaRPr/>
          </a:p>
        </p:txBody>
      </p:sp>
      <p:sp>
        <p:nvSpPr>
          <p:cNvPr id="1991864680" name="Newsletter"/>
          <p:cNvSpPr txBox="1"/>
          <p:nvPr/>
        </p:nvSpPr>
        <p:spPr bwMode="auto">
          <a:xfrm>
            <a:off x="13883321" y="5817234"/>
            <a:ext cx="6879178" cy="6985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Newsletter</a:t>
            </a:r>
            <a:endParaRPr/>
          </a:p>
        </p:txBody>
      </p:sp>
      <p:sp>
        <p:nvSpPr>
          <p:cNvPr id="1292985879" name="The annual occasion to meet other developers, and to discuss in person."/>
          <p:cNvSpPr txBox="1"/>
          <p:nvPr/>
        </p:nvSpPr>
        <p:spPr bwMode="auto">
          <a:xfrm>
            <a:off x="13894585" y="9951085"/>
            <a:ext cx="8659337" cy="11074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lvl1pPr>
          </a:lstStyle>
          <a:p>
            <a:pPr>
              <a:defRPr/>
            </a:pPr>
            <a:r>
              <a:rPr/>
              <a:t>The annual occasion to meet other developers, and to discuss in person. </a:t>
            </a:r>
            <a:endParaRPr/>
          </a:p>
        </p:txBody>
      </p:sp>
      <p:sp>
        <p:nvSpPr>
          <p:cNvPr id="1162023401" name="Annual meeting"/>
          <p:cNvSpPr txBox="1"/>
          <p:nvPr/>
        </p:nvSpPr>
        <p:spPr bwMode="auto">
          <a:xfrm>
            <a:off x="13883321" y="9119234"/>
            <a:ext cx="6879178" cy="6985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Annual meeting</a:t>
            </a:r>
            <a:endParaRPr/>
          </a:p>
        </p:txBody>
      </p:sp>
      <p:pic>
        <p:nvPicPr>
          <p:cNvPr id="338067547" name="pasted-movie.png" descr="pasted-movie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830078" y="5735655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2505509" name="pasted-movie.png" descr="pasted-movie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830078" y="9157430"/>
            <a:ext cx="1270001" cy="12948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6118167" name="pasted-movie.png" descr="pasted-movie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2496553" y="5735655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3201008" name="pasted-movie.png" descr="pasted-movie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2496553" y="9169833"/>
            <a:ext cx="1270001" cy="127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66165191" name="Picture 2" descr="A screenshot of a computer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279705" y="1732850"/>
            <a:ext cx="16818915" cy="11532299"/>
          </a:xfrm>
          <a:prstGeom prst="rect">
            <a:avLst/>
          </a:prstGeom>
        </p:spPr>
      </p:pic>
      <p:sp>
        <p:nvSpPr>
          <p:cNvPr id="1443188318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575492835" name="Discourse Forum: https://cern.ch/fdf-discourse"/>
          <p:cNvSpPr txBox="1"/>
          <p:nvPr/>
        </p:nvSpPr>
        <p:spPr bwMode="auto">
          <a:xfrm>
            <a:off x="497163" y="160212"/>
            <a:ext cx="24384001" cy="133369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Discourse Forum: </a:t>
            </a:r>
            <a:r>
              <a:rPr u="sng">
                <a:hlinkClick r:id="rId4" tooltip="https://cern.ch/fdf"/>
              </a:rPr>
              <a:t>https://</a:t>
            </a:r>
            <a:r>
              <a:rPr u="sng">
                <a:hlinkClick r:id="rId4" tooltip="https://cern.ch/fdf"/>
              </a:rPr>
              <a:t>cern.ch</a:t>
            </a:r>
            <a:r>
              <a:rPr u="sng">
                <a:hlinkClick r:id="rId4" tooltip="https://cern.ch/fdf"/>
              </a:rPr>
              <a:t>/</a:t>
            </a:r>
            <a:r>
              <a:rPr lang="en-US" u="sng">
                <a:hlinkClick r:id="rId4" tooltip="https://cern.ch/fdf"/>
              </a:rPr>
              <a:t>fdf</a:t>
            </a:r>
            <a:endParaRPr/>
          </a:p>
        </p:txBody>
      </p:sp>
      <p:sp>
        <p:nvSpPr>
          <p:cNvPr id="697639983" name="Rounded Rectangle"/>
          <p:cNvSpPr/>
          <p:nvPr/>
        </p:nvSpPr>
        <p:spPr bwMode="auto">
          <a:xfrm>
            <a:off x="4279705" y="6082866"/>
            <a:ext cx="3248375" cy="3999191"/>
          </a:xfrm>
          <a:prstGeom prst="roundRect">
            <a:avLst>
              <a:gd name="adj" fmla="val 13861"/>
            </a:avLst>
          </a:prstGeom>
          <a:ln w="508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384802699" name="Line"/>
          <p:cNvSpPr/>
          <p:nvPr/>
        </p:nvSpPr>
        <p:spPr bwMode="auto">
          <a:xfrm>
            <a:off x="7561033" y="8649679"/>
            <a:ext cx="1612896" cy="1"/>
          </a:xfrm>
          <a:prstGeom prst="line">
            <a:avLst/>
          </a:prstGeom>
          <a:ln w="508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013953016" name="Line"/>
          <p:cNvSpPr/>
          <p:nvPr/>
        </p:nvSpPr>
        <p:spPr bwMode="auto">
          <a:xfrm>
            <a:off x="7019597" y="4693219"/>
            <a:ext cx="1612896" cy="1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58358842" name="Forum Categories"/>
          <p:cNvSpPr txBox="1"/>
          <p:nvPr/>
        </p:nvSpPr>
        <p:spPr bwMode="auto">
          <a:xfrm>
            <a:off x="9253111" y="8369454"/>
            <a:ext cx="3387472" cy="560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pPr>
              <a:defRPr/>
            </a:pPr>
            <a:r>
              <a:rPr/>
              <a:t>Forum Categories</a:t>
            </a:r>
            <a:endParaRPr/>
          </a:p>
        </p:txBody>
      </p:sp>
      <p:sp>
        <p:nvSpPr>
          <p:cNvPr id="1869405395" name="Chat for Remote Questions"/>
          <p:cNvSpPr txBox="1"/>
          <p:nvPr/>
        </p:nvSpPr>
        <p:spPr bwMode="auto">
          <a:xfrm>
            <a:off x="8722651" y="4411026"/>
            <a:ext cx="2992807" cy="56425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Important Links</a:t>
            </a:r>
            <a:endParaRPr/>
          </a:p>
        </p:txBody>
      </p:sp>
      <p:sp>
        <p:nvSpPr>
          <p:cNvPr id="497729285" name="Rounded Rectangle 3"/>
          <p:cNvSpPr/>
          <p:nvPr/>
        </p:nvSpPr>
        <p:spPr bwMode="auto">
          <a:xfrm>
            <a:off x="4514936" y="3188513"/>
            <a:ext cx="2504661" cy="2445026"/>
          </a:xfrm>
          <a:prstGeom prst="roundRect">
            <a:avLst>
              <a:gd name="adj" fmla="val 16667"/>
            </a:avLst>
          </a:prstGeom>
          <a:noFill/>
          <a:ln w="63500" cap="flat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3200" b="0" i="0" u="none" strike="noStrike" cap="none" spc="0">
              <a:ln>
                <a:noFill/>
              </a:ln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9785936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929550589" name="FDF Activities"/>
          <p:cNvSpPr txBox="1"/>
          <p:nvPr/>
        </p:nvSpPr>
        <p:spPr bwMode="auto">
          <a:xfrm>
            <a:off x="2394564" y="2066134"/>
            <a:ext cx="7060828" cy="133369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FDF </a:t>
            </a:r>
            <a:r>
              <a:rPr lang="en-US"/>
              <a:t>Seminars</a:t>
            </a:r>
            <a:endParaRPr/>
          </a:p>
        </p:txBody>
      </p:sp>
      <p:sp>
        <p:nvSpPr>
          <p:cNvPr id="253111171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1213178277" name="Picture 6" descr="A screenshot of a computer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94564" y="4984651"/>
            <a:ext cx="13100434" cy="4417766"/>
          </a:xfrm>
          <a:prstGeom prst="rect">
            <a:avLst/>
          </a:prstGeom>
        </p:spPr>
      </p:pic>
      <p:sp>
        <p:nvSpPr>
          <p:cNvPr id="535342740" name="Regular online seminars, with the same spirit of the forum will be held during the year."/>
          <p:cNvSpPr txBox="1"/>
          <p:nvPr/>
        </p:nvSpPr>
        <p:spPr bwMode="auto">
          <a:xfrm flipH="0" flipV="0">
            <a:off x="2476368" y="9750093"/>
            <a:ext cx="20584782" cy="1418695"/>
          </a:xfrm>
          <a:prstGeom prst="rect">
            <a:avLst/>
          </a:prstGeom>
          <a:ln w="12700">
            <a:miter lim="400000"/>
          </a:ln>
        </p:spPr>
        <p:txBody>
          <a:bodyPr wrap="square" lIns="50799" tIns="50799" rIns="50799" bIns="50799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lvl1pPr>
          </a:lstStyle>
          <a:p>
            <a:pPr>
              <a:defRPr/>
            </a:pPr>
            <a:r>
              <a:rPr lang="en-US" sz="3600"/>
              <a:t>Three online seminars have been held so far. More are scheduled for this year. If you wish to present something, please let us know!</a:t>
            </a:r>
            <a:endParaRPr sz="36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947720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1178744022" name="FDF Activities"/>
          <p:cNvSpPr txBox="1"/>
          <p:nvPr/>
        </p:nvSpPr>
        <p:spPr bwMode="auto">
          <a:xfrm>
            <a:off x="2394564" y="2066134"/>
            <a:ext cx="9797436" cy="1333698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 lang="en-US"/>
              <a:t>YouTube Channel</a:t>
            </a:r>
            <a:endParaRPr/>
          </a:p>
        </p:txBody>
      </p:sp>
      <p:sp>
        <p:nvSpPr>
          <p:cNvPr id="952989744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1296934638" name="Picture 3" descr="A screenshot of a computer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11357" y="4681498"/>
            <a:ext cx="12672048" cy="8609894"/>
          </a:xfrm>
          <a:prstGeom prst="rect">
            <a:avLst/>
          </a:prstGeom>
        </p:spPr>
      </p:pic>
      <p:sp>
        <p:nvSpPr>
          <p:cNvPr id="1571529191" name="Regular online seminars, with the same spirit of the forum will be held during the year."/>
          <p:cNvSpPr txBox="1"/>
          <p:nvPr/>
        </p:nvSpPr>
        <p:spPr bwMode="auto">
          <a:xfrm>
            <a:off x="14729791" y="4899798"/>
            <a:ext cx="9008270" cy="5990422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lvl1pPr>
          </a:lstStyle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/>
              <a:t>Unless requested, all FDF’s talks are live streamed and recorded, and published later on our YouTube Channel.</a:t>
            </a:r>
            <a:endParaRPr/>
          </a:p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 lang="en-US" u="sng">
                <a:hlinkClick r:id="rId4" tooltip="https://cern.ch/fdf-youtube"/>
              </a:rPr>
              <a:t>cern.ch/fdf-youtube</a:t>
            </a:r>
            <a:endParaRPr lang="en-US"/>
          </a:p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endParaRPr lang="en-US"/>
          </a:p>
          <a:p>
            <a:pPr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047492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802283879" name="Meeting’s Format"/>
          <p:cNvSpPr txBox="1"/>
          <p:nvPr/>
        </p:nvSpPr>
        <p:spPr bwMode="auto">
          <a:xfrm>
            <a:off x="2394564" y="1780482"/>
            <a:ext cx="19227669" cy="1295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Meeting’s Format</a:t>
            </a:r>
            <a:endParaRPr/>
          </a:p>
        </p:txBody>
      </p:sp>
      <p:sp>
        <p:nvSpPr>
          <p:cNvPr id="640927254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096997845" name="The atmosphere of the meeting should be friendly to foster discussion.…"/>
          <p:cNvSpPr txBox="1"/>
          <p:nvPr/>
        </p:nvSpPr>
        <p:spPr bwMode="auto">
          <a:xfrm>
            <a:off x="2373001" y="5509334"/>
            <a:ext cx="20086150" cy="426755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The atmosphere of the meeting should be friendly to foster discussion.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For this reason, the allocated time for the talks is most of the times longer than in standard (physics) conference.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All speakers kindly agreed to receive questions during the talk. Just raise your hand, and wait to be called.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58478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3738061" y="13004800"/>
            <a:ext cx="288578" cy="520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1956217406" name="Recording and Photos"/>
          <p:cNvSpPr txBox="1"/>
          <p:nvPr/>
        </p:nvSpPr>
        <p:spPr bwMode="auto">
          <a:xfrm>
            <a:off x="2394564" y="1780482"/>
            <a:ext cx="19227669" cy="1295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Maven Pro Medium"/>
                <a:ea typeface="Maven Pro Medium"/>
                <a:cs typeface="Maven Pro Medium"/>
              </a:defRPr>
            </a:lvl1pPr>
          </a:lstStyle>
          <a:p>
            <a:pPr>
              <a:defRPr/>
            </a:pPr>
            <a:r>
              <a:rPr/>
              <a:t>Recording and Photos</a:t>
            </a:r>
            <a:endParaRPr/>
          </a:p>
        </p:txBody>
      </p:sp>
      <p:sp>
        <p:nvSpPr>
          <p:cNvPr id="1083543121" name="Shape"/>
          <p:cNvSpPr/>
          <p:nvPr/>
        </p:nvSpPr>
        <p:spPr bwMode="auto">
          <a:xfrm>
            <a:off x="2476369" y="39119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fill="norm" stroke="1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60554973" name="The meeting is live-streamed on https://cern.ch/fdf-webcast.…"/>
          <p:cNvSpPr txBox="1"/>
          <p:nvPr/>
        </p:nvSpPr>
        <p:spPr bwMode="auto">
          <a:xfrm>
            <a:off x="2373000" y="5179133"/>
            <a:ext cx="20094069" cy="697011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The meeting is live-streamed at </a:t>
            </a:r>
            <a:r>
              <a:rPr u="sng">
                <a:hlinkClick r:id="rId3" tooltip="https://cern.ch/fdf-webcast"/>
              </a:rPr>
              <a:t>https://cern.ch/fdf-webcast</a:t>
            </a:r>
            <a:r>
              <a:rPr/>
              <a:t>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To ask a question from remote, login to our Discourse website and use the dedicated chat: </a:t>
            </a:r>
            <a:r>
              <a:rPr u="sng">
                <a:hlinkClick r:id="rId4" tooltip="https://cern.ch/fdf-qa"/>
              </a:rPr>
              <a:t>https://cern.ch/fdf-qa</a:t>
            </a:r>
            <a:r>
              <a:rPr/>
              <a:t>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A recording of the meeting will be published later, on the CERN website and on YouTube</a:t>
            </a:r>
            <a:r>
              <a:rPr lang="en-US"/>
              <a:t>: </a:t>
            </a:r>
            <a:r>
              <a:rPr lang="en-US" u="sng">
                <a:hlinkClick r:id="rId5" tooltip="https://cern.ch/fdf-youtube"/>
              </a:rPr>
              <a:t>https://cern.ch/fdf-youtube</a:t>
            </a:r>
            <a:endParaRPr/>
          </a:p>
          <a:p>
            <a:pPr lvl="1" indent="0"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We will also take photographs during the meeting. Please, let us know if you prefer not to be photographed. </a:t>
            </a:r>
            <a:endParaRPr/>
          </a:p>
          <a:p>
            <a:pPr lvl="1" indent="0"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Open Sans Regular"/>
                <a:ea typeface="Open Sans Regular"/>
                <a:cs typeface="Open Sans Regular"/>
              </a:defRPr>
            </a:pPr>
            <a:r>
              <a:rPr/>
              <a:t>Meeting photo will be today at 18.</a:t>
            </a:r>
            <a:r>
              <a:rPr lang="en-US"/>
              <a:t>10</a:t>
            </a:r>
            <a:r>
              <a:rPr/>
              <a:t> on the stairs in front of the auditorium.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ONLYOFFICE/8.3.3.21</Application>
  <PresentationFormat>On-screen Show (4:3)</PresentationFormat>
  <Paragraphs>0</Paragraphs>
  <Slides>14</Slides>
  <Notes>14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4</cp:revision>
  <dcterms:modified xsi:type="dcterms:W3CDTF">2025-05-20T08:01:26Z</dcterms:modified>
</cp:coreProperties>
</file>