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  <p:sldMasterId id="2147483713" r:id="rId5"/>
    <p:sldMasterId id="2147483754" r:id="rId6"/>
    <p:sldMasterId id="2147483780" r:id="rId7"/>
    <p:sldMasterId id="2147483791" r:id="rId8"/>
    <p:sldMasterId id="2147483798" r:id="rId9"/>
  </p:sldMasterIdLst>
  <p:notesMasterIdLst>
    <p:notesMasterId r:id="rId38"/>
  </p:notesMasterIdLst>
  <p:sldIdLst>
    <p:sldId id="286" r:id="rId10"/>
    <p:sldId id="2147479037" r:id="rId11"/>
    <p:sldId id="2147479050" r:id="rId12"/>
    <p:sldId id="2147479038" r:id="rId13"/>
    <p:sldId id="257" r:id="rId14"/>
    <p:sldId id="2147308150" r:id="rId15"/>
    <p:sldId id="2147308151" r:id="rId16"/>
    <p:sldId id="2147479042" r:id="rId17"/>
    <p:sldId id="2147308882" r:id="rId18"/>
    <p:sldId id="2147478770" r:id="rId19"/>
    <p:sldId id="2147478811" r:id="rId20"/>
    <p:sldId id="342" r:id="rId21"/>
    <p:sldId id="2146448260" r:id="rId22"/>
    <p:sldId id="2147479048" r:id="rId23"/>
    <p:sldId id="2147308145" r:id="rId24"/>
    <p:sldId id="2147479044" r:id="rId25"/>
    <p:sldId id="2147479039" r:id="rId26"/>
    <p:sldId id="2147479045" r:id="rId27"/>
    <p:sldId id="2146448259" r:id="rId28"/>
    <p:sldId id="2147308142" r:id="rId29"/>
    <p:sldId id="2147479040" r:id="rId30"/>
    <p:sldId id="2147479046" r:id="rId31"/>
    <p:sldId id="2147479051" r:id="rId32"/>
    <p:sldId id="2147479041" r:id="rId33"/>
    <p:sldId id="2147479047" r:id="rId34"/>
    <p:sldId id="2147479052" r:id="rId35"/>
    <p:sldId id="2147479049" r:id="rId36"/>
    <p:sldId id="2146448247" r:id="rId37"/>
  </p:sldIdLst>
  <p:sldSz cx="12192000" cy="6858000"/>
  <p:notesSz cx="6858000" cy="93138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DFDF362-1CBC-4F44-E603-B078DE662725}" name="Keng Lai Yap" initials="KY" userId="S::kenglai.yap@latticesemi.com::1e705e9d-4197-41fa-8474-9198314fe07d" providerId="AD"/>
  <p188:author id="{C58A78D8-A7C6-9F72-592C-0A9D7209F151}" name="Oon Thay Ang" initials="OTA" userId="S::Oonthay.Ang@latticesemi.com::0d6745f8-6a05-4540-881e-9bd0fed7a58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5FD9"/>
    <a:srgbClr val="FF9933"/>
    <a:srgbClr val="C75FD9"/>
    <a:srgbClr val="6DC4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CDE9B8-01AC-457B-8E78-D6E15A8F0AF7}" v="4" dt="2025-05-22T02:57:43.1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02"/>
    <p:restoredTop sz="94719"/>
  </p:normalViewPr>
  <p:slideViewPr>
    <p:cSldViewPr snapToGrid="0">
      <p:cViewPr varScale="1">
        <p:scale>
          <a:sx n="86" d="100"/>
          <a:sy n="86" d="100"/>
        </p:scale>
        <p:origin x="6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45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microsoft.com/office/2016/11/relationships/changesInfo" Target="changesInfos/changesInfo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1.xml"/><Relationship Id="rId4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dik Shah" userId="0ff68ec8-5e3a-47be-804c-f05781827910" providerId="ADAL" clId="{F0CDE9B8-01AC-457B-8E78-D6E15A8F0AF7}"/>
    <pc:docChg chg="addSld delSld modSld sldOrd">
      <pc:chgData name="Hardik Shah" userId="0ff68ec8-5e3a-47be-804c-f05781827910" providerId="ADAL" clId="{F0CDE9B8-01AC-457B-8E78-D6E15A8F0AF7}" dt="2025-05-22T02:57:55.298" v="11"/>
      <pc:docMkLst>
        <pc:docMk/>
      </pc:docMkLst>
      <pc:sldChg chg="add">
        <pc:chgData name="Hardik Shah" userId="0ff68ec8-5e3a-47be-804c-f05781827910" providerId="ADAL" clId="{F0CDE9B8-01AC-457B-8E78-D6E15A8F0AF7}" dt="2025-05-22T02:48:14.694" v="7"/>
        <pc:sldMkLst>
          <pc:docMk/>
          <pc:sldMk cId="3633110620" sldId="2147308882"/>
        </pc:sldMkLst>
      </pc:sldChg>
      <pc:sldChg chg="add">
        <pc:chgData name="Hardik Shah" userId="0ff68ec8-5e3a-47be-804c-f05781827910" providerId="ADAL" clId="{F0CDE9B8-01AC-457B-8E78-D6E15A8F0AF7}" dt="2025-05-22T02:57:43.021" v="9"/>
        <pc:sldMkLst>
          <pc:docMk/>
          <pc:sldMk cId="4045707275" sldId="2147478770"/>
        </pc:sldMkLst>
      </pc:sldChg>
      <pc:sldChg chg="add ord">
        <pc:chgData name="Hardik Shah" userId="0ff68ec8-5e3a-47be-804c-f05781827910" providerId="ADAL" clId="{F0CDE9B8-01AC-457B-8E78-D6E15A8F0AF7}" dt="2025-05-22T02:57:55.298" v="11"/>
        <pc:sldMkLst>
          <pc:docMk/>
          <pc:sldMk cId="4018940158" sldId="2147478811"/>
        </pc:sldMkLst>
      </pc:sldChg>
      <pc:sldChg chg="modAnim">
        <pc:chgData name="Hardik Shah" userId="0ff68ec8-5e3a-47be-804c-f05781827910" providerId="ADAL" clId="{F0CDE9B8-01AC-457B-8E78-D6E15A8F0AF7}" dt="2025-05-19T13:46:31.575" v="1"/>
        <pc:sldMkLst>
          <pc:docMk/>
          <pc:sldMk cId="3159228743" sldId="2147479042"/>
        </pc:sldMkLst>
      </pc:sldChg>
      <pc:sldChg chg="new del ord">
        <pc:chgData name="Hardik Shah" userId="0ff68ec8-5e3a-47be-804c-f05781827910" providerId="ADAL" clId="{F0CDE9B8-01AC-457B-8E78-D6E15A8F0AF7}" dt="2025-05-22T02:48:20.630" v="8" actId="47"/>
        <pc:sldMkLst>
          <pc:docMk/>
          <pc:sldMk cId="1946868574" sldId="2147479053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joelespanol\Downloads\Top%20Level%20Comp%20Graph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joelespanol\Downloads\Top%20Level%20Comp%20Graph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joelespanol\Downloads\Top%20Level%20Comp%20Graph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joelespanol\Downloads\Top%20Level%20Comp%20Graph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joelespanol\Downloads\Top%20Level%20Comp%20Graph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joelespanol\Downloads\Top%20Level%20Comp%20Graph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49977456"/>
        <c:axId val="49979088"/>
      </c:barChart>
      <c:catAx>
        <c:axId val="4997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979088"/>
        <c:crosses val="autoZero"/>
        <c:auto val="1"/>
        <c:lblAlgn val="ctr"/>
        <c:lblOffset val="100"/>
        <c:noMultiLvlLbl val="0"/>
      </c:catAx>
      <c:valAx>
        <c:axId val="499790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9977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chemeClr val="accent1"/>
                </a:solidFill>
              </a:rPr>
              <a:t>Lower</a:t>
            </a:r>
            <a:r>
              <a:rPr lang="en-US" sz="1800" b="1" baseline="0">
                <a:solidFill>
                  <a:schemeClr val="accent1"/>
                </a:solidFill>
              </a:rPr>
              <a:t> Power</a:t>
            </a:r>
          </a:p>
          <a:p>
            <a:pPr>
              <a:defRPr/>
            </a:pPr>
            <a:r>
              <a:rPr lang="en-US" sz="1200" b="1" baseline="0">
                <a:solidFill>
                  <a:schemeClr val="bg1"/>
                </a:solidFill>
              </a:rPr>
              <a:t>Operating Power Consumption</a:t>
            </a:r>
            <a:endParaRPr lang="en-US" sz="1200" b="1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6772387216440309E-2"/>
          <c:y val="0.25165643810456584"/>
          <c:w val="0.85543080314918452"/>
          <c:h val="0.62297305600060493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150061584"/>
        <c:axId val="150057840"/>
      </c:barChart>
      <c:catAx>
        <c:axId val="15006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057840"/>
        <c:crosses val="autoZero"/>
        <c:auto val="1"/>
        <c:lblAlgn val="ctr"/>
        <c:lblOffset val="100"/>
        <c:noMultiLvlLbl val="0"/>
      </c:catAx>
      <c:valAx>
        <c:axId val="150057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00615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tx1"/>
    </a:solidFill>
    <a:ln w="28575" cap="flat" cmpd="sng" algn="ctr">
      <a:gradFill flip="none" rotWithShape="1">
        <a:gsLst>
          <a:gs pos="0">
            <a:schemeClr val="accent4"/>
          </a:gs>
          <a:gs pos="50000">
            <a:srgbClr val="5C54E4"/>
          </a:gs>
          <a:gs pos="100000">
            <a:schemeClr val="accent4"/>
          </a:gs>
        </a:gsLst>
        <a:path path="circle">
          <a:fillToRect l="100000" t="100000"/>
        </a:path>
        <a:tileRect r="-100000" b="-100000"/>
      </a:gra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chemeClr val="accent1"/>
                </a:solidFill>
              </a:rPr>
              <a:t>Lower</a:t>
            </a:r>
            <a:r>
              <a:rPr lang="en-US" sz="1800" b="1" baseline="0">
                <a:solidFill>
                  <a:schemeClr val="accent1"/>
                </a:solidFill>
              </a:rPr>
              <a:t> Power</a:t>
            </a:r>
          </a:p>
          <a:p>
            <a:pPr>
              <a:defRPr/>
            </a:pPr>
            <a:r>
              <a:rPr lang="en-US" sz="1200" b="1" baseline="0">
                <a:solidFill>
                  <a:schemeClr val="bg1"/>
                </a:solidFill>
              </a:rPr>
              <a:t>Operating Power Consumption</a:t>
            </a:r>
            <a:endParaRPr lang="en-US" sz="1200" b="1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6772387216440309E-2"/>
          <c:y val="0.25165643810456584"/>
          <c:w val="0.85543080314918452"/>
          <c:h val="0.62297305600060493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150061584"/>
        <c:axId val="150057840"/>
      </c:barChart>
      <c:catAx>
        <c:axId val="15006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057840"/>
        <c:crosses val="autoZero"/>
        <c:auto val="1"/>
        <c:lblAlgn val="ctr"/>
        <c:lblOffset val="100"/>
        <c:noMultiLvlLbl val="0"/>
      </c:catAx>
      <c:valAx>
        <c:axId val="150057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00615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tx1"/>
    </a:solidFill>
    <a:ln w="28575" cap="flat" cmpd="sng" algn="ctr">
      <a:gradFill flip="none" rotWithShape="1">
        <a:gsLst>
          <a:gs pos="0">
            <a:schemeClr val="accent4"/>
          </a:gs>
          <a:gs pos="50000">
            <a:srgbClr val="5C54E4"/>
          </a:gs>
          <a:gs pos="100000">
            <a:schemeClr val="accent4"/>
          </a:gs>
        </a:gsLst>
        <a:path path="circle">
          <a:fillToRect l="100000" t="100000"/>
        </a:path>
        <a:tileRect r="-100000" b="-100000"/>
      </a:gra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chemeClr val="accent1"/>
                </a:solidFill>
              </a:rPr>
              <a:t>Lower</a:t>
            </a:r>
            <a:r>
              <a:rPr lang="en-US" sz="1800" b="1" baseline="0">
                <a:solidFill>
                  <a:schemeClr val="accent1"/>
                </a:solidFill>
              </a:rPr>
              <a:t> Power</a:t>
            </a:r>
          </a:p>
          <a:p>
            <a:pPr>
              <a:defRPr/>
            </a:pPr>
            <a:r>
              <a:rPr lang="en-US" sz="1200" b="1" baseline="0">
                <a:solidFill>
                  <a:schemeClr val="bg1"/>
                </a:solidFill>
              </a:rPr>
              <a:t>Operating Power Consumption</a:t>
            </a:r>
            <a:endParaRPr lang="en-US" sz="1200" b="1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6772387216440309E-2"/>
          <c:y val="0.25165643810456584"/>
          <c:w val="0.85543080314918452"/>
          <c:h val="0.62297305600060493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150061584"/>
        <c:axId val="150057840"/>
      </c:barChart>
      <c:catAx>
        <c:axId val="15006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057840"/>
        <c:crosses val="autoZero"/>
        <c:auto val="1"/>
        <c:lblAlgn val="ctr"/>
        <c:lblOffset val="100"/>
        <c:noMultiLvlLbl val="0"/>
      </c:catAx>
      <c:valAx>
        <c:axId val="150057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00615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tx1"/>
    </a:solidFill>
    <a:ln w="28575" cap="flat" cmpd="sng" algn="ctr">
      <a:gradFill flip="none" rotWithShape="1">
        <a:gsLst>
          <a:gs pos="0">
            <a:schemeClr val="accent4"/>
          </a:gs>
          <a:gs pos="50000">
            <a:srgbClr val="5C54E4"/>
          </a:gs>
          <a:gs pos="100000">
            <a:schemeClr val="accent4"/>
          </a:gs>
        </a:gsLst>
        <a:path path="circle">
          <a:fillToRect l="100000" t="100000"/>
        </a:path>
        <a:tileRect r="-100000" b="-100000"/>
      </a:gra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chemeClr val="accent1"/>
                </a:solidFill>
              </a:rPr>
              <a:t>Lower</a:t>
            </a:r>
            <a:r>
              <a:rPr lang="en-US" sz="1800" b="1" baseline="0">
                <a:solidFill>
                  <a:schemeClr val="accent1"/>
                </a:solidFill>
              </a:rPr>
              <a:t> Power</a:t>
            </a:r>
          </a:p>
          <a:p>
            <a:pPr>
              <a:defRPr/>
            </a:pPr>
            <a:r>
              <a:rPr lang="en-US" sz="1200" b="1" baseline="0">
                <a:solidFill>
                  <a:schemeClr val="bg1"/>
                </a:solidFill>
              </a:rPr>
              <a:t>Operating Power Consumption</a:t>
            </a:r>
            <a:endParaRPr lang="en-US" sz="1200" b="1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6772387216440309E-2"/>
          <c:y val="0.25165643810456584"/>
          <c:w val="0.85543080314918452"/>
          <c:h val="0.62297305600060493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150061584"/>
        <c:axId val="150057840"/>
      </c:barChart>
      <c:catAx>
        <c:axId val="15006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057840"/>
        <c:crosses val="autoZero"/>
        <c:auto val="1"/>
        <c:lblAlgn val="ctr"/>
        <c:lblOffset val="100"/>
        <c:noMultiLvlLbl val="0"/>
      </c:catAx>
      <c:valAx>
        <c:axId val="150057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00615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tx1"/>
    </a:solidFill>
    <a:ln w="28575" cap="flat" cmpd="sng" algn="ctr">
      <a:gradFill flip="none" rotWithShape="1">
        <a:gsLst>
          <a:gs pos="0">
            <a:schemeClr val="accent4"/>
          </a:gs>
          <a:gs pos="50000">
            <a:srgbClr val="5C54E4"/>
          </a:gs>
          <a:gs pos="100000">
            <a:schemeClr val="accent4"/>
          </a:gs>
        </a:gsLst>
        <a:path path="circle">
          <a:fillToRect l="100000" t="100000"/>
        </a:path>
        <a:tileRect r="-100000" b="-100000"/>
      </a:gra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chemeClr val="accent1"/>
                </a:solidFill>
              </a:rPr>
              <a:t>Lower</a:t>
            </a:r>
            <a:r>
              <a:rPr lang="en-US" sz="1800" b="1" baseline="0">
                <a:solidFill>
                  <a:schemeClr val="accent1"/>
                </a:solidFill>
              </a:rPr>
              <a:t> Power</a:t>
            </a:r>
          </a:p>
          <a:p>
            <a:pPr>
              <a:defRPr/>
            </a:pPr>
            <a:r>
              <a:rPr lang="en-US" sz="1200" b="1" baseline="0">
                <a:solidFill>
                  <a:schemeClr val="bg1"/>
                </a:solidFill>
              </a:rPr>
              <a:t>Operating Power Consumption</a:t>
            </a:r>
            <a:endParaRPr lang="en-US" sz="1200" b="1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6772387216440309E-2"/>
          <c:y val="0.25165643810456584"/>
          <c:w val="0.85543080314918452"/>
          <c:h val="0.62297305600060493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150061584"/>
        <c:axId val="150057840"/>
      </c:barChart>
      <c:catAx>
        <c:axId val="15006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057840"/>
        <c:crosses val="autoZero"/>
        <c:auto val="1"/>
        <c:lblAlgn val="ctr"/>
        <c:lblOffset val="100"/>
        <c:noMultiLvlLbl val="0"/>
      </c:catAx>
      <c:valAx>
        <c:axId val="150057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00615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tx1"/>
    </a:solidFill>
    <a:ln w="28575" cap="flat" cmpd="sng" algn="ctr">
      <a:gradFill flip="none" rotWithShape="1">
        <a:gsLst>
          <a:gs pos="0">
            <a:schemeClr val="accent4"/>
          </a:gs>
          <a:gs pos="50000">
            <a:srgbClr val="5C54E4"/>
          </a:gs>
          <a:gs pos="100000">
            <a:schemeClr val="accent4"/>
          </a:gs>
        </a:gsLst>
        <a:path path="circle">
          <a:fillToRect l="100000" t="100000"/>
        </a:path>
        <a:tileRect r="-100000" b="-100000"/>
      </a:gra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chemeClr val="accent1"/>
                </a:solidFill>
              </a:rPr>
              <a:t>Lower</a:t>
            </a:r>
            <a:r>
              <a:rPr lang="en-US" sz="1800" b="1" baseline="0">
                <a:solidFill>
                  <a:schemeClr val="accent1"/>
                </a:solidFill>
              </a:rPr>
              <a:t> Power</a:t>
            </a:r>
          </a:p>
          <a:p>
            <a:pPr>
              <a:defRPr/>
            </a:pPr>
            <a:r>
              <a:rPr lang="en-US" sz="1200" b="1" baseline="0">
                <a:solidFill>
                  <a:schemeClr val="bg1"/>
                </a:solidFill>
              </a:rPr>
              <a:t>Operating Power Consumption</a:t>
            </a:r>
            <a:endParaRPr lang="en-US" sz="1200" b="1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6772387216440309E-2"/>
          <c:y val="0.25165643810456584"/>
          <c:w val="0.85543080314918452"/>
          <c:h val="0.62297305600060493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150061584"/>
        <c:axId val="150057840"/>
      </c:barChart>
      <c:catAx>
        <c:axId val="15006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057840"/>
        <c:crosses val="autoZero"/>
        <c:auto val="1"/>
        <c:lblAlgn val="ctr"/>
        <c:lblOffset val="100"/>
        <c:noMultiLvlLbl val="0"/>
      </c:catAx>
      <c:valAx>
        <c:axId val="150057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00615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tx1"/>
    </a:solidFill>
    <a:ln w="28575" cap="flat" cmpd="sng" algn="ctr">
      <a:gradFill flip="none" rotWithShape="1">
        <a:gsLst>
          <a:gs pos="0">
            <a:schemeClr val="accent4"/>
          </a:gs>
          <a:gs pos="50000">
            <a:srgbClr val="5C54E4"/>
          </a:gs>
          <a:gs pos="100000">
            <a:schemeClr val="accent4"/>
          </a:gs>
        </a:gsLst>
        <a:path path="circle">
          <a:fillToRect l="100000" t="100000"/>
        </a:path>
        <a:tileRect r="-100000" b="-100000"/>
      </a:gra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833106487334181E-2"/>
          <c:y val="2.6034419672670523E-2"/>
          <c:w val="0.90870444053207211"/>
          <c:h val="0.89804778489579773"/>
        </c:manualLayout>
      </c:layout>
      <c:scatterChart>
        <c:scatterStyle val="lineMarker"/>
        <c:varyColors val="0"/>
        <c:ser>
          <c:idx val="16"/>
          <c:order val="13"/>
          <c:tx>
            <c:strRef>
              <c:f>'[Khronos Postining Draft A.xlsx]Nexus 2 Positioning and Comp'!$S$2</c:f>
              <c:strCache>
                <c:ptCount val="1"/>
                <c:pt idx="0">
                  <c:v>Nexus 2 (16G, 2024, 16nm)</c:v>
                </c:pt>
              </c:strCache>
            </c:strRef>
          </c:tx>
          <c:spPr>
            <a:ln w="19050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80000"/>
                  <a:lumOff val="20000"/>
                </a:schemeClr>
              </a:solidFill>
              <a:ln w="9525">
                <a:solidFill>
                  <a:schemeClr val="accent5">
                    <a:lumMod val="80000"/>
                    <a:lumOff val="20000"/>
                  </a:schemeClr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4F8-4AC4-87CE-713BCA8EAB7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F8-4AC4-87CE-713BCA8EAB76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4F8-4AC4-87CE-713BCA8EAB76}"/>
                </c:ext>
              </c:extLst>
            </c:dLbl>
            <c:dLbl>
              <c:idx val="3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289201363184306"/>
                      <c:h val="8.902779293718196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E4F8-4AC4-87CE-713BCA8EAB7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'[Khronos Postining Draft A.xlsx]Nexus 2 Positioning and Comp'!$C$138:$C$141</c:f>
              <c:numCache>
                <c:formatCode>0.0</c:formatCode>
                <c:ptCount val="4"/>
                <c:pt idx="0">
                  <c:v>65</c:v>
                </c:pt>
                <c:pt idx="1">
                  <c:v>100</c:v>
                </c:pt>
                <c:pt idx="2">
                  <c:v>160</c:v>
                </c:pt>
                <c:pt idx="3">
                  <c:v>220</c:v>
                </c:pt>
              </c:numCache>
            </c:numRef>
          </c:xVal>
          <c:yVal>
            <c:numRef>
              <c:f>'[Khronos Postining Draft A.xlsx]Nexus 2 Positioning and Comp'!$S$138:$S$141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4F8-4AC4-87CE-713BCA8EAB76}"/>
            </c:ext>
          </c:extLst>
        </c:ser>
        <c:ser>
          <c:idx val="9"/>
          <c:order val="14"/>
          <c:tx>
            <c:strRef>
              <c:f>'[Khronos Postining Draft A.xlsx]Nexus 2 Positioning and Comp'!$T$2</c:f>
              <c:strCache>
                <c:ptCount val="1"/>
                <c:pt idx="0">
                  <c:v>Nexus (8G, 2019, 28nm)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dLbls>
            <c:dLbl>
              <c:idx val="8"/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56863171216846"/>
                      <c:h val="8.902779293718196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E4F8-4AC4-87CE-713BCA8EAB7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'[Khronos Postining Draft A.xlsx]Nexus 2 Positioning and Comp'!$C$142:$C$150</c:f>
              <c:numCache>
                <c:formatCode>General</c:formatCode>
                <c:ptCount val="9"/>
                <c:pt idx="0">
                  <c:v>10.88</c:v>
                </c:pt>
                <c:pt idx="1">
                  <c:v>23.12</c:v>
                </c:pt>
                <c:pt idx="2">
                  <c:v>34</c:v>
                </c:pt>
                <c:pt idx="3">
                  <c:v>38.080000000000005</c:v>
                </c:pt>
                <c:pt idx="4">
                  <c:v>44.88</c:v>
                </c:pt>
                <c:pt idx="5">
                  <c:v>54.400000000000006</c:v>
                </c:pt>
                <c:pt idx="6">
                  <c:v>68</c:v>
                </c:pt>
                <c:pt idx="7">
                  <c:v>74.800000000000011</c:v>
                </c:pt>
                <c:pt idx="8">
                  <c:v>136</c:v>
                </c:pt>
              </c:numCache>
            </c:numRef>
          </c:xVal>
          <c:yVal>
            <c:numRef>
              <c:f>'[Khronos Postining Draft A.xlsx]Nexus 2 Positioning and Comp'!$T$142:$T$150</c:f>
              <c:numCache>
                <c:formatCode>General</c:formatCode>
                <c:ptCount val="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E4F8-4AC4-87CE-713BCA8EAB76}"/>
            </c:ext>
          </c:extLst>
        </c:ser>
        <c:ser>
          <c:idx val="13"/>
          <c:order val="15"/>
          <c:tx>
            <c:strRef>
              <c:f>'[Khronos Postining Draft A.xlsx]Nexus 2 Positioning and Comp'!$U$2</c:f>
              <c:strCache>
                <c:ptCount val="1"/>
                <c:pt idx="0">
                  <c:v>Avant (25G, 2022, 16nm)</c:v>
                </c:pt>
              </c:strCache>
            </c:strRef>
          </c:tx>
          <c:spPr>
            <a:ln w="1905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80000"/>
                  <a:lumOff val="20000"/>
                </a:schemeClr>
              </a:solidFill>
              <a:ln w="9525">
                <a:solidFill>
                  <a:schemeClr val="accent2">
                    <a:lumMod val="80000"/>
                    <a:lumOff val="20000"/>
                  </a:schemeClr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4F8-4AC4-87CE-713BCA8EAB7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4F8-4AC4-87CE-713BCA8EAB76}"/>
                </c:ext>
              </c:extLst>
            </c:dLbl>
            <c:dLbl>
              <c:idx val="2"/>
              <c:layout>
                <c:manualLayout>
                  <c:x val="-0.10128468935364429"/>
                  <c:y val="-6.5617243023141203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638236927114879"/>
                      <c:h val="8.902779293718196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E4F8-4AC4-87CE-713BCA8EAB7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'[Khronos Postining Draft A.xlsx]Nexus 2 Positioning and Comp'!$C$151:$C$153</c:f>
              <c:numCache>
                <c:formatCode>General</c:formatCode>
                <c:ptCount val="3"/>
                <c:pt idx="0">
                  <c:v>262</c:v>
                </c:pt>
                <c:pt idx="1">
                  <c:v>409</c:v>
                </c:pt>
                <c:pt idx="2">
                  <c:v>637</c:v>
                </c:pt>
              </c:numCache>
            </c:numRef>
          </c:xVal>
          <c:yVal>
            <c:numRef>
              <c:f>'[Khronos Postining Draft A.xlsx]Nexus 2 Positioning and Comp'!$U$151:$U$153</c:f>
              <c:numCache>
                <c:formatCode>General</c:formatCode>
                <c:ptCount val="3"/>
                <c:pt idx="0">
                  <c:v>3</c:v>
                </c:pt>
                <c:pt idx="1">
                  <c:v>3</c:v>
                </c:pt>
                <c:pt idx="2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E4F8-4AC4-87CE-713BCA8EAB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5540928"/>
        <c:axId val="234364416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'[Khronos Postining Draft A.xlsx]Nexus 2 Positioning and Comp'!$D$2</c15:sqref>
                        </c15:formulaRef>
                      </c:ext>
                    </c:extLst>
                    <c:strCache>
                      <c:ptCount val="1"/>
                      <c:pt idx="0">
                        <c:v>Spartan 7 (2015, 28nm)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dLbls>
                  <c:dLbl>
                    <c:idx val="0"/>
                    <c:delete val="1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B-E4F8-4AC4-87CE-713BCA8EAB76}"/>
                      </c:ext>
                    </c:extLst>
                  </c:dLbl>
                  <c:dLbl>
                    <c:idx val="1"/>
                    <c:delete val="1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C-E4F8-4AC4-87CE-713BCA8EAB76}"/>
                      </c:ext>
                    </c:extLst>
                  </c:dLbl>
                  <c:dLbl>
                    <c:idx val="2"/>
                    <c:delete val="1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D-E4F8-4AC4-87CE-713BCA8EAB76}"/>
                      </c:ext>
                    </c:extLst>
                  </c:dLbl>
                  <c:dLbl>
                    <c:idx val="3"/>
                    <c:delete val="1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E-E4F8-4AC4-87CE-713BCA8EAB76}"/>
                      </c:ext>
                    </c:extLst>
                  </c:dLbl>
                  <c:dLbl>
                    <c:idx val="4"/>
                    <c:delete val="1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0F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xVal>
                  <c:numRef>
                    <c:extLst>
                      <c:ext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'[Khronos Postining Draft A.xlsx]Nexus 2 Positioning and Comp'!$D$3:$D$96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2</c:v>
                      </c:pt>
                      <c:pt idx="1">
                        <c:v>2</c:v>
                      </c:pt>
                      <c:pt idx="2">
                        <c:v>2</c:v>
                      </c:pt>
                      <c:pt idx="3">
                        <c:v>2</c:v>
                      </c:pt>
                      <c:pt idx="4">
                        <c:v>2</c:v>
                      </c:pt>
                      <c:pt idx="5">
                        <c:v>2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10-E4F8-4AC4-87CE-713BCA8EAB76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Comp'!$E$2</c15:sqref>
                        </c15:formulaRef>
                      </c:ext>
                    </c:extLst>
                    <c:strCache>
                      <c:ptCount val="1"/>
                      <c:pt idx="0">
                        <c:v>Artix 7 (6G, 2012, 28nm)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dLbls>
                  <c:dLbl>
                    <c:idx val="6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1-E4F8-4AC4-87CE-713BCA8EAB76}"/>
                      </c:ext>
                    </c:extLst>
                  </c:dLbl>
                  <c:dLbl>
                    <c:idx val="7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2-E4F8-4AC4-87CE-713BCA8EAB76}"/>
                      </c:ext>
                    </c:extLst>
                  </c:dLbl>
                  <c:dLbl>
                    <c:idx val="8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3-E4F8-4AC4-87CE-713BCA8EAB76}"/>
                      </c:ext>
                    </c:extLst>
                  </c:dLbl>
                  <c:dLbl>
                    <c:idx val="9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4-E4F8-4AC4-87CE-713BCA8EAB76}"/>
                      </c:ext>
                    </c:extLst>
                  </c:dLbl>
                  <c:dLbl>
                    <c:idx val="10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5-E4F8-4AC4-87CE-713BCA8EAB76}"/>
                      </c:ext>
                    </c:extLst>
                  </c:dLbl>
                  <c:dLbl>
                    <c:idx val="11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6-E4F8-4AC4-87CE-713BCA8EAB76}"/>
                      </c:ext>
                    </c:extLst>
                  </c:dLbl>
                  <c:dLbl>
                    <c:idx val="12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7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Comp'!$E$3:$E$96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6">
                        <c:v>3</c:v>
                      </c:pt>
                      <c:pt idx="7">
                        <c:v>3</c:v>
                      </c:pt>
                      <c:pt idx="8">
                        <c:v>3</c:v>
                      </c:pt>
                      <c:pt idx="9">
                        <c:v>3</c:v>
                      </c:pt>
                      <c:pt idx="10">
                        <c:v>3</c:v>
                      </c:pt>
                      <c:pt idx="11">
                        <c:v>3</c:v>
                      </c:pt>
                      <c:pt idx="12">
                        <c:v>3</c:v>
                      </c:pt>
                      <c:pt idx="13">
                        <c:v>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E4F8-4AC4-87CE-713BCA8EAB76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Comp'!$F$2</c15:sqref>
                        </c15:formulaRef>
                      </c:ext>
                    </c:extLst>
                    <c:strCache>
                      <c:ptCount val="1"/>
                      <c:pt idx="0">
                        <c:v>Kintex 7 (12.5G, 2012, 28nm)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dLbls>
                  <c:dLbl>
                    <c:idx val="14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9-E4F8-4AC4-87CE-713BCA8EAB76}"/>
                      </c:ext>
                    </c:extLst>
                  </c:dLbl>
                  <c:dLbl>
                    <c:idx val="15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A-E4F8-4AC4-87CE-713BCA8EAB76}"/>
                      </c:ext>
                    </c:extLst>
                  </c:dLbl>
                  <c:dLbl>
                    <c:idx val="16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B-E4F8-4AC4-87CE-713BCA8EAB76}"/>
                      </c:ext>
                    </c:extLst>
                  </c:dLbl>
                  <c:dLbl>
                    <c:idx val="17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C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Comp'!$F$3:$F$96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14">
                        <c:v>4</c:v>
                      </c:pt>
                      <c:pt idx="15">
                        <c:v>4</c:v>
                      </c:pt>
                      <c:pt idx="16">
                        <c:v>4</c:v>
                      </c:pt>
                      <c:pt idx="17">
                        <c:v>4</c:v>
                      </c:pt>
                      <c:pt idx="18">
                        <c:v>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D-E4F8-4AC4-87CE-713BCA8EAB76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Comp'!$G$2</c15:sqref>
                        </c15:formulaRef>
                      </c:ext>
                    </c:extLst>
                    <c:strCache>
                      <c:ptCount val="1"/>
                      <c:pt idx="0">
                        <c:v>Max 10  (2014, 55nm)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dLbls>
                  <c:dLbl>
                    <c:idx val="19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E-E4F8-4AC4-87CE-713BCA8EAB76}"/>
                      </c:ext>
                    </c:extLst>
                  </c:dLbl>
                  <c:dLbl>
                    <c:idx val="20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F-E4F8-4AC4-87CE-713BCA8EAB76}"/>
                      </c:ext>
                    </c:extLst>
                  </c:dLbl>
                  <c:dLbl>
                    <c:idx val="21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0-E4F8-4AC4-87CE-713BCA8EAB76}"/>
                      </c:ext>
                    </c:extLst>
                  </c:dLbl>
                  <c:dLbl>
                    <c:idx val="22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1-E4F8-4AC4-87CE-713BCA8EAB76}"/>
                      </c:ext>
                    </c:extLst>
                  </c:dLbl>
                  <c:dLbl>
                    <c:idx val="23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2-E4F8-4AC4-87CE-713BCA8EAB76}"/>
                      </c:ext>
                    </c:extLst>
                  </c:dLbl>
                  <c:dLbl>
                    <c:idx val="24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3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Comp'!$G$3:$G$96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19">
                        <c:v>6</c:v>
                      </c:pt>
                      <c:pt idx="20">
                        <c:v>6</c:v>
                      </c:pt>
                      <c:pt idx="21">
                        <c:v>6</c:v>
                      </c:pt>
                      <c:pt idx="22">
                        <c:v>6</c:v>
                      </c:pt>
                      <c:pt idx="23">
                        <c:v>6</c:v>
                      </c:pt>
                      <c:pt idx="24">
                        <c:v>6</c:v>
                      </c:pt>
                      <c:pt idx="25">
                        <c:v>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4-E4F8-4AC4-87CE-713BCA8EAB76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Comp'!$H$2</c15:sqref>
                        </c15:formulaRef>
                      </c:ext>
                    </c:extLst>
                    <c:strCache>
                      <c:ptCount val="1"/>
                      <c:pt idx="0">
                        <c:v>Cyclone 10LP (2017, 60nm)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dLbls>
                  <c:dLbl>
                    <c:idx val="26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5-E4F8-4AC4-87CE-713BCA8EAB76}"/>
                      </c:ext>
                    </c:extLst>
                  </c:dLbl>
                  <c:dLbl>
                    <c:idx val="27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6-E4F8-4AC4-87CE-713BCA8EAB76}"/>
                      </c:ext>
                    </c:extLst>
                  </c:dLbl>
                  <c:dLbl>
                    <c:idx val="28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7-E4F8-4AC4-87CE-713BCA8EAB76}"/>
                      </c:ext>
                    </c:extLst>
                  </c:dLbl>
                  <c:dLbl>
                    <c:idx val="29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8-E4F8-4AC4-87CE-713BCA8EAB76}"/>
                      </c:ext>
                    </c:extLst>
                  </c:dLbl>
                  <c:dLbl>
                    <c:idx val="30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9-E4F8-4AC4-87CE-713BCA8EAB76}"/>
                      </c:ext>
                    </c:extLst>
                  </c:dLbl>
                  <c:dLbl>
                    <c:idx val="31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A-E4F8-4AC4-87CE-713BCA8EAB76}"/>
                      </c:ext>
                    </c:extLst>
                  </c:dLbl>
                  <c:dLbl>
                    <c:idx val="32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B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Comp'!$H$3:$H$96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26">
                        <c:v>7</c:v>
                      </c:pt>
                      <c:pt idx="27">
                        <c:v>7</c:v>
                      </c:pt>
                      <c:pt idx="28">
                        <c:v>7</c:v>
                      </c:pt>
                      <c:pt idx="29">
                        <c:v>7</c:v>
                      </c:pt>
                      <c:pt idx="30">
                        <c:v>7</c:v>
                      </c:pt>
                      <c:pt idx="31">
                        <c:v>7</c:v>
                      </c:pt>
                      <c:pt idx="32">
                        <c:v>7</c:v>
                      </c:pt>
                      <c:pt idx="33">
                        <c:v>7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C-E4F8-4AC4-87CE-713BCA8EAB76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Comp'!$I$2</c15:sqref>
                        </c15:formulaRef>
                      </c:ext>
                    </c:extLst>
                    <c:strCache>
                      <c:ptCount val="1"/>
                      <c:pt idx="0">
                        <c:v>Cylone 10GX (12G, 2017, 20nm)</c:v>
                      </c:pt>
                    </c:strCache>
                  </c:strRef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dLbls>
                  <c:dLbl>
                    <c:idx val="34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D-E4F8-4AC4-87CE-713BCA8EAB76}"/>
                      </c:ext>
                    </c:extLst>
                  </c:dLbl>
                  <c:dLbl>
                    <c:idx val="35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E-E4F8-4AC4-87CE-713BCA8EAB76}"/>
                      </c:ext>
                    </c:extLst>
                  </c:dLbl>
                  <c:dLbl>
                    <c:idx val="36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2F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Comp'!$I$3:$I$96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34">
                        <c:v>5</c:v>
                      </c:pt>
                      <c:pt idx="35">
                        <c:v>5</c:v>
                      </c:pt>
                      <c:pt idx="36">
                        <c:v>5</c:v>
                      </c:pt>
                      <c:pt idx="37">
                        <c:v>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30-E4F8-4AC4-87CE-713BCA8EAB76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Comp'!$J$2</c15:sqref>
                        </c15:formulaRef>
                      </c:ext>
                    </c:extLst>
                    <c:strCache>
                      <c:ptCount val="1"/>
                      <c:pt idx="0">
                        <c:v>Arria 10GX/GT (17/25G, 2013,  20nm)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dLbls>
                  <c:dLbl>
                    <c:idx val="38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1-E4F8-4AC4-87CE-713BCA8EAB76}"/>
                      </c:ext>
                    </c:extLst>
                  </c:dLbl>
                  <c:dLbl>
                    <c:idx val="39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2-E4F8-4AC4-87CE-713BCA8EAB76}"/>
                      </c:ext>
                    </c:extLst>
                  </c:dLbl>
                  <c:dLbl>
                    <c:idx val="40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3-E4F8-4AC4-87CE-713BCA8EAB76}"/>
                      </c:ext>
                    </c:extLst>
                  </c:dLbl>
                  <c:dLbl>
                    <c:idx val="41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4-E4F8-4AC4-87CE-713BCA8EAB76}"/>
                      </c:ext>
                    </c:extLst>
                  </c:dLbl>
                  <c:dLbl>
                    <c:idx val="42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5-E4F8-4AC4-87CE-713BCA8EAB76}"/>
                      </c:ext>
                    </c:extLst>
                  </c:dLbl>
                  <c:dLbl>
                    <c:idx val="43"/>
                    <c:layout>
                      <c:manualLayout>
                        <c:x val="-1.0428307846932147E-2"/>
                        <c:y val="-2.0012536987738219E-2"/>
                      </c:manualLayout>
                    </c:layout>
                    <c:showLegendKey val="0"/>
                    <c:showVal val="0"/>
                    <c:showCatName val="0"/>
                    <c:showSerName val="1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>
                        <c15:layout>
                          <c:manualLayout>
                            <c:w val="0.22023835428398758"/>
                            <c:h val="4.9971304858382151E-2"/>
                          </c:manualLayout>
                        </c15:layout>
                      </c:ext>
                      <c:ext xmlns:c16="http://schemas.microsoft.com/office/drawing/2014/chart" uri="{C3380CC4-5D6E-409C-BE32-E72D297353CC}">
                        <c16:uniqueId val="{00000036-E4F8-4AC4-87CE-713BCA8EAB76}"/>
                      </c:ext>
                    </c:extLst>
                  </c:dLbl>
                  <c:dLbl>
                    <c:idx val="44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7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Comp'!$J$3:$J$96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38">
                        <c:v>9</c:v>
                      </c:pt>
                      <c:pt idx="39">
                        <c:v>9</c:v>
                      </c:pt>
                      <c:pt idx="40">
                        <c:v>9</c:v>
                      </c:pt>
                      <c:pt idx="41">
                        <c:v>9</c:v>
                      </c:pt>
                      <c:pt idx="42">
                        <c:v>9</c:v>
                      </c:pt>
                      <c:pt idx="43">
                        <c:v>9</c:v>
                      </c:pt>
                      <c:pt idx="44">
                        <c:v>9</c:v>
                      </c:pt>
                      <c:pt idx="45">
                        <c:v>9</c:v>
                      </c:pt>
                      <c:pt idx="46">
                        <c:v>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38-E4F8-4AC4-87CE-713BCA8EAB76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Comp'!$K$2</c15:sqref>
                        </c15:formulaRef>
                      </c:ext>
                    </c:extLst>
                    <c:strCache>
                      <c:ptCount val="1"/>
                      <c:pt idx="0">
                        <c:v>Spartan US+ (16G, 2024, XXnm)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dLbls>
                  <c:dLbl>
                    <c:idx val="47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9-E4F8-4AC4-87CE-713BCA8EAB76}"/>
                      </c:ext>
                    </c:extLst>
                  </c:dLbl>
                  <c:dLbl>
                    <c:idx val="48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A-E4F8-4AC4-87CE-713BCA8EAB76}"/>
                      </c:ext>
                    </c:extLst>
                  </c:dLbl>
                  <c:dLbl>
                    <c:idx val="49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B-E4F8-4AC4-87CE-713BCA8EAB76}"/>
                      </c:ext>
                    </c:extLst>
                  </c:dLbl>
                  <c:dLbl>
                    <c:idx val="50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C-E4F8-4AC4-87CE-713BCA8EAB76}"/>
                      </c:ext>
                    </c:extLst>
                  </c:dLbl>
                  <c:dLbl>
                    <c:idx val="51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D-E4F8-4AC4-87CE-713BCA8EAB76}"/>
                      </c:ext>
                    </c:extLst>
                  </c:dLbl>
                  <c:dLbl>
                    <c:idx val="52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E-E4F8-4AC4-87CE-713BCA8EAB76}"/>
                      </c:ext>
                    </c:extLst>
                  </c:dLbl>
                  <c:dLbl>
                    <c:idx val="53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3F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Comp'!$K$3:$K$96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47">
                        <c:v>9</c:v>
                      </c:pt>
                      <c:pt idx="48">
                        <c:v>9</c:v>
                      </c:pt>
                      <c:pt idx="49">
                        <c:v>9</c:v>
                      </c:pt>
                      <c:pt idx="50">
                        <c:v>9</c:v>
                      </c:pt>
                      <c:pt idx="51">
                        <c:v>9</c:v>
                      </c:pt>
                      <c:pt idx="52">
                        <c:v>9</c:v>
                      </c:pt>
                      <c:pt idx="53">
                        <c:v>9</c:v>
                      </c:pt>
                      <c:pt idx="54">
                        <c:v>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0-E4F8-4AC4-87CE-713BCA8EAB76}"/>
                  </c:ext>
                </c:extLst>
              </c15:ser>
            </c15:filteredScatterSeries>
            <c15:filteredScatte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Comp'!$L$2</c15:sqref>
                        </c15:formulaRef>
                      </c:ext>
                    </c:extLst>
                    <c:strCache>
                      <c:ptCount val="1"/>
                      <c:pt idx="0">
                        <c:v>Artix US+ (16G, 2021, 16nm)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dLbls>
                  <c:dLbl>
                    <c:idx val="55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41-E4F8-4AC4-87CE-713BCA8EAB76}"/>
                      </c:ext>
                    </c:extLst>
                  </c:dLbl>
                  <c:dLbl>
                    <c:idx val="56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42-E4F8-4AC4-87CE-713BCA8EAB76}"/>
                      </c:ext>
                    </c:extLst>
                  </c:dLbl>
                  <c:dLbl>
                    <c:idx val="57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43-E4F8-4AC4-87CE-713BCA8EAB76}"/>
                      </c:ext>
                    </c:extLst>
                  </c:dLbl>
                  <c:dLbl>
                    <c:idx val="58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44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Comp'!$L$3:$L$96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55">
                        <c:v>6</c:v>
                      </c:pt>
                      <c:pt idx="56">
                        <c:v>6</c:v>
                      </c:pt>
                      <c:pt idx="57">
                        <c:v>6</c:v>
                      </c:pt>
                      <c:pt idx="58">
                        <c:v>6</c:v>
                      </c:pt>
                      <c:pt idx="59">
                        <c:v>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5-E4F8-4AC4-87CE-713BCA8EAB76}"/>
                  </c:ext>
                </c:extLst>
              </c15:ser>
            </c15:filteredScatterSeries>
            <c15:filteredScatterSeries>
              <c15:ser>
                <c:idx val="10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Comp'!$M$2</c15:sqref>
                        </c15:formulaRef>
                      </c:ext>
                    </c:extLst>
                    <c:strCache>
                      <c:ptCount val="1"/>
                      <c:pt idx="0">
                        <c:v>Agilex3 B (2024, 22nm)</c:v>
                      </c:pt>
                    </c:strCache>
                  </c:strRef>
                </c:tx>
                <c:spPr>
                  <a:ln w="19050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</a:ln>
                    <a:effectLst/>
                  </c:spPr>
                </c:marker>
                <c:dLbls>
                  <c:dLbl>
                    <c:idx val="66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46-E4F8-4AC4-87CE-713BCA8EAB76}"/>
                      </c:ext>
                    </c:extLst>
                  </c:dLbl>
                  <c:dLbl>
                    <c:idx val="67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47-E4F8-4AC4-87CE-713BCA8EAB76}"/>
                      </c:ext>
                    </c:extLst>
                  </c:dLbl>
                  <c:dLbl>
                    <c:idx val="68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48-E4F8-4AC4-87CE-713BCA8EAB76}"/>
                      </c:ext>
                    </c:extLst>
                  </c:dLbl>
                  <c:dLbl>
                    <c:idx val="69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49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Comp'!$M$3:$M$96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66">
                        <c:v>15</c:v>
                      </c:pt>
                      <c:pt idx="67">
                        <c:v>15</c:v>
                      </c:pt>
                      <c:pt idx="68">
                        <c:v>15</c:v>
                      </c:pt>
                      <c:pt idx="69">
                        <c:v>15</c:v>
                      </c:pt>
                      <c:pt idx="70">
                        <c:v>15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A-E4F8-4AC4-87CE-713BCA8EAB76}"/>
                  </c:ext>
                </c:extLst>
              </c15:ser>
            </c15:filteredScatterSeries>
            <c15:filteredScatterSeries>
              <c15:ser>
                <c:idx val="11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Comp'!$N$2</c15:sqref>
                        </c15:formulaRef>
                      </c:ext>
                    </c:extLst>
                    <c:strCache>
                      <c:ptCount val="1"/>
                      <c:pt idx="0">
                        <c:v>Agilex3 C (12G, 2024, XXnm)</c:v>
                      </c:pt>
                    </c:strCache>
                  </c:strRef>
                </c:tx>
                <c:spPr>
                  <a:ln w="19050" cap="rnd">
                    <a:solidFill>
                      <a:schemeClr val="accent6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</a:ln>
                    <a:effectLst/>
                  </c:spPr>
                </c:marker>
                <c:dLbls>
                  <c:dLbl>
                    <c:idx val="71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4B-E4F8-4AC4-87CE-713BCA8EAB76}"/>
                      </c:ext>
                    </c:extLst>
                  </c:dLbl>
                  <c:dLbl>
                    <c:idx val="72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4C-E4F8-4AC4-87CE-713BCA8EAB76}"/>
                      </c:ext>
                    </c:extLst>
                  </c:dLbl>
                  <c:dLbl>
                    <c:idx val="73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4D-E4F8-4AC4-87CE-713BCA8EAB76}"/>
                      </c:ext>
                    </c:extLst>
                  </c:dLbl>
                  <c:dLbl>
                    <c:idx val="74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4E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Comp'!$N$3:$N$96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71">
                        <c:v>16</c:v>
                      </c:pt>
                      <c:pt idx="72">
                        <c:v>16</c:v>
                      </c:pt>
                      <c:pt idx="73">
                        <c:v>16</c:v>
                      </c:pt>
                      <c:pt idx="74">
                        <c:v>16</c:v>
                      </c:pt>
                      <c:pt idx="75">
                        <c:v>16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4F-E4F8-4AC4-87CE-713BCA8EAB76}"/>
                  </c:ext>
                </c:extLst>
              </c15:ser>
            </c15:filteredScatterSeries>
            <c15:filteredScatterSeries>
              <c15:ser>
                <c:idx val="12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Comp'!$O$2</c15:sqref>
                        </c15:formulaRef>
                      </c:ext>
                    </c:extLst>
                    <c:strCache>
                      <c:ptCount val="1"/>
                      <c:pt idx="0">
                        <c:v>Agilex5 D (28G, 2022, 10nm)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dLbls>
                  <c:dLbl>
                    <c:idx val="76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50-E4F8-4AC4-87CE-713BCA8EAB76}"/>
                      </c:ext>
                    </c:extLst>
                  </c:dLbl>
                  <c:dLbl>
                    <c:idx val="77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51-E4F8-4AC4-87CE-713BCA8EAB76}"/>
                      </c:ext>
                    </c:extLst>
                  </c:dLbl>
                  <c:dLbl>
                    <c:idx val="78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52-E4F8-4AC4-87CE-713BCA8EAB76}"/>
                      </c:ext>
                    </c:extLst>
                  </c:dLbl>
                  <c:dLbl>
                    <c:idx val="79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53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Comp'!$O$3:$O$96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76">
                        <c:v>19</c:v>
                      </c:pt>
                      <c:pt idx="77">
                        <c:v>19</c:v>
                      </c:pt>
                      <c:pt idx="78">
                        <c:v>19</c:v>
                      </c:pt>
                      <c:pt idx="79">
                        <c:v>19</c:v>
                      </c:pt>
                      <c:pt idx="80">
                        <c:v>19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54-E4F8-4AC4-87CE-713BCA8EAB76}"/>
                  </c:ext>
                </c:extLst>
              </c15:ser>
            </c15:filteredScatterSeries>
            <c15:filteredScatterSeries>
              <c15:ser>
                <c:idx val="14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Comp'!$Q$2</c15:sqref>
                        </c15:formulaRef>
                      </c:ext>
                    </c:extLst>
                    <c:strCache>
                      <c:ptCount val="1"/>
                      <c:pt idx="0">
                        <c:v>Agilex5 E-B (17G, 2022, 10nm)</c:v>
                      </c:pt>
                    </c:strCache>
                  </c:strRef>
                </c:tx>
                <c:spPr>
                  <a:ln w="19050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dLbls>
                  <c:dLbl>
                    <c:idx val="86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55-E4F8-4AC4-87CE-713BCA8EAB76}"/>
                      </c:ext>
                    </c:extLst>
                  </c:dLbl>
                  <c:dLbl>
                    <c:idx val="87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56-E4F8-4AC4-87CE-713BCA8EAB76}"/>
                      </c:ext>
                    </c:extLst>
                  </c:dLbl>
                  <c:dLbl>
                    <c:idx val="88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57-E4F8-4AC4-87CE-713BCA8EAB76}"/>
                      </c:ext>
                    </c:extLst>
                  </c:dLbl>
                  <c:dLbl>
                    <c:idx val="89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58-E4F8-4AC4-87CE-713BCA8EAB76}"/>
                      </c:ext>
                    </c:extLst>
                  </c:dLbl>
                  <c:dLbl>
                    <c:idx val="90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59-E4F8-4AC4-87CE-713BCA8EAB76}"/>
                      </c:ext>
                    </c:extLst>
                  </c:dLbl>
                  <c:dLbl>
                    <c:idx val="91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5A-E4F8-4AC4-87CE-713BCA8EAB76}"/>
                      </c:ext>
                    </c:extLst>
                  </c:dLbl>
                  <c:dLbl>
                    <c:idx val="92"/>
                    <c:delete val="1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5B-E4F8-4AC4-87CE-713BCA8EAB76}"/>
                      </c:ext>
                    </c:extLst>
                  </c:dLbl>
                  <c:dLbl>
                    <c:idx val="93"/>
                    <c:layout>
                      <c:manualLayout>
                        <c:x val="-0.13478053009117186"/>
                        <c:y val="-3.1767090694793797E-2"/>
                      </c:manualLayout>
                    </c:layout>
                    <c:showLegendKey val="0"/>
                    <c:showVal val="0"/>
                    <c:showCatName val="0"/>
                    <c:showSerName val="1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5C-E4F8-4AC4-87CE-713BCA8EAB76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1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Comp'!$C$3:$C$96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0">
                        <c:v>8.16</c:v>
                      </c:pt>
                      <c:pt idx="1">
                        <c:v>20.400000000000002</c:v>
                      </c:pt>
                      <c:pt idx="2">
                        <c:v>34</c:v>
                      </c:pt>
                      <c:pt idx="3">
                        <c:v>68</c:v>
                      </c:pt>
                      <c:pt idx="4">
                        <c:v>102.00000000000001</c:v>
                      </c:pt>
                      <c:pt idx="5">
                        <c:v>136</c:v>
                      </c:pt>
                      <c:pt idx="6">
                        <c:v>16.32</c:v>
                      </c:pt>
                      <c:pt idx="7">
                        <c:v>21.76</c:v>
                      </c:pt>
                      <c:pt idx="8">
                        <c:v>31.28</c:v>
                      </c:pt>
                      <c:pt idx="9">
                        <c:v>44.88</c:v>
                      </c:pt>
                      <c:pt idx="10">
                        <c:v>70.72</c:v>
                      </c:pt>
                      <c:pt idx="11">
                        <c:v>97.92</c:v>
                      </c:pt>
                      <c:pt idx="12">
                        <c:v>137.36000000000001</c:v>
                      </c:pt>
                      <c:pt idx="13">
                        <c:v>292.40000000000003</c:v>
                      </c:pt>
                      <c:pt idx="14">
                        <c:v>95.2</c:v>
                      </c:pt>
                      <c:pt idx="15">
                        <c:v>217.60000000000002</c:v>
                      </c:pt>
                      <c:pt idx="16">
                        <c:v>442.00000000000006</c:v>
                      </c:pt>
                      <c:pt idx="17">
                        <c:v>482.8</c:v>
                      </c:pt>
                      <c:pt idx="18">
                        <c:v>652.80000000000007</c:v>
                      </c:pt>
                      <c:pt idx="19">
                        <c:v>2.72</c:v>
                      </c:pt>
                      <c:pt idx="20">
                        <c:v>5.44</c:v>
                      </c:pt>
                      <c:pt idx="21">
                        <c:v>10.88</c:v>
                      </c:pt>
                      <c:pt idx="22">
                        <c:v>21.76</c:v>
                      </c:pt>
                      <c:pt idx="23">
                        <c:v>34</c:v>
                      </c:pt>
                      <c:pt idx="24">
                        <c:v>54.400000000000006</c:v>
                      </c:pt>
                      <c:pt idx="25">
                        <c:v>68</c:v>
                      </c:pt>
                      <c:pt idx="26">
                        <c:v>8.16</c:v>
                      </c:pt>
                      <c:pt idx="27">
                        <c:v>13.600000000000001</c:v>
                      </c:pt>
                      <c:pt idx="28">
                        <c:v>20.400000000000002</c:v>
                      </c:pt>
                      <c:pt idx="29">
                        <c:v>32.64</c:v>
                      </c:pt>
                      <c:pt idx="30">
                        <c:v>53.040000000000006</c:v>
                      </c:pt>
                      <c:pt idx="31">
                        <c:v>74.800000000000011</c:v>
                      </c:pt>
                      <c:pt idx="32">
                        <c:v>110.16000000000001</c:v>
                      </c:pt>
                      <c:pt idx="33">
                        <c:v>161.84</c:v>
                      </c:pt>
                      <c:pt idx="34">
                        <c:v>85</c:v>
                      </c:pt>
                      <c:pt idx="35">
                        <c:v>105</c:v>
                      </c:pt>
                      <c:pt idx="36">
                        <c:v>150</c:v>
                      </c:pt>
                      <c:pt idx="37">
                        <c:v>220</c:v>
                      </c:pt>
                      <c:pt idx="38">
                        <c:v>160</c:v>
                      </c:pt>
                      <c:pt idx="39">
                        <c:v>220</c:v>
                      </c:pt>
                      <c:pt idx="40">
                        <c:v>270</c:v>
                      </c:pt>
                      <c:pt idx="41">
                        <c:v>320</c:v>
                      </c:pt>
                      <c:pt idx="42">
                        <c:v>480</c:v>
                      </c:pt>
                      <c:pt idx="43">
                        <c:v>570</c:v>
                      </c:pt>
                      <c:pt idx="44">
                        <c:v>660</c:v>
                      </c:pt>
                      <c:pt idx="45">
                        <c:v>900</c:v>
                      </c:pt>
                      <c:pt idx="46">
                        <c:v>1150</c:v>
                      </c:pt>
                      <c:pt idx="47">
                        <c:v>10.9</c:v>
                      </c:pt>
                      <c:pt idx="48">
                        <c:v>21.9</c:v>
                      </c:pt>
                      <c:pt idx="49">
                        <c:v>35.700000000000003</c:v>
                      </c:pt>
                      <c:pt idx="50">
                        <c:v>52.5</c:v>
                      </c:pt>
                      <c:pt idx="51">
                        <c:v>65.599999999999994</c:v>
                      </c:pt>
                      <c:pt idx="52">
                        <c:v>100.1</c:v>
                      </c:pt>
                      <c:pt idx="53">
                        <c:v>137.80000000000001</c:v>
                      </c:pt>
                      <c:pt idx="54">
                        <c:v>218.4</c:v>
                      </c:pt>
                      <c:pt idx="55">
                        <c:v>81.900000000000006</c:v>
                      </c:pt>
                      <c:pt idx="56">
                        <c:v>96.2</c:v>
                      </c:pt>
                      <c:pt idx="57">
                        <c:v>170.1</c:v>
                      </c:pt>
                      <c:pt idx="58">
                        <c:v>238</c:v>
                      </c:pt>
                      <c:pt idx="59">
                        <c:v>308</c:v>
                      </c:pt>
                      <c:pt idx="60">
                        <c:v>356</c:v>
                      </c:pt>
                      <c:pt idx="61">
                        <c:v>475</c:v>
                      </c:pt>
                      <c:pt idx="62">
                        <c:v>653</c:v>
                      </c:pt>
                      <c:pt idx="63">
                        <c:v>747</c:v>
                      </c:pt>
                      <c:pt idx="64">
                        <c:v>1143</c:v>
                      </c:pt>
                      <c:pt idx="65">
                        <c:v>1843</c:v>
                      </c:pt>
                      <c:pt idx="66">
                        <c:v>12.784000000000001</c:v>
                      </c:pt>
                      <c:pt idx="67">
                        <c:v>13.872</c:v>
                      </c:pt>
                      <c:pt idx="68">
                        <c:v>23.936000000000003</c:v>
                      </c:pt>
                      <c:pt idx="69">
                        <c:v>40.800000000000004</c:v>
                      </c:pt>
                      <c:pt idx="70">
                        <c:v>59.84</c:v>
                      </c:pt>
                      <c:pt idx="71">
                        <c:v>25</c:v>
                      </c:pt>
                      <c:pt idx="72">
                        <c:v>47</c:v>
                      </c:pt>
                      <c:pt idx="73">
                        <c:v>65</c:v>
                      </c:pt>
                      <c:pt idx="74">
                        <c:v>100</c:v>
                      </c:pt>
                      <c:pt idx="75">
                        <c:v>135</c:v>
                      </c:pt>
                      <c:pt idx="76">
                        <c:v>140.08000000000001</c:v>
                      </c:pt>
                      <c:pt idx="77">
                        <c:v>345.44</c:v>
                      </c:pt>
                      <c:pt idx="78">
                        <c:v>432.48</c:v>
                      </c:pt>
                      <c:pt idx="79">
                        <c:v>700.40000000000009</c:v>
                      </c:pt>
                      <c:pt idx="80">
                        <c:v>875.84</c:v>
                      </c:pt>
                      <c:pt idx="81">
                        <c:v>187.68</c:v>
                      </c:pt>
                      <c:pt idx="82">
                        <c:v>383.52000000000004</c:v>
                      </c:pt>
                      <c:pt idx="83">
                        <c:v>590.24</c:v>
                      </c:pt>
                      <c:pt idx="84">
                        <c:v>711.28000000000009</c:v>
                      </c:pt>
                      <c:pt idx="85">
                        <c:v>892.16000000000008</c:v>
                      </c:pt>
                      <c:pt idx="86">
                        <c:v>50</c:v>
                      </c:pt>
                      <c:pt idx="87">
                        <c:v>69</c:v>
                      </c:pt>
                      <c:pt idx="88">
                        <c:v>85</c:v>
                      </c:pt>
                      <c:pt idx="89">
                        <c:v>138</c:v>
                      </c:pt>
                      <c:pt idx="90">
                        <c:v>282</c:v>
                      </c:pt>
                      <c:pt idx="91">
                        <c:v>424</c:v>
                      </c:pt>
                      <c:pt idx="92">
                        <c:v>523</c:v>
                      </c:pt>
                      <c:pt idx="93">
                        <c:v>656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'[Khronos Postining Draft A.xlsx]Nexus 2 Positioning and Comp'!$Q$3:$Q$96</c15:sqref>
                        </c15:formulaRef>
                      </c:ext>
                    </c:extLst>
                    <c:numCache>
                      <c:formatCode>General</c:formatCode>
                      <c:ptCount val="94"/>
                      <c:pt idx="86">
                        <c:v>10</c:v>
                      </c:pt>
                      <c:pt idx="87">
                        <c:v>10</c:v>
                      </c:pt>
                      <c:pt idx="88">
                        <c:v>10</c:v>
                      </c:pt>
                      <c:pt idx="89">
                        <c:v>10</c:v>
                      </c:pt>
                      <c:pt idx="90">
                        <c:v>10</c:v>
                      </c:pt>
                      <c:pt idx="91">
                        <c:v>10</c:v>
                      </c:pt>
                      <c:pt idx="92">
                        <c:v>10</c:v>
                      </c:pt>
                      <c:pt idx="93">
                        <c:v>10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5D-E4F8-4AC4-87CE-713BCA8EAB76}"/>
                  </c:ext>
                </c:extLst>
              </c15:ser>
            </c15:filteredScatterSeries>
          </c:ext>
        </c:extLst>
      </c:scatterChart>
      <c:valAx>
        <c:axId val="1735540928"/>
        <c:scaling>
          <c:orientation val="minMax"/>
          <c:max val="7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Capacity K System logic Cells</a:t>
                </a:r>
              </a:p>
            </c:rich>
          </c:tx>
          <c:layout>
            <c:manualLayout>
              <c:xMode val="edge"/>
              <c:yMode val="edge"/>
              <c:x val="0.37886854020384203"/>
              <c:y val="0.9530782231766483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364416"/>
        <c:crosses val="autoZero"/>
        <c:crossBetween val="midCat"/>
      </c:valAx>
      <c:valAx>
        <c:axId val="23436441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7355409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6477E-C600-4480-8BE2-1BCFDE7A9CED}" type="datetimeFigureOut">
              <a:rPr lang="fr-FR" smtClean="0"/>
              <a:t>22/05/2025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269C0-7A9D-4F2D-B3CB-D5D58B197A9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196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2269C0-7A9D-4F2D-B3CB-D5D58B197A9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322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2269C0-7A9D-4F2D-B3CB-D5D58B197A91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1180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https://www.edn.com/how-to-design-an-fpga-architecture-tailored-for-efficiency-and-performance/</a:t>
            </a:r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2269C0-7A9D-4F2D-B3CB-D5D58B197A91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98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/>
              <a:t>https://www.edn.com/how-to-design-an-fpga-architecture-tailored-for-efficiency-and-performance/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/>
              <a:t>https://www.eetasia.com/embeddednews-lattice-targets-low-power-edge-ai-with-new-small-fpga/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2269C0-7A9D-4F2D-B3CB-D5D58B197A91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0702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DADF30-E74E-8428-04B5-E3D04E598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8F7C6D-9982-0022-2308-1A637ABD65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196123-DEAB-1C60-9513-5EE801B0BC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https://www.edn.com/how-to-design-an-fpga-architecture-tailored-for-efficiency-and-performance/</a:t>
            </a:r>
          </a:p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6357BB-8C83-8FD4-88DB-3386D24A42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2269C0-7A9D-4F2D-B3CB-D5D58B197A91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363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AAC4D-C702-3A38-33B5-DEEFB537E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C841F0-59E2-DD81-3BFD-A36F2F2AF4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583EFD-7839-7C26-EE4F-709FFC261A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https://www.edn.com/how-to-design-an-fpga-architecture-tailored-for-efficiency-and-performance/</a:t>
            </a:r>
          </a:p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F35435-0B7B-6A5D-B6D6-90AF028A17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2269C0-7A9D-4F2D-B3CB-D5D58B197A91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0518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2269C0-7A9D-4F2D-B3CB-D5D58B197A91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083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3DE35-1893-E8EB-3AC7-F90F752F4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8BDB879-4642-8757-6B76-AA04B931C1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61440BE-5021-05C9-446B-D7322B62F6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60000"/>
              </a:lnSpc>
              <a:buFont typeface="Arial" panose="020B0604020202020204" pitchFamily="34" charset="0"/>
              <a:buNone/>
            </a:pPr>
            <a:endParaRPr lang="en-US">
              <a:latin typeface="+mn-lt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324340A-BC46-779B-9E14-4E7A25E71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2269C0-7A9D-4F2D-B3CB-D5D58B197A9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9446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60000"/>
              </a:lnSpc>
              <a:buFont typeface="Arial" panose="020B0604020202020204" pitchFamily="34" charset="0"/>
              <a:buNone/>
            </a:pPr>
            <a:endParaRPr lang="en-US"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2269C0-7A9D-4F2D-B3CB-D5D58B197A9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8849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FEA9B5-1C68-03BE-4A74-27933C195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434EFEF-50D9-42A4-9A4A-6D2B8CC319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CC8F4A8-49FC-A136-A080-A664D706B8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60000"/>
              </a:lnSpc>
              <a:buFont typeface="Arial" panose="020B0604020202020204" pitchFamily="34" charset="0"/>
              <a:buNone/>
            </a:pPr>
            <a:endParaRPr lang="en-US">
              <a:latin typeface="+mn-lt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D106AA-62D2-DC03-226E-254FD99AE1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2269C0-7A9D-4F2D-B3CB-D5D58B197A9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661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A637A-C19A-DB66-93B5-320253921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2047C28-BA67-B33D-935D-962C914D15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6EDB0BF-7CBC-AC84-3B7C-B4FFFB0F94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60000"/>
              </a:lnSpc>
              <a:buFont typeface="Arial" panose="020B0604020202020204" pitchFamily="34" charset="0"/>
              <a:buNone/>
            </a:pPr>
            <a:endParaRPr lang="en-US">
              <a:latin typeface="+mn-lt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11D5300-30BC-3173-CD0D-EE1DCBB245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2269C0-7A9D-4F2D-B3CB-D5D58B197A9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775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4A71A6-BF2E-4E91-82D1-ABFB7B363D3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7498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AA4C31-E23A-4F67-9D86-0539097B522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74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>
            <a:extLst>
              <a:ext uri="{FF2B5EF4-FFF2-40B4-BE49-F238E27FC236}">
                <a16:creationId xmlns:a16="http://schemas.microsoft.com/office/drawing/2014/main" id="{12F2F0C7-F21A-0C7F-2379-4CE44B57DB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5395" name="Rectangle 3">
            <a:extLst>
              <a:ext uri="{FF2B5EF4-FFF2-40B4-BE49-F238E27FC236}">
                <a16:creationId xmlns:a16="http://schemas.microsoft.com/office/drawing/2014/main" id="{D1202385-FF39-C29C-7DF6-7E60964475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1127C-F68F-34D6-495C-832F094DAB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F6089E-0035-D127-2E47-747E3A3810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F87DD4-CCFD-8987-3317-C47F393697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https://www.edn.com/how-to-design-an-fpga-architecture-tailored-for-efficiency-and-performance/</a:t>
            </a:r>
          </a:p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0485A-9218-26CB-DA88-E9226E3071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2269C0-7A9D-4F2D-B3CB-D5D58B197A91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366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8.png"/></Relationships>
</file>

<file path=ppt/slideLayouts/_rels/slideLayout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8.png"/></Relationships>
</file>

<file path=ppt/slideLayouts/_rels/slideLayout5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8.png"/></Relationships>
</file>

<file path=ppt/slideLayouts/_rels/slideLayout5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9.png"/></Relationships>
</file>

<file path=ppt/slideLayouts/_rels/slideLayout5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2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8.png"/></Relationships>
</file>

<file path=ppt/slideLayouts/_rels/slideLayout6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8.png"/></Relationships>
</file>

<file path=ppt/slideLayouts/_rels/slideLayout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8.png"/></Relationships>
</file>

<file path=ppt/slideLayouts/_rels/slideLayout6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9.png"/></Relationships>
</file>

<file path=ppt/slideLayouts/_rels/slideLayout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5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27D5C792-8C44-CF4F-A9F3-7EC1B127D0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39" r="343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7" name="Content Placeholder 3">
            <a:extLst>
              <a:ext uri="{FF2B5EF4-FFF2-40B4-BE49-F238E27FC236}">
                <a16:creationId xmlns:a16="http://schemas.microsoft.com/office/drawing/2014/main" id="{1E07A250-1EA1-47F3-91D1-0803E55F6000}"/>
              </a:ext>
            </a:extLst>
          </p:cNvPr>
          <p:cNvSpPr txBox="1">
            <a:spLocks/>
          </p:cNvSpPr>
          <p:nvPr userDrawn="1"/>
        </p:nvSpPr>
        <p:spPr>
          <a:xfrm>
            <a:off x="0" y="1827465"/>
            <a:ext cx="12192000" cy="3011748"/>
          </a:xfrm>
          <a:prstGeom prst="rect">
            <a:avLst/>
          </a:prstGeom>
          <a:gradFill flip="none" rotWithShape="1">
            <a:gsLst>
              <a:gs pos="100000">
                <a:srgbClr val="001619">
                  <a:alpha val="60180"/>
                </a:srgbClr>
              </a:gs>
              <a:gs pos="0">
                <a:srgbClr val="001619"/>
              </a:gs>
            </a:gsLst>
            <a:lin ang="2700000" scaled="1"/>
            <a:tileRect/>
          </a:gradFill>
          <a:ln w="9525">
            <a:gradFill flip="none" rotWithShape="1">
              <a:gsLst>
                <a:gs pos="0">
                  <a:srgbClr val="081D23">
                    <a:alpha val="0"/>
                  </a:srgbClr>
                </a:gs>
                <a:gs pos="99000">
                  <a:srgbClr val="081D23">
                    <a:alpha val="0"/>
                  </a:srgbClr>
                </a:gs>
                <a:gs pos="45000">
                  <a:srgbClr val="FFFFFF"/>
                </a:gs>
              </a:gsLst>
              <a:lin ang="0" scaled="1"/>
              <a:tileRect/>
            </a:gradFill>
            <a:round/>
            <a:headEnd/>
            <a:tailEnd/>
          </a:ln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243834" indent="-24383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487668" indent="-243834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Pct val="100000"/>
              <a:buFont typeface="Arial" panose="020B0604020202020204" pitchFamily="34" charset="0"/>
              <a:buChar char="•"/>
              <a:defRPr sz="2667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2pPr>
            <a:lvl3pPr marL="975336" indent="-31698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Pct val="60000"/>
              <a:buFont typeface="Lato Regular" panose="020F0502020204030203" pitchFamily="34" charset="0"/>
              <a:buChar char="−"/>
              <a:defRPr lang="en-US" sz="2400" dirty="0" smtClean="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3pPr>
            <a:lvl4pPr marL="1219170" indent="-31698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Pct val="60000"/>
              <a:buFont typeface="Lato Regular" panose="020F0502020204030203" pitchFamily="34" charset="0"/>
              <a:buChar char="−"/>
              <a:defRPr sz="1867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4pPr>
            <a:lvl5pPr marL="1949845" indent="-457189" algn="l" rtl="0" eaLnBrk="1" fontAlgn="base" hangingPunct="1">
              <a:spcBef>
                <a:spcPts val="0"/>
              </a:spcBef>
              <a:spcAft>
                <a:spcPts val="800"/>
              </a:spcAft>
              <a:buClrTx/>
              <a:buSzPct val="60000"/>
              <a:buFont typeface="Lato Regular" panose="020F0502020204030203" pitchFamily="34" charset="0"/>
              <a:buChar char="−"/>
              <a:defRPr sz="16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5pPr>
            <a:lvl6pPr marL="2238240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2666839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3095437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3524037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325104" marR="0" lvl="0" indent="-325104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67"/>
              </a:spcAft>
              <a:buClr>
                <a:srgbClr val="FEE127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Gill Sans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B9BC3-CEC5-794E-A6AD-1336235E5D0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07263" y="3633169"/>
            <a:ext cx="9780684" cy="599017"/>
          </a:xfrm>
        </p:spPr>
        <p:txBody>
          <a:bodyPr/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7B3081-2669-3F4B-9894-9D15B753AC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74259" y="4247332"/>
            <a:ext cx="3854451" cy="394827"/>
          </a:xfrm>
        </p:spPr>
        <p:txBody>
          <a:bodyPr/>
          <a:lstStyle>
            <a:lvl1pPr marL="0" indent="0" algn="ctr">
              <a:buNone/>
              <a:defRPr sz="13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 Here</a:t>
            </a:r>
          </a:p>
        </p:txBody>
      </p:sp>
      <p:sp>
        <p:nvSpPr>
          <p:cNvPr id="40" name="Rectangle 11">
            <a:extLst>
              <a:ext uri="{FF2B5EF4-FFF2-40B4-BE49-F238E27FC236}">
                <a16:creationId xmlns:a16="http://schemas.microsoft.com/office/drawing/2014/main" id="{8EC402E2-CCAE-834C-8BFD-31E42E8E6DC7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BAD1DE8-A56C-7444-A7AF-37CD0B5148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665" y="2236320"/>
            <a:ext cx="4218670" cy="1097280"/>
          </a:xfrm>
          <a:prstGeom prst="rect">
            <a:avLst/>
          </a:prstGeom>
        </p:spPr>
      </p:pic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A23FC45-CCF5-4C0E-86BC-9A14FFDD079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2054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 NOT USE LAYOUTS PASS THIS POI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90E2E48-AABD-5146-AC36-5F5396237D06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67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598DF2-FBB8-1449-8A99-AD6F2F0BFE25}"/>
              </a:ext>
            </a:extLst>
          </p:cNvPr>
          <p:cNvSpPr txBox="1"/>
          <p:nvPr userDrawn="1"/>
        </p:nvSpPr>
        <p:spPr>
          <a:xfrm>
            <a:off x="1297256" y="2382560"/>
            <a:ext cx="959749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400" b="1">
                <a:solidFill>
                  <a:schemeClr val="bg1"/>
                </a:solidFill>
              </a:rPr>
              <a:t>DO NOT USE LAYOUTS </a:t>
            </a:r>
          </a:p>
          <a:p>
            <a:pPr algn="ctr"/>
            <a:r>
              <a:rPr lang="en-US" sz="6400" b="1">
                <a:solidFill>
                  <a:schemeClr val="bg1"/>
                </a:solidFill>
              </a:rPr>
              <a:t>PASS THIS POINT</a:t>
            </a: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51E8EE8E-1F84-3642-9CDA-E2B16CB4DC1D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537258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ECC5296-34A1-4747-8AF2-300D04C4D3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95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FB5FAAF8-0DDA-4F47-8029-0715E2F758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FCFBCBB-A9A0-DA41-ABF9-5A06C7BD3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989380"/>
            <a:ext cx="11573123" cy="5408029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497F6DC7-B2F6-424E-BB89-9F778A4C5E7A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8D1021BB-6B4F-A042-AEC0-296EC7E9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1B1A355-5365-D645-A0B6-6BECCFB0A1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3C1DB8F7-746D-344A-A5D4-8A9C5BAD07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9895" y="572341"/>
            <a:ext cx="11573123" cy="338667"/>
          </a:xfrm>
        </p:spPr>
        <p:txBody>
          <a:bodyPr anchor="t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bg1"/>
                </a:solidFill>
                <a:latin typeface="+mj-lt"/>
                <a:cs typeface="Arial"/>
              </a:defRPr>
            </a:lvl1pPr>
            <a:lvl5pPr>
              <a:defRPr/>
            </a:lvl5pPr>
          </a:lstStyle>
          <a:p>
            <a:pPr lvl="0"/>
            <a:r>
              <a:rPr lang="en-US"/>
              <a:t>Enter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282348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5684AD1F-709A-2D43-AEF8-8793C5F994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45536"/>
            <a:ext cx="12192000" cy="273741"/>
          </a:xfrm>
          <a:prstGeom prst="rect">
            <a:avLst/>
          </a:prstGeom>
        </p:spPr>
      </p:pic>
      <p:sp>
        <p:nvSpPr>
          <p:cNvPr id="43" name="Title 36">
            <a:extLst>
              <a:ext uri="{FF2B5EF4-FFF2-40B4-BE49-F238E27FC236}">
                <a16:creationId xmlns:a16="http://schemas.microsoft.com/office/drawing/2014/main" id="{3311A017-560B-B348-808D-4C0D0F83E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" y="36576"/>
            <a:ext cx="10515600" cy="549275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988C17DC-08D2-E34F-8263-168C5FDF08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71129" y="6575508"/>
            <a:ext cx="1322029" cy="21366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E14989F-B74E-F043-A108-1CB006222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480" y="911224"/>
            <a:ext cx="5826760" cy="54082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F72D3DC-9425-6E44-AA60-CBB5658DF98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121400" y="921384"/>
            <a:ext cx="5826760" cy="54082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319D7678-C8C8-4541-BECF-6535198EDA9F}"/>
              </a:ext>
            </a:extLst>
          </p:cNvPr>
          <p:cNvSpPr>
            <a:spLocks/>
          </p:cNvSpPr>
          <p:nvPr userDrawn="1"/>
        </p:nvSpPr>
        <p:spPr bwMode="auto">
          <a:xfrm>
            <a:off x="256924" y="6513431"/>
            <a:ext cx="3142768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endParaRPr lang="en-US" sz="800" b="0" i="0">
              <a:solidFill>
                <a:schemeClr val="tx1"/>
              </a:solidFill>
              <a:latin typeface="+mj-lt"/>
              <a:cs typeface="Arial"/>
            </a:endParaRP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2D363B77-03B7-4F2E-B8EF-8942B1F12FDB}"/>
              </a:ext>
            </a:extLst>
          </p:cNvPr>
          <p:cNvSpPr>
            <a:spLocks/>
          </p:cNvSpPr>
          <p:nvPr userDrawn="1"/>
        </p:nvSpPr>
        <p:spPr bwMode="auto">
          <a:xfrm>
            <a:off x="157480" y="6510992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tx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tx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</p:spTree>
    <p:extLst>
      <p:ext uri="{BB962C8B-B14F-4D97-AF65-F5344CB8AC3E}">
        <p14:creationId xmlns:p14="http://schemas.microsoft.com/office/powerpoint/2010/main" val="38394085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E1D77-9537-AEC2-1059-D08031A0E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66890-89A1-D27D-D6E5-8FF23817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1349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D691C-461B-3E8B-861B-834DFD056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5864E-6750-BF21-E661-F183AAFA56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16000" y="990600"/>
            <a:ext cx="49784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A33862-C9B1-C0CF-CCA9-7155FDC9E3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990600"/>
            <a:ext cx="49784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6434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9BB78-F9CB-85E7-14F6-EC3B63538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0" y="228600"/>
            <a:ext cx="10160000" cy="381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Online Image Placeholder 2">
            <a:extLst>
              <a:ext uri="{FF2B5EF4-FFF2-40B4-BE49-F238E27FC236}">
                <a16:creationId xmlns:a16="http://schemas.microsoft.com/office/drawing/2014/main" id="{ED2FA533-D878-1D22-E89D-52C84B3A5729}"/>
              </a:ext>
            </a:extLst>
          </p:cNvPr>
          <p:cNvSpPr>
            <a:spLocks noGrp="1"/>
          </p:cNvSpPr>
          <p:nvPr>
            <p:ph type="clipArt" sz="half" idx="1"/>
          </p:nvPr>
        </p:nvSpPr>
        <p:spPr>
          <a:xfrm>
            <a:off x="1016000" y="990600"/>
            <a:ext cx="4978400" cy="4724400"/>
          </a:xfrm>
        </p:spPr>
        <p:txBody>
          <a:bodyPr/>
          <a:lstStyle/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DE0BCB-D8AF-EC57-4DBC-49266828D9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97600" y="990600"/>
            <a:ext cx="49784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9788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533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+mj-lt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61000">
                <a:schemeClr val="tx1">
                  <a:alpha val="69000"/>
                </a:schemeClr>
              </a:gs>
              <a:gs pos="0">
                <a:schemeClr val="tx2">
                  <a:alpha val="69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533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+mj-lt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2258493" y="3912107"/>
            <a:ext cx="7798025" cy="418900"/>
          </a:xfrm>
          <a:prstGeom prst="rect">
            <a:avLst/>
          </a:prstGeom>
          <a:effectLst/>
        </p:spPr>
        <p:txBody>
          <a:bodyPr vert="horz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  <a:lvl2pPr marL="476220" indent="0">
              <a:buNone/>
              <a:defRPr sz="2400">
                <a:solidFill>
                  <a:schemeClr val="bg1"/>
                </a:solidFill>
              </a:defRPr>
            </a:lvl2pPr>
            <a:lvl3pPr marL="750048" indent="0">
              <a:buNone/>
              <a:defRPr sz="2400">
                <a:solidFill>
                  <a:schemeClr val="bg1"/>
                </a:solidFill>
              </a:defRPr>
            </a:lvl3pPr>
            <a:lvl4pPr marL="1035781" indent="0">
              <a:buNone/>
              <a:defRPr sz="2400">
                <a:solidFill>
                  <a:schemeClr val="bg1"/>
                </a:solidFill>
              </a:defRPr>
            </a:lvl4pPr>
            <a:lvl5pPr marL="1309607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Author Name, Author Job Title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53052" y="3115896"/>
            <a:ext cx="7723997" cy="628091"/>
          </a:xfrm>
          <a:prstGeom prst="rect">
            <a:avLst/>
          </a:prstGeom>
          <a:effectLst/>
        </p:spPr>
        <p:txBody>
          <a:bodyPr lIns="64291" tIns="32146" rIns="64291" bIns="32146" anchor="ctr"/>
          <a:lstStyle>
            <a:lvl1pPr algn="ctr">
              <a:lnSpc>
                <a:spcPct val="80000"/>
              </a:lnSpc>
              <a:defRPr sz="3733" b="1" i="0" cap="none">
                <a:solidFill>
                  <a:srgbClr val="FFFFFF"/>
                </a:solidFill>
                <a:latin typeface="+mj-lt"/>
                <a:cs typeface="Arial Black" panose="020B0A04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42" name="Group 41"/>
          <p:cNvGrpSpPr/>
          <p:nvPr userDrawn="1"/>
        </p:nvGrpSpPr>
        <p:grpSpPr>
          <a:xfrm>
            <a:off x="9054618" y="6253363"/>
            <a:ext cx="2527783" cy="416127"/>
            <a:chOff x="3121025" y="2933700"/>
            <a:chExt cx="5949951" cy="979488"/>
          </a:xfrm>
          <a:solidFill>
            <a:schemeClr val="bg1"/>
          </a:solidFill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289300" y="2933700"/>
              <a:ext cx="361950" cy="273050"/>
            </a:xfrm>
            <a:custGeom>
              <a:avLst/>
              <a:gdLst>
                <a:gd name="T0" fmla="*/ 2 w 32"/>
                <a:gd name="T1" fmla="*/ 24 h 24"/>
                <a:gd name="T2" fmla="*/ 25 w 32"/>
                <a:gd name="T3" fmla="*/ 24 h 24"/>
                <a:gd name="T4" fmla="*/ 26 w 32"/>
                <a:gd name="T5" fmla="*/ 23 h 24"/>
                <a:gd name="T6" fmla="*/ 31 w 32"/>
                <a:gd name="T7" fmla="*/ 3 h 24"/>
                <a:gd name="T8" fmla="*/ 31 w 32"/>
                <a:gd name="T9" fmla="*/ 1 h 24"/>
                <a:gd name="T10" fmla="*/ 30 w 32"/>
                <a:gd name="T11" fmla="*/ 0 h 24"/>
                <a:gd name="T12" fmla="*/ 7 w 32"/>
                <a:gd name="T13" fmla="*/ 0 h 24"/>
                <a:gd name="T14" fmla="*/ 5 w 32"/>
                <a:gd name="T15" fmla="*/ 2 h 24"/>
                <a:gd name="T16" fmla="*/ 0 w 32"/>
                <a:gd name="T17" fmla="*/ 22 h 24"/>
                <a:gd name="T18" fmla="*/ 1 w 32"/>
                <a:gd name="T19" fmla="*/ 24 h 24"/>
                <a:gd name="T20" fmla="*/ 2 w 32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2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2"/>
                    <a:pt x="32" y="2"/>
                    <a:pt x="31" y="1"/>
                  </a:cubicBezTo>
                  <a:cubicBezTo>
                    <a:pt x="31" y="1"/>
                    <a:pt x="30" y="0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1" y="24"/>
                    <a:pt x="1" y="24"/>
                    <a:pt x="2" y="2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3211513" y="3286125"/>
              <a:ext cx="349250" cy="273050"/>
            </a:xfrm>
            <a:custGeom>
              <a:avLst/>
              <a:gdLst>
                <a:gd name="T0" fmla="*/ 26 w 31"/>
                <a:gd name="T1" fmla="*/ 22 h 24"/>
                <a:gd name="T2" fmla="*/ 31 w 31"/>
                <a:gd name="T3" fmla="*/ 2 h 24"/>
                <a:gd name="T4" fmla="*/ 31 w 31"/>
                <a:gd name="T5" fmla="*/ 0 h 24"/>
                <a:gd name="T6" fmla="*/ 29 w 31"/>
                <a:gd name="T7" fmla="*/ 0 h 24"/>
                <a:gd name="T8" fmla="*/ 7 w 31"/>
                <a:gd name="T9" fmla="*/ 0 h 24"/>
                <a:gd name="T10" fmla="*/ 5 w 31"/>
                <a:gd name="T11" fmla="*/ 1 h 24"/>
                <a:gd name="T12" fmla="*/ 0 w 31"/>
                <a:gd name="T13" fmla="*/ 21 h 24"/>
                <a:gd name="T14" fmla="*/ 0 w 31"/>
                <a:gd name="T15" fmla="*/ 23 h 24"/>
                <a:gd name="T16" fmla="*/ 2 w 31"/>
                <a:gd name="T17" fmla="*/ 24 h 24"/>
                <a:gd name="T18" fmla="*/ 24 w 31"/>
                <a:gd name="T19" fmla="*/ 24 h 24"/>
                <a:gd name="T20" fmla="*/ 26 w 31"/>
                <a:gd name="T2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6" y="22"/>
                  </a:move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1" y="1"/>
                    <a:pt x="31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3121025" y="3627438"/>
              <a:ext cx="360363" cy="274638"/>
            </a:xfrm>
            <a:custGeom>
              <a:avLst/>
              <a:gdLst>
                <a:gd name="T0" fmla="*/ 30 w 32"/>
                <a:gd name="T1" fmla="*/ 0 h 24"/>
                <a:gd name="T2" fmla="*/ 7 w 32"/>
                <a:gd name="T3" fmla="*/ 0 h 24"/>
                <a:gd name="T4" fmla="*/ 5 w 32"/>
                <a:gd name="T5" fmla="*/ 1 h 24"/>
                <a:gd name="T6" fmla="*/ 0 w 32"/>
                <a:gd name="T7" fmla="*/ 22 h 24"/>
                <a:gd name="T8" fmla="*/ 1 w 32"/>
                <a:gd name="T9" fmla="*/ 23 h 24"/>
                <a:gd name="T10" fmla="*/ 2 w 32"/>
                <a:gd name="T11" fmla="*/ 24 h 24"/>
                <a:gd name="T12" fmla="*/ 25 w 32"/>
                <a:gd name="T13" fmla="*/ 24 h 24"/>
                <a:gd name="T14" fmla="*/ 26 w 32"/>
                <a:gd name="T15" fmla="*/ 23 h 24"/>
                <a:gd name="T16" fmla="*/ 31 w 32"/>
                <a:gd name="T17" fmla="*/ 2 h 24"/>
                <a:gd name="T18" fmla="*/ 31 w 32"/>
                <a:gd name="T19" fmla="*/ 1 h 24"/>
                <a:gd name="T20" fmla="*/ 30 w 32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4"/>
                    <a:pt x="1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3662363" y="2933700"/>
              <a:ext cx="349250" cy="273050"/>
            </a:xfrm>
            <a:custGeom>
              <a:avLst/>
              <a:gdLst>
                <a:gd name="T0" fmla="*/ 2 w 31"/>
                <a:gd name="T1" fmla="*/ 24 h 24"/>
                <a:gd name="T2" fmla="*/ 24 w 31"/>
                <a:gd name="T3" fmla="*/ 24 h 24"/>
                <a:gd name="T4" fmla="*/ 26 w 31"/>
                <a:gd name="T5" fmla="*/ 23 h 24"/>
                <a:gd name="T6" fmla="*/ 31 w 31"/>
                <a:gd name="T7" fmla="*/ 3 h 24"/>
                <a:gd name="T8" fmla="*/ 31 w 31"/>
                <a:gd name="T9" fmla="*/ 1 h 24"/>
                <a:gd name="T10" fmla="*/ 29 w 31"/>
                <a:gd name="T11" fmla="*/ 0 h 24"/>
                <a:gd name="T12" fmla="*/ 7 w 31"/>
                <a:gd name="T13" fmla="*/ 0 h 24"/>
                <a:gd name="T14" fmla="*/ 5 w 31"/>
                <a:gd name="T15" fmla="*/ 2 h 24"/>
                <a:gd name="T16" fmla="*/ 0 w 31"/>
                <a:gd name="T17" fmla="*/ 22 h 24"/>
                <a:gd name="T18" fmla="*/ 0 w 31"/>
                <a:gd name="T19" fmla="*/ 24 h 24"/>
                <a:gd name="T20" fmla="*/ 2 w 31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1"/>
                  </a:cubicBezTo>
                  <a:cubicBezTo>
                    <a:pt x="31" y="1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1" y="24"/>
                    <a:pt x="1" y="24"/>
                    <a:pt x="2" y="2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3571875" y="3286125"/>
              <a:ext cx="360363" cy="273050"/>
            </a:xfrm>
            <a:custGeom>
              <a:avLst/>
              <a:gdLst>
                <a:gd name="T0" fmla="*/ 27 w 32"/>
                <a:gd name="T1" fmla="*/ 22 h 24"/>
                <a:gd name="T2" fmla="*/ 32 w 32"/>
                <a:gd name="T3" fmla="*/ 2 h 24"/>
                <a:gd name="T4" fmla="*/ 31 w 32"/>
                <a:gd name="T5" fmla="*/ 0 h 24"/>
                <a:gd name="T6" fmla="*/ 30 w 32"/>
                <a:gd name="T7" fmla="*/ 0 h 24"/>
                <a:gd name="T8" fmla="*/ 7 w 32"/>
                <a:gd name="T9" fmla="*/ 0 h 24"/>
                <a:gd name="T10" fmla="*/ 6 w 32"/>
                <a:gd name="T11" fmla="*/ 1 h 24"/>
                <a:gd name="T12" fmla="*/ 0 w 32"/>
                <a:gd name="T13" fmla="*/ 21 h 24"/>
                <a:gd name="T14" fmla="*/ 1 w 32"/>
                <a:gd name="T15" fmla="*/ 23 h 24"/>
                <a:gd name="T16" fmla="*/ 2 w 32"/>
                <a:gd name="T17" fmla="*/ 24 h 24"/>
                <a:gd name="T18" fmla="*/ 25 w 32"/>
                <a:gd name="T19" fmla="*/ 24 h 24"/>
                <a:gd name="T20" fmla="*/ 27 w 32"/>
                <a:gd name="T2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27" y="2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1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3"/>
                    <a:pt x="2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3"/>
                    <a:pt x="27" y="2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3492500" y="3627438"/>
              <a:ext cx="349250" cy="274638"/>
            </a:xfrm>
            <a:custGeom>
              <a:avLst/>
              <a:gdLst>
                <a:gd name="T0" fmla="*/ 29 w 31"/>
                <a:gd name="T1" fmla="*/ 0 h 24"/>
                <a:gd name="T2" fmla="*/ 7 w 31"/>
                <a:gd name="T3" fmla="*/ 0 h 24"/>
                <a:gd name="T4" fmla="*/ 5 w 31"/>
                <a:gd name="T5" fmla="*/ 1 h 24"/>
                <a:gd name="T6" fmla="*/ 0 w 31"/>
                <a:gd name="T7" fmla="*/ 22 h 24"/>
                <a:gd name="T8" fmla="*/ 0 w 31"/>
                <a:gd name="T9" fmla="*/ 23 h 24"/>
                <a:gd name="T10" fmla="*/ 2 w 31"/>
                <a:gd name="T11" fmla="*/ 24 h 24"/>
                <a:gd name="T12" fmla="*/ 24 w 31"/>
                <a:gd name="T13" fmla="*/ 24 h 24"/>
                <a:gd name="T14" fmla="*/ 26 w 31"/>
                <a:gd name="T15" fmla="*/ 23 h 24"/>
                <a:gd name="T16" fmla="*/ 31 w 31"/>
                <a:gd name="T17" fmla="*/ 2 h 24"/>
                <a:gd name="T18" fmla="*/ 31 w 31"/>
                <a:gd name="T19" fmla="*/ 1 h 24"/>
                <a:gd name="T20" fmla="*/ 29 w 31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1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1" y="0"/>
                    <a:pt x="30" y="0"/>
                    <a:pt x="2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4033838" y="2933700"/>
              <a:ext cx="349250" cy="273050"/>
            </a:xfrm>
            <a:custGeom>
              <a:avLst/>
              <a:gdLst>
                <a:gd name="T0" fmla="*/ 31 w 31"/>
                <a:gd name="T1" fmla="*/ 1 h 24"/>
                <a:gd name="T2" fmla="*/ 29 w 31"/>
                <a:gd name="T3" fmla="*/ 0 h 24"/>
                <a:gd name="T4" fmla="*/ 7 w 31"/>
                <a:gd name="T5" fmla="*/ 0 h 24"/>
                <a:gd name="T6" fmla="*/ 5 w 31"/>
                <a:gd name="T7" fmla="*/ 2 h 24"/>
                <a:gd name="T8" fmla="*/ 0 w 31"/>
                <a:gd name="T9" fmla="*/ 22 h 24"/>
                <a:gd name="T10" fmla="*/ 0 w 31"/>
                <a:gd name="T11" fmla="*/ 24 h 24"/>
                <a:gd name="T12" fmla="*/ 2 w 31"/>
                <a:gd name="T13" fmla="*/ 24 h 24"/>
                <a:gd name="T14" fmla="*/ 24 w 31"/>
                <a:gd name="T15" fmla="*/ 24 h 24"/>
                <a:gd name="T16" fmla="*/ 26 w 31"/>
                <a:gd name="T17" fmla="*/ 23 h 24"/>
                <a:gd name="T18" fmla="*/ 31 w 31"/>
                <a:gd name="T19" fmla="*/ 3 h 24"/>
                <a:gd name="T20" fmla="*/ 31 w 31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31" y="1"/>
                  </a:moveTo>
                  <a:cubicBezTo>
                    <a:pt x="30" y="1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3943350" y="3286125"/>
              <a:ext cx="360363" cy="273050"/>
            </a:xfrm>
            <a:custGeom>
              <a:avLst/>
              <a:gdLst>
                <a:gd name="T0" fmla="*/ 30 w 32"/>
                <a:gd name="T1" fmla="*/ 0 h 24"/>
                <a:gd name="T2" fmla="*/ 7 w 32"/>
                <a:gd name="T3" fmla="*/ 0 h 24"/>
                <a:gd name="T4" fmla="*/ 5 w 32"/>
                <a:gd name="T5" fmla="*/ 1 h 24"/>
                <a:gd name="T6" fmla="*/ 0 w 32"/>
                <a:gd name="T7" fmla="*/ 21 h 24"/>
                <a:gd name="T8" fmla="*/ 1 w 32"/>
                <a:gd name="T9" fmla="*/ 23 h 24"/>
                <a:gd name="T10" fmla="*/ 2 w 32"/>
                <a:gd name="T11" fmla="*/ 24 h 24"/>
                <a:gd name="T12" fmla="*/ 25 w 32"/>
                <a:gd name="T13" fmla="*/ 24 h 24"/>
                <a:gd name="T14" fmla="*/ 26 w 32"/>
                <a:gd name="T15" fmla="*/ 22 h 24"/>
                <a:gd name="T16" fmla="*/ 31 w 32"/>
                <a:gd name="T17" fmla="*/ 2 h 24"/>
                <a:gd name="T18" fmla="*/ 31 w 32"/>
                <a:gd name="T19" fmla="*/ 0 h 24"/>
                <a:gd name="T20" fmla="*/ 30 w 32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3"/>
                    <a:pt x="26" y="2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1"/>
                    <a:pt x="31" y="1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3863975" y="3627438"/>
              <a:ext cx="350838" cy="274638"/>
            </a:xfrm>
            <a:custGeom>
              <a:avLst/>
              <a:gdLst>
                <a:gd name="T0" fmla="*/ 29 w 31"/>
                <a:gd name="T1" fmla="*/ 0 h 24"/>
                <a:gd name="T2" fmla="*/ 7 w 31"/>
                <a:gd name="T3" fmla="*/ 0 h 24"/>
                <a:gd name="T4" fmla="*/ 5 w 31"/>
                <a:gd name="T5" fmla="*/ 1 h 24"/>
                <a:gd name="T6" fmla="*/ 0 w 31"/>
                <a:gd name="T7" fmla="*/ 22 h 24"/>
                <a:gd name="T8" fmla="*/ 0 w 31"/>
                <a:gd name="T9" fmla="*/ 23 h 24"/>
                <a:gd name="T10" fmla="*/ 2 w 31"/>
                <a:gd name="T11" fmla="*/ 24 h 24"/>
                <a:gd name="T12" fmla="*/ 24 w 31"/>
                <a:gd name="T13" fmla="*/ 24 h 24"/>
                <a:gd name="T14" fmla="*/ 26 w 31"/>
                <a:gd name="T15" fmla="*/ 23 h 24"/>
                <a:gd name="T16" fmla="*/ 31 w 31"/>
                <a:gd name="T17" fmla="*/ 2 h 24"/>
                <a:gd name="T18" fmla="*/ 31 w 31"/>
                <a:gd name="T19" fmla="*/ 1 h 24"/>
                <a:gd name="T20" fmla="*/ 29 w 31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0" y="0"/>
                    <a:pt x="30" y="0"/>
                    <a:pt x="2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2" name="Freeform 14"/>
            <p:cNvSpPr>
              <a:spLocks/>
            </p:cNvSpPr>
            <p:nvPr/>
          </p:nvSpPr>
          <p:spPr bwMode="auto">
            <a:xfrm>
              <a:off x="4462463" y="2933700"/>
              <a:ext cx="608013" cy="649288"/>
            </a:xfrm>
            <a:custGeom>
              <a:avLst/>
              <a:gdLst>
                <a:gd name="T0" fmla="*/ 52 w 54"/>
                <a:gd name="T1" fmla="*/ 47 h 57"/>
                <a:gd name="T2" fmla="*/ 16 w 54"/>
                <a:gd name="T3" fmla="*/ 47 h 57"/>
                <a:gd name="T4" fmla="*/ 27 w 54"/>
                <a:gd name="T5" fmla="*/ 3 h 57"/>
                <a:gd name="T6" fmla="*/ 27 w 54"/>
                <a:gd name="T7" fmla="*/ 1 h 57"/>
                <a:gd name="T8" fmla="*/ 25 w 54"/>
                <a:gd name="T9" fmla="*/ 0 h 57"/>
                <a:gd name="T10" fmla="*/ 16 w 54"/>
                <a:gd name="T11" fmla="*/ 0 h 57"/>
                <a:gd name="T12" fmla="*/ 14 w 54"/>
                <a:gd name="T13" fmla="*/ 2 h 57"/>
                <a:gd name="T14" fmla="*/ 0 w 54"/>
                <a:gd name="T15" fmla="*/ 55 h 57"/>
                <a:gd name="T16" fmla="*/ 0 w 54"/>
                <a:gd name="T17" fmla="*/ 56 h 57"/>
                <a:gd name="T18" fmla="*/ 2 w 54"/>
                <a:gd name="T19" fmla="*/ 57 h 57"/>
                <a:gd name="T20" fmla="*/ 51 w 54"/>
                <a:gd name="T21" fmla="*/ 57 h 57"/>
                <a:gd name="T22" fmla="*/ 53 w 54"/>
                <a:gd name="T23" fmla="*/ 56 h 57"/>
                <a:gd name="T24" fmla="*/ 54 w 54"/>
                <a:gd name="T25" fmla="*/ 49 h 57"/>
                <a:gd name="T26" fmla="*/ 54 w 54"/>
                <a:gd name="T27" fmla="*/ 48 h 57"/>
                <a:gd name="T28" fmla="*/ 52 w 54"/>
                <a:gd name="T2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57">
                  <a:moveTo>
                    <a:pt x="52" y="47"/>
                  </a:moveTo>
                  <a:cubicBezTo>
                    <a:pt x="16" y="47"/>
                    <a:pt x="16" y="47"/>
                    <a:pt x="16" y="4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8" y="2"/>
                    <a:pt x="27" y="2"/>
                    <a:pt x="27" y="1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1" y="57"/>
                    <a:pt x="1" y="57"/>
                    <a:pt x="2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7"/>
                    <a:pt x="52" y="57"/>
                    <a:pt x="53" y="5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9"/>
                    <a:pt x="54" y="48"/>
                    <a:pt x="54" y="48"/>
                  </a:cubicBezTo>
                  <a:cubicBezTo>
                    <a:pt x="54" y="47"/>
                    <a:pt x="53" y="47"/>
                    <a:pt x="52" y="4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3" name="Freeform 15"/>
            <p:cNvSpPr>
              <a:spLocks noEditPoints="1"/>
            </p:cNvSpPr>
            <p:nvPr/>
          </p:nvSpPr>
          <p:spPr bwMode="auto">
            <a:xfrm>
              <a:off x="5103813" y="2933700"/>
              <a:ext cx="800100" cy="649288"/>
            </a:xfrm>
            <a:custGeom>
              <a:avLst/>
              <a:gdLst>
                <a:gd name="T0" fmla="*/ 57 w 71"/>
                <a:gd name="T1" fmla="*/ 2 h 57"/>
                <a:gd name="T2" fmla="*/ 55 w 71"/>
                <a:gd name="T3" fmla="*/ 0 h 57"/>
                <a:gd name="T4" fmla="*/ 45 w 71"/>
                <a:gd name="T5" fmla="*/ 0 h 57"/>
                <a:gd name="T6" fmla="*/ 44 w 71"/>
                <a:gd name="T7" fmla="*/ 1 h 57"/>
                <a:gd name="T8" fmla="*/ 1 w 71"/>
                <a:gd name="T9" fmla="*/ 54 h 57"/>
                <a:gd name="T10" fmla="*/ 1 w 71"/>
                <a:gd name="T11" fmla="*/ 56 h 57"/>
                <a:gd name="T12" fmla="*/ 3 w 71"/>
                <a:gd name="T13" fmla="*/ 57 h 57"/>
                <a:gd name="T14" fmla="*/ 13 w 71"/>
                <a:gd name="T15" fmla="*/ 57 h 57"/>
                <a:gd name="T16" fmla="*/ 14 w 71"/>
                <a:gd name="T17" fmla="*/ 56 h 57"/>
                <a:gd name="T18" fmla="*/ 25 w 71"/>
                <a:gd name="T19" fmla="*/ 43 h 57"/>
                <a:gd name="T20" fmla="*/ 53 w 71"/>
                <a:gd name="T21" fmla="*/ 43 h 57"/>
                <a:gd name="T22" fmla="*/ 57 w 71"/>
                <a:gd name="T23" fmla="*/ 56 h 57"/>
                <a:gd name="T24" fmla="*/ 58 w 71"/>
                <a:gd name="T25" fmla="*/ 57 h 57"/>
                <a:gd name="T26" fmla="*/ 69 w 71"/>
                <a:gd name="T27" fmla="*/ 57 h 57"/>
                <a:gd name="T28" fmla="*/ 70 w 71"/>
                <a:gd name="T29" fmla="*/ 56 h 57"/>
                <a:gd name="T30" fmla="*/ 71 w 71"/>
                <a:gd name="T31" fmla="*/ 55 h 57"/>
                <a:gd name="T32" fmla="*/ 57 w 71"/>
                <a:gd name="T33" fmla="*/ 2 h 57"/>
                <a:gd name="T34" fmla="*/ 51 w 71"/>
                <a:gd name="T35" fmla="*/ 33 h 57"/>
                <a:gd name="T36" fmla="*/ 33 w 71"/>
                <a:gd name="T37" fmla="*/ 33 h 57"/>
                <a:gd name="T38" fmla="*/ 41 w 71"/>
                <a:gd name="T39" fmla="*/ 23 h 57"/>
                <a:gd name="T40" fmla="*/ 47 w 71"/>
                <a:gd name="T41" fmla="*/ 15 h 57"/>
                <a:gd name="T42" fmla="*/ 48 w 71"/>
                <a:gd name="T43" fmla="*/ 23 h 57"/>
                <a:gd name="T44" fmla="*/ 51 w 71"/>
                <a:gd name="T45" fmla="*/ 3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57">
                  <a:moveTo>
                    <a:pt x="57" y="2"/>
                  </a:moveTo>
                  <a:cubicBezTo>
                    <a:pt x="57" y="1"/>
                    <a:pt x="56" y="0"/>
                    <a:pt x="5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1"/>
                    <a:pt x="44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5"/>
                    <a:pt x="0" y="55"/>
                    <a:pt x="1" y="56"/>
                  </a:cubicBezTo>
                  <a:cubicBezTo>
                    <a:pt x="1" y="57"/>
                    <a:pt x="2" y="57"/>
                    <a:pt x="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4" y="57"/>
                    <a:pt x="14" y="56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7"/>
                    <a:pt x="58" y="57"/>
                    <a:pt x="58" y="57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9" y="57"/>
                    <a:pt x="70" y="57"/>
                    <a:pt x="70" y="56"/>
                  </a:cubicBezTo>
                  <a:cubicBezTo>
                    <a:pt x="71" y="56"/>
                    <a:pt x="71" y="55"/>
                    <a:pt x="71" y="55"/>
                  </a:cubicBezTo>
                  <a:lnTo>
                    <a:pt x="57" y="2"/>
                  </a:lnTo>
                  <a:close/>
                  <a:moveTo>
                    <a:pt x="5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3" y="21"/>
                    <a:pt x="45" y="18"/>
                    <a:pt x="47" y="15"/>
                  </a:cubicBezTo>
                  <a:cubicBezTo>
                    <a:pt x="47" y="18"/>
                    <a:pt x="47" y="20"/>
                    <a:pt x="48" y="23"/>
                  </a:cubicBezTo>
                  <a:lnTo>
                    <a:pt x="51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4" name="Freeform 16"/>
            <p:cNvSpPr>
              <a:spLocks/>
            </p:cNvSpPr>
            <p:nvPr/>
          </p:nvSpPr>
          <p:spPr bwMode="auto">
            <a:xfrm>
              <a:off x="5926138" y="2933700"/>
              <a:ext cx="711200" cy="649288"/>
            </a:xfrm>
            <a:custGeom>
              <a:avLst/>
              <a:gdLst>
                <a:gd name="T0" fmla="*/ 61 w 63"/>
                <a:gd name="T1" fmla="*/ 0 h 57"/>
                <a:gd name="T2" fmla="*/ 4 w 63"/>
                <a:gd name="T3" fmla="*/ 0 h 57"/>
                <a:gd name="T4" fmla="*/ 2 w 63"/>
                <a:gd name="T5" fmla="*/ 2 h 57"/>
                <a:gd name="T6" fmla="*/ 0 w 63"/>
                <a:gd name="T7" fmla="*/ 8 h 57"/>
                <a:gd name="T8" fmla="*/ 1 w 63"/>
                <a:gd name="T9" fmla="*/ 10 h 57"/>
                <a:gd name="T10" fmla="*/ 2 w 63"/>
                <a:gd name="T11" fmla="*/ 11 h 57"/>
                <a:gd name="T12" fmla="*/ 23 w 63"/>
                <a:gd name="T13" fmla="*/ 11 h 57"/>
                <a:gd name="T14" fmla="*/ 12 w 63"/>
                <a:gd name="T15" fmla="*/ 55 h 57"/>
                <a:gd name="T16" fmla="*/ 12 w 63"/>
                <a:gd name="T17" fmla="*/ 56 h 57"/>
                <a:gd name="T18" fmla="*/ 14 w 63"/>
                <a:gd name="T19" fmla="*/ 57 h 57"/>
                <a:gd name="T20" fmla="*/ 24 w 63"/>
                <a:gd name="T21" fmla="*/ 57 h 57"/>
                <a:gd name="T22" fmla="*/ 26 w 63"/>
                <a:gd name="T23" fmla="*/ 56 h 57"/>
                <a:gd name="T24" fmla="*/ 37 w 63"/>
                <a:gd name="T25" fmla="*/ 11 h 57"/>
                <a:gd name="T26" fmla="*/ 59 w 63"/>
                <a:gd name="T27" fmla="*/ 11 h 57"/>
                <a:gd name="T28" fmla="*/ 61 w 63"/>
                <a:gd name="T29" fmla="*/ 9 h 57"/>
                <a:gd name="T30" fmla="*/ 63 w 63"/>
                <a:gd name="T31" fmla="*/ 3 h 57"/>
                <a:gd name="T32" fmla="*/ 63 w 63"/>
                <a:gd name="T33" fmla="*/ 1 h 57"/>
                <a:gd name="T34" fmla="*/ 61 w 63"/>
                <a:gd name="T3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57">
                  <a:moveTo>
                    <a:pt x="6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6"/>
                    <a:pt x="12" y="56"/>
                  </a:cubicBezTo>
                  <a:cubicBezTo>
                    <a:pt x="13" y="57"/>
                    <a:pt x="13" y="57"/>
                    <a:pt x="1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7"/>
                    <a:pt x="25" y="57"/>
                    <a:pt x="26" y="56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0" y="11"/>
                    <a:pt x="61" y="10"/>
                    <a:pt x="61" y="9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5" name="Freeform 17"/>
            <p:cNvSpPr>
              <a:spLocks/>
            </p:cNvSpPr>
            <p:nvPr/>
          </p:nvSpPr>
          <p:spPr bwMode="auto">
            <a:xfrm>
              <a:off x="6648450" y="2933700"/>
              <a:ext cx="709613" cy="649288"/>
            </a:xfrm>
            <a:custGeom>
              <a:avLst/>
              <a:gdLst>
                <a:gd name="T0" fmla="*/ 61 w 63"/>
                <a:gd name="T1" fmla="*/ 9 h 57"/>
                <a:gd name="T2" fmla="*/ 63 w 63"/>
                <a:gd name="T3" fmla="*/ 3 h 57"/>
                <a:gd name="T4" fmla="*/ 63 w 63"/>
                <a:gd name="T5" fmla="*/ 1 h 57"/>
                <a:gd name="T6" fmla="*/ 61 w 63"/>
                <a:gd name="T7" fmla="*/ 0 h 57"/>
                <a:gd name="T8" fmla="*/ 4 w 63"/>
                <a:gd name="T9" fmla="*/ 0 h 57"/>
                <a:gd name="T10" fmla="*/ 2 w 63"/>
                <a:gd name="T11" fmla="*/ 2 h 57"/>
                <a:gd name="T12" fmla="*/ 0 w 63"/>
                <a:gd name="T13" fmla="*/ 8 h 57"/>
                <a:gd name="T14" fmla="*/ 1 w 63"/>
                <a:gd name="T15" fmla="*/ 10 h 57"/>
                <a:gd name="T16" fmla="*/ 2 w 63"/>
                <a:gd name="T17" fmla="*/ 11 h 57"/>
                <a:gd name="T18" fmla="*/ 23 w 63"/>
                <a:gd name="T19" fmla="*/ 11 h 57"/>
                <a:gd name="T20" fmla="*/ 12 w 63"/>
                <a:gd name="T21" fmla="*/ 55 h 57"/>
                <a:gd name="T22" fmla="*/ 12 w 63"/>
                <a:gd name="T23" fmla="*/ 56 h 57"/>
                <a:gd name="T24" fmla="*/ 14 w 63"/>
                <a:gd name="T25" fmla="*/ 57 h 57"/>
                <a:gd name="T26" fmla="*/ 24 w 63"/>
                <a:gd name="T27" fmla="*/ 57 h 57"/>
                <a:gd name="T28" fmla="*/ 26 w 63"/>
                <a:gd name="T29" fmla="*/ 56 h 57"/>
                <a:gd name="T30" fmla="*/ 37 w 63"/>
                <a:gd name="T31" fmla="*/ 11 h 57"/>
                <a:gd name="T32" fmla="*/ 59 w 63"/>
                <a:gd name="T33" fmla="*/ 11 h 57"/>
                <a:gd name="T34" fmla="*/ 61 w 63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57">
                  <a:moveTo>
                    <a:pt x="61" y="9"/>
                  </a:move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2" y="0"/>
                    <a:pt x="6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6"/>
                    <a:pt x="12" y="56"/>
                  </a:cubicBezTo>
                  <a:cubicBezTo>
                    <a:pt x="13" y="57"/>
                    <a:pt x="13" y="57"/>
                    <a:pt x="1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7"/>
                    <a:pt x="25" y="57"/>
                    <a:pt x="26" y="56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0" y="11"/>
                    <a:pt x="61" y="10"/>
                    <a:pt x="61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7278688" y="2933700"/>
              <a:ext cx="327025" cy="649288"/>
            </a:xfrm>
            <a:custGeom>
              <a:avLst/>
              <a:gdLst>
                <a:gd name="T0" fmla="*/ 28 w 29"/>
                <a:gd name="T1" fmla="*/ 1 h 57"/>
                <a:gd name="T2" fmla="*/ 26 w 29"/>
                <a:gd name="T3" fmla="*/ 0 h 57"/>
                <a:gd name="T4" fmla="*/ 16 w 29"/>
                <a:gd name="T5" fmla="*/ 0 h 57"/>
                <a:gd name="T6" fmla="*/ 14 w 29"/>
                <a:gd name="T7" fmla="*/ 2 h 57"/>
                <a:gd name="T8" fmla="*/ 1 w 29"/>
                <a:gd name="T9" fmla="*/ 55 h 57"/>
                <a:gd name="T10" fmla="*/ 1 w 29"/>
                <a:gd name="T11" fmla="*/ 56 h 57"/>
                <a:gd name="T12" fmla="*/ 3 w 29"/>
                <a:gd name="T13" fmla="*/ 57 h 57"/>
                <a:gd name="T14" fmla="*/ 13 w 29"/>
                <a:gd name="T15" fmla="*/ 57 h 57"/>
                <a:gd name="T16" fmla="*/ 15 w 29"/>
                <a:gd name="T17" fmla="*/ 56 h 57"/>
                <a:gd name="T18" fmla="*/ 28 w 29"/>
                <a:gd name="T19" fmla="*/ 3 h 57"/>
                <a:gd name="T20" fmla="*/ 28 w 29"/>
                <a:gd name="T2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7">
                  <a:moveTo>
                    <a:pt x="28" y="1"/>
                  </a:moveTo>
                  <a:cubicBezTo>
                    <a:pt x="28" y="1"/>
                    <a:pt x="27" y="0"/>
                    <a:pt x="2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1"/>
                    <a:pt x="14" y="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1" y="56"/>
                    <a:pt x="1" y="56"/>
                  </a:cubicBezTo>
                  <a:cubicBezTo>
                    <a:pt x="1" y="57"/>
                    <a:pt x="2" y="57"/>
                    <a:pt x="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4" y="57"/>
                    <a:pt x="14" y="57"/>
                    <a:pt x="15" y="5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2"/>
                    <a:pt x="28" y="2"/>
                    <a:pt x="28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7583488" y="2933700"/>
              <a:ext cx="755650" cy="649288"/>
            </a:xfrm>
            <a:custGeom>
              <a:avLst/>
              <a:gdLst>
                <a:gd name="T0" fmla="*/ 53 w 67"/>
                <a:gd name="T1" fmla="*/ 47 h 57"/>
                <a:gd name="T2" fmla="*/ 31 w 67"/>
                <a:gd name="T3" fmla="*/ 47 h 57"/>
                <a:gd name="T4" fmla="*/ 17 w 67"/>
                <a:gd name="T5" fmla="*/ 42 h 57"/>
                <a:gd name="T6" fmla="*/ 16 w 67"/>
                <a:gd name="T7" fmla="*/ 29 h 57"/>
                <a:gd name="T8" fmla="*/ 42 w 67"/>
                <a:gd name="T9" fmla="*/ 11 h 57"/>
                <a:gd name="T10" fmla="*/ 64 w 67"/>
                <a:gd name="T11" fmla="*/ 11 h 57"/>
                <a:gd name="T12" fmla="*/ 66 w 67"/>
                <a:gd name="T13" fmla="*/ 9 h 57"/>
                <a:gd name="T14" fmla="*/ 67 w 67"/>
                <a:gd name="T15" fmla="*/ 3 h 57"/>
                <a:gd name="T16" fmla="*/ 67 w 67"/>
                <a:gd name="T17" fmla="*/ 1 h 57"/>
                <a:gd name="T18" fmla="*/ 65 w 67"/>
                <a:gd name="T19" fmla="*/ 0 h 57"/>
                <a:gd name="T20" fmla="*/ 43 w 67"/>
                <a:gd name="T21" fmla="*/ 0 h 57"/>
                <a:gd name="T22" fmla="*/ 2 w 67"/>
                <a:gd name="T23" fmla="*/ 28 h 57"/>
                <a:gd name="T24" fmla="*/ 5 w 67"/>
                <a:gd name="T25" fmla="*/ 48 h 57"/>
                <a:gd name="T26" fmla="*/ 29 w 67"/>
                <a:gd name="T27" fmla="*/ 57 h 57"/>
                <a:gd name="T28" fmla="*/ 51 w 67"/>
                <a:gd name="T29" fmla="*/ 57 h 57"/>
                <a:gd name="T30" fmla="*/ 53 w 67"/>
                <a:gd name="T31" fmla="*/ 56 h 57"/>
                <a:gd name="T32" fmla="*/ 55 w 67"/>
                <a:gd name="T33" fmla="*/ 49 h 57"/>
                <a:gd name="T34" fmla="*/ 55 w 67"/>
                <a:gd name="T35" fmla="*/ 48 h 57"/>
                <a:gd name="T36" fmla="*/ 53 w 67"/>
                <a:gd name="T37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57">
                  <a:moveTo>
                    <a:pt x="53" y="47"/>
                  </a:moveTo>
                  <a:cubicBezTo>
                    <a:pt x="31" y="47"/>
                    <a:pt x="31" y="47"/>
                    <a:pt x="31" y="47"/>
                  </a:cubicBezTo>
                  <a:cubicBezTo>
                    <a:pt x="24" y="47"/>
                    <a:pt x="19" y="45"/>
                    <a:pt x="17" y="42"/>
                  </a:cubicBezTo>
                  <a:cubicBezTo>
                    <a:pt x="15" y="40"/>
                    <a:pt x="15" y="35"/>
                    <a:pt x="16" y="29"/>
                  </a:cubicBezTo>
                  <a:cubicBezTo>
                    <a:pt x="19" y="17"/>
                    <a:pt x="28" y="11"/>
                    <a:pt x="42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4" y="11"/>
                    <a:pt x="65" y="10"/>
                    <a:pt x="66" y="9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2"/>
                    <a:pt x="67" y="2"/>
                    <a:pt x="67" y="1"/>
                  </a:cubicBezTo>
                  <a:cubicBezTo>
                    <a:pt x="66" y="1"/>
                    <a:pt x="66" y="0"/>
                    <a:pt x="6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7" y="11"/>
                    <a:pt x="2" y="28"/>
                  </a:cubicBezTo>
                  <a:cubicBezTo>
                    <a:pt x="0" y="36"/>
                    <a:pt x="1" y="43"/>
                    <a:pt x="5" y="48"/>
                  </a:cubicBezTo>
                  <a:cubicBezTo>
                    <a:pt x="9" y="54"/>
                    <a:pt x="18" y="57"/>
                    <a:pt x="29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7"/>
                    <a:pt x="53" y="57"/>
                    <a:pt x="53" y="56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49"/>
                    <a:pt x="55" y="48"/>
                    <a:pt x="55" y="48"/>
                  </a:cubicBezTo>
                  <a:cubicBezTo>
                    <a:pt x="54" y="47"/>
                    <a:pt x="54" y="47"/>
                    <a:pt x="53" y="4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8281988" y="2933700"/>
              <a:ext cx="788988" cy="649288"/>
            </a:xfrm>
            <a:custGeom>
              <a:avLst/>
              <a:gdLst>
                <a:gd name="T0" fmla="*/ 70 w 70"/>
                <a:gd name="T1" fmla="*/ 1 h 57"/>
                <a:gd name="T2" fmla="*/ 68 w 70"/>
                <a:gd name="T3" fmla="*/ 0 h 57"/>
                <a:gd name="T4" fmla="*/ 16 w 70"/>
                <a:gd name="T5" fmla="*/ 0 h 57"/>
                <a:gd name="T6" fmla="*/ 14 w 70"/>
                <a:gd name="T7" fmla="*/ 2 h 57"/>
                <a:gd name="T8" fmla="*/ 0 w 70"/>
                <a:gd name="T9" fmla="*/ 55 h 57"/>
                <a:gd name="T10" fmla="*/ 1 w 70"/>
                <a:gd name="T11" fmla="*/ 56 h 57"/>
                <a:gd name="T12" fmla="*/ 2 w 70"/>
                <a:gd name="T13" fmla="*/ 57 h 57"/>
                <a:gd name="T14" fmla="*/ 55 w 70"/>
                <a:gd name="T15" fmla="*/ 57 h 57"/>
                <a:gd name="T16" fmla="*/ 57 w 70"/>
                <a:gd name="T17" fmla="*/ 56 h 57"/>
                <a:gd name="T18" fmla="*/ 59 w 70"/>
                <a:gd name="T19" fmla="*/ 49 h 57"/>
                <a:gd name="T20" fmla="*/ 59 w 70"/>
                <a:gd name="T21" fmla="*/ 48 h 57"/>
                <a:gd name="T22" fmla="*/ 57 w 70"/>
                <a:gd name="T23" fmla="*/ 47 h 57"/>
                <a:gd name="T24" fmla="*/ 17 w 70"/>
                <a:gd name="T25" fmla="*/ 47 h 57"/>
                <a:gd name="T26" fmla="*/ 20 w 70"/>
                <a:gd name="T27" fmla="*/ 33 h 57"/>
                <a:gd name="T28" fmla="*/ 57 w 70"/>
                <a:gd name="T29" fmla="*/ 33 h 57"/>
                <a:gd name="T30" fmla="*/ 59 w 70"/>
                <a:gd name="T31" fmla="*/ 31 h 57"/>
                <a:gd name="T32" fmla="*/ 61 w 70"/>
                <a:gd name="T33" fmla="*/ 26 h 57"/>
                <a:gd name="T34" fmla="*/ 60 w 70"/>
                <a:gd name="T35" fmla="*/ 24 h 57"/>
                <a:gd name="T36" fmla="*/ 59 w 70"/>
                <a:gd name="T37" fmla="*/ 23 h 57"/>
                <a:gd name="T38" fmla="*/ 23 w 70"/>
                <a:gd name="T39" fmla="*/ 23 h 57"/>
                <a:gd name="T40" fmla="*/ 26 w 70"/>
                <a:gd name="T41" fmla="*/ 11 h 57"/>
                <a:gd name="T42" fmla="*/ 67 w 70"/>
                <a:gd name="T43" fmla="*/ 11 h 57"/>
                <a:gd name="T44" fmla="*/ 69 w 70"/>
                <a:gd name="T45" fmla="*/ 9 h 57"/>
                <a:gd name="T46" fmla="*/ 70 w 70"/>
                <a:gd name="T47" fmla="*/ 3 h 57"/>
                <a:gd name="T48" fmla="*/ 70 w 70"/>
                <a:gd name="T49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57">
                  <a:moveTo>
                    <a:pt x="70" y="1"/>
                  </a:moveTo>
                  <a:cubicBezTo>
                    <a:pt x="69" y="1"/>
                    <a:pt x="69" y="0"/>
                    <a:pt x="6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1" y="56"/>
                  </a:cubicBezTo>
                  <a:cubicBezTo>
                    <a:pt x="1" y="57"/>
                    <a:pt x="2" y="57"/>
                    <a:pt x="2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7"/>
                    <a:pt x="57" y="57"/>
                    <a:pt x="57" y="56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9" y="49"/>
                    <a:pt x="59" y="48"/>
                    <a:pt x="59" y="48"/>
                  </a:cubicBezTo>
                  <a:cubicBezTo>
                    <a:pt x="58" y="47"/>
                    <a:pt x="58" y="47"/>
                    <a:pt x="5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8" y="33"/>
                    <a:pt x="59" y="32"/>
                    <a:pt x="59" y="31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5"/>
                    <a:pt x="61" y="24"/>
                    <a:pt x="60" y="24"/>
                  </a:cubicBezTo>
                  <a:cubicBezTo>
                    <a:pt x="60" y="23"/>
                    <a:pt x="59" y="23"/>
                    <a:pt x="59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8" y="11"/>
                    <a:pt x="68" y="10"/>
                    <a:pt x="69" y="9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2"/>
                    <a:pt x="70" y="2"/>
                    <a:pt x="70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>
              <a:off x="4394200" y="3708400"/>
              <a:ext cx="236538" cy="193675"/>
            </a:xfrm>
            <a:custGeom>
              <a:avLst/>
              <a:gdLst>
                <a:gd name="T0" fmla="*/ 21 w 21"/>
                <a:gd name="T1" fmla="*/ 0 h 17"/>
                <a:gd name="T2" fmla="*/ 12 w 21"/>
                <a:gd name="T3" fmla="*/ 0 h 17"/>
                <a:gd name="T4" fmla="*/ 3 w 21"/>
                <a:gd name="T5" fmla="*/ 5 h 17"/>
                <a:gd name="T6" fmla="*/ 3 w 21"/>
                <a:gd name="T7" fmla="*/ 8 h 17"/>
                <a:gd name="T8" fmla="*/ 9 w 21"/>
                <a:gd name="T9" fmla="*/ 10 h 17"/>
                <a:gd name="T10" fmla="*/ 13 w 21"/>
                <a:gd name="T11" fmla="*/ 10 h 17"/>
                <a:gd name="T12" fmla="*/ 16 w 21"/>
                <a:gd name="T13" fmla="*/ 11 h 17"/>
                <a:gd name="T14" fmla="*/ 16 w 21"/>
                <a:gd name="T15" fmla="*/ 12 h 17"/>
                <a:gd name="T16" fmla="*/ 11 w 21"/>
                <a:gd name="T17" fmla="*/ 15 h 17"/>
                <a:gd name="T18" fmla="*/ 1 w 21"/>
                <a:gd name="T19" fmla="*/ 15 h 17"/>
                <a:gd name="T20" fmla="*/ 1 w 21"/>
                <a:gd name="T21" fmla="*/ 15 h 17"/>
                <a:gd name="T22" fmla="*/ 0 w 21"/>
                <a:gd name="T23" fmla="*/ 17 h 17"/>
                <a:gd name="T24" fmla="*/ 0 w 21"/>
                <a:gd name="T25" fmla="*/ 17 h 17"/>
                <a:gd name="T26" fmla="*/ 1 w 21"/>
                <a:gd name="T27" fmla="*/ 17 h 17"/>
                <a:gd name="T28" fmla="*/ 11 w 21"/>
                <a:gd name="T29" fmla="*/ 17 h 17"/>
                <a:gd name="T30" fmla="*/ 20 w 21"/>
                <a:gd name="T31" fmla="*/ 12 h 17"/>
                <a:gd name="T32" fmla="*/ 19 w 21"/>
                <a:gd name="T33" fmla="*/ 9 h 17"/>
                <a:gd name="T34" fmla="*/ 14 w 21"/>
                <a:gd name="T35" fmla="*/ 7 h 17"/>
                <a:gd name="T36" fmla="*/ 9 w 21"/>
                <a:gd name="T37" fmla="*/ 7 h 17"/>
                <a:gd name="T38" fmla="*/ 7 w 21"/>
                <a:gd name="T39" fmla="*/ 7 h 17"/>
                <a:gd name="T40" fmla="*/ 7 w 21"/>
                <a:gd name="T41" fmla="*/ 5 h 17"/>
                <a:gd name="T42" fmla="*/ 11 w 21"/>
                <a:gd name="T43" fmla="*/ 3 h 17"/>
                <a:gd name="T44" fmla="*/ 20 w 21"/>
                <a:gd name="T45" fmla="*/ 3 h 17"/>
                <a:gd name="T46" fmla="*/ 21 w 21"/>
                <a:gd name="T47" fmla="*/ 3 h 17"/>
                <a:gd name="T48" fmla="*/ 21 w 21"/>
                <a:gd name="T49" fmla="*/ 1 h 17"/>
                <a:gd name="T50" fmla="*/ 21 w 21"/>
                <a:gd name="T51" fmla="*/ 1 h 17"/>
                <a:gd name="T52" fmla="*/ 21 w 21"/>
                <a:gd name="T5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17">
                  <a:moveTo>
                    <a:pt x="2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4" y="2"/>
                    <a:pt x="3" y="5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4" y="10"/>
                    <a:pt x="6" y="10"/>
                    <a:pt x="9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5" y="10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5" y="14"/>
                    <a:pt x="13" y="15"/>
                    <a:pt x="1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6" y="17"/>
                    <a:pt x="19" y="16"/>
                    <a:pt x="20" y="12"/>
                  </a:cubicBezTo>
                  <a:cubicBezTo>
                    <a:pt x="20" y="11"/>
                    <a:pt x="20" y="10"/>
                    <a:pt x="19" y="9"/>
                  </a:cubicBezTo>
                  <a:cubicBezTo>
                    <a:pt x="18" y="8"/>
                    <a:pt x="16" y="7"/>
                    <a:pt x="14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4"/>
                    <a:pt x="8" y="3"/>
                    <a:pt x="1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0" name="Freeform 22"/>
            <p:cNvSpPr>
              <a:spLocks/>
            </p:cNvSpPr>
            <p:nvPr/>
          </p:nvSpPr>
          <p:spPr bwMode="auto">
            <a:xfrm>
              <a:off x="4754563" y="3708400"/>
              <a:ext cx="236538" cy="193675"/>
            </a:xfrm>
            <a:custGeom>
              <a:avLst/>
              <a:gdLst>
                <a:gd name="T0" fmla="*/ 20 w 21"/>
                <a:gd name="T1" fmla="*/ 0 h 17"/>
                <a:gd name="T2" fmla="*/ 5 w 21"/>
                <a:gd name="T3" fmla="*/ 0 h 17"/>
                <a:gd name="T4" fmla="*/ 4 w 21"/>
                <a:gd name="T5" fmla="*/ 1 h 17"/>
                <a:gd name="T6" fmla="*/ 0 w 21"/>
                <a:gd name="T7" fmla="*/ 17 h 17"/>
                <a:gd name="T8" fmla="*/ 0 w 21"/>
                <a:gd name="T9" fmla="*/ 17 h 17"/>
                <a:gd name="T10" fmla="*/ 0 w 21"/>
                <a:gd name="T11" fmla="*/ 17 h 17"/>
                <a:gd name="T12" fmla="*/ 17 w 21"/>
                <a:gd name="T13" fmla="*/ 17 h 17"/>
                <a:gd name="T14" fmla="*/ 17 w 21"/>
                <a:gd name="T15" fmla="*/ 17 h 17"/>
                <a:gd name="T16" fmla="*/ 17 w 21"/>
                <a:gd name="T17" fmla="*/ 15 h 17"/>
                <a:gd name="T18" fmla="*/ 17 w 21"/>
                <a:gd name="T19" fmla="*/ 15 h 17"/>
                <a:gd name="T20" fmla="*/ 17 w 21"/>
                <a:gd name="T21" fmla="*/ 15 h 17"/>
                <a:gd name="T22" fmla="*/ 4 w 21"/>
                <a:gd name="T23" fmla="*/ 15 h 17"/>
                <a:gd name="T24" fmla="*/ 6 w 21"/>
                <a:gd name="T25" fmla="*/ 10 h 17"/>
                <a:gd name="T26" fmla="*/ 17 w 21"/>
                <a:gd name="T27" fmla="*/ 10 h 17"/>
                <a:gd name="T28" fmla="*/ 18 w 21"/>
                <a:gd name="T29" fmla="*/ 10 h 17"/>
                <a:gd name="T30" fmla="*/ 18 w 21"/>
                <a:gd name="T31" fmla="*/ 8 h 17"/>
                <a:gd name="T32" fmla="*/ 18 w 21"/>
                <a:gd name="T33" fmla="*/ 7 h 17"/>
                <a:gd name="T34" fmla="*/ 18 w 21"/>
                <a:gd name="T35" fmla="*/ 7 h 17"/>
                <a:gd name="T36" fmla="*/ 6 w 21"/>
                <a:gd name="T37" fmla="*/ 7 h 17"/>
                <a:gd name="T38" fmla="*/ 7 w 21"/>
                <a:gd name="T39" fmla="*/ 3 h 17"/>
                <a:gd name="T40" fmla="*/ 20 w 21"/>
                <a:gd name="T41" fmla="*/ 3 h 17"/>
                <a:gd name="T42" fmla="*/ 20 w 21"/>
                <a:gd name="T43" fmla="*/ 3 h 17"/>
                <a:gd name="T44" fmla="*/ 21 w 21"/>
                <a:gd name="T45" fmla="*/ 1 h 17"/>
                <a:gd name="T46" fmla="*/ 21 w 21"/>
                <a:gd name="T47" fmla="*/ 1 h 17"/>
                <a:gd name="T48" fmla="*/ 20 w 21"/>
                <a:gd name="T4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1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10"/>
                    <a:pt x="18" y="1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1" name="Freeform 23"/>
            <p:cNvSpPr>
              <a:spLocks/>
            </p:cNvSpPr>
            <p:nvPr/>
          </p:nvSpPr>
          <p:spPr bwMode="auto">
            <a:xfrm>
              <a:off x="5103813" y="3708400"/>
              <a:ext cx="293688" cy="193675"/>
            </a:xfrm>
            <a:custGeom>
              <a:avLst/>
              <a:gdLst>
                <a:gd name="T0" fmla="*/ 26 w 26"/>
                <a:gd name="T1" fmla="*/ 0 h 17"/>
                <a:gd name="T2" fmla="*/ 22 w 26"/>
                <a:gd name="T3" fmla="*/ 0 h 17"/>
                <a:gd name="T4" fmla="*/ 21 w 26"/>
                <a:gd name="T5" fmla="*/ 1 h 17"/>
                <a:gd name="T6" fmla="*/ 14 w 26"/>
                <a:gd name="T7" fmla="*/ 11 h 17"/>
                <a:gd name="T8" fmla="*/ 12 w 26"/>
                <a:gd name="T9" fmla="*/ 14 h 17"/>
                <a:gd name="T10" fmla="*/ 12 w 26"/>
                <a:gd name="T11" fmla="*/ 11 h 17"/>
                <a:gd name="T12" fmla="*/ 9 w 26"/>
                <a:gd name="T13" fmla="*/ 1 h 17"/>
                <a:gd name="T14" fmla="*/ 8 w 26"/>
                <a:gd name="T15" fmla="*/ 0 h 17"/>
                <a:gd name="T16" fmla="*/ 4 w 26"/>
                <a:gd name="T17" fmla="*/ 0 h 17"/>
                <a:gd name="T18" fmla="*/ 4 w 26"/>
                <a:gd name="T19" fmla="*/ 1 h 17"/>
                <a:gd name="T20" fmla="*/ 0 w 26"/>
                <a:gd name="T21" fmla="*/ 17 h 17"/>
                <a:gd name="T22" fmla="*/ 0 w 26"/>
                <a:gd name="T23" fmla="*/ 17 h 17"/>
                <a:gd name="T24" fmla="*/ 0 w 26"/>
                <a:gd name="T25" fmla="*/ 17 h 17"/>
                <a:gd name="T26" fmla="*/ 3 w 26"/>
                <a:gd name="T27" fmla="*/ 17 h 17"/>
                <a:gd name="T28" fmla="*/ 4 w 26"/>
                <a:gd name="T29" fmla="*/ 17 h 17"/>
                <a:gd name="T30" fmla="*/ 6 w 26"/>
                <a:gd name="T31" fmla="*/ 8 h 17"/>
                <a:gd name="T32" fmla="*/ 6 w 26"/>
                <a:gd name="T33" fmla="*/ 6 h 17"/>
                <a:gd name="T34" fmla="*/ 7 w 26"/>
                <a:gd name="T35" fmla="*/ 8 h 17"/>
                <a:gd name="T36" fmla="*/ 9 w 26"/>
                <a:gd name="T37" fmla="*/ 17 h 17"/>
                <a:gd name="T38" fmla="*/ 9 w 26"/>
                <a:gd name="T39" fmla="*/ 17 h 17"/>
                <a:gd name="T40" fmla="*/ 12 w 26"/>
                <a:gd name="T41" fmla="*/ 17 h 17"/>
                <a:gd name="T42" fmla="*/ 13 w 26"/>
                <a:gd name="T43" fmla="*/ 17 h 17"/>
                <a:gd name="T44" fmla="*/ 20 w 26"/>
                <a:gd name="T45" fmla="*/ 8 h 17"/>
                <a:gd name="T46" fmla="*/ 21 w 26"/>
                <a:gd name="T47" fmla="*/ 6 h 17"/>
                <a:gd name="T48" fmla="*/ 21 w 26"/>
                <a:gd name="T49" fmla="*/ 7 h 17"/>
                <a:gd name="T50" fmla="*/ 18 w 26"/>
                <a:gd name="T51" fmla="*/ 17 h 17"/>
                <a:gd name="T52" fmla="*/ 18 w 26"/>
                <a:gd name="T53" fmla="*/ 17 h 17"/>
                <a:gd name="T54" fmla="*/ 19 w 26"/>
                <a:gd name="T55" fmla="*/ 17 h 17"/>
                <a:gd name="T56" fmla="*/ 22 w 26"/>
                <a:gd name="T57" fmla="*/ 17 h 17"/>
                <a:gd name="T58" fmla="*/ 22 w 26"/>
                <a:gd name="T59" fmla="*/ 17 h 17"/>
                <a:gd name="T60" fmla="*/ 26 w 26"/>
                <a:gd name="T61" fmla="*/ 1 h 17"/>
                <a:gd name="T62" fmla="*/ 26 w 26"/>
                <a:gd name="T63" fmla="*/ 1 h 17"/>
                <a:gd name="T64" fmla="*/ 26 w 26"/>
                <a:gd name="T6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" h="17">
                  <a:moveTo>
                    <a:pt x="2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1" y="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2" y="13"/>
                    <a:pt x="12" y="14"/>
                  </a:cubicBezTo>
                  <a:cubicBezTo>
                    <a:pt x="12" y="13"/>
                    <a:pt x="12" y="12"/>
                    <a:pt x="12" y="1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4" y="1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7"/>
                    <a:pt x="7" y="7"/>
                    <a:pt x="7" y="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2" name="Freeform 24"/>
            <p:cNvSpPr>
              <a:spLocks/>
            </p:cNvSpPr>
            <p:nvPr/>
          </p:nvSpPr>
          <p:spPr bwMode="auto">
            <a:xfrm>
              <a:off x="5521325" y="3708400"/>
              <a:ext cx="101600" cy="193675"/>
            </a:xfrm>
            <a:custGeom>
              <a:avLst/>
              <a:gdLst>
                <a:gd name="T0" fmla="*/ 8 w 9"/>
                <a:gd name="T1" fmla="*/ 0 h 17"/>
                <a:gd name="T2" fmla="*/ 5 w 9"/>
                <a:gd name="T3" fmla="*/ 0 h 17"/>
                <a:gd name="T4" fmla="*/ 5 w 9"/>
                <a:gd name="T5" fmla="*/ 1 h 17"/>
                <a:gd name="T6" fmla="*/ 0 w 9"/>
                <a:gd name="T7" fmla="*/ 17 h 17"/>
                <a:gd name="T8" fmla="*/ 0 w 9"/>
                <a:gd name="T9" fmla="*/ 17 h 17"/>
                <a:gd name="T10" fmla="*/ 1 w 9"/>
                <a:gd name="T11" fmla="*/ 17 h 17"/>
                <a:gd name="T12" fmla="*/ 4 w 9"/>
                <a:gd name="T13" fmla="*/ 17 h 17"/>
                <a:gd name="T14" fmla="*/ 4 w 9"/>
                <a:gd name="T15" fmla="*/ 17 h 17"/>
                <a:gd name="T16" fmla="*/ 9 w 9"/>
                <a:gd name="T17" fmla="*/ 1 h 17"/>
                <a:gd name="T18" fmla="*/ 8 w 9"/>
                <a:gd name="T19" fmla="*/ 1 h 17"/>
                <a:gd name="T20" fmla="*/ 8 w 9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7">
                  <a:moveTo>
                    <a:pt x="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3" name="Freeform 25"/>
            <p:cNvSpPr>
              <a:spLocks/>
            </p:cNvSpPr>
            <p:nvPr/>
          </p:nvSpPr>
          <p:spPr bwMode="auto">
            <a:xfrm>
              <a:off x="5746750" y="3708400"/>
              <a:ext cx="225425" cy="193675"/>
            </a:xfrm>
            <a:custGeom>
              <a:avLst/>
              <a:gdLst>
                <a:gd name="T0" fmla="*/ 20 w 20"/>
                <a:gd name="T1" fmla="*/ 0 h 17"/>
                <a:gd name="T2" fmla="*/ 13 w 20"/>
                <a:gd name="T3" fmla="*/ 0 h 17"/>
                <a:gd name="T4" fmla="*/ 0 w 20"/>
                <a:gd name="T5" fmla="*/ 9 h 17"/>
                <a:gd name="T6" fmla="*/ 1 w 20"/>
                <a:gd name="T7" fmla="*/ 15 h 17"/>
                <a:gd name="T8" fmla="*/ 8 w 20"/>
                <a:gd name="T9" fmla="*/ 17 h 17"/>
                <a:gd name="T10" fmla="*/ 15 w 20"/>
                <a:gd name="T11" fmla="*/ 17 h 17"/>
                <a:gd name="T12" fmla="*/ 16 w 20"/>
                <a:gd name="T13" fmla="*/ 17 h 17"/>
                <a:gd name="T14" fmla="*/ 16 w 20"/>
                <a:gd name="T15" fmla="*/ 15 h 17"/>
                <a:gd name="T16" fmla="*/ 16 w 20"/>
                <a:gd name="T17" fmla="*/ 15 h 17"/>
                <a:gd name="T18" fmla="*/ 16 w 20"/>
                <a:gd name="T19" fmla="*/ 15 h 17"/>
                <a:gd name="T20" fmla="*/ 9 w 20"/>
                <a:gd name="T21" fmla="*/ 15 h 17"/>
                <a:gd name="T22" fmla="*/ 5 w 20"/>
                <a:gd name="T23" fmla="*/ 13 h 17"/>
                <a:gd name="T24" fmla="*/ 4 w 20"/>
                <a:gd name="T25" fmla="*/ 9 h 17"/>
                <a:gd name="T26" fmla="*/ 12 w 20"/>
                <a:gd name="T27" fmla="*/ 3 h 17"/>
                <a:gd name="T28" fmla="*/ 19 w 20"/>
                <a:gd name="T29" fmla="*/ 3 h 17"/>
                <a:gd name="T30" fmla="*/ 20 w 20"/>
                <a:gd name="T31" fmla="*/ 3 h 17"/>
                <a:gd name="T32" fmla="*/ 20 w 20"/>
                <a:gd name="T33" fmla="*/ 1 h 17"/>
                <a:gd name="T34" fmla="*/ 20 w 20"/>
                <a:gd name="T35" fmla="*/ 1 h 17"/>
                <a:gd name="T36" fmla="*/ 20 w 20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7">
                  <a:moveTo>
                    <a:pt x="2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2" y="3"/>
                    <a:pt x="0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5" y="17"/>
                    <a:pt x="8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5"/>
                    <a:pt x="5" y="14"/>
                    <a:pt x="5" y="13"/>
                  </a:cubicBezTo>
                  <a:cubicBezTo>
                    <a:pt x="4" y="12"/>
                    <a:pt x="4" y="11"/>
                    <a:pt x="4" y="9"/>
                  </a:cubicBezTo>
                  <a:cubicBezTo>
                    <a:pt x="5" y="5"/>
                    <a:pt x="8" y="3"/>
                    <a:pt x="1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3"/>
                    <a:pt x="20" y="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4" name="Freeform 26"/>
            <p:cNvSpPr>
              <a:spLocks noEditPoints="1"/>
            </p:cNvSpPr>
            <p:nvPr/>
          </p:nvSpPr>
          <p:spPr bwMode="auto">
            <a:xfrm>
              <a:off x="6073775" y="3708400"/>
              <a:ext cx="269875" cy="204788"/>
            </a:xfrm>
            <a:custGeom>
              <a:avLst/>
              <a:gdLst>
                <a:gd name="T0" fmla="*/ 14 w 24"/>
                <a:gd name="T1" fmla="*/ 0 h 18"/>
                <a:gd name="T2" fmla="*/ 1 w 24"/>
                <a:gd name="T3" fmla="*/ 9 h 18"/>
                <a:gd name="T4" fmla="*/ 2 w 24"/>
                <a:gd name="T5" fmla="*/ 15 h 18"/>
                <a:gd name="T6" fmla="*/ 10 w 24"/>
                <a:gd name="T7" fmla="*/ 18 h 18"/>
                <a:gd name="T8" fmla="*/ 23 w 24"/>
                <a:gd name="T9" fmla="*/ 9 h 18"/>
                <a:gd name="T10" fmla="*/ 22 w 24"/>
                <a:gd name="T11" fmla="*/ 3 h 18"/>
                <a:gd name="T12" fmla="*/ 14 w 24"/>
                <a:gd name="T13" fmla="*/ 0 h 18"/>
                <a:gd name="T14" fmla="*/ 10 w 24"/>
                <a:gd name="T15" fmla="*/ 15 h 18"/>
                <a:gd name="T16" fmla="*/ 5 w 24"/>
                <a:gd name="T17" fmla="*/ 13 h 18"/>
                <a:gd name="T18" fmla="*/ 5 w 24"/>
                <a:gd name="T19" fmla="*/ 9 h 18"/>
                <a:gd name="T20" fmla="*/ 14 w 24"/>
                <a:gd name="T21" fmla="*/ 3 h 18"/>
                <a:gd name="T22" fmla="*/ 19 w 24"/>
                <a:gd name="T23" fmla="*/ 4 h 18"/>
                <a:gd name="T24" fmla="*/ 19 w 24"/>
                <a:gd name="T25" fmla="*/ 9 h 18"/>
                <a:gd name="T26" fmla="*/ 10 w 24"/>
                <a:gd name="T2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18">
                  <a:moveTo>
                    <a:pt x="14" y="0"/>
                  </a:moveTo>
                  <a:cubicBezTo>
                    <a:pt x="7" y="0"/>
                    <a:pt x="3" y="3"/>
                    <a:pt x="1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3" y="17"/>
                    <a:pt x="6" y="18"/>
                    <a:pt x="10" y="18"/>
                  </a:cubicBezTo>
                  <a:cubicBezTo>
                    <a:pt x="17" y="18"/>
                    <a:pt x="22" y="15"/>
                    <a:pt x="23" y="9"/>
                  </a:cubicBezTo>
                  <a:cubicBezTo>
                    <a:pt x="24" y="6"/>
                    <a:pt x="24" y="4"/>
                    <a:pt x="22" y="3"/>
                  </a:cubicBezTo>
                  <a:cubicBezTo>
                    <a:pt x="21" y="1"/>
                    <a:pt x="18" y="0"/>
                    <a:pt x="14" y="0"/>
                  </a:cubicBezTo>
                  <a:moveTo>
                    <a:pt x="10" y="15"/>
                  </a:moveTo>
                  <a:cubicBezTo>
                    <a:pt x="8" y="15"/>
                    <a:pt x="6" y="14"/>
                    <a:pt x="5" y="13"/>
                  </a:cubicBezTo>
                  <a:cubicBezTo>
                    <a:pt x="5" y="12"/>
                    <a:pt x="5" y="11"/>
                    <a:pt x="5" y="9"/>
                  </a:cubicBezTo>
                  <a:cubicBezTo>
                    <a:pt x="6" y="4"/>
                    <a:pt x="10" y="3"/>
                    <a:pt x="14" y="3"/>
                  </a:cubicBezTo>
                  <a:cubicBezTo>
                    <a:pt x="16" y="3"/>
                    <a:pt x="18" y="3"/>
                    <a:pt x="19" y="4"/>
                  </a:cubicBezTo>
                  <a:cubicBezTo>
                    <a:pt x="20" y="5"/>
                    <a:pt x="20" y="7"/>
                    <a:pt x="19" y="9"/>
                  </a:cubicBezTo>
                  <a:cubicBezTo>
                    <a:pt x="18" y="13"/>
                    <a:pt x="15" y="15"/>
                    <a:pt x="10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6467475" y="3708400"/>
              <a:ext cx="247650" cy="193675"/>
            </a:xfrm>
            <a:custGeom>
              <a:avLst/>
              <a:gdLst>
                <a:gd name="T0" fmla="*/ 22 w 22"/>
                <a:gd name="T1" fmla="*/ 0 h 17"/>
                <a:gd name="T2" fmla="*/ 19 w 22"/>
                <a:gd name="T3" fmla="*/ 0 h 17"/>
                <a:gd name="T4" fmla="*/ 18 w 22"/>
                <a:gd name="T5" fmla="*/ 1 h 17"/>
                <a:gd name="T6" fmla="*/ 15 w 22"/>
                <a:gd name="T7" fmla="*/ 13 h 17"/>
                <a:gd name="T8" fmla="*/ 15 w 22"/>
                <a:gd name="T9" fmla="*/ 11 h 17"/>
                <a:gd name="T10" fmla="*/ 8 w 22"/>
                <a:gd name="T11" fmla="*/ 1 h 17"/>
                <a:gd name="T12" fmla="*/ 8 w 22"/>
                <a:gd name="T13" fmla="*/ 0 h 17"/>
                <a:gd name="T14" fmla="*/ 4 w 22"/>
                <a:gd name="T15" fmla="*/ 0 h 17"/>
                <a:gd name="T16" fmla="*/ 4 w 22"/>
                <a:gd name="T17" fmla="*/ 1 h 17"/>
                <a:gd name="T18" fmla="*/ 0 w 22"/>
                <a:gd name="T19" fmla="*/ 17 h 17"/>
                <a:gd name="T20" fmla="*/ 0 w 22"/>
                <a:gd name="T21" fmla="*/ 17 h 17"/>
                <a:gd name="T22" fmla="*/ 0 w 22"/>
                <a:gd name="T23" fmla="*/ 17 h 17"/>
                <a:gd name="T24" fmla="*/ 3 w 22"/>
                <a:gd name="T25" fmla="*/ 17 h 17"/>
                <a:gd name="T26" fmla="*/ 3 w 22"/>
                <a:gd name="T27" fmla="*/ 17 h 17"/>
                <a:gd name="T28" fmla="*/ 7 w 22"/>
                <a:gd name="T29" fmla="*/ 5 h 17"/>
                <a:gd name="T30" fmla="*/ 7 w 22"/>
                <a:gd name="T31" fmla="*/ 6 h 17"/>
                <a:gd name="T32" fmla="*/ 14 w 22"/>
                <a:gd name="T33" fmla="*/ 17 h 17"/>
                <a:gd name="T34" fmla="*/ 14 w 22"/>
                <a:gd name="T35" fmla="*/ 17 h 17"/>
                <a:gd name="T36" fmla="*/ 17 w 22"/>
                <a:gd name="T37" fmla="*/ 17 h 17"/>
                <a:gd name="T38" fmla="*/ 18 w 22"/>
                <a:gd name="T39" fmla="*/ 17 h 17"/>
                <a:gd name="T40" fmla="*/ 22 w 22"/>
                <a:gd name="T41" fmla="*/ 1 h 17"/>
                <a:gd name="T42" fmla="*/ 22 w 22"/>
                <a:gd name="T43" fmla="*/ 1 h 17"/>
                <a:gd name="T44" fmla="*/ 22 w 22"/>
                <a:gd name="T4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17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6" name="Freeform 28"/>
            <p:cNvSpPr>
              <a:spLocks noEditPoints="1"/>
            </p:cNvSpPr>
            <p:nvPr/>
          </p:nvSpPr>
          <p:spPr bwMode="auto">
            <a:xfrm>
              <a:off x="6838950" y="3708400"/>
              <a:ext cx="249238" cy="193675"/>
            </a:xfrm>
            <a:custGeom>
              <a:avLst/>
              <a:gdLst>
                <a:gd name="T0" fmla="*/ 13 w 22"/>
                <a:gd name="T1" fmla="*/ 0 h 17"/>
                <a:gd name="T2" fmla="*/ 5 w 22"/>
                <a:gd name="T3" fmla="*/ 0 h 17"/>
                <a:gd name="T4" fmla="*/ 4 w 22"/>
                <a:gd name="T5" fmla="*/ 1 h 17"/>
                <a:gd name="T6" fmla="*/ 0 w 22"/>
                <a:gd name="T7" fmla="*/ 17 h 17"/>
                <a:gd name="T8" fmla="*/ 0 w 22"/>
                <a:gd name="T9" fmla="*/ 17 h 17"/>
                <a:gd name="T10" fmla="*/ 0 w 22"/>
                <a:gd name="T11" fmla="*/ 17 h 17"/>
                <a:gd name="T12" fmla="*/ 9 w 22"/>
                <a:gd name="T13" fmla="*/ 17 h 17"/>
                <a:gd name="T14" fmla="*/ 21 w 22"/>
                <a:gd name="T15" fmla="*/ 9 h 17"/>
                <a:gd name="T16" fmla="*/ 21 w 22"/>
                <a:gd name="T17" fmla="*/ 3 h 17"/>
                <a:gd name="T18" fmla="*/ 13 w 22"/>
                <a:gd name="T19" fmla="*/ 0 h 17"/>
                <a:gd name="T20" fmla="*/ 9 w 22"/>
                <a:gd name="T21" fmla="*/ 15 h 17"/>
                <a:gd name="T22" fmla="*/ 4 w 22"/>
                <a:gd name="T23" fmla="*/ 15 h 17"/>
                <a:gd name="T24" fmla="*/ 7 w 22"/>
                <a:gd name="T25" fmla="*/ 3 h 17"/>
                <a:gd name="T26" fmla="*/ 12 w 22"/>
                <a:gd name="T27" fmla="*/ 3 h 17"/>
                <a:gd name="T28" fmla="*/ 17 w 22"/>
                <a:gd name="T29" fmla="*/ 5 h 17"/>
                <a:gd name="T30" fmla="*/ 17 w 22"/>
                <a:gd name="T31" fmla="*/ 9 h 17"/>
                <a:gd name="T32" fmla="*/ 9 w 22"/>
                <a:gd name="T33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17">
                  <a:moveTo>
                    <a:pt x="1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6" y="17"/>
                    <a:pt x="20" y="15"/>
                    <a:pt x="21" y="9"/>
                  </a:cubicBezTo>
                  <a:cubicBezTo>
                    <a:pt x="22" y="6"/>
                    <a:pt x="22" y="4"/>
                    <a:pt x="21" y="3"/>
                  </a:cubicBezTo>
                  <a:cubicBezTo>
                    <a:pt x="19" y="1"/>
                    <a:pt x="17" y="0"/>
                    <a:pt x="13" y="0"/>
                  </a:cubicBezTo>
                  <a:moveTo>
                    <a:pt x="9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5" y="3"/>
                    <a:pt x="16" y="4"/>
                    <a:pt x="17" y="5"/>
                  </a:cubicBezTo>
                  <a:cubicBezTo>
                    <a:pt x="18" y="5"/>
                    <a:pt x="18" y="7"/>
                    <a:pt x="17" y="9"/>
                  </a:cubicBezTo>
                  <a:cubicBezTo>
                    <a:pt x="16" y="13"/>
                    <a:pt x="14" y="15"/>
                    <a:pt x="9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7" name="Freeform 29"/>
            <p:cNvSpPr>
              <a:spLocks/>
            </p:cNvSpPr>
            <p:nvPr/>
          </p:nvSpPr>
          <p:spPr bwMode="auto">
            <a:xfrm>
              <a:off x="7212013" y="3708400"/>
              <a:ext cx="258763" cy="204788"/>
            </a:xfrm>
            <a:custGeom>
              <a:avLst/>
              <a:gdLst>
                <a:gd name="T0" fmla="*/ 22 w 23"/>
                <a:gd name="T1" fmla="*/ 0 h 18"/>
                <a:gd name="T2" fmla="*/ 19 w 23"/>
                <a:gd name="T3" fmla="*/ 0 h 18"/>
                <a:gd name="T4" fmla="*/ 19 w 23"/>
                <a:gd name="T5" fmla="*/ 1 h 18"/>
                <a:gd name="T6" fmla="*/ 16 w 23"/>
                <a:gd name="T7" fmla="*/ 10 h 18"/>
                <a:gd name="T8" fmla="*/ 9 w 23"/>
                <a:gd name="T9" fmla="*/ 15 h 18"/>
                <a:gd name="T10" fmla="*/ 5 w 23"/>
                <a:gd name="T11" fmla="*/ 14 h 18"/>
                <a:gd name="T12" fmla="*/ 5 w 23"/>
                <a:gd name="T13" fmla="*/ 11 h 18"/>
                <a:gd name="T14" fmla="*/ 7 w 23"/>
                <a:gd name="T15" fmla="*/ 1 h 18"/>
                <a:gd name="T16" fmla="*/ 7 w 23"/>
                <a:gd name="T17" fmla="*/ 1 h 18"/>
                <a:gd name="T18" fmla="*/ 7 w 23"/>
                <a:gd name="T19" fmla="*/ 0 h 18"/>
                <a:gd name="T20" fmla="*/ 4 w 23"/>
                <a:gd name="T21" fmla="*/ 0 h 18"/>
                <a:gd name="T22" fmla="*/ 4 w 23"/>
                <a:gd name="T23" fmla="*/ 1 h 18"/>
                <a:gd name="T24" fmla="*/ 1 w 23"/>
                <a:gd name="T25" fmla="*/ 11 h 18"/>
                <a:gd name="T26" fmla="*/ 1 w 23"/>
                <a:gd name="T27" fmla="*/ 15 h 18"/>
                <a:gd name="T28" fmla="*/ 9 w 23"/>
                <a:gd name="T29" fmla="*/ 18 h 18"/>
                <a:gd name="T30" fmla="*/ 20 w 23"/>
                <a:gd name="T31" fmla="*/ 11 h 18"/>
                <a:gd name="T32" fmla="*/ 22 w 23"/>
                <a:gd name="T33" fmla="*/ 1 h 18"/>
                <a:gd name="T34" fmla="*/ 22 w 23"/>
                <a:gd name="T35" fmla="*/ 1 h 18"/>
                <a:gd name="T36" fmla="*/ 22 w 23"/>
                <a:gd name="T3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" h="18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4"/>
                    <a:pt x="14" y="15"/>
                    <a:pt x="9" y="15"/>
                  </a:cubicBezTo>
                  <a:cubicBezTo>
                    <a:pt x="7" y="15"/>
                    <a:pt x="5" y="15"/>
                    <a:pt x="5" y="14"/>
                  </a:cubicBezTo>
                  <a:cubicBezTo>
                    <a:pt x="4" y="13"/>
                    <a:pt x="4" y="12"/>
                    <a:pt x="5" y="1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3" y="17"/>
                    <a:pt x="5" y="18"/>
                    <a:pt x="9" y="18"/>
                  </a:cubicBezTo>
                  <a:cubicBezTo>
                    <a:pt x="15" y="18"/>
                    <a:pt x="19" y="15"/>
                    <a:pt x="20" y="1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8" name="Freeform 30"/>
            <p:cNvSpPr>
              <a:spLocks/>
            </p:cNvSpPr>
            <p:nvPr/>
          </p:nvSpPr>
          <p:spPr bwMode="auto">
            <a:xfrm>
              <a:off x="7583488" y="3708400"/>
              <a:ext cx="225425" cy="193675"/>
            </a:xfrm>
            <a:custGeom>
              <a:avLst/>
              <a:gdLst>
                <a:gd name="T0" fmla="*/ 20 w 20"/>
                <a:gd name="T1" fmla="*/ 0 h 17"/>
                <a:gd name="T2" fmla="*/ 13 w 20"/>
                <a:gd name="T3" fmla="*/ 0 h 17"/>
                <a:gd name="T4" fmla="*/ 1 w 20"/>
                <a:gd name="T5" fmla="*/ 9 h 17"/>
                <a:gd name="T6" fmla="*/ 1 w 20"/>
                <a:gd name="T7" fmla="*/ 15 h 17"/>
                <a:gd name="T8" fmla="*/ 9 w 20"/>
                <a:gd name="T9" fmla="*/ 17 h 17"/>
                <a:gd name="T10" fmla="*/ 16 w 20"/>
                <a:gd name="T11" fmla="*/ 17 h 17"/>
                <a:gd name="T12" fmla="*/ 16 w 20"/>
                <a:gd name="T13" fmla="*/ 17 h 17"/>
                <a:gd name="T14" fmla="*/ 16 w 20"/>
                <a:gd name="T15" fmla="*/ 15 h 17"/>
                <a:gd name="T16" fmla="*/ 16 w 20"/>
                <a:gd name="T17" fmla="*/ 15 h 17"/>
                <a:gd name="T18" fmla="*/ 16 w 20"/>
                <a:gd name="T19" fmla="*/ 15 h 17"/>
                <a:gd name="T20" fmla="*/ 9 w 20"/>
                <a:gd name="T21" fmla="*/ 15 h 17"/>
                <a:gd name="T22" fmla="*/ 5 w 20"/>
                <a:gd name="T23" fmla="*/ 13 h 17"/>
                <a:gd name="T24" fmla="*/ 5 w 20"/>
                <a:gd name="T25" fmla="*/ 9 h 17"/>
                <a:gd name="T26" fmla="*/ 13 w 20"/>
                <a:gd name="T27" fmla="*/ 3 h 17"/>
                <a:gd name="T28" fmla="*/ 19 w 20"/>
                <a:gd name="T29" fmla="*/ 3 h 17"/>
                <a:gd name="T30" fmla="*/ 20 w 20"/>
                <a:gd name="T31" fmla="*/ 3 h 17"/>
                <a:gd name="T32" fmla="*/ 20 w 20"/>
                <a:gd name="T33" fmla="*/ 1 h 17"/>
                <a:gd name="T34" fmla="*/ 20 w 20"/>
                <a:gd name="T35" fmla="*/ 1 h 17"/>
                <a:gd name="T36" fmla="*/ 20 w 20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7">
                  <a:moveTo>
                    <a:pt x="2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2" y="3"/>
                    <a:pt x="1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5" y="17"/>
                    <a:pt x="9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5"/>
                    <a:pt x="6" y="14"/>
                    <a:pt x="5" y="13"/>
                  </a:cubicBezTo>
                  <a:cubicBezTo>
                    <a:pt x="4" y="12"/>
                    <a:pt x="4" y="11"/>
                    <a:pt x="5" y="9"/>
                  </a:cubicBezTo>
                  <a:cubicBezTo>
                    <a:pt x="6" y="5"/>
                    <a:pt x="8" y="3"/>
                    <a:pt x="13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3"/>
                    <a:pt x="20" y="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9" name="Freeform 31"/>
            <p:cNvSpPr>
              <a:spLocks/>
            </p:cNvSpPr>
            <p:nvPr/>
          </p:nvSpPr>
          <p:spPr bwMode="auto">
            <a:xfrm>
              <a:off x="7932738" y="3708400"/>
              <a:ext cx="214313" cy="193675"/>
            </a:xfrm>
            <a:custGeom>
              <a:avLst/>
              <a:gdLst>
                <a:gd name="T0" fmla="*/ 19 w 19"/>
                <a:gd name="T1" fmla="*/ 0 h 17"/>
                <a:gd name="T2" fmla="*/ 1 w 19"/>
                <a:gd name="T3" fmla="*/ 0 h 17"/>
                <a:gd name="T4" fmla="*/ 1 w 19"/>
                <a:gd name="T5" fmla="*/ 1 h 17"/>
                <a:gd name="T6" fmla="*/ 0 w 19"/>
                <a:gd name="T7" fmla="*/ 3 h 17"/>
                <a:gd name="T8" fmla="*/ 0 w 19"/>
                <a:gd name="T9" fmla="*/ 3 h 17"/>
                <a:gd name="T10" fmla="*/ 1 w 19"/>
                <a:gd name="T11" fmla="*/ 3 h 17"/>
                <a:gd name="T12" fmla="*/ 7 w 19"/>
                <a:gd name="T13" fmla="*/ 3 h 17"/>
                <a:gd name="T14" fmla="*/ 4 w 19"/>
                <a:gd name="T15" fmla="*/ 17 h 17"/>
                <a:gd name="T16" fmla="*/ 4 w 19"/>
                <a:gd name="T17" fmla="*/ 17 h 17"/>
                <a:gd name="T18" fmla="*/ 4 w 19"/>
                <a:gd name="T19" fmla="*/ 17 h 17"/>
                <a:gd name="T20" fmla="*/ 7 w 19"/>
                <a:gd name="T21" fmla="*/ 17 h 17"/>
                <a:gd name="T22" fmla="*/ 8 w 19"/>
                <a:gd name="T23" fmla="*/ 17 h 17"/>
                <a:gd name="T24" fmla="*/ 11 w 19"/>
                <a:gd name="T25" fmla="*/ 3 h 17"/>
                <a:gd name="T26" fmla="*/ 18 w 19"/>
                <a:gd name="T27" fmla="*/ 3 h 17"/>
                <a:gd name="T28" fmla="*/ 19 w 19"/>
                <a:gd name="T29" fmla="*/ 3 h 17"/>
                <a:gd name="T30" fmla="*/ 19 w 19"/>
                <a:gd name="T31" fmla="*/ 1 h 17"/>
                <a:gd name="T32" fmla="*/ 19 w 19"/>
                <a:gd name="T33" fmla="*/ 1 h 17"/>
                <a:gd name="T34" fmla="*/ 19 w 19"/>
                <a:gd name="T3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7">
                  <a:moveTo>
                    <a:pt x="1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8248650" y="3708400"/>
              <a:ext cx="258763" cy="204788"/>
            </a:xfrm>
            <a:custGeom>
              <a:avLst/>
              <a:gdLst>
                <a:gd name="T0" fmla="*/ 14 w 23"/>
                <a:gd name="T1" fmla="*/ 0 h 18"/>
                <a:gd name="T2" fmla="*/ 1 w 23"/>
                <a:gd name="T3" fmla="*/ 9 h 18"/>
                <a:gd name="T4" fmla="*/ 1 w 23"/>
                <a:gd name="T5" fmla="*/ 15 h 18"/>
                <a:gd name="T6" fmla="*/ 10 w 23"/>
                <a:gd name="T7" fmla="*/ 18 h 18"/>
                <a:gd name="T8" fmla="*/ 23 w 23"/>
                <a:gd name="T9" fmla="*/ 9 h 18"/>
                <a:gd name="T10" fmla="*/ 22 w 23"/>
                <a:gd name="T11" fmla="*/ 3 h 18"/>
                <a:gd name="T12" fmla="*/ 14 w 23"/>
                <a:gd name="T13" fmla="*/ 0 h 18"/>
                <a:gd name="T14" fmla="*/ 10 w 23"/>
                <a:gd name="T15" fmla="*/ 15 h 18"/>
                <a:gd name="T16" fmla="*/ 5 w 23"/>
                <a:gd name="T17" fmla="*/ 13 h 18"/>
                <a:gd name="T18" fmla="*/ 5 w 23"/>
                <a:gd name="T19" fmla="*/ 9 h 18"/>
                <a:gd name="T20" fmla="*/ 13 w 23"/>
                <a:gd name="T21" fmla="*/ 3 h 18"/>
                <a:gd name="T22" fmla="*/ 18 w 23"/>
                <a:gd name="T23" fmla="*/ 4 h 18"/>
                <a:gd name="T24" fmla="*/ 19 w 23"/>
                <a:gd name="T25" fmla="*/ 9 h 18"/>
                <a:gd name="T26" fmla="*/ 10 w 23"/>
                <a:gd name="T2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18">
                  <a:moveTo>
                    <a:pt x="14" y="0"/>
                  </a:moveTo>
                  <a:cubicBezTo>
                    <a:pt x="7" y="0"/>
                    <a:pt x="2" y="3"/>
                    <a:pt x="1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6" y="18"/>
                    <a:pt x="10" y="18"/>
                  </a:cubicBezTo>
                  <a:cubicBezTo>
                    <a:pt x="17" y="18"/>
                    <a:pt x="21" y="15"/>
                    <a:pt x="23" y="9"/>
                  </a:cubicBezTo>
                  <a:cubicBezTo>
                    <a:pt x="23" y="6"/>
                    <a:pt x="23" y="4"/>
                    <a:pt x="22" y="3"/>
                  </a:cubicBezTo>
                  <a:cubicBezTo>
                    <a:pt x="21" y="1"/>
                    <a:pt x="18" y="0"/>
                    <a:pt x="14" y="0"/>
                  </a:cubicBezTo>
                  <a:moveTo>
                    <a:pt x="10" y="15"/>
                  </a:moveTo>
                  <a:cubicBezTo>
                    <a:pt x="7" y="15"/>
                    <a:pt x="6" y="14"/>
                    <a:pt x="5" y="13"/>
                  </a:cubicBezTo>
                  <a:cubicBezTo>
                    <a:pt x="4" y="12"/>
                    <a:pt x="4" y="11"/>
                    <a:pt x="5" y="9"/>
                  </a:cubicBezTo>
                  <a:cubicBezTo>
                    <a:pt x="6" y="4"/>
                    <a:pt x="9" y="3"/>
                    <a:pt x="13" y="3"/>
                  </a:cubicBezTo>
                  <a:cubicBezTo>
                    <a:pt x="16" y="3"/>
                    <a:pt x="18" y="3"/>
                    <a:pt x="18" y="4"/>
                  </a:cubicBezTo>
                  <a:cubicBezTo>
                    <a:pt x="19" y="5"/>
                    <a:pt x="19" y="7"/>
                    <a:pt x="19" y="9"/>
                  </a:cubicBezTo>
                  <a:cubicBezTo>
                    <a:pt x="18" y="13"/>
                    <a:pt x="15" y="15"/>
                    <a:pt x="10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631238" y="3708400"/>
              <a:ext cx="247650" cy="193675"/>
            </a:xfrm>
            <a:custGeom>
              <a:avLst/>
              <a:gdLst>
                <a:gd name="T0" fmla="*/ 21 w 22"/>
                <a:gd name="T1" fmla="*/ 2 h 17"/>
                <a:gd name="T2" fmla="*/ 15 w 22"/>
                <a:gd name="T3" fmla="*/ 0 h 17"/>
                <a:gd name="T4" fmla="*/ 5 w 22"/>
                <a:gd name="T5" fmla="*/ 0 h 17"/>
                <a:gd name="T6" fmla="*/ 5 w 22"/>
                <a:gd name="T7" fmla="*/ 1 h 17"/>
                <a:gd name="T8" fmla="*/ 0 w 22"/>
                <a:gd name="T9" fmla="*/ 17 h 17"/>
                <a:gd name="T10" fmla="*/ 0 w 22"/>
                <a:gd name="T11" fmla="*/ 17 h 17"/>
                <a:gd name="T12" fmla="*/ 1 w 22"/>
                <a:gd name="T13" fmla="*/ 17 h 17"/>
                <a:gd name="T14" fmla="*/ 4 w 22"/>
                <a:gd name="T15" fmla="*/ 17 h 17"/>
                <a:gd name="T16" fmla="*/ 4 w 22"/>
                <a:gd name="T17" fmla="*/ 17 h 17"/>
                <a:gd name="T18" fmla="*/ 6 w 22"/>
                <a:gd name="T19" fmla="*/ 11 h 17"/>
                <a:gd name="T20" fmla="*/ 10 w 22"/>
                <a:gd name="T21" fmla="*/ 11 h 17"/>
                <a:gd name="T22" fmla="*/ 13 w 22"/>
                <a:gd name="T23" fmla="*/ 13 h 17"/>
                <a:gd name="T24" fmla="*/ 15 w 22"/>
                <a:gd name="T25" fmla="*/ 17 h 17"/>
                <a:gd name="T26" fmla="*/ 16 w 22"/>
                <a:gd name="T27" fmla="*/ 17 h 17"/>
                <a:gd name="T28" fmla="*/ 19 w 22"/>
                <a:gd name="T29" fmla="*/ 17 h 17"/>
                <a:gd name="T30" fmla="*/ 19 w 22"/>
                <a:gd name="T31" fmla="*/ 17 h 17"/>
                <a:gd name="T32" fmla="*/ 19 w 22"/>
                <a:gd name="T33" fmla="*/ 17 h 17"/>
                <a:gd name="T34" fmla="*/ 19 w 22"/>
                <a:gd name="T35" fmla="*/ 17 h 17"/>
                <a:gd name="T36" fmla="*/ 17 w 22"/>
                <a:gd name="T37" fmla="*/ 12 h 17"/>
                <a:gd name="T38" fmla="*/ 16 w 22"/>
                <a:gd name="T39" fmla="*/ 11 h 17"/>
                <a:gd name="T40" fmla="*/ 22 w 22"/>
                <a:gd name="T41" fmla="*/ 6 h 17"/>
                <a:gd name="T42" fmla="*/ 21 w 22"/>
                <a:gd name="T43" fmla="*/ 2 h 17"/>
                <a:gd name="T44" fmla="*/ 8 w 22"/>
                <a:gd name="T45" fmla="*/ 3 h 17"/>
                <a:gd name="T46" fmla="*/ 14 w 22"/>
                <a:gd name="T47" fmla="*/ 3 h 17"/>
                <a:gd name="T48" fmla="*/ 18 w 22"/>
                <a:gd name="T49" fmla="*/ 4 h 17"/>
                <a:gd name="T50" fmla="*/ 18 w 22"/>
                <a:gd name="T51" fmla="*/ 6 h 17"/>
                <a:gd name="T52" fmla="*/ 12 w 22"/>
                <a:gd name="T53" fmla="*/ 8 h 17"/>
                <a:gd name="T54" fmla="*/ 7 w 22"/>
                <a:gd name="T55" fmla="*/ 8 h 17"/>
                <a:gd name="T56" fmla="*/ 8 w 22"/>
                <a:gd name="T5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17">
                  <a:moveTo>
                    <a:pt x="21" y="2"/>
                  </a:moveTo>
                  <a:cubicBezTo>
                    <a:pt x="20" y="1"/>
                    <a:pt x="18" y="0"/>
                    <a:pt x="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2" y="11"/>
                    <a:pt x="12" y="12"/>
                    <a:pt x="13" y="13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9" y="10"/>
                    <a:pt x="21" y="9"/>
                    <a:pt x="22" y="6"/>
                  </a:cubicBezTo>
                  <a:cubicBezTo>
                    <a:pt x="22" y="4"/>
                    <a:pt x="22" y="3"/>
                    <a:pt x="21" y="2"/>
                  </a:cubicBezTo>
                  <a:moveTo>
                    <a:pt x="8" y="3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6" y="3"/>
                    <a:pt x="17" y="3"/>
                    <a:pt x="18" y="4"/>
                  </a:cubicBezTo>
                  <a:cubicBezTo>
                    <a:pt x="18" y="4"/>
                    <a:pt x="18" y="5"/>
                    <a:pt x="18" y="6"/>
                  </a:cubicBezTo>
                  <a:cubicBezTo>
                    <a:pt x="17" y="8"/>
                    <a:pt x="16" y="8"/>
                    <a:pt x="12" y="8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8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72" name="Freeform 34"/>
            <p:cNvSpPr>
              <a:spLocks/>
            </p:cNvSpPr>
            <p:nvPr/>
          </p:nvSpPr>
          <p:spPr bwMode="auto">
            <a:xfrm>
              <a:off x="8890000" y="3856038"/>
              <a:ext cx="34925" cy="46038"/>
            </a:xfrm>
            <a:custGeom>
              <a:avLst/>
              <a:gdLst>
                <a:gd name="T0" fmla="*/ 7 w 22"/>
                <a:gd name="T1" fmla="*/ 29 h 29"/>
                <a:gd name="T2" fmla="*/ 15 w 22"/>
                <a:gd name="T3" fmla="*/ 29 h 29"/>
                <a:gd name="T4" fmla="*/ 15 w 22"/>
                <a:gd name="T5" fmla="*/ 7 h 29"/>
                <a:gd name="T6" fmla="*/ 22 w 22"/>
                <a:gd name="T7" fmla="*/ 7 h 29"/>
                <a:gd name="T8" fmla="*/ 22 w 22"/>
                <a:gd name="T9" fmla="*/ 0 h 29"/>
                <a:gd name="T10" fmla="*/ 0 w 22"/>
                <a:gd name="T11" fmla="*/ 0 h 29"/>
                <a:gd name="T12" fmla="*/ 0 w 22"/>
                <a:gd name="T13" fmla="*/ 7 h 29"/>
                <a:gd name="T14" fmla="*/ 7 w 22"/>
                <a:gd name="T15" fmla="*/ 7 h 29"/>
                <a:gd name="T16" fmla="*/ 7 w 22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9">
                  <a:moveTo>
                    <a:pt x="7" y="29"/>
                  </a:moveTo>
                  <a:lnTo>
                    <a:pt x="15" y="29"/>
                  </a:lnTo>
                  <a:lnTo>
                    <a:pt x="15" y="7"/>
                  </a:lnTo>
                  <a:lnTo>
                    <a:pt x="22" y="7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8947150" y="3856038"/>
              <a:ext cx="44450" cy="46038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0 w 4"/>
                <a:gd name="T5" fmla="*/ 2 h 4"/>
                <a:gd name="T6" fmla="*/ 0 w 4"/>
                <a:gd name="T7" fmla="*/ 1 h 4"/>
                <a:gd name="T8" fmla="*/ 1 w 4"/>
                <a:gd name="T9" fmla="*/ 2 h 4"/>
                <a:gd name="T10" fmla="*/ 2 w 4"/>
                <a:gd name="T11" fmla="*/ 4 h 4"/>
                <a:gd name="T12" fmla="*/ 2 w 4"/>
                <a:gd name="T13" fmla="*/ 4 h 4"/>
                <a:gd name="T14" fmla="*/ 3 w 4"/>
                <a:gd name="T15" fmla="*/ 2 h 4"/>
                <a:gd name="T16" fmla="*/ 3 w 4"/>
                <a:gd name="T17" fmla="*/ 1 h 4"/>
                <a:gd name="T18" fmla="*/ 3 w 4"/>
                <a:gd name="T19" fmla="*/ 2 h 4"/>
                <a:gd name="T20" fmla="*/ 3 w 4"/>
                <a:gd name="T21" fmla="*/ 4 h 4"/>
                <a:gd name="T22" fmla="*/ 4 w 4"/>
                <a:gd name="T23" fmla="*/ 4 h 4"/>
                <a:gd name="T24" fmla="*/ 4 w 4"/>
                <a:gd name="T25" fmla="*/ 0 h 4"/>
                <a:gd name="T26" fmla="*/ 3 w 4"/>
                <a:gd name="T27" fmla="*/ 0 h 4"/>
                <a:gd name="T28" fmla="*/ 2 w 4"/>
                <a:gd name="T29" fmla="*/ 3 h 4"/>
                <a:gd name="T30" fmla="*/ 2 w 4"/>
                <a:gd name="T31" fmla="*/ 4 h 4"/>
                <a:gd name="T32" fmla="*/ 2 w 4"/>
                <a:gd name="T33" fmla="*/ 3 h 4"/>
                <a:gd name="T34" fmla="*/ 1 w 4"/>
                <a:gd name="T35" fmla="*/ 0 h 4"/>
                <a:gd name="T36" fmla="*/ 0 w 4"/>
                <a:gd name="T37" fmla="*/ 0 h 4"/>
                <a:gd name="T38" fmla="*/ 0 w 4"/>
                <a:gd name="T3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2827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-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8162697" y="0"/>
            <a:ext cx="4029303" cy="6870315"/>
          </a:xfrm>
          <a:custGeom>
            <a:avLst/>
            <a:gdLst>
              <a:gd name="connsiteX0" fmla="*/ 0 w 2105891"/>
              <a:gd name="connsiteY0" fmla="*/ 0 h 5143499"/>
              <a:gd name="connsiteX1" fmla="*/ 2105891 w 2105891"/>
              <a:gd name="connsiteY1" fmla="*/ 0 h 5143499"/>
              <a:gd name="connsiteX2" fmla="*/ 2105891 w 2105891"/>
              <a:gd name="connsiteY2" fmla="*/ 5143499 h 5143499"/>
              <a:gd name="connsiteX3" fmla="*/ 0 w 2105891"/>
              <a:gd name="connsiteY3" fmla="*/ 5143499 h 5143499"/>
              <a:gd name="connsiteX4" fmla="*/ 0 w 2105891"/>
              <a:gd name="connsiteY4" fmla="*/ 0 h 5143499"/>
              <a:gd name="connsiteX0" fmla="*/ 1117600 w 3223491"/>
              <a:gd name="connsiteY0" fmla="*/ 0 h 5152735"/>
              <a:gd name="connsiteX1" fmla="*/ 3223491 w 3223491"/>
              <a:gd name="connsiteY1" fmla="*/ 0 h 5152735"/>
              <a:gd name="connsiteX2" fmla="*/ 3223491 w 3223491"/>
              <a:gd name="connsiteY2" fmla="*/ 5143499 h 5152735"/>
              <a:gd name="connsiteX3" fmla="*/ 0 w 3223491"/>
              <a:gd name="connsiteY3" fmla="*/ 5152735 h 5152735"/>
              <a:gd name="connsiteX4" fmla="*/ 1117600 w 3223491"/>
              <a:gd name="connsiteY4" fmla="*/ 0 h 5152735"/>
              <a:gd name="connsiteX0" fmla="*/ 1117600 w 3223491"/>
              <a:gd name="connsiteY0" fmla="*/ 0 h 5152736"/>
              <a:gd name="connsiteX1" fmla="*/ 3223491 w 3223491"/>
              <a:gd name="connsiteY1" fmla="*/ 0 h 5152736"/>
              <a:gd name="connsiteX2" fmla="*/ 2115127 w 3223491"/>
              <a:gd name="connsiteY2" fmla="*/ 5152736 h 5152736"/>
              <a:gd name="connsiteX3" fmla="*/ 0 w 3223491"/>
              <a:gd name="connsiteY3" fmla="*/ 5152735 h 5152736"/>
              <a:gd name="connsiteX4" fmla="*/ 1117600 w 3223491"/>
              <a:gd name="connsiteY4" fmla="*/ 0 h 5152736"/>
              <a:gd name="connsiteX0" fmla="*/ 1241509 w 3347400"/>
              <a:gd name="connsiteY0" fmla="*/ 0 h 5152736"/>
              <a:gd name="connsiteX1" fmla="*/ 3347400 w 3347400"/>
              <a:gd name="connsiteY1" fmla="*/ 0 h 5152736"/>
              <a:gd name="connsiteX2" fmla="*/ 2239036 w 3347400"/>
              <a:gd name="connsiteY2" fmla="*/ 5152736 h 5152736"/>
              <a:gd name="connsiteX3" fmla="*/ 0 w 3347400"/>
              <a:gd name="connsiteY3" fmla="*/ 5139574 h 5152736"/>
              <a:gd name="connsiteX4" fmla="*/ 1241509 w 3347400"/>
              <a:gd name="connsiteY4" fmla="*/ 0 h 5152736"/>
              <a:gd name="connsiteX0" fmla="*/ 1379996 w 3347400"/>
              <a:gd name="connsiteY0" fmla="*/ 6581 h 5152736"/>
              <a:gd name="connsiteX1" fmla="*/ 3347400 w 3347400"/>
              <a:gd name="connsiteY1" fmla="*/ 0 h 5152736"/>
              <a:gd name="connsiteX2" fmla="*/ 2239036 w 3347400"/>
              <a:gd name="connsiteY2" fmla="*/ 5152736 h 5152736"/>
              <a:gd name="connsiteX3" fmla="*/ 0 w 3347400"/>
              <a:gd name="connsiteY3" fmla="*/ 5139574 h 5152736"/>
              <a:gd name="connsiteX4" fmla="*/ 1379996 w 3347400"/>
              <a:gd name="connsiteY4" fmla="*/ 6581 h 51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7400" h="5152736">
                <a:moveTo>
                  <a:pt x="1379996" y="6581"/>
                </a:moveTo>
                <a:lnTo>
                  <a:pt x="3347400" y="0"/>
                </a:lnTo>
                <a:lnTo>
                  <a:pt x="2239036" y="5152736"/>
                </a:lnTo>
                <a:lnTo>
                  <a:pt x="0" y="5139574"/>
                </a:lnTo>
                <a:lnTo>
                  <a:pt x="1379996" y="6581"/>
                </a:lnTo>
                <a:close/>
              </a:path>
            </a:pathLst>
          </a:custGeom>
          <a:solidFill>
            <a:srgbClr val="FEC426">
              <a:alpha val="9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533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+mj-lt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8045625" y="11174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>
              <a:latin typeface="+mj-lt"/>
            </a:endParaRPr>
          </a:p>
        </p:txBody>
      </p:sp>
      <p:sp>
        <p:nvSpPr>
          <p:cNvPr id="42" name="Rectangle 3"/>
          <p:cNvSpPr/>
          <p:nvPr userDrawn="1"/>
        </p:nvSpPr>
        <p:spPr bwMode="auto">
          <a:xfrm>
            <a:off x="8330514" y="-32771"/>
            <a:ext cx="3887807" cy="6906452"/>
          </a:xfrm>
          <a:custGeom>
            <a:avLst/>
            <a:gdLst>
              <a:gd name="connsiteX0" fmla="*/ 0 w 2105891"/>
              <a:gd name="connsiteY0" fmla="*/ 0 h 5143499"/>
              <a:gd name="connsiteX1" fmla="*/ 2105891 w 2105891"/>
              <a:gd name="connsiteY1" fmla="*/ 0 h 5143499"/>
              <a:gd name="connsiteX2" fmla="*/ 2105891 w 2105891"/>
              <a:gd name="connsiteY2" fmla="*/ 5143499 h 5143499"/>
              <a:gd name="connsiteX3" fmla="*/ 0 w 2105891"/>
              <a:gd name="connsiteY3" fmla="*/ 5143499 h 5143499"/>
              <a:gd name="connsiteX4" fmla="*/ 0 w 2105891"/>
              <a:gd name="connsiteY4" fmla="*/ 0 h 5143499"/>
              <a:gd name="connsiteX0" fmla="*/ 1117600 w 3223491"/>
              <a:gd name="connsiteY0" fmla="*/ 0 h 5152735"/>
              <a:gd name="connsiteX1" fmla="*/ 3223491 w 3223491"/>
              <a:gd name="connsiteY1" fmla="*/ 0 h 5152735"/>
              <a:gd name="connsiteX2" fmla="*/ 3223491 w 3223491"/>
              <a:gd name="connsiteY2" fmla="*/ 5143499 h 5152735"/>
              <a:gd name="connsiteX3" fmla="*/ 0 w 3223491"/>
              <a:gd name="connsiteY3" fmla="*/ 5152735 h 5152735"/>
              <a:gd name="connsiteX4" fmla="*/ 1117600 w 3223491"/>
              <a:gd name="connsiteY4" fmla="*/ 0 h 5152735"/>
              <a:gd name="connsiteX0" fmla="*/ 1117600 w 3223491"/>
              <a:gd name="connsiteY0" fmla="*/ 0 h 5152736"/>
              <a:gd name="connsiteX1" fmla="*/ 3223491 w 3223491"/>
              <a:gd name="connsiteY1" fmla="*/ 0 h 5152736"/>
              <a:gd name="connsiteX2" fmla="*/ 2115127 w 3223491"/>
              <a:gd name="connsiteY2" fmla="*/ 5152736 h 5152736"/>
              <a:gd name="connsiteX3" fmla="*/ 0 w 3223491"/>
              <a:gd name="connsiteY3" fmla="*/ 5152735 h 5152736"/>
              <a:gd name="connsiteX4" fmla="*/ 1117600 w 3223491"/>
              <a:gd name="connsiteY4" fmla="*/ 0 h 5152736"/>
              <a:gd name="connsiteX0" fmla="*/ 1117600 w 3223491"/>
              <a:gd name="connsiteY0" fmla="*/ 0 h 5161973"/>
              <a:gd name="connsiteX1" fmla="*/ 3223491 w 3223491"/>
              <a:gd name="connsiteY1" fmla="*/ 0 h 5161973"/>
              <a:gd name="connsiteX2" fmla="*/ 3210955 w 3223491"/>
              <a:gd name="connsiteY2" fmla="*/ 5161973 h 5161973"/>
              <a:gd name="connsiteX3" fmla="*/ 0 w 3223491"/>
              <a:gd name="connsiteY3" fmla="*/ 5152735 h 5161973"/>
              <a:gd name="connsiteX4" fmla="*/ 1117600 w 3223491"/>
              <a:gd name="connsiteY4" fmla="*/ 0 h 5161973"/>
              <a:gd name="connsiteX0" fmla="*/ 925630 w 3031521"/>
              <a:gd name="connsiteY0" fmla="*/ 0 h 5161973"/>
              <a:gd name="connsiteX1" fmla="*/ 3031521 w 3031521"/>
              <a:gd name="connsiteY1" fmla="*/ 0 h 5161973"/>
              <a:gd name="connsiteX2" fmla="*/ 3018985 w 3031521"/>
              <a:gd name="connsiteY2" fmla="*/ 5161973 h 5161973"/>
              <a:gd name="connsiteX3" fmla="*/ 0 w 3031521"/>
              <a:gd name="connsiteY3" fmla="*/ 5152735 h 5161973"/>
              <a:gd name="connsiteX4" fmla="*/ 925630 w 3031521"/>
              <a:gd name="connsiteY4" fmla="*/ 0 h 5161973"/>
              <a:gd name="connsiteX0" fmla="*/ 949626 w 3055517"/>
              <a:gd name="connsiteY0" fmla="*/ 0 h 5161973"/>
              <a:gd name="connsiteX1" fmla="*/ 3055517 w 3055517"/>
              <a:gd name="connsiteY1" fmla="*/ 0 h 5161973"/>
              <a:gd name="connsiteX2" fmla="*/ 3042981 w 3055517"/>
              <a:gd name="connsiteY2" fmla="*/ 5161973 h 5161973"/>
              <a:gd name="connsiteX3" fmla="*/ 0 w 3055517"/>
              <a:gd name="connsiteY3" fmla="*/ 5152735 h 5161973"/>
              <a:gd name="connsiteX4" fmla="*/ 949626 w 3055517"/>
              <a:gd name="connsiteY4" fmla="*/ 0 h 5161973"/>
              <a:gd name="connsiteX0" fmla="*/ 949626 w 3055517"/>
              <a:gd name="connsiteY0" fmla="*/ 0 h 5161973"/>
              <a:gd name="connsiteX1" fmla="*/ 3055517 w 3055517"/>
              <a:gd name="connsiteY1" fmla="*/ 0 h 5161973"/>
              <a:gd name="connsiteX2" fmla="*/ 3042981 w 3055517"/>
              <a:gd name="connsiteY2" fmla="*/ 5161973 h 5161973"/>
              <a:gd name="connsiteX3" fmla="*/ 0 w 3055517"/>
              <a:gd name="connsiteY3" fmla="*/ 5152735 h 5161973"/>
              <a:gd name="connsiteX4" fmla="*/ 949626 w 3055517"/>
              <a:gd name="connsiteY4" fmla="*/ 0 h 5161973"/>
              <a:gd name="connsiteX0" fmla="*/ 973622 w 3079513"/>
              <a:gd name="connsiteY0" fmla="*/ 0 h 5161973"/>
              <a:gd name="connsiteX1" fmla="*/ 3079513 w 3079513"/>
              <a:gd name="connsiteY1" fmla="*/ 0 h 5161973"/>
              <a:gd name="connsiteX2" fmla="*/ 3066977 w 3079513"/>
              <a:gd name="connsiteY2" fmla="*/ 5161973 h 5161973"/>
              <a:gd name="connsiteX3" fmla="*/ 0 w 3079513"/>
              <a:gd name="connsiteY3" fmla="*/ 5152735 h 5161973"/>
              <a:gd name="connsiteX4" fmla="*/ 973622 w 3079513"/>
              <a:gd name="connsiteY4" fmla="*/ 0 h 5161973"/>
              <a:gd name="connsiteX0" fmla="*/ 732520 w 2838411"/>
              <a:gd name="connsiteY0" fmla="*/ 0 h 5166392"/>
              <a:gd name="connsiteX1" fmla="*/ 2838411 w 2838411"/>
              <a:gd name="connsiteY1" fmla="*/ 0 h 5166392"/>
              <a:gd name="connsiteX2" fmla="*/ 2825875 w 2838411"/>
              <a:gd name="connsiteY2" fmla="*/ 5161973 h 5166392"/>
              <a:gd name="connsiteX3" fmla="*/ 0 w 2838411"/>
              <a:gd name="connsiteY3" fmla="*/ 5166392 h 5166392"/>
              <a:gd name="connsiteX4" fmla="*/ 732520 w 2838411"/>
              <a:gd name="connsiteY4" fmla="*/ 0 h 5166392"/>
              <a:gd name="connsiteX0" fmla="*/ 924305 w 2838411"/>
              <a:gd name="connsiteY0" fmla="*/ 6829 h 5166392"/>
              <a:gd name="connsiteX1" fmla="*/ 2838411 w 2838411"/>
              <a:gd name="connsiteY1" fmla="*/ 0 h 5166392"/>
              <a:gd name="connsiteX2" fmla="*/ 2825875 w 2838411"/>
              <a:gd name="connsiteY2" fmla="*/ 5161973 h 5166392"/>
              <a:gd name="connsiteX3" fmla="*/ 0 w 2838411"/>
              <a:gd name="connsiteY3" fmla="*/ 5166392 h 5166392"/>
              <a:gd name="connsiteX4" fmla="*/ 924305 w 2838411"/>
              <a:gd name="connsiteY4" fmla="*/ 6829 h 5166392"/>
              <a:gd name="connsiteX0" fmla="*/ 1176365 w 2838411"/>
              <a:gd name="connsiteY0" fmla="*/ 6829 h 5166392"/>
              <a:gd name="connsiteX1" fmla="*/ 2838411 w 2838411"/>
              <a:gd name="connsiteY1" fmla="*/ 0 h 5166392"/>
              <a:gd name="connsiteX2" fmla="*/ 2825875 w 2838411"/>
              <a:gd name="connsiteY2" fmla="*/ 5161973 h 5166392"/>
              <a:gd name="connsiteX3" fmla="*/ 0 w 2838411"/>
              <a:gd name="connsiteY3" fmla="*/ 5166392 h 5166392"/>
              <a:gd name="connsiteX4" fmla="*/ 1176365 w 2838411"/>
              <a:gd name="connsiteY4" fmla="*/ 6829 h 5166392"/>
              <a:gd name="connsiteX0" fmla="*/ 1110611 w 2838411"/>
              <a:gd name="connsiteY0" fmla="*/ 20485 h 5166392"/>
              <a:gd name="connsiteX1" fmla="*/ 2838411 w 2838411"/>
              <a:gd name="connsiteY1" fmla="*/ 0 h 5166392"/>
              <a:gd name="connsiteX2" fmla="*/ 2825875 w 2838411"/>
              <a:gd name="connsiteY2" fmla="*/ 5161973 h 5166392"/>
              <a:gd name="connsiteX3" fmla="*/ 0 w 2838411"/>
              <a:gd name="connsiteY3" fmla="*/ 5166392 h 5166392"/>
              <a:gd name="connsiteX4" fmla="*/ 1110611 w 2838411"/>
              <a:gd name="connsiteY4" fmla="*/ 20485 h 5166392"/>
              <a:gd name="connsiteX0" fmla="*/ 990061 w 2717861"/>
              <a:gd name="connsiteY0" fmla="*/ 20485 h 5166392"/>
              <a:gd name="connsiteX1" fmla="*/ 2717861 w 2717861"/>
              <a:gd name="connsiteY1" fmla="*/ 0 h 5166392"/>
              <a:gd name="connsiteX2" fmla="*/ 2705325 w 2717861"/>
              <a:gd name="connsiteY2" fmla="*/ 5161973 h 5166392"/>
              <a:gd name="connsiteX3" fmla="*/ 0 w 2717861"/>
              <a:gd name="connsiteY3" fmla="*/ 5166392 h 5166392"/>
              <a:gd name="connsiteX4" fmla="*/ 990061 w 2717861"/>
              <a:gd name="connsiteY4" fmla="*/ 20485 h 5166392"/>
              <a:gd name="connsiteX0" fmla="*/ 940745 w 2668545"/>
              <a:gd name="connsiteY0" fmla="*/ 20485 h 5161973"/>
              <a:gd name="connsiteX1" fmla="*/ 2668545 w 2668545"/>
              <a:gd name="connsiteY1" fmla="*/ 0 h 5161973"/>
              <a:gd name="connsiteX2" fmla="*/ 2656009 w 2668545"/>
              <a:gd name="connsiteY2" fmla="*/ 5161973 h 5161973"/>
              <a:gd name="connsiteX3" fmla="*/ 0 w 2668545"/>
              <a:gd name="connsiteY3" fmla="*/ 5159564 h 5161973"/>
              <a:gd name="connsiteX4" fmla="*/ 940745 w 2668545"/>
              <a:gd name="connsiteY4" fmla="*/ 20485 h 5161973"/>
              <a:gd name="connsiteX0" fmla="*/ 918827 w 2668545"/>
              <a:gd name="connsiteY0" fmla="*/ 20485 h 5161973"/>
              <a:gd name="connsiteX1" fmla="*/ 2668545 w 2668545"/>
              <a:gd name="connsiteY1" fmla="*/ 0 h 5161973"/>
              <a:gd name="connsiteX2" fmla="*/ 2656009 w 2668545"/>
              <a:gd name="connsiteY2" fmla="*/ 5161973 h 5161973"/>
              <a:gd name="connsiteX3" fmla="*/ 0 w 2668545"/>
              <a:gd name="connsiteY3" fmla="*/ 5159564 h 5161973"/>
              <a:gd name="connsiteX4" fmla="*/ 918827 w 2668545"/>
              <a:gd name="connsiteY4" fmla="*/ 20485 h 5161973"/>
              <a:gd name="connsiteX0" fmla="*/ 737629 w 2487347"/>
              <a:gd name="connsiteY0" fmla="*/ 20485 h 5161973"/>
              <a:gd name="connsiteX1" fmla="*/ 2487347 w 2487347"/>
              <a:gd name="connsiteY1" fmla="*/ 0 h 5161973"/>
              <a:gd name="connsiteX2" fmla="*/ 2474811 w 2487347"/>
              <a:gd name="connsiteY2" fmla="*/ 5161973 h 5161973"/>
              <a:gd name="connsiteX3" fmla="*/ 0 w 2487347"/>
              <a:gd name="connsiteY3" fmla="*/ 5152533 h 5161973"/>
              <a:gd name="connsiteX4" fmla="*/ 737629 w 2487347"/>
              <a:gd name="connsiteY4" fmla="*/ 20485 h 5161973"/>
              <a:gd name="connsiteX0" fmla="*/ 947140 w 2487347"/>
              <a:gd name="connsiteY0" fmla="*/ 20485 h 5161973"/>
              <a:gd name="connsiteX1" fmla="*/ 2487347 w 2487347"/>
              <a:gd name="connsiteY1" fmla="*/ 0 h 5161973"/>
              <a:gd name="connsiteX2" fmla="*/ 2474811 w 2487347"/>
              <a:gd name="connsiteY2" fmla="*/ 5161973 h 5161973"/>
              <a:gd name="connsiteX3" fmla="*/ 0 w 2487347"/>
              <a:gd name="connsiteY3" fmla="*/ 5152533 h 5161973"/>
              <a:gd name="connsiteX4" fmla="*/ 947140 w 2487347"/>
              <a:gd name="connsiteY4" fmla="*/ 20485 h 5161973"/>
              <a:gd name="connsiteX0" fmla="*/ 1037740 w 2487347"/>
              <a:gd name="connsiteY0" fmla="*/ 20485 h 5161973"/>
              <a:gd name="connsiteX1" fmla="*/ 2487347 w 2487347"/>
              <a:gd name="connsiteY1" fmla="*/ 0 h 5161973"/>
              <a:gd name="connsiteX2" fmla="*/ 2474811 w 2487347"/>
              <a:gd name="connsiteY2" fmla="*/ 5161973 h 5161973"/>
              <a:gd name="connsiteX3" fmla="*/ 0 w 2487347"/>
              <a:gd name="connsiteY3" fmla="*/ 5152533 h 5161973"/>
              <a:gd name="connsiteX4" fmla="*/ 1037740 w 2487347"/>
              <a:gd name="connsiteY4" fmla="*/ 20485 h 5161973"/>
              <a:gd name="connsiteX0" fmla="*/ 1066052 w 2487347"/>
              <a:gd name="connsiteY0" fmla="*/ 20485 h 5161973"/>
              <a:gd name="connsiteX1" fmla="*/ 2487347 w 2487347"/>
              <a:gd name="connsiteY1" fmla="*/ 0 h 5161973"/>
              <a:gd name="connsiteX2" fmla="*/ 2474811 w 2487347"/>
              <a:gd name="connsiteY2" fmla="*/ 5161973 h 5161973"/>
              <a:gd name="connsiteX3" fmla="*/ 0 w 2487347"/>
              <a:gd name="connsiteY3" fmla="*/ 5152533 h 5161973"/>
              <a:gd name="connsiteX4" fmla="*/ 1066052 w 2487347"/>
              <a:gd name="connsiteY4" fmla="*/ 20485 h 5161973"/>
              <a:gd name="connsiteX0" fmla="*/ 918828 w 2340123"/>
              <a:gd name="connsiteY0" fmla="*/ 20485 h 5161973"/>
              <a:gd name="connsiteX1" fmla="*/ 2340123 w 2340123"/>
              <a:gd name="connsiteY1" fmla="*/ 0 h 5161973"/>
              <a:gd name="connsiteX2" fmla="*/ 2327587 w 2340123"/>
              <a:gd name="connsiteY2" fmla="*/ 5161973 h 5161973"/>
              <a:gd name="connsiteX3" fmla="*/ 0 w 2340123"/>
              <a:gd name="connsiteY3" fmla="*/ 5152534 h 5161973"/>
              <a:gd name="connsiteX4" fmla="*/ 918828 w 2340123"/>
              <a:gd name="connsiteY4" fmla="*/ 20485 h 5161973"/>
              <a:gd name="connsiteX0" fmla="*/ 1009426 w 2340123"/>
              <a:gd name="connsiteY0" fmla="*/ 20485 h 5161973"/>
              <a:gd name="connsiteX1" fmla="*/ 2340123 w 2340123"/>
              <a:gd name="connsiteY1" fmla="*/ 0 h 5161973"/>
              <a:gd name="connsiteX2" fmla="*/ 2327587 w 2340123"/>
              <a:gd name="connsiteY2" fmla="*/ 5161973 h 5161973"/>
              <a:gd name="connsiteX3" fmla="*/ 0 w 2340123"/>
              <a:gd name="connsiteY3" fmla="*/ 5152534 h 5161973"/>
              <a:gd name="connsiteX4" fmla="*/ 1009426 w 2340123"/>
              <a:gd name="connsiteY4" fmla="*/ 20485 h 5161973"/>
              <a:gd name="connsiteX0" fmla="*/ 986777 w 2340123"/>
              <a:gd name="connsiteY0" fmla="*/ 20485 h 5161973"/>
              <a:gd name="connsiteX1" fmla="*/ 2340123 w 2340123"/>
              <a:gd name="connsiteY1" fmla="*/ 0 h 5161973"/>
              <a:gd name="connsiteX2" fmla="*/ 2327587 w 2340123"/>
              <a:gd name="connsiteY2" fmla="*/ 5161973 h 5161973"/>
              <a:gd name="connsiteX3" fmla="*/ 0 w 2340123"/>
              <a:gd name="connsiteY3" fmla="*/ 5152534 h 5161973"/>
              <a:gd name="connsiteX4" fmla="*/ 986777 w 2340123"/>
              <a:gd name="connsiteY4" fmla="*/ 20485 h 5161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0123" h="5161973">
                <a:moveTo>
                  <a:pt x="986777" y="20485"/>
                </a:moveTo>
                <a:lnTo>
                  <a:pt x="2340123" y="0"/>
                </a:lnTo>
                <a:cubicBezTo>
                  <a:pt x="2335944" y="1720658"/>
                  <a:pt x="2331766" y="3441315"/>
                  <a:pt x="2327587" y="5161973"/>
                </a:cubicBezTo>
                <a:lnTo>
                  <a:pt x="0" y="5152534"/>
                </a:lnTo>
                <a:lnTo>
                  <a:pt x="986777" y="20485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76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533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+mj-lt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609599" y="177801"/>
            <a:ext cx="8863172" cy="63767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733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" name="Tex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806873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8" name="TextBox 6"/>
          <p:cNvSpPr txBox="1">
            <a:spLocks noChangeArrowheads="1"/>
          </p:cNvSpPr>
          <p:nvPr userDrawn="1"/>
        </p:nvSpPr>
        <p:spPr bwMode="auto">
          <a:xfrm>
            <a:off x="5485342" y="6497403"/>
            <a:ext cx="1208617" cy="32808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algn="ctr">
              <a:defRPr sz="700">
                <a:solidFill>
                  <a:schemeClr val="tx1">
                    <a:tint val="75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sz="933">
                <a:latin typeface="+mj-lt"/>
                <a:cs typeface="Arial" panose="020B0604020202020204" pitchFamily="34" charset="0"/>
              </a:rPr>
              <a:t> [</a:t>
            </a:r>
            <a:fld id="{B47D6B3F-46F2-0F48-98B5-BD85166C0D7E}" type="slidenum">
              <a:rPr lang="en-US" sz="933" smtClean="0">
                <a:latin typeface="+mj-lt"/>
                <a:cs typeface="Arial" panose="020B0604020202020204" pitchFamily="34" charset="0"/>
              </a:rPr>
              <a:pPr lvl="0"/>
              <a:t>‹#›</a:t>
            </a:fld>
            <a:r>
              <a:rPr lang="en-US" sz="933">
                <a:latin typeface="+mj-lt"/>
                <a:cs typeface="Arial" panose="020B0604020202020204" pitchFamily="34" charset="0"/>
              </a:rPr>
              <a:t>]</a:t>
            </a:r>
          </a:p>
        </p:txBody>
      </p:sp>
      <p:sp>
        <p:nvSpPr>
          <p:cNvPr id="5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09599" y="642675"/>
            <a:ext cx="10985501" cy="338667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chemeClr val="tx1"/>
                </a:solidFill>
                <a:latin typeface="+mj-lt"/>
                <a:cs typeface="Arial"/>
              </a:defRPr>
            </a:lvl1pPr>
            <a:lvl5pPr>
              <a:defRPr/>
            </a:lvl5pPr>
          </a:lstStyle>
          <a:p>
            <a:pPr lvl="0"/>
            <a:r>
              <a:rPr lang="en-US"/>
              <a:t>Enter your subtitle here</a:t>
            </a:r>
          </a:p>
        </p:txBody>
      </p:sp>
      <p:grpSp>
        <p:nvGrpSpPr>
          <p:cNvPr id="74" name="Group 73"/>
          <p:cNvGrpSpPr/>
          <p:nvPr userDrawn="1"/>
        </p:nvGrpSpPr>
        <p:grpSpPr>
          <a:xfrm>
            <a:off x="10403171" y="6574718"/>
            <a:ext cx="1179229" cy="176479"/>
            <a:chOff x="3121025" y="2933700"/>
            <a:chExt cx="5949951" cy="979488"/>
          </a:xfrm>
          <a:solidFill>
            <a:schemeClr val="bg1"/>
          </a:solidFill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>
              <a:off x="3289300" y="2933700"/>
              <a:ext cx="361950" cy="273050"/>
            </a:xfrm>
            <a:custGeom>
              <a:avLst/>
              <a:gdLst>
                <a:gd name="T0" fmla="*/ 2 w 32"/>
                <a:gd name="T1" fmla="*/ 24 h 24"/>
                <a:gd name="T2" fmla="*/ 25 w 32"/>
                <a:gd name="T3" fmla="*/ 24 h 24"/>
                <a:gd name="T4" fmla="*/ 26 w 32"/>
                <a:gd name="T5" fmla="*/ 23 h 24"/>
                <a:gd name="T6" fmla="*/ 31 w 32"/>
                <a:gd name="T7" fmla="*/ 3 h 24"/>
                <a:gd name="T8" fmla="*/ 31 w 32"/>
                <a:gd name="T9" fmla="*/ 1 h 24"/>
                <a:gd name="T10" fmla="*/ 30 w 32"/>
                <a:gd name="T11" fmla="*/ 0 h 24"/>
                <a:gd name="T12" fmla="*/ 7 w 32"/>
                <a:gd name="T13" fmla="*/ 0 h 24"/>
                <a:gd name="T14" fmla="*/ 5 w 32"/>
                <a:gd name="T15" fmla="*/ 2 h 24"/>
                <a:gd name="T16" fmla="*/ 0 w 32"/>
                <a:gd name="T17" fmla="*/ 22 h 24"/>
                <a:gd name="T18" fmla="*/ 1 w 32"/>
                <a:gd name="T19" fmla="*/ 24 h 24"/>
                <a:gd name="T20" fmla="*/ 2 w 32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2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2"/>
                    <a:pt x="32" y="2"/>
                    <a:pt x="31" y="1"/>
                  </a:cubicBezTo>
                  <a:cubicBezTo>
                    <a:pt x="31" y="1"/>
                    <a:pt x="30" y="0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1" y="24"/>
                    <a:pt x="1" y="24"/>
                    <a:pt x="2" y="2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>
              <a:off x="3211513" y="3286125"/>
              <a:ext cx="349250" cy="273050"/>
            </a:xfrm>
            <a:custGeom>
              <a:avLst/>
              <a:gdLst>
                <a:gd name="T0" fmla="*/ 26 w 31"/>
                <a:gd name="T1" fmla="*/ 22 h 24"/>
                <a:gd name="T2" fmla="*/ 31 w 31"/>
                <a:gd name="T3" fmla="*/ 2 h 24"/>
                <a:gd name="T4" fmla="*/ 31 w 31"/>
                <a:gd name="T5" fmla="*/ 0 h 24"/>
                <a:gd name="T6" fmla="*/ 29 w 31"/>
                <a:gd name="T7" fmla="*/ 0 h 24"/>
                <a:gd name="T8" fmla="*/ 7 w 31"/>
                <a:gd name="T9" fmla="*/ 0 h 24"/>
                <a:gd name="T10" fmla="*/ 5 w 31"/>
                <a:gd name="T11" fmla="*/ 1 h 24"/>
                <a:gd name="T12" fmla="*/ 0 w 31"/>
                <a:gd name="T13" fmla="*/ 21 h 24"/>
                <a:gd name="T14" fmla="*/ 0 w 31"/>
                <a:gd name="T15" fmla="*/ 23 h 24"/>
                <a:gd name="T16" fmla="*/ 2 w 31"/>
                <a:gd name="T17" fmla="*/ 24 h 24"/>
                <a:gd name="T18" fmla="*/ 24 w 31"/>
                <a:gd name="T19" fmla="*/ 24 h 24"/>
                <a:gd name="T20" fmla="*/ 26 w 31"/>
                <a:gd name="T2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6" y="22"/>
                  </a:move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1" y="1"/>
                    <a:pt x="31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3121025" y="3627438"/>
              <a:ext cx="360363" cy="274638"/>
            </a:xfrm>
            <a:custGeom>
              <a:avLst/>
              <a:gdLst>
                <a:gd name="T0" fmla="*/ 30 w 32"/>
                <a:gd name="T1" fmla="*/ 0 h 24"/>
                <a:gd name="T2" fmla="*/ 7 w 32"/>
                <a:gd name="T3" fmla="*/ 0 h 24"/>
                <a:gd name="T4" fmla="*/ 5 w 32"/>
                <a:gd name="T5" fmla="*/ 1 h 24"/>
                <a:gd name="T6" fmla="*/ 0 w 32"/>
                <a:gd name="T7" fmla="*/ 22 h 24"/>
                <a:gd name="T8" fmla="*/ 1 w 32"/>
                <a:gd name="T9" fmla="*/ 23 h 24"/>
                <a:gd name="T10" fmla="*/ 2 w 32"/>
                <a:gd name="T11" fmla="*/ 24 h 24"/>
                <a:gd name="T12" fmla="*/ 25 w 32"/>
                <a:gd name="T13" fmla="*/ 24 h 24"/>
                <a:gd name="T14" fmla="*/ 26 w 32"/>
                <a:gd name="T15" fmla="*/ 23 h 24"/>
                <a:gd name="T16" fmla="*/ 31 w 32"/>
                <a:gd name="T17" fmla="*/ 2 h 24"/>
                <a:gd name="T18" fmla="*/ 31 w 32"/>
                <a:gd name="T19" fmla="*/ 1 h 24"/>
                <a:gd name="T20" fmla="*/ 30 w 32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4"/>
                    <a:pt x="1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>
              <a:off x="3662363" y="2933700"/>
              <a:ext cx="349250" cy="273050"/>
            </a:xfrm>
            <a:custGeom>
              <a:avLst/>
              <a:gdLst>
                <a:gd name="T0" fmla="*/ 2 w 31"/>
                <a:gd name="T1" fmla="*/ 24 h 24"/>
                <a:gd name="T2" fmla="*/ 24 w 31"/>
                <a:gd name="T3" fmla="*/ 24 h 24"/>
                <a:gd name="T4" fmla="*/ 26 w 31"/>
                <a:gd name="T5" fmla="*/ 23 h 24"/>
                <a:gd name="T6" fmla="*/ 31 w 31"/>
                <a:gd name="T7" fmla="*/ 3 h 24"/>
                <a:gd name="T8" fmla="*/ 31 w 31"/>
                <a:gd name="T9" fmla="*/ 1 h 24"/>
                <a:gd name="T10" fmla="*/ 29 w 31"/>
                <a:gd name="T11" fmla="*/ 0 h 24"/>
                <a:gd name="T12" fmla="*/ 7 w 31"/>
                <a:gd name="T13" fmla="*/ 0 h 24"/>
                <a:gd name="T14" fmla="*/ 5 w 31"/>
                <a:gd name="T15" fmla="*/ 2 h 24"/>
                <a:gd name="T16" fmla="*/ 0 w 31"/>
                <a:gd name="T17" fmla="*/ 22 h 24"/>
                <a:gd name="T18" fmla="*/ 0 w 31"/>
                <a:gd name="T19" fmla="*/ 24 h 24"/>
                <a:gd name="T20" fmla="*/ 2 w 31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1"/>
                  </a:cubicBezTo>
                  <a:cubicBezTo>
                    <a:pt x="31" y="1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1" y="24"/>
                    <a:pt x="1" y="24"/>
                    <a:pt x="2" y="2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>
              <a:off x="3571875" y="3286125"/>
              <a:ext cx="360363" cy="273050"/>
            </a:xfrm>
            <a:custGeom>
              <a:avLst/>
              <a:gdLst>
                <a:gd name="T0" fmla="*/ 27 w 32"/>
                <a:gd name="T1" fmla="*/ 22 h 24"/>
                <a:gd name="T2" fmla="*/ 32 w 32"/>
                <a:gd name="T3" fmla="*/ 2 h 24"/>
                <a:gd name="T4" fmla="*/ 31 w 32"/>
                <a:gd name="T5" fmla="*/ 0 h 24"/>
                <a:gd name="T6" fmla="*/ 30 w 32"/>
                <a:gd name="T7" fmla="*/ 0 h 24"/>
                <a:gd name="T8" fmla="*/ 7 w 32"/>
                <a:gd name="T9" fmla="*/ 0 h 24"/>
                <a:gd name="T10" fmla="*/ 6 w 32"/>
                <a:gd name="T11" fmla="*/ 1 h 24"/>
                <a:gd name="T12" fmla="*/ 0 w 32"/>
                <a:gd name="T13" fmla="*/ 21 h 24"/>
                <a:gd name="T14" fmla="*/ 1 w 32"/>
                <a:gd name="T15" fmla="*/ 23 h 24"/>
                <a:gd name="T16" fmla="*/ 2 w 32"/>
                <a:gd name="T17" fmla="*/ 24 h 24"/>
                <a:gd name="T18" fmla="*/ 25 w 32"/>
                <a:gd name="T19" fmla="*/ 24 h 24"/>
                <a:gd name="T20" fmla="*/ 27 w 32"/>
                <a:gd name="T2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27" y="2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1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3"/>
                    <a:pt x="2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3"/>
                    <a:pt x="27" y="2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>
              <a:off x="3492500" y="3627438"/>
              <a:ext cx="349250" cy="274638"/>
            </a:xfrm>
            <a:custGeom>
              <a:avLst/>
              <a:gdLst>
                <a:gd name="T0" fmla="*/ 29 w 31"/>
                <a:gd name="T1" fmla="*/ 0 h 24"/>
                <a:gd name="T2" fmla="*/ 7 w 31"/>
                <a:gd name="T3" fmla="*/ 0 h 24"/>
                <a:gd name="T4" fmla="*/ 5 w 31"/>
                <a:gd name="T5" fmla="*/ 1 h 24"/>
                <a:gd name="T6" fmla="*/ 0 w 31"/>
                <a:gd name="T7" fmla="*/ 22 h 24"/>
                <a:gd name="T8" fmla="*/ 0 w 31"/>
                <a:gd name="T9" fmla="*/ 23 h 24"/>
                <a:gd name="T10" fmla="*/ 2 w 31"/>
                <a:gd name="T11" fmla="*/ 24 h 24"/>
                <a:gd name="T12" fmla="*/ 24 w 31"/>
                <a:gd name="T13" fmla="*/ 24 h 24"/>
                <a:gd name="T14" fmla="*/ 26 w 31"/>
                <a:gd name="T15" fmla="*/ 23 h 24"/>
                <a:gd name="T16" fmla="*/ 31 w 31"/>
                <a:gd name="T17" fmla="*/ 2 h 24"/>
                <a:gd name="T18" fmla="*/ 31 w 31"/>
                <a:gd name="T19" fmla="*/ 1 h 24"/>
                <a:gd name="T20" fmla="*/ 29 w 31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1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1" y="0"/>
                    <a:pt x="30" y="0"/>
                    <a:pt x="2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>
              <a:off x="4033838" y="2933700"/>
              <a:ext cx="349250" cy="273050"/>
            </a:xfrm>
            <a:custGeom>
              <a:avLst/>
              <a:gdLst>
                <a:gd name="T0" fmla="*/ 31 w 31"/>
                <a:gd name="T1" fmla="*/ 1 h 24"/>
                <a:gd name="T2" fmla="*/ 29 w 31"/>
                <a:gd name="T3" fmla="*/ 0 h 24"/>
                <a:gd name="T4" fmla="*/ 7 w 31"/>
                <a:gd name="T5" fmla="*/ 0 h 24"/>
                <a:gd name="T6" fmla="*/ 5 w 31"/>
                <a:gd name="T7" fmla="*/ 2 h 24"/>
                <a:gd name="T8" fmla="*/ 0 w 31"/>
                <a:gd name="T9" fmla="*/ 22 h 24"/>
                <a:gd name="T10" fmla="*/ 0 w 31"/>
                <a:gd name="T11" fmla="*/ 24 h 24"/>
                <a:gd name="T12" fmla="*/ 2 w 31"/>
                <a:gd name="T13" fmla="*/ 24 h 24"/>
                <a:gd name="T14" fmla="*/ 24 w 31"/>
                <a:gd name="T15" fmla="*/ 24 h 24"/>
                <a:gd name="T16" fmla="*/ 26 w 31"/>
                <a:gd name="T17" fmla="*/ 23 h 24"/>
                <a:gd name="T18" fmla="*/ 31 w 31"/>
                <a:gd name="T19" fmla="*/ 3 h 24"/>
                <a:gd name="T20" fmla="*/ 31 w 31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31" y="1"/>
                  </a:moveTo>
                  <a:cubicBezTo>
                    <a:pt x="30" y="1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>
              <a:off x="3943350" y="3286125"/>
              <a:ext cx="360363" cy="273050"/>
            </a:xfrm>
            <a:custGeom>
              <a:avLst/>
              <a:gdLst>
                <a:gd name="T0" fmla="*/ 30 w 32"/>
                <a:gd name="T1" fmla="*/ 0 h 24"/>
                <a:gd name="T2" fmla="*/ 7 w 32"/>
                <a:gd name="T3" fmla="*/ 0 h 24"/>
                <a:gd name="T4" fmla="*/ 5 w 32"/>
                <a:gd name="T5" fmla="*/ 1 h 24"/>
                <a:gd name="T6" fmla="*/ 0 w 32"/>
                <a:gd name="T7" fmla="*/ 21 h 24"/>
                <a:gd name="T8" fmla="*/ 1 w 32"/>
                <a:gd name="T9" fmla="*/ 23 h 24"/>
                <a:gd name="T10" fmla="*/ 2 w 32"/>
                <a:gd name="T11" fmla="*/ 24 h 24"/>
                <a:gd name="T12" fmla="*/ 25 w 32"/>
                <a:gd name="T13" fmla="*/ 24 h 24"/>
                <a:gd name="T14" fmla="*/ 26 w 32"/>
                <a:gd name="T15" fmla="*/ 22 h 24"/>
                <a:gd name="T16" fmla="*/ 31 w 32"/>
                <a:gd name="T17" fmla="*/ 2 h 24"/>
                <a:gd name="T18" fmla="*/ 31 w 32"/>
                <a:gd name="T19" fmla="*/ 0 h 24"/>
                <a:gd name="T20" fmla="*/ 30 w 32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3"/>
                    <a:pt x="26" y="2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1"/>
                    <a:pt x="31" y="1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>
              <a:off x="3863975" y="3627438"/>
              <a:ext cx="350838" cy="274638"/>
            </a:xfrm>
            <a:custGeom>
              <a:avLst/>
              <a:gdLst>
                <a:gd name="T0" fmla="*/ 29 w 31"/>
                <a:gd name="T1" fmla="*/ 0 h 24"/>
                <a:gd name="T2" fmla="*/ 7 w 31"/>
                <a:gd name="T3" fmla="*/ 0 h 24"/>
                <a:gd name="T4" fmla="*/ 5 w 31"/>
                <a:gd name="T5" fmla="*/ 1 h 24"/>
                <a:gd name="T6" fmla="*/ 0 w 31"/>
                <a:gd name="T7" fmla="*/ 22 h 24"/>
                <a:gd name="T8" fmla="*/ 0 w 31"/>
                <a:gd name="T9" fmla="*/ 23 h 24"/>
                <a:gd name="T10" fmla="*/ 2 w 31"/>
                <a:gd name="T11" fmla="*/ 24 h 24"/>
                <a:gd name="T12" fmla="*/ 24 w 31"/>
                <a:gd name="T13" fmla="*/ 24 h 24"/>
                <a:gd name="T14" fmla="*/ 26 w 31"/>
                <a:gd name="T15" fmla="*/ 23 h 24"/>
                <a:gd name="T16" fmla="*/ 31 w 31"/>
                <a:gd name="T17" fmla="*/ 2 h 24"/>
                <a:gd name="T18" fmla="*/ 31 w 31"/>
                <a:gd name="T19" fmla="*/ 1 h 24"/>
                <a:gd name="T20" fmla="*/ 29 w 31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0" y="0"/>
                    <a:pt x="30" y="0"/>
                    <a:pt x="2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4" name="Freeform 14"/>
            <p:cNvSpPr>
              <a:spLocks/>
            </p:cNvSpPr>
            <p:nvPr/>
          </p:nvSpPr>
          <p:spPr bwMode="auto">
            <a:xfrm>
              <a:off x="4462463" y="2933700"/>
              <a:ext cx="608013" cy="649288"/>
            </a:xfrm>
            <a:custGeom>
              <a:avLst/>
              <a:gdLst>
                <a:gd name="T0" fmla="*/ 52 w 54"/>
                <a:gd name="T1" fmla="*/ 47 h 57"/>
                <a:gd name="T2" fmla="*/ 16 w 54"/>
                <a:gd name="T3" fmla="*/ 47 h 57"/>
                <a:gd name="T4" fmla="*/ 27 w 54"/>
                <a:gd name="T5" fmla="*/ 3 h 57"/>
                <a:gd name="T6" fmla="*/ 27 w 54"/>
                <a:gd name="T7" fmla="*/ 1 h 57"/>
                <a:gd name="T8" fmla="*/ 25 w 54"/>
                <a:gd name="T9" fmla="*/ 0 h 57"/>
                <a:gd name="T10" fmla="*/ 16 w 54"/>
                <a:gd name="T11" fmla="*/ 0 h 57"/>
                <a:gd name="T12" fmla="*/ 14 w 54"/>
                <a:gd name="T13" fmla="*/ 2 h 57"/>
                <a:gd name="T14" fmla="*/ 0 w 54"/>
                <a:gd name="T15" fmla="*/ 55 h 57"/>
                <a:gd name="T16" fmla="*/ 0 w 54"/>
                <a:gd name="T17" fmla="*/ 56 h 57"/>
                <a:gd name="T18" fmla="*/ 2 w 54"/>
                <a:gd name="T19" fmla="*/ 57 h 57"/>
                <a:gd name="T20" fmla="*/ 51 w 54"/>
                <a:gd name="T21" fmla="*/ 57 h 57"/>
                <a:gd name="T22" fmla="*/ 53 w 54"/>
                <a:gd name="T23" fmla="*/ 56 h 57"/>
                <a:gd name="T24" fmla="*/ 54 w 54"/>
                <a:gd name="T25" fmla="*/ 49 h 57"/>
                <a:gd name="T26" fmla="*/ 54 w 54"/>
                <a:gd name="T27" fmla="*/ 48 h 57"/>
                <a:gd name="T28" fmla="*/ 52 w 54"/>
                <a:gd name="T2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57">
                  <a:moveTo>
                    <a:pt x="52" y="47"/>
                  </a:moveTo>
                  <a:cubicBezTo>
                    <a:pt x="16" y="47"/>
                    <a:pt x="16" y="47"/>
                    <a:pt x="16" y="4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8" y="2"/>
                    <a:pt x="27" y="2"/>
                    <a:pt x="27" y="1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1" y="57"/>
                    <a:pt x="1" y="57"/>
                    <a:pt x="2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7"/>
                    <a:pt x="52" y="57"/>
                    <a:pt x="53" y="5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9"/>
                    <a:pt x="54" y="48"/>
                    <a:pt x="54" y="48"/>
                  </a:cubicBezTo>
                  <a:cubicBezTo>
                    <a:pt x="54" y="47"/>
                    <a:pt x="53" y="47"/>
                    <a:pt x="52" y="4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5" name="Freeform 15"/>
            <p:cNvSpPr>
              <a:spLocks noEditPoints="1"/>
            </p:cNvSpPr>
            <p:nvPr/>
          </p:nvSpPr>
          <p:spPr bwMode="auto">
            <a:xfrm>
              <a:off x="5103813" y="2933700"/>
              <a:ext cx="800100" cy="649288"/>
            </a:xfrm>
            <a:custGeom>
              <a:avLst/>
              <a:gdLst>
                <a:gd name="T0" fmla="*/ 57 w 71"/>
                <a:gd name="T1" fmla="*/ 2 h 57"/>
                <a:gd name="T2" fmla="*/ 55 w 71"/>
                <a:gd name="T3" fmla="*/ 0 h 57"/>
                <a:gd name="T4" fmla="*/ 45 w 71"/>
                <a:gd name="T5" fmla="*/ 0 h 57"/>
                <a:gd name="T6" fmla="*/ 44 w 71"/>
                <a:gd name="T7" fmla="*/ 1 h 57"/>
                <a:gd name="T8" fmla="*/ 1 w 71"/>
                <a:gd name="T9" fmla="*/ 54 h 57"/>
                <a:gd name="T10" fmla="*/ 1 w 71"/>
                <a:gd name="T11" fmla="*/ 56 h 57"/>
                <a:gd name="T12" fmla="*/ 3 w 71"/>
                <a:gd name="T13" fmla="*/ 57 h 57"/>
                <a:gd name="T14" fmla="*/ 13 w 71"/>
                <a:gd name="T15" fmla="*/ 57 h 57"/>
                <a:gd name="T16" fmla="*/ 14 w 71"/>
                <a:gd name="T17" fmla="*/ 56 h 57"/>
                <a:gd name="T18" fmla="*/ 25 w 71"/>
                <a:gd name="T19" fmla="*/ 43 h 57"/>
                <a:gd name="T20" fmla="*/ 53 w 71"/>
                <a:gd name="T21" fmla="*/ 43 h 57"/>
                <a:gd name="T22" fmla="*/ 57 w 71"/>
                <a:gd name="T23" fmla="*/ 56 h 57"/>
                <a:gd name="T24" fmla="*/ 58 w 71"/>
                <a:gd name="T25" fmla="*/ 57 h 57"/>
                <a:gd name="T26" fmla="*/ 69 w 71"/>
                <a:gd name="T27" fmla="*/ 57 h 57"/>
                <a:gd name="T28" fmla="*/ 70 w 71"/>
                <a:gd name="T29" fmla="*/ 56 h 57"/>
                <a:gd name="T30" fmla="*/ 71 w 71"/>
                <a:gd name="T31" fmla="*/ 55 h 57"/>
                <a:gd name="T32" fmla="*/ 57 w 71"/>
                <a:gd name="T33" fmla="*/ 2 h 57"/>
                <a:gd name="T34" fmla="*/ 51 w 71"/>
                <a:gd name="T35" fmla="*/ 33 h 57"/>
                <a:gd name="T36" fmla="*/ 33 w 71"/>
                <a:gd name="T37" fmla="*/ 33 h 57"/>
                <a:gd name="T38" fmla="*/ 41 w 71"/>
                <a:gd name="T39" fmla="*/ 23 h 57"/>
                <a:gd name="T40" fmla="*/ 47 w 71"/>
                <a:gd name="T41" fmla="*/ 15 h 57"/>
                <a:gd name="T42" fmla="*/ 48 w 71"/>
                <a:gd name="T43" fmla="*/ 23 h 57"/>
                <a:gd name="T44" fmla="*/ 51 w 71"/>
                <a:gd name="T45" fmla="*/ 3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57">
                  <a:moveTo>
                    <a:pt x="57" y="2"/>
                  </a:moveTo>
                  <a:cubicBezTo>
                    <a:pt x="57" y="1"/>
                    <a:pt x="56" y="0"/>
                    <a:pt x="5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1"/>
                    <a:pt x="44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5"/>
                    <a:pt x="0" y="55"/>
                    <a:pt x="1" y="56"/>
                  </a:cubicBezTo>
                  <a:cubicBezTo>
                    <a:pt x="1" y="57"/>
                    <a:pt x="2" y="57"/>
                    <a:pt x="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4" y="57"/>
                    <a:pt x="14" y="56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7"/>
                    <a:pt x="58" y="57"/>
                    <a:pt x="58" y="57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9" y="57"/>
                    <a:pt x="70" y="57"/>
                    <a:pt x="70" y="56"/>
                  </a:cubicBezTo>
                  <a:cubicBezTo>
                    <a:pt x="71" y="56"/>
                    <a:pt x="71" y="55"/>
                    <a:pt x="71" y="55"/>
                  </a:cubicBezTo>
                  <a:lnTo>
                    <a:pt x="57" y="2"/>
                  </a:lnTo>
                  <a:close/>
                  <a:moveTo>
                    <a:pt x="5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3" y="21"/>
                    <a:pt x="45" y="18"/>
                    <a:pt x="47" y="15"/>
                  </a:cubicBezTo>
                  <a:cubicBezTo>
                    <a:pt x="47" y="18"/>
                    <a:pt x="47" y="20"/>
                    <a:pt x="48" y="23"/>
                  </a:cubicBezTo>
                  <a:lnTo>
                    <a:pt x="51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6" name="Freeform 16"/>
            <p:cNvSpPr>
              <a:spLocks/>
            </p:cNvSpPr>
            <p:nvPr/>
          </p:nvSpPr>
          <p:spPr bwMode="auto">
            <a:xfrm>
              <a:off x="5926138" y="2933700"/>
              <a:ext cx="711200" cy="649288"/>
            </a:xfrm>
            <a:custGeom>
              <a:avLst/>
              <a:gdLst>
                <a:gd name="T0" fmla="*/ 61 w 63"/>
                <a:gd name="T1" fmla="*/ 0 h 57"/>
                <a:gd name="T2" fmla="*/ 4 w 63"/>
                <a:gd name="T3" fmla="*/ 0 h 57"/>
                <a:gd name="T4" fmla="*/ 2 w 63"/>
                <a:gd name="T5" fmla="*/ 2 h 57"/>
                <a:gd name="T6" fmla="*/ 0 w 63"/>
                <a:gd name="T7" fmla="*/ 8 h 57"/>
                <a:gd name="T8" fmla="*/ 1 w 63"/>
                <a:gd name="T9" fmla="*/ 10 h 57"/>
                <a:gd name="T10" fmla="*/ 2 w 63"/>
                <a:gd name="T11" fmla="*/ 11 h 57"/>
                <a:gd name="T12" fmla="*/ 23 w 63"/>
                <a:gd name="T13" fmla="*/ 11 h 57"/>
                <a:gd name="T14" fmla="*/ 12 w 63"/>
                <a:gd name="T15" fmla="*/ 55 h 57"/>
                <a:gd name="T16" fmla="*/ 12 w 63"/>
                <a:gd name="T17" fmla="*/ 56 h 57"/>
                <a:gd name="T18" fmla="*/ 14 w 63"/>
                <a:gd name="T19" fmla="*/ 57 h 57"/>
                <a:gd name="T20" fmla="*/ 24 w 63"/>
                <a:gd name="T21" fmla="*/ 57 h 57"/>
                <a:gd name="T22" fmla="*/ 26 w 63"/>
                <a:gd name="T23" fmla="*/ 56 h 57"/>
                <a:gd name="T24" fmla="*/ 37 w 63"/>
                <a:gd name="T25" fmla="*/ 11 h 57"/>
                <a:gd name="T26" fmla="*/ 59 w 63"/>
                <a:gd name="T27" fmla="*/ 11 h 57"/>
                <a:gd name="T28" fmla="*/ 61 w 63"/>
                <a:gd name="T29" fmla="*/ 9 h 57"/>
                <a:gd name="T30" fmla="*/ 63 w 63"/>
                <a:gd name="T31" fmla="*/ 3 h 57"/>
                <a:gd name="T32" fmla="*/ 63 w 63"/>
                <a:gd name="T33" fmla="*/ 1 h 57"/>
                <a:gd name="T34" fmla="*/ 61 w 63"/>
                <a:gd name="T3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57">
                  <a:moveTo>
                    <a:pt x="6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6"/>
                    <a:pt x="12" y="56"/>
                  </a:cubicBezTo>
                  <a:cubicBezTo>
                    <a:pt x="13" y="57"/>
                    <a:pt x="13" y="57"/>
                    <a:pt x="1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7"/>
                    <a:pt x="25" y="57"/>
                    <a:pt x="26" y="56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0" y="11"/>
                    <a:pt x="61" y="10"/>
                    <a:pt x="61" y="9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7" name="Freeform 17"/>
            <p:cNvSpPr>
              <a:spLocks/>
            </p:cNvSpPr>
            <p:nvPr/>
          </p:nvSpPr>
          <p:spPr bwMode="auto">
            <a:xfrm>
              <a:off x="6648450" y="2933700"/>
              <a:ext cx="709613" cy="649288"/>
            </a:xfrm>
            <a:custGeom>
              <a:avLst/>
              <a:gdLst>
                <a:gd name="T0" fmla="*/ 61 w 63"/>
                <a:gd name="T1" fmla="*/ 9 h 57"/>
                <a:gd name="T2" fmla="*/ 63 w 63"/>
                <a:gd name="T3" fmla="*/ 3 h 57"/>
                <a:gd name="T4" fmla="*/ 63 w 63"/>
                <a:gd name="T5" fmla="*/ 1 h 57"/>
                <a:gd name="T6" fmla="*/ 61 w 63"/>
                <a:gd name="T7" fmla="*/ 0 h 57"/>
                <a:gd name="T8" fmla="*/ 4 w 63"/>
                <a:gd name="T9" fmla="*/ 0 h 57"/>
                <a:gd name="T10" fmla="*/ 2 w 63"/>
                <a:gd name="T11" fmla="*/ 2 h 57"/>
                <a:gd name="T12" fmla="*/ 0 w 63"/>
                <a:gd name="T13" fmla="*/ 8 h 57"/>
                <a:gd name="T14" fmla="*/ 1 w 63"/>
                <a:gd name="T15" fmla="*/ 10 h 57"/>
                <a:gd name="T16" fmla="*/ 2 w 63"/>
                <a:gd name="T17" fmla="*/ 11 h 57"/>
                <a:gd name="T18" fmla="*/ 23 w 63"/>
                <a:gd name="T19" fmla="*/ 11 h 57"/>
                <a:gd name="T20" fmla="*/ 12 w 63"/>
                <a:gd name="T21" fmla="*/ 55 h 57"/>
                <a:gd name="T22" fmla="*/ 12 w 63"/>
                <a:gd name="T23" fmla="*/ 56 h 57"/>
                <a:gd name="T24" fmla="*/ 14 w 63"/>
                <a:gd name="T25" fmla="*/ 57 h 57"/>
                <a:gd name="T26" fmla="*/ 24 w 63"/>
                <a:gd name="T27" fmla="*/ 57 h 57"/>
                <a:gd name="T28" fmla="*/ 26 w 63"/>
                <a:gd name="T29" fmla="*/ 56 h 57"/>
                <a:gd name="T30" fmla="*/ 37 w 63"/>
                <a:gd name="T31" fmla="*/ 11 h 57"/>
                <a:gd name="T32" fmla="*/ 59 w 63"/>
                <a:gd name="T33" fmla="*/ 11 h 57"/>
                <a:gd name="T34" fmla="*/ 61 w 63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57">
                  <a:moveTo>
                    <a:pt x="61" y="9"/>
                  </a:move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2" y="0"/>
                    <a:pt x="6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6"/>
                    <a:pt x="12" y="56"/>
                  </a:cubicBezTo>
                  <a:cubicBezTo>
                    <a:pt x="13" y="57"/>
                    <a:pt x="13" y="57"/>
                    <a:pt x="1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7"/>
                    <a:pt x="25" y="57"/>
                    <a:pt x="26" y="56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0" y="11"/>
                    <a:pt x="61" y="10"/>
                    <a:pt x="61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8" name="Freeform 18"/>
            <p:cNvSpPr>
              <a:spLocks/>
            </p:cNvSpPr>
            <p:nvPr/>
          </p:nvSpPr>
          <p:spPr bwMode="auto">
            <a:xfrm>
              <a:off x="7278688" y="2933700"/>
              <a:ext cx="327025" cy="649288"/>
            </a:xfrm>
            <a:custGeom>
              <a:avLst/>
              <a:gdLst>
                <a:gd name="T0" fmla="*/ 28 w 29"/>
                <a:gd name="T1" fmla="*/ 1 h 57"/>
                <a:gd name="T2" fmla="*/ 26 w 29"/>
                <a:gd name="T3" fmla="*/ 0 h 57"/>
                <a:gd name="T4" fmla="*/ 16 w 29"/>
                <a:gd name="T5" fmla="*/ 0 h 57"/>
                <a:gd name="T6" fmla="*/ 14 w 29"/>
                <a:gd name="T7" fmla="*/ 2 h 57"/>
                <a:gd name="T8" fmla="*/ 1 w 29"/>
                <a:gd name="T9" fmla="*/ 55 h 57"/>
                <a:gd name="T10" fmla="*/ 1 w 29"/>
                <a:gd name="T11" fmla="*/ 56 h 57"/>
                <a:gd name="T12" fmla="*/ 3 w 29"/>
                <a:gd name="T13" fmla="*/ 57 h 57"/>
                <a:gd name="T14" fmla="*/ 13 w 29"/>
                <a:gd name="T15" fmla="*/ 57 h 57"/>
                <a:gd name="T16" fmla="*/ 15 w 29"/>
                <a:gd name="T17" fmla="*/ 56 h 57"/>
                <a:gd name="T18" fmla="*/ 28 w 29"/>
                <a:gd name="T19" fmla="*/ 3 h 57"/>
                <a:gd name="T20" fmla="*/ 28 w 29"/>
                <a:gd name="T2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7">
                  <a:moveTo>
                    <a:pt x="28" y="1"/>
                  </a:moveTo>
                  <a:cubicBezTo>
                    <a:pt x="28" y="1"/>
                    <a:pt x="27" y="0"/>
                    <a:pt x="2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1"/>
                    <a:pt x="14" y="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1" y="56"/>
                    <a:pt x="1" y="56"/>
                  </a:cubicBezTo>
                  <a:cubicBezTo>
                    <a:pt x="1" y="57"/>
                    <a:pt x="2" y="57"/>
                    <a:pt x="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4" y="57"/>
                    <a:pt x="14" y="57"/>
                    <a:pt x="15" y="5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2"/>
                    <a:pt x="28" y="2"/>
                    <a:pt x="28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9" name="Freeform 19"/>
            <p:cNvSpPr>
              <a:spLocks/>
            </p:cNvSpPr>
            <p:nvPr/>
          </p:nvSpPr>
          <p:spPr bwMode="auto">
            <a:xfrm>
              <a:off x="7583488" y="2933700"/>
              <a:ext cx="755650" cy="649288"/>
            </a:xfrm>
            <a:custGeom>
              <a:avLst/>
              <a:gdLst>
                <a:gd name="T0" fmla="*/ 53 w 67"/>
                <a:gd name="T1" fmla="*/ 47 h 57"/>
                <a:gd name="T2" fmla="*/ 31 w 67"/>
                <a:gd name="T3" fmla="*/ 47 h 57"/>
                <a:gd name="T4" fmla="*/ 17 w 67"/>
                <a:gd name="T5" fmla="*/ 42 h 57"/>
                <a:gd name="T6" fmla="*/ 16 w 67"/>
                <a:gd name="T7" fmla="*/ 29 h 57"/>
                <a:gd name="T8" fmla="*/ 42 w 67"/>
                <a:gd name="T9" fmla="*/ 11 h 57"/>
                <a:gd name="T10" fmla="*/ 64 w 67"/>
                <a:gd name="T11" fmla="*/ 11 h 57"/>
                <a:gd name="T12" fmla="*/ 66 w 67"/>
                <a:gd name="T13" fmla="*/ 9 h 57"/>
                <a:gd name="T14" fmla="*/ 67 w 67"/>
                <a:gd name="T15" fmla="*/ 3 h 57"/>
                <a:gd name="T16" fmla="*/ 67 w 67"/>
                <a:gd name="T17" fmla="*/ 1 h 57"/>
                <a:gd name="T18" fmla="*/ 65 w 67"/>
                <a:gd name="T19" fmla="*/ 0 h 57"/>
                <a:gd name="T20" fmla="*/ 43 w 67"/>
                <a:gd name="T21" fmla="*/ 0 h 57"/>
                <a:gd name="T22" fmla="*/ 2 w 67"/>
                <a:gd name="T23" fmla="*/ 28 h 57"/>
                <a:gd name="T24" fmla="*/ 5 w 67"/>
                <a:gd name="T25" fmla="*/ 48 h 57"/>
                <a:gd name="T26" fmla="*/ 29 w 67"/>
                <a:gd name="T27" fmla="*/ 57 h 57"/>
                <a:gd name="T28" fmla="*/ 51 w 67"/>
                <a:gd name="T29" fmla="*/ 57 h 57"/>
                <a:gd name="T30" fmla="*/ 53 w 67"/>
                <a:gd name="T31" fmla="*/ 56 h 57"/>
                <a:gd name="T32" fmla="*/ 55 w 67"/>
                <a:gd name="T33" fmla="*/ 49 h 57"/>
                <a:gd name="T34" fmla="*/ 55 w 67"/>
                <a:gd name="T35" fmla="*/ 48 h 57"/>
                <a:gd name="T36" fmla="*/ 53 w 67"/>
                <a:gd name="T37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57">
                  <a:moveTo>
                    <a:pt x="53" y="47"/>
                  </a:moveTo>
                  <a:cubicBezTo>
                    <a:pt x="31" y="47"/>
                    <a:pt x="31" y="47"/>
                    <a:pt x="31" y="47"/>
                  </a:cubicBezTo>
                  <a:cubicBezTo>
                    <a:pt x="24" y="47"/>
                    <a:pt x="19" y="45"/>
                    <a:pt x="17" y="42"/>
                  </a:cubicBezTo>
                  <a:cubicBezTo>
                    <a:pt x="15" y="40"/>
                    <a:pt x="15" y="35"/>
                    <a:pt x="16" y="29"/>
                  </a:cubicBezTo>
                  <a:cubicBezTo>
                    <a:pt x="19" y="17"/>
                    <a:pt x="28" y="11"/>
                    <a:pt x="42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4" y="11"/>
                    <a:pt x="65" y="10"/>
                    <a:pt x="66" y="9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2"/>
                    <a:pt x="67" y="2"/>
                    <a:pt x="67" y="1"/>
                  </a:cubicBezTo>
                  <a:cubicBezTo>
                    <a:pt x="66" y="1"/>
                    <a:pt x="66" y="0"/>
                    <a:pt x="6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7" y="11"/>
                    <a:pt x="2" y="28"/>
                  </a:cubicBezTo>
                  <a:cubicBezTo>
                    <a:pt x="0" y="36"/>
                    <a:pt x="1" y="43"/>
                    <a:pt x="5" y="48"/>
                  </a:cubicBezTo>
                  <a:cubicBezTo>
                    <a:pt x="9" y="54"/>
                    <a:pt x="18" y="57"/>
                    <a:pt x="29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7"/>
                    <a:pt x="53" y="57"/>
                    <a:pt x="53" y="56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49"/>
                    <a:pt x="55" y="48"/>
                    <a:pt x="55" y="48"/>
                  </a:cubicBezTo>
                  <a:cubicBezTo>
                    <a:pt x="54" y="47"/>
                    <a:pt x="54" y="47"/>
                    <a:pt x="53" y="4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90" name="Freeform 20"/>
            <p:cNvSpPr>
              <a:spLocks/>
            </p:cNvSpPr>
            <p:nvPr/>
          </p:nvSpPr>
          <p:spPr bwMode="auto">
            <a:xfrm>
              <a:off x="8281988" y="2933700"/>
              <a:ext cx="788988" cy="649288"/>
            </a:xfrm>
            <a:custGeom>
              <a:avLst/>
              <a:gdLst>
                <a:gd name="T0" fmla="*/ 70 w 70"/>
                <a:gd name="T1" fmla="*/ 1 h 57"/>
                <a:gd name="T2" fmla="*/ 68 w 70"/>
                <a:gd name="T3" fmla="*/ 0 h 57"/>
                <a:gd name="T4" fmla="*/ 16 w 70"/>
                <a:gd name="T5" fmla="*/ 0 h 57"/>
                <a:gd name="T6" fmla="*/ 14 w 70"/>
                <a:gd name="T7" fmla="*/ 2 h 57"/>
                <a:gd name="T8" fmla="*/ 0 w 70"/>
                <a:gd name="T9" fmla="*/ 55 h 57"/>
                <a:gd name="T10" fmla="*/ 1 w 70"/>
                <a:gd name="T11" fmla="*/ 56 h 57"/>
                <a:gd name="T12" fmla="*/ 2 w 70"/>
                <a:gd name="T13" fmla="*/ 57 h 57"/>
                <a:gd name="T14" fmla="*/ 55 w 70"/>
                <a:gd name="T15" fmla="*/ 57 h 57"/>
                <a:gd name="T16" fmla="*/ 57 w 70"/>
                <a:gd name="T17" fmla="*/ 56 h 57"/>
                <a:gd name="T18" fmla="*/ 59 w 70"/>
                <a:gd name="T19" fmla="*/ 49 h 57"/>
                <a:gd name="T20" fmla="*/ 59 w 70"/>
                <a:gd name="T21" fmla="*/ 48 h 57"/>
                <a:gd name="T22" fmla="*/ 57 w 70"/>
                <a:gd name="T23" fmla="*/ 47 h 57"/>
                <a:gd name="T24" fmla="*/ 17 w 70"/>
                <a:gd name="T25" fmla="*/ 47 h 57"/>
                <a:gd name="T26" fmla="*/ 20 w 70"/>
                <a:gd name="T27" fmla="*/ 33 h 57"/>
                <a:gd name="T28" fmla="*/ 57 w 70"/>
                <a:gd name="T29" fmla="*/ 33 h 57"/>
                <a:gd name="T30" fmla="*/ 59 w 70"/>
                <a:gd name="T31" fmla="*/ 31 h 57"/>
                <a:gd name="T32" fmla="*/ 61 w 70"/>
                <a:gd name="T33" fmla="*/ 26 h 57"/>
                <a:gd name="T34" fmla="*/ 60 w 70"/>
                <a:gd name="T35" fmla="*/ 24 h 57"/>
                <a:gd name="T36" fmla="*/ 59 w 70"/>
                <a:gd name="T37" fmla="*/ 23 h 57"/>
                <a:gd name="T38" fmla="*/ 23 w 70"/>
                <a:gd name="T39" fmla="*/ 23 h 57"/>
                <a:gd name="T40" fmla="*/ 26 w 70"/>
                <a:gd name="T41" fmla="*/ 11 h 57"/>
                <a:gd name="T42" fmla="*/ 67 w 70"/>
                <a:gd name="T43" fmla="*/ 11 h 57"/>
                <a:gd name="T44" fmla="*/ 69 w 70"/>
                <a:gd name="T45" fmla="*/ 9 h 57"/>
                <a:gd name="T46" fmla="*/ 70 w 70"/>
                <a:gd name="T47" fmla="*/ 3 h 57"/>
                <a:gd name="T48" fmla="*/ 70 w 70"/>
                <a:gd name="T49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57">
                  <a:moveTo>
                    <a:pt x="70" y="1"/>
                  </a:moveTo>
                  <a:cubicBezTo>
                    <a:pt x="69" y="1"/>
                    <a:pt x="69" y="0"/>
                    <a:pt x="6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1" y="56"/>
                  </a:cubicBezTo>
                  <a:cubicBezTo>
                    <a:pt x="1" y="57"/>
                    <a:pt x="2" y="57"/>
                    <a:pt x="2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7"/>
                    <a:pt x="57" y="57"/>
                    <a:pt x="57" y="56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9" y="49"/>
                    <a:pt x="59" y="48"/>
                    <a:pt x="59" y="48"/>
                  </a:cubicBezTo>
                  <a:cubicBezTo>
                    <a:pt x="58" y="47"/>
                    <a:pt x="58" y="47"/>
                    <a:pt x="5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8" y="33"/>
                    <a:pt x="59" y="32"/>
                    <a:pt x="59" y="31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5"/>
                    <a:pt x="61" y="24"/>
                    <a:pt x="60" y="24"/>
                  </a:cubicBezTo>
                  <a:cubicBezTo>
                    <a:pt x="60" y="23"/>
                    <a:pt x="59" y="23"/>
                    <a:pt x="59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8" y="11"/>
                    <a:pt x="68" y="10"/>
                    <a:pt x="69" y="9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2"/>
                    <a:pt x="70" y="2"/>
                    <a:pt x="70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91" name="Freeform 21"/>
            <p:cNvSpPr>
              <a:spLocks/>
            </p:cNvSpPr>
            <p:nvPr/>
          </p:nvSpPr>
          <p:spPr bwMode="auto">
            <a:xfrm>
              <a:off x="4394200" y="3708400"/>
              <a:ext cx="236538" cy="193675"/>
            </a:xfrm>
            <a:custGeom>
              <a:avLst/>
              <a:gdLst>
                <a:gd name="T0" fmla="*/ 21 w 21"/>
                <a:gd name="T1" fmla="*/ 0 h 17"/>
                <a:gd name="T2" fmla="*/ 12 w 21"/>
                <a:gd name="T3" fmla="*/ 0 h 17"/>
                <a:gd name="T4" fmla="*/ 3 w 21"/>
                <a:gd name="T5" fmla="*/ 5 h 17"/>
                <a:gd name="T6" fmla="*/ 3 w 21"/>
                <a:gd name="T7" fmla="*/ 8 h 17"/>
                <a:gd name="T8" fmla="*/ 9 w 21"/>
                <a:gd name="T9" fmla="*/ 10 h 17"/>
                <a:gd name="T10" fmla="*/ 13 w 21"/>
                <a:gd name="T11" fmla="*/ 10 h 17"/>
                <a:gd name="T12" fmla="*/ 16 w 21"/>
                <a:gd name="T13" fmla="*/ 11 h 17"/>
                <a:gd name="T14" fmla="*/ 16 w 21"/>
                <a:gd name="T15" fmla="*/ 12 h 17"/>
                <a:gd name="T16" fmla="*/ 11 w 21"/>
                <a:gd name="T17" fmla="*/ 15 h 17"/>
                <a:gd name="T18" fmla="*/ 1 w 21"/>
                <a:gd name="T19" fmla="*/ 15 h 17"/>
                <a:gd name="T20" fmla="*/ 1 w 21"/>
                <a:gd name="T21" fmla="*/ 15 h 17"/>
                <a:gd name="T22" fmla="*/ 0 w 21"/>
                <a:gd name="T23" fmla="*/ 17 h 17"/>
                <a:gd name="T24" fmla="*/ 0 w 21"/>
                <a:gd name="T25" fmla="*/ 17 h 17"/>
                <a:gd name="T26" fmla="*/ 1 w 21"/>
                <a:gd name="T27" fmla="*/ 17 h 17"/>
                <a:gd name="T28" fmla="*/ 11 w 21"/>
                <a:gd name="T29" fmla="*/ 17 h 17"/>
                <a:gd name="T30" fmla="*/ 20 w 21"/>
                <a:gd name="T31" fmla="*/ 12 h 17"/>
                <a:gd name="T32" fmla="*/ 19 w 21"/>
                <a:gd name="T33" fmla="*/ 9 h 17"/>
                <a:gd name="T34" fmla="*/ 14 w 21"/>
                <a:gd name="T35" fmla="*/ 7 h 17"/>
                <a:gd name="T36" fmla="*/ 9 w 21"/>
                <a:gd name="T37" fmla="*/ 7 h 17"/>
                <a:gd name="T38" fmla="*/ 7 w 21"/>
                <a:gd name="T39" fmla="*/ 7 h 17"/>
                <a:gd name="T40" fmla="*/ 7 w 21"/>
                <a:gd name="T41" fmla="*/ 5 h 17"/>
                <a:gd name="T42" fmla="*/ 11 w 21"/>
                <a:gd name="T43" fmla="*/ 3 h 17"/>
                <a:gd name="T44" fmla="*/ 20 w 21"/>
                <a:gd name="T45" fmla="*/ 3 h 17"/>
                <a:gd name="T46" fmla="*/ 21 w 21"/>
                <a:gd name="T47" fmla="*/ 3 h 17"/>
                <a:gd name="T48" fmla="*/ 21 w 21"/>
                <a:gd name="T49" fmla="*/ 1 h 17"/>
                <a:gd name="T50" fmla="*/ 21 w 21"/>
                <a:gd name="T51" fmla="*/ 1 h 17"/>
                <a:gd name="T52" fmla="*/ 21 w 21"/>
                <a:gd name="T5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17">
                  <a:moveTo>
                    <a:pt x="2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4" y="2"/>
                    <a:pt x="3" y="5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4" y="10"/>
                    <a:pt x="6" y="10"/>
                    <a:pt x="9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5" y="10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5" y="14"/>
                    <a:pt x="13" y="15"/>
                    <a:pt x="1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6" y="17"/>
                    <a:pt x="19" y="16"/>
                    <a:pt x="20" y="12"/>
                  </a:cubicBezTo>
                  <a:cubicBezTo>
                    <a:pt x="20" y="11"/>
                    <a:pt x="20" y="10"/>
                    <a:pt x="19" y="9"/>
                  </a:cubicBezTo>
                  <a:cubicBezTo>
                    <a:pt x="18" y="8"/>
                    <a:pt x="16" y="7"/>
                    <a:pt x="14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4"/>
                    <a:pt x="8" y="3"/>
                    <a:pt x="1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4754563" y="3708400"/>
              <a:ext cx="236538" cy="193675"/>
            </a:xfrm>
            <a:custGeom>
              <a:avLst/>
              <a:gdLst>
                <a:gd name="T0" fmla="*/ 20 w 21"/>
                <a:gd name="T1" fmla="*/ 0 h 17"/>
                <a:gd name="T2" fmla="*/ 5 w 21"/>
                <a:gd name="T3" fmla="*/ 0 h 17"/>
                <a:gd name="T4" fmla="*/ 4 w 21"/>
                <a:gd name="T5" fmla="*/ 1 h 17"/>
                <a:gd name="T6" fmla="*/ 0 w 21"/>
                <a:gd name="T7" fmla="*/ 17 h 17"/>
                <a:gd name="T8" fmla="*/ 0 w 21"/>
                <a:gd name="T9" fmla="*/ 17 h 17"/>
                <a:gd name="T10" fmla="*/ 0 w 21"/>
                <a:gd name="T11" fmla="*/ 17 h 17"/>
                <a:gd name="T12" fmla="*/ 17 w 21"/>
                <a:gd name="T13" fmla="*/ 17 h 17"/>
                <a:gd name="T14" fmla="*/ 17 w 21"/>
                <a:gd name="T15" fmla="*/ 17 h 17"/>
                <a:gd name="T16" fmla="*/ 17 w 21"/>
                <a:gd name="T17" fmla="*/ 15 h 17"/>
                <a:gd name="T18" fmla="*/ 17 w 21"/>
                <a:gd name="T19" fmla="*/ 15 h 17"/>
                <a:gd name="T20" fmla="*/ 17 w 21"/>
                <a:gd name="T21" fmla="*/ 15 h 17"/>
                <a:gd name="T22" fmla="*/ 4 w 21"/>
                <a:gd name="T23" fmla="*/ 15 h 17"/>
                <a:gd name="T24" fmla="*/ 6 w 21"/>
                <a:gd name="T25" fmla="*/ 10 h 17"/>
                <a:gd name="T26" fmla="*/ 17 w 21"/>
                <a:gd name="T27" fmla="*/ 10 h 17"/>
                <a:gd name="T28" fmla="*/ 18 w 21"/>
                <a:gd name="T29" fmla="*/ 10 h 17"/>
                <a:gd name="T30" fmla="*/ 18 w 21"/>
                <a:gd name="T31" fmla="*/ 8 h 17"/>
                <a:gd name="T32" fmla="*/ 18 w 21"/>
                <a:gd name="T33" fmla="*/ 7 h 17"/>
                <a:gd name="T34" fmla="*/ 18 w 21"/>
                <a:gd name="T35" fmla="*/ 7 h 17"/>
                <a:gd name="T36" fmla="*/ 6 w 21"/>
                <a:gd name="T37" fmla="*/ 7 h 17"/>
                <a:gd name="T38" fmla="*/ 7 w 21"/>
                <a:gd name="T39" fmla="*/ 3 h 17"/>
                <a:gd name="T40" fmla="*/ 20 w 21"/>
                <a:gd name="T41" fmla="*/ 3 h 17"/>
                <a:gd name="T42" fmla="*/ 20 w 21"/>
                <a:gd name="T43" fmla="*/ 3 h 17"/>
                <a:gd name="T44" fmla="*/ 21 w 21"/>
                <a:gd name="T45" fmla="*/ 1 h 17"/>
                <a:gd name="T46" fmla="*/ 21 w 21"/>
                <a:gd name="T47" fmla="*/ 1 h 17"/>
                <a:gd name="T48" fmla="*/ 20 w 21"/>
                <a:gd name="T4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1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10"/>
                    <a:pt x="18" y="1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5103813" y="3708400"/>
              <a:ext cx="293688" cy="193675"/>
            </a:xfrm>
            <a:custGeom>
              <a:avLst/>
              <a:gdLst>
                <a:gd name="T0" fmla="*/ 26 w 26"/>
                <a:gd name="T1" fmla="*/ 0 h 17"/>
                <a:gd name="T2" fmla="*/ 22 w 26"/>
                <a:gd name="T3" fmla="*/ 0 h 17"/>
                <a:gd name="T4" fmla="*/ 21 w 26"/>
                <a:gd name="T5" fmla="*/ 1 h 17"/>
                <a:gd name="T6" fmla="*/ 14 w 26"/>
                <a:gd name="T7" fmla="*/ 11 h 17"/>
                <a:gd name="T8" fmla="*/ 12 w 26"/>
                <a:gd name="T9" fmla="*/ 14 h 17"/>
                <a:gd name="T10" fmla="*/ 12 w 26"/>
                <a:gd name="T11" fmla="*/ 11 h 17"/>
                <a:gd name="T12" fmla="*/ 9 w 26"/>
                <a:gd name="T13" fmla="*/ 1 h 17"/>
                <a:gd name="T14" fmla="*/ 8 w 26"/>
                <a:gd name="T15" fmla="*/ 0 h 17"/>
                <a:gd name="T16" fmla="*/ 4 w 26"/>
                <a:gd name="T17" fmla="*/ 0 h 17"/>
                <a:gd name="T18" fmla="*/ 4 w 26"/>
                <a:gd name="T19" fmla="*/ 1 h 17"/>
                <a:gd name="T20" fmla="*/ 0 w 26"/>
                <a:gd name="T21" fmla="*/ 17 h 17"/>
                <a:gd name="T22" fmla="*/ 0 w 26"/>
                <a:gd name="T23" fmla="*/ 17 h 17"/>
                <a:gd name="T24" fmla="*/ 0 w 26"/>
                <a:gd name="T25" fmla="*/ 17 h 17"/>
                <a:gd name="T26" fmla="*/ 3 w 26"/>
                <a:gd name="T27" fmla="*/ 17 h 17"/>
                <a:gd name="T28" fmla="*/ 4 w 26"/>
                <a:gd name="T29" fmla="*/ 17 h 17"/>
                <a:gd name="T30" fmla="*/ 6 w 26"/>
                <a:gd name="T31" fmla="*/ 8 h 17"/>
                <a:gd name="T32" fmla="*/ 6 w 26"/>
                <a:gd name="T33" fmla="*/ 6 h 17"/>
                <a:gd name="T34" fmla="*/ 7 w 26"/>
                <a:gd name="T35" fmla="*/ 8 h 17"/>
                <a:gd name="T36" fmla="*/ 9 w 26"/>
                <a:gd name="T37" fmla="*/ 17 h 17"/>
                <a:gd name="T38" fmla="*/ 9 w 26"/>
                <a:gd name="T39" fmla="*/ 17 h 17"/>
                <a:gd name="T40" fmla="*/ 12 w 26"/>
                <a:gd name="T41" fmla="*/ 17 h 17"/>
                <a:gd name="T42" fmla="*/ 13 w 26"/>
                <a:gd name="T43" fmla="*/ 17 h 17"/>
                <a:gd name="T44" fmla="*/ 20 w 26"/>
                <a:gd name="T45" fmla="*/ 8 h 17"/>
                <a:gd name="T46" fmla="*/ 21 w 26"/>
                <a:gd name="T47" fmla="*/ 6 h 17"/>
                <a:gd name="T48" fmla="*/ 21 w 26"/>
                <a:gd name="T49" fmla="*/ 7 h 17"/>
                <a:gd name="T50" fmla="*/ 18 w 26"/>
                <a:gd name="T51" fmla="*/ 17 h 17"/>
                <a:gd name="T52" fmla="*/ 18 w 26"/>
                <a:gd name="T53" fmla="*/ 17 h 17"/>
                <a:gd name="T54" fmla="*/ 19 w 26"/>
                <a:gd name="T55" fmla="*/ 17 h 17"/>
                <a:gd name="T56" fmla="*/ 22 w 26"/>
                <a:gd name="T57" fmla="*/ 17 h 17"/>
                <a:gd name="T58" fmla="*/ 22 w 26"/>
                <a:gd name="T59" fmla="*/ 17 h 17"/>
                <a:gd name="T60" fmla="*/ 26 w 26"/>
                <a:gd name="T61" fmla="*/ 1 h 17"/>
                <a:gd name="T62" fmla="*/ 26 w 26"/>
                <a:gd name="T63" fmla="*/ 1 h 17"/>
                <a:gd name="T64" fmla="*/ 26 w 26"/>
                <a:gd name="T6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" h="17">
                  <a:moveTo>
                    <a:pt x="2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1" y="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2" y="13"/>
                    <a:pt x="12" y="14"/>
                  </a:cubicBezTo>
                  <a:cubicBezTo>
                    <a:pt x="12" y="13"/>
                    <a:pt x="12" y="12"/>
                    <a:pt x="12" y="1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4" y="1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7"/>
                    <a:pt x="7" y="7"/>
                    <a:pt x="7" y="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5521325" y="3708400"/>
              <a:ext cx="101600" cy="193675"/>
            </a:xfrm>
            <a:custGeom>
              <a:avLst/>
              <a:gdLst>
                <a:gd name="T0" fmla="*/ 8 w 9"/>
                <a:gd name="T1" fmla="*/ 0 h 17"/>
                <a:gd name="T2" fmla="*/ 5 w 9"/>
                <a:gd name="T3" fmla="*/ 0 h 17"/>
                <a:gd name="T4" fmla="*/ 5 w 9"/>
                <a:gd name="T5" fmla="*/ 1 h 17"/>
                <a:gd name="T6" fmla="*/ 0 w 9"/>
                <a:gd name="T7" fmla="*/ 17 h 17"/>
                <a:gd name="T8" fmla="*/ 0 w 9"/>
                <a:gd name="T9" fmla="*/ 17 h 17"/>
                <a:gd name="T10" fmla="*/ 1 w 9"/>
                <a:gd name="T11" fmla="*/ 17 h 17"/>
                <a:gd name="T12" fmla="*/ 4 w 9"/>
                <a:gd name="T13" fmla="*/ 17 h 17"/>
                <a:gd name="T14" fmla="*/ 4 w 9"/>
                <a:gd name="T15" fmla="*/ 17 h 17"/>
                <a:gd name="T16" fmla="*/ 9 w 9"/>
                <a:gd name="T17" fmla="*/ 1 h 17"/>
                <a:gd name="T18" fmla="*/ 8 w 9"/>
                <a:gd name="T19" fmla="*/ 1 h 17"/>
                <a:gd name="T20" fmla="*/ 8 w 9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7">
                  <a:moveTo>
                    <a:pt x="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5746750" y="3708400"/>
              <a:ext cx="225425" cy="193675"/>
            </a:xfrm>
            <a:custGeom>
              <a:avLst/>
              <a:gdLst>
                <a:gd name="T0" fmla="*/ 20 w 20"/>
                <a:gd name="T1" fmla="*/ 0 h 17"/>
                <a:gd name="T2" fmla="*/ 13 w 20"/>
                <a:gd name="T3" fmla="*/ 0 h 17"/>
                <a:gd name="T4" fmla="*/ 0 w 20"/>
                <a:gd name="T5" fmla="*/ 9 h 17"/>
                <a:gd name="T6" fmla="*/ 1 w 20"/>
                <a:gd name="T7" fmla="*/ 15 h 17"/>
                <a:gd name="T8" fmla="*/ 8 w 20"/>
                <a:gd name="T9" fmla="*/ 17 h 17"/>
                <a:gd name="T10" fmla="*/ 15 w 20"/>
                <a:gd name="T11" fmla="*/ 17 h 17"/>
                <a:gd name="T12" fmla="*/ 16 w 20"/>
                <a:gd name="T13" fmla="*/ 17 h 17"/>
                <a:gd name="T14" fmla="*/ 16 w 20"/>
                <a:gd name="T15" fmla="*/ 15 h 17"/>
                <a:gd name="T16" fmla="*/ 16 w 20"/>
                <a:gd name="T17" fmla="*/ 15 h 17"/>
                <a:gd name="T18" fmla="*/ 16 w 20"/>
                <a:gd name="T19" fmla="*/ 15 h 17"/>
                <a:gd name="T20" fmla="*/ 9 w 20"/>
                <a:gd name="T21" fmla="*/ 15 h 17"/>
                <a:gd name="T22" fmla="*/ 5 w 20"/>
                <a:gd name="T23" fmla="*/ 13 h 17"/>
                <a:gd name="T24" fmla="*/ 4 w 20"/>
                <a:gd name="T25" fmla="*/ 9 h 17"/>
                <a:gd name="T26" fmla="*/ 12 w 20"/>
                <a:gd name="T27" fmla="*/ 3 h 17"/>
                <a:gd name="T28" fmla="*/ 19 w 20"/>
                <a:gd name="T29" fmla="*/ 3 h 17"/>
                <a:gd name="T30" fmla="*/ 20 w 20"/>
                <a:gd name="T31" fmla="*/ 3 h 17"/>
                <a:gd name="T32" fmla="*/ 20 w 20"/>
                <a:gd name="T33" fmla="*/ 1 h 17"/>
                <a:gd name="T34" fmla="*/ 20 w 20"/>
                <a:gd name="T35" fmla="*/ 1 h 17"/>
                <a:gd name="T36" fmla="*/ 20 w 20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7">
                  <a:moveTo>
                    <a:pt x="2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2" y="3"/>
                    <a:pt x="0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5" y="17"/>
                    <a:pt x="8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5"/>
                    <a:pt x="5" y="14"/>
                    <a:pt x="5" y="13"/>
                  </a:cubicBezTo>
                  <a:cubicBezTo>
                    <a:pt x="4" y="12"/>
                    <a:pt x="4" y="11"/>
                    <a:pt x="4" y="9"/>
                  </a:cubicBezTo>
                  <a:cubicBezTo>
                    <a:pt x="5" y="5"/>
                    <a:pt x="8" y="3"/>
                    <a:pt x="1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3"/>
                    <a:pt x="20" y="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29" name="Freeform 26"/>
            <p:cNvSpPr>
              <a:spLocks noEditPoints="1"/>
            </p:cNvSpPr>
            <p:nvPr/>
          </p:nvSpPr>
          <p:spPr bwMode="auto">
            <a:xfrm>
              <a:off x="6073775" y="3708400"/>
              <a:ext cx="269875" cy="204788"/>
            </a:xfrm>
            <a:custGeom>
              <a:avLst/>
              <a:gdLst>
                <a:gd name="T0" fmla="*/ 14 w 24"/>
                <a:gd name="T1" fmla="*/ 0 h 18"/>
                <a:gd name="T2" fmla="*/ 1 w 24"/>
                <a:gd name="T3" fmla="*/ 9 h 18"/>
                <a:gd name="T4" fmla="*/ 2 w 24"/>
                <a:gd name="T5" fmla="*/ 15 h 18"/>
                <a:gd name="T6" fmla="*/ 10 w 24"/>
                <a:gd name="T7" fmla="*/ 18 h 18"/>
                <a:gd name="T8" fmla="*/ 23 w 24"/>
                <a:gd name="T9" fmla="*/ 9 h 18"/>
                <a:gd name="T10" fmla="*/ 22 w 24"/>
                <a:gd name="T11" fmla="*/ 3 h 18"/>
                <a:gd name="T12" fmla="*/ 14 w 24"/>
                <a:gd name="T13" fmla="*/ 0 h 18"/>
                <a:gd name="T14" fmla="*/ 10 w 24"/>
                <a:gd name="T15" fmla="*/ 15 h 18"/>
                <a:gd name="T16" fmla="*/ 5 w 24"/>
                <a:gd name="T17" fmla="*/ 13 h 18"/>
                <a:gd name="T18" fmla="*/ 5 w 24"/>
                <a:gd name="T19" fmla="*/ 9 h 18"/>
                <a:gd name="T20" fmla="*/ 14 w 24"/>
                <a:gd name="T21" fmla="*/ 3 h 18"/>
                <a:gd name="T22" fmla="*/ 19 w 24"/>
                <a:gd name="T23" fmla="*/ 4 h 18"/>
                <a:gd name="T24" fmla="*/ 19 w 24"/>
                <a:gd name="T25" fmla="*/ 9 h 18"/>
                <a:gd name="T26" fmla="*/ 10 w 24"/>
                <a:gd name="T2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18">
                  <a:moveTo>
                    <a:pt x="14" y="0"/>
                  </a:moveTo>
                  <a:cubicBezTo>
                    <a:pt x="7" y="0"/>
                    <a:pt x="3" y="3"/>
                    <a:pt x="1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3" y="17"/>
                    <a:pt x="6" y="18"/>
                    <a:pt x="10" y="18"/>
                  </a:cubicBezTo>
                  <a:cubicBezTo>
                    <a:pt x="17" y="18"/>
                    <a:pt x="22" y="15"/>
                    <a:pt x="23" y="9"/>
                  </a:cubicBezTo>
                  <a:cubicBezTo>
                    <a:pt x="24" y="6"/>
                    <a:pt x="24" y="4"/>
                    <a:pt x="22" y="3"/>
                  </a:cubicBezTo>
                  <a:cubicBezTo>
                    <a:pt x="21" y="1"/>
                    <a:pt x="18" y="0"/>
                    <a:pt x="14" y="0"/>
                  </a:cubicBezTo>
                  <a:moveTo>
                    <a:pt x="10" y="15"/>
                  </a:moveTo>
                  <a:cubicBezTo>
                    <a:pt x="8" y="15"/>
                    <a:pt x="6" y="14"/>
                    <a:pt x="5" y="13"/>
                  </a:cubicBezTo>
                  <a:cubicBezTo>
                    <a:pt x="5" y="12"/>
                    <a:pt x="5" y="11"/>
                    <a:pt x="5" y="9"/>
                  </a:cubicBezTo>
                  <a:cubicBezTo>
                    <a:pt x="6" y="4"/>
                    <a:pt x="10" y="3"/>
                    <a:pt x="14" y="3"/>
                  </a:cubicBezTo>
                  <a:cubicBezTo>
                    <a:pt x="16" y="3"/>
                    <a:pt x="18" y="3"/>
                    <a:pt x="19" y="4"/>
                  </a:cubicBezTo>
                  <a:cubicBezTo>
                    <a:pt x="20" y="5"/>
                    <a:pt x="20" y="7"/>
                    <a:pt x="19" y="9"/>
                  </a:cubicBezTo>
                  <a:cubicBezTo>
                    <a:pt x="18" y="13"/>
                    <a:pt x="15" y="15"/>
                    <a:pt x="10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467475" y="3708400"/>
              <a:ext cx="247650" cy="193675"/>
            </a:xfrm>
            <a:custGeom>
              <a:avLst/>
              <a:gdLst>
                <a:gd name="T0" fmla="*/ 22 w 22"/>
                <a:gd name="T1" fmla="*/ 0 h 17"/>
                <a:gd name="T2" fmla="*/ 19 w 22"/>
                <a:gd name="T3" fmla="*/ 0 h 17"/>
                <a:gd name="T4" fmla="*/ 18 w 22"/>
                <a:gd name="T5" fmla="*/ 1 h 17"/>
                <a:gd name="T6" fmla="*/ 15 w 22"/>
                <a:gd name="T7" fmla="*/ 13 h 17"/>
                <a:gd name="T8" fmla="*/ 15 w 22"/>
                <a:gd name="T9" fmla="*/ 11 h 17"/>
                <a:gd name="T10" fmla="*/ 8 w 22"/>
                <a:gd name="T11" fmla="*/ 1 h 17"/>
                <a:gd name="T12" fmla="*/ 8 w 22"/>
                <a:gd name="T13" fmla="*/ 0 h 17"/>
                <a:gd name="T14" fmla="*/ 4 w 22"/>
                <a:gd name="T15" fmla="*/ 0 h 17"/>
                <a:gd name="T16" fmla="*/ 4 w 22"/>
                <a:gd name="T17" fmla="*/ 1 h 17"/>
                <a:gd name="T18" fmla="*/ 0 w 22"/>
                <a:gd name="T19" fmla="*/ 17 h 17"/>
                <a:gd name="T20" fmla="*/ 0 w 22"/>
                <a:gd name="T21" fmla="*/ 17 h 17"/>
                <a:gd name="T22" fmla="*/ 0 w 22"/>
                <a:gd name="T23" fmla="*/ 17 h 17"/>
                <a:gd name="T24" fmla="*/ 3 w 22"/>
                <a:gd name="T25" fmla="*/ 17 h 17"/>
                <a:gd name="T26" fmla="*/ 3 w 22"/>
                <a:gd name="T27" fmla="*/ 17 h 17"/>
                <a:gd name="T28" fmla="*/ 7 w 22"/>
                <a:gd name="T29" fmla="*/ 5 h 17"/>
                <a:gd name="T30" fmla="*/ 7 w 22"/>
                <a:gd name="T31" fmla="*/ 6 h 17"/>
                <a:gd name="T32" fmla="*/ 14 w 22"/>
                <a:gd name="T33" fmla="*/ 17 h 17"/>
                <a:gd name="T34" fmla="*/ 14 w 22"/>
                <a:gd name="T35" fmla="*/ 17 h 17"/>
                <a:gd name="T36" fmla="*/ 17 w 22"/>
                <a:gd name="T37" fmla="*/ 17 h 17"/>
                <a:gd name="T38" fmla="*/ 18 w 22"/>
                <a:gd name="T39" fmla="*/ 17 h 17"/>
                <a:gd name="T40" fmla="*/ 22 w 22"/>
                <a:gd name="T41" fmla="*/ 1 h 17"/>
                <a:gd name="T42" fmla="*/ 22 w 22"/>
                <a:gd name="T43" fmla="*/ 1 h 17"/>
                <a:gd name="T44" fmla="*/ 22 w 22"/>
                <a:gd name="T4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17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31" name="Freeform 28"/>
            <p:cNvSpPr>
              <a:spLocks noEditPoints="1"/>
            </p:cNvSpPr>
            <p:nvPr/>
          </p:nvSpPr>
          <p:spPr bwMode="auto">
            <a:xfrm>
              <a:off x="6838950" y="3708400"/>
              <a:ext cx="249238" cy="193675"/>
            </a:xfrm>
            <a:custGeom>
              <a:avLst/>
              <a:gdLst>
                <a:gd name="T0" fmla="*/ 13 w 22"/>
                <a:gd name="T1" fmla="*/ 0 h 17"/>
                <a:gd name="T2" fmla="*/ 5 w 22"/>
                <a:gd name="T3" fmla="*/ 0 h 17"/>
                <a:gd name="T4" fmla="*/ 4 w 22"/>
                <a:gd name="T5" fmla="*/ 1 h 17"/>
                <a:gd name="T6" fmla="*/ 0 w 22"/>
                <a:gd name="T7" fmla="*/ 17 h 17"/>
                <a:gd name="T8" fmla="*/ 0 w 22"/>
                <a:gd name="T9" fmla="*/ 17 h 17"/>
                <a:gd name="T10" fmla="*/ 0 w 22"/>
                <a:gd name="T11" fmla="*/ 17 h 17"/>
                <a:gd name="T12" fmla="*/ 9 w 22"/>
                <a:gd name="T13" fmla="*/ 17 h 17"/>
                <a:gd name="T14" fmla="*/ 21 w 22"/>
                <a:gd name="T15" fmla="*/ 9 h 17"/>
                <a:gd name="T16" fmla="*/ 21 w 22"/>
                <a:gd name="T17" fmla="*/ 3 h 17"/>
                <a:gd name="T18" fmla="*/ 13 w 22"/>
                <a:gd name="T19" fmla="*/ 0 h 17"/>
                <a:gd name="T20" fmla="*/ 9 w 22"/>
                <a:gd name="T21" fmla="*/ 15 h 17"/>
                <a:gd name="T22" fmla="*/ 4 w 22"/>
                <a:gd name="T23" fmla="*/ 15 h 17"/>
                <a:gd name="T24" fmla="*/ 7 w 22"/>
                <a:gd name="T25" fmla="*/ 3 h 17"/>
                <a:gd name="T26" fmla="*/ 12 w 22"/>
                <a:gd name="T27" fmla="*/ 3 h 17"/>
                <a:gd name="T28" fmla="*/ 17 w 22"/>
                <a:gd name="T29" fmla="*/ 5 h 17"/>
                <a:gd name="T30" fmla="*/ 17 w 22"/>
                <a:gd name="T31" fmla="*/ 9 h 17"/>
                <a:gd name="T32" fmla="*/ 9 w 22"/>
                <a:gd name="T33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17">
                  <a:moveTo>
                    <a:pt x="1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6" y="17"/>
                    <a:pt x="20" y="15"/>
                    <a:pt x="21" y="9"/>
                  </a:cubicBezTo>
                  <a:cubicBezTo>
                    <a:pt x="22" y="6"/>
                    <a:pt x="22" y="4"/>
                    <a:pt x="21" y="3"/>
                  </a:cubicBezTo>
                  <a:cubicBezTo>
                    <a:pt x="19" y="1"/>
                    <a:pt x="17" y="0"/>
                    <a:pt x="13" y="0"/>
                  </a:cubicBezTo>
                  <a:moveTo>
                    <a:pt x="9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5" y="3"/>
                    <a:pt x="16" y="4"/>
                    <a:pt x="17" y="5"/>
                  </a:cubicBezTo>
                  <a:cubicBezTo>
                    <a:pt x="18" y="5"/>
                    <a:pt x="18" y="7"/>
                    <a:pt x="17" y="9"/>
                  </a:cubicBezTo>
                  <a:cubicBezTo>
                    <a:pt x="16" y="13"/>
                    <a:pt x="14" y="15"/>
                    <a:pt x="9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32" name="Freeform 29"/>
            <p:cNvSpPr>
              <a:spLocks/>
            </p:cNvSpPr>
            <p:nvPr/>
          </p:nvSpPr>
          <p:spPr bwMode="auto">
            <a:xfrm>
              <a:off x="7212013" y="3708400"/>
              <a:ext cx="258763" cy="204788"/>
            </a:xfrm>
            <a:custGeom>
              <a:avLst/>
              <a:gdLst>
                <a:gd name="T0" fmla="*/ 22 w 23"/>
                <a:gd name="T1" fmla="*/ 0 h 18"/>
                <a:gd name="T2" fmla="*/ 19 w 23"/>
                <a:gd name="T3" fmla="*/ 0 h 18"/>
                <a:gd name="T4" fmla="*/ 19 w 23"/>
                <a:gd name="T5" fmla="*/ 1 h 18"/>
                <a:gd name="T6" fmla="*/ 16 w 23"/>
                <a:gd name="T7" fmla="*/ 10 h 18"/>
                <a:gd name="T8" fmla="*/ 9 w 23"/>
                <a:gd name="T9" fmla="*/ 15 h 18"/>
                <a:gd name="T10" fmla="*/ 5 w 23"/>
                <a:gd name="T11" fmla="*/ 14 h 18"/>
                <a:gd name="T12" fmla="*/ 5 w 23"/>
                <a:gd name="T13" fmla="*/ 11 h 18"/>
                <a:gd name="T14" fmla="*/ 7 w 23"/>
                <a:gd name="T15" fmla="*/ 1 h 18"/>
                <a:gd name="T16" fmla="*/ 7 w 23"/>
                <a:gd name="T17" fmla="*/ 1 h 18"/>
                <a:gd name="T18" fmla="*/ 7 w 23"/>
                <a:gd name="T19" fmla="*/ 0 h 18"/>
                <a:gd name="T20" fmla="*/ 4 w 23"/>
                <a:gd name="T21" fmla="*/ 0 h 18"/>
                <a:gd name="T22" fmla="*/ 4 w 23"/>
                <a:gd name="T23" fmla="*/ 1 h 18"/>
                <a:gd name="T24" fmla="*/ 1 w 23"/>
                <a:gd name="T25" fmla="*/ 11 h 18"/>
                <a:gd name="T26" fmla="*/ 1 w 23"/>
                <a:gd name="T27" fmla="*/ 15 h 18"/>
                <a:gd name="T28" fmla="*/ 9 w 23"/>
                <a:gd name="T29" fmla="*/ 18 h 18"/>
                <a:gd name="T30" fmla="*/ 20 w 23"/>
                <a:gd name="T31" fmla="*/ 11 h 18"/>
                <a:gd name="T32" fmla="*/ 22 w 23"/>
                <a:gd name="T33" fmla="*/ 1 h 18"/>
                <a:gd name="T34" fmla="*/ 22 w 23"/>
                <a:gd name="T35" fmla="*/ 1 h 18"/>
                <a:gd name="T36" fmla="*/ 22 w 23"/>
                <a:gd name="T3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" h="18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4"/>
                    <a:pt x="14" y="15"/>
                    <a:pt x="9" y="15"/>
                  </a:cubicBezTo>
                  <a:cubicBezTo>
                    <a:pt x="7" y="15"/>
                    <a:pt x="5" y="15"/>
                    <a:pt x="5" y="14"/>
                  </a:cubicBezTo>
                  <a:cubicBezTo>
                    <a:pt x="4" y="13"/>
                    <a:pt x="4" y="12"/>
                    <a:pt x="5" y="1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3" y="17"/>
                    <a:pt x="5" y="18"/>
                    <a:pt x="9" y="18"/>
                  </a:cubicBezTo>
                  <a:cubicBezTo>
                    <a:pt x="15" y="18"/>
                    <a:pt x="19" y="15"/>
                    <a:pt x="20" y="1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33" name="Freeform 30"/>
            <p:cNvSpPr>
              <a:spLocks/>
            </p:cNvSpPr>
            <p:nvPr/>
          </p:nvSpPr>
          <p:spPr bwMode="auto">
            <a:xfrm>
              <a:off x="7583488" y="3708400"/>
              <a:ext cx="225425" cy="193675"/>
            </a:xfrm>
            <a:custGeom>
              <a:avLst/>
              <a:gdLst>
                <a:gd name="T0" fmla="*/ 20 w 20"/>
                <a:gd name="T1" fmla="*/ 0 h 17"/>
                <a:gd name="T2" fmla="*/ 13 w 20"/>
                <a:gd name="T3" fmla="*/ 0 h 17"/>
                <a:gd name="T4" fmla="*/ 1 w 20"/>
                <a:gd name="T5" fmla="*/ 9 h 17"/>
                <a:gd name="T6" fmla="*/ 1 w 20"/>
                <a:gd name="T7" fmla="*/ 15 h 17"/>
                <a:gd name="T8" fmla="*/ 9 w 20"/>
                <a:gd name="T9" fmla="*/ 17 h 17"/>
                <a:gd name="T10" fmla="*/ 16 w 20"/>
                <a:gd name="T11" fmla="*/ 17 h 17"/>
                <a:gd name="T12" fmla="*/ 16 w 20"/>
                <a:gd name="T13" fmla="*/ 17 h 17"/>
                <a:gd name="T14" fmla="*/ 16 w 20"/>
                <a:gd name="T15" fmla="*/ 15 h 17"/>
                <a:gd name="T16" fmla="*/ 16 w 20"/>
                <a:gd name="T17" fmla="*/ 15 h 17"/>
                <a:gd name="T18" fmla="*/ 16 w 20"/>
                <a:gd name="T19" fmla="*/ 15 h 17"/>
                <a:gd name="T20" fmla="*/ 9 w 20"/>
                <a:gd name="T21" fmla="*/ 15 h 17"/>
                <a:gd name="T22" fmla="*/ 5 w 20"/>
                <a:gd name="T23" fmla="*/ 13 h 17"/>
                <a:gd name="T24" fmla="*/ 5 w 20"/>
                <a:gd name="T25" fmla="*/ 9 h 17"/>
                <a:gd name="T26" fmla="*/ 13 w 20"/>
                <a:gd name="T27" fmla="*/ 3 h 17"/>
                <a:gd name="T28" fmla="*/ 19 w 20"/>
                <a:gd name="T29" fmla="*/ 3 h 17"/>
                <a:gd name="T30" fmla="*/ 20 w 20"/>
                <a:gd name="T31" fmla="*/ 3 h 17"/>
                <a:gd name="T32" fmla="*/ 20 w 20"/>
                <a:gd name="T33" fmla="*/ 1 h 17"/>
                <a:gd name="T34" fmla="*/ 20 w 20"/>
                <a:gd name="T35" fmla="*/ 1 h 17"/>
                <a:gd name="T36" fmla="*/ 20 w 20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7">
                  <a:moveTo>
                    <a:pt x="2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2" y="3"/>
                    <a:pt x="1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5" y="17"/>
                    <a:pt x="9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5"/>
                    <a:pt x="6" y="14"/>
                    <a:pt x="5" y="13"/>
                  </a:cubicBezTo>
                  <a:cubicBezTo>
                    <a:pt x="4" y="12"/>
                    <a:pt x="4" y="11"/>
                    <a:pt x="5" y="9"/>
                  </a:cubicBezTo>
                  <a:cubicBezTo>
                    <a:pt x="6" y="5"/>
                    <a:pt x="8" y="3"/>
                    <a:pt x="13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3"/>
                    <a:pt x="20" y="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34" name="Freeform 31"/>
            <p:cNvSpPr>
              <a:spLocks/>
            </p:cNvSpPr>
            <p:nvPr/>
          </p:nvSpPr>
          <p:spPr bwMode="auto">
            <a:xfrm>
              <a:off x="7932738" y="3708400"/>
              <a:ext cx="214313" cy="193675"/>
            </a:xfrm>
            <a:custGeom>
              <a:avLst/>
              <a:gdLst>
                <a:gd name="T0" fmla="*/ 19 w 19"/>
                <a:gd name="T1" fmla="*/ 0 h 17"/>
                <a:gd name="T2" fmla="*/ 1 w 19"/>
                <a:gd name="T3" fmla="*/ 0 h 17"/>
                <a:gd name="T4" fmla="*/ 1 w 19"/>
                <a:gd name="T5" fmla="*/ 1 h 17"/>
                <a:gd name="T6" fmla="*/ 0 w 19"/>
                <a:gd name="T7" fmla="*/ 3 h 17"/>
                <a:gd name="T8" fmla="*/ 0 w 19"/>
                <a:gd name="T9" fmla="*/ 3 h 17"/>
                <a:gd name="T10" fmla="*/ 1 w 19"/>
                <a:gd name="T11" fmla="*/ 3 h 17"/>
                <a:gd name="T12" fmla="*/ 7 w 19"/>
                <a:gd name="T13" fmla="*/ 3 h 17"/>
                <a:gd name="T14" fmla="*/ 4 w 19"/>
                <a:gd name="T15" fmla="*/ 17 h 17"/>
                <a:gd name="T16" fmla="*/ 4 w 19"/>
                <a:gd name="T17" fmla="*/ 17 h 17"/>
                <a:gd name="T18" fmla="*/ 4 w 19"/>
                <a:gd name="T19" fmla="*/ 17 h 17"/>
                <a:gd name="T20" fmla="*/ 7 w 19"/>
                <a:gd name="T21" fmla="*/ 17 h 17"/>
                <a:gd name="T22" fmla="*/ 8 w 19"/>
                <a:gd name="T23" fmla="*/ 17 h 17"/>
                <a:gd name="T24" fmla="*/ 11 w 19"/>
                <a:gd name="T25" fmla="*/ 3 h 17"/>
                <a:gd name="T26" fmla="*/ 18 w 19"/>
                <a:gd name="T27" fmla="*/ 3 h 17"/>
                <a:gd name="T28" fmla="*/ 19 w 19"/>
                <a:gd name="T29" fmla="*/ 3 h 17"/>
                <a:gd name="T30" fmla="*/ 19 w 19"/>
                <a:gd name="T31" fmla="*/ 1 h 17"/>
                <a:gd name="T32" fmla="*/ 19 w 19"/>
                <a:gd name="T33" fmla="*/ 1 h 17"/>
                <a:gd name="T34" fmla="*/ 19 w 19"/>
                <a:gd name="T3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7">
                  <a:moveTo>
                    <a:pt x="1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35" name="Freeform 32"/>
            <p:cNvSpPr>
              <a:spLocks noEditPoints="1"/>
            </p:cNvSpPr>
            <p:nvPr/>
          </p:nvSpPr>
          <p:spPr bwMode="auto">
            <a:xfrm>
              <a:off x="8248650" y="3708400"/>
              <a:ext cx="258763" cy="204788"/>
            </a:xfrm>
            <a:custGeom>
              <a:avLst/>
              <a:gdLst>
                <a:gd name="T0" fmla="*/ 14 w 23"/>
                <a:gd name="T1" fmla="*/ 0 h 18"/>
                <a:gd name="T2" fmla="*/ 1 w 23"/>
                <a:gd name="T3" fmla="*/ 9 h 18"/>
                <a:gd name="T4" fmla="*/ 1 w 23"/>
                <a:gd name="T5" fmla="*/ 15 h 18"/>
                <a:gd name="T6" fmla="*/ 10 w 23"/>
                <a:gd name="T7" fmla="*/ 18 h 18"/>
                <a:gd name="T8" fmla="*/ 23 w 23"/>
                <a:gd name="T9" fmla="*/ 9 h 18"/>
                <a:gd name="T10" fmla="*/ 22 w 23"/>
                <a:gd name="T11" fmla="*/ 3 h 18"/>
                <a:gd name="T12" fmla="*/ 14 w 23"/>
                <a:gd name="T13" fmla="*/ 0 h 18"/>
                <a:gd name="T14" fmla="*/ 10 w 23"/>
                <a:gd name="T15" fmla="*/ 15 h 18"/>
                <a:gd name="T16" fmla="*/ 5 w 23"/>
                <a:gd name="T17" fmla="*/ 13 h 18"/>
                <a:gd name="T18" fmla="*/ 5 w 23"/>
                <a:gd name="T19" fmla="*/ 9 h 18"/>
                <a:gd name="T20" fmla="*/ 13 w 23"/>
                <a:gd name="T21" fmla="*/ 3 h 18"/>
                <a:gd name="T22" fmla="*/ 18 w 23"/>
                <a:gd name="T23" fmla="*/ 4 h 18"/>
                <a:gd name="T24" fmla="*/ 19 w 23"/>
                <a:gd name="T25" fmla="*/ 9 h 18"/>
                <a:gd name="T26" fmla="*/ 10 w 23"/>
                <a:gd name="T2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18">
                  <a:moveTo>
                    <a:pt x="14" y="0"/>
                  </a:moveTo>
                  <a:cubicBezTo>
                    <a:pt x="7" y="0"/>
                    <a:pt x="2" y="3"/>
                    <a:pt x="1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6" y="18"/>
                    <a:pt x="10" y="18"/>
                  </a:cubicBezTo>
                  <a:cubicBezTo>
                    <a:pt x="17" y="18"/>
                    <a:pt x="21" y="15"/>
                    <a:pt x="23" y="9"/>
                  </a:cubicBezTo>
                  <a:cubicBezTo>
                    <a:pt x="23" y="6"/>
                    <a:pt x="23" y="4"/>
                    <a:pt x="22" y="3"/>
                  </a:cubicBezTo>
                  <a:cubicBezTo>
                    <a:pt x="21" y="1"/>
                    <a:pt x="18" y="0"/>
                    <a:pt x="14" y="0"/>
                  </a:cubicBezTo>
                  <a:moveTo>
                    <a:pt x="10" y="15"/>
                  </a:moveTo>
                  <a:cubicBezTo>
                    <a:pt x="7" y="15"/>
                    <a:pt x="6" y="14"/>
                    <a:pt x="5" y="13"/>
                  </a:cubicBezTo>
                  <a:cubicBezTo>
                    <a:pt x="4" y="12"/>
                    <a:pt x="4" y="11"/>
                    <a:pt x="5" y="9"/>
                  </a:cubicBezTo>
                  <a:cubicBezTo>
                    <a:pt x="6" y="4"/>
                    <a:pt x="9" y="3"/>
                    <a:pt x="13" y="3"/>
                  </a:cubicBezTo>
                  <a:cubicBezTo>
                    <a:pt x="16" y="3"/>
                    <a:pt x="18" y="3"/>
                    <a:pt x="18" y="4"/>
                  </a:cubicBezTo>
                  <a:cubicBezTo>
                    <a:pt x="19" y="5"/>
                    <a:pt x="19" y="7"/>
                    <a:pt x="19" y="9"/>
                  </a:cubicBezTo>
                  <a:cubicBezTo>
                    <a:pt x="18" y="13"/>
                    <a:pt x="15" y="15"/>
                    <a:pt x="10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8631238" y="3708400"/>
              <a:ext cx="247650" cy="193675"/>
            </a:xfrm>
            <a:custGeom>
              <a:avLst/>
              <a:gdLst>
                <a:gd name="T0" fmla="*/ 21 w 22"/>
                <a:gd name="T1" fmla="*/ 2 h 17"/>
                <a:gd name="T2" fmla="*/ 15 w 22"/>
                <a:gd name="T3" fmla="*/ 0 h 17"/>
                <a:gd name="T4" fmla="*/ 5 w 22"/>
                <a:gd name="T5" fmla="*/ 0 h 17"/>
                <a:gd name="T6" fmla="*/ 5 w 22"/>
                <a:gd name="T7" fmla="*/ 1 h 17"/>
                <a:gd name="T8" fmla="*/ 0 w 22"/>
                <a:gd name="T9" fmla="*/ 17 h 17"/>
                <a:gd name="T10" fmla="*/ 0 w 22"/>
                <a:gd name="T11" fmla="*/ 17 h 17"/>
                <a:gd name="T12" fmla="*/ 1 w 22"/>
                <a:gd name="T13" fmla="*/ 17 h 17"/>
                <a:gd name="T14" fmla="*/ 4 w 22"/>
                <a:gd name="T15" fmla="*/ 17 h 17"/>
                <a:gd name="T16" fmla="*/ 4 w 22"/>
                <a:gd name="T17" fmla="*/ 17 h 17"/>
                <a:gd name="T18" fmla="*/ 6 w 22"/>
                <a:gd name="T19" fmla="*/ 11 h 17"/>
                <a:gd name="T20" fmla="*/ 10 w 22"/>
                <a:gd name="T21" fmla="*/ 11 h 17"/>
                <a:gd name="T22" fmla="*/ 13 w 22"/>
                <a:gd name="T23" fmla="*/ 13 h 17"/>
                <a:gd name="T24" fmla="*/ 15 w 22"/>
                <a:gd name="T25" fmla="*/ 17 h 17"/>
                <a:gd name="T26" fmla="*/ 16 w 22"/>
                <a:gd name="T27" fmla="*/ 17 h 17"/>
                <a:gd name="T28" fmla="*/ 19 w 22"/>
                <a:gd name="T29" fmla="*/ 17 h 17"/>
                <a:gd name="T30" fmla="*/ 19 w 22"/>
                <a:gd name="T31" fmla="*/ 17 h 17"/>
                <a:gd name="T32" fmla="*/ 19 w 22"/>
                <a:gd name="T33" fmla="*/ 17 h 17"/>
                <a:gd name="T34" fmla="*/ 19 w 22"/>
                <a:gd name="T35" fmla="*/ 17 h 17"/>
                <a:gd name="T36" fmla="*/ 17 w 22"/>
                <a:gd name="T37" fmla="*/ 12 h 17"/>
                <a:gd name="T38" fmla="*/ 16 w 22"/>
                <a:gd name="T39" fmla="*/ 11 h 17"/>
                <a:gd name="T40" fmla="*/ 22 w 22"/>
                <a:gd name="T41" fmla="*/ 6 h 17"/>
                <a:gd name="T42" fmla="*/ 21 w 22"/>
                <a:gd name="T43" fmla="*/ 2 h 17"/>
                <a:gd name="T44" fmla="*/ 8 w 22"/>
                <a:gd name="T45" fmla="*/ 3 h 17"/>
                <a:gd name="T46" fmla="*/ 14 w 22"/>
                <a:gd name="T47" fmla="*/ 3 h 17"/>
                <a:gd name="T48" fmla="*/ 18 w 22"/>
                <a:gd name="T49" fmla="*/ 4 h 17"/>
                <a:gd name="T50" fmla="*/ 18 w 22"/>
                <a:gd name="T51" fmla="*/ 6 h 17"/>
                <a:gd name="T52" fmla="*/ 12 w 22"/>
                <a:gd name="T53" fmla="*/ 8 h 17"/>
                <a:gd name="T54" fmla="*/ 7 w 22"/>
                <a:gd name="T55" fmla="*/ 8 h 17"/>
                <a:gd name="T56" fmla="*/ 8 w 22"/>
                <a:gd name="T5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17">
                  <a:moveTo>
                    <a:pt x="21" y="2"/>
                  </a:moveTo>
                  <a:cubicBezTo>
                    <a:pt x="20" y="1"/>
                    <a:pt x="18" y="0"/>
                    <a:pt x="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2" y="11"/>
                    <a:pt x="12" y="12"/>
                    <a:pt x="13" y="13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9" y="10"/>
                    <a:pt x="21" y="9"/>
                    <a:pt x="22" y="6"/>
                  </a:cubicBezTo>
                  <a:cubicBezTo>
                    <a:pt x="22" y="4"/>
                    <a:pt x="22" y="3"/>
                    <a:pt x="21" y="2"/>
                  </a:cubicBezTo>
                  <a:moveTo>
                    <a:pt x="8" y="3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6" y="3"/>
                    <a:pt x="17" y="3"/>
                    <a:pt x="18" y="4"/>
                  </a:cubicBezTo>
                  <a:cubicBezTo>
                    <a:pt x="18" y="4"/>
                    <a:pt x="18" y="5"/>
                    <a:pt x="18" y="6"/>
                  </a:cubicBezTo>
                  <a:cubicBezTo>
                    <a:pt x="17" y="8"/>
                    <a:pt x="16" y="8"/>
                    <a:pt x="12" y="8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8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8890000" y="3856038"/>
              <a:ext cx="34925" cy="46038"/>
            </a:xfrm>
            <a:custGeom>
              <a:avLst/>
              <a:gdLst>
                <a:gd name="T0" fmla="*/ 7 w 22"/>
                <a:gd name="T1" fmla="*/ 29 h 29"/>
                <a:gd name="T2" fmla="*/ 15 w 22"/>
                <a:gd name="T3" fmla="*/ 29 h 29"/>
                <a:gd name="T4" fmla="*/ 15 w 22"/>
                <a:gd name="T5" fmla="*/ 7 h 29"/>
                <a:gd name="T6" fmla="*/ 22 w 22"/>
                <a:gd name="T7" fmla="*/ 7 h 29"/>
                <a:gd name="T8" fmla="*/ 22 w 22"/>
                <a:gd name="T9" fmla="*/ 0 h 29"/>
                <a:gd name="T10" fmla="*/ 0 w 22"/>
                <a:gd name="T11" fmla="*/ 0 h 29"/>
                <a:gd name="T12" fmla="*/ 0 w 22"/>
                <a:gd name="T13" fmla="*/ 7 h 29"/>
                <a:gd name="T14" fmla="*/ 7 w 22"/>
                <a:gd name="T15" fmla="*/ 7 h 29"/>
                <a:gd name="T16" fmla="*/ 7 w 22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9">
                  <a:moveTo>
                    <a:pt x="7" y="29"/>
                  </a:moveTo>
                  <a:lnTo>
                    <a:pt x="15" y="29"/>
                  </a:lnTo>
                  <a:lnTo>
                    <a:pt x="15" y="7"/>
                  </a:lnTo>
                  <a:lnTo>
                    <a:pt x="22" y="7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38" name="Freeform 35"/>
            <p:cNvSpPr>
              <a:spLocks/>
            </p:cNvSpPr>
            <p:nvPr/>
          </p:nvSpPr>
          <p:spPr bwMode="auto">
            <a:xfrm>
              <a:off x="8947150" y="3856038"/>
              <a:ext cx="44450" cy="46038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0 w 4"/>
                <a:gd name="T5" fmla="*/ 2 h 4"/>
                <a:gd name="T6" fmla="*/ 0 w 4"/>
                <a:gd name="T7" fmla="*/ 1 h 4"/>
                <a:gd name="T8" fmla="*/ 1 w 4"/>
                <a:gd name="T9" fmla="*/ 2 h 4"/>
                <a:gd name="T10" fmla="*/ 2 w 4"/>
                <a:gd name="T11" fmla="*/ 4 h 4"/>
                <a:gd name="T12" fmla="*/ 2 w 4"/>
                <a:gd name="T13" fmla="*/ 4 h 4"/>
                <a:gd name="T14" fmla="*/ 3 w 4"/>
                <a:gd name="T15" fmla="*/ 2 h 4"/>
                <a:gd name="T16" fmla="*/ 3 w 4"/>
                <a:gd name="T17" fmla="*/ 1 h 4"/>
                <a:gd name="T18" fmla="*/ 3 w 4"/>
                <a:gd name="T19" fmla="*/ 2 h 4"/>
                <a:gd name="T20" fmla="*/ 3 w 4"/>
                <a:gd name="T21" fmla="*/ 4 h 4"/>
                <a:gd name="T22" fmla="*/ 4 w 4"/>
                <a:gd name="T23" fmla="*/ 4 h 4"/>
                <a:gd name="T24" fmla="*/ 4 w 4"/>
                <a:gd name="T25" fmla="*/ 0 h 4"/>
                <a:gd name="T26" fmla="*/ 3 w 4"/>
                <a:gd name="T27" fmla="*/ 0 h 4"/>
                <a:gd name="T28" fmla="*/ 2 w 4"/>
                <a:gd name="T29" fmla="*/ 3 h 4"/>
                <a:gd name="T30" fmla="*/ 2 w 4"/>
                <a:gd name="T31" fmla="*/ 4 h 4"/>
                <a:gd name="T32" fmla="*/ 2 w 4"/>
                <a:gd name="T33" fmla="*/ 3 h 4"/>
                <a:gd name="T34" fmla="*/ 1 w 4"/>
                <a:gd name="T35" fmla="*/ 0 h 4"/>
                <a:gd name="T36" fmla="*/ 0 w 4"/>
                <a:gd name="T37" fmla="*/ 0 h 4"/>
                <a:gd name="T38" fmla="*/ 0 w 4"/>
                <a:gd name="T3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</p:grpSp>
      <p:sp>
        <p:nvSpPr>
          <p:cNvPr id="139" name="Rectangle 11"/>
          <p:cNvSpPr>
            <a:spLocks/>
          </p:cNvSpPr>
          <p:nvPr userDrawn="1"/>
        </p:nvSpPr>
        <p:spPr bwMode="auto">
          <a:xfrm>
            <a:off x="692330" y="6523446"/>
            <a:ext cx="184767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800" b="0" i="0">
                <a:solidFill>
                  <a:srgbClr val="7F7F7F"/>
                </a:solidFill>
                <a:latin typeface="+mj-lt"/>
                <a:cs typeface="Arial"/>
              </a:rPr>
              <a:t> Lattice Semiconductor Confidential</a:t>
            </a:r>
          </a:p>
        </p:txBody>
      </p:sp>
      <p:sp>
        <p:nvSpPr>
          <p:cNvPr id="44" name="Rectangle 43">
            <a:hlinkClick r:id="rId3" action="ppaction://hlinksldjump"/>
            <a:extLst>
              <a:ext uri="{FF2B5EF4-FFF2-40B4-BE49-F238E27FC236}">
                <a16:creationId xmlns:a16="http://schemas.microsoft.com/office/drawing/2014/main" id="{420DF69A-835A-4762-9B8B-DA70E885A70E}"/>
              </a:ext>
            </a:extLst>
          </p:cNvPr>
          <p:cNvSpPr/>
          <p:nvPr userDrawn="1"/>
        </p:nvSpPr>
        <p:spPr bwMode="auto">
          <a:xfrm>
            <a:off x="10244873" y="6523445"/>
            <a:ext cx="1540727" cy="30552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67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327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_p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5"/>
          <p:cNvSpPr>
            <a:spLocks noChangeShapeType="1"/>
          </p:cNvSpPr>
          <p:nvPr userDrawn="1"/>
        </p:nvSpPr>
        <p:spPr bwMode="auto">
          <a:xfrm>
            <a:off x="1338660" y="4113155"/>
            <a:ext cx="9552781" cy="0"/>
          </a:xfrm>
          <a:prstGeom prst="line">
            <a:avLst/>
          </a:prstGeom>
          <a:noFill/>
          <a:ln w="6350" cap="flat">
            <a:solidFill>
              <a:srgbClr val="444F5B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sz="2133">
              <a:latin typeface="+mj-lt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031381" y="3133967"/>
            <a:ext cx="8167339" cy="982133"/>
          </a:xfrm>
          <a:prstGeom prst="rect">
            <a:avLst/>
          </a:prstGeom>
          <a:effectLst/>
        </p:spPr>
        <p:txBody>
          <a:bodyPr lIns="64291" tIns="32146" rIns="64291" bIns="32146" anchor="ctr"/>
          <a:lstStyle>
            <a:lvl1pPr algn="ctr">
              <a:lnSpc>
                <a:spcPct val="80000"/>
              </a:lnSpc>
              <a:defRPr sz="3200" b="1" i="0" cap="none">
                <a:solidFill>
                  <a:srgbClr val="444F5B"/>
                </a:solidFill>
                <a:latin typeface="+mj-lt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8532" y="4119154"/>
            <a:ext cx="10991851" cy="685175"/>
          </a:xfrm>
        </p:spPr>
        <p:txBody>
          <a:bodyPr>
            <a:noAutofit/>
          </a:bodyPr>
          <a:lstStyle>
            <a:lvl1pPr marL="0" indent="0" algn="ctr">
              <a:buNone/>
              <a:defRPr sz="2133" i="1" baseline="0">
                <a:solidFill>
                  <a:srgbClr val="444F5B"/>
                </a:solidFill>
                <a:latin typeface="+mj-lt"/>
                <a:cs typeface="Arial"/>
              </a:defRPr>
            </a:lvl1pPr>
            <a:lvl5pPr>
              <a:defRPr/>
            </a:lvl5pPr>
          </a:lstStyle>
          <a:p>
            <a:pPr lvl="0"/>
            <a:r>
              <a:rPr lang="en-US"/>
              <a:t>Enter your subtitle here</a:t>
            </a: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10440680" y="6477000"/>
            <a:ext cx="1243320" cy="3048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67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grpSp>
        <p:nvGrpSpPr>
          <p:cNvPr id="72" name="Group 71"/>
          <p:cNvGrpSpPr/>
          <p:nvPr userDrawn="1"/>
        </p:nvGrpSpPr>
        <p:grpSpPr>
          <a:xfrm>
            <a:off x="10403171" y="6587674"/>
            <a:ext cx="1179229" cy="194127"/>
            <a:chOff x="3121025" y="2933700"/>
            <a:chExt cx="5949951" cy="979488"/>
          </a:xfrm>
          <a:solidFill>
            <a:schemeClr val="tx1"/>
          </a:solidFill>
        </p:grpSpPr>
        <p:sp>
          <p:nvSpPr>
            <p:cNvPr id="73" name="Freeform 5"/>
            <p:cNvSpPr>
              <a:spLocks/>
            </p:cNvSpPr>
            <p:nvPr/>
          </p:nvSpPr>
          <p:spPr bwMode="auto">
            <a:xfrm>
              <a:off x="3289300" y="2933700"/>
              <a:ext cx="361950" cy="273050"/>
            </a:xfrm>
            <a:custGeom>
              <a:avLst/>
              <a:gdLst>
                <a:gd name="T0" fmla="*/ 2 w 32"/>
                <a:gd name="T1" fmla="*/ 24 h 24"/>
                <a:gd name="T2" fmla="*/ 25 w 32"/>
                <a:gd name="T3" fmla="*/ 24 h 24"/>
                <a:gd name="T4" fmla="*/ 26 w 32"/>
                <a:gd name="T5" fmla="*/ 23 h 24"/>
                <a:gd name="T6" fmla="*/ 31 w 32"/>
                <a:gd name="T7" fmla="*/ 3 h 24"/>
                <a:gd name="T8" fmla="*/ 31 w 32"/>
                <a:gd name="T9" fmla="*/ 1 h 24"/>
                <a:gd name="T10" fmla="*/ 30 w 32"/>
                <a:gd name="T11" fmla="*/ 0 h 24"/>
                <a:gd name="T12" fmla="*/ 7 w 32"/>
                <a:gd name="T13" fmla="*/ 0 h 24"/>
                <a:gd name="T14" fmla="*/ 5 w 32"/>
                <a:gd name="T15" fmla="*/ 2 h 24"/>
                <a:gd name="T16" fmla="*/ 0 w 32"/>
                <a:gd name="T17" fmla="*/ 22 h 24"/>
                <a:gd name="T18" fmla="*/ 1 w 32"/>
                <a:gd name="T19" fmla="*/ 24 h 24"/>
                <a:gd name="T20" fmla="*/ 2 w 32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2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2"/>
                    <a:pt x="32" y="2"/>
                    <a:pt x="31" y="1"/>
                  </a:cubicBezTo>
                  <a:cubicBezTo>
                    <a:pt x="31" y="1"/>
                    <a:pt x="30" y="0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1" y="24"/>
                    <a:pt x="1" y="24"/>
                    <a:pt x="2" y="2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3211513" y="3286125"/>
              <a:ext cx="349250" cy="273050"/>
            </a:xfrm>
            <a:custGeom>
              <a:avLst/>
              <a:gdLst>
                <a:gd name="T0" fmla="*/ 26 w 31"/>
                <a:gd name="T1" fmla="*/ 22 h 24"/>
                <a:gd name="T2" fmla="*/ 31 w 31"/>
                <a:gd name="T3" fmla="*/ 2 h 24"/>
                <a:gd name="T4" fmla="*/ 31 w 31"/>
                <a:gd name="T5" fmla="*/ 0 h 24"/>
                <a:gd name="T6" fmla="*/ 29 w 31"/>
                <a:gd name="T7" fmla="*/ 0 h 24"/>
                <a:gd name="T8" fmla="*/ 7 w 31"/>
                <a:gd name="T9" fmla="*/ 0 h 24"/>
                <a:gd name="T10" fmla="*/ 5 w 31"/>
                <a:gd name="T11" fmla="*/ 1 h 24"/>
                <a:gd name="T12" fmla="*/ 0 w 31"/>
                <a:gd name="T13" fmla="*/ 21 h 24"/>
                <a:gd name="T14" fmla="*/ 0 w 31"/>
                <a:gd name="T15" fmla="*/ 23 h 24"/>
                <a:gd name="T16" fmla="*/ 2 w 31"/>
                <a:gd name="T17" fmla="*/ 24 h 24"/>
                <a:gd name="T18" fmla="*/ 24 w 31"/>
                <a:gd name="T19" fmla="*/ 24 h 24"/>
                <a:gd name="T20" fmla="*/ 26 w 31"/>
                <a:gd name="T2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6" y="22"/>
                  </a:move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1" y="1"/>
                    <a:pt x="31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5" name="Freeform 7"/>
            <p:cNvSpPr>
              <a:spLocks/>
            </p:cNvSpPr>
            <p:nvPr/>
          </p:nvSpPr>
          <p:spPr bwMode="auto">
            <a:xfrm>
              <a:off x="3121025" y="3627438"/>
              <a:ext cx="360363" cy="274638"/>
            </a:xfrm>
            <a:custGeom>
              <a:avLst/>
              <a:gdLst>
                <a:gd name="T0" fmla="*/ 30 w 32"/>
                <a:gd name="T1" fmla="*/ 0 h 24"/>
                <a:gd name="T2" fmla="*/ 7 w 32"/>
                <a:gd name="T3" fmla="*/ 0 h 24"/>
                <a:gd name="T4" fmla="*/ 5 w 32"/>
                <a:gd name="T5" fmla="*/ 1 h 24"/>
                <a:gd name="T6" fmla="*/ 0 w 32"/>
                <a:gd name="T7" fmla="*/ 22 h 24"/>
                <a:gd name="T8" fmla="*/ 1 w 32"/>
                <a:gd name="T9" fmla="*/ 23 h 24"/>
                <a:gd name="T10" fmla="*/ 2 w 32"/>
                <a:gd name="T11" fmla="*/ 24 h 24"/>
                <a:gd name="T12" fmla="*/ 25 w 32"/>
                <a:gd name="T13" fmla="*/ 24 h 24"/>
                <a:gd name="T14" fmla="*/ 26 w 32"/>
                <a:gd name="T15" fmla="*/ 23 h 24"/>
                <a:gd name="T16" fmla="*/ 31 w 32"/>
                <a:gd name="T17" fmla="*/ 2 h 24"/>
                <a:gd name="T18" fmla="*/ 31 w 32"/>
                <a:gd name="T19" fmla="*/ 1 h 24"/>
                <a:gd name="T20" fmla="*/ 30 w 32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4"/>
                    <a:pt x="1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3662363" y="2933700"/>
              <a:ext cx="349250" cy="273050"/>
            </a:xfrm>
            <a:custGeom>
              <a:avLst/>
              <a:gdLst>
                <a:gd name="T0" fmla="*/ 2 w 31"/>
                <a:gd name="T1" fmla="*/ 24 h 24"/>
                <a:gd name="T2" fmla="*/ 24 w 31"/>
                <a:gd name="T3" fmla="*/ 24 h 24"/>
                <a:gd name="T4" fmla="*/ 26 w 31"/>
                <a:gd name="T5" fmla="*/ 23 h 24"/>
                <a:gd name="T6" fmla="*/ 31 w 31"/>
                <a:gd name="T7" fmla="*/ 3 h 24"/>
                <a:gd name="T8" fmla="*/ 31 w 31"/>
                <a:gd name="T9" fmla="*/ 1 h 24"/>
                <a:gd name="T10" fmla="*/ 29 w 31"/>
                <a:gd name="T11" fmla="*/ 0 h 24"/>
                <a:gd name="T12" fmla="*/ 7 w 31"/>
                <a:gd name="T13" fmla="*/ 0 h 24"/>
                <a:gd name="T14" fmla="*/ 5 w 31"/>
                <a:gd name="T15" fmla="*/ 2 h 24"/>
                <a:gd name="T16" fmla="*/ 0 w 31"/>
                <a:gd name="T17" fmla="*/ 22 h 24"/>
                <a:gd name="T18" fmla="*/ 0 w 31"/>
                <a:gd name="T19" fmla="*/ 24 h 24"/>
                <a:gd name="T20" fmla="*/ 2 w 31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1"/>
                  </a:cubicBezTo>
                  <a:cubicBezTo>
                    <a:pt x="31" y="1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1" y="24"/>
                    <a:pt x="1" y="24"/>
                    <a:pt x="2" y="2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3571875" y="3286125"/>
              <a:ext cx="360363" cy="273050"/>
            </a:xfrm>
            <a:custGeom>
              <a:avLst/>
              <a:gdLst>
                <a:gd name="T0" fmla="*/ 27 w 32"/>
                <a:gd name="T1" fmla="*/ 22 h 24"/>
                <a:gd name="T2" fmla="*/ 32 w 32"/>
                <a:gd name="T3" fmla="*/ 2 h 24"/>
                <a:gd name="T4" fmla="*/ 31 w 32"/>
                <a:gd name="T5" fmla="*/ 0 h 24"/>
                <a:gd name="T6" fmla="*/ 30 w 32"/>
                <a:gd name="T7" fmla="*/ 0 h 24"/>
                <a:gd name="T8" fmla="*/ 7 w 32"/>
                <a:gd name="T9" fmla="*/ 0 h 24"/>
                <a:gd name="T10" fmla="*/ 6 w 32"/>
                <a:gd name="T11" fmla="*/ 1 h 24"/>
                <a:gd name="T12" fmla="*/ 0 w 32"/>
                <a:gd name="T13" fmla="*/ 21 h 24"/>
                <a:gd name="T14" fmla="*/ 1 w 32"/>
                <a:gd name="T15" fmla="*/ 23 h 24"/>
                <a:gd name="T16" fmla="*/ 2 w 32"/>
                <a:gd name="T17" fmla="*/ 24 h 24"/>
                <a:gd name="T18" fmla="*/ 25 w 32"/>
                <a:gd name="T19" fmla="*/ 24 h 24"/>
                <a:gd name="T20" fmla="*/ 27 w 32"/>
                <a:gd name="T2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27" y="2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1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3"/>
                    <a:pt x="2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3"/>
                    <a:pt x="27" y="2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3492500" y="3627438"/>
              <a:ext cx="349250" cy="274638"/>
            </a:xfrm>
            <a:custGeom>
              <a:avLst/>
              <a:gdLst>
                <a:gd name="T0" fmla="*/ 29 w 31"/>
                <a:gd name="T1" fmla="*/ 0 h 24"/>
                <a:gd name="T2" fmla="*/ 7 w 31"/>
                <a:gd name="T3" fmla="*/ 0 h 24"/>
                <a:gd name="T4" fmla="*/ 5 w 31"/>
                <a:gd name="T5" fmla="*/ 1 h 24"/>
                <a:gd name="T6" fmla="*/ 0 w 31"/>
                <a:gd name="T7" fmla="*/ 22 h 24"/>
                <a:gd name="T8" fmla="*/ 0 w 31"/>
                <a:gd name="T9" fmla="*/ 23 h 24"/>
                <a:gd name="T10" fmla="*/ 2 w 31"/>
                <a:gd name="T11" fmla="*/ 24 h 24"/>
                <a:gd name="T12" fmla="*/ 24 w 31"/>
                <a:gd name="T13" fmla="*/ 24 h 24"/>
                <a:gd name="T14" fmla="*/ 26 w 31"/>
                <a:gd name="T15" fmla="*/ 23 h 24"/>
                <a:gd name="T16" fmla="*/ 31 w 31"/>
                <a:gd name="T17" fmla="*/ 2 h 24"/>
                <a:gd name="T18" fmla="*/ 31 w 31"/>
                <a:gd name="T19" fmla="*/ 1 h 24"/>
                <a:gd name="T20" fmla="*/ 29 w 31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1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1" y="0"/>
                    <a:pt x="30" y="0"/>
                    <a:pt x="2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9" name="Freeform 11"/>
            <p:cNvSpPr>
              <a:spLocks/>
            </p:cNvSpPr>
            <p:nvPr/>
          </p:nvSpPr>
          <p:spPr bwMode="auto">
            <a:xfrm>
              <a:off x="4033838" y="2933700"/>
              <a:ext cx="349250" cy="273050"/>
            </a:xfrm>
            <a:custGeom>
              <a:avLst/>
              <a:gdLst>
                <a:gd name="T0" fmla="*/ 31 w 31"/>
                <a:gd name="T1" fmla="*/ 1 h 24"/>
                <a:gd name="T2" fmla="*/ 29 w 31"/>
                <a:gd name="T3" fmla="*/ 0 h 24"/>
                <a:gd name="T4" fmla="*/ 7 w 31"/>
                <a:gd name="T5" fmla="*/ 0 h 24"/>
                <a:gd name="T6" fmla="*/ 5 w 31"/>
                <a:gd name="T7" fmla="*/ 2 h 24"/>
                <a:gd name="T8" fmla="*/ 0 w 31"/>
                <a:gd name="T9" fmla="*/ 22 h 24"/>
                <a:gd name="T10" fmla="*/ 0 w 31"/>
                <a:gd name="T11" fmla="*/ 24 h 24"/>
                <a:gd name="T12" fmla="*/ 2 w 31"/>
                <a:gd name="T13" fmla="*/ 24 h 24"/>
                <a:gd name="T14" fmla="*/ 24 w 31"/>
                <a:gd name="T15" fmla="*/ 24 h 24"/>
                <a:gd name="T16" fmla="*/ 26 w 31"/>
                <a:gd name="T17" fmla="*/ 23 h 24"/>
                <a:gd name="T18" fmla="*/ 31 w 31"/>
                <a:gd name="T19" fmla="*/ 3 h 24"/>
                <a:gd name="T20" fmla="*/ 31 w 31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31" y="1"/>
                  </a:moveTo>
                  <a:cubicBezTo>
                    <a:pt x="30" y="1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0" name="Freeform 12"/>
            <p:cNvSpPr>
              <a:spLocks/>
            </p:cNvSpPr>
            <p:nvPr/>
          </p:nvSpPr>
          <p:spPr bwMode="auto">
            <a:xfrm>
              <a:off x="3943350" y="3286125"/>
              <a:ext cx="360363" cy="273050"/>
            </a:xfrm>
            <a:custGeom>
              <a:avLst/>
              <a:gdLst>
                <a:gd name="T0" fmla="*/ 30 w 32"/>
                <a:gd name="T1" fmla="*/ 0 h 24"/>
                <a:gd name="T2" fmla="*/ 7 w 32"/>
                <a:gd name="T3" fmla="*/ 0 h 24"/>
                <a:gd name="T4" fmla="*/ 5 w 32"/>
                <a:gd name="T5" fmla="*/ 1 h 24"/>
                <a:gd name="T6" fmla="*/ 0 w 32"/>
                <a:gd name="T7" fmla="*/ 21 h 24"/>
                <a:gd name="T8" fmla="*/ 1 w 32"/>
                <a:gd name="T9" fmla="*/ 23 h 24"/>
                <a:gd name="T10" fmla="*/ 2 w 32"/>
                <a:gd name="T11" fmla="*/ 24 h 24"/>
                <a:gd name="T12" fmla="*/ 25 w 32"/>
                <a:gd name="T13" fmla="*/ 24 h 24"/>
                <a:gd name="T14" fmla="*/ 26 w 32"/>
                <a:gd name="T15" fmla="*/ 22 h 24"/>
                <a:gd name="T16" fmla="*/ 31 w 32"/>
                <a:gd name="T17" fmla="*/ 2 h 24"/>
                <a:gd name="T18" fmla="*/ 31 w 32"/>
                <a:gd name="T19" fmla="*/ 0 h 24"/>
                <a:gd name="T20" fmla="*/ 30 w 32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3"/>
                    <a:pt x="26" y="2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1"/>
                    <a:pt x="31" y="1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3863975" y="3627438"/>
              <a:ext cx="350838" cy="274638"/>
            </a:xfrm>
            <a:custGeom>
              <a:avLst/>
              <a:gdLst>
                <a:gd name="T0" fmla="*/ 29 w 31"/>
                <a:gd name="T1" fmla="*/ 0 h 24"/>
                <a:gd name="T2" fmla="*/ 7 w 31"/>
                <a:gd name="T3" fmla="*/ 0 h 24"/>
                <a:gd name="T4" fmla="*/ 5 w 31"/>
                <a:gd name="T5" fmla="*/ 1 h 24"/>
                <a:gd name="T6" fmla="*/ 0 w 31"/>
                <a:gd name="T7" fmla="*/ 22 h 24"/>
                <a:gd name="T8" fmla="*/ 0 w 31"/>
                <a:gd name="T9" fmla="*/ 23 h 24"/>
                <a:gd name="T10" fmla="*/ 2 w 31"/>
                <a:gd name="T11" fmla="*/ 24 h 24"/>
                <a:gd name="T12" fmla="*/ 24 w 31"/>
                <a:gd name="T13" fmla="*/ 24 h 24"/>
                <a:gd name="T14" fmla="*/ 26 w 31"/>
                <a:gd name="T15" fmla="*/ 23 h 24"/>
                <a:gd name="T16" fmla="*/ 31 w 31"/>
                <a:gd name="T17" fmla="*/ 2 h 24"/>
                <a:gd name="T18" fmla="*/ 31 w 31"/>
                <a:gd name="T19" fmla="*/ 1 h 24"/>
                <a:gd name="T20" fmla="*/ 29 w 31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0" y="0"/>
                    <a:pt x="30" y="0"/>
                    <a:pt x="2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>
              <a:off x="4462463" y="2933700"/>
              <a:ext cx="608013" cy="649288"/>
            </a:xfrm>
            <a:custGeom>
              <a:avLst/>
              <a:gdLst>
                <a:gd name="T0" fmla="*/ 52 w 54"/>
                <a:gd name="T1" fmla="*/ 47 h 57"/>
                <a:gd name="T2" fmla="*/ 16 w 54"/>
                <a:gd name="T3" fmla="*/ 47 h 57"/>
                <a:gd name="T4" fmla="*/ 27 w 54"/>
                <a:gd name="T5" fmla="*/ 3 h 57"/>
                <a:gd name="T6" fmla="*/ 27 w 54"/>
                <a:gd name="T7" fmla="*/ 1 h 57"/>
                <a:gd name="T8" fmla="*/ 25 w 54"/>
                <a:gd name="T9" fmla="*/ 0 h 57"/>
                <a:gd name="T10" fmla="*/ 16 w 54"/>
                <a:gd name="T11" fmla="*/ 0 h 57"/>
                <a:gd name="T12" fmla="*/ 14 w 54"/>
                <a:gd name="T13" fmla="*/ 2 h 57"/>
                <a:gd name="T14" fmla="*/ 0 w 54"/>
                <a:gd name="T15" fmla="*/ 55 h 57"/>
                <a:gd name="T16" fmla="*/ 0 w 54"/>
                <a:gd name="T17" fmla="*/ 56 h 57"/>
                <a:gd name="T18" fmla="*/ 2 w 54"/>
                <a:gd name="T19" fmla="*/ 57 h 57"/>
                <a:gd name="T20" fmla="*/ 51 w 54"/>
                <a:gd name="T21" fmla="*/ 57 h 57"/>
                <a:gd name="T22" fmla="*/ 53 w 54"/>
                <a:gd name="T23" fmla="*/ 56 h 57"/>
                <a:gd name="T24" fmla="*/ 54 w 54"/>
                <a:gd name="T25" fmla="*/ 49 h 57"/>
                <a:gd name="T26" fmla="*/ 54 w 54"/>
                <a:gd name="T27" fmla="*/ 48 h 57"/>
                <a:gd name="T28" fmla="*/ 52 w 54"/>
                <a:gd name="T2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57">
                  <a:moveTo>
                    <a:pt x="52" y="47"/>
                  </a:moveTo>
                  <a:cubicBezTo>
                    <a:pt x="16" y="47"/>
                    <a:pt x="16" y="47"/>
                    <a:pt x="16" y="4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8" y="2"/>
                    <a:pt x="27" y="2"/>
                    <a:pt x="27" y="1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1" y="57"/>
                    <a:pt x="1" y="57"/>
                    <a:pt x="2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7"/>
                    <a:pt x="52" y="57"/>
                    <a:pt x="53" y="5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9"/>
                    <a:pt x="54" y="48"/>
                    <a:pt x="54" y="48"/>
                  </a:cubicBezTo>
                  <a:cubicBezTo>
                    <a:pt x="54" y="47"/>
                    <a:pt x="53" y="47"/>
                    <a:pt x="52" y="4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3" name="Freeform 15"/>
            <p:cNvSpPr>
              <a:spLocks noEditPoints="1"/>
            </p:cNvSpPr>
            <p:nvPr/>
          </p:nvSpPr>
          <p:spPr bwMode="auto">
            <a:xfrm>
              <a:off x="5103813" y="2933700"/>
              <a:ext cx="800100" cy="649288"/>
            </a:xfrm>
            <a:custGeom>
              <a:avLst/>
              <a:gdLst>
                <a:gd name="T0" fmla="*/ 57 w 71"/>
                <a:gd name="T1" fmla="*/ 2 h 57"/>
                <a:gd name="T2" fmla="*/ 55 w 71"/>
                <a:gd name="T3" fmla="*/ 0 h 57"/>
                <a:gd name="T4" fmla="*/ 45 w 71"/>
                <a:gd name="T5" fmla="*/ 0 h 57"/>
                <a:gd name="T6" fmla="*/ 44 w 71"/>
                <a:gd name="T7" fmla="*/ 1 h 57"/>
                <a:gd name="T8" fmla="*/ 1 w 71"/>
                <a:gd name="T9" fmla="*/ 54 h 57"/>
                <a:gd name="T10" fmla="*/ 1 w 71"/>
                <a:gd name="T11" fmla="*/ 56 h 57"/>
                <a:gd name="T12" fmla="*/ 3 w 71"/>
                <a:gd name="T13" fmla="*/ 57 h 57"/>
                <a:gd name="T14" fmla="*/ 13 w 71"/>
                <a:gd name="T15" fmla="*/ 57 h 57"/>
                <a:gd name="T16" fmla="*/ 14 w 71"/>
                <a:gd name="T17" fmla="*/ 56 h 57"/>
                <a:gd name="T18" fmla="*/ 25 w 71"/>
                <a:gd name="T19" fmla="*/ 43 h 57"/>
                <a:gd name="T20" fmla="*/ 53 w 71"/>
                <a:gd name="T21" fmla="*/ 43 h 57"/>
                <a:gd name="T22" fmla="*/ 57 w 71"/>
                <a:gd name="T23" fmla="*/ 56 h 57"/>
                <a:gd name="T24" fmla="*/ 58 w 71"/>
                <a:gd name="T25" fmla="*/ 57 h 57"/>
                <a:gd name="T26" fmla="*/ 69 w 71"/>
                <a:gd name="T27" fmla="*/ 57 h 57"/>
                <a:gd name="T28" fmla="*/ 70 w 71"/>
                <a:gd name="T29" fmla="*/ 56 h 57"/>
                <a:gd name="T30" fmla="*/ 71 w 71"/>
                <a:gd name="T31" fmla="*/ 55 h 57"/>
                <a:gd name="T32" fmla="*/ 57 w 71"/>
                <a:gd name="T33" fmla="*/ 2 h 57"/>
                <a:gd name="T34" fmla="*/ 51 w 71"/>
                <a:gd name="T35" fmla="*/ 33 h 57"/>
                <a:gd name="T36" fmla="*/ 33 w 71"/>
                <a:gd name="T37" fmla="*/ 33 h 57"/>
                <a:gd name="T38" fmla="*/ 41 w 71"/>
                <a:gd name="T39" fmla="*/ 23 h 57"/>
                <a:gd name="T40" fmla="*/ 47 w 71"/>
                <a:gd name="T41" fmla="*/ 15 h 57"/>
                <a:gd name="T42" fmla="*/ 48 w 71"/>
                <a:gd name="T43" fmla="*/ 23 h 57"/>
                <a:gd name="T44" fmla="*/ 51 w 71"/>
                <a:gd name="T45" fmla="*/ 3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57">
                  <a:moveTo>
                    <a:pt x="57" y="2"/>
                  </a:moveTo>
                  <a:cubicBezTo>
                    <a:pt x="57" y="1"/>
                    <a:pt x="56" y="0"/>
                    <a:pt x="5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1"/>
                    <a:pt x="44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5"/>
                    <a:pt x="0" y="55"/>
                    <a:pt x="1" y="56"/>
                  </a:cubicBezTo>
                  <a:cubicBezTo>
                    <a:pt x="1" y="57"/>
                    <a:pt x="2" y="57"/>
                    <a:pt x="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4" y="57"/>
                    <a:pt x="14" y="56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7"/>
                    <a:pt x="58" y="57"/>
                    <a:pt x="58" y="57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9" y="57"/>
                    <a:pt x="70" y="57"/>
                    <a:pt x="70" y="56"/>
                  </a:cubicBezTo>
                  <a:cubicBezTo>
                    <a:pt x="71" y="56"/>
                    <a:pt x="71" y="55"/>
                    <a:pt x="71" y="55"/>
                  </a:cubicBezTo>
                  <a:lnTo>
                    <a:pt x="57" y="2"/>
                  </a:lnTo>
                  <a:close/>
                  <a:moveTo>
                    <a:pt x="5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3" y="21"/>
                    <a:pt x="45" y="18"/>
                    <a:pt x="47" y="15"/>
                  </a:cubicBezTo>
                  <a:cubicBezTo>
                    <a:pt x="47" y="18"/>
                    <a:pt x="47" y="20"/>
                    <a:pt x="48" y="23"/>
                  </a:cubicBezTo>
                  <a:lnTo>
                    <a:pt x="51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>
              <a:off x="5926138" y="2933700"/>
              <a:ext cx="711200" cy="649288"/>
            </a:xfrm>
            <a:custGeom>
              <a:avLst/>
              <a:gdLst>
                <a:gd name="T0" fmla="*/ 61 w 63"/>
                <a:gd name="T1" fmla="*/ 0 h 57"/>
                <a:gd name="T2" fmla="*/ 4 w 63"/>
                <a:gd name="T3" fmla="*/ 0 h 57"/>
                <a:gd name="T4" fmla="*/ 2 w 63"/>
                <a:gd name="T5" fmla="*/ 2 h 57"/>
                <a:gd name="T6" fmla="*/ 0 w 63"/>
                <a:gd name="T7" fmla="*/ 8 h 57"/>
                <a:gd name="T8" fmla="*/ 1 w 63"/>
                <a:gd name="T9" fmla="*/ 10 h 57"/>
                <a:gd name="T10" fmla="*/ 2 w 63"/>
                <a:gd name="T11" fmla="*/ 11 h 57"/>
                <a:gd name="T12" fmla="*/ 23 w 63"/>
                <a:gd name="T13" fmla="*/ 11 h 57"/>
                <a:gd name="T14" fmla="*/ 12 w 63"/>
                <a:gd name="T15" fmla="*/ 55 h 57"/>
                <a:gd name="T16" fmla="*/ 12 w 63"/>
                <a:gd name="T17" fmla="*/ 56 h 57"/>
                <a:gd name="T18" fmla="*/ 14 w 63"/>
                <a:gd name="T19" fmla="*/ 57 h 57"/>
                <a:gd name="T20" fmla="*/ 24 w 63"/>
                <a:gd name="T21" fmla="*/ 57 h 57"/>
                <a:gd name="T22" fmla="*/ 26 w 63"/>
                <a:gd name="T23" fmla="*/ 56 h 57"/>
                <a:gd name="T24" fmla="*/ 37 w 63"/>
                <a:gd name="T25" fmla="*/ 11 h 57"/>
                <a:gd name="T26" fmla="*/ 59 w 63"/>
                <a:gd name="T27" fmla="*/ 11 h 57"/>
                <a:gd name="T28" fmla="*/ 61 w 63"/>
                <a:gd name="T29" fmla="*/ 9 h 57"/>
                <a:gd name="T30" fmla="*/ 63 w 63"/>
                <a:gd name="T31" fmla="*/ 3 h 57"/>
                <a:gd name="T32" fmla="*/ 63 w 63"/>
                <a:gd name="T33" fmla="*/ 1 h 57"/>
                <a:gd name="T34" fmla="*/ 61 w 63"/>
                <a:gd name="T3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57">
                  <a:moveTo>
                    <a:pt x="6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6"/>
                    <a:pt x="12" y="56"/>
                  </a:cubicBezTo>
                  <a:cubicBezTo>
                    <a:pt x="13" y="57"/>
                    <a:pt x="13" y="57"/>
                    <a:pt x="1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7"/>
                    <a:pt x="25" y="57"/>
                    <a:pt x="26" y="56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0" y="11"/>
                    <a:pt x="61" y="10"/>
                    <a:pt x="61" y="9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5" name="Freeform 17"/>
            <p:cNvSpPr>
              <a:spLocks/>
            </p:cNvSpPr>
            <p:nvPr/>
          </p:nvSpPr>
          <p:spPr bwMode="auto">
            <a:xfrm>
              <a:off x="6648450" y="2933700"/>
              <a:ext cx="709613" cy="649288"/>
            </a:xfrm>
            <a:custGeom>
              <a:avLst/>
              <a:gdLst>
                <a:gd name="T0" fmla="*/ 61 w 63"/>
                <a:gd name="T1" fmla="*/ 9 h 57"/>
                <a:gd name="T2" fmla="*/ 63 w 63"/>
                <a:gd name="T3" fmla="*/ 3 h 57"/>
                <a:gd name="T4" fmla="*/ 63 w 63"/>
                <a:gd name="T5" fmla="*/ 1 h 57"/>
                <a:gd name="T6" fmla="*/ 61 w 63"/>
                <a:gd name="T7" fmla="*/ 0 h 57"/>
                <a:gd name="T8" fmla="*/ 4 w 63"/>
                <a:gd name="T9" fmla="*/ 0 h 57"/>
                <a:gd name="T10" fmla="*/ 2 w 63"/>
                <a:gd name="T11" fmla="*/ 2 h 57"/>
                <a:gd name="T12" fmla="*/ 0 w 63"/>
                <a:gd name="T13" fmla="*/ 8 h 57"/>
                <a:gd name="T14" fmla="*/ 1 w 63"/>
                <a:gd name="T15" fmla="*/ 10 h 57"/>
                <a:gd name="T16" fmla="*/ 2 w 63"/>
                <a:gd name="T17" fmla="*/ 11 h 57"/>
                <a:gd name="T18" fmla="*/ 23 w 63"/>
                <a:gd name="T19" fmla="*/ 11 h 57"/>
                <a:gd name="T20" fmla="*/ 12 w 63"/>
                <a:gd name="T21" fmla="*/ 55 h 57"/>
                <a:gd name="T22" fmla="*/ 12 w 63"/>
                <a:gd name="T23" fmla="*/ 56 h 57"/>
                <a:gd name="T24" fmla="*/ 14 w 63"/>
                <a:gd name="T25" fmla="*/ 57 h 57"/>
                <a:gd name="T26" fmla="*/ 24 w 63"/>
                <a:gd name="T27" fmla="*/ 57 h 57"/>
                <a:gd name="T28" fmla="*/ 26 w 63"/>
                <a:gd name="T29" fmla="*/ 56 h 57"/>
                <a:gd name="T30" fmla="*/ 37 w 63"/>
                <a:gd name="T31" fmla="*/ 11 h 57"/>
                <a:gd name="T32" fmla="*/ 59 w 63"/>
                <a:gd name="T33" fmla="*/ 11 h 57"/>
                <a:gd name="T34" fmla="*/ 61 w 63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57">
                  <a:moveTo>
                    <a:pt x="61" y="9"/>
                  </a:move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2" y="0"/>
                    <a:pt x="6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6"/>
                    <a:pt x="12" y="56"/>
                  </a:cubicBezTo>
                  <a:cubicBezTo>
                    <a:pt x="13" y="57"/>
                    <a:pt x="13" y="57"/>
                    <a:pt x="1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7"/>
                    <a:pt x="25" y="57"/>
                    <a:pt x="26" y="56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0" y="11"/>
                    <a:pt x="61" y="10"/>
                    <a:pt x="61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6" name="Freeform 18"/>
            <p:cNvSpPr>
              <a:spLocks/>
            </p:cNvSpPr>
            <p:nvPr/>
          </p:nvSpPr>
          <p:spPr bwMode="auto">
            <a:xfrm>
              <a:off x="7278688" y="2933700"/>
              <a:ext cx="327025" cy="649288"/>
            </a:xfrm>
            <a:custGeom>
              <a:avLst/>
              <a:gdLst>
                <a:gd name="T0" fmla="*/ 28 w 29"/>
                <a:gd name="T1" fmla="*/ 1 h 57"/>
                <a:gd name="T2" fmla="*/ 26 w 29"/>
                <a:gd name="T3" fmla="*/ 0 h 57"/>
                <a:gd name="T4" fmla="*/ 16 w 29"/>
                <a:gd name="T5" fmla="*/ 0 h 57"/>
                <a:gd name="T6" fmla="*/ 14 w 29"/>
                <a:gd name="T7" fmla="*/ 2 h 57"/>
                <a:gd name="T8" fmla="*/ 1 w 29"/>
                <a:gd name="T9" fmla="*/ 55 h 57"/>
                <a:gd name="T10" fmla="*/ 1 w 29"/>
                <a:gd name="T11" fmla="*/ 56 h 57"/>
                <a:gd name="T12" fmla="*/ 3 w 29"/>
                <a:gd name="T13" fmla="*/ 57 h 57"/>
                <a:gd name="T14" fmla="*/ 13 w 29"/>
                <a:gd name="T15" fmla="*/ 57 h 57"/>
                <a:gd name="T16" fmla="*/ 15 w 29"/>
                <a:gd name="T17" fmla="*/ 56 h 57"/>
                <a:gd name="T18" fmla="*/ 28 w 29"/>
                <a:gd name="T19" fmla="*/ 3 h 57"/>
                <a:gd name="T20" fmla="*/ 28 w 29"/>
                <a:gd name="T2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7">
                  <a:moveTo>
                    <a:pt x="28" y="1"/>
                  </a:moveTo>
                  <a:cubicBezTo>
                    <a:pt x="28" y="1"/>
                    <a:pt x="27" y="0"/>
                    <a:pt x="2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1"/>
                    <a:pt x="14" y="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1" y="56"/>
                    <a:pt x="1" y="56"/>
                  </a:cubicBezTo>
                  <a:cubicBezTo>
                    <a:pt x="1" y="57"/>
                    <a:pt x="2" y="57"/>
                    <a:pt x="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4" y="57"/>
                    <a:pt x="14" y="57"/>
                    <a:pt x="15" y="5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2"/>
                    <a:pt x="28" y="2"/>
                    <a:pt x="28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7" name="Freeform 19"/>
            <p:cNvSpPr>
              <a:spLocks/>
            </p:cNvSpPr>
            <p:nvPr/>
          </p:nvSpPr>
          <p:spPr bwMode="auto">
            <a:xfrm>
              <a:off x="7583488" y="2933700"/>
              <a:ext cx="755650" cy="649288"/>
            </a:xfrm>
            <a:custGeom>
              <a:avLst/>
              <a:gdLst>
                <a:gd name="T0" fmla="*/ 53 w 67"/>
                <a:gd name="T1" fmla="*/ 47 h 57"/>
                <a:gd name="T2" fmla="*/ 31 w 67"/>
                <a:gd name="T3" fmla="*/ 47 h 57"/>
                <a:gd name="T4" fmla="*/ 17 w 67"/>
                <a:gd name="T5" fmla="*/ 42 h 57"/>
                <a:gd name="T6" fmla="*/ 16 w 67"/>
                <a:gd name="T7" fmla="*/ 29 h 57"/>
                <a:gd name="T8" fmla="*/ 42 w 67"/>
                <a:gd name="T9" fmla="*/ 11 h 57"/>
                <a:gd name="T10" fmla="*/ 64 w 67"/>
                <a:gd name="T11" fmla="*/ 11 h 57"/>
                <a:gd name="T12" fmla="*/ 66 w 67"/>
                <a:gd name="T13" fmla="*/ 9 h 57"/>
                <a:gd name="T14" fmla="*/ 67 w 67"/>
                <a:gd name="T15" fmla="*/ 3 h 57"/>
                <a:gd name="T16" fmla="*/ 67 w 67"/>
                <a:gd name="T17" fmla="*/ 1 h 57"/>
                <a:gd name="T18" fmla="*/ 65 w 67"/>
                <a:gd name="T19" fmla="*/ 0 h 57"/>
                <a:gd name="T20" fmla="*/ 43 w 67"/>
                <a:gd name="T21" fmla="*/ 0 h 57"/>
                <a:gd name="T22" fmla="*/ 2 w 67"/>
                <a:gd name="T23" fmla="*/ 28 h 57"/>
                <a:gd name="T24" fmla="*/ 5 w 67"/>
                <a:gd name="T25" fmla="*/ 48 h 57"/>
                <a:gd name="T26" fmla="*/ 29 w 67"/>
                <a:gd name="T27" fmla="*/ 57 h 57"/>
                <a:gd name="T28" fmla="*/ 51 w 67"/>
                <a:gd name="T29" fmla="*/ 57 h 57"/>
                <a:gd name="T30" fmla="*/ 53 w 67"/>
                <a:gd name="T31" fmla="*/ 56 h 57"/>
                <a:gd name="T32" fmla="*/ 55 w 67"/>
                <a:gd name="T33" fmla="*/ 49 h 57"/>
                <a:gd name="T34" fmla="*/ 55 w 67"/>
                <a:gd name="T35" fmla="*/ 48 h 57"/>
                <a:gd name="T36" fmla="*/ 53 w 67"/>
                <a:gd name="T37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57">
                  <a:moveTo>
                    <a:pt x="53" y="47"/>
                  </a:moveTo>
                  <a:cubicBezTo>
                    <a:pt x="31" y="47"/>
                    <a:pt x="31" y="47"/>
                    <a:pt x="31" y="47"/>
                  </a:cubicBezTo>
                  <a:cubicBezTo>
                    <a:pt x="24" y="47"/>
                    <a:pt x="19" y="45"/>
                    <a:pt x="17" y="42"/>
                  </a:cubicBezTo>
                  <a:cubicBezTo>
                    <a:pt x="15" y="40"/>
                    <a:pt x="15" y="35"/>
                    <a:pt x="16" y="29"/>
                  </a:cubicBezTo>
                  <a:cubicBezTo>
                    <a:pt x="19" y="17"/>
                    <a:pt x="28" y="11"/>
                    <a:pt x="42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4" y="11"/>
                    <a:pt x="65" y="10"/>
                    <a:pt x="66" y="9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2"/>
                    <a:pt x="67" y="2"/>
                    <a:pt x="67" y="1"/>
                  </a:cubicBezTo>
                  <a:cubicBezTo>
                    <a:pt x="66" y="1"/>
                    <a:pt x="66" y="0"/>
                    <a:pt x="6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7" y="11"/>
                    <a:pt x="2" y="28"/>
                  </a:cubicBezTo>
                  <a:cubicBezTo>
                    <a:pt x="0" y="36"/>
                    <a:pt x="1" y="43"/>
                    <a:pt x="5" y="48"/>
                  </a:cubicBezTo>
                  <a:cubicBezTo>
                    <a:pt x="9" y="54"/>
                    <a:pt x="18" y="57"/>
                    <a:pt x="29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7"/>
                    <a:pt x="53" y="57"/>
                    <a:pt x="53" y="56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49"/>
                    <a:pt x="55" y="48"/>
                    <a:pt x="55" y="48"/>
                  </a:cubicBezTo>
                  <a:cubicBezTo>
                    <a:pt x="54" y="47"/>
                    <a:pt x="54" y="47"/>
                    <a:pt x="53" y="4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8281988" y="2933700"/>
              <a:ext cx="788988" cy="649288"/>
            </a:xfrm>
            <a:custGeom>
              <a:avLst/>
              <a:gdLst>
                <a:gd name="T0" fmla="*/ 70 w 70"/>
                <a:gd name="T1" fmla="*/ 1 h 57"/>
                <a:gd name="T2" fmla="*/ 68 w 70"/>
                <a:gd name="T3" fmla="*/ 0 h 57"/>
                <a:gd name="T4" fmla="*/ 16 w 70"/>
                <a:gd name="T5" fmla="*/ 0 h 57"/>
                <a:gd name="T6" fmla="*/ 14 w 70"/>
                <a:gd name="T7" fmla="*/ 2 h 57"/>
                <a:gd name="T8" fmla="*/ 0 w 70"/>
                <a:gd name="T9" fmla="*/ 55 h 57"/>
                <a:gd name="T10" fmla="*/ 1 w 70"/>
                <a:gd name="T11" fmla="*/ 56 h 57"/>
                <a:gd name="T12" fmla="*/ 2 w 70"/>
                <a:gd name="T13" fmla="*/ 57 h 57"/>
                <a:gd name="T14" fmla="*/ 55 w 70"/>
                <a:gd name="T15" fmla="*/ 57 h 57"/>
                <a:gd name="T16" fmla="*/ 57 w 70"/>
                <a:gd name="T17" fmla="*/ 56 h 57"/>
                <a:gd name="T18" fmla="*/ 59 w 70"/>
                <a:gd name="T19" fmla="*/ 49 h 57"/>
                <a:gd name="T20" fmla="*/ 59 w 70"/>
                <a:gd name="T21" fmla="*/ 48 h 57"/>
                <a:gd name="T22" fmla="*/ 57 w 70"/>
                <a:gd name="T23" fmla="*/ 47 h 57"/>
                <a:gd name="T24" fmla="*/ 17 w 70"/>
                <a:gd name="T25" fmla="*/ 47 h 57"/>
                <a:gd name="T26" fmla="*/ 20 w 70"/>
                <a:gd name="T27" fmla="*/ 33 h 57"/>
                <a:gd name="T28" fmla="*/ 57 w 70"/>
                <a:gd name="T29" fmla="*/ 33 h 57"/>
                <a:gd name="T30" fmla="*/ 59 w 70"/>
                <a:gd name="T31" fmla="*/ 31 h 57"/>
                <a:gd name="T32" fmla="*/ 61 w 70"/>
                <a:gd name="T33" fmla="*/ 26 h 57"/>
                <a:gd name="T34" fmla="*/ 60 w 70"/>
                <a:gd name="T35" fmla="*/ 24 h 57"/>
                <a:gd name="T36" fmla="*/ 59 w 70"/>
                <a:gd name="T37" fmla="*/ 23 h 57"/>
                <a:gd name="T38" fmla="*/ 23 w 70"/>
                <a:gd name="T39" fmla="*/ 23 h 57"/>
                <a:gd name="T40" fmla="*/ 26 w 70"/>
                <a:gd name="T41" fmla="*/ 11 h 57"/>
                <a:gd name="T42" fmla="*/ 67 w 70"/>
                <a:gd name="T43" fmla="*/ 11 h 57"/>
                <a:gd name="T44" fmla="*/ 69 w 70"/>
                <a:gd name="T45" fmla="*/ 9 h 57"/>
                <a:gd name="T46" fmla="*/ 70 w 70"/>
                <a:gd name="T47" fmla="*/ 3 h 57"/>
                <a:gd name="T48" fmla="*/ 70 w 70"/>
                <a:gd name="T49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57">
                  <a:moveTo>
                    <a:pt x="70" y="1"/>
                  </a:moveTo>
                  <a:cubicBezTo>
                    <a:pt x="69" y="1"/>
                    <a:pt x="69" y="0"/>
                    <a:pt x="6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1" y="56"/>
                  </a:cubicBezTo>
                  <a:cubicBezTo>
                    <a:pt x="1" y="57"/>
                    <a:pt x="2" y="57"/>
                    <a:pt x="2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7"/>
                    <a:pt x="57" y="57"/>
                    <a:pt x="57" y="56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9" y="49"/>
                    <a:pt x="59" y="48"/>
                    <a:pt x="59" y="48"/>
                  </a:cubicBezTo>
                  <a:cubicBezTo>
                    <a:pt x="58" y="47"/>
                    <a:pt x="58" y="47"/>
                    <a:pt x="5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8" y="33"/>
                    <a:pt x="59" y="32"/>
                    <a:pt x="59" y="31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5"/>
                    <a:pt x="61" y="24"/>
                    <a:pt x="60" y="24"/>
                  </a:cubicBezTo>
                  <a:cubicBezTo>
                    <a:pt x="60" y="23"/>
                    <a:pt x="59" y="23"/>
                    <a:pt x="59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8" y="11"/>
                    <a:pt x="68" y="10"/>
                    <a:pt x="69" y="9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2"/>
                    <a:pt x="70" y="2"/>
                    <a:pt x="70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9" name="Freeform 21"/>
            <p:cNvSpPr>
              <a:spLocks/>
            </p:cNvSpPr>
            <p:nvPr/>
          </p:nvSpPr>
          <p:spPr bwMode="auto">
            <a:xfrm>
              <a:off x="4394200" y="3708400"/>
              <a:ext cx="236538" cy="193675"/>
            </a:xfrm>
            <a:custGeom>
              <a:avLst/>
              <a:gdLst>
                <a:gd name="T0" fmla="*/ 21 w 21"/>
                <a:gd name="T1" fmla="*/ 0 h 17"/>
                <a:gd name="T2" fmla="*/ 12 w 21"/>
                <a:gd name="T3" fmla="*/ 0 h 17"/>
                <a:gd name="T4" fmla="*/ 3 w 21"/>
                <a:gd name="T5" fmla="*/ 5 h 17"/>
                <a:gd name="T6" fmla="*/ 3 w 21"/>
                <a:gd name="T7" fmla="*/ 8 h 17"/>
                <a:gd name="T8" fmla="*/ 9 w 21"/>
                <a:gd name="T9" fmla="*/ 10 h 17"/>
                <a:gd name="T10" fmla="*/ 13 w 21"/>
                <a:gd name="T11" fmla="*/ 10 h 17"/>
                <a:gd name="T12" fmla="*/ 16 w 21"/>
                <a:gd name="T13" fmla="*/ 11 h 17"/>
                <a:gd name="T14" fmla="*/ 16 w 21"/>
                <a:gd name="T15" fmla="*/ 12 h 17"/>
                <a:gd name="T16" fmla="*/ 11 w 21"/>
                <a:gd name="T17" fmla="*/ 15 h 17"/>
                <a:gd name="T18" fmla="*/ 1 w 21"/>
                <a:gd name="T19" fmla="*/ 15 h 17"/>
                <a:gd name="T20" fmla="*/ 1 w 21"/>
                <a:gd name="T21" fmla="*/ 15 h 17"/>
                <a:gd name="T22" fmla="*/ 0 w 21"/>
                <a:gd name="T23" fmla="*/ 17 h 17"/>
                <a:gd name="T24" fmla="*/ 0 w 21"/>
                <a:gd name="T25" fmla="*/ 17 h 17"/>
                <a:gd name="T26" fmla="*/ 1 w 21"/>
                <a:gd name="T27" fmla="*/ 17 h 17"/>
                <a:gd name="T28" fmla="*/ 11 w 21"/>
                <a:gd name="T29" fmla="*/ 17 h 17"/>
                <a:gd name="T30" fmla="*/ 20 w 21"/>
                <a:gd name="T31" fmla="*/ 12 h 17"/>
                <a:gd name="T32" fmla="*/ 19 w 21"/>
                <a:gd name="T33" fmla="*/ 9 h 17"/>
                <a:gd name="T34" fmla="*/ 14 w 21"/>
                <a:gd name="T35" fmla="*/ 7 h 17"/>
                <a:gd name="T36" fmla="*/ 9 w 21"/>
                <a:gd name="T37" fmla="*/ 7 h 17"/>
                <a:gd name="T38" fmla="*/ 7 w 21"/>
                <a:gd name="T39" fmla="*/ 7 h 17"/>
                <a:gd name="T40" fmla="*/ 7 w 21"/>
                <a:gd name="T41" fmla="*/ 5 h 17"/>
                <a:gd name="T42" fmla="*/ 11 w 21"/>
                <a:gd name="T43" fmla="*/ 3 h 17"/>
                <a:gd name="T44" fmla="*/ 20 w 21"/>
                <a:gd name="T45" fmla="*/ 3 h 17"/>
                <a:gd name="T46" fmla="*/ 21 w 21"/>
                <a:gd name="T47" fmla="*/ 3 h 17"/>
                <a:gd name="T48" fmla="*/ 21 w 21"/>
                <a:gd name="T49" fmla="*/ 1 h 17"/>
                <a:gd name="T50" fmla="*/ 21 w 21"/>
                <a:gd name="T51" fmla="*/ 1 h 17"/>
                <a:gd name="T52" fmla="*/ 21 w 21"/>
                <a:gd name="T5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17">
                  <a:moveTo>
                    <a:pt x="2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4" y="2"/>
                    <a:pt x="3" y="5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4" y="10"/>
                    <a:pt x="6" y="10"/>
                    <a:pt x="9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5" y="10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5" y="14"/>
                    <a:pt x="13" y="15"/>
                    <a:pt x="1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6" y="17"/>
                    <a:pt x="19" y="16"/>
                    <a:pt x="20" y="12"/>
                  </a:cubicBezTo>
                  <a:cubicBezTo>
                    <a:pt x="20" y="11"/>
                    <a:pt x="20" y="10"/>
                    <a:pt x="19" y="9"/>
                  </a:cubicBezTo>
                  <a:cubicBezTo>
                    <a:pt x="18" y="8"/>
                    <a:pt x="16" y="7"/>
                    <a:pt x="14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4"/>
                    <a:pt x="8" y="3"/>
                    <a:pt x="1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90" name="Freeform 22"/>
            <p:cNvSpPr>
              <a:spLocks/>
            </p:cNvSpPr>
            <p:nvPr/>
          </p:nvSpPr>
          <p:spPr bwMode="auto">
            <a:xfrm>
              <a:off x="4754563" y="3708400"/>
              <a:ext cx="236538" cy="193675"/>
            </a:xfrm>
            <a:custGeom>
              <a:avLst/>
              <a:gdLst>
                <a:gd name="T0" fmla="*/ 20 w 21"/>
                <a:gd name="T1" fmla="*/ 0 h 17"/>
                <a:gd name="T2" fmla="*/ 5 w 21"/>
                <a:gd name="T3" fmla="*/ 0 h 17"/>
                <a:gd name="T4" fmla="*/ 4 w 21"/>
                <a:gd name="T5" fmla="*/ 1 h 17"/>
                <a:gd name="T6" fmla="*/ 0 w 21"/>
                <a:gd name="T7" fmla="*/ 17 h 17"/>
                <a:gd name="T8" fmla="*/ 0 w 21"/>
                <a:gd name="T9" fmla="*/ 17 h 17"/>
                <a:gd name="T10" fmla="*/ 0 w 21"/>
                <a:gd name="T11" fmla="*/ 17 h 17"/>
                <a:gd name="T12" fmla="*/ 17 w 21"/>
                <a:gd name="T13" fmla="*/ 17 h 17"/>
                <a:gd name="T14" fmla="*/ 17 w 21"/>
                <a:gd name="T15" fmla="*/ 17 h 17"/>
                <a:gd name="T16" fmla="*/ 17 w 21"/>
                <a:gd name="T17" fmla="*/ 15 h 17"/>
                <a:gd name="T18" fmla="*/ 17 w 21"/>
                <a:gd name="T19" fmla="*/ 15 h 17"/>
                <a:gd name="T20" fmla="*/ 17 w 21"/>
                <a:gd name="T21" fmla="*/ 15 h 17"/>
                <a:gd name="T22" fmla="*/ 4 w 21"/>
                <a:gd name="T23" fmla="*/ 15 h 17"/>
                <a:gd name="T24" fmla="*/ 6 w 21"/>
                <a:gd name="T25" fmla="*/ 10 h 17"/>
                <a:gd name="T26" fmla="*/ 17 w 21"/>
                <a:gd name="T27" fmla="*/ 10 h 17"/>
                <a:gd name="T28" fmla="*/ 18 w 21"/>
                <a:gd name="T29" fmla="*/ 10 h 17"/>
                <a:gd name="T30" fmla="*/ 18 w 21"/>
                <a:gd name="T31" fmla="*/ 8 h 17"/>
                <a:gd name="T32" fmla="*/ 18 w 21"/>
                <a:gd name="T33" fmla="*/ 7 h 17"/>
                <a:gd name="T34" fmla="*/ 18 w 21"/>
                <a:gd name="T35" fmla="*/ 7 h 17"/>
                <a:gd name="T36" fmla="*/ 6 w 21"/>
                <a:gd name="T37" fmla="*/ 7 h 17"/>
                <a:gd name="T38" fmla="*/ 7 w 21"/>
                <a:gd name="T39" fmla="*/ 3 h 17"/>
                <a:gd name="T40" fmla="*/ 20 w 21"/>
                <a:gd name="T41" fmla="*/ 3 h 17"/>
                <a:gd name="T42" fmla="*/ 20 w 21"/>
                <a:gd name="T43" fmla="*/ 3 h 17"/>
                <a:gd name="T44" fmla="*/ 21 w 21"/>
                <a:gd name="T45" fmla="*/ 1 h 17"/>
                <a:gd name="T46" fmla="*/ 21 w 21"/>
                <a:gd name="T47" fmla="*/ 1 h 17"/>
                <a:gd name="T48" fmla="*/ 20 w 21"/>
                <a:gd name="T4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1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10"/>
                    <a:pt x="18" y="1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5103813" y="3708400"/>
              <a:ext cx="293688" cy="193675"/>
            </a:xfrm>
            <a:custGeom>
              <a:avLst/>
              <a:gdLst>
                <a:gd name="T0" fmla="*/ 26 w 26"/>
                <a:gd name="T1" fmla="*/ 0 h 17"/>
                <a:gd name="T2" fmla="*/ 22 w 26"/>
                <a:gd name="T3" fmla="*/ 0 h 17"/>
                <a:gd name="T4" fmla="*/ 21 w 26"/>
                <a:gd name="T5" fmla="*/ 1 h 17"/>
                <a:gd name="T6" fmla="*/ 14 w 26"/>
                <a:gd name="T7" fmla="*/ 11 h 17"/>
                <a:gd name="T8" fmla="*/ 12 w 26"/>
                <a:gd name="T9" fmla="*/ 14 h 17"/>
                <a:gd name="T10" fmla="*/ 12 w 26"/>
                <a:gd name="T11" fmla="*/ 11 h 17"/>
                <a:gd name="T12" fmla="*/ 9 w 26"/>
                <a:gd name="T13" fmla="*/ 1 h 17"/>
                <a:gd name="T14" fmla="*/ 8 w 26"/>
                <a:gd name="T15" fmla="*/ 0 h 17"/>
                <a:gd name="T16" fmla="*/ 4 w 26"/>
                <a:gd name="T17" fmla="*/ 0 h 17"/>
                <a:gd name="T18" fmla="*/ 4 w 26"/>
                <a:gd name="T19" fmla="*/ 1 h 17"/>
                <a:gd name="T20" fmla="*/ 0 w 26"/>
                <a:gd name="T21" fmla="*/ 17 h 17"/>
                <a:gd name="T22" fmla="*/ 0 w 26"/>
                <a:gd name="T23" fmla="*/ 17 h 17"/>
                <a:gd name="T24" fmla="*/ 0 w 26"/>
                <a:gd name="T25" fmla="*/ 17 h 17"/>
                <a:gd name="T26" fmla="*/ 3 w 26"/>
                <a:gd name="T27" fmla="*/ 17 h 17"/>
                <a:gd name="T28" fmla="*/ 4 w 26"/>
                <a:gd name="T29" fmla="*/ 17 h 17"/>
                <a:gd name="T30" fmla="*/ 6 w 26"/>
                <a:gd name="T31" fmla="*/ 8 h 17"/>
                <a:gd name="T32" fmla="*/ 6 w 26"/>
                <a:gd name="T33" fmla="*/ 6 h 17"/>
                <a:gd name="T34" fmla="*/ 7 w 26"/>
                <a:gd name="T35" fmla="*/ 8 h 17"/>
                <a:gd name="T36" fmla="*/ 9 w 26"/>
                <a:gd name="T37" fmla="*/ 17 h 17"/>
                <a:gd name="T38" fmla="*/ 9 w 26"/>
                <a:gd name="T39" fmla="*/ 17 h 17"/>
                <a:gd name="T40" fmla="*/ 12 w 26"/>
                <a:gd name="T41" fmla="*/ 17 h 17"/>
                <a:gd name="T42" fmla="*/ 13 w 26"/>
                <a:gd name="T43" fmla="*/ 17 h 17"/>
                <a:gd name="T44" fmla="*/ 20 w 26"/>
                <a:gd name="T45" fmla="*/ 8 h 17"/>
                <a:gd name="T46" fmla="*/ 21 w 26"/>
                <a:gd name="T47" fmla="*/ 6 h 17"/>
                <a:gd name="T48" fmla="*/ 21 w 26"/>
                <a:gd name="T49" fmla="*/ 7 h 17"/>
                <a:gd name="T50" fmla="*/ 18 w 26"/>
                <a:gd name="T51" fmla="*/ 17 h 17"/>
                <a:gd name="T52" fmla="*/ 18 w 26"/>
                <a:gd name="T53" fmla="*/ 17 h 17"/>
                <a:gd name="T54" fmla="*/ 19 w 26"/>
                <a:gd name="T55" fmla="*/ 17 h 17"/>
                <a:gd name="T56" fmla="*/ 22 w 26"/>
                <a:gd name="T57" fmla="*/ 17 h 17"/>
                <a:gd name="T58" fmla="*/ 22 w 26"/>
                <a:gd name="T59" fmla="*/ 17 h 17"/>
                <a:gd name="T60" fmla="*/ 26 w 26"/>
                <a:gd name="T61" fmla="*/ 1 h 17"/>
                <a:gd name="T62" fmla="*/ 26 w 26"/>
                <a:gd name="T63" fmla="*/ 1 h 17"/>
                <a:gd name="T64" fmla="*/ 26 w 26"/>
                <a:gd name="T6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" h="17">
                  <a:moveTo>
                    <a:pt x="2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1" y="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2" y="13"/>
                    <a:pt x="12" y="14"/>
                  </a:cubicBezTo>
                  <a:cubicBezTo>
                    <a:pt x="12" y="13"/>
                    <a:pt x="12" y="12"/>
                    <a:pt x="12" y="1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4" y="1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7"/>
                    <a:pt x="7" y="7"/>
                    <a:pt x="7" y="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92" name="Freeform 24"/>
            <p:cNvSpPr>
              <a:spLocks/>
            </p:cNvSpPr>
            <p:nvPr/>
          </p:nvSpPr>
          <p:spPr bwMode="auto">
            <a:xfrm>
              <a:off x="5521325" y="3708400"/>
              <a:ext cx="101600" cy="193675"/>
            </a:xfrm>
            <a:custGeom>
              <a:avLst/>
              <a:gdLst>
                <a:gd name="T0" fmla="*/ 8 w 9"/>
                <a:gd name="T1" fmla="*/ 0 h 17"/>
                <a:gd name="T2" fmla="*/ 5 w 9"/>
                <a:gd name="T3" fmla="*/ 0 h 17"/>
                <a:gd name="T4" fmla="*/ 5 w 9"/>
                <a:gd name="T5" fmla="*/ 1 h 17"/>
                <a:gd name="T6" fmla="*/ 0 w 9"/>
                <a:gd name="T7" fmla="*/ 17 h 17"/>
                <a:gd name="T8" fmla="*/ 0 w 9"/>
                <a:gd name="T9" fmla="*/ 17 h 17"/>
                <a:gd name="T10" fmla="*/ 1 w 9"/>
                <a:gd name="T11" fmla="*/ 17 h 17"/>
                <a:gd name="T12" fmla="*/ 4 w 9"/>
                <a:gd name="T13" fmla="*/ 17 h 17"/>
                <a:gd name="T14" fmla="*/ 4 w 9"/>
                <a:gd name="T15" fmla="*/ 17 h 17"/>
                <a:gd name="T16" fmla="*/ 9 w 9"/>
                <a:gd name="T17" fmla="*/ 1 h 17"/>
                <a:gd name="T18" fmla="*/ 8 w 9"/>
                <a:gd name="T19" fmla="*/ 1 h 17"/>
                <a:gd name="T20" fmla="*/ 8 w 9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7">
                  <a:moveTo>
                    <a:pt x="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5746750" y="3708400"/>
              <a:ext cx="225425" cy="193675"/>
            </a:xfrm>
            <a:custGeom>
              <a:avLst/>
              <a:gdLst>
                <a:gd name="T0" fmla="*/ 20 w 20"/>
                <a:gd name="T1" fmla="*/ 0 h 17"/>
                <a:gd name="T2" fmla="*/ 13 w 20"/>
                <a:gd name="T3" fmla="*/ 0 h 17"/>
                <a:gd name="T4" fmla="*/ 0 w 20"/>
                <a:gd name="T5" fmla="*/ 9 h 17"/>
                <a:gd name="T6" fmla="*/ 1 w 20"/>
                <a:gd name="T7" fmla="*/ 15 h 17"/>
                <a:gd name="T8" fmla="*/ 8 w 20"/>
                <a:gd name="T9" fmla="*/ 17 h 17"/>
                <a:gd name="T10" fmla="*/ 15 w 20"/>
                <a:gd name="T11" fmla="*/ 17 h 17"/>
                <a:gd name="T12" fmla="*/ 16 w 20"/>
                <a:gd name="T13" fmla="*/ 17 h 17"/>
                <a:gd name="T14" fmla="*/ 16 w 20"/>
                <a:gd name="T15" fmla="*/ 15 h 17"/>
                <a:gd name="T16" fmla="*/ 16 w 20"/>
                <a:gd name="T17" fmla="*/ 15 h 17"/>
                <a:gd name="T18" fmla="*/ 16 w 20"/>
                <a:gd name="T19" fmla="*/ 15 h 17"/>
                <a:gd name="T20" fmla="*/ 9 w 20"/>
                <a:gd name="T21" fmla="*/ 15 h 17"/>
                <a:gd name="T22" fmla="*/ 5 w 20"/>
                <a:gd name="T23" fmla="*/ 13 h 17"/>
                <a:gd name="T24" fmla="*/ 4 w 20"/>
                <a:gd name="T25" fmla="*/ 9 h 17"/>
                <a:gd name="T26" fmla="*/ 12 w 20"/>
                <a:gd name="T27" fmla="*/ 3 h 17"/>
                <a:gd name="T28" fmla="*/ 19 w 20"/>
                <a:gd name="T29" fmla="*/ 3 h 17"/>
                <a:gd name="T30" fmla="*/ 20 w 20"/>
                <a:gd name="T31" fmla="*/ 3 h 17"/>
                <a:gd name="T32" fmla="*/ 20 w 20"/>
                <a:gd name="T33" fmla="*/ 1 h 17"/>
                <a:gd name="T34" fmla="*/ 20 w 20"/>
                <a:gd name="T35" fmla="*/ 1 h 17"/>
                <a:gd name="T36" fmla="*/ 20 w 20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7">
                  <a:moveTo>
                    <a:pt x="2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2" y="3"/>
                    <a:pt x="0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5" y="17"/>
                    <a:pt x="8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5"/>
                    <a:pt x="5" y="14"/>
                    <a:pt x="5" y="13"/>
                  </a:cubicBezTo>
                  <a:cubicBezTo>
                    <a:pt x="4" y="12"/>
                    <a:pt x="4" y="11"/>
                    <a:pt x="4" y="9"/>
                  </a:cubicBezTo>
                  <a:cubicBezTo>
                    <a:pt x="5" y="5"/>
                    <a:pt x="8" y="3"/>
                    <a:pt x="1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3"/>
                    <a:pt x="20" y="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94" name="Freeform 26"/>
            <p:cNvSpPr>
              <a:spLocks noEditPoints="1"/>
            </p:cNvSpPr>
            <p:nvPr/>
          </p:nvSpPr>
          <p:spPr bwMode="auto">
            <a:xfrm>
              <a:off x="6073775" y="3708400"/>
              <a:ext cx="269875" cy="204788"/>
            </a:xfrm>
            <a:custGeom>
              <a:avLst/>
              <a:gdLst>
                <a:gd name="T0" fmla="*/ 14 w 24"/>
                <a:gd name="T1" fmla="*/ 0 h 18"/>
                <a:gd name="T2" fmla="*/ 1 w 24"/>
                <a:gd name="T3" fmla="*/ 9 h 18"/>
                <a:gd name="T4" fmla="*/ 2 w 24"/>
                <a:gd name="T5" fmla="*/ 15 h 18"/>
                <a:gd name="T6" fmla="*/ 10 w 24"/>
                <a:gd name="T7" fmla="*/ 18 h 18"/>
                <a:gd name="T8" fmla="*/ 23 w 24"/>
                <a:gd name="T9" fmla="*/ 9 h 18"/>
                <a:gd name="T10" fmla="*/ 22 w 24"/>
                <a:gd name="T11" fmla="*/ 3 h 18"/>
                <a:gd name="T12" fmla="*/ 14 w 24"/>
                <a:gd name="T13" fmla="*/ 0 h 18"/>
                <a:gd name="T14" fmla="*/ 10 w 24"/>
                <a:gd name="T15" fmla="*/ 15 h 18"/>
                <a:gd name="T16" fmla="*/ 5 w 24"/>
                <a:gd name="T17" fmla="*/ 13 h 18"/>
                <a:gd name="T18" fmla="*/ 5 w 24"/>
                <a:gd name="T19" fmla="*/ 9 h 18"/>
                <a:gd name="T20" fmla="*/ 14 w 24"/>
                <a:gd name="T21" fmla="*/ 3 h 18"/>
                <a:gd name="T22" fmla="*/ 19 w 24"/>
                <a:gd name="T23" fmla="*/ 4 h 18"/>
                <a:gd name="T24" fmla="*/ 19 w 24"/>
                <a:gd name="T25" fmla="*/ 9 h 18"/>
                <a:gd name="T26" fmla="*/ 10 w 24"/>
                <a:gd name="T2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18">
                  <a:moveTo>
                    <a:pt x="14" y="0"/>
                  </a:moveTo>
                  <a:cubicBezTo>
                    <a:pt x="7" y="0"/>
                    <a:pt x="3" y="3"/>
                    <a:pt x="1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3" y="17"/>
                    <a:pt x="6" y="18"/>
                    <a:pt x="10" y="18"/>
                  </a:cubicBezTo>
                  <a:cubicBezTo>
                    <a:pt x="17" y="18"/>
                    <a:pt x="22" y="15"/>
                    <a:pt x="23" y="9"/>
                  </a:cubicBezTo>
                  <a:cubicBezTo>
                    <a:pt x="24" y="6"/>
                    <a:pt x="24" y="4"/>
                    <a:pt x="22" y="3"/>
                  </a:cubicBezTo>
                  <a:cubicBezTo>
                    <a:pt x="21" y="1"/>
                    <a:pt x="18" y="0"/>
                    <a:pt x="14" y="0"/>
                  </a:cubicBezTo>
                  <a:moveTo>
                    <a:pt x="10" y="15"/>
                  </a:moveTo>
                  <a:cubicBezTo>
                    <a:pt x="8" y="15"/>
                    <a:pt x="6" y="14"/>
                    <a:pt x="5" y="13"/>
                  </a:cubicBezTo>
                  <a:cubicBezTo>
                    <a:pt x="5" y="12"/>
                    <a:pt x="5" y="11"/>
                    <a:pt x="5" y="9"/>
                  </a:cubicBezTo>
                  <a:cubicBezTo>
                    <a:pt x="6" y="4"/>
                    <a:pt x="10" y="3"/>
                    <a:pt x="14" y="3"/>
                  </a:cubicBezTo>
                  <a:cubicBezTo>
                    <a:pt x="16" y="3"/>
                    <a:pt x="18" y="3"/>
                    <a:pt x="19" y="4"/>
                  </a:cubicBezTo>
                  <a:cubicBezTo>
                    <a:pt x="20" y="5"/>
                    <a:pt x="20" y="7"/>
                    <a:pt x="19" y="9"/>
                  </a:cubicBezTo>
                  <a:cubicBezTo>
                    <a:pt x="18" y="13"/>
                    <a:pt x="15" y="15"/>
                    <a:pt x="10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6467475" y="3708400"/>
              <a:ext cx="247650" cy="193675"/>
            </a:xfrm>
            <a:custGeom>
              <a:avLst/>
              <a:gdLst>
                <a:gd name="T0" fmla="*/ 22 w 22"/>
                <a:gd name="T1" fmla="*/ 0 h 17"/>
                <a:gd name="T2" fmla="*/ 19 w 22"/>
                <a:gd name="T3" fmla="*/ 0 h 17"/>
                <a:gd name="T4" fmla="*/ 18 w 22"/>
                <a:gd name="T5" fmla="*/ 1 h 17"/>
                <a:gd name="T6" fmla="*/ 15 w 22"/>
                <a:gd name="T7" fmla="*/ 13 h 17"/>
                <a:gd name="T8" fmla="*/ 15 w 22"/>
                <a:gd name="T9" fmla="*/ 11 h 17"/>
                <a:gd name="T10" fmla="*/ 8 w 22"/>
                <a:gd name="T11" fmla="*/ 1 h 17"/>
                <a:gd name="T12" fmla="*/ 8 w 22"/>
                <a:gd name="T13" fmla="*/ 0 h 17"/>
                <a:gd name="T14" fmla="*/ 4 w 22"/>
                <a:gd name="T15" fmla="*/ 0 h 17"/>
                <a:gd name="T16" fmla="*/ 4 w 22"/>
                <a:gd name="T17" fmla="*/ 1 h 17"/>
                <a:gd name="T18" fmla="*/ 0 w 22"/>
                <a:gd name="T19" fmla="*/ 17 h 17"/>
                <a:gd name="T20" fmla="*/ 0 w 22"/>
                <a:gd name="T21" fmla="*/ 17 h 17"/>
                <a:gd name="T22" fmla="*/ 0 w 22"/>
                <a:gd name="T23" fmla="*/ 17 h 17"/>
                <a:gd name="T24" fmla="*/ 3 w 22"/>
                <a:gd name="T25" fmla="*/ 17 h 17"/>
                <a:gd name="T26" fmla="*/ 3 w 22"/>
                <a:gd name="T27" fmla="*/ 17 h 17"/>
                <a:gd name="T28" fmla="*/ 7 w 22"/>
                <a:gd name="T29" fmla="*/ 5 h 17"/>
                <a:gd name="T30" fmla="*/ 7 w 22"/>
                <a:gd name="T31" fmla="*/ 6 h 17"/>
                <a:gd name="T32" fmla="*/ 14 w 22"/>
                <a:gd name="T33" fmla="*/ 17 h 17"/>
                <a:gd name="T34" fmla="*/ 14 w 22"/>
                <a:gd name="T35" fmla="*/ 17 h 17"/>
                <a:gd name="T36" fmla="*/ 17 w 22"/>
                <a:gd name="T37" fmla="*/ 17 h 17"/>
                <a:gd name="T38" fmla="*/ 18 w 22"/>
                <a:gd name="T39" fmla="*/ 17 h 17"/>
                <a:gd name="T40" fmla="*/ 22 w 22"/>
                <a:gd name="T41" fmla="*/ 1 h 17"/>
                <a:gd name="T42" fmla="*/ 22 w 22"/>
                <a:gd name="T43" fmla="*/ 1 h 17"/>
                <a:gd name="T44" fmla="*/ 22 w 22"/>
                <a:gd name="T4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17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96" name="Freeform 28"/>
            <p:cNvSpPr>
              <a:spLocks noEditPoints="1"/>
            </p:cNvSpPr>
            <p:nvPr/>
          </p:nvSpPr>
          <p:spPr bwMode="auto">
            <a:xfrm>
              <a:off x="6838950" y="3708400"/>
              <a:ext cx="249238" cy="193675"/>
            </a:xfrm>
            <a:custGeom>
              <a:avLst/>
              <a:gdLst>
                <a:gd name="T0" fmla="*/ 13 w 22"/>
                <a:gd name="T1" fmla="*/ 0 h 17"/>
                <a:gd name="T2" fmla="*/ 5 w 22"/>
                <a:gd name="T3" fmla="*/ 0 h 17"/>
                <a:gd name="T4" fmla="*/ 4 w 22"/>
                <a:gd name="T5" fmla="*/ 1 h 17"/>
                <a:gd name="T6" fmla="*/ 0 w 22"/>
                <a:gd name="T7" fmla="*/ 17 h 17"/>
                <a:gd name="T8" fmla="*/ 0 w 22"/>
                <a:gd name="T9" fmla="*/ 17 h 17"/>
                <a:gd name="T10" fmla="*/ 0 w 22"/>
                <a:gd name="T11" fmla="*/ 17 h 17"/>
                <a:gd name="T12" fmla="*/ 9 w 22"/>
                <a:gd name="T13" fmla="*/ 17 h 17"/>
                <a:gd name="T14" fmla="*/ 21 w 22"/>
                <a:gd name="T15" fmla="*/ 9 h 17"/>
                <a:gd name="T16" fmla="*/ 21 w 22"/>
                <a:gd name="T17" fmla="*/ 3 h 17"/>
                <a:gd name="T18" fmla="*/ 13 w 22"/>
                <a:gd name="T19" fmla="*/ 0 h 17"/>
                <a:gd name="T20" fmla="*/ 9 w 22"/>
                <a:gd name="T21" fmla="*/ 15 h 17"/>
                <a:gd name="T22" fmla="*/ 4 w 22"/>
                <a:gd name="T23" fmla="*/ 15 h 17"/>
                <a:gd name="T24" fmla="*/ 7 w 22"/>
                <a:gd name="T25" fmla="*/ 3 h 17"/>
                <a:gd name="T26" fmla="*/ 12 w 22"/>
                <a:gd name="T27" fmla="*/ 3 h 17"/>
                <a:gd name="T28" fmla="*/ 17 w 22"/>
                <a:gd name="T29" fmla="*/ 5 h 17"/>
                <a:gd name="T30" fmla="*/ 17 w 22"/>
                <a:gd name="T31" fmla="*/ 9 h 17"/>
                <a:gd name="T32" fmla="*/ 9 w 22"/>
                <a:gd name="T33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17">
                  <a:moveTo>
                    <a:pt x="1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6" y="17"/>
                    <a:pt x="20" y="15"/>
                    <a:pt x="21" y="9"/>
                  </a:cubicBezTo>
                  <a:cubicBezTo>
                    <a:pt x="22" y="6"/>
                    <a:pt x="22" y="4"/>
                    <a:pt x="21" y="3"/>
                  </a:cubicBezTo>
                  <a:cubicBezTo>
                    <a:pt x="19" y="1"/>
                    <a:pt x="17" y="0"/>
                    <a:pt x="13" y="0"/>
                  </a:cubicBezTo>
                  <a:moveTo>
                    <a:pt x="9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5" y="3"/>
                    <a:pt x="16" y="4"/>
                    <a:pt x="17" y="5"/>
                  </a:cubicBezTo>
                  <a:cubicBezTo>
                    <a:pt x="18" y="5"/>
                    <a:pt x="18" y="7"/>
                    <a:pt x="17" y="9"/>
                  </a:cubicBezTo>
                  <a:cubicBezTo>
                    <a:pt x="16" y="13"/>
                    <a:pt x="14" y="15"/>
                    <a:pt x="9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7212013" y="3708400"/>
              <a:ext cx="258763" cy="204788"/>
            </a:xfrm>
            <a:custGeom>
              <a:avLst/>
              <a:gdLst>
                <a:gd name="T0" fmla="*/ 22 w 23"/>
                <a:gd name="T1" fmla="*/ 0 h 18"/>
                <a:gd name="T2" fmla="*/ 19 w 23"/>
                <a:gd name="T3" fmla="*/ 0 h 18"/>
                <a:gd name="T4" fmla="*/ 19 w 23"/>
                <a:gd name="T5" fmla="*/ 1 h 18"/>
                <a:gd name="T6" fmla="*/ 16 w 23"/>
                <a:gd name="T7" fmla="*/ 10 h 18"/>
                <a:gd name="T8" fmla="*/ 9 w 23"/>
                <a:gd name="T9" fmla="*/ 15 h 18"/>
                <a:gd name="T10" fmla="*/ 5 w 23"/>
                <a:gd name="T11" fmla="*/ 14 h 18"/>
                <a:gd name="T12" fmla="*/ 5 w 23"/>
                <a:gd name="T13" fmla="*/ 11 h 18"/>
                <a:gd name="T14" fmla="*/ 7 w 23"/>
                <a:gd name="T15" fmla="*/ 1 h 18"/>
                <a:gd name="T16" fmla="*/ 7 w 23"/>
                <a:gd name="T17" fmla="*/ 1 h 18"/>
                <a:gd name="T18" fmla="*/ 7 w 23"/>
                <a:gd name="T19" fmla="*/ 0 h 18"/>
                <a:gd name="T20" fmla="*/ 4 w 23"/>
                <a:gd name="T21" fmla="*/ 0 h 18"/>
                <a:gd name="T22" fmla="*/ 4 w 23"/>
                <a:gd name="T23" fmla="*/ 1 h 18"/>
                <a:gd name="T24" fmla="*/ 1 w 23"/>
                <a:gd name="T25" fmla="*/ 11 h 18"/>
                <a:gd name="T26" fmla="*/ 1 w 23"/>
                <a:gd name="T27" fmla="*/ 15 h 18"/>
                <a:gd name="T28" fmla="*/ 9 w 23"/>
                <a:gd name="T29" fmla="*/ 18 h 18"/>
                <a:gd name="T30" fmla="*/ 20 w 23"/>
                <a:gd name="T31" fmla="*/ 11 h 18"/>
                <a:gd name="T32" fmla="*/ 22 w 23"/>
                <a:gd name="T33" fmla="*/ 1 h 18"/>
                <a:gd name="T34" fmla="*/ 22 w 23"/>
                <a:gd name="T35" fmla="*/ 1 h 18"/>
                <a:gd name="T36" fmla="*/ 22 w 23"/>
                <a:gd name="T3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" h="18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4"/>
                    <a:pt x="14" y="15"/>
                    <a:pt x="9" y="15"/>
                  </a:cubicBezTo>
                  <a:cubicBezTo>
                    <a:pt x="7" y="15"/>
                    <a:pt x="5" y="15"/>
                    <a:pt x="5" y="14"/>
                  </a:cubicBezTo>
                  <a:cubicBezTo>
                    <a:pt x="4" y="13"/>
                    <a:pt x="4" y="12"/>
                    <a:pt x="5" y="1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3" y="17"/>
                    <a:pt x="5" y="18"/>
                    <a:pt x="9" y="18"/>
                  </a:cubicBezTo>
                  <a:cubicBezTo>
                    <a:pt x="15" y="18"/>
                    <a:pt x="19" y="15"/>
                    <a:pt x="20" y="1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7583488" y="3708400"/>
              <a:ext cx="225425" cy="193675"/>
            </a:xfrm>
            <a:custGeom>
              <a:avLst/>
              <a:gdLst>
                <a:gd name="T0" fmla="*/ 20 w 20"/>
                <a:gd name="T1" fmla="*/ 0 h 17"/>
                <a:gd name="T2" fmla="*/ 13 w 20"/>
                <a:gd name="T3" fmla="*/ 0 h 17"/>
                <a:gd name="T4" fmla="*/ 1 w 20"/>
                <a:gd name="T5" fmla="*/ 9 h 17"/>
                <a:gd name="T6" fmla="*/ 1 w 20"/>
                <a:gd name="T7" fmla="*/ 15 h 17"/>
                <a:gd name="T8" fmla="*/ 9 w 20"/>
                <a:gd name="T9" fmla="*/ 17 h 17"/>
                <a:gd name="T10" fmla="*/ 16 w 20"/>
                <a:gd name="T11" fmla="*/ 17 h 17"/>
                <a:gd name="T12" fmla="*/ 16 w 20"/>
                <a:gd name="T13" fmla="*/ 17 h 17"/>
                <a:gd name="T14" fmla="*/ 16 w 20"/>
                <a:gd name="T15" fmla="*/ 15 h 17"/>
                <a:gd name="T16" fmla="*/ 16 w 20"/>
                <a:gd name="T17" fmla="*/ 15 h 17"/>
                <a:gd name="T18" fmla="*/ 16 w 20"/>
                <a:gd name="T19" fmla="*/ 15 h 17"/>
                <a:gd name="T20" fmla="*/ 9 w 20"/>
                <a:gd name="T21" fmla="*/ 15 h 17"/>
                <a:gd name="T22" fmla="*/ 5 w 20"/>
                <a:gd name="T23" fmla="*/ 13 h 17"/>
                <a:gd name="T24" fmla="*/ 5 w 20"/>
                <a:gd name="T25" fmla="*/ 9 h 17"/>
                <a:gd name="T26" fmla="*/ 13 w 20"/>
                <a:gd name="T27" fmla="*/ 3 h 17"/>
                <a:gd name="T28" fmla="*/ 19 w 20"/>
                <a:gd name="T29" fmla="*/ 3 h 17"/>
                <a:gd name="T30" fmla="*/ 20 w 20"/>
                <a:gd name="T31" fmla="*/ 3 h 17"/>
                <a:gd name="T32" fmla="*/ 20 w 20"/>
                <a:gd name="T33" fmla="*/ 1 h 17"/>
                <a:gd name="T34" fmla="*/ 20 w 20"/>
                <a:gd name="T35" fmla="*/ 1 h 17"/>
                <a:gd name="T36" fmla="*/ 20 w 20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7">
                  <a:moveTo>
                    <a:pt x="2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2" y="3"/>
                    <a:pt x="1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5" y="17"/>
                    <a:pt x="9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5"/>
                    <a:pt x="6" y="14"/>
                    <a:pt x="5" y="13"/>
                  </a:cubicBezTo>
                  <a:cubicBezTo>
                    <a:pt x="4" y="12"/>
                    <a:pt x="4" y="11"/>
                    <a:pt x="5" y="9"/>
                  </a:cubicBezTo>
                  <a:cubicBezTo>
                    <a:pt x="6" y="5"/>
                    <a:pt x="8" y="3"/>
                    <a:pt x="13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3"/>
                    <a:pt x="20" y="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>
              <a:off x="7932738" y="3708400"/>
              <a:ext cx="214313" cy="193675"/>
            </a:xfrm>
            <a:custGeom>
              <a:avLst/>
              <a:gdLst>
                <a:gd name="T0" fmla="*/ 19 w 19"/>
                <a:gd name="T1" fmla="*/ 0 h 17"/>
                <a:gd name="T2" fmla="*/ 1 w 19"/>
                <a:gd name="T3" fmla="*/ 0 h 17"/>
                <a:gd name="T4" fmla="*/ 1 w 19"/>
                <a:gd name="T5" fmla="*/ 1 h 17"/>
                <a:gd name="T6" fmla="*/ 0 w 19"/>
                <a:gd name="T7" fmla="*/ 3 h 17"/>
                <a:gd name="T8" fmla="*/ 0 w 19"/>
                <a:gd name="T9" fmla="*/ 3 h 17"/>
                <a:gd name="T10" fmla="*/ 1 w 19"/>
                <a:gd name="T11" fmla="*/ 3 h 17"/>
                <a:gd name="T12" fmla="*/ 7 w 19"/>
                <a:gd name="T13" fmla="*/ 3 h 17"/>
                <a:gd name="T14" fmla="*/ 4 w 19"/>
                <a:gd name="T15" fmla="*/ 17 h 17"/>
                <a:gd name="T16" fmla="*/ 4 w 19"/>
                <a:gd name="T17" fmla="*/ 17 h 17"/>
                <a:gd name="T18" fmla="*/ 4 w 19"/>
                <a:gd name="T19" fmla="*/ 17 h 17"/>
                <a:gd name="T20" fmla="*/ 7 w 19"/>
                <a:gd name="T21" fmla="*/ 17 h 17"/>
                <a:gd name="T22" fmla="*/ 8 w 19"/>
                <a:gd name="T23" fmla="*/ 17 h 17"/>
                <a:gd name="T24" fmla="*/ 11 w 19"/>
                <a:gd name="T25" fmla="*/ 3 h 17"/>
                <a:gd name="T26" fmla="*/ 18 w 19"/>
                <a:gd name="T27" fmla="*/ 3 h 17"/>
                <a:gd name="T28" fmla="*/ 19 w 19"/>
                <a:gd name="T29" fmla="*/ 3 h 17"/>
                <a:gd name="T30" fmla="*/ 19 w 19"/>
                <a:gd name="T31" fmla="*/ 1 h 17"/>
                <a:gd name="T32" fmla="*/ 19 w 19"/>
                <a:gd name="T33" fmla="*/ 1 h 17"/>
                <a:gd name="T34" fmla="*/ 19 w 19"/>
                <a:gd name="T3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7">
                  <a:moveTo>
                    <a:pt x="1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00" name="Freeform 32"/>
            <p:cNvSpPr>
              <a:spLocks noEditPoints="1"/>
            </p:cNvSpPr>
            <p:nvPr/>
          </p:nvSpPr>
          <p:spPr bwMode="auto">
            <a:xfrm>
              <a:off x="8248650" y="3708400"/>
              <a:ext cx="258763" cy="204788"/>
            </a:xfrm>
            <a:custGeom>
              <a:avLst/>
              <a:gdLst>
                <a:gd name="T0" fmla="*/ 14 w 23"/>
                <a:gd name="T1" fmla="*/ 0 h 18"/>
                <a:gd name="T2" fmla="*/ 1 w 23"/>
                <a:gd name="T3" fmla="*/ 9 h 18"/>
                <a:gd name="T4" fmla="*/ 1 w 23"/>
                <a:gd name="T5" fmla="*/ 15 h 18"/>
                <a:gd name="T6" fmla="*/ 10 w 23"/>
                <a:gd name="T7" fmla="*/ 18 h 18"/>
                <a:gd name="T8" fmla="*/ 23 w 23"/>
                <a:gd name="T9" fmla="*/ 9 h 18"/>
                <a:gd name="T10" fmla="*/ 22 w 23"/>
                <a:gd name="T11" fmla="*/ 3 h 18"/>
                <a:gd name="T12" fmla="*/ 14 w 23"/>
                <a:gd name="T13" fmla="*/ 0 h 18"/>
                <a:gd name="T14" fmla="*/ 10 w 23"/>
                <a:gd name="T15" fmla="*/ 15 h 18"/>
                <a:gd name="T16" fmla="*/ 5 w 23"/>
                <a:gd name="T17" fmla="*/ 13 h 18"/>
                <a:gd name="T18" fmla="*/ 5 w 23"/>
                <a:gd name="T19" fmla="*/ 9 h 18"/>
                <a:gd name="T20" fmla="*/ 13 w 23"/>
                <a:gd name="T21" fmla="*/ 3 h 18"/>
                <a:gd name="T22" fmla="*/ 18 w 23"/>
                <a:gd name="T23" fmla="*/ 4 h 18"/>
                <a:gd name="T24" fmla="*/ 19 w 23"/>
                <a:gd name="T25" fmla="*/ 9 h 18"/>
                <a:gd name="T26" fmla="*/ 10 w 23"/>
                <a:gd name="T2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18">
                  <a:moveTo>
                    <a:pt x="14" y="0"/>
                  </a:moveTo>
                  <a:cubicBezTo>
                    <a:pt x="7" y="0"/>
                    <a:pt x="2" y="3"/>
                    <a:pt x="1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6" y="18"/>
                    <a:pt x="10" y="18"/>
                  </a:cubicBezTo>
                  <a:cubicBezTo>
                    <a:pt x="17" y="18"/>
                    <a:pt x="21" y="15"/>
                    <a:pt x="23" y="9"/>
                  </a:cubicBezTo>
                  <a:cubicBezTo>
                    <a:pt x="23" y="6"/>
                    <a:pt x="23" y="4"/>
                    <a:pt x="22" y="3"/>
                  </a:cubicBezTo>
                  <a:cubicBezTo>
                    <a:pt x="21" y="1"/>
                    <a:pt x="18" y="0"/>
                    <a:pt x="14" y="0"/>
                  </a:cubicBezTo>
                  <a:moveTo>
                    <a:pt x="10" y="15"/>
                  </a:moveTo>
                  <a:cubicBezTo>
                    <a:pt x="7" y="15"/>
                    <a:pt x="6" y="14"/>
                    <a:pt x="5" y="13"/>
                  </a:cubicBezTo>
                  <a:cubicBezTo>
                    <a:pt x="4" y="12"/>
                    <a:pt x="4" y="11"/>
                    <a:pt x="5" y="9"/>
                  </a:cubicBezTo>
                  <a:cubicBezTo>
                    <a:pt x="6" y="4"/>
                    <a:pt x="9" y="3"/>
                    <a:pt x="13" y="3"/>
                  </a:cubicBezTo>
                  <a:cubicBezTo>
                    <a:pt x="16" y="3"/>
                    <a:pt x="18" y="3"/>
                    <a:pt x="18" y="4"/>
                  </a:cubicBezTo>
                  <a:cubicBezTo>
                    <a:pt x="19" y="5"/>
                    <a:pt x="19" y="7"/>
                    <a:pt x="19" y="9"/>
                  </a:cubicBezTo>
                  <a:cubicBezTo>
                    <a:pt x="18" y="13"/>
                    <a:pt x="15" y="15"/>
                    <a:pt x="10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101" name="Freeform 33"/>
            <p:cNvSpPr>
              <a:spLocks noEditPoints="1"/>
            </p:cNvSpPr>
            <p:nvPr/>
          </p:nvSpPr>
          <p:spPr bwMode="auto">
            <a:xfrm>
              <a:off x="8631238" y="3708400"/>
              <a:ext cx="247650" cy="193675"/>
            </a:xfrm>
            <a:custGeom>
              <a:avLst/>
              <a:gdLst>
                <a:gd name="T0" fmla="*/ 21 w 22"/>
                <a:gd name="T1" fmla="*/ 2 h 17"/>
                <a:gd name="T2" fmla="*/ 15 w 22"/>
                <a:gd name="T3" fmla="*/ 0 h 17"/>
                <a:gd name="T4" fmla="*/ 5 w 22"/>
                <a:gd name="T5" fmla="*/ 0 h 17"/>
                <a:gd name="T6" fmla="*/ 5 w 22"/>
                <a:gd name="T7" fmla="*/ 1 h 17"/>
                <a:gd name="T8" fmla="*/ 0 w 22"/>
                <a:gd name="T9" fmla="*/ 17 h 17"/>
                <a:gd name="T10" fmla="*/ 0 w 22"/>
                <a:gd name="T11" fmla="*/ 17 h 17"/>
                <a:gd name="T12" fmla="*/ 1 w 22"/>
                <a:gd name="T13" fmla="*/ 17 h 17"/>
                <a:gd name="T14" fmla="*/ 4 w 22"/>
                <a:gd name="T15" fmla="*/ 17 h 17"/>
                <a:gd name="T16" fmla="*/ 4 w 22"/>
                <a:gd name="T17" fmla="*/ 17 h 17"/>
                <a:gd name="T18" fmla="*/ 6 w 22"/>
                <a:gd name="T19" fmla="*/ 11 h 17"/>
                <a:gd name="T20" fmla="*/ 10 w 22"/>
                <a:gd name="T21" fmla="*/ 11 h 17"/>
                <a:gd name="T22" fmla="*/ 13 w 22"/>
                <a:gd name="T23" fmla="*/ 13 h 17"/>
                <a:gd name="T24" fmla="*/ 15 w 22"/>
                <a:gd name="T25" fmla="*/ 17 h 17"/>
                <a:gd name="T26" fmla="*/ 16 w 22"/>
                <a:gd name="T27" fmla="*/ 17 h 17"/>
                <a:gd name="T28" fmla="*/ 19 w 22"/>
                <a:gd name="T29" fmla="*/ 17 h 17"/>
                <a:gd name="T30" fmla="*/ 19 w 22"/>
                <a:gd name="T31" fmla="*/ 17 h 17"/>
                <a:gd name="T32" fmla="*/ 19 w 22"/>
                <a:gd name="T33" fmla="*/ 17 h 17"/>
                <a:gd name="T34" fmla="*/ 19 w 22"/>
                <a:gd name="T35" fmla="*/ 17 h 17"/>
                <a:gd name="T36" fmla="*/ 17 w 22"/>
                <a:gd name="T37" fmla="*/ 12 h 17"/>
                <a:gd name="T38" fmla="*/ 16 w 22"/>
                <a:gd name="T39" fmla="*/ 11 h 17"/>
                <a:gd name="T40" fmla="*/ 22 w 22"/>
                <a:gd name="T41" fmla="*/ 6 h 17"/>
                <a:gd name="T42" fmla="*/ 21 w 22"/>
                <a:gd name="T43" fmla="*/ 2 h 17"/>
                <a:gd name="T44" fmla="*/ 8 w 22"/>
                <a:gd name="T45" fmla="*/ 3 h 17"/>
                <a:gd name="T46" fmla="*/ 14 w 22"/>
                <a:gd name="T47" fmla="*/ 3 h 17"/>
                <a:gd name="T48" fmla="*/ 18 w 22"/>
                <a:gd name="T49" fmla="*/ 4 h 17"/>
                <a:gd name="T50" fmla="*/ 18 w 22"/>
                <a:gd name="T51" fmla="*/ 6 h 17"/>
                <a:gd name="T52" fmla="*/ 12 w 22"/>
                <a:gd name="T53" fmla="*/ 8 h 17"/>
                <a:gd name="T54" fmla="*/ 7 w 22"/>
                <a:gd name="T55" fmla="*/ 8 h 17"/>
                <a:gd name="T56" fmla="*/ 8 w 22"/>
                <a:gd name="T5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17">
                  <a:moveTo>
                    <a:pt x="21" y="2"/>
                  </a:moveTo>
                  <a:cubicBezTo>
                    <a:pt x="20" y="1"/>
                    <a:pt x="18" y="0"/>
                    <a:pt x="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2" y="11"/>
                    <a:pt x="12" y="12"/>
                    <a:pt x="13" y="13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9" y="10"/>
                    <a:pt x="21" y="9"/>
                    <a:pt x="22" y="6"/>
                  </a:cubicBezTo>
                  <a:cubicBezTo>
                    <a:pt x="22" y="4"/>
                    <a:pt x="22" y="3"/>
                    <a:pt x="21" y="2"/>
                  </a:cubicBezTo>
                  <a:moveTo>
                    <a:pt x="8" y="3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6" y="3"/>
                    <a:pt x="17" y="3"/>
                    <a:pt x="18" y="4"/>
                  </a:cubicBezTo>
                  <a:cubicBezTo>
                    <a:pt x="18" y="4"/>
                    <a:pt x="18" y="5"/>
                    <a:pt x="18" y="6"/>
                  </a:cubicBezTo>
                  <a:cubicBezTo>
                    <a:pt x="17" y="8"/>
                    <a:pt x="16" y="8"/>
                    <a:pt x="12" y="8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8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102" name="Freeform 34"/>
            <p:cNvSpPr>
              <a:spLocks/>
            </p:cNvSpPr>
            <p:nvPr/>
          </p:nvSpPr>
          <p:spPr bwMode="auto">
            <a:xfrm>
              <a:off x="8890000" y="3856038"/>
              <a:ext cx="34925" cy="46038"/>
            </a:xfrm>
            <a:custGeom>
              <a:avLst/>
              <a:gdLst>
                <a:gd name="T0" fmla="*/ 7 w 22"/>
                <a:gd name="T1" fmla="*/ 29 h 29"/>
                <a:gd name="T2" fmla="*/ 15 w 22"/>
                <a:gd name="T3" fmla="*/ 29 h 29"/>
                <a:gd name="T4" fmla="*/ 15 w 22"/>
                <a:gd name="T5" fmla="*/ 7 h 29"/>
                <a:gd name="T6" fmla="*/ 22 w 22"/>
                <a:gd name="T7" fmla="*/ 7 h 29"/>
                <a:gd name="T8" fmla="*/ 22 w 22"/>
                <a:gd name="T9" fmla="*/ 0 h 29"/>
                <a:gd name="T10" fmla="*/ 0 w 22"/>
                <a:gd name="T11" fmla="*/ 0 h 29"/>
                <a:gd name="T12" fmla="*/ 0 w 22"/>
                <a:gd name="T13" fmla="*/ 7 h 29"/>
                <a:gd name="T14" fmla="*/ 7 w 22"/>
                <a:gd name="T15" fmla="*/ 7 h 29"/>
                <a:gd name="T16" fmla="*/ 7 w 22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9">
                  <a:moveTo>
                    <a:pt x="7" y="29"/>
                  </a:moveTo>
                  <a:lnTo>
                    <a:pt x="15" y="29"/>
                  </a:lnTo>
                  <a:lnTo>
                    <a:pt x="15" y="7"/>
                  </a:lnTo>
                  <a:lnTo>
                    <a:pt x="22" y="7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103" name="Freeform 35"/>
            <p:cNvSpPr>
              <a:spLocks/>
            </p:cNvSpPr>
            <p:nvPr/>
          </p:nvSpPr>
          <p:spPr bwMode="auto">
            <a:xfrm>
              <a:off x="8947150" y="3856038"/>
              <a:ext cx="44450" cy="46038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0 w 4"/>
                <a:gd name="T5" fmla="*/ 2 h 4"/>
                <a:gd name="T6" fmla="*/ 0 w 4"/>
                <a:gd name="T7" fmla="*/ 1 h 4"/>
                <a:gd name="T8" fmla="*/ 1 w 4"/>
                <a:gd name="T9" fmla="*/ 2 h 4"/>
                <a:gd name="T10" fmla="*/ 2 w 4"/>
                <a:gd name="T11" fmla="*/ 4 h 4"/>
                <a:gd name="T12" fmla="*/ 2 w 4"/>
                <a:gd name="T13" fmla="*/ 4 h 4"/>
                <a:gd name="T14" fmla="*/ 3 w 4"/>
                <a:gd name="T15" fmla="*/ 2 h 4"/>
                <a:gd name="T16" fmla="*/ 3 w 4"/>
                <a:gd name="T17" fmla="*/ 1 h 4"/>
                <a:gd name="T18" fmla="*/ 3 w 4"/>
                <a:gd name="T19" fmla="*/ 2 h 4"/>
                <a:gd name="T20" fmla="*/ 3 w 4"/>
                <a:gd name="T21" fmla="*/ 4 h 4"/>
                <a:gd name="T22" fmla="*/ 4 w 4"/>
                <a:gd name="T23" fmla="*/ 4 h 4"/>
                <a:gd name="T24" fmla="*/ 4 w 4"/>
                <a:gd name="T25" fmla="*/ 0 h 4"/>
                <a:gd name="T26" fmla="*/ 3 w 4"/>
                <a:gd name="T27" fmla="*/ 0 h 4"/>
                <a:gd name="T28" fmla="*/ 2 w 4"/>
                <a:gd name="T29" fmla="*/ 3 h 4"/>
                <a:gd name="T30" fmla="*/ 2 w 4"/>
                <a:gd name="T31" fmla="*/ 4 h 4"/>
                <a:gd name="T32" fmla="*/ 2 w 4"/>
                <a:gd name="T33" fmla="*/ 3 h 4"/>
                <a:gd name="T34" fmla="*/ 1 w 4"/>
                <a:gd name="T35" fmla="*/ 0 h 4"/>
                <a:gd name="T36" fmla="*/ 0 w 4"/>
                <a:gd name="T37" fmla="*/ 0 h 4"/>
                <a:gd name="T38" fmla="*/ 0 w 4"/>
                <a:gd name="T3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</p:grpSp>
      <p:sp>
        <p:nvSpPr>
          <p:cNvPr id="38" name="Rectangle 37">
            <a:hlinkClick r:id="rId2" action="ppaction://hlinksldjump"/>
            <a:extLst>
              <a:ext uri="{FF2B5EF4-FFF2-40B4-BE49-F238E27FC236}">
                <a16:creationId xmlns:a16="http://schemas.microsoft.com/office/drawing/2014/main" id="{3BABC270-E52B-4781-8331-C7C00C4F4556}"/>
              </a:ext>
            </a:extLst>
          </p:cNvPr>
          <p:cNvSpPr/>
          <p:nvPr userDrawn="1"/>
        </p:nvSpPr>
        <p:spPr bwMode="auto">
          <a:xfrm>
            <a:off x="10244873" y="6523445"/>
            <a:ext cx="1540727" cy="30552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67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30745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_page">
    <p:bg>
      <p:bgPr>
        <a:solidFill>
          <a:srgbClr val="4E5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5"/>
          <p:cNvSpPr>
            <a:spLocks noChangeShapeType="1"/>
          </p:cNvSpPr>
          <p:nvPr userDrawn="1"/>
        </p:nvSpPr>
        <p:spPr bwMode="auto">
          <a:xfrm>
            <a:off x="1338660" y="4113155"/>
            <a:ext cx="9552781" cy="0"/>
          </a:xfrm>
          <a:prstGeom prst="line">
            <a:avLst/>
          </a:prstGeom>
          <a:noFill/>
          <a:ln w="6350" cap="flat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sz="2133"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031381" y="3116014"/>
            <a:ext cx="8167339" cy="982133"/>
          </a:xfrm>
          <a:prstGeom prst="rect">
            <a:avLst/>
          </a:prstGeom>
          <a:effectLst/>
        </p:spPr>
        <p:txBody>
          <a:bodyPr lIns="64291" tIns="32146" rIns="64291" bIns="32146" anchor="ctr"/>
          <a:lstStyle>
            <a:lvl1pPr algn="ctr">
              <a:lnSpc>
                <a:spcPct val="80000"/>
              </a:lnSpc>
              <a:defRPr sz="3200" b="1" i="0" cap="none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28532" y="4130402"/>
            <a:ext cx="10991851" cy="685175"/>
          </a:xfrm>
        </p:spPr>
        <p:txBody>
          <a:bodyPr>
            <a:noAutofit/>
          </a:bodyPr>
          <a:lstStyle>
            <a:lvl1pPr marL="0" indent="0" algn="ctr">
              <a:buNone/>
              <a:defRPr sz="2133" baseline="0">
                <a:solidFill>
                  <a:srgbClr val="FFFFFF"/>
                </a:solidFill>
                <a:latin typeface="Arial"/>
                <a:cs typeface="Arial"/>
              </a:defRPr>
            </a:lvl1pPr>
            <a:lvl5pPr>
              <a:defRPr/>
            </a:lvl5pPr>
          </a:lstStyle>
          <a:p>
            <a:pPr lvl="0"/>
            <a:r>
              <a:rPr lang="en-US"/>
              <a:t>Enter your subtitle here</a:t>
            </a: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9743387" y="6321952"/>
            <a:ext cx="2016755" cy="536048"/>
          </a:xfrm>
          <a:prstGeom prst="rect">
            <a:avLst/>
          </a:prstGeom>
          <a:solidFill>
            <a:srgbClr val="4E586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533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/>
              <a:ea typeface="ヒラギノ角ゴ ProN W3" charset="0"/>
              <a:cs typeface="Arial"/>
              <a:sym typeface="Gill Sans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609600" y="6451600"/>
            <a:ext cx="1828800" cy="406400"/>
          </a:xfrm>
          <a:prstGeom prst="rect">
            <a:avLst/>
          </a:prstGeom>
          <a:solidFill>
            <a:srgbClr val="4E586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67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0403171" y="6574718"/>
            <a:ext cx="1179229" cy="176479"/>
            <a:chOff x="3121025" y="2933700"/>
            <a:chExt cx="5949951" cy="979488"/>
          </a:xfrm>
          <a:solidFill>
            <a:schemeClr val="bg1"/>
          </a:solidFill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3289300" y="2933700"/>
              <a:ext cx="361950" cy="273050"/>
            </a:xfrm>
            <a:custGeom>
              <a:avLst/>
              <a:gdLst>
                <a:gd name="T0" fmla="*/ 2 w 32"/>
                <a:gd name="T1" fmla="*/ 24 h 24"/>
                <a:gd name="T2" fmla="*/ 25 w 32"/>
                <a:gd name="T3" fmla="*/ 24 h 24"/>
                <a:gd name="T4" fmla="*/ 26 w 32"/>
                <a:gd name="T5" fmla="*/ 23 h 24"/>
                <a:gd name="T6" fmla="*/ 31 w 32"/>
                <a:gd name="T7" fmla="*/ 3 h 24"/>
                <a:gd name="T8" fmla="*/ 31 w 32"/>
                <a:gd name="T9" fmla="*/ 1 h 24"/>
                <a:gd name="T10" fmla="*/ 30 w 32"/>
                <a:gd name="T11" fmla="*/ 0 h 24"/>
                <a:gd name="T12" fmla="*/ 7 w 32"/>
                <a:gd name="T13" fmla="*/ 0 h 24"/>
                <a:gd name="T14" fmla="*/ 5 w 32"/>
                <a:gd name="T15" fmla="*/ 2 h 24"/>
                <a:gd name="T16" fmla="*/ 0 w 32"/>
                <a:gd name="T17" fmla="*/ 22 h 24"/>
                <a:gd name="T18" fmla="*/ 1 w 32"/>
                <a:gd name="T19" fmla="*/ 24 h 24"/>
                <a:gd name="T20" fmla="*/ 2 w 32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2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2"/>
                    <a:pt x="32" y="2"/>
                    <a:pt x="31" y="1"/>
                  </a:cubicBezTo>
                  <a:cubicBezTo>
                    <a:pt x="31" y="1"/>
                    <a:pt x="30" y="0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1" y="24"/>
                    <a:pt x="1" y="24"/>
                    <a:pt x="2" y="2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3211513" y="3286125"/>
              <a:ext cx="349250" cy="273050"/>
            </a:xfrm>
            <a:custGeom>
              <a:avLst/>
              <a:gdLst>
                <a:gd name="T0" fmla="*/ 26 w 31"/>
                <a:gd name="T1" fmla="*/ 22 h 24"/>
                <a:gd name="T2" fmla="*/ 31 w 31"/>
                <a:gd name="T3" fmla="*/ 2 h 24"/>
                <a:gd name="T4" fmla="*/ 31 w 31"/>
                <a:gd name="T5" fmla="*/ 0 h 24"/>
                <a:gd name="T6" fmla="*/ 29 w 31"/>
                <a:gd name="T7" fmla="*/ 0 h 24"/>
                <a:gd name="T8" fmla="*/ 7 w 31"/>
                <a:gd name="T9" fmla="*/ 0 h 24"/>
                <a:gd name="T10" fmla="*/ 5 w 31"/>
                <a:gd name="T11" fmla="*/ 1 h 24"/>
                <a:gd name="T12" fmla="*/ 0 w 31"/>
                <a:gd name="T13" fmla="*/ 21 h 24"/>
                <a:gd name="T14" fmla="*/ 0 w 31"/>
                <a:gd name="T15" fmla="*/ 23 h 24"/>
                <a:gd name="T16" fmla="*/ 2 w 31"/>
                <a:gd name="T17" fmla="*/ 24 h 24"/>
                <a:gd name="T18" fmla="*/ 24 w 31"/>
                <a:gd name="T19" fmla="*/ 24 h 24"/>
                <a:gd name="T20" fmla="*/ 26 w 31"/>
                <a:gd name="T2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6" y="22"/>
                  </a:move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1" y="1"/>
                    <a:pt x="31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3121025" y="3627438"/>
              <a:ext cx="360363" cy="274638"/>
            </a:xfrm>
            <a:custGeom>
              <a:avLst/>
              <a:gdLst>
                <a:gd name="T0" fmla="*/ 30 w 32"/>
                <a:gd name="T1" fmla="*/ 0 h 24"/>
                <a:gd name="T2" fmla="*/ 7 w 32"/>
                <a:gd name="T3" fmla="*/ 0 h 24"/>
                <a:gd name="T4" fmla="*/ 5 w 32"/>
                <a:gd name="T5" fmla="*/ 1 h 24"/>
                <a:gd name="T6" fmla="*/ 0 w 32"/>
                <a:gd name="T7" fmla="*/ 22 h 24"/>
                <a:gd name="T8" fmla="*/ 1 w 32"/>
                <a:gd name="T9" fmla="*/ 23 h 24"/>
                <a:gd name="T10" fmla="*/ 2 w 32"/>
                <a:gd name="T11" fmla="*/ 24 h 24"/>
                <a:gd name="T12" fmla="*/ 25 w 32"/>
                <a:gd name="T13" fmla="*/ 24 h 24"/>
                <a:gd name="T14" fmla="*/ 26 w 32"/>
                <a:gd name="T15" fmla="*/ 23 h 24"/>
                <a:gd name="T16" fmla="*/ 31 w 32"/>
                <a:gd name="T17" fmla="*/ 2 h 24"/>
                <a:gd name="T18" fmla="*/ 31 w 32"/>
                <a:gd name="T19" fmla="*/ 1 h 24"/>
                <a:gd name="T20" fmla="*/ 30 w 32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4"/>
                    <a:pt x="1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3662363" y="2933700"/>
              <a:ext cx="349250" cy="273050"/>
            </a:xfrm>
            <a:custGeom>
              <a:avLst/>
              <a:gdLst>
                <a:gd name="T0" fmla="*/ 2 w 31"/>
                <a:gd name="T1" fmla="*/ 24 h 24"/>
                <a:gd name="T2" fmla="*/ 24 w 31"/>
                <a:gd name="T3" fmla="*/ 24 h 24"/>
                <a:gd name="T4" fmla="*/ 26 w 31"/>
                <a:gd name="T5" fmla="*/ 23 h 24"/>
                <a:gd name="T6" fmla="*/ 31 w 31"/>
                <a:gd name="T7" fmla="*/ 3 h 24"/>
                <a:gd name="T8" fmla="*/ 31 w 31"/>
                <a:gd name="T9" fmla="*/ 1 h 24"/>
                <a:gd name="T10" fmla="*/ 29 w 31"/>
                <a:gd name="T11" fmla="*/ 0 h 24"/>
                <a:gd name="T12" fmla="*/ 7 w 31"/>
                <a:gd name="T13" fmla="*/ 0 h 24"/>
                <a:gd name="T14" fmla="*/ 5 w 31"/>
                <a:gd name="T15" fmla="*/ 2 h 24"/>
                <a:gd name="T16" fmla="*/ 0 w 31"/>
                <a:gd name="T17" fmla="*/ 22 h 24"/>
                <a:gd name="T18" fmla="*/ 0 w 31"/>
                <a:gd name="T19" fmla="*/ 24 h 24"/>
                <a:gd name="T20" fmla="*/ 2 w 31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1"/>
                  </a:cubicBezTo>
                  <a:cubicBezTo>
                    <a:pt x="31" y="1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1" y="24"/>
                    <a:pt x="1" y="24"/>
                    <a:pt x="2" y="2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3571875" y="3286125"/>
              <a:ext cx="360363" cy="273050"/>
            </a:xfrm>
            <a:custGeom>
              <a:avLst/>
              <a:gdLst>
                <a:gd name="T0" fmla="*/ 27 w 32"/>
                <a:gd name="T1" fmla="*/ 22 h 24"/>
                <a:gd name="T2" fmla="*/ 32 w 32"/>
                <a:gd name="T3" fmla="*/ 2 h 24"/>
                <a:gd name="T4" fmla="*/ 31 w 32"/>
                <a:gd name="T5" fmla="*/ 0 h 24"/>
                <a:gd name="T6" fmla="*/ 30 w 32"/>
                <a:gd name="T7" fmla="*/ 0 h 24"/>
                <a:gd name="T8" fmla="*/ 7 w 32"/>
                <a:gd name="T9" fmla="*/ 0 h 24"/>
                <a:gd name="T10" fmla="*/ 6 w 32"/>
                <a:gd name="T11" fmla="*/ 1 h 24"/>
                <a:gd name="T12" fmla="*/ 0 w 32"/>
                <a:gd name="T13" fmla="*/ 21 h 24"/>
                <a:gd name="T14" fmla="*/ 1 w 32"/>
                <a:gd name="T15" fmla="*/ 23 h 24"/>
                <a:gd name="T16" fmla="*/ 2 w 32"/>
                <a:gd name="T17" fmla="*/ 24 h 24"/>
                <a:gd name="T18" fmla="*/ 25 w 32"/>
                <a:gd name="T19" fmla="*/ 24 h 24"/>
                <a:gd name="T20" fmla="*/ 27 w 32"/>
                <a:gd name="T2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27" y="2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1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3"/>
                    <a:pt x="2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3"/>
                    <a:pt x="27" y="2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3492500" y="3627438"/>
              <a:ext cx="349250" cy="274638"/>
            </a:xfrm>
            <a:custGeom>
              <a:avLst/>
              <a:gdLst>
                <a:gd name="T0" fmla="*/ 29 w 31"/>
                <a:gd name="T1" fmla="*/ 0 h 24"/>
                <a:gd name="T2" fmla="*/ 7 w 31"/>
                <a:gd name="T3" fmla="*/ 0 h 24"/>
                <a:gd name="T4" fmla="*/ 5 w 31"/>
                <a:gd name="T5" fmla="*/ 1 h 24"/>
                <a:gd name="T6" fmla="*/ 0 w 31"/>
                <a:gd name="T7" fmla="*/ 22 h 24"/>
                <a:gd name="T8" fmla="*/ 0 w 31"/>
                <a:gd name="T9" fmla="*/ 23 h 24"/>
                <a:gd name="T10" fmla="*/ 2 w 31"/>
                <a:gd name="T11" fmla="*/ 24 h 24"/>
                <a:gd name="T12" fmla="*/ 24 w 31"/>
                <a:gd name="T13" fmla="*/ 24 h 24"/>
                <a:gd name="T14" fmla="*/ 26 w 31"/>
                <a:gd name="T15" fmla="*/ 23 h 24"/>
                <a:gd name="T16" fmla="*/ 31 w 31"/>
                <a:gd name="T17" fmla="*/ 2 h 24"/>
                <a:gd name="T18" fmla="*/ 31 w 31"/>
                <a:gd name="T19" fmla="*/ 1 h 24"/>
                <a:gd name="T20" fmla="*/ 29 w 31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1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1" y="0"/>
                    <a:pt x="30" y="0"/>
                    <a:pt x="2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4033838" y="2933700"/>
              <a:ext cx="349250" cy="273050"/>
            </a:xfrm>
            <a:custGeom>
              <a:avLst/>
              <a:gdLst>
                <a:gd name="T0" fmla="*/ 31 w 31"/>
                <a:gd name="T1" fmla="*/ 1 h 24"/>
                <a:gd name="T2" fmla="*/ 29 w 31"/>
                <a:gd name="T3" fmla="*/ 0 h 24"/>
                <a:gd name="T4" fmla="*/ 7 w 31"/>
                <a:gd name="T5" fmla="*/ 0 h 24"/>
                <a:gd name="T6" fmla="*/ 5 w 31"/>
                <a:gd name="T7" fmla="*/ 2 h 24"/>
                <a:gd name="T8" fmla="*/ 0 w 31"/>
                <a:gd name="T9" fmla="*/ 22 h 24"/>
                <a:gd name="T10" fmla="*/ 0 w 31"/>
                <a:gd name="T11" fmla="*/ 24 h 24"/>
                <a:gd name="T12" fmla="*/ 2 w 31"/>
                <a:gd name="T13" fmla="*/ 24 h 24"/>
                <a:gd name="T14" fmla="*/ 24 w 31"/>
                <a:gd name="T15" fmla="*/ 24 h 24"/>
                <a:gd name="T16" fmla="*/ 26 w 31"/>
                <a:gd name="T17" fmla="*/ 23 h 24"/>
                <a:gd name="T18" fmla="*/ 31 w 31"/>
                <a:gd name="T19" fmla="*/ 3 h 24"/>
                <a:gd name="T20" fmla="*/ 31 w 31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31" y="1"/>
                  </a:moveTo>
                  <a:cubicBezTo>
                    <a:pt x="30" y="1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3943350" y="3286125"/>
              <a:ext cx="360363" cy="273050"/>
            </a:xfrm>
            <a:custGeom>
              <a:avLst/>
              <a:gdLst>
                <a:gd name="T0" fmla="*/ 30 w 32"/>
                <a:gd name="T1" fmla="*/ 0 h 24"/>
                <a:gd name="T2" fmla="*/ 7 w 32"/>
                <a:gd name="T3" fmla="*/ 0 h 24"/>
                <a:gd name="T4" fmla="*/ 5 w 32"/>
                <a:gd name="T5" fmla="*/ 1 h 24"/>
                <a:gd name="T6" fmla="*/ 0 w 32"/>
                <a:gd name="T7" fmla="*/ 21 h 24"/>
                <a:gd name="T8" fmla="*/ 1 w 32"/>
                <a:gd name="T9" fmla="*/ 23 h 24"/>
                <a:gd name="T10" fmla="*/ 2 w 32"/>
                <a:gd name="T11" fmla="*/ 24 h 24"/>
                <a:gd name="T12" fmla="*/ 25 w 32"/>
                <a:gd name="T13" fmla="*/ 24 h 24"/>
                <a:gd name="T14" fmla="*/ 26 w 32"/>
                <a:gd name="T15" fmla="*/ 22 h 24"/>
                <a:gd name="T16" fmla="*/ 31 w 32"/>
                <a:gd name="T17" fmla="*/ 2 h 24"/>
                <a:gd name="T18" fmla="*/ 31 w 32"/>
                <a:gd name="T19" fmla="*/ 0 h 24"/>
                <a:gd name="T20" fmla="*/ 30 w 32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3"/>
                    <a:pt x="26" y="2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1"/>
                    <a:pt x="31" y="1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auto">
            <a:xfrm>
              <a:off x="3863975" y="3627438"/>
              <a:ext cx="350838" cy="274638"/>
            </a:xfrm>
            <a:custGeom>
              <a:avLst/>
              <a:gdLst>
                <a:gd name="T0" fmla="*/ 29 w 31"/>
                <a:gd name="T1" fmla="*/ 0 h 24"/>
                <a:gd name="T2" fmla="*/ 7 w 31"/>
                <a:gd name="T3" fmla="*/ 0 h 24"/>
                <a:gd name="T4" fmla="*/ 5 w 31"/>
                <a:gd name="T5" fmla="*/ 1 h 24"/>
                <a:gd name="T6" fmla="*/ 0 w 31"/>
                <a:gd name="T7" fmla="*/ 22 h 24"/>
                <a:gd name="T8" fmla="*/ 0 w 31"/>
                <a:gd name="T9" fmla="*/ 23 h 24"/>
                <a:gd name="T10" fmla="*/ 2 w 31"/>
                <a:gd name="T11" fmla="*/ 24 h 24"/>
                <a:gd name="T12" fmla="*/ 24 w 31"/>
                <a:gd name="T13" fmla="*/ 24 h 24"/>
                <a:gd name="T14" fmla="*/ 26 w 31"/>
                <a:gd name="T15" fmla="*/ 23 h 24"/>
                <a:gd name="T16" fmla="*/ 31 w 31"/>
                <a:gd name="T17" fmla="*/ 2 h 24"/>
                <a:gd name="T18" fmla="*/ 31 w 31"/>
                <a:gd name="T19" fmla="*/ 1 h 24"/>
                <a:gd name="T20" fmla="*/ 29 w 31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0" y="0"/>
                    <a:pt x="30" y="0"/>
                    <a:pt x="2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4462463" y="2933700"/>
              <a:ext cx="608013" cy="649288"/>
            </a:xfrm>
            <a:custGeom>
              <a:avLst/>
              <a:gdLst>
                <a:gd name="T0" fmla="*/ 52 w 54"/>
                <a:gd name="T1" fmla="*/ 47 h 57"/>
                <a:gd name="T2" fmla="*/ 16 w 54"/>
                <a:gd name="T3" fmla="*/ 47 h 57"/>
                <a:gd name="T4" fmla="*/ 27 w 54"/>
                <a:gd name="T5" fmla="*/ 3 h 57"/>
                <a:gd name="T6" fmla="*/ 27 w 54"/>
                <a:gd name="T7" fmla="*/ 1 h 57"/>
                <a:gd name="T8" fmla="*/ 25 w 54"/>
                <a:gd name="T9" fmla="*/ 0 h 57"/>
                <a:gd name="T10" fmla="*/ 16 w 54"/>
                <a:gd name="T11" fmla="*/ 0 h 57"/>
                <a:gd name="T12" fmla="*/ 14 w 54"/>
                <a:gd name="T13" fmla="*/ 2 h 57"/>
                <a:gd name="T14" fmla="*/ 0 w 54"/>
                <a:gd name="T15" fmla="*/ 55 h 57"/>
                <a:gd name="T16" fmla="*/ 0 w 54"/>
                <a:gd name="T17" fmla="*/ 56 h 57"/>
                <a:gd name="T18" fmla="*/ 2 w 54"/>
                <a:gd name="T19" fmla="*/ 57 h 57"/>
                <a:gd name="T20" fmla="*/ 51 w 54"/>
                <a:gd name="T21" fmla="*/ 57 h 57"/>
                <a:gd name="T22" fmla="*/ 53 w 54"/>
                <a:gd name="T23" fmla="*/ 56 h 57"/>
                <a:gd name="T24" fmla="*/ 54 w 54"/>
                <a:gd name="T25" fmla="*/ 49 h 57"/>
                <a:gd name="T26" fmla="*/ 54 w 54"/>
                <a:gd name="T27" fmla="*/ 48 h 57"/>
                <a:gd name="T28" fmla="*/ 52 w 54"/>
                <a:gd name="T2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57">
                  <a:moveTo>
                    <a:pt x="52" y="47"/>
                  </a:moveTo>
                  <a:cubicBezTo>
                    <a:pt x="16" y="47"/>
                    <a:pt x="16" y="47"/>
                    <a:pt x="16" y="4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8" y="2"/>
                    <a:pt x="27" y="2"/>
                    <a:pt x="27" y="1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1" y="57"/>
                    <a:pt x="1" y="57"/>
                    <a:pt x="2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7"/>
                    <a:pt x="52" y="57"/>
                    <a:pt x="53" y="5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9"/>
                    <a:pt x="54" y="48"/>
                    <a:pt x="54" y="48"/>
                  </a:cubicBezTo>
                  <a:cubicBezTo>
                    <a:pt x="54" y="47"/>
                    <a:pt x="53" y="47"/>
                    <a:pt x="52" y="4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5103813" y="2933700"/>
              <a:ext cx="800100" cy="649288"/>
            </a:xfrm>
            <a:custGeom>
              <a:avLst/>
              <a:gdLst>
                <a:gd name="T0" fmla="*/ 57 w 71"/>
                <a:gd name="T1" fmla="*/ 2 h 57"/>
                <a:gd name="T2" fmla="*/ 55 w 71"/>
                <a:gd name="T3" fmla="*/ 0 h 57"/>
                <a:gd name="T4" fmla="*/ 45 w 71"/>
                <a:gd name="T5" fmla="*/ 0 h 57"/>
                <a:gd name="T6" fmla="*/ 44 w 71"/>
                <a:gd name="T7" fmla="*/ 1 h 57"/>
                <a:gd name="T8" fmla="*/ 1 w 71"/>
                <a:gd name="T9" fmla="*/ 54 h 57"/>
                <a:gd name="T10" fmla="*/ 1 w 71"/>
                <a:gd name="T11" fmla="*/ 56 h 57"/>
                <a:gd name="T12" fmla="*/ 3 w 71"/>
                <a:gd name="T13" fmla="*/ 57 h 57"/>
                <a:gd name="T14" fmla="*/ 13 w 71"/>
                <a:gd name="T15" fmla="*/ 57 h 57"/>
                <a:gd name="T16" fmla="*/ 14 w 71"/>
                <a:gd name="T17" fmla="*/ 56 h 57"/>
                <a:gd name="T18" fmla="*/ 25 w 71"/>
                <a:gd name="T19" fmla="*/ 43 h 57"/>
                <a:gd name="T20" fmla="*/ 53 w 71"/>
                <a:gd name="T21" fmla="*/ 43 h 57"/>
                <a:gd name="T22" fmla="*/ 57 w 71"/>
                <a:gd name="T23" fmla="*/ 56 h 57"/>
                <a:gd name="T24" fmla="*/ 58 w 71"/>
                <a:gd name="T25" fmla="*/ 57 h 57"/>
                <a:gd name="T26" fmla="*/ 69 w 71"/>
                <a:gd name="T27" fmla="*/ 57 h 57"/>
                <a:gd name="T28" fmla="*/ 70 w 71"/>
                <a:gd name="T29" fmla="*/ 56 h 57"/>
                <a:gd name="T30" fmla="*/ 71 w 71"/>
                <a:gd name="T31" fmla="*/ 55 h 57"/>
                <a:gd name="T32" fmla="*/ 57 w 71"/>
                <a:gd name="T33" fmla="*/ 2 h 57"/>
                <a:gd name="T34" fmla="*/ 51 w 71"/>
                <a:gd name="T35" fmla="*/ 33 h 57"/>
                <a:gd name="T36" fmla="*/ 33 w 71"/>
                <a:gd name="T37" fmla="*/ 33 h 57"/>
                <a:gd name="T38" fmla="*/ 41 w 71"/>
                <a:gd name="T39" fmla="*/ 23 h 57"/>
                <a:gd name="T40" fmla="*/ 47 w 71"/>
                <a:gd name="T41" fmla="*/ 15 h 57"/>
                <a:gd name="T42" fmla="*/ 48 w 71"/>
                <a:gd name="T43" fmla="*/ 23 h 57"/>
                <a:gd name="T44" fmla="*/ 51 w 71"/>
                <a:gd name="T45" fmla="*/ 3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57">
                  <a:moveTo>
                    <a:pt x="57" y="2"/>
                  </a:moveTo>
                  <a:cubicBezTo>
                    <a:pt x="57" y="1"/>
                    <a:pt x="56" y="0"/>
                    <a:pt x="5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1"/>
                    <a:pt x="44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5"/>
                    <a:pt x="0" y="55"/>
                    <a:pt x="1" y="56"/>
                  </a:cubicBezTo>
                  <a:cubicBezTo>
                    <a:pt x="1" y="57"/>
                    <a:pt x="2" y="57"/>
                    <a:pt x="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4" y="57"/>
                    <a:pt x="14" y="56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7"/>
                    <a:pt x="58" y="57"/>
                    <a:pt x="58" y="57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9" y="57"/>
                    <a:pt x="70" y="57"/>
                    <a:pt x="70" y="56"/>
                  </a:cubicBezTo>
                  <a:cubicBezTo>
                    <a:pt x="71" y="56"/>
                    <a:pt x="71" y="55"/>
                    <a:pt x="71" y="55"/>
                  </a:cubicBezTo>
                  <a:lnTo>
                    <a:pt x="57" y="2"/>
                  </a:lnTo>
                  <a:close/>
                  <a:moveTo>
                    <a:pt x="5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3" y="21"/>
                    <a:pt x="45" y="18"/>
                    <a:pt x="47" y="15"/>
                  </a:cubicBezTo>
                  <a:cubicBezTo>
                    <a:pt x="47" y="18"/>
                    <a:pt x="47" y="20"/>
                    <a:pt x="48" y="23"/>
                  </a:cubicBezTo>
                  <a:lnTo>
                    <a:pt x="51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5926138" y="2933700"/>
              <a:ext cx="711200" cy="649288"/>
            </a:xfrm>
            <a:custGeom>
              <a:avLst/>
              <a:gdLst>
                <a:gd name="T0" fmla="*/ 61 w 63"/>
                <a:gd name="T1" fmla="*/ 0 h 57"/>
                <a:gd name="T2" fmla="*/ 4 w 63"/>
                <a:gd name="T3" fmla="*/ 0 h 57"/>
                <a:gd name="T4" fmla="*/ 2 w 63"/>
                <a:gd name="T5" fmla="*/ 2 h 57"/>
                <a:gd name="T6" fmla="*/ 0 w 63"/>
                <a:gd name="T7" fmla="*/ 8 h 57"/>
                <a:gd name="T8" fmla="*/ 1 w 63"/>
                <a:gd name="T9" fmla="*/ 10 h 57"/>
                <a:gd name="T10" fmla="*/ 2 w 63"/>
                <a:gd name="T11" fmla="*/ 11 h 57"/>
                <a:gd name="T12" fmla="*/ 23 w 63"/>
                <a:gd name="T13" fmla="*/ 11 h 57"/>
                <a:gd name="T14" fmla="*/ 12 w 63"/>
                <a:gd name="T15" fmla="*/ 55 h 57"/>
                <a:gd name="T16" fmla="*/ 12 w 63"/>
                <a:gd name="T17" fmla="*/ 56 h 57"/>
                <a:gd name="T18" fmla="*/ 14 w 63"/>
                <a:gd name="T19" fmla="*/ 57 h 57"/>
                <a:gd name="T20" fmla="*/ 24 w 63"/>
                <a:gd name="T21" fmla="*/ 57 h 57"/>
                <a:gd name="T22" fmla="*/ 26 w 63"/>
                <a:gd name="T23" fmla="*/ 56 h 57"/>
                <a:gd name="T24" fmla="*/ 37 w 63"/>
                <a:gd name="T25" fmla="*/ 11 h 57"/>
                <a:gd name="T26" fmla="*/ 59 w 63"/>
                <a:gd name="T27" fmla="*/ 11 h 57"/>
                <a:gd name="T28" fmla="*/ 61 w 63"/>
                <a:gd name="T29" fmla="*/ 9 h 57"/>
                <a:gd name="T30" fmla="*/ 63 w 63"/>
                <a:gd name="T31" fmla="*/ 3 h 57"/>
                <a:gd name="T32" fmla="*/ 63 w 63"/>
                <a:gd name="T33" fmla="*/ 1 h 57"/>
                <a:gd name="T34" fmla="*/ 61 w 63"/>
                <a:gd name="T3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57">
                  <a:moveTo>
                    <a:pt x="6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6"/>
                    <a:pt x="12" y="56"/>
                  </a:cubicBezTo>
                  <a:cubicBezTo>
                    <a:pt x="13" y="57"/>
                    <a:pt x="13" y="57"/>
                    <a:pt x="1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7"/>
                    <a:pt x="25" y="57"/>
                    <a:pt x="26" y="56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0" y="11"/>
                    <a:pt x="61" y="10"/>
                    <a:pt x="61" y="9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6648450" y="2933700"/>
              <a:ext cx="709613" cy="649288"/>
            </a:xfrm>
            <a:custGeom>
              <a:avLst/>
              <a:gdLst>
                <a:gd name="T0" fmla="*/ 61 w 63"/>
                <a:gd name="T1" fmla="*/ 9 h 57"/>
                <a:gd name="T2" fmla="*/ 63 w 63"/>
                <a:gd name="T3" fmla="*/ 3 h 57"/>
                <a:gd name="T4" fmla="*/ 63 w 63"/>
                <a:gd name="T5" fmla="*/ 1 h 57"/>
                <a:gd name="T6" fmla="*/ 61 w 63"/>
                <a:gd name="T7" fmla="*/ 0 h 57"/>
                <a:gd name="T8" fmla="*/ 4 w 63"/>
                <a:gd name="T9" fmla="*/ 0 h 57"/>
                <a:gd name="T10" fmla="*/ 2 w 63"/>
                <a:gd name="T11" fmla="*/ 2 h 57"/>
                <a:gd name="T12" fmla="*/ 0 w 63"/>
                <a:gd name="T13" fmla="*/ 8 h 57"/>
                <a:gd name="T14" fmla="*/ 1 w 63"/>
                <a:gd name="T15" fmla="*/ 10 h 57"/>
                <a:gd name="T16" fmla="*/ 2 w 63"/>
                <a:gd name="T17" fmla="*/ 11 h 57"/>
                <a:gd name="T18" fmla="*/ 23 w 63"/>
                <a:gd name="T19" fmla="*/ 11 h 57"/>
                <a:gd name="T20" fmla="*/ 12 w 63"/>
                <a:gd name="T21" fmla="*/ 55 h 57"/>
                <a:gd name="T22" fmla="*/ 12 w 63"/>
                <a:gd name="T23" fmla="*/ 56 h 57"/>
                <a:gd name="T24" fmla="*/ 14 w 63"/>
                <a:gd name="T25" fmla="*/ 57 h 57"/>
                <a:gd name="T26" fmla="*/ 24 w 63"/>
                <a:gd name="T27" fmla="*/ 57 h 57"/>
                <a:gd name="T28" fmla="*/ 26 w 63"/>
                <a:gd name="T29" fmla="*/ 56 h 57"/>
                <a:gd name="T30" fmla="*/ 37 w 63"/>
                <a:gd name="T31" fmla="*/ 11 h 57"/>
                <a:gd name="T32" fmla="*/ 59 w 63"/>
                <a:gd name="T33" fmla="*/ 11 h 57"/>
                <a:gd name="T34" fmla="*/ 61 w 63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57">
                  <a:moveTo>
                    <a:pt x="61" y="9"/>
                  </a:move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2" y="0"/>
                    <a:pt x="6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6"/>
                    <a:pt x="12" y="56"/>
                  </a:cubicBezTo>
                  <a:cubicBezTo>
                    <a:pt x="13" y="57"/>
                    <a:pt x="13" y="57"/>
                    <a:pt x="1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7"/>
                    <a:pt x="25" y="57"/>
                    <a:pt x="26" y="56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0" y="11"/>
                    <a:pt x="61" y="10"/>
                    <a:pt x="61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7278688" y="2933700"/>
              <a:ext cx="327025" cy="649288"/>
            </a:xfrm>
            <a:custGeom>
              <a:avLst/>
              <a:gdLst>
                <a:gd name="T0" fmla="*/ 28 w 29"/>
                <a:gd name="T1" fmla="*/ 1 h 57"/>
                <a:gd name="T2" fmla="*/ 26 w 29"/>
                <a:gd name="T3" fmla="*/ 0 h 57"/>
                <a:gd name="T4" fmla="*/ 16 w 29"/>
                <a:gd name="T5" fmla="*/ 0 h 57"/>
                <a:gd name="T6" fmla="*/ 14 w 29"/>
                <a:gd name="T7" fmla="*/ 2 h 57"/>
                <a:gd name="T8" fmla="*/ 1 w 29"/>
                <a:gd name="T9" fmla="*/ 55 h 57"/>
                <a:gd name="T10" fmla="*/ 1 w 29"/>
                <a:gd name="T11" fmla="*/ 56 h 57"/>
                <a:gd name="T12" fmla="*/ 3 w 29"/>
                <a:gd name="T13" fmla="*/ 57 h 57"/>
                <a:gd name="T14" fmla="*/ 13 w 29"/>
                <a:gd name="T15" fmla="*/ 57 h 57"/>
                <a:gd name="T16" fmla="*/ 15 w 29"/>
                <a:gd name="T17" fmla="*/ 56 h 57"/>
                <a:gd name="T18" fmla="*/ 28 w 29"/>
                <a:gd name="T19" fmla="*/ 3 h 57"/>
                <a:gd name="T20" fmla="*/ 28 w 29"/>
                <a:gd name="T2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7">
                  <a:moveTo>
                    <a:pt x="28" y="1"/>
                  </a:moveTo>
                  <a:cubicBezTo>
                    <a:pt x="28" y="1"/>
                    <a:pt x="27" y="0"/>
                    <a:pt x="2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1"/>
                    <a:pt x="14" y="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1" y="56"/>
                    <a:pt x="1" y="56"/>
                  </a:cubicBezTo>
                  <a:cubicBezTo>
                    <a:pt x="1" y="57"/>
                    <a:pt x="2" y="57"/>
                    <a:pt x="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4" y="57"/>
                    <a:pt x="14" y="57"/>
                    <a:pt x="15" y="5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2"/>
                    <a:pt x="28" y="2"/>
                    <a:pt x="28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7583488" y="2933700"/>
              <a:ext cx="755650" cy="649288"/>
            </a:xfrm>
            <a:custGeom>
              <a:avLst/>
              <a:gdLst>
                <a:gd name="T0" fmla="*/ 53 w 67"/>
                <a:gd name="T1" fmla="*/ 47 h 57"/>
                <a:gd name="T2" fmla="*/ 31 w 67"/>
                <a:gd name="T3" fmla="*/ 47 h 57"/>
                <a:gd name="T4" fmla="*/ 17 w 67"/>
                <a:gd name="T5" fmla="*/ 42 h 57"/>
                <a:gd name="T6" fmla="*/ 16 w 67"/>
                <a:gd name="T7" fmla="*/ 29 h 57"/>
                <a:gd name="T8" fmla="*/ 42 w 67"/>
                <a:gd name="T9" fmla="*/ 11 h 57"/>
                <a:gd name="T10" fmla="*/ 64 w 67"/>
                <a:gd name="T11" fmla="*/ 11 h 57"/>
                <a:gd name="T12" fmla="*/ 66 w 67"/>
                <a:gd name="T13" fmla="*/ 9 h 57"/>
                <a:gd name="T14" fmla="*/ 67 w 67"/>
                <a:gd name="T15" fmla="*/ 3 h 57"/>
                <a:gd name="T16" fmla="*/ 67 w 67"/>
                <a:gd name="T17" fmla="*/ 1 h 57"/>
                <a:gd name="T18" fmla="*/ 65 w 67"/>
                <a:gd name="T19" fmla="*/ 0 h 57"/>
                <a:gd name="T20" fmla="*/ 43 w 67"/>
                <a:gd name="T21" fmla="*/ 0 h 57"/>
                <a:gd name="T22" fmla="*/ 2 w 67"/>
                <a:gd name="T23" fmla="*/ 28 h 57"/>
                <a:gd name="T24" fmla="*/ 5 w 67"/>
                <a:gd name="T25" fmla="*/ 48 h 57"/>
                <a:gd name="T26" fmla="*/ 29 w 67"/>
                <a:gd name="T27" fmla="*/ 57 h 57"/>
                <a:gd name="T28" fmla="*/ 51 w 67"/>
                <a:gd name="T29" fmla="*/ 57 h 57"/>
                <a:gd name="T30" fmla="*/ 53 w 67"/>
                <a:gd name="T31" fmla="*/ 56 h 57"/>
                <a:gd name="T32" fmla="*/ 55 w 67"/>
                <a:gd name="T33" fmla="*/ 49 h 57"/>
                <a:gd name="T34" fmla="*/ 55 w 67"/>
                <a:gd name="T35" fmla="*/ 48 h 57"/>
                <a:gd name="T36" fmla="*/ 53 w 67"/>
                <a:gd name="T37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57">
                  <a:moveTo>
                    <a:pt x="53" y="47"/>
                  </a:moveTo>
                  <a:cubicBezTo>
                    <a:pt x="31" y="47"/>
                    <a:pt x="31" y="47"/>
                    <a:pt x="31" y="47"/>
                  </a:cubicBezTo>
                  <a:cubicBezTo>
                    <a:pt x="24" y="47"/>
                    <a:pt x="19" y="45"/>
                    <a:pt x="17" y="42"/>
                  </a:cubicBezTo>
                  <a:cubicBezTo>
                    <a:pt x="15" y="40"/>
                    <a:pt x="15" y="35"/>
                    <a:pt x="16" y="29"/>
                  </a:cubicBezTo>
                  <a:cubicBezTo>
                    <a:pt x="19" y="17"/>
                    <a:pt x="28" y="11"/>
                    <a:pt x="42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4" y="11"/>
                    <a:pt x="65" y="10"/>
                    <a:pt x="66" y="9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2"/>
                    <a:pt x="67" y="2"/>
                    <a:pt x="67" y="1"/>
                  </a:cubicBezTo>
                  <a:cubicBezTo>
                    <a:pt x="66" y="1"/>
                    <a:pt x="66" y="0"/>
                    <a:pt x="6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7" y="11"/>
                    <a:pt x="2" y="28"/>
                  </a:cubicBezTo>
                  <a:cubicBezTo>
                    <a:pt x="0" y="36"/>
                    <a:pt x="1" y="43"/>
                    <a:pt x="5" y="48"/>
                  </a:cubicBezTo>
                  <a:cubicBezTo>
                    <a:pt x="9" y="54"/>
                    <a:pt x="18" y="57"/>
                    <a:pt x="29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7"/>
                    <a:pt x="53" y="57"/>
                    <a:pt x="53" y="56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49"/>
                    <a:pt x="55" y="48"/>
                    <a:pt x="55" y="48"/>
                  </a:cubicBezTo>
                  <a:cubicBezTo>
                    <a:pt x="54" y="47"/>
                    <a:pt x="54" y="47"/>
                    <a:pt x="53" y="4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8281988" y="2933700"/>
              <a:ext cx="788988" cy="649288"/>
            </a:xfrm>
            <a:custGeom>
              <a:avLst/>
              <a:gdLst>
                <a:gd name="T0" fmla="*/ 70 w 70"/>
                <a:gd name="T1" fmla="*/ 1 h 57"/>
                <a:gd name="T2" fmla="*/ 68 w 70"/>
                <a:gd name="T3" fmla="*/ 0 h 57"/>
                <a:gd name="T4" fmla="*/ 16 w 70"/>
                <a:gd name="T5" fmla="*/ 0 h 57"/>
                <a:gd name="T6" fmla="*/ 14 w 70"/>
                <a:gd name="T7" fmla="*/ 2 h 57"/>
                <a:gd name="T8" fmla="*/ 0 w 70"/>
                <a:gd name="T9" fmla="*/ 55 h 57"/>
                <a:gd name="T10" fmla="*/ 1 w 70"/>
                <a:gd name="T11" fmla="*/ 56 h 57"/>
                <a:gd name="T12" fmla="*/ 2 w 70"/>
                <a:gd name="T13" fmla="*/ 57 h 57"/>
                <a:gd name="T14" fmla="*/ 55 w 70"/>
                <a:gd name="T15" fmla="*/ 57 h 57"/>
                <a:gd name="T16" fmla="*/ 57 w 70"/>
                <a:gd name="T17" fmla="*/ 56 h 57"/>
                <a:gd name="T18" fmla="*/ 59 w 70"/>
                <a:gd name="T19" fmla="*/ 49 h 57"/>
                <a:gd name="T20" fmla="*/ 59 w 70"/>
                <a:gd name="T21" fmla="*/ 48 h 57"/>
                <a:gd name="T22" fmla="*/ 57 w 70"/>
                <a:gd name="T23" fmla="*/ 47 h 57"/>
                <a:gd name="T24" fmla="*/ 17 w 70"/>
                <a:gd name="T25" fmla="*/ 47 h 57"/>
                <a:gd name="T26" fmla="*/ 20 w 70"/>
                <a:gd name="T27" fmla="*/ 33 h 57"/>
                <a:gd name="T28" fmla="*/ 57 w 70"/>
                <a:gd name="T29" fmla="*/ 33 h 57"/>
                <a:gd name="T30" fmla="*/ 59 w 70"/>
                <a:gd name="T31" fmla="*/ 31 h 57"/>
                <a:gd name="T32" fmla="*/ 61 w 70"/>
                <a:gd name="T33" fmla="*/ 26 h 57"/>
                <a:gd name="T34" fmla="*/ 60 w 70"/>
                <a:gd name="T35" fmla="*/ 24 h 57"/>
                <a:gd name="T36" fmla="*/ 59 w 70"/>
                <a:gd name="T37" fmla="*/ 23 h 57"/>
                <a:gd name="T38" fmla="*/ 23 w 70"/>
                <a:gd name="T39" fmla="*/ 23 h 57"/>
                <a:gd name="T40" fmla="*/ 26 w 70"/>
                <a:gd name="T41" fmla="*/ 11 h 57"/>
                <a:gd name="T42" fmla="*/ 67 w 70"/>
                <a:gd name="T43" fmla="*/ 11 h 57"/>
                <a:gd name="T44" fmla="*/ 69 w 70"/>
                <a:gd name="T45" fmla="*/ 9 h 57"/>
                <a:gd name="T46" fmla="*/ 70 w 70"/>
                <a:gd name="T47" fmla="*/ 3 h 57"/>
                <a:gd name="T48" fmla="*/ 70 w 70"/>
                <a:gd name="T49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57">
                  <a:moveTo>
                    <a:pt x="70" y="1"/>
                  </a:moveTo>
                  <a:cubicBezTo>
                    <a:pt x="69" y="1"/>
                    <a:pt x="69" y="0"/>
                    <a:pt x="6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1" y="56"/>
                  </a:cubicBezTo>
                  <a:cubicBezTo>
                    <a:pt x="1" y="57"/>
                    <a:pt x="2" y="57"/>
                    <a:pt x="2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7"/>
                    <a:pt x="57" y="57"/>
                    <a:pt x="57" y="56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9" y="49"/>
                    <a:pt x="59" y="48"/>
                    <a:pt x="59" y="48"/>
                  </a:cubicBezTo>
                  <a:cubicBezTo>
                    <a:pt x="58" y="47"/>
                    <a:pt x="58" y="47"/>
                    <a:pt x="5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8" y="33"/>
                    <a:pt x="59" y="32"/>
                    <a:pt x="59" y="31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5"/>
                    <a:pt x="61" y="24"/>
                    <a:pt x="60" y="24"/>
                  </a:cubicBezTo>
                  <a:cubicBezTo>
                    <a:pt x="60" y="23"/>
                    <a:pt x="59" y="23"/>
                    <a:pt x="59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8" y="11"/>
                    <a:pt x="68" y="10"/>
                    <a:pt x="69" y="9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2"/>
                    <a:pt x="70" y="2"/>
                    <a:pt x="70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4394200" y="3708400"/>
              <a:ext cx="236538" cy="193675"/>
            </a:xfrm>
            <a:custGeom>
              <a:avLst/>
              <a:gdLst>
                <a:gd name="T0" fmla="*/ 21 w 21"/>
                <a:gd name="T1" fmla="*/ 0 h 17"/>
                <a:gd name="T2" fmla="*/ 12 w 21"/>
                <a:gd name="T3" fmla="*/ 0 h 17"/>
                <a:gd name="T4" fmla="*/ 3 w 21"/>
                <a:gd name="T5" fmla="*/ 5 h 17"/>
                <a:gd name="T6" fmla="*/ 3 w 21"/>
                <a:gd name="T7" fmla="*/ 8 h 17"/>
                <a:gd name="T8" fmla="*/ 9 w 21"/>
                <a:gd name="T9" fmla="*/ 10 h 17"/>
                <a:gd name="T10" fmla="*/ 13 w 21"/>
                <a:gd name="T11" fmla="*/ 10 h 17"/>
                <a:gd name="T12" fmla="*/ 16 w 21"/>
                <a:gd name="T13" fmla="*/ 11 h 17"/>
                <a:gd name="T14" fmla="*/ 16 w 21"/>
                <a:gd name="T15" fmla="*/ 12 h 17"/>
                <a:gd name="T16" fmla="*/ 11 w 21"/>
                <a:gd name="T17" fmla="*/ 15 h 17"/>
                <a:gd name="T18" fmla="*/ 1 w 21"/>
                <a:gd name="T19" fmla="*/ 15 h 17"/>
                <a:gd name="T20" fmla="*/ 1 w 21"/>
                <a:gd name="T21" fmla="*/ 15 h 17"/>
                <a:gd name="T22" fmla="*/ 0 w 21"/>
                <a:gd name="T23" fmla="*/ 17 h 17"/>
                <a:gd name="T24" fmla="*/ 0 w 21"/>
                <a:gd name="T25" fmla="*/ 17 h 17"/>
                <a:gd name="T26" fmla="*/ 1 w 21"/>
                <a:gd name="T27" fmla="*/ 17 h 17"/>
                <a:gd name="T28" fmla="*/ 11 w 21"/>
                <a:gd name="T29" fmla="*/ 17 h 17"/>
                <a:gd name="T30" fmla="*/ 20 w 21"/>
                <a:gd name="T31" fmla="*/ 12 h 17"/>
                <a:gd name="T32" fmla="*/ 19 w 21"/>
                <a:gd name="T33" fmla="*/ 9 h 17"/>
                <a:gd name="T34" fmla="*/ 14 w 21"/>
                <a:gd name="T35" fmla="*/ 7 h 17"/>
                <a:gd name="T36" fmla="*/ 9 w 21"/>
                <a:gd name="T37" fmla="*/ 7 h 17"/>
                <a:gd name="T38" fmla="*/ 7 w 21"/>
                <a:gd name="T39" fmla="*/ 7 h 17"/>
                <a:gd name="T40" fmla="*/ 7 w 21"/>
                <a:gd name="T41" fmla="*/ 5 h 17"/>
                <a:gd name="T42" fmla="*/ 11 w 21"/>
                <a:gd name="T43" fmla="*/ 3 h 17"/>
                <a:gd name="T44" fmla="*/ 20 w 21"/>
                <a:gd name="T45" fmla="*/ 3 h 17"/>
                <a:gd name="T46" fmla="*/ 21 w 21"/>
                <a:gd name="T47" fmla="*/ 3 h 17"/>
                <a:gd name="T48" fmla="*/ 21 w 21"/>
                <a:gd name="T49" fmla="*/ 1 h 17"/>
                <a:gd name="T50" fmla="*/ 21 w 21"/>
                <a:gd name="T51" fmla="*/ 1 h 17"/>
                <a:gd name="T52" fmla="*/ 21 w 21"/>
                <a:gd name="T5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17">
                  <a:moveTo>
                    <a:pt x="2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4" y="2"/>
                    <a:pt x="3" y="5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4" y="10"/>
                    <a:pt x="6" y="10"/>
                    <a:pt x="9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5" y="10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5" y="14"/>
                    <a:pt x="13" y="15"/>
                    <a:pt x="1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6" y="17"/>
                    <a:pt x="19" y="16"/>
                    <a:pt x="20" y="12"/>
                  </a:cubicBezTo>
                  <a:cubicBezTo>
                    <a:pt x="20" y="11"/>
                    <a:pt x="20" y="10"/>
                    <a:pt x="19" y="9"/>
                  </a:cubicBezTo>
                  <a:cubicBezTo>
                    <a:pt x="18" y="8"/>
                    <a:pt x="16" y="7"/>
                    <a:pt x="14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4"/>
                    <a:pt x="8" y="3"/>
                    <a:pt x="1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4754563" y="3708400"/>
              <a:ext cx="236538" cy="193675"/>
            </a:xfrm>
            <a:custGeom>
              <a:avLst/>
              <a:gdLst>
                <a:gd name="T0" fmla="*/ 20 w 21"/>
                <a:gd name="T1" fmla="*/ 0 h 17"/>
                <a:gd name="T2" fmla="*/ 5 w 21"/>
                <a:gd name="T3" fmla="*/ 0 h 17"/>
                <a:gd name="T4" fmla="*/ 4 w 21"/>
                <a:gd name="T5" fmla="*/ 1 h 17"/>
                <a:gd name="T6" fmla="*/ 0 w 21"/>
                <a:gd name="T7" fmla="*/ 17 h 17"/>
                <a:gd name="T8" fmla="*/ 0 w 21"/>
                <a:gd name="T9" fmla="*/ 17 h 17"/>
                <a:gd name="T10" fmla="*/ 0 w 21"/>
                <a:gd name="T11" fmla="*/ 17 h 17"/>
                <a:gd name="T12" fmla="*/ 17 w 21"/>
                <a:gd name="T13" fmla="*/ 17 h 17"/>
                <a:gd name="T14" fmla="*/ 17 w 21"/>
                <a:gd name="T15" fmla="*/ 17 h 17"/>
                <a:gd name="T16" fmla="*/ 17 w 21"/>
                <a:gd name="T17" fmla="*/ 15 h 17"/>
                <a:gd name="T18" fmla="*/ 17 w 21"/>
                <a:gd name="T19" fmla="*/ 15 h 17"/>
                <a:gd name="T20" fmla="*/ 17 w 21"/>
                <a:gd name="T21" fmla="*/ 15 h 17"/>
                <a:gd name="T22" fmla="*/ 4 w 21"/>
                <a:gd name="T23" fmla="*/ 15 h 17"/>
                <a:gd name="T24" fmla="*/ 6 w 21"/>
                <a:gd name="T25" fmla="*/ 10 h 17"/>
                <a:gd name="T26" fmla="*/ 17 w 21"/>
                <a:gd name="T27" fmla="*/ 10 h 17"/>
                <a:gd name="T28" fmla="*/ 18 w 21"/>
                <a:gd name="T29" fmla="*/ 10 h 17"/>
                <a:gd name="T30" fmla="*/ 18 w 21"/>
                <a:gd name="T31" fmla="*/ 8 h 17"/>
                <a:gd name="T32" fmla="*/ 18 w 21"/>
                <a:gd name="T33" fmla="*/ 7 h 17"/>
                <a:gd name="T34" fmla="*/ 18 w 21"/>
                <a:gd name="T35" fmla="*/ 7 h 17"/>
                <a:gd name="T36" fmla="*/ 6 w 21"/>
                <a:gd name="T37" fmla="*/ 7 h 17"/>
                <a:gd name="T38" fmla="*/ 7 w 21"/>
                <a:gd name="T39" fmla="*/ 3 h 17"/>
                <a:gd name="T40" fmla="*/ 20 w 21"/>
                <a:gd name="T41" fmla="*/ 3 h 17"/>
                <a:gd name="T42" fmla="*/ 20 w 21"/>
                <a:gd name="T43" fmla="*/ 3 h 17"/>
                <a:gd name="T44" fmla="*/ 21 w 21"/>
                <a:gd name="T45" fmla="*/ 1 h 17"/>
                <a:gd name="T46" fmla="*/ 21 w 21"/>
                <a:gd name="T47" fmla="*/ 1 h 17"/>
                <a:gd name="T48" fmla="*/ 20 w 21"/>
                <a:gd name="T4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1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10"/>
                    <a:pt x="18" y="1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5103813" y="3708400"/>
              <a:ext cx="293688" cy="193675"/>
            </a:xfrm>
            <a:custGeom>
              <a:avLst/>
              <a:gdLst>
                <a:gd name="T0" fmla="*/ 26 w 26"/>
                <a:gd name="T1" fmla="*/ 0 h 17"/>
                <a:gd name="T2" fmla="*/ 22 w 26"/>
                <a:gd name="T3" fmla="*/ 0 h 17"/>
                <a:gd name="T4" fmla="*/ 21 w 26"/>
                <a:gd name="T5" fmla="*/ 1 h 17"/>
                <a:gd name="T6" fmla="*/ 14 w 26"/>
                <a:gd name="T7" fmla="*/ 11 h 17"/>
                <a:gd name="T8" fmla="*/ 12 w 26"/>
                <a:gd name="T9" fmla="*/ 14 h 17"/>
                <a:gd name="T10" fmla="*/ 12 w 26"/>
                <a:gd name="T11" fmla="*/ 11 h 17"/>
                <a:gd name="T12" fmla="*/ 9 w 26"/>
                <a:gd name="T13" fmla="*/ 1 h 17"/>
                <a:gd name="T14" fmla="*/ 8 w 26"/>
                <a:gd name="T15" fmla="*/ 0 h 17"/>
                <a:gd name="T16" fmla="*/ 4 w 26"/>
                <a:gd name="T17" fmla="*/ 0 h 17"/>
                <a:gd name="T18" fmla="*/ 4 w 26"/>
                <a:gd name="T19" fmla="*/ 1 h 17"/>
                <a:gd name="T20" fmla="*/ 0 w 26"/>
                <a:gd name="T21" fmla="*/ 17 h 17"/>
                <a:gd name="T22" fmla="*/ 0 w 26"/>
                <a:gd name="T23" fmla="*/ 17 h 17"/>
                <a:gd name="T24" fmla="*/ 0 w 26"/>
                <a:gd name="T25" fmla="*/ 17 h 17"/>
                <a:gd name="T26" fmla="*/ 3 w 26"/>
                <a:gd name="T27" fmla="*/ 17 h 17"/>
                <a:gd name="T28" fmla="*/ 4 w 26"/>
                <a:gd name="T29" fmla="*/ 17 h 17"/>
                <a:gd name="T30" fmla="*/ 6 w 26"/>
                <a:gd name="T31" fmla="*/ 8 h 17"/>
                <a:gd name="T32" fmla="*/ 6 w 26"/>
                <a:gd name="T33" fmla="*/ 6 h 17"/>
                <a:gd name="T34" fmla="*/ 7 w 26"/>
                <a:gd name="T35" fmla="*/ 8 h 17"/>
                <a:gd name="T36" fmla="*/ 9 w 26"/>
                <a:gd name="T37" fmla="*/ 17 h 17"/>
                <a:gd name="T38" fmla="*/ 9 w 26"/>
                <a:gd name="T39" fmla="*/ 17 h 17"/>
                <a:gd name="T40" fmla="*/ 12 w 26"/>
                <a:gd name="T41" fmla="*/ 17 h 17"/>
                <a:gd name="T42" fmla="*/ 13 w 26"/>
                <a:gd name="T43" fmla="*/ 17 h 17"/>
                <a:gd name="T44" fmla="*/ 20 w 26"/>
                <a:gd name="T45" fmla="*/ 8 h 17"/>
                <a:gd name="T46" fmla="*/ 21 w 26"/>
                <a:gd name="T47" fmla="*/ 6 h 17"/>
                <a:gd name="T48" fmla="*/ 21 w 26"/>
                <a:gd name="T49" fmla="*/ 7 h 17"/>
                <a:gd name="T50" fmla="*/ 18 w 26"/>
                <a:gd name="T51" fmla="*/ 17 h 17"/>
                <a:gd name="T52" fmla="*/ 18 w 26"/>
                <a:gd name="T53" fmla="*/ 17 h 17"/>
                <a:gd name="T54" fmla="*/ 19 w 26"/>
                <a:gd name="T55" fmla="*/ 17 h 17"/>
                <a:gd name="T56" fmla="*/ 22 w 26"/>
                <a:gd name="T57" fmla="*/ 17 h 17"/>
                <a:gd name="T58" fmla="*/ 22 w 26"/>
                <a:gd name="T59" fmla="*/ 17 h 17"/>
                <a:gd name="T60" fmla="*/ 26 w 26"/>
                <a:gd name="T61" fmla="*/ 1 h 17"/>
                <a:gd name="T62" fmla="*/ 26 w 26"/>
                <a:gd name="T63" fmla="*/ 1 h 17"/>
                <a:gd name="T64" fmla="*/ 26 w 26"/>
                <a:gd name="T6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" h="17">
                  <a:moveTo>
                    <a:pt x="2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1" y="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2" y="13"/>
                    <a:pt x="12" y="14"/>
                  </a:cubicBezTo>
                  <a:cubicBezTo>
                    <a:pt x="12" y="13"/>
                    <a:pt x="12" y="12"/>
                    <a:pt x="12" y="1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4" y="1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7"/>
                    <a:pt x="7" y="7"/>
                    <a:pt x="7" y="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5521325" y="3708400"/>
              <a:ext cx="101600" cy="193675"/>
            </a:xfrm>
            <a:custGeom>
              <a:avLst/>
              <a:gdLst>
                <a:gd name="T0" fmla="*/ 8 w 9"/>
                <a:gd name="T1" fmla="*/ 0 h 17"/>
                <a:gd name="T2" fmla="*/ 5 w 9"/>
                <a:gd name="T3" fmla="*/ 0 h 17"/>
                <a:gd name="T4" fmla="*/ 5 w 9"/>
                <a:gd name="T5" fmla="*/ 1 h 17"/>
                <a:gd name="T6" fmla="*/ 0 w 9"/>
                <a:gd name="T7" fmla="*/ 17 h 17"/>
                <a:gd name="T8" fmla="*/ 0 w 9"/>
                <a:gd name="T9" fmla="*/ 17 h 17"/>
                <a:gd name="T10" fmla="*/ 1 w 9"/>
                <a:gd name="T11" fmla="*/ 17 h 17"/>
                <a:gd name="T12" fmla="*/ 4 w 9"/>
                <a:gd name="T13" fmla="*/ 17 h 17"/>
                <a:gd name="T14" fmla="*/ 4 w 9"/>
                <a:gd name="T15" fmla="*/ 17 h 17"/>
                <a:gd name="T16" fmla="*/ 9 w 9"/>
                <a:gd name="T17" fmla="*/ 1 h 17"/>
                <a:gd name="T18" fmla="*/ 8 w 9"/>
                <a:gd name="T19" fmla="*/ 1 h 17"/>
                <a:gd name="T20" fmla="*/ 8 w 9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7">
                  <a:moveTo>
                    <a:pt x="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5746750" y="3708400"/>
              <a:ext cx="225425" cy="193675"/>
            </a:xfrm>
            <a:custGeom>
              <a:avLst/>
              <a:gdLst>
                <a:gd name="T0" fmla="*/ 20 w 20"/>
                <a:gd name="T1" fmla="*/ 0 h 17"/>
                <a:gd name="T2" fmla="*/ 13 w 20"/>
                <a:gd name="T3" fmla="*/ 0 h 17"/>
                <a:gd name="T4" fmla="*/ 0 w 20"/>
                <a:gd name="T5" fmla="*/ 9 h 17"/>
                <a:gd name="T6" fmla="*/ 1 w 20"/>
                <a:gd name="T7" fmla="*/ 15 h 17"/>
                <a:gd name="T8" fmla="*/ 8 w 20"/>
                <a:gd name="T9" fmla="*/ 17 h 17"/>
                <a:gd name="T10" fmla="*/ 15 w 20"/>
                <a:gd name="T11" fmla="*/ 17 h 17"/>
                <a:gd name="T12" fmla="*/ 16 w 20"/>
                <a:gd name="T13" fmla="*/ 17 h 17"/>
                <a:gd name="T14" fmla="*/ 16 w 20"/>
                <a:gd name="T15" fmla="*/ 15 h 17"/>
                <a:gd name="T16" fmla="*/ 16 w 20"/>
                <a:gd name="T17" fmla="*/ 15 h 17"/>
                <a:gd name="T18" fmla="*/ 16 w 20"/>
                <a:gd name="T19" fmla="*/ 15 h 17"/>
                <a:gd name="T20" fmla="*/ 9 w 20"/>
                <a:gd name="T21" fmla="*/ 15 h 17"/>
                <a:gd name="T22" fmla="*/ 5 w 20"/>
                <a:gd name="T23" fmla="*/ 13 h 17"/>
                <a:gd name="T24" fmla="*/ 4 w 20"/>
                <a:gd name="T25" fmla="*/ 9 h 17"/>
                <a:gd name="T26" fmla="*/ 12 w 20"/>
                <a:gd name="T27" fmla="*/ 3 h 17"/>
                <a:gd name="T28" fmla="*/ 19 w 20"/>
                <a:gd name="T29" fmla="*/ 3 h 17"/>
                <a:gd name="T30" fmla="*/ 20 w 20"/>
                <a:gd name="T31" fmla="*/ 3 h 17"/>
                <a:gd name="T32" fmla="*/ 20 w 20"/>
                <a:gd name="T33" fmla="*/ 1 h 17"/>
                <a:gd name="T34" fmla="*/ 20 w 20"/>
                <a:gd name="T35" fmla="*/ 1 h 17"/>
                <a:gd name="T36" fmla="*/ 20 w 20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7">
                  <a:moveTo>
                    <a:pt x="2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2" y="3"/>
                    <a:pt x="0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5" y="17"/>
                    <a:pt x="8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5"/>
                    <a:pt x="5" y="14"/>
                    <a:pt x="5" y="13"/>
                  </a:cubicBezTo>
                  <a:cubicBezTo>
                    <a:pt x="4" y="12"/>
                    <a:pt x="4" y="11"/>
                    <a:pt x="4" y="9"/>
                  </a:cubicBezTo>
                  <a:cubicBezTo>
                    <a:pt x="5" y="5"/>
                    <a:pt x="8" y="3"/>
                    <a:pt x="1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3"/>
                    <a:pt x="20" y="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3" name="Freeform 26"/>
            <p:cNvSpPr>
              <a:spLocks noEditPoints="1"/>
            </p:cNvSpPr>
            <p:nvPr/>
          </p:nvSpPr>
          <p:spPr bwMode="auto">
            <a:xfrm>
              <a:off x="6073775" y="3708400"/>
              <a:ext cx="269875" cy="204788"/>
            </a:xfrm>
            <a:custGeom>
              <a:avLst/>
              <a:gdLst>
                <a:gd name="T0" fmla="*/ 14 w 24"/>
                <a:gd name="T1" fmla="*/ 0 h 18"/>
                <a:gd name="T2" fmla="*/ 1 w 24"/>
                <a:gd name="T3" fmla="*/ 9 h 18"/>
                <a:gd name="T4" fmla="*/ 2 w 24"/>
                <a:gd name="T5" fmla="*/ 15 h 18"/>
                <a:gd name="T6" fmla="*/ 10 w 24"/>
                <a:gd name="T7" fmla="*/ 18 h 18"/>
                <a:gd name="T8" fmla="*/ 23 w 24"/>
                <a:gd name="T9" fmla="*/ 9 h 18"/>
                <a:gd name="T10" fmla="*/ 22 w 24"/>
                <a:gd name="T11" fmla="*/ 3 h 18"/>
                <a:gd name="T12" fmla="*/ 14 w 24"/>
                <a:gd name="T13" fmla="*/ 0 h 18"/>
                <a:gd name="T14" fmla="*/ 10 w 24"/>
                <a:gd name="T15" fmla="*/ 15 h 18"/>
                <a:gd name="T16" fmla="*/ 5 w 24"/>
                <a:gd name="T17" fmla="*/ 13 h 18"/>
                <a:gd name="T18" fmla="*/ 5 w 24"/>
                <a:gd name="T19" fmla="*/ 9 h 18"/>
                <a:gd name="T20" fmla="*/ 14 w 24"/>
                <a:gd name="T21" fmla="*/ 3 h 18"/>
                <a:gd name="T22" fmla="*/ 19 w 24"/>
                <a:gd name="T23" fmla="*/ 4 h 18"/>
                <a:gd name="T24" fmla="*/ 19 w 24"/>
                <a:gd name="T25" fmla="*/ 9 h 18"/>
                <a:gd name="T26" fmla="*/ 10 w 24"/>
                <a:gd name="T2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18">
                  <a:moveTo>
                    <a:pt x="14" y="0"/>
                  </a:moveTo>
                  <a:cubicBezTo>
                    <a:pt x="7" y="0"/>
                    <a:pt x="3" y="3"/>
                    <a:pt x="1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3" y="17"/>
                    <a:pt x="6" y="18"/>
                    <a:pt x="10" y="18"/>
                  </a:cubicBezTo>
                  <a:cubicBezTo>
                    <a:pt x="17" y="18"/>
                    <a:pt x="22" y="15"/>
                    <a:pt x="23" y="9"/>
                  </a:cubicBezTo>
                  <a:cubicBezTo>
                    <a:pt x="24" y="6"/>
                    <a:pt x="24" y="4"/>
                    <a:pt x="22" y="3"/>
                  </a:cubicBezTo>
                  <a:cubicBezTo>
                    <a:pt x="21" y="1"/>
                    <a:pt x="18" y="0"/>
                    <a:pt x="14" y="0"/>
                  </a:cubicBezTo>
                  <a:moveTo>
                    <a:pt x="10" y="15"/>
                  </a:moveTo>
                  <a:cubicBezTo>
                    <a:pt x="8" y="15"/>
                    <a:pt x="6" y="14"/>
                    <a:pt x="5" y="13"/>
                  </a:cubicBezTo>
                  <a:cubicBezTo>
                    <a:pt x="5" y="12"/>
                    <a:pt x="5" y="11"/>
                    <a:pt x="5" y="9"/>
                  </a:cubicBezTo>
                  <a:cubicBezTo>
                    <a:pt x="6" y="4"/>
                    <a:pt x="10" y="3"/>
                    <a:pt x="14" y="3"/>
                  </a:cubicBezTo>
                  <a:cubicBezTo>
                    <a:pt x="16" y="3"/>
                    <a:pt x="18" y="3"/>
                    <a:pt x="19" y="4"/>
                  </a:cubicBezTo>
                  <a:cubicBezTo>
                    <a:pt x="20" y="5"/>
                    <a:pt x="20" y="7"/>
                    <a:pt x="19" y="9"/>
                  </a:cubicBezTo>
                  <a:cubicBezTo>
                    <a:pt x="18" y="13"/>
                    <a:pt x="15" y="15"/>
                    <a:pt x="10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6467475" y="3708400"/>
              <a:ext cx="247650" cy="193675"/>
            </a:xfrm>
            <a:custGeom>
              <a:avLst/>
              <a:gdLst>
                <a:gd name="T0" fmla="*/ 22 w 22"/>
                <a:gd name="T1" fmla="*/ 0 h 17"/>
                <a:gd name="T2" fmla="*/ 19 w 22"/>
                <a:gd name="T3" fmla="*/ 0 h 17"/>
                <a:gd name="T4" fmla="*/ 18 w 22"/>
                <a:gd name="T5" fmla="*/ 1 h 17"/>
                <a:gd name="T6" fmla="*/ 15 w 22"/>
                <a:gd name="T7" fmla="*/ 13 h 17"/>
                <a:gd name="T8" fmla="*/ 15 w 22"/>
                <a:gd name="T9" fmla="*/ 11 h 17"/>
                <a:gd name="T10" fmla="*/ 8 w 22"/>
                <a:gd name="T11" fmla="*/ 1 h 17"/>
                <a:gd name="T12" fmla="*/ 8 w 22"/>
                <a:gd name="T13" fmla="*/ 0 h 17"/>
                <a:gd name="T14" fmla="*/ 4 w 22"/>
                <a:gd name="T15" fmla="*/ 0 h 17"/>
                <a:gd name="T16" fmla="*/ 4 w 22"/>
                <a:gd name="T17" fmla="*/ 1 h 17"/>
                <a:gd name="T18" fmla="*/ 0 w 22"/>
                <a:gd name="T19" fmla="*/ 17 h 17"/>
                <a:gd name="T20" fmla="*/ 0 w 22"/>
                <a:gd name="T21" fmla="*/ 17 h 17"/>
                <a:gd name="T22" fmla="*/ 0 w 22"/>
                <a:gd name="T23" fmla="*/ 17 h 17"/>
                <a:gd name="T24" fmla="*/ 3 w 22"/>
                <a:gd name="T25" fmla="*/ 17 h 17"/>
                <a:gd name="T26" fmla="*/ 3 w 22"/>
                <a:gd name="T27" fmla="*/ 17 h 17"/>
                <a:gd name="T28" fmla="*/ 7 w 22"/>
                <a:gd name="T29" fmla="*/ 5 h 17"/>
                <a:gd name="T30" fmla="*/ 7 w 22"/>
                <a:gd name="T31" fmla="*/ 6 h 17"/>
                <a:gd name="T32" fmla="*/ 14 w 22"/>
                <a:gd name="T33" fmla="*/ 17 h 17"/>
                <a:gd name="T34" fmla="*/ 14 w 22"/>
                <a:gd name="T35" fmla="*/ 17 h 17"/>
                <a:gd name="T36" fmla="*/ 17 w 22"/>
                <a:gd name="T37" fmla="*/ 17 h 17"/>
                <a:gd name="T38" fmla="*/ 18 w 22"/>
                <a:gd name="T39" fmla="*/ 17 h 17"/>
                <a:gd name="T40" fmla="*/ 22 w 22"/>
                <a:gd name="T41" fmla="*/ 1 h 17"/>
                <a:gd name="T42" fmla="*/ 22 w 22"/>
                <a:gd name="T43" fmla="*/ 1 h 17"/>
                <a:gd name="T44" fmla="*/ 22 w 22"/>
                <a:gd name="T4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17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5" name="Freeform 28"/>
            <p:cNvSpPr>
              <a:spLocks noEditPoints="1"/>
            </p:cNvSpPr>
            <p:nvPr/>
          </p:nvSpPr>
          <p:spPr bwMode="auto">
            <a:xfrm>
              <a:off x="6838950" y="3708400"/>
              <a:ext cx="249238" cy="193675"/>
            </a:xfrm>
            <a:custGeom>
              <a:avLst/>
              <a:gdLst>
                <a:gd name="T0" fmla="*/ 13 w 22"/>
                <a:gd name="T1" fmla="*/ 0 h 17"/>
                <a:gd name="T2" fmla="*/ 5 w 22"/>
                <a:gd name="T3" fmla="*/ 0 h 17"/>
                <a:gd name="T4" fmla="*/ 4 w 22"/>
                <a:gd name="T5" fmla="*/ 1 h 17"/>
                <a:gd name="T6" fmla="*/ 0 w 22"/>
                <a:gd name="T7" fmla="*/ 17 h 17"/>
                <a:gd name="T8" fmla="*/ 0 w 22"/>
                <a:gd name="T9" fmla="*/ 17 h 17"/>
                <a:gd name="T10" fmla="*/ 0 w 22"/>
                <a:gd name="T11" fmla="*/ 17 h 17"/>
                <a:gd name="T12" fmla="*/ 9 w 22"/>
                <a:gd name="T13" fmla="*/ 17 h 17"/>
                <a:gd name="T14" fmla="*/ 21 w 22"/>
                <a:gd name="T15" fmla="*/ 9 h 17"/>
                <a:gd name="T16" fmla="*/ 21 w 22"/>
                <a:gd name="T17" fmla="*/ 3 h 17"/>
                <a:gd name="T18" fmla="*/ 13 w 22"/>
                <a:gd name="T19" fmla="*/ 0 h 17"/>
                <a:gd name="T20" fmla="*/ 9 w 22"/>
                <a:gd name="T21" fmla="*/ 15 h 17"/>
                <a:gd name="T22" fmla="*/ 4 w 22"/>
                <a:gd name="T23" fmla="*/ 15 h 17"/>
                <a:gd name="T24" fmla="*/ 7 w 22"/>
                <a:gd name="T25" fmla="*/ 3 h 17"/>
                <a:gd name="T26" fmla="*/ 12 w 22"/>
                <a:gd name="T27" fmla="*/ 3 h 17"/>
                <a:gd name="T28" fmla="*/ 17 w 22"/>
                <a:gd name="T29" fmla="*/ 5 h 17"/>
                <a:gd name="T30" fmla="*/ 17 w 22"/>
                <a:gd name="T31" fmla="*/ 9 h 17"/>
                <a:gd name="T32" fmla="*/ 9 w 22"/>
                <a:gd name="T33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17">
                  <a:moveTo>
                    <a:pt x="1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6" y="17"/>
                    <a:pt x="20" y="15"/>
                    <a:pt x="21" y="9"/>
                  </a:cubicBezTo>
                  <a:cubicBezTo>
                    <a:pt x="22" y="6"/>
                    <a:pt x="22" y="4"/>
                    <a:pt x="21" y="3"/>
                  </a:cubicBezTo>
                  <a:cubicBezTo>
                    <a:pt x="19" y="1"/>
                    <a:pt x="17" y="0"/>
                    <a:pt x="13" y="0"/>
                  </a:cubicBezTo>
                  <a:moveTo>
                    <a:pt x="9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5" y="3"/>
                    <a:pt x="16" y="4"/>
                    <a:pt x="17" y="5"/>
                  </a:cubicBezTo>
                  <a:cubicBezTo>
                    <a:pt x="18" y="5"/>
                    <a:pt x="18" y="7"/>
                    <a:pt x="17" y="9"/>
                  </a:cubicBezTo>
                  <a:cubicBezTo>
                    <a:pt x="16" y="13"/>
                    <a:pt x="14" y="15"/>
                    <a:pt x="9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7212013" y="3708400"/>
              <a:ext cx="258763" cy="204788"/>
            </a:xfrm>
            <a:custGeom>
              <a:avLst/>
              <a:gdLst>
                <a:gd name="T0" fmla="*/ 22 w 23"/>
                <a:gd name="T1" fmla="*/ 0 h 18"/>
                <a:gd name="T2" fmla="*/ 19 w 23"/>
                <a:gd name="T3" fmla="*/ 0 h 18"/>
                <a:gd name="T4" fmla="*/ 19 w 23"/>
                <a:gd name="T5" fmla="*/ 1 h 18"/>
                <a:gd name="T6" fmla="*/ 16 w 23"/>
                <a:gd name="T7" fmla="*/ 10 h 18"/>
                <a:gd name="T8" fmla="*/ 9 w 23"/>
                <a:gd name="T9" fmla="*/ 15 h 18"/>
                <a:gd name="T10" fmla="*/ 5 w 23"/>
                <a:gd name="T11" fmla="*/ 14 h 18"/>
                <a:gd name="T12" fmla="*/ 5 w 23"/>
                <a:gd name="T13" fmla="*/ 11 h 18"/>
                <a:gd name="T14" fmla="*/ 7 w 23"/>
                <a:gd name="T15" fmla="*/ 1 h 18"/>
                <a:gd name="T16" fmla="*/ 7 w 23"/>
                <a:gd name="T17" fmla="*/ 1 h 18"/>
                <a:gd name="T18" fmla="*/ 7 w 23"/>
                <a:gd name="T19" fmla="*/ 0 h 18"/>
                <a:gd name="T20" fmla="*/ 4 w 23"/>
                <a:gd name="T21" fmla="*/ 0 h 18"/>
                <a:gd name="T22" fmla="*/ 4 w 23"/>
                <a:gd name="T23" fmla="*/ 1 h 18"/>
                <a:gd name="T24" fmla="*/ 1 w 23"/>
                <a:gd name="T25" fmla="*/ 11 h 18"/>
                <a:gd name="T26" fmla="*/ 1 w 23"/>
                <a:gd name="T27" fmla="*/ 15 h 18"/>
                <a:gd name="T28" fmla="*/ 9 w 23"/>
                <a:gd name="T29" fmla="*/ 18 h 18"/>
                <a:gd name="T30" fmla="*/ 20 w 23"/>
                <a:gd name="T31" fmla="*/ 11 h 18"/>
                <a:gd name="T32" fmla="*/ 22 w 23"/>
                <a:gd name="T33" fmla="*/ 1 h 18"/>
                <a:gd name="T34" fmla="*/ 22 w 23"/>
                <a:gd name="T35" fmla="*/ 1 h 18"/>
                <a:gd name="T36" fmla="*/ 22 w 23"/>
                <a:gd name="T3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" h="18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4"/>
                    <a:pt x="14" y="15"/>
                    <a:pt x="9" y="15"/>
                  </a:cubicBezTo>
                  <a:cubicBezTo>
                    <a:pt x="7" y="15"/>
                    <a:pt x="5" y="15"/>
                    <a:pt x="5" y="14"/>
                  </a:cubicBezTo>
                  <a:cubicBezTo>
                    <a:pt x="4" y="13"/>
                    <a:pt x="4" y="12"/>
                    <a:pt x="5" y="1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3" y="17"/>
                    <a:pt x="5" y="18"/>
                    <a:pt x="9" y="18"/>
                  </a:cubicBezTo>
                  <a:cubicBezTo>
                    <a:pt x="15" y="18"/>
                    <a:pt x="19" y="15"/>
                    <a:pt x="20" y="1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7583488" y="3708400"/>
              <a:ext cx="225425" cy="193675"/>
            </a:xfrm>
            <a:custGeom>
              <a:avLst/>
              <a:gdLst>
                <a:gd name="T0" fmla="*/ 20 w 20"/>
                <a:gd name="T1" fmla="*/ 0 h 17"/>
                <a:gd name="T2" fmla="*/ 13 w 20"/>
                <a:gd name="T3" fmla="*/ 0 h 17"/>
                <a:gd name="T4" fmla="*/ 1 w 20"/>
                <a:gd name="T5" fmla="*/ 9 h 17"/>
                <a:gd name="T6" fmla="*/ 1 w 20"/>
                <a:gd name="T7" fmla="*/ 15 h 17"/>
                <a:gd name="T8" fmla="*/ 9 w 20"/>
                <a:gd name="T9" fmla="*/ 17 h 17"/>
                <a:gd name="T10" fmla="*/ 16 w 20"/>
                <a:gd name="T11" fmla="*/ 17 h 17"/>
                <a:gd name="T12" fmla="*/ 16 w 20"/>
                <a:gd name="T13" fmla="*/ 17 h 17"/>
                <a:gd name="T14" fmla="*/ 16 w 20"/>
                <a:gd name="T15" fmla="*/ 15 h 17"/>
                <a:gd name="T16" fmla="*/ 16 w 20"/>
                <a:gd name="T17" fmla="*/ 15 h 17"/>
                <a:gd name="T18" fmla="*/ 16 w 20"/>
                <a:gd name="T19" fmla="*/ 15 h 17"/>
                <a:gd name="T20" fmla="*/ 9 w 20"/>
                <a:gd name="T21" fmla="*/ 15 h 17"/>
                <a:gd name="T22" fmla="*/ 5 w 20"/>
                <a:gd name="T23" fmla="*/ 13 h 17"/>
                <a:gd name="T24" fmla="*/ 5 w 20"/>
                <a:gd name="T25" fmla="*/ 9 h 17"/>
                <a:gd name="T26" fmla="*/ 13 w 20"/>
                <a:gd name="T27" fmla="*/ 3 h 17"/>
                <a:gd name="T28" fmla="*/ 19 w 20"/>
                <a:gd name="T29" fmla="*/ 3 h 17"/>
                <a:gd name="T30" fmla="*/ 20 w 20"/>
                <a:gd name="T31" fmla="*/ 3 h 17"/>
                <a:gd name="T32" fmla="*/ 20 w 20"/>
                <a:gd name="T33" fmla="*/ 1 h 17"/>
                <a:gd name="T34" fmla="*/ 20 w 20"/>
                <a:gd name="T35" fmla="*/ 1 h 17"/>
                <a:gd name="T36" fmla="*/ 20 w 20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7">
                  <a:moveTo>
                    <a:pt x="2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2" y="3"/>
                    <a:pt x="1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5" y="17"/>
                    <a:pt x="9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5"/>
                    <a:pt x="6" y="14"/>
                    <a:pt x="5" y="13"/>
                  </a:cubicBezTo>
                  <a:cubicBezTo>
                    <a:pt x="4" y="12"/>
                    <a:pt x="4" y="11"/>
                    <a:pt x="5" y="9"/>
                  </a:cubicBezTo>
                  <a:cubicBezTo>
                    <a:pt x="6" y="5"/>
                    <a:pt x="8" y="3"/>
                    <a:pt x="13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3"/>
                    <a:pt x="20" y="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7932738" y="3708400"/>
              <a:ext cx="214313" cy="193675"/>
            </a:xfrm>
            <a:custGeom>
              <a:avLst/>
              <a:gdLst>
                <a:gd name="T0" fmla="*/ 19 w 19"/>
                <a:gd name="T1" fmla="*/ 0 h 17"/>
                <a:gd name="T2" fmla="*/ 1 w 19"/>
                <a:gd name="T3" fmla="*/ 0 h 17"/>
                <a:gd name="T4" fmla="*/ 1 w 19"/>
                <a:gd name="T5" fmla="*/ 1 h 17"/>
                <a:gd name="T6" fmla="*/ 0 w 19"/>
                <a:gd name="T7" fmla="*/ 3 h 17"/>
                <a:gd name="T8" fmla="*/ 0 w 19"/>
                <a:gd name="T9" fmla="*/ 3 h 17"/>
                <a:gd name="T10" fmla="*/ 1 w 19"/>
                <a:gd name="T11" fmla="*/ 3 h 17"/>
                <a:gd name="T12" fmla="*/ 7 w 19"/>
                <a:gd name="T13" fmla="*/ 3 h 17"/>
                <a:gd name="T14" fmla="*/ 4 w 19"/>
                <a:gd name="T15" fmla="*/ 17 h 17"/>
                <a:gd name="T16" fmla="*/ 4 w 19"/>
                <a:gd name="T17" fmla="*/ 17 h 17"/>
                <a:gd name="T18" fmla="*/ 4 w 19"/>
                <a:gd name="T19" fmla="*/ 17 h 17"/>
                <a:gd name="T20" fmla="*/ 7 w 19"/>
                <a:gd name="T21" fmla="*/ 17 h 17"/>
                <a:gd name="T22" fmla="*/ 8 w 19"/>
                <a:gd name="T23" fmla="*/ 17 h 17"/>
                <a:gd name="T24" fmla="*/ 11 w 19"/>
                <a:gd name="T25" fmla="*/ 3 h 17"/>
                <a:gd name="T26" fmla="*/ 18 w 19"/>
                <a:gd name="T27" fmla="*/ 3 h 17"/>
                <a:gd name="T28" fmla="*/ 19 w 19"/>
                <a:gd name="T29" fmla="*/ 3 h 17"/>
                <a:gd name="T30" fmla="*/ 19 w 19"/>
                <a:gd name="T31" fmla="*/ 1 h 17"/>
                <a:gd name="T32" fmla="*/ 19 w 19"/>
                <a:gd name="T33" fmla="*/ 1 h 17"/>
                <a:gd name="T34" fmla="*/ 19 w 19"/>
                <a:gd name="T3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7">
                  <a:moveTo>
                    <a:pt x="1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49" name="Freeform 32"/>
            <p:cNvSpPr>
              <a:spLocks noEditPoints="1"/>
            </p:cNvSpPr>
            <p:nvPr/>
          </p:nvSpPr>
          <p:spPr bwMode="auto">
            <a:xfrm>
              <a:off x="8248650" y="3708400"/>
              <a:ext cx="258763" cy="204788"/>
            </a:xfrm>
            <a:custGeom>
              <a:avLst/>
              <a:gdLst>
                <a:gd name="T0" fmla="*/ 14 w 23"/>
                <a:gd name="T1" fmla="*/ 0 h 18"/>
                <a:gd name="T2" fmla="*/ 1 w 23"/>
                <a:gd name="T3" fmla="*/ 9 h 18"/>
                <a:gd name="T4" fmla="*/ 1 w 23"/>
                <a:gd name="T5" fmla="*/ 15 h 18"/>
                <a:gd name="T6" fmla="*/ 10 w 23"/>
                <a:gd name="T7" fmla="*/ 18 h 18"/>
                <a:gd name="T8" fmla="*/ 23 w 23"/>
                <a:gd name="T9" fmla="*/ 9 h 18"/>
                <a:gd name="T10" fmla="*/ 22 w 23"/>
                <a:gd name="T11" fmla="*/ 3 h 18"/>
                <a:gd name="T12" fmla="*/ 14 w 23"/>
                <a:gd name="T13" fmla="*/ 0 h 18"/>
                <a:gd name="T14" fmla="*/ 10 w 23"/>
                <a:gd name="T15" fmla="*/ 15 h 18"/>
                <a:gd name="T16" fmla="*/ 5 w 23"/>
                <a:gd name="T17" fmla="*/ 13 h 18"/>
                <a:gd name="T18" fmla="*/ 5 w 23"/>
                <a:gd name="T19" fmla="*/ 9 h 18"/>
                <a:gd name="T20" fmla="*/ 13 w 23"/>
                <a:gd name="T21" fmla="*/ 3 h 18"/>
                <a:gd name="T22" fmla="*/ 18 w 23"/>
                <a:gd name="T23" fmla="*/ 4 h 18"/>
                <a:gd name="T24" fmla="*/ 19 w 23"/>
                <a:gd name="T25" fmla="*/ 9 h 18"/>
                <a:gd name="T26" fmla="*/ 10 w 23"/>
                <a:gd name="T2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18">
                  <a:moveTo>
                    <a:pt x="14" y="0"/>
                  </a:moveTo>
                  <a:cubicBezTo>
                    <a:pt x="7" y="0"/>
                    <a:pt x="2" y="3"/>
                    <a:pt x="1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6" y="18"/>
                    <a:pt x="10" y="18"/>
                  </a:cubicBezTo>
                  <a:cubicBezTo>
                    <a:pt x="17" y="18"/>
                    <a:pt x="21" y="15"/>
                    <a:pt x="23" y="9"/>
                  </a:cubicBezTo>
                  <a:cubicBezTo>
                    <a:pt x="23" y="6"/>
                    <a:pt x="23" y="4"/>
                    <a:pt x="22" y="3"/>
                  </a:cubicBezTo>
                  <a:cubicBezTo>
                    <a:pt x="21" y="1"/>
                    <a:pt x="18" y="0"/>
                    <a:pt x="14" y="0"/>
                  </a:cubicBezTo>
                  <a:moveTo>
                    <a:pt x="10" y="15"/>
                  </a:moveTo>
                  <a:cubicBezTo>
                    <a:pt x="7" y="15"/>
                    <a:pt x="6" y="14"/>
                    <a:pt x="5" y="13"/>
                  </a:cubicBezTo>
                  <a:cubicBezTo>
                    <a:pt x="4" y="12"/>
                    <a:pt x="4" y="11"/>
                    <a:pt x="5" y="9"/>
                  </a:cubicBezTo>
                  <a:cubicBezTo>
                    <a:pt x="6" y="4"/>
                    <a:pt x="9" y="3"/>
                    <a:pt x="13" y="3"/>
                  </a:cubicBezTo>
                  <a:cubicBezTo>
                    <a:pt x="16" y="3"/>
                    <a:pt x="18" y="3"/>
                    <a:pt x="18" y="4"/>
                  </a:cubicBezTo>
                  <a:cubicBezTo>
                    <a:pt x="19" y="5"/>
                    <a:pt x="19" y="7"/>
                    <a:pt x="19" y="9"/>
                  </a:cubicBezTo>
                  <a:cubicBezTo>
                    <a:pt x="18" y="13"/>
                    <a:pt x="15" y="15"/>
                    <a:pt x="10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50" name="Freeform 33"/>
            <p:cNvSpPr>
              <a:spLocks noEditPoints="1"/>
            </p:cNvSpPr>
            <p:nvPr/>
          </p:nvSpPr>
          <p:spPr bwMode="auto">
            <a:xfrm>
              <a:off x="8631238" y="3708400"/>
              <a:ext cx="247650" cy="193675"/>
            </a:xfrm>
            <a:custGeom>
              <a:avLst/>
              <a:gdLst>
                <a:gd name="T0" fmla="*/ 21 w 22"/>
                <a:gd name="T1" fmla="*/ 2 h 17"/>
                <a:gd name="T2" fmla="*/ 15 w 22"/>
                <a:gd name="T3" fmla="*/ 0 h 17"/>
                <a:gd name="T4" fmla="*/ 5 w 22"/>
                <a:gd name="T5" fmla="*/ 0 h 17"/>
                <a:gd name="T6" fmla="*/ 5 w 22"/>
                <a:gd name="T7" fmla="*/ 1 h 17"/>
                <a:gd name="T8" fmla="*/ 0 w 22"/>
                <a:gd name="T9" fmla="*/ 17 h 17"/>
                <a:gd name="T10" fmla="*/ 0 w 22"/>
                <a:gd name="T11" fmla="*/ 17 h 17"/>
                <a:gd name="T12" fmla="*/ 1 w 22"/>
                <a:gd name="T13" fmla="*/ 17 h 17"/>
                <a:gd name="T14" fmla="*/ 4 w 22"/>
                <a:gd name="T15" fmla="*/ 17 h 17"/>
                <a:gd name="T16" fmla="*/ 4 w 22"/>
                <a:gd name="T17" fmla="*/ 17 h 17"/>
                <a:gd name="T18" fmla="*/ 6 w 22"/>
                <a:gd name="T19" fmla="*/ 11 h 17"/>
                <a:gd name="T20" fmla="*/ 10 w 22"/>
                <a:gd name="T21" fmla="*/ 11 h 17"/>
                <a:gd name="T22" fmla="*/ 13 w 22"/>
                <a:gd name="T23" fmla="*/ 13 h 17"/>
                <a:gd name="T24" fmla="*/ 15 w 22"/>
                <a:gd name="T25" fmla="*/ 17 h 17"/>
                <a:gd name="T26" fmla="*/ 16 w 22"/>
                <a:gd name="T27" fmla="*/ 17 h 17"/>
                <a:gd name="T28" fmla="*/ 19 w 22"/>
                <a:gd name="T29" fmla="*/ 17 h 17"/>
                <a:gd name="T30" fmla="*/ 19 w 22"/>
                <a:gd name="T31" fmla="*/ 17 h 17"/>
                <a:gd name="T32" fmla="*/ 19 w 22"/>
                <a:gd name="T33" fmla="*/ 17 h 17"/>
                <a:gd name="T34" fmla="*/ 19 w 22"/>
                <a:gd name="T35" fmla="*/ 17 h 17"/>
                <a:gd name="T36" fmla="*/ 17 w 22"/>
                <a:gd name="T37" fmla="*/ 12 h 17"/>
                <a:gd name="T38" fmla="*/ 16 w 22"/>
                <a:gd name="T39" fmla="*/ 11 h 17"/>
                <a:gd name="T40" fmla="*/ 22 w 22"/>
                <a:gd name="T41" fmla="*/ 6 h 17"/>
                <a:gd name="T42" fmla="*/ 21 w 22"/>
                <a:gd name="T43" fmla="*/ 2 h 17"/>
                <a:gd name="T44" fmla="*/ 8 w 22"/>
                <a:gd name="T45" fmla="*/ 3 h 17"/>
                <a:gd name="T46" fmla="*/ 14 w 22"/>
                <a:gd name="T47" fmla="*/ 3 h 17"/>
                <a:gd name="T48" fmla="*/ 18 w 22"/>
                <a:gd name="T49" fmla="*/ 4 h 17"/>
                <a:gd name="T50" fmla="*/ 18 w 22"/>
                <a:gd name="T51" fmla="*/ 6 h 17"/>
                <a:gd name="T52" fmla="*/ 12 w 22"/>
                <a:gd name="T53" fmla="*/ 8 h 17"/>
                <a:gd name="T54" fmla="*/ 7 w 22"/>
                <a:gd name="T55" fmla="*/ 8 h 17"/>
                <a:gd name="T56" fmla="*/ 8 w 22"/>
                <a:gd name="T5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17">
                  <a:moveTo>
                    <a:pt x="21" y="2"/>
                  </a:moveTo>
                  <a:cubicBezTo>
                    <a:pt x="20" y="1"/>
                    <a:pt x="18" y="0"/>
                    <a:pt x="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2" y="11"/>
                    <a:pt x="12" y="12"/>
                    <a:pt x="13" y="13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9" y="10"/>
                    <a:pt x="21" y="9"/>
                    <a:pt x="22" y="6"/>
                  </a:cubicBezTo>
                  <a:cubicBezTo>
                    <a:pt x="22" y="4"/>
                    <a:pt x="22" y="3"/>
                    <a:pt x="21" y="2"/>
                  </a:cubicBezTo>
                  <a:moveTo>
                    <a:pt x="8" y="3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6" y="3"/>
                    <a:pt x="17" y="3"/>
                    <a:pt x="18" y="4"/>
                  </a:cubicBezTo>
                  <a:cubicBezTo>
                    <a:pt x="18" y="4"/>
                    <a:pt x="18" y="5"/>
                    <a:pt x="18" y="6"/>
                  </a:cubicBezTo>
                  <a:cubicBezTo>
                    <a:pt x="17" y="8"/>
                    <a:pt x="16" y="8"/>
                    <a:pt x="12" y="8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8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8890000" y="3856038"/>
              <a:ext cx="34925" cy="46038"/>
            </a:xfrm>
            <a:custGeom>
              <a:avLst/>
              <a:gdLst>
                <a:gd name="T0" fmla="*/ 7 w 22"/>
                <a:gd name="T1" fmla="*/ 29 h 29"/>
                <a:gd name="T2" fmla="*/ 15 w 22"/>
                <a:gd name="T3" fmla="*/ 29 h 29"/>
                <a:gd name="T4" fmla="*/ 15 w 22"/>
                <a:gd name="T5" fmla="*/ 7 h 29"/>
                <a:gd name="T6" fmla="*/ 22 w 22"/>
                <a:gd name="T7" fmla="*/ 7 h 29"/>
                <a:gd name="T8" fmla="*/ 22 w 22"/>
                <a:gd name="T9" fmla="*/ 0 h 29"/>
                <a:gd name="T10" fmla="*/ 0 w 22"/>
                <a:gd name="T11" fmla="*/ 0 h 29"/>
                <a:gd name="T12" fmla="*/ 0 w 22"/>
                <a:gd name="T13" fmla="*/ 7 h 29"/>
                <a:gd name="T14" fmla="*/ 7 w 22"/>
                <a:gd name="T15" fmla="*/ 7 h 29"/>
                <a:gd name="T16" fmla="*/ 7 w 22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9">
                  <a:moveTo>
                    <a:pt x="7" y="29"/>
                  </a:moveTo>
                  <a:lnTo>
                    <a:pt x="15" y="29"/>
                  </a:lnTo>
                  <a:lnTo>
                    <a:pt x="15" y="7"/>
                  </a:lnTo>
                  <a:lnTo>
                    <a:pt x="22" y="7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8947150" y="3856038"/>
              <a:ext cx="44450" cy="46038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0 w 4"/>
                <a:gd name="T5" fmla="*/ 2 h 4"/>
                <a:gd name="T6" fmla="*/ 0 w 4"/>
                <a:gd name="T7" fmla="*/ 1 h 4"/>
                <a:gd name="T8" fmla="*/ 1 w 4"/>
                <a:gd name="T9" fmla="*/ 2 h 4"/>
                <a:gd name="T10" fmla="*/ 2 w 4"/>
                <a:gd name="T11" fmla="*/ 4 h 4"/>
                <a:gd name="T12" fmla="*/ 2 w 4"/>
                <a:gd name="T13" fmla="*/ 4 h 4"/>
                <a:gd name="T14" fmla="*/ 3 w 4"/>
                <a:gd name="T15" fmla="*/ 2 h 4"/>
                <a:gd name="T16" fmla="*/ 3 w 4"/>
                <a:gd name="T17" fmla="*/ 1 h 4"/>
                <a:gd name="T18" fmla="*/ 3 w 4"/>
                <a:gd name="T19" fmla="*/ 2 h 4"/>
                <a:gd name="T20" fmla="*/ 3 w 4"/>
                <a:gd name="T21" fmla="*/ 4 h 4"/>
                <a:gd name="T22" fmla="*/ 4 w 4"/>
                <a:gd name="T23" fmla="*/ 4 h 4"/>
                <a:gd name="T24" fmla="*/ 4 w 4"/>
                <a:gd name="T25" fmla="*/ 0 h 4"/>
                <a:gd name="T26" fmla="*/ 3 w 4"/>
                <a:gd name="T27" fmla="*/ 0 h 4"/>
                <a:gd name="T28" fmla="*/ 2 w 4"/>
                <a:gd name="T29" fmla="*/ 3 h 4"/>
                <a:gd name="T30" fmla="*/ 2 w 4"/>
                <a:gd name="T31" fmla="*/ 4 h 4"/>
                <a:gd name="T32" fmla="*/ 2 w 4"/>
                <a:gd name="T33" fmla="*/ 3 h 4"/>
                <a:gd name="T34" fmla="*/ 1 w 4"/>
                <a:gd name="T35" fmla="*/ 0 h 4"/>
                <a:gd name="T36" fmla="*/ 0 w 4"/>
                <a:gd name="T37" fmla="*/ 0 h 4"/>
                <a:gd name="T38" fmla="*/ 0 w 4"/>
                <a:gd name="T3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</p:grpSp>
      <p:sp>
        <p:nvSpPr>
          <p:cNvPr id="41" name="Rectangle 11"/>
          <p:cNvSpPr>
            <a:spLocks/>
          </p:cNvSpPr>
          <p:nvPr userDrawn="1"/>
        </p:nvSpPr>
        <p:spPr bwMode="auto">
          <a:xfrm>
            <a:off x="692330" y="6523446"/>
            <a:ext cx="184767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800" b="0" i="0">
                <a:solidFill>
                  <a:srgbClr val="FFFFFF"/>
                </a:solidFill>
                <a:latin typeface="+mj-lt"/>
                <a:cs typeface="Arial"/>
              </a:rPr>
              <a:t> Lattice Semiconductor Confidential</a:t>
            </a:r>
          </a:p>
        </p:txBody>
      </p:sp>
      <p:sp>
        <p:nvSpPr>
          <p:cNvPr id="53" name="Rectangle 52">
            <a:hlinkClick r:id="rId2" action="ppaction://hlinksldjump"/>
            <a:extLst>
              <a:ext uri="{FF2B5EF4-FFF2-40B4-BE49-F238E27FC236}">
                <a16:creationId xmlns:a16="http://schemas.microsoft.com/office/drawing/2014/main" id="{102EAAD4-0138-4B5A-AA31-1A245B346BAE}"/>
              </a:ext>
            </a:extLst>
          </p:cNvPr>
          <p:cNvSpPr/>
          <p:nvPr userDrawn="1"/>
        </p:nvSpPr>
        <p:spPr bwMode="auto">
          <a:xfrm>
            <a:off x="10244873" y="6523445"/>
            <a:ext cx="1540727" cy="30552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67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62988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ackground pattern&#10;&#10;Description automatically generated">
            <a:extLst>
              <a:ext uri="{FF2B5EF4-FFF2-40B4-BE49-F238E27FC236}">
                <a16:creationId xmlns:a16="http://schemas.microsoft.com/office/drawing/2014/main" id="{535529B0-CD63-F142-84D9-A5AA121328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Placeholder 5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718C2D6A-D43F-924F-BAE9-9B2EC4AFCF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64" r="27190"/>
          <a:stretch/>
        </p:blipFill>
        <p:spPr>
          <a:xfrm>
            <a:off x="5246866" y="0"/>
            <a:ext cx="6945134" cy="6858000"/>
          </a:xfrm>
          <a:prstGeom prst="rect">
            <a:avLst/>
          </a:prstGeom>
        </p:spPr>
      </p:pic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9F30E1D1-F187-7049-92DB-D372AEEFC0E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1DB5C8">
                  <a:alpha val="56000"/>
                </a:srgbClr>
              </a:gs>
              <a:gs pos="99000">
                <a:srgbClr val="FEE227">
                  <a:alpha val="43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77F483-8788-D647-AC4F-88CDCD09BB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9893" y="2509069"/>
            <a:ext cx="4938699" cy="65548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defTabSz="914400"/>
            <a:r>
              <a:rPr lang="en-US" kern="0"/>
              <a:t>Section Title</a:t>
            </a: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C1B03AD6-5CF1-FF4A-9013-B3496889BC8D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4F73425-42F3-AC4E-B025-C6A4445030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9894" y="3601841"/>
            <a:ext cx="4938698" cy="423507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EF6AC1FE-4C34-FE48-8A9C-D272E23D3E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892" y="3917081"/>
            <a:ext cx="4938699" cy="423507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pic>
        <p:nvPicPr>
          <p:cNvPr id="20" name="Picture 1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C47C786-BD1B-254E-9A18-CF0A5B3D8F4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45EF84B-54F8-D249-9ACC-92F7EE4892DC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5246866" y="0"/>
            <a:ext cx="0" cy="6858000"/>
          </a:xfrm>
          <a:prstGeom prst="line">
            <a:avLst/>
          </a:prstGeom>
          <a:gradFill flip="none" rotWithShape="1">
            <a:gsLst>
              <a:gs pos="100000">
                <a:srgbClr val="001619">
                  <a:alpha val="0"/>
                </a:srgbClr>
              </a:gs>
              <a:gs pos="0">
                <a:srgbClr val="001619">
                  <a:alpha val="0"/>
                </a:srgbClr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081D23">
                    <a:alpha val="0"/>
                  </a:srgbClr>
                </a:gs>
                <a:gs pos="99000">
                  <a:srgbClr val="081D23">
                    <a:alpha val="0"/>
                  </a:srgbClr>
                </a:gs>
                <a:gs pos="45000">
                  <a:schemeClr val="bg1"/>
                </a:gs>
              </a:gsLst>
              <a:lin ang="5400000" scaled="1"/>
            </a:gradFill>
            <a:round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36864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75433"/>
            <a:ext cx="10985501" cy="63767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733" b="1" i="0">
                <a:latin typeface="+mj-lt"/>
                <a:cs typeface="Arial Black" panose="020B0A04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109785"/>
            <a:ext cx="10972800" cy="5016379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09599" y="642675"/>
            <a:ext cx="10985501" cy="338667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chemeClr val="tx1"/>
                </a:solidFill>
                <a:latin typeface="+mj-lt"/>
                <a:cs typeface="Arial"/>
              </a:defRPr>
            </a:lvl1pPr>
            <a:lvl5pPr>
              <a:defRPr/>
            </a:lvl5pPr>
          </a:lstStyle>
          <a:p>
            <a:pPr lvl="0"/>
            <a:r>
              <a:rPr lang="en-US"/>
              <a:t>Enter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316631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599" y="175433"/>
            <a:ext cx="10985501" cy="63767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733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09599" y="642675"/>
            <a:ext cx="10985501" cy="338667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rgbClr val="2E2E2E"/>
                </a:solidFill>
                <a:latin typeface="+mj-lt"/>
                <a:cs typeface="Arial"/>
              </a:defRPr>
            </a:lvl1pPr>
            <a:lvl5pPr>
              <a:defRPr/>
            </a:lvl5pPr>
          </a:lstStyle>
          <a:p>
            <a:pPr lvl="0"/>
            <a:r>
              <a:rPr lang="en-US"/>
              <a:t>Enter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26809383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994327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-colo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"/>
            <a:ext cx="12192000" cy="5326436"/>
          </a:xfrm>
          <a:prstGeom prst="rect">
            <a:avLst/>
          </a:prstGeom>
          <a:solidFill>
            <a:srgbClr val="444F5B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id-ID" sz="2400">
              <a:solidFill>
                <a:prstClr val="white"/>
              </a:solidFill>
              <a:latin typeface="+mj-lt"/>
              <a:cs typeface="Arial"/>
            </a:endParaRP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09599" y="642675"/>
            <a:ext cx="10985500" cy="338667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chemeClr val="bg1"/>
                </a:solidFill>
                <a:latin typeface="+mj-lt"/>
                <a:cs typeface="Arial"/>
              </a:defRPr>
            </a:lvl1pPr>
            <a:lvl5pPr>
              <a:defRPr/>
            </a:lvl5pPr>
          </a:lstStyle>
          <a:p>
            <a:pPr lvl="0"/>
            <a:r>
              <a:rPr lang="en-US"/>
              <a:t>Enter your subtitle here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599" y="175433"/>
            <a:ext cx="10985501" cy="63767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733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100495"/>
      </p:ext>
    </p:extLst>
  </p:cSld>
  <p:clrMapOvr>
    <a:masterClrMapping/>
  </p:clrMapOvr>
  <p:hf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-colo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"/>
            <a:ext cx="12192000" cy="5079821"/>
          </a:xfrm>
          <a:prstGeom prst="rect">
            <a:avLst/>
          </a:prstGeom>
          <a:solidFill>
            <a:schemeClr val="accent1">
              <a:alpha val="9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22860" rIns="45720" bIns="22860" rtlCol="0" anchor="ctr"/>
          <a:lstStyle/>
          <a:p>
            <a:pPr algn="ctr"/>
            <a:endParaRPr lang="id-ID" sz="2400">
              <a:solidFill>
                <a:prstClr val="white"/>
              </a:solidFill>
              <a:latin typeface="+mn-lt"/>
              <a:cs typeface="Arial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9599" y="175433"/>
            <a:ext cx="10985501" cy="63767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733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09599" y="642675"/>
            <a:ext cx="10985501" cy="338667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5pPr>
              <a:defRPr/>
            </a:lvl5pPr>
          </a:lstStyle>
          <a:p>
            <a:pPr lvl="0"/>
            <a:r>
              <a:rPr lang="en-US"/>
              <a:t>Enter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32388640"/>
      </p:ext>
    </p:extLst>
  </p:cSld>
  <p:clrMapOvr>
    <a:masterClrMapping/>
  </p:clrMapOvr>
  <p:hf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p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599" y="175433"/>
            <a:ext cx="10985501" cy="63767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733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09599" y="642675"/>
            <a:ext cx="10985501" cy="338667"/>
          </a:xfrm>
        </p:spPr>
        <p:txBody>
          <a:bodyPr>
            <a:noAutofit/>
          </a:bodyPr>
          <a:lstStyle>
            <a:lvl1pPr marL="0" indent="0" algn="l">
              <a:buNone/>
              <a:defRPr sz="2400" b="0" i="0" baseline="0">
                <a:solidFill>
                  <a:srgbClr val="2E2E2E"/>
                </a:solidFill>
                <a:latin typeface="+mj-lt"/>
                <a:cs typeface="Arial"/>
              </a:defRPr>
            </a:lvl1pPr>
            <a:lvl5pPr>
              <a:defRPr/>
            </a:lvl5pPr>
          </a:lstStyle>
          <a:p>
            <a:pPr lvl="0"/>
            <a:r>
              <a:rPr lang="en-US"/>
              <a:t>Enter your subtitle here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11774754" y="0"/>
            <a:ext cx="410189" cy="6875733"/>
            <a:chOff x="8831065" y="0"/>
            <a:chExt cx="307642" cy="5156800"/>
          </a:xfrm>
        </p:grpSpPr>
        <p:sp>
          <p:nvSpPr>
            <p:cNvPr id="7" name="Rectangle 6"/>
            <p:cNvSpPr/>
            <p:nvPr/>
          </p:nvSpPr>
          <p:spPr bwMode="auto">
            <a:xfrm>
              <a:off x="8831065" y="0"/>
              <a:ext cx="304800" cy="66395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67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8662599" y="252505"/>
              <a:ext cx="626614" cy="176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33"/>
                <a:t>Applications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8833907" y="675279"/>
              <a:ext cx="304800" cy="5714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67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8833907" y="1262250"/>
              <a:ext cx="304800" cy="88125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67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8833907" y="2159508"/>
              <a:ext cx="304800" cy="80031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667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9127156" y="0"/>
              <a:ext cx="0" cy="5156800"/>
            </a:xfrm>
            <a:prstGeom prst="lin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Rectangle 12"/>
            <p:cNvSpPr/>
            <p:nvPr/>
          </p:nvSpPr>
          <p:spPr bwMode="auto">
            <a:xfrm rot="16200000">
              <a:off x="8523440" y="1576465"/>
              <a:ext cx="897682" cy="23640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33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ヒラギノ角ゴ ProN W3" charset="0"/>
                  <a:cs typeface="ヒラギノ角ゴ ProN W3" charset="0"/>
                  <a:sym typeface="Gill Sans" charset="0"/>
                </a:rPr>
                <a:t>Value Proposition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 rot="16200000">
              <a:off x="8497563" y="2444456"/>
              <a:ext cx="939938" cy="23041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33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ヒラギノ角ゴ ProN W3" charset="0"/>
                  <a:cs typeface="ヒラギノ角ゴ ProN W3" charset="0"/>
                  <a:sym typeface="Gill Sans" charset="0"/>
                </a:rPr>
                <a:t>Design Resources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 rot="16200000">
              <a:off x="8679308" y="838557"/>
              <a:ext cx="585947" cy="23041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33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ea typeface="ヒラギノ角ゴ ProN W3" charset="0"/>
                  <a:cs typeface="ヒラギノ角ゴ ProN W3" charset="0"/>
                  <a:sym typeface="Gill Sans" charset="0"/>
                </a:rPr>
                <a:t>Features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6176558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68352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33351"/>
            <a:ext cx="11019368" cy="6376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109785"/>
            <a:ext cx="10972800" cy="5016379"/>
          </a:xfrm>
        </p:spPr>
        <p:txBody>
          <a:bodyPr/>
          <a:lstStyle>
            <a:lvl1pPr marL="365751" indent="-243834">
              <a:buSzPct val="70000"/>
              <a:buFontTx/>
              <a:buBlip>
                <a:blip r:embed="rId2"/>
              </a:buBlip>
              <a:defRPr/>
            </a:lvl1pPr>
            <a:lvl2pPr marL="487668" indent="-243834">
              <a:buSzPct val="90000"/>
              <a:buFont typeface="Courier New" panose="02070309020205020404" pitchFamily="49" charset="0"/>
              <a:buChar char="o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672160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5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27D5C792-8C44-CF4F-A9F3-7EC1B127D0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39" r="343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7" name="Content Placeholder 3">
            <a:extLst>
              <a:ext uri="{FF2B5EF4-FFF2-40B4-BE49-F238E27FC236}">
                <a16:creationId xmlns:a16="http://schemas.microsoft.com/office/drawing/2014/main" id="{1E07A250-1EA1-47F3-91D1-0803E55F6000}"/>
              </a:ext>
            </a:extLst>
          </p:cNvPr>
          <p:cNvSpPr txBox="1">
            <a:spLocks/>
          </p:cNvSpPr>
          <p:nvPr/>
        </p:nvSpPr>
        <p:spPr>
          <a:xfrm>
            <a:off x="0" y="1827465"/>
            <a:ext cx="12192000" cy="3011748"/>
          </a:xfrm>
          <a:prstGeom prst="rect">
            <a:avLst/>
          </a:prstGeom>
          <a:gradFill flip="none" rotWithShape="1">
            <a:gsLst>
              <a:gs pos="100000">
                <a:srgbClr val="001619">
                  <a:alpha val="60180"/>
                </a:srgbClr>
              </a:gs>
              <a:gs pos="0">
                <a:srgbClr val="001619"/>
              </a:gs>
            </a:gsLst>
            <a:lin ang="2700000" scaled="1"/>
            <a:tileRect/>
          </a:gradFill>
          <a:ln w="9525">
            <a:gradFill flip="none" rotWithShape="1">
              <a:gsLst>
                <a:gs pos="0">
                  <a:srgbClr val="081D23">
                    <a:alpha val="0"/>
                  </a:srgbClr>
                </a:gs>
                <a:gs pos="99000">
                  <a:srgbClr val="081D23">
                    <a:alpha val="0"/>
                  </a:srgbClr>
                </a:gs>
                <a:gs pos="45000">
                  <a:srgbClr val="FFFFFF"/>
                </a:gs>
              </a:gsLst>
              <a:lin ang="0" scaled="1"/>
              <a:tileRect/>
            </a:gradFill>
            <a:round/>
            <a:headEnd/>
            <a:tailEnd/>
          </a:ln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243834" indent="-24383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487668" indent="-243834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Pct val="100000"/>
              <a:buFont typeface="Arial" panose="020B0604020202020204" pitchFamily="34" charset="0"/>
              <a:buChar char="•"/>
              <a:defRPr sz="2667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2pPr>
            <a:lvl3pPr marL="975336" indent="-31698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Pct val="60000"/>
              <a:buFont typeface="Lato Regular" panose="020F0502020204030203" pitchFamily="34" charset="0"/>
              <a:buChar char="−"/>
              <a:defRPr lang="en-US" sz="2400" dirty="0" smtClean="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3pPr>
            <a:lvl4pPr marL="1219170" indent="-31698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Pct val="60000"/>
              <a:buFont typeface="Lato Regular" panose="020F0502020204030203" pitchFamily="34" charset="0"/>
              <a:buChar char="−"/>
              <a:defRPr sz="1867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4pPr>
            <a:lvl5pPr marL="1949845" indent="-457189" algn="l" rtl="0" eaLnBrk="1" fontAlgn="base" hangingPunct="1">
              <a:spcBef>
                <a:spcPts val="0"/>
              </a:spcBef>
              <a:spcAft>
                <a:spcPts val="800"/>
              </a:spcAft>
              <a:buClrTx/>
              <a:buSzPct val="60000"/>
              <a:buFont typeface="Lato Regular" panose="020F0502020204030203" pitchFamily="34" charset="0"/>
              <a:buChar char="−"/>
              <a:defRPr sz="16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5pPr>
            <a:lvl6pPr marL="2238240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2666839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3095437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3524037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325104" marR="0" lvl="0" indent="-325104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67"/>
              </a:spcAft>
              <a:buClr>
                <a:srgbClr val="FEE127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Gill Sans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B9BC3-CEC5-794E-A6AD-1336235E5D0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07263" y="3633169"/>
            <a:ext cx="9780684" cy="599017"/>
          </a:xfrm>
        </p:spPr>
        <p:txBody>
          <a:bodyPr/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7B3081-2669-3F4B-9894-9D15B753AC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74259" y="4247332"/>
            <a:ext cx="3854451" cy="394827"/>
          </a:xfrm>
        </p:spPr>
        <p:txBody>
          <a:bodyPr/>
          <a:lstStyle>
            <a:lvl1pPr marL="0" indent="0" algn="ctr">
              <a:buNone/>
              <a:defRPr sz="13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 Here</a:t>
            </a:r>
          </a:p>
        </p:txBody>
      </p:sp>
      <p:sp>
        <p:nvSpPr>
          <p:cNvPr id="40" name="Rectangle 11">
            <a:extLst>
              <a:ext uri="{FF2B5EF4-FFF2-40B4-BE49-F238E27FC236}">
                <a16:creationId xmlns:a16="http://schemas.microsoft.com/office/drawing/2014/main" id="{8EC402E2-CCAE-834C-8BFD-31E42E8E6DC7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57596D6-675A-7748-864C-7ED8DE62A7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665" y="2236320"/>
            <a:ext cx="421867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541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ackground pattern&#10;&#10;Description automatically generated">
            <a:extLst>
              <a:ext uri="{FF2B5EF4-FFF2-40B4-BE49-F238E27FC236}">
                <a16:creationId xmlns:a16="http://schemas.microsoft.com/office/drawing/2014/main" id="{535529B0-CD63-F142-84D9-A5AA121328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Placeholder 5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718C2D6A-D43F-924F-BAE9-9B2EC4AFCF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64" r="27190"/>
          <a:stretch/>
        </p:blipFill>
        <p:spPr>
          <a:xfrm>
            <a:off x="5246866" y="0"/>
            <a:ext cx="6945134" cy="6858000"/>
          </a:xfrm>
          <a:prstGeom prst="rect">
            <a:avLst/>
          </a:prstGeom>
        </p:spPr>
      </p:pic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9F30E1D1-F187-7049-92DB-D372AEEFC0E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1DB5C8">
                  <a:alpha val="56000"/>
                </a:srgbClr>
              </a:gs>
              <a:gs pos="99000">
                <a:srgbClr val="FEE227">
                  <a:alpha val="43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77F483-8788-D647-AC4F-88CDCD09BB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9893" y="2509069"/>
            <a:ext cx="4938699" cy="65548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defTabSz="914400"/>
            <a:r>
              <a:rPr lang="en-US" kern="0"/>
              <a:t>Section Title</a:t>
            </a: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C1B03AD6-5CF1-FF4A-9013-B3496889BC8D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4F73425-42F3-AC4E-B025-C6A4445030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9894" y="3601841"/>
            <a:ext cx="4938698" cy="423507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EF6AC1FE-4C34-FE48-8A9C-D272E23D3E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892" y="3917081"/>
            <a:ext cx="4938699" cy="423507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pic>
        <p:nvPicPr>
          <p:cNvPr id="20" name="Picture 1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C47C786-BD1B-254E-9A18-CF0A5B3D8F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45EF84B-54F8-D249-9ACC-92F7EE4892DC}"/>
              </a:ext>
            </a:extLst>
          </p:cNvPr>
          <p:cNvCxnSpPr>
            <a:cxnSpLocks/>
          </p:cNvCxnSpPr>
          <p:nvPr/>
        </p:nvCxnSpPr>
        <p:spPr bwMode="auto">
          <a:xfrm>
            <a:off x="5246866" y="0"/>
            <a:ext cx="0" cy="6858000"/>
          </a:xfrm>
          <a:prstGeom prst="line">
            <a:avLst/>
          </a:prstGeom>
          <a:gradFill flip="none" rotWithShape="1">
            <a:gsLst>
              <a:gs pos="100000">
                <a:srgbClr val="001619">
                  <a:alpha val="0"/>
                </a:srgbClr>
              </a:gs>
              <a:gs pos="0">
                <a:srgbClr val="001619">
                  <a:alpha val="0"/>
                </a:srgbClr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081D23">
                    <a:alpha val="0"/>
                  </a:srgbClr>
                </a:gs>
                <a:gs pos="99000">
                  <a:srgbClr val="081D23">
                    <a:alpha val="0"/>
                  </a:srgbClr>
                </a:gs>
                <a:gs pos="45000">
                  <a:schemeClr val="bg1"/>
                </a:gs>
              </a:gsLst>
              <a:lin ang="5400000" scaled="1"/>
            </a:gradFill>
            <a:round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431062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9A1132DB-60F6-1244-A487-C7618BEDCE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9895" y="989380"/>
            <a:ext cx="11573123" cy="5408029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F9423756-7292-8E49-A8AA-92844D5DE687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D6590D1C-9885-7548-A95C-BBCA55B25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DF1112C-542F-1643-8F7A-123039BEAE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C179FF53-4C80-8C4C-B97C-DB2AC0BB08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alphaModFix amt="3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201" t="19253" r="53919"/>
          <a:stretch/>
        </p:blipFill>
        <p:spPr>
          <a:xfrm>
            <a:off x="7450013" y="-1"/>
            <a:ext cx="4741987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651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9895" y="989380"/>
            <a:ext cx="11573123" cy="5408029"/>
          </a:xfrm>
        </p:spPr>
        <p:txBody>
          <a:bodyPr>
            <a:no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29A36622-E4BE-814B-94C7-3B063572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3558F615-A39B-7E48-B6B6-70A1EFD5DAEF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tx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tx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F3D9568-AFDE-CB4B-94B3-8CD78D0C18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6201" t="19253" r="53919"/>
          <a:stretch/>
        </p:blipFill>
        <p:spPr>
          <a:xfrm>
            <a:off x="7450013" y="-1"/>
            <a:ext cx="4741987" cy="625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175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E0B03FC-0206-F64D-AC12-0EC2A3AD8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1" y="989380"/>
            <a:ext cx="11573124" cy="5408029"/>
          </a:xfrm>
        </p:spPr>
        <p:txBody>
          <a:bodyPr>
            <a:no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4" name="Rectangle 11">
            <a:extLst>
              <a:ext uri="{FF2B5EF4-FFF2-40B4-BE49-F238E27FC236}">
                <a16:creationId xmlns:a16="http://schemas.microsoft.com/office/drawing/2014/main" id="{FA3BB539-01E6-BA4B-871D-221727782F2A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tx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tx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46" name="Title Placeholder 1">
            <a:extLst>
              <a:ext uri="{FF2B5EF4-FFF2-40B4-BE49-F238E27FC236}">
                <a16:creationId xmlns:a16="http://schemas.microsoft.com/office/drawing/2014/main" id="{121D9D7C-D013-0D4F-B9A8-B782C1927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1057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1">
            <a:extLst>
              <a:ext uri="{FF2B5EF4-FFF2-40B4-BE49-F238E27FC236}">
                <a16:creationId xmlns:a16="http://schemas.microsoft.com/office/drawing/2014/main" id="{762589DB-7433-714A-ABE6-D0ACEE3C1B74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tx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tx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43" name="Title Placeholder 1">
            <a:extLst>
              <a:ext uri="{FF2B5EF4-FFF2-40B4-BE49-F238E27FC236}">
                <a16:creationId xmlns:a16="http://schemas.microsoft.com/office/drawing/2014/main" id="{DB8A512B-74BF-BE4F-8E4F-4EAD7D752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43615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1">
            <a:extLst>
              <a:ext uri="{FF2B5EF4-FFF2-40B4-BE49-F238E27FC236}">
                <a16:creationId xmlns:a16="http://schemas.microsoft.com/office/drawing/2014/main" id="{6307100B-B0B9-B24F-BC9C-1650EFC0E45B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tx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tx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DA785844-9402-8E40-BAF5-FEEBCBD23C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1" y="6521777"/>
            <a:ext cx="1225577" cy="201168"/>
          </a:xfrm>
          <a:prstGeom prst="rect">
            <a:avLst/>
          </a:prstGeom>
        </p:spPr>
      </p:pic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78091C4-926B-C6A9-81A3-415A08DCC50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11">
            <a:extLst>
              <a:ext uri="{FF2B5EF4-FFF2-40B4-BE49-F238E27FC236}">
                <a16:creationId xmlns:a16="http://schemas.microsoft.com/office/drawing/2014/main" id="{A6D39583-6F2F-3C5B-3145-8B36E8585F55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51BE5D4-D9C6-6989-3A6E-6F22E244F00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5839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Key Takeawa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FCFBCBB-A9A0-DA41-ABF9-5A06C7BD3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989381"/>
            <a:ext cx="11573123" cy="4409118"/>
          </a:xfrm>
        </p:spPr>
        <p:txBody>
          <a:bodyPr>
            <a:noAutofit/>
          </a:bodyPr>
          <a:lstStyle>
            <a:lvl1pPr>
              <a:defRPr sz="20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solidFill>
                  <a:schemeClr val="tx1"/>
                </a:solidFill>
                <a:latin typeface="+mj-lt"/>
              </a:defRPr>
            </a:lvl2pPr>
            <a:lvl3pPr>
              <a:defRPr sz="2000">
                <a:solidFill>
                  <a:schemeClr val="tx1"/>
                </a:solidFill>
                <a:latin typeface="+mj-lt"/>
              </a:defRPr>
            </a:lvl3pPr>
            <a:lvl4pPr>
              <a:defRPr sz="2000">
                <a:solidFill>
                  <a:schemeClr val="tx1"/>
                </a:solidFill>
                <a:latin typeface="+mj-lt"/>
              </a:defRPr>
            </a:lvl4pPr>
            <a:lvl5pPr>
              <a:defRPr sz="200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8D1021BB-6B4F-A042-AEC0-296EC7E9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6A779E70-4FA7-D049-88D9-1F73D24007A0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tx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tx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</p:spTree>
    <p:extLst>
      <p:ext uri="{BB962C8B-B14F-4D97-AF65-F5344CB8AC3E}">
        <p14:creationId xmlns:p14="http://schemas.microsoft.com/office/powerpoint/2010/main" val="340402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 / Content R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5999" y="989380"/>
            <a:ext cx="5667020" cy="5408029"/>
          </a:xfrm>
        </p:spPr>
        <p:txBody>
          <a:bodyPr>
            <a:no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3" name="Rectangle 11">
            <a:extLst>
              <a:ext uri="{FF2B5EF4-FFF2-40B4-BE49-F238E27FC236}">
                <a16:creationId xmlns:a16="http://schemas.microsoft.com/office/drawing/2014/main" id="{E6A26CE2-E4FC-7D42-BAEA-4EF884EBEC32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tx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tx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45" name="Title Placeholder 1">
            <a:extLst>
              <a:ext uri="{FF2B5EF4-FFF2-40B4-BE49-F238E27FC236}">
                <a16:creationId xmlns:a16="http://schemas.microsoft.com/office/drawing/2014/main" id="{A0B7478E-B3EE-7043-A297-A940A9611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11945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DBC6B04F-A20E-8042-9BD1-04E9B0DBA9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8158361-90B5-084D-9866-9E5BC3C3CE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448" y="2775743"/>
            <a:ext cx="5029200" cy="1308100"/>
          </a:xfrm>
          <a:prstGeom prst="rect">
            <a:avLst/>
          </a:prstGeom>
        </p:spPr>
      </p:pic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6F63E0EF-85E4-C5C1-BE38-223735CFEB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D208F2B-9563-ADAC-D136-39B5CF7A1B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448" y="2775743"/>
            <a:ext cx="50292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935881"/>
      </p:ext>
    </p:extLst>
  </p:cSld>
  <p:clrMapOvr>
    <a:masterClrMapping/>
  </p:clrMapOvr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 NOT USE LAYOUTS PASS THIS POI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90E2E48-AABD-5146-AC36-5F5396237D0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67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598DF2-FBB8-1449-8A99-AD6F2F0BFE25}"/>
              </a:ext>
            </a:extLst>
          </p:cNvPr>
          <p:cNvSpPr txBox="1"/>
          <p:nvPr/>
        </p:nvSpPr>
        <p:spPr>
          <a:xfrm>
            <a:off x="1297256" y="2382560"/>
            <a:ext cx="959749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400" b="1">
                <a:solidFill>
                  <a:schemeClr val="bg1"/>
                </a:solidFill>
              </a:rPr>
              <a:t>DO NOT USE LAYOUTS </a:t>
            </a:r>
          </a:p>
          <a:p>
            <a:pPr algn="ctr"/>
            <a:r>
              <a:rPr lang="en-US" sz="6400" b="1">
                <a:solidFill>
                  <a:schemeClr val="bg1"/>
                </a:solidFill>
              </a:rPr>
              <a:t>PASS THIS POINT</a:t>
            </a: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51E8EE8E-1F84-3642-9CDA-E2B16CB4DC1D}"/>
              </a:ext>
            </a:extLst>
          </p:cNvPr>
          <p:cNvSpPr>
            <a:spLocks/>
          </p:cNvSpPr>
          <p:nvPr/>
        </p:nvSpPr>
        <p:spPr bwMode="auto">
          <a:xfrm>
            <a:off x="241270" y="6537258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49FE0E8-44C2-A747-8F20-1A85DF3A78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0720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,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E0B03FC-0206-F64D-AC12-0EC2A3AD8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1" y="989380"/>
            <a:ext cx="11573124" cy="5408029"/>
          </a:xfrm>
        </p:spPr>
        <p:txBody>
          <a:bodyPr>
            <a:no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4" name="Rectangle 11">
            <a:extLst>
              <a:ext uri="{FF2B5EF4-FFF2-40B4-BE49-F238E27FC236}">
                <a16:creationId xmlns:a16="http://schemas.microsoft.com/office/drawing/2014/main" id="{FA3BB539-01E6-BA4B-871D-221727782F2A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tx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tx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45" name="Text Placeholder 5">
            <a:extLst>
              <a:ext uri="{FF2B5EF4-FFF2-40B4-BE49-F238E27FC236}">
                <a16:creationId xmlns:a16="http://schemas.microsoft.com/office/drawing/2014/main" id="{EEADA4EC-6E5B-5945-B503-A49109DEA2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9895" y="572341"/>
            <a:ext cx="11573123" cy="338667"/>
          </a:xfrm>
        </p:spPr>
        <p:txBody>
          <a:bodyPr anchor="t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tx1"/>
                </a:solidFill>
                <a:latin typeface="+mj-lt"/>
                <a:cs typeface="Arial"/>
              </a:defRPr>
            </a:lvl1pPr>
            <a:lvl5pPr>
              <a:defRPr/>
            </a:lvl5pPr>
          </a:lstStyle>
          <a:p>
            <a:pPr lvl="0"/>
            <a:r>
              <a:rPr lang="en-US"/>
              <a:t>Enter your subtitle here</a:t>
            </a:r>
          </a:p>
        </p:txBody>
      </p:sp>
      <p:sp>
        <p:nvSpPr>
          <p:cNvPr id="46" name="Title Placeholder 1">
            <a:extLst>
              <a:ext uri="{FF2B5EF4-FFF2-40B4-BE49-F238E27FC236}">
                <a16:creationId xmlns:a16="http://schemas.microsoft.com/office/drawing/2014/main" id="{121D9D7C-D013-0D4F-B9A8-B782C1927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8536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DBC6B04F-A20E-8042-9BD1-04E9B0DBA9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8158361-90B5-084D-9866-9E5BC3C3CE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448" y="2775743"/>
            <a:ext cx="50292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961696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FB5FAAF8-0DDA-4F47-8029-0715E2F758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FCFBCBB-A9A0-DA41-ABF9-5A06C7BD3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989380"/>
            <a:ext cx="11573123" cy="5408029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497F6DC7-B2F6-424E-BB89-9F778A4C5E7A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8D1021BB-6B4F-A042-AEC0-296EC7E9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1B1A355-5365-D645-A0B6-6BECCFB0A1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714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DBC6B04F-A20E-8042-9BD1-04E9B0DBA9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11">
            <a:extLst>
              <a:ext uri="{FF2B5EF4-FFF2-40B4-BE49-F238E27FC236}">
                <a16:creationId xmlns:a16="http://schemas.microsoft.com/office/drawing/2014/main" id="{A025E739-A834-324D-9C25-E10011F779C4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5642C6B-3EA8-9A4F-9F78-0A7F6C0C04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5352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 - M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540194AA-3B79-4423-9005-36698F1BD8FE}"/>
              </a:ext>
            </a:extLst>
          </p:cNvPr>
          <p:cNvSpPr/>
          <p:nvPr userDrawn="1"/>
        </p:nvSpPr>
        <p:spPr>
          <a:xfrm>
            <a:off x="0" y="365125"/>
            <a:ext cx="12192000" cy="1325563"/>
          </a:xfrm>
          <a:prstGeom prst="rect">
            <a:avLst/>
          </a:prstGeom>
          <a:gradFill>
            <a:gsLst>
              <a:gs pos="0">
                <a:schemeClr val="accent6"/>
              </a:gs>
              <a:gs pos="8300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376AD57-0D38-47CE-89D5-7FBBF4496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D95FE39-F8A5-4292-BFF0-C15E74C430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1454" y="-77429"/>
            <a:ext cx="3581091" cy="2238182"/>
          </a:xfrm>
          <a:prstGeom prst="rect">
            <a:avLst/>
          </a:prstGeom>
        </p:spPr>
      </p:pic>
      <p:sp>
        <p:nvSpPr>
          <p:cNvPr id="14" name="Fußzeilenplatzhalter 5">
            <a:extLst>
              <a:ext uri="{FF2B5EF4-FFF2-40B4-BE49-F238E27FC236}">
                <a16:creationId xmlns:a16="http://schemas.microsoft.com/office/drawing/2014/main" id="{25EE7DA9-13DF-4CB5-A16A-E1B937290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DE"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de-DE"/>
              <a:t>Krassin Consulting GmbH 2021</a:t>
            </a:r>
          </a:p>
        </p:txBody>
      </p:sp>
      <p:sp>
        <p:nvSpPr>
          <p:cNvPr id="15" name="Foliennummernplatzhalter 6">
            <a:extLst>
              <a:ext uri="{FF2B5EF4-FFF2-40B4-BE49-F238E27FC236}">
                <a16:creationId xmlns:a16="http://schemas.microsoft.com/office/drawing/2014/main" id="{F7A5D33B-7C0F-40FC-93BE-324F65F69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E7323A5-BFF3-40A0-91CD-33E0F662E5B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Datumsplatzhalter 4">
            <a:extLst>
              <a:ext uri="{FF2B5EF4-FFF2-40B4-BE49-F238E27FC236}">
                <a16:creationId xmlns:a16="http://schemas.microsoft.com/office/drawing/2014/main" id="{5722A879-DC49-497B-B356-2C28842D11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On-Line Intensive Timing </a:t>
            </a:r>
            <a:r>
              <a:rPr lang="de-DE" err="1"/>
              <a:t>Constraints</a:t>
            </a:r>
            <a:r>
              <a:rPr lang="de-DE"/>
              <a:t> V1</a:t>
            </a:r>
          </a:p>
        </p:txBody>
      </p:sp>
    </p:spTree>
    <p:extLst>
      <p:ext uri="{BB962C8B-B14F-4D97-AF65-F5344CB8AC3E}">
        <p14:creationId xmlns:p14="http://schemas.microsoft.com/office/powerpoint/2010/main" val="26832326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 - M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540194AA-3B79-4423-9005-36698F1BD8FE}"/>
              </a:ext>
            </a:extLst>
          </p:cNvPr>
          <p:cNvSpPr/>
          <p:nvPr userDrawn="1"/>
        </p:nvSpPr>
        <p:spPr>
          <a:xfrm>
            <a:off x="0" y="365125"/>
            <a:ext cx="12192000" cy="1325563"/>
          </a:xfrm>
          <a:prstGeom prst="rect">
            <a:avLst/>
          </a:prstGeom>
          <a:gradFill>
            <a:gsLst>
              <a:gs pos="0">
                <a:schemeClr val="accent6"/>
              </a:gs>
              <a:gs pos="83000">
                <a:schemeClr val="accent6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376AD57-0D38-47CE-89D5-7FBBF4496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15F963-47F4-4D87-9991-4FF7136C49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D95FE39-F8A5-4292-BFF0-C15E74C430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1454" y="-77429"/>
            <a:ext cx="3581091" cy="2238182"/>
          </a:xfrm>
          <a:prstGeom prst="rect">
            <a:avLst/>
          </a:prstGeom>
        </p:spPr>
      </p:pic>
      <p:sp>
        <p:nvSpPr>
          <p:cNvPr id="14" name="Fußzeilenplatzhalter 5">
            <a:extLst>
              <a:ext uri="{FF2B5EF4-FFF2-40B4-BE49-F238E27FC236}">
                <a16:creationId xmlns:a16="http://schemas.microsoft.com/office/drawing/2014/main" id="{2A82108C-3EC2-4DE7-AD88-FB9EBEADB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DE"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de-DE"/>
              <a:t>Krassin Consulting GmbH 2021</a:t>
            </a:r>
          </a:p>
        </p:txBody>
      </p:sp>
      <p:sp>
        <p:nvSpPr>
          <p:cNvPr id="15" name="Foliennummernplatzhalter 6">
            <a:extLst>
              <a:ext uri="{FF2B5EF4-FFF2-40B4-BE49-F238E27FC236}">
                <a16:creationId xmlns:a16="http://schemas.microsoft.com/office/drawing/2014/main" id="{6E669826-B38D-4CE4-BE0B-415B8AAA9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E7323A5-BFF3-40A0-91CD-33E0F662E5B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1" name="Datumsplatzhalter 4">
            <a:extLst>
              <a:ext uri="{FF2B5EF4-FFF2-40B4-BE49-F238E27FC236}">
                <a16:creationId xmlns:a16="http://schemas.microsoft.com/office/drawing/2014/main" id="{92062733-06E3-46ED-BB55-AB5187B15D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On-Line Intensive Timing </a:t>
            </a:r>
            <a:r>
              <a:rPr lang="de-DE" err="1"/>
              <a:t>Constraints</a:t>
            </a:r>
            <a:r>
              <a:rPr lang="de-DE"/>
              <a:t> V1</a:t>
            </a:r>
          </a:p>
        </p:txBody>
      </p:sp>
    </p:spTree>
    <p:extLst>
      <p:ext uri="{BB962C8B-B14F-4D97-AF65-F5344CB8AC3E}">
        <p14:creationId xmlns:p14="http://schemas.microsoft.com/office/powerpoint/2010/main" val="40779459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ide 1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8AAA3E5-1BD2-81F9-0E42-EB472A91AA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A7F13B4-2A1E-A542-5716-BC84B5C43E41}"/>
                </a:ext>
              </a:extLst>
            </p:cNvPr>
            <p:cNvSpPr/>
            <p:nvPr userDrawn="1"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pic>
          <p:nvPicPr>
            <p:cNvPr id="10" name="Picture 9" descr="Background pattern&#10;&#10;Description automatically generated">
              <a:extLst>
                <a:ext uri="{FF2B5EF4-FFF2-40B4-BE49-F238E27FC236}">
                  <a16:creationId xmlns:a16="http://schemas.microsoft.com/office/drawing/2014/main" id="{EC8C8002-4393-D8F3-435A-4AB3F6990E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28EF911C-C2CB-407F-91AD-BCA14474D09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" b="94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7B3081-2669-3F4B-9894-9D15B753AC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8000" y="5194301"/>
            <a:ext cx="3854451" cy="26193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33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29C0D2-1C7D-4D5A-98F3-6F376C36FF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812800"/>
            <a:ext cx="4461700" cy="1585043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D960354-05B5-4BB7-B212-8DF86084372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8000" y="2944434"/>
            <a:ext cx="7003753" cy="59901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493953B-8C85-4E12-9AFB-405F833BCE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8000" y="4376020"/>
            <a:ext cx="4195763" cy="684212"/>
          </a:xfrm>
          <a:prstGeom prst="rect">
            <a:avLst/>
          </a:prstGeom>
        </p:spPr>
        <p:txBody>
          <a:bodyPr/>
          <a:lstStyle>
            <a:lvl1pPr marL="0" indent="0" algn="l" defTabSz="1219170" rtl="0" eaLnBrk="1" latinLnBrk="0" hangingPunct="1">
              <a:buNone/>
              <a:defRPr lang="en-US" sz="18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algn="l" defTabSz="1219170" rtl="0" eaLnBrk="1" latinLnBrk="0" hangingPunct="1">
              <a:defRPr lang="en-US" sz="18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algn="l" defTabSz="1219170" rtl="0" eaLnBrk="1" latinLnBrk="0" hangingPunct="1">
              <a:defRPr lang="en-US" sz="18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algn="l" defTabSz="1219170" rtl="0" eaLnBrk="1" latinLnBrk="0" hangingPunct="1">
              <a:defRPr lang="en-US" sz="18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algn="l" defTabSz="1219170" rtl="0" eaLnBrk="1" latinLnBrk="0" hangingPunct="1">
              <a:defRPr lang="en-US" sz="1800" b="1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Name, Title</a:t>
            </a:r>
          </a:p>
        </p:txBody>
      </p:sp>
    </p:spTree>
    <p:extLst>
      <p:ext uri="{BB962C8B-B14F-4D97-AF65-F5344CB8AC3E}">
        <p14:creationId xmlns:p14="http://schemas.microsoft.com/office/powerpoint/2010/main" val="2637942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- 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49BDDEF-EA11-FC05-99A6-CCFA12160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9895" y="989380"/>
            <a:ext cx="11573123" cy="540802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D6590D1C-9885-7548-A95C-BBCA55B25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Agenda</a:t>
            </a:r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E2537E9F-8036-58CE-3434-95004AB22FE2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AF96A1-E065-A62F-2F37-14B53B6301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20017" y="6264889"/>
            <a:ext cx="1287772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0906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- Presen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93A19E-5B96-FEF1-A197-DCD3EC39BD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" t="11248" r="11249" b="837"/>
          <a:stretch/>
        </p:blipFill>
        <p:spPr>
          <a:xfrm>
            <a:off x="-20761" y="0"/>
            <a:ext cx="12233523" cy="6858000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C8F8250-5AA7-E994-CEA7-6CA03F97E8FC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1363852" y="1513305"/>
            <a:ext cx="2286000" cy="2286000"/>
          </a:xfrm>
          <a:prstGeom prst="ellipse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 algn="ctr">
              <a:buNone/>
              <a:defRPr sz="1867">
                <a:solidFill>
                  <a:schemeClr val="bg2"/>
                </a:solidFill>
              </a:defRPr>
            </a:lvl1pPr>
          </a:lstStyle>
          <a:p>
            <a:r>
              <a:rPr lang="en-US"/>
              <a:t>Drag and Drop profile image here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04322CB-1882-9CDD-D0AA-7E23FB553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0400" y="4409755"/>
            <a:ext cx="3759200" cy="406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67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ED97E7B1-D510-1451-73BB-B03C6582D9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0400" y="4816155"/>
            <a:ext cx="3759200" cy="406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DE7EC09-FE3E-8D2D-578A-58135B31D3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06716" y="1531730"/>
            <a:ext cx="5892800" cy="3759200"/>
          </a:xfrm>
          <a:prstGeom prst="rect">
            <a:avLst/>
          </a:prstGeom>
          <a:solidFill>
            <a:schemeClr val="tx1">
              <a:alpha val="91000"/>
            </a:schemeClr>
          </a:solidFill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1867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Short Description / Accolades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05196E01-B5A8-4FC8-43A2-7EBF62A4AD3F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995302-A6EA-DE68-FE43-3FA8A83DA3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20017" y="6264889"/>
            <a:ext cx="1287772" cy="4572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0B54FAB-BF7D-32C9-E016-5982492D64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About Your Presenter</a:t>
            </a:r>
          </a:p>
        </p:txBody>
      </p:sp>
    </p:spTree>
    <p:extLst>
      <p:ext uri="{BB962C8B-B14F-4D97-AF65-F5344CB8AC3E}">
        <p14:creationId xmlns:p14="http://schemas.microsoft.com/office/powerpoint/2010/main" val="4440092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4 - Section Divi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FCC9296-1DC9-734C-FADC-A3E5F9794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" r="145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9B67619-4C47-D2D4-CE1B-5D4575F684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581" t="15965" b="21176"/>
          <a:stretch/>
        </p:blipFill>
        <p:spPr>
          <a:xfrm>
            <a:off x="0" y="-1"/>
            <a:ext cx="6948986" cy="6858001"/>
          </a:xfrm>
          <a:prstGeom prst="rect">
            <a:avLst/>
          </a:prstGeom>
        </p:spPr>
      </p:pic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9F30E1D1-F187-7049-92DB-D372AEEFC0E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1DB5C8">
                  <a:alpha val="56000"/>
                </a:srgbClr>
              </a:gs>
              <a:gs pos="99000">
                <a:srgbClr val="FEE227">
                  <a:alpha val="43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77F483-8788-D647-AC4F-88CDCD09BB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9893" y="2509069"/>
            <a:ext cx="4938699" cy="655484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pPr defTabSz="914400"/>
            <a:r>
              <a:rPr lang="en-US" kern="0"/>
              <a:t>Section Divider/Title</a:t>
            </a: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C1B03AD6-5CF1-FF4A-9013-B3496889BC8D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4F73425-42F3-AC4E-B025-C6A4445030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9894" y="3601841"/>
            <a:ext cx="4938698" cy="4235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EF6AC1FE-4C34-FE48-8A9C-D272E23D3E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892" y="4126631"/>
            <a:ext cx="4938699" cy="4235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Presenter Title</a:t>
            </a:r>
          </a:p>
        </p:txBody>
      </p:sp>
      <p:pic>
        <p:nvPicPr>
          <p:cNvPr id="7" name="Picture 6" descr="A black and white logo with yellow text&#10;&#10;Description automatically generated">
            <a:extLst>
              <a:ext uri="{FF2B5EF4-FFF2-40B4-BE49-F238E27FC236}">
                <a16:creationId xmlns:a16="http://schemas.microsoft.com/office/drawing/2014/main" id="{10A027A9-431D-C4A1-2B49-ADF6875BB3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928" y="6260407"/>
            <a:ext cx="1329951" cy="4724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3F7517-A202-68F0-D944-E1CDCB0943B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7426" y="4743450"/>
            <a:ext cx="2641023" cy="930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2248519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- General Content Slide with Title and Bod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FCFBCBB-A9A0-DA41-ABF9-5A06C7BD3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989380"/>
            <a:ext cx="11573123" cy="540802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8D1021BB-6B4F-A042-AEC0-296EC7E9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F8BD8A60-ED73-EF05-55FC-016B2F28A391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3390EC-3DCD-6CFB-936C-89919949AF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20017" y="6264889"/>
            <a:ext cx="1287772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9042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- Q&amp;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>
            <a:extLst>
              <a:ext uri="{FF2B5EF4-FFF2-40B4-BE49-F238E27FC236}">
                <a16:creationId xmlns:a16="http://schemas.microsoft.com/office/drawing/2014/main" id="{329EAF6A-883B-7075-C4DE-1CB815AB046A}"/>
              </a:ext>
            </a:extLst>
          </p:cNvPr>
          <p:cNvSpPr>
            <a:spLocks/>
          </p:cNvSpPr>
          <p:nvPr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733F47-18C8-6769-06F9-1BF54E03906A}"/>
              </a:ext>
            </a:extLst>
          </p:cNvPr>
          <p:cNvSpPr txBox="1"/>
          <p:nvPr/>
        </p:nvSpPr>
        <p:spPr>
          <a:xfrm>
            <a:off x="4835078" y="2767280"/>
            <a:ext cx="25218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i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Q</a:t>
            </a:r>
            <a:r>
              <a:rPr lang="en-US" sz="6000" b="1" i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&amp;</a:t>
            </a:r>
            <a:r>
              <a:rPr lang="en-US" sz="8000" b="1" i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AE3706-A008-D23F-B5BF-DAD277F8BF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20017" y="6264889"/>
            <a:ext cx="1287772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446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DC9FB6-79DD-8C18-9685-FFFFE302B4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311" y="2640230"/>
            <a:ext cx="4443379" cy="157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56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FB5FAAF8-0DDA-4F47-8029-0715E2F758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1">
            <a:extLst>
              <a:ext uri="{FF2B5EF4-FFF2-40B4-BE49-F238E27FC236}">
                <a16:creationId xmlns:a16="http://schemas.microsoft.com/office/drawing/2014/main" id="{70C03943-6A3C-B240-AA18-4451BBD79A8D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1D15822-F488-C942-A08D-5F6445FD6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4DB9D03-42AA-954F-9CD9-490C0D3142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0056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 NOT USE LAYOUTS PASS THIS POI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90E2E48-AABD-5146-AC36-5F5396237D0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67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598DF2-FBB8-1449-8A99-AD6F2F0BFE25}"/>
              </a:ext>
            </a:extLst>
          </p:cNvPr>
          <p:cNvSpPr txBox="1"/>
          <p:nvPr/>
        </p:nvSpPr>
        <p:spPr>
          <a:xfrm>
            <a:off x="1297256" y="2382560"/>
            <a:ext cx="959749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400" b="1">
                <a:solidFill>
                  <a:schemeClr val="bg1"/>
                </a:solidFill>
              </a:rPr>
              <a:t>DO NOT USE LAYOUTS </a:t>
            </a:r>
          </a:p>
          <a:p>
            <a:pPr algn="ctr"/>
            <a:r>
              <a:rPr lang="en-US" sz="6400" b="1">
                <a:solidFill>
                  <a:schemeClr val="bg1"/>
                </a:solidFill>
              </a:rPr>
              <a:t>PASS THIS POINT</a:t>
            </a:r>
          </a:p>
        </p:txBody>
      </p:sp>
    </p:spTree>
    <p:extLst>
      <p:ext uri="{BB962C8B-B14F-4D97-AF65-F5344CB8AC3E}">
        <p14:creationId xmlns:p14="http://schemas.microsoft.com/office/powerpoint/2010/main" val="35328105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Background pattern&#10;&#10;Description automatically generated">
            <a:extLst>
              <a:ext uri="{FF2B5EF4-FFF2-40B4-BE49-F238E27FC236}">
                <a16:creationId xmlns:a16="http://schemas.microsoft.com/office/drawing/2014/main" id="{535529B0-CD63-F142-84D9-A5AA121328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Placeholder 5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718C2D6A-D43F-924F-BAE9-9B2EC4AFCF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64" r="27190"/>
          <a:stretch/>
        </p:blipFill>
        <p:spPr>
          <a:xfrm>
            <a:off x="5246866" y="0"/>
            <a:ext cx="6945134" cy="6858000"/>
          </a:xfrm>
          <a:prstGeom prst="rect">
            <a:avLst/>
          </a:prstGeom>
        </p:spPr>
      </p:pic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9F30E1D1-F187-7049-92DB-D372AEEFC0E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1DB5C8">
                  <a:alpha val="56000"/>
                </a:srgbClr>
              </a:gs>
              <a:gs pos="99000">
                <a:srgbClr val="FEE227">
                  <a:alpha val="43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77F483-8788-D647-AC4F-88CDCD09BB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9893" y="2509069"/>
            <a:ext cx="4938699" cy="65548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defTabSz="914400"/>
            <a:r>
              <a:rPr lang="en-US" kern="0"/>
              <a:t>Section Title</a:t>
            </a: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C1B03AD6-5CF1-FF4A-9013-B3496889BC8D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4F73425-42F3-AC4E-B025-C6A4445030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9894" y="3601841"/>
            <a:ext cx="4938698" cy="423507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EF6AC1FE-4C34-FE48-8A9C-D272E23D3E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892" y="3917081"/>
            <a:ext cx="4938699" cy="423507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pic>
        <p:nvPicPr>
          <p:cNvPr id="20" name="Picture 1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C47C786-BD1B-254E-9A18-CF0A5B3D8F4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45EF84B-54F8-D249-9ACC-92F7EE4892DC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5246866" y="0"/>
            <a:ext cx="0" cy="6858000"/>
          </a:xfrm>
          <a:prstGeom prst="line">
            <a:avLst/>
          </a:prstGeom>
          <a:gradFill flip="none" rotWithShape="1">
            <a:gsLst>
              <a:gs pos="100000">
                <a:srgbClr val="001619">
                  <a:alpha val="0"/>
                </a:srgbClr>
              </a:gs>
              <a:gs pos="0">
                <a:srgbClr val="001619">
                  <a:alpha val="0"/>
                </a:srgbClr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081D23">
                    <a:alpha val="0"/>
                  </a:srgbClr>
                </a:gs>
                <a:gs pos="99000">
                  <a:srgbClr val="081D23">
                    <a:alpha val="0"/>
                  </a:srgbClr>
                </a:gs>
                <a:gs pos="45000">
                  <a:schemeClr val="bg1"/>
                </a:gs>
              </a:gsLst>
              <a:lin ang="5400000" scaled="1"/>
            </a:gradFill>
            <a:round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184664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FB5FAAF8-0DDA-4F47-8029-0715E2F758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FCFBCBB-A9A0-DA41-ABF9-5A06C7BD3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989380"/>
            <a:ext cx="11573123" cy="5408029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497F6DC7-B2F6-424E-BB89-9F778A4C5E7A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8D1021BB-6B4F-A042-AEC0-296EC7E9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1B1A355-5365-D645-A0B6-6BECCFB0A1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365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5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27D5C792-8C44-CF4F-A9F3-7EC1B127D0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7" name="Content Placeholder 3">
            <a:extLst>
              <a:ext uri="{FF2B5EF4-FFF2-40B4-BE49-F238E27FC236}">
                <a16:creationId xmlns:a16="http://schemas.microsoft.com/office/drawing/2014/main" id="{1E07A250-1EA1-47F3-91D1-0803E55F6000}"/>
              </a:ext>
            </a:extLst>
          </p:cNvPr>
          <p:cNvSpPr txBox="1">
            <a:spLocks/>
          </p:cNvSpPr>
          <p:nvPr userDrawn="1"/>
        </p:nvSpPr>
        <p:spPr>
          <a:xfrm>
            <a:off x="0" y="1827465"/>
            <a:ext cx="12192000" cy="3011748"/>
          </a:xfrm>
          <a:prstGeom prst="rect">
            <a:avLst/>
          </a:prstGeom>
          <a:gradFill flip="none" rotWithShape="1">
            <a:gsLst>
              <a:gs pos="100000">
                <a:srgbClr val="001619">
                  <a:alpha val="60180"/>
                </a:srgbClr>
              </a:gs>
              <a:gs pos="0">
                <a:srgbClr val="001619"/>
              </a:gs>
            </a:gsLst>
            <a:lin ang="2700000" scaled="1"/>
            <a:tileRect/>
          </a:gradFill>
          <a:ln w="9525">
            <a:gradFill flip="none" rotWithShape="1">
              <a:gsLst>
                <a:gs pos="0">
                  <a:srgbClr val="081D23">
                    <a:alpha val="0"/>
                  </a:srgbClr>
                </a:gs>
                <a:gs pos="99000">
                  <a:srgbClr val="081D23">
                    <a:alpha val="0"/>
                  </a:srgbClr>
                </a:gs>
                <a:gs pos="45000">
                  <a:srgbClr val="FFFFFF"/>
                </a:gs>
              </a:gsLst>
              <a:lin ang="0" scaled="1"/>
              <a:tileRect/>
            </a:gradFill>
            <a:round/>
            <a:headEnd/>
            <a:tailEnd/>
          </a:ln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243834" indent="-24383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487668" indent="-243834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Pct val="100000"/>
              <a:buFont typeface="Arial" panose="020B0604020202020204" pitchFamily="34" charset="0"/>
              <a:buChar char="•"/>
              <a:defRPr sz="2667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2pPr>
            <a:lvl3pPr marL="975336" indent="-31698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Pct val="60000"/>
              <a:buFont typeface="Lato Regular" panose="020F0502020204030203" pitchFamily="34" charset="0"/>
              <a:buChar char="−"/>
              <a:defRPr lang="en-US" sz="2400" dirty="0" smtClean="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3pPr>
            <a:lvl4pPr marL="1219170" indent="-31698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Pct val="60000"/>
              <a:buFont typeface="Lato Regular" panose="020F0502020204030203" pitchFamily="34" charset="0"/>
              <a:buChar char="−"/>
              <a:defRPr sz="1867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4pPr>
            <a:lvl5pPr marL="1949845" indent="-457189" algn="l" rtl="0" eaLnBrk="1" fontAlgn="base" hangingPunct="1">
              <a:spcBef>
                <a:spcPts val="0"/>
              </a:spcBef>
              <a:spcAft>
                <a:spcPts val="800"/>
              </a:spcAft>
              <a:buClrTx/>
              <a:buSzPct val="60000"/>
              <a:buFont typeface="Lato Regular" panose="020F0502020204030203" pitchFamily="34" charset="0"/>
              <a:buChar char="−"/>
              <a:defRPr sz="16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5pPr>
            <a:lvl6pPr marL="2238240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2666839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3095437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3524037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325104" marR="0" lvl="0" indent="-325104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67"/>
              </a:spcAft>
              <a:buClr>
                <a:srgbClr val="FEE127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sym typeface="Gill Sans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B9BC3-CEC5-794E-A6AD-1336235E5D0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07263" y="3633169"/>
            <a:ext cx="9780684" cy="599017"/>
          </a:xfrm>
        </p:spPr>
        <p:txBody>
          <a:bodyPr/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7B3081-2669-3F4B-9894-9D15B753AC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74259" y="4247332"/>
            <a:ext cx="3854451" cy="394827"/>
          </a:xfrm>
        </p:spPr>
        <p:txBody>
          <a:bodyPr/>
          <a:lstStyle>
            <a:lvl1pPr marL="0" indent="0" algn="ctr">
              <a:buNone/>
              <a:defRPr sz="1333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Date Here</a:t>
            </a:r>
          </a:p>
        </p:txBody>
      </p:sp>
      <p:sp>
        <p:nvSpPr>
          <p:cNvPr id="40" name="Rectangle 11">
            <a:extLst>
              <a:ext uri="{FF2B5EF4-FFF2-40B4-BE49-F238E27FC236}">
                <a16:creationId xmlns:a16="http://schemas.microsoft.com/office/drawing/2014/main" id="{8EC402E2-CCAE-834C-8BFD-31E42E8E6DC7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(NASDAQ: LSCC)</a:t>
            </a:r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BAD1DE8-A56C-7444-A7AF-37CD0B5148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6665" y="2236320"/>
            <a:ext cx="4218670" cy="10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043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FF2A5BC7-96F9-FDDC-071C-6C63FD6402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9895" y="989380"/>
            <a:ext cx="11573123" cy="540802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D6590D1C-9885-7548-A95C-BBCA55B25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344BA1A4-76CA-354E-AF77-FFFCBB567D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201" t="19253" r="53919"/>
          <a:stretch/>
        </p:blipFill>
        <p:spPr>
          <a:xfrm>
            <a:off x="7450013" y="-1"/>
            <a:ext cx="4741987" cy="6858001"/>
          </a:xfrm>
          <a:prstGeom prst="rect">
            <a:avLst/>
          </a:prstGeom>
        </p:spPr>
      </p:pic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0D92199-38F5-55F4-EC37-7DD8711E29A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932" y="6517421"/>
            <a:ext cx="1225577" cy="202655"/>
          </a:xfrm>
          <a:prstGeom prst="rect">
            <a:avLst/>
          </a:prstGeom>
        </p:spPr>
      </p:pic>
      <p:sp>
        <p:nvSpPr>
          <p:cNvPr id="4" name="Rectangle 11">
            <a:extLst>
              <a:ext uri="{FF2B5EF4-FFF2-40B4-BE49-F238E27FC236}">
                <a16:creationId xmlns:a16="http://schemas.microsoft.com/office/drawing/2014/main" id="{148C417E-EE45-3388-C935-C1FCA78DC466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(NASDAQ: LSCC)</a:t>
            </a:r>
          </a:p>
        </p:txBody>
      </p:sp>
    </p:spTree>
    <p:extLst>
      <p:ext uri="{BB962C8B-B14F-4D97-AF65-F5344CB8AC3E}">
        <p14:creationId xmlns:p14="http://schemas.microsoft.com/office/powerpoint/2010/main" val="1611946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9D3A534A-1DF9-069A-BE2F-A8BD262018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FCFBCBB-A9A0-DA41-ABF9-5A06C7BD3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989380"/>
            <a:ext cx="11573123" cy="540802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8D1021BB-6B4F-A042-AEC0-296EC7E9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04EFE56-DBC7-FEEC-EE8F-785F28C074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932" y="6517421"/>
            <a:ext cx="1225577" cy="202655"/>
          </a:xfrm>
          <a:prstGeom prst="rect">
            <a:avLst/>
          </a:prstGeom>
        </p:spPr>
      </p:pic>
      <p:sp>
        <p:nvSpPr>
          <p:cNvPr id="5" name="Rectangle 11">
            <a:extLst>
              <a:ext uri="{FF2B5EF4-FFF2-40B4-BE49-F238E27FC236}">
                <a16:creationId xmlns:a16="http://schemas.microsoft.com/office/drawing/2014/main" id="{10CE3DA8-1384-8711-FCB9-466C4547C21D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(NASDAQ: LSCC)</a:t>
            </a:r>
          </a:p>
        </p:txBody>
      </p:sp>
    </p:spTree>
    <p:extLst>
      <p:ext uri="{BB962C8B-B14F-4D97-AF65-F5344CB8AC3E}">
        <p14:creationId xmlns:p14="http://schemas.microsoft.com/office/powerpoint/2010/main" val="33362071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577BB835-1E22-9F4B-C116-4B45123329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1D15822-F488-C942-A08D-5F6445FD6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8F3E2A6-96EB-3BEC-4630-C2F4E02BA0C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932" y="6517421"/>
            <a:ext cx="1225577" cy="202655"/>
          </a:xfrm>
          <a:prstGeom prst="rect">
            <a:avLst/>
          </a:prstGeom>
        </p:spPr>
      </p:pic>
      <p:sp>
        <p:nvSpPr>
          <p:cNvPr id="5" name="Rectangle 11">
            <a:extLst>
              <a:ext uri="{FF2B5EF4-FFF2-40B4-BE49-F238E27FC236}">
                <a16:creationId xmlns:a16="http://schemas.microsoft.com/office/drawing/2014/main" id="{3499EBE7-061B-54B5-0BC9-280D9FC6ED15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(NASDAQ: LSCC)</a:t>
            </a:r>
          </a:p>
        </p:txBody>
      </p:sp>
    </p:spTree>
    <p:extLst>
      <p:ext uri="{BB962C8B-B14F-4D97-AF65-F5344CB8AC3E}">
        <p14:creationId xmlns:p14="http://schemas.microsoft.com/office/powerpoint/2010/main" val="2542912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1FCAC974-FB68-D12F-2D9C-A907E565E7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F9101DD-60D1-0281-5411-60AD9E6E17F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932" y="6517421"/>
            <a:ext cx="1225577" cy="202655"/>
          </a:xfrm>
          <a:prstGeom prst="rect">
            <a:avLst/>
          </a:prstGeom>
        </p:spPr>
      </p:pic>
      <p:sp>
        <p:nvSpPr>
          <p:cNvPr id="5" name="Rectangle 11">
            <a:extLst>
              <a:ext uri="{FF2B5EF4-FFF2-40B4-BE49-F238E27FC236}">
                <a16:creationId xmlns:a16="http://schemas.microsoft.com/office/drawing/2014/main" id="{5D36E1F9-0FC1-6CCF-1A3F-0E48C643CBFE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(NASDAQ: LSCC)</a:t>
            </a:r>
          </a:p>
        </p:txBody>
      </p:sp>
    </p:spTree>
    <p:extLst>
      <p:ext uri="{BB962C8B-B14F-4D97-AF65-F5344CB8AC3E}">
        <p14:creationId xmlns:p14="http://schemas.microsoft.com/office/powerpoint/2010/main" val="579275142"/>
      </p:ext>
    </p:extLst>
  </p:cSld>
  <p:clrMapOvr>
    <a:masterClrMapping/>
  </p:clrMapOvr>
  <p:hf hdr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8C3D2996-5078-68FE-DBAD-E64ECCB996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55160AF-389C-1443-A2CE-5692485983A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4448" y="2775743"/>
            <a:ext cx="50292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647615"/>
      </p:ext>
    </p:extLst>
  </p:cSld>
  <p:clrMapOvr>
    <a:masterClrMapping/>
  </p:clrMapOvr>
  <p:hf hdr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FF2A5BC7-96F9-FDDC-071C-6C63FD6402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9895" y="989380"/>
            <a:ext cx="11573123" cy="540802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D6590D1C-9885-7548-A95C-BBCA55B25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344BA1A4-76CA-354E-AF77-FFFCBB567D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201" t="19253" r="53919"/>
          <a:stretch/>
        </p:blipFill>
        <p:spPr>
          <a:xfrm>
            <a:off x="7450013" y="-1"/>
            <a:ext cx="4741987" cy="6858001"/>
          </a:xfrm>
          <a:prstGeom prst="rect">
            <a:avLst/>
          </a:prstGeom>
        </p:spPr>
      </p:pic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0D92199-38F5-55F4-EC37-7DD8711E29A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932" y="6517421"/>
            <a:ext cx="1225577" cy="202655"/>
          </a:xfrm>
          <a:prstGeom prst="rect">
            <a:avLst/>
          </a:prstGeom>
        </p:spPr>
      </p:pic>
      <p:sp>
        <p:nvSpPr>
          <p:cNvPr id="4" name="Rectangle 11">
            <a:extLst>
              <a:ext uri="{FF2B5EF4-FFF2-40B4-BE49-F238E27FC236}">
                <a16:creationId xmlns:a16="http://schemas.microsoft.com/office/drawing/2014/main" id="{E2F4808C-B81D-4E36-F7A5-1E44F0CF5B59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(NASDAQ: LSCC)</a:t>
            </a:r>
          </a:p>
        </p:txBody>
      </p:sp>
    </p:spTree>
    <p:extLst>
      <p:ext uri="{BB962C8B-B14F-4D97-AF65-F5344CB8AC3E}">
        <p14:creationId xmlns:p14="http://schemas.microsoft.com/office/powerpoint/2010/main" val="1333907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DBC6B04F-A20E-8042-9BD1-04E9B0DBA9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11">
            <a:extLst>
              <a:ext uri="{FF2B5EF4-FFF2-40B4-BE49-F238E27FC236}">
                <a16:creationId xmlns:a16="http://schemas.microsoft.com/office/drawing/2014/main" id="{A025E739-A834-324D-9C25-E10011F779C4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5642C6B-3EA8-9A4F-9F78-0A7F6C0C04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4805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9D3A534A-1DF9-069A-BE2F-A8BD262018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FCFBCBB-A9A0-DA41-ABF9-5A06C7BD3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989380"/>
            <a:ext cx="11573123" cy="540802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8D1021BB-6B4F-A042-AEC0-296EC7E9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04EFE56-DBC7-FEEC-EE8F-785F28C074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932" y="6517421"/>
            <a:ext cx="1225577" cy="202655"/>
          </a:xfrm>
          <a:prstGeom prst="rect">
            <a:avLst/>
          </a:prstGeom>
        </p:spPr>
      </p:pic>
      <p:sp>
        <p:nvSpPr>
          <p:cNvPr id="5" name="Rectangle 11">
            <a:extLst>
              <a:ext uri="{FF2B5EF4-FFF2-40B4-BE49-F238E27FC236}">
                <a16:creationId xmlns:a16="http://schemas.microsoft.com/office/drawing/2014/main" id="{9BB8AF70-147C-7C8C-F280-54A29D800DFF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(NASDAQ: LSCC)</a:t>
            </a:r>
          </a:p>
        </p:txBody>
      </p:sp>
    </p:spTree>
    <p:extLst>
      <p:ext uri="{BB962C8B-B14F-4D97-AF65-F5344CB8AC3E}">
        <p14:creationId xmlns:p14="http://schemas.microsoft.com/office/powerpoint/2010/main" val="1559057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577BB835-1E22-9F4B-C116-4B45123329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1D15822-F488-C942-A08D-5F6445FD6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8F3E2A6-96EB-3BEC-4630-C2F4E02BA0C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932" y="6517421"/>
            <a:ext cx="1225577" cy="202655"/>
          </a:xfrm>
          <a:prstGeom prst="rect">
            <a:avLst/>
          </a:prstGeom>
        </p:spPr>
      </p:pic>
      <p:sp>
        <p:nvSpPr>
          <p:cNvPr id="5" name="Rectangle 11">
            <a:extLst>
              <a:ext uri="{FF2B5EF4-FFF2-40B4-BE49-F238E27FC236}">
                <a16:creationId xmlns:a16="http://schemas.microsoft.com/office/drawing/2014/main" id="{9E31A19A-4021-FBC8-98C7-8FB07F5B2A33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(NASDAQ: LSCC)</a:t>
            </a:r>
          </a:p>
        </p:txBody>
      </p:sp>
    </p:spTree>
    <p:extLst>
      <p:ext uri="{BB962C8B-B14F-4D97-AF65-F5344CB8AC3E}">
        <p14:creationId xmlns:p14="http://schemas.microsoft.com/office/powerpoint/2010/main" val="51377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1FCAC974-FB68-D12F-2D9C-A907E565E7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F9101DD-60D1-0281-5411-60AD9E6E17F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932" y="6517421"/>
            <a:ext cx="1225577" cy="202655"/>
          </a:xfrm>
          <a:prstGeom prst="rect">
            <a:avLst/>
          </a:prstGeom>
        </p:spPr>
      </p:pic>
      <p:sp>
        <p:nvSpPr>
          <p:cNvPr id="5" name="Rectangle 11">
            <a:extLst>
              <a:ext uri="{FF2B5EF4-FFF2-40B4-BE49-F238E27FC236}">
                <a16:creationId xmlns:a16="http://schemas.microsoft.com/office/drawing/2014/main" id="{2D88CFEF-C9D1-F4B6-A613-BF09CC0D9652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(NASDAQ: LSCC)</a:t>
            </a:r>
          </a:p>
        </p:txBody>
      </p:sp>
    </p:spTree>
    <p:extLst>
      <p:ext uri="{BB962C8B-B14F-4D97-AF65-F5344CB8AC3E}">
        <p14:creationId xmlns:p14="http://schemas.microsoft.com/office/powerpoint/2010/main" val="3893446192"/>
      </p:ext>
    </p:extLst>
  </p:cSld>
  <p:clrMapOvr>
    <a:masterClrMapping/>
  </p:clrMapOvr>
  <p:hf hdr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8C3D2996-5078-68FE-DBAD-E64ECCB996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55160AF-389C-1443-A2CE-5692485983A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4448" y="2775743"/>
            <a:ext cx="5029200" cy="13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117884"/>
      </p:ext>
    </p:extLst>
  </p:cSld>
  <p:clrMapOvr>
    <a:masterClrMapping/>
  </p:clrMapOvr>
  <p:hf hdr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9D0A9068-372D-EBB5-C7C2-7D0791E0D2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Placeholder 5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718C2D6A-D43F-924F-BAE9-9B2EC4AFCF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64" r="27190"/>
          <a:stretch/>
        </p:blipFill>
        <p:spPr>
          <a:xfrm>
            <a:off x="5246866" y="0"/>
            <a:ext cx="6945134" cy="6858000"/>
          </a:xfrm>
          <a:prstGeom prst="rect">
            <a:avLst/>
          </a:prstGeom>
        </p:spPr>
      </p:pic>
      <p:sp>
        <p:nvSpPr>
          <p:cNvPr id="6" name="Rectangle 5" hidden="1">
            <a:extLst>
              <a:ext uri="{FF2B5EF4-FFF2-40B4-BE49-F238E27FC236}">
                <a16:creationId xmlns:a16="http://schemas.microsoft.com/office/drawing/2014/main" id="{9F30E1D1-F187-7049-92DB-D372AEEFC0E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1DB5C8">
                  <a:alpha val="56000"/>
                </a:srgbClr>
              </a:gs>
              <a:gs pos="99000">
                <a:srgbClr val="FEE227">
                  <a:alpha val="43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77F483-8788-D647-AC4F-88CDCD09BB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9893" y="2509069"/>
            <a:ext cx="4938699" cy="65548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defTabSz="914400"/>
            <a:r>
              <a:rPr lang="en-US" kern="0"/>
              <a:t>Section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4F73425-42F3-AC4E-B025-C6A4445030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9894" y="3601841"/>
            <a:ext cx="4938698" cy="423507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EF6AC1FE-4C34-FE48-8A9C-D272E23D3E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892" y="3917081"/>
            <a:ext cx="4938699" cy="423507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pic>
        <p:nvPicPr>
          <p:cNvPr id="20" name="Picture 1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C47C786-BD1B-254E-9A18-CF0A5B3D8F4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45EF84B-54F8-D249-9ACC-92F7EE4892DC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5246866" y="0"/>
            <a:ext cx="0" cy="6858000"/>
          </a:xfrm>
          <a:prstGeom prst="line">
            <a:avLst/>
          </a:prstGeom>
          <a:gradFill flip="none" rotWithShape="1">
            <a:gsLst>
              <a:gs pos="100000">
                <a:srgbClr val="001619">
                  <a:alpha val="0"/>
                </a:srgbClr>
              </a:gs>
              <a:gs pos="0">
                <a:srgbClr val="001619">
                  <a:alpha val="0"/>
                </a:srgbClr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081D23">
                    <a:alpha val="0"/>
                  </a:srgbClr>
                </a:gs>
                <a:gs pos="99000">
                  <a:srgbClr val="081D23">
                    <a:alpha val="0"/>
                  </a:srgbClr>
                </a:gs>
                <a:gs pos="45000">
                  <a:schemeClr val="bg1"/>
                </a:gs>
              </a:gsLst>
              <a:lin ang="5400000" scaled="1"/>
            </a:gradFill>
            <a:round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135321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Key Takeawa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FB5FAAF8-0DDA-4F47-8029-0715E2F758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FCFBCBB-A9A0-DA41-ABF9-5A06C7BD3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989381"/>
            <a:ext cx="11573123" cy="4409118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497F6DC7-B2F6-424E-BB89-9F778A4C5E7A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8D1021BB-6B4F-A042-AEC0-296EC7E9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1B1A355-5365-D645-A0B6-6BECCFB0A1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26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Content Righ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FB5FAAF8-0DDA-4F47-8029-0715E2F758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29FC75C-D61B-0046-BB66-5A34575C1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989380"/>
            <a:ext cx="5667020" cy="5408029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  <a:latin typeface="+mj-lt"/>
              </a:defRPr>
            </a:lvl1pPr>
            <a:lvl2pPr>
              <a:defRPr sz="2000">
                <a:solidFill>
                  <a:schemeClr val="bg1"/>
                </a:solidFill>
                <a:latin typeface="+mj-lt"/>
              </a:defRPr>
            </a:lvl2pPr>
            <a:lvl3pPr>
              <a:defRPr sz="2000">
                <a:solidFill>
                  <a:schemeClr val="bg1"/>
                </a:solidFill>
                <a:latin typeface="+mj-lt"/>
              </a:defRPr>
            </a:lvl3pPr>
            <a:lvl4pPr>
              <a:defRPr sz="2000">
                <a:solidFill>
                  <a:schemeClr val="bg1"/>
                </a:solidFill>
                <a:latin typeface="+mj-lt"/>
              </a:defRPr>
            </a:lvl4pPr>
            <a:lvl5pPr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D05B1185-3FE3-2548-93F1-49FEF38B3C77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1E26E063-F513-4847-9503-27B94E30F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20621D0-5420-1C4B-A795-01F821B2D1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7675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DBC6B04F-A20E-8042-9BD1-04E9B0DBA9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55160AF-389C-1443-A2CE-5692485983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448" y="2775743"/>
            <a:ext cx="5029200" cy="1308100"/>
          </a:xfrm>
          <a:prstGeom prst="rect">
            <a:avLst/>
          </a:prstGeom>
        </p:spPr>
      </p:pic>
      <p:sp>
        <p:nvSpPr>
          <p:cNvPr id="4" name="Rectangle 11">
            <a:extLst>
              <a:ext uri="{FF2B5EF4-FFF2-40B4-BE49-F238E27FC236}">
                <a16:creationId xmlns:a16="http://schemas.microsoft.com/office/drawing/2014/main" id="{FD65C148-2878-4CBD-A8DD-7DD16CFA63F9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Confidential</a:t>
            </a: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BCB97A0-DB1F-4818-88D0-D4F88E297F8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39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" Target="../slides/slide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2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microsoft.com/office/2007/relationships/hdphoto" Target="../media/hdphoto1.wdp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55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7.xml"/><Relationship Id="rId10" Type="http://schemas.openxmlformats.org/officeDocument/2006/relationships/image" Target="../media/image14.png"/><Relationship Id="rId4" Type="http://schemas.openxmlformats.org/officeDocument/2006/relationships/slideLayout" Target="../slideLayouts/slideLayout56.xml"/><Relationship Id="rId9" Type="http://schemas.microsoft.com/office/2007/relationships/hdphoto" Target="../media/hdphoto1.wdp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61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10" Type="http://schemas.openxmlformats.org/officeDocument/2006/relationships/image" Target="../media/image14.png"/><Relationship Id="rId4" Type="http://schemas.openxmlformats.org/officeDocument/2006/relationships/slideLayout" Target="../slideLayouts/slideLayout62.xml"/><Relationship Id="rId9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09601" y="154053"/>
            <a:ext cx="10985500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348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77" r:id="rId13"/>
    <p:sldLayoutId id="2147483778" r:id="rId14"/>
    <p:sldLayoutId id="2147483779" r:id="rId15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i="0">
          <a:solidFill>
            <a:schemeClr val="tx1"/>
          </a:solidFill>
          <a:latin typeface="+mj-lt"/>
          <a:ea typeface="+mj-ea"/>
          <a:cs typeface="Arial Black" panose="020B0A04020102020204" pitchFamily="34" charset="0"/>
          <a:sym typeface="Gill Sans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28599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857199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285797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714396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243834" indent="-24383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1pPr>
      <a:lvl2pPr marL="487668" indent="-243834" algn="l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ClrTx/>
        <a:buSzPct val="10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2pPr>
      <a:lvl3pPr marL="975336" indent="-31698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SzPct val="60000"/>
        <a:buFont typeface="Wingdings" pitchFamily="2" charset="2"/>
        <a:buChar char="§"/>
        <a:defRPr lang="en-US" sz="2000" dirty="0" smtClean="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3pPr>
      <a:lvl4pPr marL="1219170" indent="-31698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Tx/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4pPr>
      <a:lvl5pPr marL="1949845" indent="-457189" algn="l" rtl="0" eaLnBrk="1" fontAlgn="base" hangingPunct="1">
        <a:spcBef>
          <a:spcPts val="0"/>
        </a:spcBef>
        <a:spcAft>
          <a:spcPts val="800"/>
        </a:spcAft>
        <a:buClr>
          <a:schemeClr val="accent1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5pPr>
      <a:lvl6pPr marL="2238240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666839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095437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524037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1pPr>
      <a:lvl2pPr marL="428599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857199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285797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4pPr>
      <a:lvl5pPr marL="1714396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5pPr>
      <a:lvl6pPr marL="2142996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6pPr>
      <a:lvl7pPr marL="2571594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7pPr>
      <a:lvl8pPr marL="3000193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8pPr>
      <a:lvl9pPr marL="3428793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09601" y="154053"/>
            <a:ext cx="10985500" cy="6554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11"/>
          <p:cNvSpPr>
            <a:spLocks/>
          </p:cNvSpPr>
          <p:nvPr/>
        </p:nvSpPr>
        <p:spPr bwMode="auto">
          <a:xfrm>
            <a:off x="692330" y="6523446"/>
            <a:ext cx="184767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800" b="0" i="0">
                <a:solidFill>
                  <a:srgbClr val="7F7F7F"/>
                </a:solidFill>
                <a:latin typeface="+mj-lt"/>
                <a:cs typeface="Arial"/>
              </a:rPr>
              <a:t> Lattice Semiconductor Confidential</a:t>
            </a:r>
          </a:p>
        </p:txBody>
      </p:sp>
      <p:sp>
        <p:nvSpPr>
          <p:cNvPr id="39" name="TextBox 6"/>
          <p:cNvSpPr txBox="1">
            <a:spLocks noChangeArrowheads="1"/>
          </p:cNvSpPr>
          <p:nvPr/>
        </p:nvSpPr>
        <p:spPr bwMode="auto">
          <a:xfrm>
            <a:off x="5485342" y="6510299"/>
            <a:ext cx="1208617" cy="32808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algn="ctr">
              <a:defRPr sz="700">
                <a:solidFill>
                  <a:schemeClr val="tx1">
                    <a:tint val="75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sz="933">
                <a:latin typeface="+mj-lt"/>
                <a:cs typeface="Arial" panose="020B0604020202020204" pitchFamily="34" charset="0"/>
              </a:rPr>
              <a:t> [</a:t>
            </a:r>
            <a:fld id="{B47D6B3F-46F2-0F48-98B5-BD85166C0D7E}" type="slidenum">
              <a:rPr lang="en-US" sz="933" smtClean="0">
                <a:latin typeface="+mj-lt"/>
                <a:cs typeface="Arial" panose="020B0604020202020204" pitchFamily="34" charset="0"/>
              </a:rPr>
              <a:pPr lvl="0"/>
              <a:t>‹#›</a:t>
            </a:fld>
            <a:r>
              <a:rPr lang="en-US" sz="933">
                <a:latin typeface="+mj-lt"/>
                <a:cs typeface="Arial" panose="020B0604020202020204" pitchFamily="34" charset="0"/>
              </a:rPr>
              <a:t>]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10403171" y="6587674"/>
            <a:ext cx="1179229" cy="194127"/>
            <a:chOff x="3121025" y="2933700"/>
            <a:chExt cx="5949951" cy="979488"/>
          </a:xfrm>
          <a:solidFill>
            <a:schemeClr val="tx1"/>
          </a:solidFill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3289300" y="2933700"/>
              <a:ext cx="361950" cy="273050"/>
            </a:xfrm>
            <a:custGeom>
              <a:avLst/>
              <a:gdLst>
                <a:gd name="T0" fmla="*/ 2 w 32"/>
                <a:gd name="T1" fmla="*/ 24 h 24"/>
                <a:gd name="T2" fmla="*/ 25 w 32"/>
                <a:gd name="T3" fmla="*/ 24 h 24"/>
                <a:gd name="T4" fmla="*/ 26 w 32"/>
                <a:gd name="T5" fmla="*/ 23 h 24"/>
                <a:gd name="T6" fmla="*/ 31 w 32"/>
                <a:gd name="T7" fmla="*/ 3 h 24"/>
                <a:gd name="T8" fmla="*/ 31 w 32"/>
                <a:gd name="T9" fmla="*/ 1 h 24"/>
                <a:gd name="T10" fmla="*/ 30 w 32"/>
                <a:gd name="T11" fmla="*/ 0 h 24"/>
                <a:gd name="T12" fmla="*/ 7 w 32"/>
                <a:gd name="T13" fmla="*/ 0 h 24"/>
                <a:gd name="T14" fmla="*/ 5 w 32"/>
                <a:gd name="T15" fmla="*/ 2 h 24"/>
                <a:gd name="T16" fmla="*/ 0 w 32"/>
                <a:gd name="T17" fmla="*/ 22 h 24"/>
                <a:gd name="T18" fmla="*/ 1 w 32"/>
                <a:gd name="T19" fmla="*/ 24 h 24"/>
                <a:gd name="T20" fmla="*/ 2 w 32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2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2"/>
                    <a:pt x="32" y="2"/>
                    <a:pt x="31" y="1"/>
                  </a:cubicBezTo>
                  <a:cubicBezTo>
                    <a:pt x="31" y="1"/>
                    <a:pt x="30" y="0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1" y="24"/>
                    <a:pt x="1" y="24"/>
                    <a:pt x="2" y="2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3211513" y="3286125"/>
              <a:ext cx="349250" cy="273050"/>
            </a:xfrm>
            <a:custGeom>
              <a:avLst/>
              <a:gdLst>
                <a:gd name="T0" fmla="*/ 26 w 31"/>
                <a:gd name="T1" fmla="*/ 22 h 24"/>
                <a:gd name="T2" fmla="*/ 31 w 31"/>
                <a:gd name="T3" fmla="*/ 2 h 24"/>
                <a:gd name="T4" fmla="*/ 31 w 31"/>
                <a:gd name="T5" fmla="*/ 0 h 24"/>
                <a:gd name="T6" fmla="*/ 29 w 31"/>
                <a:gd name="T7" fmla="*/ 0 h 24"/>
                <a:gd name="T8" fmla="*/ 7 w 31"/>
                <a:gd name="T9" fmla="*/ 0 h 24"/>
                <a:gd name="T10" fmla="*/ 5 w 31"/>
                <a:gd name="T11" fmla="*/ 1 h 24"/>
                <a:gd name="T12" fmla="*/ 0 w 31"/>
                <a:gd name="T13" fmla="*/ 21 h 24"/>
                <a:gd name="T14" fmla="*/ 0 w 31"/>
                <a:gd name="T15" fmla="*/ 23 h 24"/>
                <a:gd name="T16" fmla="*/ 2 w 31"/>
                <a:gd name="T17" fmla="*/ 24 h 24"/>
                <a:gd name="T18" fmla="*/ 24 w 31"/>
                <a:gd name="T19" fmla="*/ 24 h 24"/>
                <a:gd name="T20" fmla="*/ 26 w 31"/>
                <a:gd name="T2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6" y="22"/>
                  </a:move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1" y="1"/>
                    <a:pt x="31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3121025" y="3627438"/>
              <a:ext cx="360363" cy="274638"/>
            </a:xfrm>
            <a:custGeom>
              <a:avLst/>
              <a:gdLst>
                <a:gd name="T0" fmla="*/ 30 w 32"/>
                <a:gd name="T1" fmla="*/ 0 h 24"/>
                <a:gd name="T2" fmla="*/ 7 w 32"/>
                <a:gd name="T3" fmla="*/ 0 h 24"/>
                <a:gd name="T4" fmla="*/ 5 w 32"/>
                <a:gd name="T5" fmla="*/ 1 h 24"/>
                <a:gd name="T6" fmla="*/ 0 w 32"/>
                <a:gd name="T7" fmla="*/ 22 h 24"/>
                <a:gd name="T8" fmla="*/ 1 w 32"/>
                <a:gd name="T9" fmla="*/ 23 h 24"/>
                <a:gd name="T10" fmla="*/ 2 w 32"/>
                <a:gd name="T11" fmla="*/ 24 h 24"/>
                <a:gd name="T12" fmla="*/ 25 w 32"/>
                <a:gd name="T13" fmla="*/ 24 h 24"/>
                <a:gd name="T14" fmla="*/ 26 w 32"/>
                <a:gd name="T15" fmla="*/ 23 h 24"/>
                <a:gd name="T16" fmla="*/ 31 w 32"/>
                <a:gd name="T17" fmla="*/ 2 h 24"/>
                <a:gd name="T18" fmla="*/ 31 w 32"/>
                <a:gd name="T19" fmla="*/ 1 h 24"/>
                <a:gd name="T20" fmla="*/ 30 w 32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4"/>
                    <a:pt x="1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3662363" y="2933700"/>
              <a:ext cx="349250" cy="273050"/>
            </a:xfrm>
            <a:custGeom>
              <a:avLst/>
              <a:gdLst>
                <a:gd name="T0" fmla="*/ 2 w 31"/>
                <a:gd name="T1" fmla="*/ 24 h 24"/>
                <a:gd name="T2" fmla="*/ 24 w 31"/>
                <a:gd name="T3" fmla="*/ 24 h 24"/>
                <a:gd name="T4" fmla="*/ 26 w 31"/>
                <a:gd name="T5" fmla="*/ 23 h 24"/>
                <a:gd name="T6" fmla="*/ 31 w 31"/>
                <a:gd name="T7" fmla="*/ 3 h 24"/>
                <a:gd name="T8" fmla="*/ 31 w 31"/>
                <a:gd name="T9" fmla="*/ 1 h 24"/>
                <a:gd name="T10" fmla="*/ 29 w 31"/>
                <a:gd name="T11" fmla="*/ 0 h 24"/>
                <a:gd name="T12" fmla="*/ 7 w 31"/>
                <a:gd name="T13" fmla="*/ 0 h 24"/>
                <a:gd name="T14" fmla="*/ 5 w 31"/>
                <a:gd name="T15" fmla="*/ 2 h 24"/>
                <a:gd name="T16" fmla="*/ 0 w 31"/>
                <a:gd name="T17" fmla="*/ 22 h 24"/>
                <a:gd name="T18" fmla="*/ 0 w 31"/>
                <a:gd name="T19" fmla="*/ 24 h 24"/>
                <a:gd name="T20" fmla="*/ 2 w 31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1"/>
                  </a:cubicBezTo>
                  <a:cubicBezTo>
                    <a:pt x="31" y="1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1" y="24"/>
                    <a:pt x="1" y="24"/>
                    <a:pt x="2" y="2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3571875" y="3286125"/>
              <a:ext cx="360363" cy="273050"/>
            </a:xfrm>
            <a:custGeom>
              <a:avLst/>
              <a:gdLst>
                <a:gd name="T0" fmla="*/ 27 w 32"/>
                <a:gd name="T1" fmla="*/ 22 h 24"/>
                <a:gd name="T2" fmla="*/ 32 w 32"/>
                <a:gd name="T3" fmla="*/ 2 h 24"/>
                <a:gd name="T4" fmla="*/ 31 w 32"/>
                <a:gd name="T5" fmla="*/ 0 h 24"/>
                <a:gd name="T6" fmla="*/ 30 w 32"/>
                <a:gd name="T7" fmla="*/ 0 h 24"/>
                <a:gd name="T8" fmla="*/ 7 w 32"/>
                <a:gd name="T9" fmla="*/ 0 h 24"/>
                <a:gd name="T10" fmla="*/ 6 w 32"/>
                <a:gd name="T11" fmla="*/ 1 h 24"/>
                <a:gd name="T12" fmla="*/ 0 w 32"/>
                <a:gd name="T13" fmla="*/ 21 h 24"/>
                <a:gd name="T14" fmla="*/ 1 w 32"/>
                <a:gd name="T15" fmla="*/ 23 h 24"/>
                <a:gd name="T16" fmla="*/ 2 w 32"/>
                <a:gd name="T17" fmla="*/ 24 h 24"/>
                <a:gd name="T18" fmla="*/ 25 w 32"/>
                <a:gd name="T19" fmla="*/ 24 h 24"/>
                <a:gd name="T20" fmla="*/ 27 w 32"/>
                <a:gd name="T2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27" y="2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1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3"/>
                    <a:pt x="2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3"/>
                    <a:pt x="27" y="2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3492500" y="3627438"/>
              <a:ext cx="349250" cy="274638"/>
            </a:xfrm>
            <a:custGeom>
              <a:avLst/>
              <a:gdLst>
                <a:gd name="T0" fmla="*/ 29 w 31"/>
                <a:gd name="T1" fmla="*/ 0 h 24"/>
                <a:gd name="T2" fmla="*/ 7 w 31"/>
                <a:gd name="T3" fmla="*/ 0 h 24"/>
                <a:gd name="T4" fmla="*/ 5 w 31"/>
                <a:gd name="T5" fmla="*/ 1 h 24"/>
                <a:gd name="T6" fmla="*/ 0 w 31"/>
                <a:gd name="T7" fmla="*/ 22 h 24"/>
                <a:gd name="T8" fmla="*/ 0 w 31"/>
                <a:gd name="T9" fmla="*/ 23 h 24"/>
                <a:gd name="T10" fmla="*/ 2 w 31"/>
                <a:gd name="T11" fmla="*/ 24 h 24"/>
                <a:gd name="T12" fmla="*/ 24 w 31"/>
                <a:gd name="T13" fmla="*/ 24 h 24"/>
                <a:gd name="T14" fmla="*/ 26 w 31"/>
                <a:gd name="T15" fmla="*/ 23 h 24"/>
                <a:gd name="T16" fmla="*/ 31 w 31"/>
                <a:gd name="T17" fmla="*/ 2 h 24"/>
                <a:gd name="T18" fmla="*/ 31 w 31"/>
                <a:gd name="T19" fmla="*/ 1 h 24"/>
                <a:gd name="T20" fmla="*/ 29 w 31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1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1" y="0"/>
                    <a:pt x="30" y="0"/>
                    <a:pt x="2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4033838" y="2933700"/>
              <a:ext cx="349250" cy="273050"/>
            </a:xfrm>
            <a:custGeom>
              <a:avLst/>
              <a:gdLst>
                <a:gd name="T0" fmla="*/ 31 w 31"/>
                <a:gd name="T1" fmla="*/ 1 h 24"/>
                <a:gd name="T2" fmla="*/ 29 w 31"/>
                <a:gd name="T3" fmla="*/ 0 h 24"/>
                <a:gd name="T4" fmla="*/ 7 w 31"/>
                <a:gd name="T5" fmla="*/ 0 h 24"/>
                <a:gd name="T6" fmla="*/ 5 w 31"/>
                <a:gd name="T7" fmla="*/ 2 h 24"/>
                <a:gd name="T8" fmla="*/ 0 w 31"/>
                <a:gd name="T9" fmla="*/ 22 h 24"/>
                <a:gd name="T10" fmla="*/ 0 w 31"/>
                <a:gd name="T11" fmla="*/ 24 h 24"/>
                <a:gd name="T12" fmla="*/ 2 w 31"/>
                <a:gd name="T13" fmla="*/ 24 h 24"/>
                <a:gd name="T14" fmla="*/ 24 w 31"/>
                <a:gd name="T15" fmla="*/ 24 h 24"/>
                <a:gd name="T16" fmla="*/ 26 w 31"/>
                <a:gd name="T17" fmla="*/ 23 h 24"/>
                <a:gd name="T18" fmla="*/ 31 w 31"/>
                <a:gd name="T19" fmla="*/ 3 h 24"/>
                <a:gd name="T20" fmla="*/ 31 w 31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31" y="1"/>
                  </a:moveTo>
                  <a:cubicBezTo>
                    <a:pt x="30" y="1"/>
                    <a:pt x="30" y="0"/>
                    <a:pt x="2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4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4"/>
                    <a:pt x="26" y="2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2"/>
                    <a:pt x="31" y="2"/>
                    <a:pt x="31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3943350" y="3286125"/>
              <a:ext cx="360363" cy="273050"/>
            </a:xfrm>
            <a:custGeom>
              <a:avLst/>
              <a:gdLst>
                <a:gd name="T0" fmla="*/ 30 w 32"/>
                <a:gd name="T1" fmla="*/ 0 h 24"/>
                <a:gd name="T2" fmla="*/ 7 w 32"/>
                <a:gd name="T3" fmla="*/ 0 h 24"/>
                <a:gd name="T4" fmla="*/ 5 w 32"/>
                <a:gd name="T5" fmla="*/ 1 h 24"/>
                <a:gd name="T6" fmla="*/ 0 w 32"/>
                <a:gd name="T7" fmla="*/ 21 h 24"/>
                <a:gd name="T8" fmla="*/ 1 w 32"/>
                <a:gd name="T9" fmla="*/ 23 h 24"/>
                <a:gd name="T10" fmla="*/ 2 w 32"/>
                <a:gd name="T11" fmla="*/ 24 h 24"/>
                <a:gd name="T12" fmla="*/ 25 w 32"/>
                <a:gd name="T13" fmla="*/ 24 h 24"/>
                <a:gd name="T14" fmla="*/ 26 w 32"/>
                <a:gd name="T15" fmla="*/ 22 h 24"/>
                <a:gd name="T16" fmla="*/ 31 w 32"/>
                <a:gd name="T17" fmla="*/ 2 h 24"/>
                <a:gd name="T18" fmla="*/ 31 w 32"/>
                <a:gd name="T19" fmla="*/ 0 h 24"/>
                <a:gd name="T20" fmla="*/ 30 w 32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4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3"/>
                    <a:pt x="26" y="2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1"/>
                    <a:pt x="31" y="1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3863975" y="3627438"/>
              <a:ext cx="350838" cy="274638"/>
            </a:xfrm>
            <a:custGeom>
              <a:avLst/>
              <a:gdLst>
                <a:gd name="T0" fmla="*/ 29 w 31"/>
                <a:gd name="T1" fmla="*/ 0 h 24"/>
                <a:gd name="T2" fmla="*/ 7 w 31"/>
                <a:gd name="T3" fmla="*/ 0 h 24"/>
                <a:gd name="T4" fmla="*/ 5 w 31"/>
                <a:gd name="T5" fmla="*/ 1 h 24"/>
                <a:gd name="T6" fmla="*/ 0 w 31"/>
                <a:gd name="T7" fmla="*/ 22 h 24"/>
                <a:gd name="T8" fmla="*/ 0 w 31"/>
                <a:gd name="T9" fmla="*/ 23 h 24"/>
                <a:gd name="T10" fmla="*/ 2 w 31"/>
                <a:gd name="T11" fmla="*/ 24 h 24"/>
                <a:gd name="T12" fmla="*/ 24 w 31"/>
                <a:gd name="T13" fmla="*/ 24 h 24"/>
                <a:gd name="T14" fmla="*/ 26 w 31"/>
                <a:gd name="T15" fmla="*/ 23 h 24"/>
                <a:gd name="T16" fmla="*/ 31 w 31"/>
                <a:gd name="T17" fmla="*/ 2 h 24"/>
                <a:gd name="T18" fmla="*/ 31 w 31"/>
                <a:gd name="T19" fmla="*/ 1 h 24"/>
                <a:gd name="T20" fmla="*/ 29 w 31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4">
                  <a:moveTo>
                    <a:pt x="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1" y="24"/>
                    <a:pt x="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6" y="23"/>
                    <a:pt x="26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1"/>
                    <a:pt x="31" y="1"/>
                  </a:cubicBezTo>
                  <a:cubicBezTo>
                    <a:pt x="30" y="0"/>
                    <a:pt x="30" y="0"/>
                    <a:pt x="2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4462463" y="2933700"/>
              <a:ext cx="608013" cy="649288"/>
            </a:xfrm>
            <a:custGeom>
              <a:avLst/>
              <a:gdLst>
                <a:gd name="T0" fmla="*/ 52 w 54"/>
                <a:gd name="T1" fmla="*/ 47 h 57"/>
                <a:gd name="T2" fmla="*/ 16 w 54"/>
                <a:gd name="T3" fmla="*/ 47 h 57"/>
                <a:gd name="T4" fmla="*/ 27 w 54"/>
                <a:gd name="T5" fmla="*/ 3 h 57"/>
                <a:gd name="T6" fmla="*/ 27 w 54"/>
                <a:gd name="T7" fmla="*/ 1 h 57"/>
                <a:gd name="T8" fmla="*/ 25 w 54"/>
                <a:gd name="T9" fmla="*/ 0 h 57"/>
                <a:gd name="T10" fmla="*/ 16 w 54"/>
                <a:gd name="T11" fmla="*/ 0 h 57"/>
                <a:gd name="T12" fmla="*/ 14 w 54"/>
                <a:gd name="T13" fmla="*/ 2 h 57"/>
                <a:gd name="T14" fmla="*/ 0 w 54"/>
                <a:gd name="T15" fmla="*/ 55 h 57"/>
                <a:gd name="T16" fmla="*/ 0 w 54"/>
                <a:gd name="T17" fmla="*/ 56 h 57"/>
                <a:gd name="T18" fmla="*/ 2 w 54"/>
                <a:gd name="T19" fmla="*/ 57 h 57"/>
                <a:gd name="T20" fmla="*/ 51 w 54"/>
                <a:gd name="T21" fmla="*/ 57 h 57"/>
                <a:gd name="T22" fmla="*/ 53 w 54"/>
                <a:gd name="T23" fmla="*/ 56 h 57"/>
                <a:gd name="T24" fmla="*/ 54 w 54"/>
                <a:gd name="T25" fmla="*/ 49 h 57"/>
                <a:gd name="T26" fmla="*/ 54 w 54"/>
                <a:gd name="T27" fmla="*/ 48 h 57"/>
                <a:gd name="T28" fmla="*/ 52 w 54"/>
                <a:gd name="T2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57">
                  <a:moveTo>
                    <a:pt x="52" y="47"/>
                  </a:moveTo>
                  <a:cubicBezTo>
                    <a:pt x="16" y="47"/>
                    <a:pt x="16" y="47"/>
                    <a:pt x="16" y="4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8" y="2"/>
                    <a:pt x="27" y="2"/>
                    <a:pt x="27" y="1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1" y="57"/>
                    <a:pt x="1" y="57"/>
                    <a:pt x="2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7"/>
                    <a:pt x="52" y="57"/>
                    <a:pt x="53" y="5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9"/>
                    <a:pt x="54" y="48"/>
                    <a:pt x="54" y="48"/>
                  </a:cubicBezTo>
                  <a:cubicBezTo>
                    <a:pt x="54" y="47"/>
                    <a:pt x="53" y="47"/>
                    <a:pt x="52" y="4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3" name="Freeform 15"/>
            <p:cNvSpPr>
              <a:spLocks noEditPoints="1"/>
            </p:cNvSpPr>
            <p:nvPr/>
          </p:nvSpPr>
          <p:spPr bwMode="auto">
            <a:xfrm>
              <a:off x="5103813" y="2933700"/>
              <a:ext cx="800100" cy="649288"/>
            </a:xfrm>
            <a:custGeom>
              <a:avLst/>
              <a:gdLst>
                <a:gd name="T0" fmla="*/ 57 w 71"/>
                <a:gd name="T1" fmla="*/ 2 h 57"/>
                <a:gd name="T2" fmla="*/ 55 w 71"/>
                <a:gd name="T3" fmla="*/ 0 h 57"/>
                <a:gd name="T4" fmla="*/ 45 w 71"/>
                <a:gd name="T5" fmla="*/ 0 h 57"/>
                <a:gd name="T6" fmla="*/ 44 w 71"/>
                <a:gd name="T7" fmla="*/ 1 h 57"/>
                <a:gd name="T8" fmla="*/ 1 w 71"/>
                <a:gd name="T9" fmla="*/ 54 h 57"/>
                <a:gd name="T10" fmla="*/ 1 w 71"/>
                <a:gd name="T11" fmla="*/ 56 h 57"/>
                <a:gd name="T12" fmla="*/ 3 w 71"/>
                <a:gd name="T13" fmla="*/ 57 h 57"/>
                <a:gd name="T14" fmla="*/ 13 w 71"/>
                <a:gd name="T15" fmla="*/ 57 h 57"/>
                <a:gd name="T16" fmla="*/ 14 w 71"/>
                <a:gd name="T17" fmla="*/ 56 h 57"/>
                <a:gd name="T18" fmla="*/ 25 w 71"/>
                <a:gd name="T19" fmla="*/ 43 h 57"/>
                <a:gd name="T20" fmla="*/ 53 w 71"/>
                <a:gd name="T21" fmla="*/ 43 h 57"/>
                <a:gd name="T22" fmla="*/ 57 w 71"/>
                <a:gd name="T23" fmla="*/ 56 h 57"/>
                <a:gd name="T24" fmla="*/ 58 w 71"/>
                <a:gd name="T25" fmla="*/ 57 h 57"/>
                <a:gd name="T26" fmla="*/ 69 w 71"/>
                <a:gd name="T27" fmla="*/ 57 h 57"/>
                <a:gd name="T28" fmla="*/ 70 w 71"/>
                <a:gd name="T29" fmla="*/ 56 h 57"/>
                <a:gd name="T30" fmla="*/ 71 w 71"/>
                <a:gd name="T31" fmla="*/ 55 h 57"/>
                <a:gd name="T32" fmla="*/ 57 w 71"/>
                <a:gd name="T33" fmla="*/ 2 h 57"/>
                <a:gd name="T34" fmla="*/ 51 w 71"/>
                <a:gd name="T35" fmla="*/ 33 h 57"/>
                <a:gd name="T36" fmla="*/ 33 w 71"/>
                <a:gd name="T37" fmla="*/ 33 h 57"/>
                <a:gd name="T38" fmla="*/ 41 w 71"/>
                <a:gd name="T39" fmla="*/ 23 h 57"/>
                <a:gd name="T40" fmla="*/ 47 w 71"/>
                <a:gd name="T41" fmla="*/ 15 h 57"/>
                <a:gd name="T42" fmla="*/ 48 w 71"/>
                <a:gd name="T43" fmla="*/ 23 h 57"/>
                <a:gd name="T44" fmla="*/ 51 w 71"/>
                <a:gd name="T45" fmla="*/ 3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57">
                  <a:moveTo>
                    <a:pt x="57" y="2"/>
                  </a:moveTo>
                  <a:cubicBezTo>
                    <a:pt x="57" y="1"/>
                    <a:pt x="56" y="0"/>
                    <a:pt x="5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1"/>
                    <a:pt x="44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5"/>
                    <a:pt x="0" y="55"/>
                    <a:pt x="1" y="56"/>
                  </a:cubicBezTo>
                  <a:cubicBezTo>
                    <a:pt x="1" y="57"/>
                    <a:pt x="2" y="57"/>
                    <a:pt x="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4" y="57"/>
                    <a:pt x="14" y="56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7"/>
                    <a:pt x="58" y="57"/>
                    <a:pt x="58" y="57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9" y="57"/>
                    <a:pt x="70" y="57"/>
                    <a:pt x="70" y="56"/>
                  </a:cubicBezTo>
                  <a:cubicBezTo>
                    <a:pt x="71" y="56"/>
                    <a:pt x="71" y="55"/>
                    <a:pt x="71" y="55"/>
                  </a:cubicBezTo>
                  <a:lnTo>
                    <a:pt x="57" y="2"/>
                  </a:lnTo>
                  <a:close/>
                  <a:moveTo>
                    <a:pt x="51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3" y="21"/>
                    <a:pt x="45" y="18"/>
                    <a:pt x="47" y="15"/>
                  </a:cubicBezTo>
                  <a:cubicBezTo>
                    <a:pt x="47" y="18"/>
                    <a:pt x="47" y="20"/>
                    <a:pt x="48" y="23"/>
                  </a:cubicBezTo>
                  <a:lnTo>
                    <a:pt x="51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4" name="Freeform 16"/>
            <p:cNvSpPr>
              <a:spLocks/>
            </p:cNvSpPr>
            <p:nvPr/>
          </p:nvSpPr>
          <p:spPr bwMode="auto">
            <a:xfrm>
              <a:off x="5926138" y="2933700"/>
              <a:ext cx="711200" cy="649288"/>
            </a:xfrm>
            <a:custGeom>
              <a:avLst/>
              <a:gdLst>
                <a:gd name="T0" fmla="*/ 61 w 63"/>
                <a:gd name="T1" fmla="*/ 0 h 57"/>
                <a:gd name="T2" fmla="*/ 4 w 63"/>
                <a:gd name="T3" fmla="*/ 0 h 57"/>
                <a:gd name="T4" fmla="*/ 2 w 63"/>
                <a:gd name="T5" fmla="*/ 2 h 57"/>
                <a:gd name="T6" fmla="*/ 0 w 63"/>
                <a:gd name="T7" fmla="*/ 8 h 57"/>
                <a:gd name="T8" fmla="*/ 1 w 63"/>
                <a:gd name="T9" fmla="*/ 10 h 57"/>
                <a:gd name="T10" fmla="*/ 2 w 63"/>
                <a:gd name="T11" fmla="*/ 11 h 57"/>
                <a:gd name="T12" fmla="*/ 23 w 63"/>
                <a:gd name="T13" fmla="*/ 11 h 57"/>
                <a:gd name="T14" fmla="*/ 12 w 63"/>
                <a:gd name="T15" fmla="*/ 55 h 57"/>
                <a:gd name="T16" fmla="*/ 12 w 63"/>
                <a:gd name="T17" fmla="*/ 56 h 57"/>
                <a:gd name="T18" fmla="*/ 14 w 63"/>
                <a:gd name="T19" fmla="*/ 57 h 57"/>
                <a:gd name="T20" fmla="*/ 24 w 63"/>
                <a:gd name="T21" fmla="*/ 57 h 57"/>
                <a:gd name="T22" fmla="*/ 26 w 63"/>
                <a:gd name="T23" fmla="*/ 56 h 57"/>
                <a:gd name="T24" fmla="*/ 37 w 63"/>
                <a:gd name="T25" fmla="*/ 11 h 57"/>
                <a:gd name="T26" fmla="*/ 59 w 63"/>
                <a:gd name="T27" fmla="*/ 11 h 57"/>
                <a:gd name="T28" fmla="*/ 61 w 63"/>
                <a:gd name="T29" fmla="*/ 9 h 57"/>
                <a:gd name="T30" fmla="*/ 63 w 63"/>
                <a:gd name="T31" fmla="*/ 3 h 57"/>
                <a:gd name="T32" fmla="*/ 63 w 63"/>
                <a:gd name="T33" fmla="*/ 1 h 57"/>
                <a:gd name="T34" fmla="*/ 61 w 63"/>
                <a:gd name="T3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57">
                  <a:moveTo>
                    <a:pt x="6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6"/>
                    <a:pt x="12" y="56"/>
                  </a:cubicBezTo>
                  <a:cubicBezTo>
                    <a:pt x="13" y="57"/>
                    <a:pt x="13" y="57"/>
                    <a:pt x="1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7"/>
                    <a:pt x="25" y="57"/>
                    <a:pt x="26" y="56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0" y="11"/>
                    <a:pt x="61" y="10"/>
                    <a:pt x="61" y="9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2" y="0"/>
                    <a:pt x="6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5" name="Freeform 17"/>
            <p:cNvSpPr>
              <a:spLocks/>
            </p:cNvSpPr>
            <p:nvPr/>
          </p:nvSpPr>
          <p:spPr bwMode="auto">
            <a:xfrm>
              <a:off x="6648450" y="2933700"/>
              <a:ext cx="709613" cy="649288"/>
            </a:xfrm>
            <a:custGeom>
              <a:avLst/>
              <a:gdLst>
                <a:gd name="T0" fmla="*/ 61 w 63"/>
                <a:gd name="T1" fmla="*/ 9 h 57"/>
                <a:gd name="T2" fmla="*/ 63 w 63"/>
                <a:gd name="T3" fmla="*/ 3 h 57"/>
                <a:gd name="T4" fmla="*/ 63 w 63"/>
                <a:gd name="T5" fmla="*/ 1 h 57"/>
                <a:gd name="T6" fmla="*/ 61 w 63"/>
                <a:gd name="T7" fmla="*/ 0 h 57"/>
                <a:gd name="T8" fmla="*/ 4 w 63"/>
                <a:gd name="T9" fmla="*/ 0 h 57"/>
                <a:gd name="T10" fmla="*/ 2 w 63"/>
                <a:gd name="T11" fmla="*/ 2 h 57"/>
                <a:gd name="T12" fmla="*/ 0 w 63"/>
                <a:gd name="T13" fmla="*/ 8 h 57"/>
                <a:gd name="T14" fmla="*/ 1 w 63"/>
                <a:gd name="T15" fmla="*/ 10 h 57"/>
                <a:gd name="T16" fmla="*/ 2 w 63"/>
                <a:gd name="T17" fmla="*/ 11 h 57"/>
                <a:gd name="T18" fmla="*/ 23 w 63"/>
                <a:gd name="T19" fmla="*/ 11 h 57"/>
                <a:gd name="T20" fmla="*/ 12 w 63"/>
                <a:gd name="T21" fmla="*/ 55 h 57"/>
                <a:gd name="T22" fmla="*/ 12 w 63"/>
                <a:gd name="T23" fmla="*/ 56 h 57"/>
                <a:gd name="T24" fmla="*/ 14 w 63"/>
                <a:gd name="T25" fmla="*/ 57 h 57"/>
                <a:gd name="T26" fmla="*/ 24 w 63"/>
                <a:gd name="T27" fmla="*/ 57 h 57"/>
                <a:gd name="T28" fmla="*/ 26 w 63"/>
                <a:gd name="T29" fmla="*/ 56 h 57"/>
                <a:gd name="T30" fmla="*/ 37 w 63"/>
                <a:gd name="T31" fmla="*/ 11 h 57"/>
                <a:gd name="T32" fmla="*/ 59 w 63"/>
                <a:gd name="T33" fmla="*/ 11 h 57"/>
                <a:gd name="T34" fmla="*/ 61 w 63"/>
                <a:gd name="T35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57">
                  <a:moveTo>
                    <a:pt x="61" y="9"/>
                  </a:move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2" y="0"/>
                    <a:pt x="6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2" y="11"/>
                    <a:pt x="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6"/>
                    <a:pt x="12" y="56"/>
                  </a:cubicBezTo>
                  <a:cubicBezTo>
                    <a:pt x="13" y="57"/>
                    <a:pt x="13" y="57"/>
                    <a:pt x="1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7"/>
                    <a:pt x="25" y="57"/>
                    <a:pt x="26" y="56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0" y="11"/>
                    <a:pt x="61" y="10"/>
                    <a:pt x="61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6" name="Freeform 18"/>
            <p:cNvSpPr>
              <a:spLocks/>
            </p:cNvSpPr>
            <p:nvPr/>
          </p:nvSpPr>
          <p:spPr bwMode="auto">
            <a:xfrm>
              <a:off x="7278688" y="2933700"/>
              <a:ext cx="327025" cy="649288"/>
            </a:xfrm>
            <a:custGeom>
              <a:avLst/>
              <a:gdLst>
                <a:gd name="T0" fmla="*/ 28 w 29"/>
                <a:gd name="T1" fmla="*/ 1 h 57"/>
                <a:gd name="T2" fmla="*/ 26 w 29"/>
                <a:gd name="T3" fmla="*/ 0 h 57"/>
                <a:gd name="T4" fmla="*/ 16 w 29"/>
                <a:gd name="T5" fmla="*/ 0 h 57"/>
                <a:gd name="T6" fmla="*/ 14 w 29"/>
                <a:gd name="T7" fmla="*/ 2 h 57"/>
                <a:gd name="T8" fmla="*/ 1 w 29"/>
                <a:gd name="T9" fmla="*/ 55 h 57"/>
                <a:gd name="T10" fmla="*/ 1 w 29"/>
                <a:gd name="T11" fmla="*/ 56 h 57"/>
                <a:gd name="T12" fmla="*/ 3 w 29"/>
                <a:gd name="T13" fmla="*/ 57 h 57"/>
                <a:gd name="T14" fmla="*/ 13 w 29"/>
                <a:gd name="T15" fmla="*/ 57 h 57"/>
                <a:gd name="T16" fmla="*/ 15 w 29"/>
                <a:gd name="T17" fmla="*/ 56 h 57"/>
                <a:gd name="T18" fmla="*/ 28 w 29"/>
                <a:gd name="T19" fmla="*/ 3 h 57"/>
                <a:gd name="T20" fmla="*/ 28 w 29"/>
                <a:gd name="T2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57">
                  <a:moveTo>
                    <a:pt x="28" y="1"/>
                  </a:moveTo>
                  <a:cubicBezTo>
                    <a:pt x="28" y="1"/>
                    <a:pt x="27" y="0"/>
                    <a:pt x="2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1"/>
                    <a:pt x="14" y="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1" y="56"/>
                    <a:pt x="1" y="56"/>
                  </a:cubicBezTo>
                  <a:cubicBezTo>
                    <a:pt x="1" y="57"/>
                    <a:pt x="2" y="57"/>
                    <a:pt x="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4" y="57"/>
                    <a:pt x="14" y="57"/>
                    <a:pt x="15" y="5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2"/>
                    <a:pt x="28" y="2"/>
                    <a:pt x="28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7" name="Freeform 19"/>
            <p:cNvSpPr>
              <a:spLocks/>
            </p:cNvSpPr>
            <p:nvPr/>
          </p:nvSpPr>
          <p:spPr bwMode="auto">
            <a:xfrm>
              <a:off x="7583488" y="2933700"/>
              <a:ext cx="755650" cy="649288"/>
            </a:xfrm>
            <a:custGeom>
              <a:avLst/>
              <a:gdLst>
                <a:gd name="T0" fmla="*/ 53 w 67"/>
                <a:gd name="T1" fmla="*/ 47 h 57"/>
                <a:gd name="T2" fmla="*/ 31 w 67"/>
                <a:gd name="T3" fmla="*/ 47 h 57"/>
                <a:gd name="T4" fmla="*/ 17 w 67"/>
                <a:gd name="T5" fmla="*/ 42 h 57"/>
                <a:gd name="T6" fmla="*/ 16 w 67"/>
                <a:gd name="T7" fmla="*/ 29 h 57"/>
                <a:gd name="T8" fmla="*/ 42 w 67"/>
                <a:gd name="T9" fmla="*/ 11 h 57"/>
                <a:gd name="T10" fmla="*/ 64 w 67"/>
                <a:gd name="T11" fmla="*/ 11 h 57"/>
                <a:gd name="T12" fmla="*/ 66 w 67"/>
                <a:gd name="T13" fmla="*/ 9 h 57"/>
                <a:gd name="T14" fmla="*/ 67 w 67"/>
                <a:gd name="T15" fmla="*/ 3 h 57"/>
                <a:gd name="T16" fmla="*/ 67 w 67"/>
                <a:gd name="T17" fmla="*/ 1 h 57"/>
                <a:gd name="T18" fmla="*/ 65 w 67"/>
                <a:gd name="T19" fmla="*/ 0 h 57"/>
                <a:gd name="T20" fmla="*/ 43 w 67"/>
                <a:gd name="T21" fmla="*/ 0 h 57"/>
                <a:gd name="T22" fmla="*/ 2 w 67"/>
                <a:gd name="T23" fmla="*/ 28 h 57"/>
                <a:gd name="T24" fmla="*/ 5 w 67"/>
                <a:gd name="T25" fmla="*/ 48 h 57"/>
                <a:gd name="T26" fmla="*/ 29 w 67"/>
                <a:gd name="T27" fmla="*/ 57 h 57"/>
                <a:gd name="T28" fmla="*/ 51 w 67"/>
                <a:gd name="T29" fmla="*/ 57 h 57"/>
                <a:gd name="T30" fmla="*/ 53 w 67"/>
                <a:gd name="T31" fmla="*/ 56 h 57"/>
                <a:gd name="T32" fmla="*/ 55 w 67"/>
                <a:gd name="T33" fmla="*/ 49 h 57"/>
                <a:gd name="T34" fmla="*/ 55 w 67"/>
                <a:gd name="T35" fmla="*/ 48 h 57"/>
                <a:gd name="T36" fmla="*/ 53 w 67"/>
                <a:gd name="T37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57">
                  <a:moveTo>
                    <a:pt x="53" y="47"/>
                  </a:moveTo>
                  <a:cubicBezTo>
                    <a:pt x="31" y="47"/>
                    <a:pt x="31" y="47"/>
                    <a:pt x="31" y="47"/>
                  </a:cubicBezTo>
                  <a:cubicBezTo>
                    <a:pt x="24" y="47"/>
                    <a:pt x="19" y="45"/>
                    <a:pt x="17" y="42"/>
                  </a:cubicBezTo>
                  <a:cubicBezTo>
                    <a:pt x="15" y="40"/>
                    <a:pt x="15" y="35"/>
                    <a:pt x="16" y="29"/>
                  </a:cubicBezTo>
                  <a:cubicBezTo>
                    <a:pt x="19" y="17"/>
                    <a:pt x="28" y="11"/>
                    <a:pt x="42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4" y="11"/>
                    <a:pt x="65" y="10"/>
                    <a:pt x="66" y="9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2"/>
                    <a:pt x="67" y="2"/>
                    <a:pt x="67" y="1"/>
                  </a:cubicBezTo>
                  <a:cubicBezTo>
                    <a:pt x="66" y="1"/>
                    <a:pt x="66" y="0"/>
                    <a:pt x="6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7" y="11"/>
                    <a:pt x="2" y="28"/>
                  </a:cubicBezTo>
                  <a:cubicBezTo>
                    <a:pt x="0" y="36"/>
                    <a:pt x="1" y="43"/>
                    <a:pt x="5" y="48"/>
                  </a:cubicBezTo>
                  <a:cubicBezTo>
                    <a:pt x="9" y="54"/>
                    <a:pt x="18" y="57"/>
                    <a:pt x="29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7"/>
                    <a:pt x="53" y="57"/>
                    <a:pt x="53" y="56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49"/>
                    <a:pt x="55" y="48"/>
                    <a:pt x="55" y="48"/>
                  </a:cubicBezTo>
                  <a:cubicBezTo>
                    <a:pt x="54" y="47"/>
                    <a:pt x="54" y="47"/>
                    <a:pt x="53" y="4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8" name="Freeform 20"/>
            <p:cNvSpPr>
              <a:spLocks/>
            </p:cNvSpPr>
            <p:nvPr/>
          </p:nvSpPr>
          <p:spPr bwMode="auto">
            <a:xfrm>
              <a:off x="8281988" y="2933700"/>
              <a:ext cx="788988" cy="649288"/>
            </a:xfrm>
            <a:custGeom>
              <a:avLst/>
              <a:gdLst>
                <a:gd name="T0" fmla="*/ 70 w 70"/>
                <a:gd name="T1" fmla="*/ 1 h 57"/>
                <a:gd name="T2" fmla="*/ 68 w 70"/>
                <a:gd name="T3" fmla="*/ 0 h 57"/>
                <a:gd name="T4" fmla="*/ 16 w 70"/>
                <a:gd name="T5" fmla="*/ 0 h 57"/>
                <a:gd name="T6" fmla="*/ 14 w 70"/>
                <a:gd name="T7" fmla="*/ 2 h 57"/>
                <a:gd name="T8" fmla="*/ 0 w 70"/>
                <a:gd name="T9" fmla="*/ 55 h 57"/>
                <a:gd name="T10" fmla="*/ 1 w 70"/>
                <a:gd name="T11" fmla="*/ 56 h 57"/>
                <a:gd name="T12" fmla="*/ 2 w 70"/>
                <a:gd name="T13" fmla="*/ 57 h 57"/>
                <a:gd name="T14" fmla="*/ 55 w 70"/>
                <a:gd name="T15" fmla="*/ 57 h 57"/>
                <a:gd name="T16" fmla="*/ 57 w 70"/>
                <a:gd name="T17" fmla="*/ 56 h 57"/>
                <a:gd name="T18" fmla="*/ 59 w 70"/>
                <a:gd name="T19" fmla="*/ 49 h 57"/>
                <a:gd name="T20" fmla="*/ 59 w 70"/>
                <a:gd name="T21" fmla="*/ 48 h 57"/>
                <a:gd name="T22" fmla="*/ 57 w 70"/>
                <a:gd name="T23" fmla="*/ 47 h 57"/>
                <a:gd name="T24" fmla="*/ 17 w 70"/>
                <a:gd name="T25" fmla="*/ 47 h 57"/>
                <a:gd name="T26" fmla="*/ 20 w 70"/>
                <a:gd name="T27" fmla="*/ 33 h 57"/>
                <a:gd name="T28" fmla="*/ 57 w 70"/>
                <a:gd name="T29" fmla="*/ 33 h 57"/>
                <a:gd name="T30" fmla="*/ 59 w 70"/>
                <a:gd name="T31" fmla="*/ 31 h 57"/>
                <a:gd name="T32" fmla="*/ 61 w 70"/>
                <a:gd name="T33" fmla="*/ 26 h 57"/>
                <a:gd name="T34" fmla="*/ 60 w 70"/>
                <a:gd name="T35" fmla="*/ 24 h 57"/>
                <a:gd name="T36" fmla="*/ 59 w 70"/>
                <a:gd name="T37" fmla="*/ 23 h 57"/>
                <a:gd name="T38" fmla="*/ 23 w 70"/>
                <a:gd name="T39" fmla="*/ 23 h 57"/>
                <a:gd name="T40" fmla="*/ 26 w 70"/>
                <a:gd name="T41" fmla="*/ 11 h 57"/>
                <a:gd name="T42" fmla="*/ 67 w 70"/>
                <a:gd name="T43" fmla="*/ 11 h 57"/>
                <a:gd name="T44" fmla="*/ 69 w 70"/>
                <a:gd name="T45" fmla="*/ 9 h 57"/>
                <a:gd name="T46" fmla="*/ 70 w 70"/>
                <a:gd name="T47" fmla="*/ 3 h 57"/>
                <a:gd name="T48" fmla="*/ 70 w 70"/>
                <a:gd name="T49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57">
                  <a:moveTo>
                    <a:pt x="70" y="1"/>
                  </a:moveTo>
                  <a:cubicBezTo>
                    <a:pt x="69" y="1"/>
                    <a:pt x="69" y="0"/>
                    <a:pt x="6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1" y="56"/>
                  </a:cubicBezTo>
                  <a:cubicBezTo>
                    <a:pt x="1" y="57"/>
                    <a:pt x="2" y="57"/>
                    <a:pt x="2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7"/>
                    <a:pt x="57" y="57"/>
                    <a:pt x="57" y="56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9" y="49"/>
                    <a:pt x="59" y="48"/>
                    <a:pt x="59" y="48"/>
                  </a:cubicBezTo>
                  <a:cubicBezTo>
                    <a:pt x="58" y="47"/>
                    <a:pt x="58" y="47"/>
                    <a:pt x="5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8" y="33"/>
                    <a:pt x="59" y="32"/>
                    <a:pt x="59" y="31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5"/>
                    <a:pt x="61" y="24"/>
                    <a:pt x="60" y="24"/>
                  </a:cubicBezTo>
                  <a:cubicBezTo>
                    <a:pt x="60" y="23"/>
                    <a:pt x="59" y="23"/>
                    <a:pt x="59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8" y="11"/>
                    <a:pt x="68" y="10"/>
                    <a:pt x="69" y="9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2"/>
                    <a:pt x="70" y="2"/>
                    <a:pt x="70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69" name="Freeform 21"/>
            <p:cNvSpPr>
              <a:spLocks/>
            </p:cNvSpPr>
            <p:nvPr/>
          </p:nvSpPr>
          <p:spPr bwMode="auto">
            <a:xfrm>
              <a:off x="4394200" y="3708400"/>
              <a:ext cx="236538" cy="193675"/>
            </a:xfrm>
            <a:custGeom>
              <a:avLst/>
              <a:gdLst>
                <a:gd name="T0" fmla="*/ 21 w 21"/>
                <a:gd name="T1" fmla="*/ 0 h 17"/>
                <a:gd name="T2" fmla="*/ 12 w 21"/>
                <a:gd name="T3" fmla="*/ 0 h 17"/>
                <a:gd name="T4" fmla="*/ 3 w 21"/>
                <a:gd name="T5" fmla="*/ 5 h 17"/>
                <a:gd name="T6" fmla="*/ 3 w 21"/>
                <a:gd name="T7" fmla="*/ 8 h 17"/>
                <a:gd name="T8" fmla="*/ 9 w 21"/>
                <a:gd name="T9" fmla="*/ 10 h 17"/>
                <a:gd name="T10" fmla="*/ 13 w 21"/>
                <a:gd name="T11" fmla="*/ 10 h 17"/>
                <a:gd name="T12" fmla="*/ 16 w 21"/>
                <a:gd name="T13" fmla="*/ 11 h 17"/>
                <a:gd name="T14" fmla="*/ 16 w 21"/>
                <a:gd name="T15" fmla="*/ 12 h 17"/>
                <a:gd name="T16" fmla="*/ 11 w 21"/>
                <a:gd name="T17" fmla="*/ 15 h 17"/>
                <a:gd name="T18" fmla="*/ 1 w 21"/>
                <a:gd name="T19" fmla="*/ 15 h 17"/>
                <a:gd name="T20" fmla="*/ 1 w 21"/>
                <a:gd name="T21" fmla="*/ 15 h 17"/>
                <a:gd name="T22" fmla="*/ 0 w 21"/>
                <a:gd name="T23" fmla="*/ 17 h 17"/>
                <a:gd name="T24" fmla="*/ 0 w 21"/>
                <a:gd name="T25" fmla="*/ 17 h 17"/>
                <a:gd name="T26" fmla="*/ 1 w 21"/>
                <a:gd name="T27" fmla="*/ 17 h 17"/>
                <a:gd name="T28" fmla="*/ 11 w 21"/>
                <a:gd name="T29" fmla="*/ 17 h 17"/>
                <a:gd name="T30" fmla="*/ 20 w 21"/>
                <a:gd name="T31" fmla="*/ 12 h 17"/>
                <a:gd name="T32" fmla="*/ 19 w 21"/>
                <a:gd name="T33" fmla="*/ 9 h 17"/>
                <a:gd name="T34" fmla="*/ 14 w 21"/>
                <a:gd name="T35" fmla="*/ 7 h 17"/>
                <a:gd name="T36" fmla="*/ 9 w 21"/>
                <a:gd name="T37" fmla="*/ 7 h 17"/>
                <a:gd name="T38" fmla="*/ 7 w 21"/>
                <a:gd name="T39" fmla="*/ 7 h 17"/>
                <a:gd name="T40" fmla="*/ 7 w 21"/>
                <a:gd name="T41" fmla="*/ 5 h 17"/>
                <a:gd name="T42" fmla="*/ 11 w 21"/>
                <a:gd name="T43" fmla="*/ 3 h 17"/>
                <a:gd name="T44" fmla="*/ 20 w 21"/>
                <a:gd name="T45" fmla="*/ 3 h 17"/>
                <a:gd name="T46" fmla="*/ 21 w 21"/>
                <a:gd name="T47" fmla="*/ 3 h 17"/>
                <a:gd name="T48" fmla="*/ 21 w 21"/>
                <a:gd name="T49" fmla="*/ 1 h 17"/>
                <a:gd name="T50" fmla="*/ 21 w 21"/>
                <a:gd name="T51" fmla="*/ 1 h 17"/>
                <a:gd name="T52" fmla="*/ 21 w 21"/>
                <a:gd name="T5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17">
                  <a:moveTo>
                    <a:pt x="2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4" y="2"/>
                    <a:pt x="3" y="5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4" y="10"/>
                    <a:pt x="6" y="10"/>
                    <a:pt x="9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5" y="10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5" y="14"/>
                    <a:pt x="13" y="15"/>
                    <a:pt x="1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6" y="17"/>
                    <a:pt x="19" y="16"/>
                    <a:pt x="20" y="12"/>
                  </a:cubicBezTo>
                  <a:cubicBezTo>
                    <a:pt x="20" y="11"/>
                    <a:pt x="20" y="10"/>
                    <a:pt x="19" y="9"/>
                  </a:cubicBezTo>
                  <a:cubicBezTo>
                    <a:pt x="18" y="8"/>
                    <a:pt x="16" y="7"/>
                    <a:pt x="14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4"/>
                    <a:pt x="8" y="3"/>
                    <a:pt x="1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0" name="Freeform 22"/>
            <p:cNvSpPr>
              <a:spLocks/>
            </p:cNvSpPr>
            <p:nvPr/>
          </p:nvSpPr>
          <p:spPr bwMode="auto">
            <a:xfrm>
              <a:off x="4754563" y="3708400"/>
              <a:ext cx="236538" cy="193675"/>
            </a:xfrm>
            <a:custGeom>
              <a:avLst/>
              <a:gdLst>
                <a:gd name="T0" fmla="*/ 20 w 21"/>
                <a:gd name="T1" fmla="*/ 0 h 17"/>
                <a:gd name="T2" fmla="*/ 5 w 21"/>
                <a:gd name="T3" fmla="*/ 0 h 17"/>
                <a:gd name="T4" fmla="*/ 4 w 21"/>
                <a:gd name="T5" fmla="*/ 1 h 17"/>
                <a:gd name="T6" fmla="*/ 0 w 21"/>
                <a:gd name="T7" fmla="*/ 17 h 17"/>
                <a:gd name="T8" fmla="*/ 0 w 21"/>
                <a:gd name="T9" fmla="*/ 17 h 17"/>
                <a:gd name="T10" fmla="*/ 0 w 21"/>
                <a:gd name="T11" fmla="*/ 17 h 17"/>
                <a:gd name="T12" fmla="*/ 17 w 21"/>
                <a:gd name="T13" fmla="*/ 17 h 17"/>
                <a:gd name="T14" fmla="*/ 17 w 21"/>
                <a:gd name="T15" fmla="*/ 17 h 17"/>
                <a:gd name="T16" fmla="*/ 17 w 21"/>
                <a:gd name="T17" fmla="*/ 15 h 17"/>
                <a:gd name="T18" fmla="*/ 17 w 21"/>
                <a:gd name="T19" fmla="*/ 15 h 17"/>
                <a:gd name="T20" fmla="*/ 17 w 21"/>
                <a:gd name="T21" fmla="*/ 15 h 17"/>
                <a:gd name="T22" fmla="*/ 4 w 21"/>
                <a:gd name="T23" fmla="*/ 15 h 17"/>
                <a:gd name="T24" fmla="*/ 6 w 21"/>
                <a:gd name="T25" fmla="*/ 10 h 17"/>
                <a:gd name="T26" fmla="*/ 17 w 21"/>
                <a:gd name="T27" fmla="*/ 10 h 17"/>
                <a:gd name="T28" fmla="*/ 18 w 21"/>
                <a:gd name="T29" fmla="*/ 10 h 17"/>
                <a:gd name="T30" fmla="*/ 18 w 21"/>
                <a:gd name="T31" fmla="*/ 8 h 17"/>
                <a:gd name="T32" fmla="*/ 18 w 21"/>
                <a:gd name="T33" fmla="*/ 7 h 17"/>
                <a:gd name="T34" fmla="*/ 18 w 21"/>
                <a:gd name="T35" fmla="*/ 7 h 17"/>
                <a:gd name="T36" fmla="*/ 6 w 21"/>
                <a:gd name="T37" fmla="*/ 7 h 17"/>
                <a:gd name="T38" fmla="*/ 7 w 21"/>
                <a:gd name="T39" fmla="*/ 3 h 17"/>
                <a:gd name="T40" fmla="*/ 20 w 21"/>
                <a:gd name="T41" fmla="*/ 3 h 17"/>
                <a:gd name="T42" fmla="*/ 20 w 21"/>
                <a:gd name="T43" fmla="*/ 3 h 17"/>
                <a:gd name="T44" fmla="*/ 21 w 21"/>
                <a:gd name="T45" fmla="*/ 1 h 17"/>
                <a:gd name="T46" fmla="*/ 21 w 21"/>
                <a:gd name="T47" fmla="*/ 1 h 17"/>
                <a:gd name="T48" fmla="*/ 20 w 21"/>
                <a:gd name="T4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1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10"/>
                    <a:pt x="18" y="1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1" name="Freeform 23"/>
            <p:cNvSpPr>
              <a:spLocks/>
            </p:cNvSpPr>
            <p:nvPr/>
          </p:nvSpPr>
          <p:spPr bwMode="auto">
            <a:xfrm>
              <a:off x="5103813" y="3708400"/>
              <a:ext cx="293688" cy="193675"/>
            </a:xfrm>
            <a:custGeom>
              <a:avLst/>
              <a:gdLst>
                <a:gd name="T0" fmla="*/ 26 w 26"/>
                <a:gd name="T1" fmla="*/ 0 h 17"/>
                <a:gd name="T2" fmla="*/ 22 w 26"/>
                <a:gd name="T3" fmla="*/ 0 h 17"/>
                <a:gd name="T4" fmla="*/ 21 w 26"/>
                <a:gd name="T5" fmla="*/ 1 h 17"/>
                <a:gd name="T6" fmla="*/ 14 w 26"/>
                <a:gd name="T7" fmla="*/ 11 h 17"/>
                <a:gd name="T8" fmla="*/ 12 w 26"/>
                <a:gd name="T9" fmla="*/ 14 h 17"/>
                <a:gd name="T10" fmla="*/ 12 w 26"/>
                <a:gd name="T11" fmla="*/ 11 h 17"/>
                <a:gd name="T12" fmla="*/ 9 w 26"/>
                <a:gd name="T13" fmla="*/ 1 h 17"/>
                <a:gd name="T14" fmla="*/ 8 w 26"/>
                <a:gd name="T15" fmla="*/ 0 h 17"/>
                <a:gd name="T16" fmla="*/ 4 w 26"/>
                <a:gd name="T17" fmla="*/ 0 h 17"/>
                <a:gd name="T18" fmla="*/ 4 w 26"/>
                <a:gd name="T19" fmla="*/ 1 h 17"/>
                <a:gd name="T20" fmla="*/ 0 w 26"/>
                <a:gd name="T21" fmla="*/ 17 h 17"/>
                <a:gd name="T22" fmla="*/ 0 w 26"/>
                <a:gd name="T23" fmla="*/ 17 h 17"/>
                <a:gd name="T24" fmla="*/ 0 w 26"/>
                <a:gd name="T25" fmla="*/ 17 h 17"/>
                <a:gd name="T26" fmla="*/ 3 w 26"/>
                <a:gd name="T27" fmla="*/ 17 h 17"/>
                <a:gd name="T28" fmla="*/ 4 w 26"/>
                <a:gd name="T29" fmla="*/ 17 h 17"/>
                <a:gd name="T30" fmla="*/ 6 w 26"/>
                <a:gd name="T31" fmla="*/ 8 h 17"/>
                <a:gd name="T32" fmla="*/ 6 w 26"/>
                <a:gd name="T33" fmla="*/ 6 h 17"/>
                <a:gd name="T34" fmla="*/ 7 w 26"/>
                <a:gd name="T35" fmla="*/ 8 h 17"/>
                <a:gd name="T36" fmla="*/ 9 w 26"/>
                <a:gd name="T37" fmla="*/ 17 h 17"/>
                <a:gd name="T38" fmla="*/ 9 w 26"/>
                <a:gd name="T39" fmla="*/ 17 h 17"/>
                <a:gd name="T40" fmla="*/ 12 w 26"/>
                <a:gd name="T41" fmla="*/ 17 h 17"/>
                <a:gd name="T42" fmla="*/ 13 w 26"/>
                <a:gd name="T43" fmla="*/ 17 h 17"/>
                <a:gd name="T44" fmla="*/ 20 w 26"/>
                <a:gd name="T45" fmla="*/ 8 h 17"/>
                <a:gd name="T46" fmla="*/ 21 w 26"/>
                <a:gd name="T47" fmla="*/ 6 h 17"/>
                <a:gd name="T48" fmla="*/ 21 w 26"/>
                <a:gd name="T49" fmla="*/ 7 h 17"/>
                <a:gd name="T50" fmla="*/ 18 w 26"/>
                <a:gd name="T51" fmla="*/ 17 h 17"/>
                <a:gd name="T52" fmla="*/ 18 w 26"/>
                <a:gd name="T53" fmla="*/ 17 h 17"/>
                <a:gd name="T54" fmla="*/ 19 w 26"/>
                <a:gd name="T55" fmla="*/ 17 h 17"/>
                <a:gd name="T56" fmla="*/ 22 w 26"/>
                <a:gd name="T57" fmla="*/ 17 h 17"/>
                <a:gd name="T58" fmla="*/ 22 w 26"/>
                <a:gd name="T59" fmla="*/ 17 h 17"/>
                <a:gd name="T60" fmla="*/ 26 w 26"/>
                <a:gd name="T61" fmla="*/ 1 h 17"/>
                <a:gd name="T62" fmla="*/ 26 w 26"/>
                <a:gd name="T63" fmla="*/ 1 h 17"/>
                <a:gd name="T64" fmla="*/ 26 w 26"/>
                <a:gd name="T6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" h="17">
                  <a:moveTo>
                    <a:pt x="2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1" y="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2" y="13"/>
                    <a:pt x="12" y="14"/>
                  </a:cubicBezTo>
                  <a:cubicBezTo>
                    <a:pt x="12" y="13"/>
                    <a:pt x="12" y="12"/>
                    <a:pt x="12" y="1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4" y="1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7"/>
                    <a:pt x="7" y="7"/>
                    <a:pt x="7" y="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2" name="Freeform 24"/>
            <p:cNvSpPr>
              <a:spLocks/>
            </p:cNvSpPr>
            <p:nvPr/>
          </p:nvSpPr>
          <p:spPr bwMode="auto">
            <a:xfrm>
              <a:off x="5521325" y="3708400"/>
              <a:ext cx="101600" cy="193675"/>
            </a:xfrm>
            <a:custGeom>
              <a:avLst/>
              <a:gdLst>
                <a:gd name="T0" fmla="*/ 8 w 9"/>
                <a:gd name="T1" fmla="*/ 0 h 17"/>
                <a:gd name="T2" fmla="*/ 5 w 9"/>
                <a:gd name="T3" fmla="*/ 0 h 17"/>
                <a:gd name="T4" fmla="*/ 5 w 9"/>
                <a:gd name="T5" fmla="*/ 1 h 17"/>
                <a:gd name="T6" fmla="*/ 0 w 9"/>
                <a:gd name="T7" fmla="*/ 17 h 17"/>
                <a:gd name="T8" fmla="*/ 0 w 9"/>
                <a:gd name="T9" fmla="*/ 17 h 17"/>
                <a:gd name="T10" fmla="*/ 1 w 9"/>
                <a:gd name="T11" fmla="*/ 17 h 17"/>
                <a:gd name="T12" fmla="*/ 4 w 9"/>
                <a:gd name="T13" fmla="*/ 17 h 17"/>
                <a:gd name="T14" fmla="*/ 4 w 9"/>
                <a:gd name="T15" fmla="*/ 17 h 17"/>
                <a:gd name="T16" fmla="*/ 9 w 9"/>
                <a:gd name="T17" fmla="*/ 1 h 17"/>
                <a:gd name="T18" fmla="*/ 8 w 9"/>
                <a:gd name="T19" fmla="*/ 1 h 17"/>
                <a:gd name="T20" fmla="*/ 8 w 9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7">
                  <a:moveTo>
                    <a:pt x="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3" name="Freeform 25"/>
            <p:cNvSpPr>
              <a:spLocks/>
            </p:cNvSpPr>
            <p:nvPr/>
          </p:nvSpPr>
          <p:spPr bwMode="auto">
            <a:xfrm>
              <a:off x="5746750" y="3708400"/>
              <a:ext cx="225425" cy="193675"/>
            </a:xfrm>
            <a:custGeom>
              <a:avLst/>
              <a:gdLst>
                <a:gd name="T0" fmla="*/ 20 w 20"/>
                <a:gd name="T1" fmla="*/ 0 h 17"/>
                <a:gd name="T2" fmla="*/ 13 w 20"/>
                <a:gd name="T3" fmla="*/ 0 h 17"/>
                <a:gd name="T4" fmla="*/ 0 w 20"/>
                <a:gd name="T5" fmla="*/ 9 h 17"/>
                <a:gd name="T6" fmla="*/ 1 w 20"/>
                <a:gd name="T7" fmla="*/ 15 h 17"/>
                <a:gd name="T8" fmla="*/ 8 w 20"/>
                <a:gd name="T9" fmla="*/ 17 h 17"/>
                <a:gd name="T10" fmla="*/ 15 w 20"/>
                <a:gd name="T11" fmla="*/ 17 h 17"/>
                <a:gd name="T12" fmla="*/ 16 w 20"/>
                <a:gd name="T13" fmla="*/ 17 h 17"/>
                <a:gd name="T14" fmla="*/ 16 w 20"/>
                <a:gd name="T15" fmla="*/ 15 h 17"/>
                <a:gd name="T16" fmla="*/ 16 w 20"/>
                <a:gd name="T17" fmla="*/ 15 h 17"/>
                <a:gd name="T18" fmla="*/ 16 w 20"/>
                <a:gd name="T19" fmla="*/ 15 h 17"/>
                <a:gd name="T20" fmla="*/ 9 w 20"/>
                <a:gd name="T21" fmla="*/ 15 h 17"/>
                <a:gd name="T22" fmla="*/ 5 w 20"/>
                <a:gd name="T23" fmla="*/ 13 h 17"/>
                <a:gd name="T24" fmla="*/ 4 w 20"/>
                <a:gd name="T25" fmla="*/ 9 h 17"/>
                <a:gd name="T26" fmla="*/ 12 w 20"/>
                <a:gd name="T27" fmla="*/ 3 h 17"/>
                <a:gd name="T28" fmla="*/ 19 w 20"/>
                <a:gd name="T29" fmla="*/ 3 h 17"/>
                <a:gd name="T30" fmla="*/ 20 w 20"/>
                <a:gd name="T31" fmla="*/ 3 h 17"/>
                <a:gd name="T32" fmla="*/ 20 w 20"/>
                <a:gd name="T33" fmla="*/ 1 h 17"/>
                <a:gd name="T34" fmla="*/ 20 w 20"/>
                <a:gd name="T35" fmla="*/ 1 h 17"/>
                <a:gd name="T36" fmla="*/ 20 w 20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7">
                  <a:moveTo>
                    <a:pt x="2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2" y="3"/>
                    <a:pt x="0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5" y="17"/>
                    <a:pt x="8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5"/>
                    <a:pt x="5" y="14"/>
                    <a:pt x="5" y="13"/>
                  </a:cubicBezTo>
                  <a:cubicBezTo>
                    <a:pt x="4" y="12"/>
                    <a:pt x="4" y="11"/>
                    <a:pt x="4" y="9"/>
                  </a:cubicBezTo>
                  <a:cubicBezTo>
                    <a:pt x="5" y="5"/>
                    <a:pt x="8" y="3"/>
                    <a:pt x="1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3"/>
                    <a:pt x="20" y="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4" name="Freeform 26"/>
            <p:cNvSpPr>
              <a:spLocks noEditPoints="1"/>
            </p:cNvSpPr>
            <p:nvPr/>
          </p:nvSpPr>
          <p:spPr bwMode="auto">
            <a:xfrm>
              <a:off x="6073775" y="3708400"/>
              <a:ext cx="269875" cy="204788"/>
            </a:xfrm>
            <a:custGeom>
              <a:avLst/>
              <a:gdLst>
                <a:gd name="T0" fmla="*/ 14 w 24"/>
                <a:gd name="T1" fmla="*/ 0 h 18"/>
                <a:gd name="T2" fmla="*/ 1 w 24"/>
                <a:gd name="T3" fmla="*/ 9 h 18"/>
                <a:gd name="T4" fmla="*/ 2 w 24"/>
                <a:gd name="T5" fmla="*/ 15 h 18"/>
                <a:gd name="T6" fmla="*/ 10 w 24"/>
                <a:gd name="T7" fmla="*/ 18 h 18"/>
                <a:gd name="T8" fmla="*/ 23 w 24"/>
                <a:gd name="T9" fmla="*/ 9 h 18"/>
                <a:gd name="T10" fmla="*/ 22 w 24"/>
                <a:gd name="T11" fmla="*/ 3 h 18"/>
                <a:gd name="T12" fmla="*/ 14 w 24"/>
                <a:gd name="T13" fmla="*/ 0 h 18"/>
                <a:gd name="T14" fmla="*/ 10 w 24"/>
                <a:gd name="T15" fmla="*/ 15 h 18"/>
                <a:gd name="T16" fmla="*/ 5 w 24"/>
                <a:gd name="T17" fmla="*/ 13 h 18"/>
                <a:gd name="T18" fmla="*/ 5 w 24"/>
                <a:gd name="T19" fmla="*/ 9 h 18"/>
                <a:gd name="T20" fmla="*/ 14 w 24"/>
                <a:gd name="T21" fmla="*/ 3 h 18"/>
                <a:gd name="T22" fmla="*/ 19 w 24"/>
                <a:gd name="T23" fmla="*/ 4 h 18"/>
                <a:gd name="T24" fmla="*/ 19 w 24"/>
                <a:gd name="T25" fmla="*/ 9 h 18"/>
                <a:gd name="T26" fmla="*/ 10 w 24"/>
                <a:gd name="T2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18">
                  <a:moveTo>
                    <a:pt x="14" y="0"/>
                  </a:moveTo>
                  <a:cubicBezTo>
                    <a:pt x="7" y="0"/>
                    <a:pt x="3" y="3"/>
                    <a:pt x="1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3" y="17"/>
                    <a:pt x="6" y="18"/>
                    <a:pt x="10" y="18"/>
                  </a:cubicBezTo>
                  <a:cubicBezTo>
                    <a:pt x="17" y="18"/>
                    <a:pt x="22" y="15"/>
                    <a:pt x="23" y="9"/>
                  </a:cubicBezTo>
                  <a:cubicBezTo>
                    <a:pt x="24" y="6"/>
                    <a:pt x="24" y="4"/>
                    <a:pt x="22" y="3"/>
                  </a:cubicBezTo>
                  <a:cubicBezTo>
                    <a:pt x="21" y="1"/>
                    <a:pt x="18" y="0"/>
                    <a:pt x="14" y="0"/>
                  </a:cubicBezTo>
                  <a:moveTo>
                    <a:pt x="10" y="15"/>
                  </a:moveTo>
                  <a:cubicBezTo>
                    <a:pt x="8" y="15"/>
                    <a:pt x="6" y="14"/>
                    <a:pt x="5" y="13"/>
                  </a:cubicBezTo>
                  <a:cubicBezTo>
                    <a:pt x="5" y="12"/>
                    <a:pt x="5" y="11"/>
                    <a:pt x="5" y="9"/>
                  </a:cubicBezTo>
                  <a:cubicBezTo>
                    <a:pt x="6" y="4"/>
                    <a:pt x="10" y="3"/>
                    <a:pt x="14" y="3"/>
                  </a:cubicBezTo>
                  <a:cubicBezTo>
                    <a:pt x="16" y="3"/>
                    <a:pt x="18" y="3"/>
                    <a:pt x="19" y="4"/>
                  </a:cubicBezTo>
                  <a:cubicBezTo>
                    <a:pt x="20" y="5"/>
                    <a:pt x="20" y="7"/>
                    <a:pt x="19" y="9"/>
                  </a:cubicBezTo>
                  <a:cubicBezTo>
                    <a:pt x="18" y="13"/>
                    <a:pt x="15" y="15"/>
                    <a:pt x="10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5" name="Freeform 27"/>
            <p:cNvSpPr>
              <a:spLocks/>
            </p:cNvSpPr>
            <p:nvPr/>
          </p:nvSpPr>
          <p:spPr bwMode="auto">
            <a:xfrm>
              <a:off x="6467475" y="3708400"/>
              <a:ext cx="247650" cy="193675"/>
            </a:xfrm>
            <a:custGeom>
              <a:avLst/>
              <a:gdLst>
                <a:gd name="T0" fmla="*/ 22 w 22"/>
                <a:gd name="T1" fmla="*/ 0 h 17"/>
                <a:gd name="T2" fmla="*/ 19 w 22"/>
                <a:gd name="T3" fmla="*/ 0 h 17"/>
                <a:gd name="T4" fmla="*/ 18 w 22"/>
                <a:gd name="T5" fmla="*/ 1 h 17"/>
                <a:gd name="T6" fmla="*/ 15 w 22"/>
                <a:gd name="T7" fmla="*/ 13 h 17"/>
                <a:gd name="T8" fmla="*/ 15 w 22"/>
                <a:gd name="T9" fmla="*/ 11 h 17"/>
                <a:gd name="T10" fmla="*/ 8 w 22"/>
                <a:gd name="T11" fmla="*/ 1 h 17"/>
                <a:gd name="T12" fmla="*/ 8 w 22"/>
                <a:gd name="T13" fmla="*/ 0 h 17"/>
                <a:gd name="T14" fmla="*/ 4 w 22"/>
                <a:gd name="T15" fmla="*/ 0 h 17"/>
                <a:gd name="T16" fmla="*/ 4 w 22"/>
                <a:gd name="T17" fmla="*/ 1 h 17"/>
                <a:gd name="T18" fmla="*/ 0 w 22"/>
                <a:gd name="T19" fmla="*/ 17 h 17"/>
                <a:gd name="T20" fmla="*/ 0 w 22"/>
                <a:gd name="T21" fmla="*/ 17 h 17"/>
                <a:gd name="T22" fmla="*/ 0 w 22"/>
                <a:gd name="T23" fmla="*/ 17 h 17"/>
                <a:gd name="T24" fmla="*/ 3 w 22"/>
                <a:gd name="T25" fmla="*/ 17 h 17"/>
                <a:gd name="T26" fmla="*/ 3 w 22"/>
                <a:gd name="T27" fmla="*/ 17 h 17"/>
                <a:gd name="T28" fmla="*/ 7 w 22"/>
                <a:gd name="T29" fmla="*/ 5 h 17"/>
                <a:gd name="T30" fmla="*/ 7 w 22"/>
                <a:gd name="T31" fmla="*/ 6 h 17"/>
                <a:gd name="T32" fmla="*/ 14 w 22"/>
                <a:gd name="T33" fmla="*/ 17 h 17"/>
                <a:gd name="T34" fmla="*/ 14 w 22"/>
                <a:gd name="T35" fmla="*/ 17 h 17"/>
                <a:gd name="T36" fmla="*/ 17 w 22"/>
                <a:gd name="T37" fmla="*/ 17 h 17"/>
                <a:gd name="T38" fmla="*/ 18 w 22"/>
                <a:gd name="T39" fmla="*/ 17 h 17"/>
                <a:gd name="T40" fmla="*/ 22 w 22"/>
                <a:gd name="T41" fmla="*/ 1 h 17"/>
                <a:gd name="T42" fmla="*/ 22 w 22"/>
                <a:gd name="T43" fmla="*/ 1 h 17"/>
                <a:gd name="T44" fmla="*/ 22 w 22"/>
                <a:gd name="T4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17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6" name="Freeform 28"/>
            <p:cNvSpPr>
              <a:spLocks noEditPoints="1"/>
            </p:cNvSpPr>
            <p:nvPr/>
          </p:nvSpPr>
          <p:spPr bwMode="auto">
            <a:xfrm>
              <a:off x="6838950" y="3708400"/>
              <a:ext cx="249238" cy="193675"/>
            </a:xfrm>
            <a:custGeom>
              <a:avLst/>
              <a:gdLst>
                <a:gd name="T0" fmla="*/ 13 w 22"/>
                <a:gd name="T1" fmla="*/ 0 h 17"/>
                <a:gd name="T2" fmla="*/ 5 w 22"/>
                <a:gd name="T3" fmla="*/ 0 h 17"/>
                <a:gd name="T4" fmla="*/ 4 w 22"/>
                <a:gd name="T5" fmla="*/ 1 h 17"/>
                <a:gd name="T6" fmla="*/ 0 w 22"/>
                <a:gd name="T7" fmla="*/ 17 h 17"/>
                <a:gd name="T8" fmla="*/ 0 w 22"/>
                <a:gd name="T9" fmla="*/ 17 h 17"/>
                <a:gd name="T10" fmla="*/ 0 w 22"/>
                <a:gd name="T11" fmla="*/ 17 h 17"/>
                <a:gd name="T12" fmla="*/ 9 w 22"/>
                <a:gd name="T13" fmla="*/ 17 h 17"/>
                <a:gd name="T14" fmla="*/ 21 w 22"/>
                <a:gd name="T15" fmla="*/ 9 h 17"/>
                <a:gd name="T16" fmla="*/ 21 w 22"/>
                <a:gd name="T17" fmla="*/ 3 h 17"/>
                <a:gd name="T18" fmla="*/ 13 w 22"/>
                <a:gd name="T19" fmla="*/ 0 h 17"/>
                <a:gd name="T20" fmla="*/ 9 w 22"/>
                <a:gd name="T21" fmla="*/ 15 h 17"/>
                <a:gd name="T22" fmla="*/ 4 w 22"/>
                <a:gd name="T23" fmla="*/ 15 h 17"/>
                <a:gd name="T24" fmla="*/ 7 w 22"/>
                <a:gd name="T25" fmla="*/ 3 h 17"/>
                <a:gd name="T26" fmla="*/ 12 w 22"/>
                <a:gd name="T27" fmla="*/ 3 h 17"/>
                <a:gd name="T28" fmla="*/ 17 w 22"/>
                <a:gd name="T29" fmla="*/ 5 h 17"/>
                <a:gd name="T30" fmla="*/ 17 w 22"/>
                <a:gd name="T31" fmla="*/ 9 h 17"/>
                <a:gd name="T32" fmla="*/ 9 w 22"/>
                <a:gd name="T33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17">
                  <a:moveTo>
                    <a:pt x="1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6" y="17"/>
                    <a:pt x="20" y="15"/>
                    <a:pt x="21" y="9"/>
                  </a:cubicBezTo>
                  <a:cubicBezTo>
                    <a:pt x="22" y="6"/>
                    <a:pt x="22" y="4"/>
                    <a:pt x="21" y="3"/>
                  </a:cubicBezTo>
                  <a:cubicBezTo>
                    <a:pt x="19" y="1"/>
                    <a:pt x="17" y="0"/>
                    <a:pt x="13" y="0"/>
                  </a:cubicBezTo>
                  <a:moveTo>
                    <a:pt x="9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5" y="3"/>
                    <a:pt x="16" y="4"/>
                    <a:pt x="17" y="5"/>
                  </a:cubicBezTo>
                  <a:cubicBezTo>
                    <a:pt x="18" y="5"/>
                    <a:pt x="18" y="7"/>
                    <a:pt x="17" y="9"/>
                  </a:cubicBezTo>
                  <a:cubicBezTo>
                    <a:pt x="16" y="13"/>
                    <a:pt x="14" y="15"/>
                    <a:pt x="9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7" name="Freeform 29"/>
            <p:cNvSpPr>
              <a:spLocks/>
            </p:cNvSpPr>
            <p:nvPr/>
          </p:nvSpPr>
          <p:spPr bwMode="auto">
            <a:xfrm>
              <a:off x="7212013" y="3708400"/>
              <a:ext cx="258763" cy="204788"/>
            </a:xfrm>
            <a:custGeom>
              <a:avLst/>
              <a:gdLst>
                <a:gd name="T0" fmla="*/ 22 w 23"/>
                <a:gd name="T1" fmla="*/ 0 h 18"/>
                <a:gd name="T2" fmla="*/ 19 w 23"/>
                <a:gd name="T3" fmla="*/ 0 h 18"/>
                <a:gd name="T4" fmla="*/ 19 w 23"/>
                <a:gd name="T5" fmla="*/ 1 h 18"/>
                <a:gd name="T6" fmla="*/ 16 w 23"/>
                <a:gd name="T7" fmla="*/ 10 h 18"/>
                <a:gd name="T8" fmla="*/ 9 w 23"/>
                <a:gd name="T9" fmla="*/ 15 h 18"/>
                <a:gd name="T10" fmla="*/ 5 w 23"/>
                <a:gd name="T11" fmla="*/ 14 h 18"/>
                <a:gd name="T12" fmla="*/ 5 w 23"/>
                <a:gd name="T13" fmla="*/ 11 h 18"/>
                <a:gd name="T14" fmla="*/ 7 w 23"/>
                <a:gd name="T15" fmla="*/ 1 h 18"/>
                <a:gd name="T16" fmla="*/ 7 w 23"/>
                <a:gd name="T17" fmla="*/ 1 h 18"/>
                <a:gd name="T18" fmla="*/ 7 w 23"/>
                <a:gd name="T19" fmla="*/ 0 h 18"/>
                <a:gd name="T20" fmla="*/ 4 w 23"/>
                <a:gd name="T21" fmla="*/ 0 h 18"/>
                <a:gd name="T22" fmla="*/ 4 w 23"/>
                <a:gd name="T23" fmla="*/ 1 h 18"/>
                <a:gd name="T24" fmla="*/ 1 w 23"/>
                <a:gd name="T25" fmla="*/ 11 h 18"/>
                <a:gd name="T26" fmla="*/ 1 w 23"/>
                <a:gd name="T27" fmla="*/ 15 h 18"/>
                <a:gd name="T28" fmla="*/ 9 w 23"/>
                <a:gd name="T29" fmla="*/ 18 h 18"/>
                <a:gd name="T30" fmla="*/ 20 w 23"/>
                <a:gd name="T31" fmla="*/ 11 h 18"/>
                <a:gd name="T32" fmla="*/ 22 w 23"/>
                <a:gd name="T33" fmla="*/ 1 h 18"/>
                <a:gd name="T34" fmla="*/ 22 w 23"/>
                <a:gd name="T35" fmla="*/ 1 h 18"/>
                <a:gd name="T36" fmla="*/ 22 w 23"/>
                <a:gd name="T3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" h="18">
                  <a:moveTo>
                    <a:pt x="2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4"/>
                    <a:pt x="14" y="15"/>
                    <a:pt x="9" y="15"/>
                  </a:cubicBezTo>
                  <a:cubicBezTo>
                    <a:pt x="7" y="15"/>
                    <a:pt x="5" y="15"/>
                    <a:pt x="5" y="14"/>
                  </a:cubicBezTo>
                  <a:cubicBezTo>
                    <a:pt x="4" y="13"/>
                    <a:pt x="4" y="12"/>
                    <a:pt x="5" y="1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3" y="17"/>
                    <a:pt x="5" y="18"/>
                    <a:pt x="9" y="18"/>
                  </a:cubicBezTo>
                  <a:cubicBezTo>
                    <a:pt x="15" y="18"/>
                    <a:pt x="19" y="15"/>
                    <a:pt x="20" y="1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8" name="Freeform 30"/>
            <p:cNvSpPr>
              <a:spLocks/>
            </p:cNvSpPr>
            <p:nvPr/>
          </p:nvSpPr>
          <p:spPr bwMode="auto">
            <a:xfrm>
              <a:off x="7583488" y="3708400"/>
              <a:ext cx="225425" cy="193675"/>
            </a:xfrm>
            <a:custGeom>
              <a:avLst/>
              <a:gdLst>
                <a:gd name="T0" fmla="*/ 20 w 20"/>
                <a:gd name="T1" fmla="*/ 0 h 17"/>
                <a:gd name="T2" fmla="*/ 13 w 20"/>
                <a:gd name="T3" fmla="*/ 0 h 17"/>
                <a:gd name="T4" fmla="*/ 1 w 20"/>
                <a:gd name="T5" fmla="*/ 9 h 17"/>
                <a:gd name="T6" fmla="*/ 1 w 20"/>
                <a:gd name="T7" fmla="*/ 15 h 17"/>
                <a:gd name="T8" fmla="*/ 9 w 20"/>
                <a:gd name="T9" fmla="*/ 17 h 17"/>
                <a:gd name="T10" fmla="*/ 16 w 20"/>
                <a:gd name="T11" fmla="*/ 17 h 17"/>
                <a:gd name="T12" fmla="*/ 16 w 20"/>
                <a:gd name="T13" fmla="*/ 17 h 17"/>
                <a:gd name="T14" fmla="*/ 16 w 20"/>
                <a:gd name="T15" fmla="*/ 15 h 17"/>
                <a:gd name="T16" fmla="*/ 16 w 20"/>
                <a:gd name="T17" fmla="*/ 15 h 17"/>
                <a:gd name="T18" fmla="*/ 16 w 20"/>
                <a:gd name="T19" fmla="*/ 15 h 17"/>
                <a:gd name="T20" fmla="*/ 9 w 20"/>
                <a:gd name="T21" fmla="*/ 15 h 17"/>
                <a:gd name="T22" fmla="*/ 5 w 20"/>
                <a:gd name="T23" fmla="*/ 13 h 17"/>
                <a:gd name="T24" fmla="*/ 5 w 20"/>
                <a:gd name="T25" fmla="*/ 9 h 17"/>
                <a:gd name="T26" fmla="*/ 13 w 20"/>
                <a:gd name="T27" fmla="*/ 3 h 17"/>
                <a:gd name="T28" fmla="*/ 19 w 20"/>
                <a:gd name="T29" fmla="*/ 3 h 17"/>
                <a:gd name="T30" fmla="*/ 20 w 20"/>
                <a:gd name="T31" fmla="*/ 3 h 17"/>
                <a:gd name="T32" fmla="*/ 20 w 20"/>
                <a:gd name="T33" fmla="*/ 1 h 17"/>
                <a:gd name="T34" fmla="*/ 20 w 20"/>
                <a:gd name="T35" fmla="*/ 1 h 17"/>
                <a:gd name="T36" fmla="*/ 20 w 20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7">
                  <a:moveTo>
                    <a:pt x="2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2" y="3"/>
                    <a:pt x="1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5" y="17"/>
                    <a:pt x="9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5"/>
                    <a:pt x="6" y="14"/>
                    <a:pt x="5" y="13"/>
                  </a:cubicBezTo>
                  <a:cubicBezTo>
                    <a:pt x="4" y="12"/>
                    <a:pt x="4" y="11"/>
                    <a:pt x="5" y="9"/>
                  </a:cubicBezTo>
                  <a:cubicBezTo>
                    <a:pt x="6" y="5"/>
                    <a:pt x="8" y="3"/>
                    <a:pt x="13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3"/>
                    <a:pt x="20" y="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79" name="Freeform 31"/>
            <p:cNvSpPr>
              <a:spLocks/>
            </p:cNvSpPr>
            <p:nvPr/>
          </p:nvSpPr>
          <p:spPr bwMode="auto">
            <a:xfrm>
              <a:off x="7932738" y="3708400"/>
              <a:ext cx="214313" cy="193675"/>
            </a:xfrm>
            <a:custGeom>
              <a:avLst/>
              <a:gdLst>
                <a:gd name="T0" fmla="*/ 19 w 19"/>
                <a:gd name="T1" fmla="*/ 0 h 17"/>
                <a:gd name="T2" fmla="*/ 1 w 19"/>
                <a:gd name="T3" fmla="*/ 0 h 17"/>
                <a:gd name="T4" fmla="*/ 1 w 19"/>
                <a:gd name="T5" fmla="*/ 1 h 17"/>
                <a:gd name="T6" fmla="*/ 0 w 19"/>
                <a:gd name="T7" fmla="*/ 3 h 17"/>
                <a:gd name="T8" fmla="*/ 0 w 19"/>
                <a:gd name="T9" fmla="*/ 3 h 17"/>
                <a:gd name="T10" fmla="*/ 1 w 19"/>
                <a:gd name="T11" fmla="*/ 3 h 17"/>
                <a:gd name="T12" fmla="*/ 7 w 19"/>
                <a:gd name="T13" fmla="*/ 3 h 17"/>
                <a:gd name="T14" fmla="*/ 4 w 19"/>
                <a:gd name="T15" fmla="*/ 17 h 17"/>
                <a:gd name="T16" fmla="*/ 4 w 19"/>
                <a:gd name="T17" fmla="*/ 17 h 17"/>
                <a:gd name="T18" fmla="*/ 4 w 19"/>
                <a:gd name="T19" fmla="*/ 17 h 17"/>
                <a:gd name="T20" fmla="*/ 7 w 19"/>
                <a:gd name="T21" fmla="*/ 17 h 17"/>
                <a:gd name="T22" fmla="*/ 8 w 19"/>
                <a:gd name="T23" fmla="*/ 17 h 17"/>
                <a:gd name="T24" fmla="*/ 11 w 19"/>
                <a:gd name="T25" fmla="*/ 3 h 17"/>
                <a:gd name="T26" fmla="*/ 18 w 19"/>
                <a:gd name="T27" fmla="*/ 3 h 17"/>
                <a:gd name="T28" fmla="*/ 19 w 19"/>
                <a:gd name="T29" fmla="*/ 3 h 17"/>
                <a:gd name="T30" fmla="*/ 19 w 19"/>
                <a:gd name="T31" fmla="*/ 1 h 17"/>
                <a:gd name="T32" fmla="*/ 19 w 19"/>
                <a:gd name="T33" fmla="*/ 1 h 17"/>
                <a:gd name="T34" fmla="*/ 19 w 19"/>
                <a:gd name="T3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7">
                  <a:moveTo>
                    <a:pt x="1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0" name="Freeform 32"/>
            <p:cNvSpPr>
              <a:spLocks noEditPoints="1"/>
            </p:cNvSpPr>
            <p:nvPr/>
          </p:nvSpPr>
          <p:spPr bwMode="auto">
            <a:xfrm>
              <a:off x="8248650" y="3708400"/>
              <a:ext cx="258763" cy="204788"/>
            </a:xfrm>
            <a:custGeom>
              <a:avLst/>
              <a:gdLst>
                <a:gd name="T0" fmla="*/ 14 w 23"/>
                <a:gd name="T1" fmla="*/ 0 h 18"/>
                <a:gd name="T2" fmla="*/ 1 w 23"/>
                <a:gd name="T3" fmla="*/ 9 h 18"/>
                <a:gd name="T4" fmla="*/ 1 w 23"/>
                <a:gd name="T5" fmla="*/ 15 h 18"/>
                <a:gd name="T6" fmla="*/ 10 w 23"/>
                <a:gd name="T7" fmla="*/ 18 h 18"/>
                <a:gd name="T8" fmla="*/ 23 w 23"/>
                <a:gd name="T9" fmla="*/ 9 h 18"/>
                <a:gd name="T10" fmla="*/ 22 w 23"/>
                <a:gd name="T11" fmla="*/ 3 h 18"/>
                <a:gd name="T12" fmla="*/ 14 w 23"/>
                <a:gd name="T13" fmla="*/ 0 h 18"/>
                <a:gd name="T14" fmla="*/ 10 w 23"/>
                <a:gd name="T15" fmla="*/ 15 h 18"/>
                <a:gd name="T16" fmla="*/ 5 w 23"/>
                <a:gd name="T17" fmla="*/ 13 h 18"/>
                <a:gd name="T18" fmla="*/ 5 w 23"/>
                <a:gd name="T19" fmla="*/ 9 h 18"/>
                <a:gd name="T20" fmla="*/ 13 w 23"/>
                <a:gd name="T21" fmla="*/ 3 h 18"/>
                <a:gd name="T22" fmla="*/ 18 w 23"/>
                <a:gd name="T23" fmla="*/ 4 h 18"/>
                <a:gd name="T24" fmla="*/ 19 w 23"/>
                <a:gd name="T25" fmla="*/ 9 h 18"/>
                <a:gd name="T26" fmla="*/ 10 w 23"/>
                <a:gd name="T27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18">
                  <a:moveTo>
                    <a:pt x="14" y="0"/>
                  </a:moveTo>
                  <a:cubicBezTo>
                    <a:pt x="7" y="0"/>
                    <a:pt x="2" y="3"/>
                    <a:pt x="1" y="9"/>
                  </a:cubicBezTo>
                  <a:cubicBezTo>
                    <a:pt x="0" y="11"/>
                    <a:pt x="0" y="13"/>
                    <a:pt x="1" y="15"/>
                  </a:cubicBezTo>
                  <a:cubicBezTo>
                    <a:pt x="3" y="17"/>
                    <a:pt x="6" y="18"/>
                    <a:pt x="10" y="18"/>
                  </a:cubicBezTo>
                  <a:cubicBezTo>
                    <a:pt x="17" y="18"/>
                    <a:pt x="21" y="15"/>
                    <a:pt x="23" y="9"/>
                  </a:cubicBezTo>
                  <a:cubicBezTo>
                    <a:pt x="23" y="6"/>
                    <a:pt x="23" y="4"/>
                    <a:pt x="22" y="3"/>
                  </a:cubicBezTo>
                  <a:cubicBezTo>
                    <a:pt x="21" y="1"/>
                    <a:pt x="18" y="0"/>
                    <a:pt x="14" y="0"/>
                  </a:cubicBezTo>
                  <a:moveTo>
                    <a:pt x="10" y="15"/>
                  </a:moveTo>
                  <a:cubicBezTo>
                    <a:pt x="7" y="15"/>
                    <a:pt x="6" y="14"/>
                    <a:pt x="5" y="13"/>
                  </a:cubicBezTo>
                  <a:cubicBezTo>
                    <a:pt x="4" y="12"/>
                    <a:pt x="4" y="11"/>
                    <a:pt x="5" y="9"/>
                  </a:cubicBezTo>
                  <a:cubicBezTo>
                    <a:pt x="6" y="4"/>
                    <a:pt x="9" y="3"/>
                    <a:pt x="13" y="3"/>
                  </a:cubicBezTo>
                  <a:cubicBezTo>
                    <a:pt x="16" y="3"/>
                    <a:pt x="18" y="3"/>
                    <a:pt x="18" y="4"/>
                  </a:cubicBezTo>
                  <a:cubicBezTo>
                    <a:pt x="19" y="5"/>
                    <a:pt x="19" y="7"/>
                    <a:pt x="19" y="9"/>
                  </a:cubicBezTo>
                  <a:cubicBezTo>
                    <a:pt x="18" y="13"/>
                    <a:pt x="15" y="15"/>
                    <a:pt x="10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1" name="Freeform 33"/>
            <p:cNvSpPr>
              <a:spLocks noEditPoints="1"/>
            </p:cNvSpPr>
            <p:nvPr/>
          </p:nvSpPr>
          <p:spPr bwMode="auto">
            <a:xfrm>
              <a:off x="8631238" y="3708400"/>
              <a:ext cx="247650" cy="193675"/>
            </a:xfrm>
            <a:custGeom>
              <a:avLst/>
              <a:gdLst>
                <a:gd name="T0" fmla="*/ 21 w 22"/>
                <a:gd name="T1" fmla="*/ 2 h 17"/>
                <a:gd name="T2" fmla="*/ 15 w 22"/>
                <a:gd name="T3" fmla="*/ 0 h 17"/>
                <a:gd name="T4" fmla="*/ 5 w 22"/>
                <a:gd name="T5" fmla="*/ 0 h 17"/>
                <a:gd name="T6" fmla="*/ 5 w 22"/>
                <a:gd name="T7" fmla="*/ 1 h 17"/>
                <a:gd name="T8" fmla="*/ 0 w 22"/>
                <a:gd name="T9" fmla="*/ 17 h 17"/>
                <a:gd name="T10" fmla="*/ 0 w 22"/>
                <a:gd name="T11" fmla="*/ 17 h 17"/>
                <a:gd name="T12" fmla="*/ 1 w 22"/>
                <a:gd name="T13" fmla="*/ 17 h 17"/>
                <a:gd name="T14" fmla="*/ 4 w 22"/>
                <a:gd name="T15" fmla="*/ 17 h 17"/>
                <a:gd name="T16" fmla="*/ 4 w 22"/>
                <a:gd name="T17" fmla="*/ 17 h 17"/>
                <a:gd name="T18" fmla="*/ 6 w 22"/>
                <a:gd name="T19" fmla="*/ 11 h 17"/>
                <a:gd name="T20" fmla="*/ 10 w 22"/>
                <a:gd name="T21" fmla="*/ 11 h 17"/>
                <a:gd name="T22" fmla="*/ 13 w 22"/>
                <a:gd name="T23" fmla="*/ 13 h 17"/>
                <a:gd name="T24" fmla="*/ 15 w 22"/>
                <a:gd name="T25" fmla="*/ 17 h 17"/>
                <a:gd name="T26" fmla="*/ 16 w 22"/>
                <a:gd name="T27" fmla="*/ 17 h 17"/>
                <a:gd name="T28" fmla="*/ 19 w 22"/>
                <a:gd name="T29" fmla="*/ 17 h 17"/>
                <a:gd name="T30" fmla="*/ 19 w 22"/>
                <a:gd name="T31" fmla="*/ 17 h 17"/>
                <a:gd name="T32" fmla="*/ 19 w 22"/>
                <a:gd name="T33" fmla="*/ 17 h 17"/>
                <a:gd name="T34" fmla="*/ 19 w 22"/>
                <a:gd name="T35" fmla="*/ 17 h 17"/>
                <a:gd name="T36" fmla="*/ 17 w 22"/>
                <a:gd name="T37" fmla="*/ 12 h 17"/>
                <a:gd name="T38" fmla="*/ 16 w 22"/>
                <a:gd name="T39" fmla="*/ 11 h 17"/>
                <a:gd name="T40" fmla="*/ 22 w 22"/>
                <a:gd name="T41" fmla="*/ 6 h 17"/>
                <a:gd name="T42" fmla="*/ 21 w 22"/>
                <a:gd name="T43" fmla="*/ 2 h 17"/>
                <a:gd name="T44" fmla="*/ 8 w 22"/>
                <a:gd name="T45" fmla="*/ 3 h 17"/>
                <a:gd name="T46" fmla="*/ 14 w 22"/>
                <a:gd name="T47" fmla="*/ 3 h 17"/>
                <a:gd name="T48" fmla="*/ 18 w 22"/>
                <a:gd name="T49" fmla="*/ 4 h 17"/>
                <a:gd name="T50" fmla="*/ 18 w 22"/>
                <a:gd name="T51" fmla="*/ 6 h 17"/>
                <a:gd name="T52" fmla="*/ 12 w 22"/>
                <a:gd name="T53" fmla="*/ 8 h 17"/>
                <a:gd name="T54" fmla="*/ 7 w 22"/>
                <a:gd name="T55" fmla="*/ 8 h 17"/>
                <a:gd name="T56" fmla="*/ 8 w 22"/>
                <a:gd name="T57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17">
                  <a:moveTo>
                    <a:pt x="21" y="2"/>
                  </a:moveTo>
                  <a:cubicBezTo>
                    <a:pt x="20" y="1"/>
                    <a:pt x="18" y="0"/>
                    <a:pt x="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2" y="11"/>
                    <a:pt x="12" y="12"/>
                    <a:pt x="13" y="13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9" y="10"/>
                    <a:pt x="21" y="9"/>
                    <a:pt x="22" y="6"/>
                  </a:cubicBezTo>
                  <a:cubicBezTo>
                    <a:pt x="22" y="4"/>
                    <a:pt x="22" y="3"/>
                    <a:pt x="21" y="2"/>
                  </a:cubicBezTo>
                  <a:moveTo>
                    <a:pt x="8" y="3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6" y="3"/>
                    <a:pt x="17" y="3"/>
                    <a:pt x="18" y="4"/>
                  </a:cubicBezTo>
                  <a:cubicBezTo>
                    <a:pt x="18" y="4"/>
                    <a:pt x="18" y="5"/>
                    <a:pt x="18" y="6"/>
                  </a:cubicBezTo>
                  <a:cubicBezTo>
                    <a:pt x="17" y="8"/>
                    <a:pt x="16" y="8"/>
                    <a:pt x="12" y="8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8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82" name="Freeform 34"/>
            <p:cNvSpPr>
              <a:spLocks/>
            </p:cNvSpPr>
            <p:nvPr/>
          </p:nvSpPr>
          <p:spPr bwMode="auto">
            <a:xfrm>
              <a:off x="8890000" y="3856038"/>
              <a:ext cx="34925" cy="46038"/>
            </a:xfrm>
            <a:custGeom>
              <a:avLst/>
              <a:gdLst>
                <a:gd name="T0" fmla="*/ 7 w 22"/>
                <a:gd name="T1" fmla="*/ 29 h 29"/>
                <a:gd name="T2" fmla="*/ 15 w 22"/>
                <a:gd name="T3" fmla="*/ 29 h 29"/>
                <a:gd name="T4" fmla="*/ 15 w 22"/>
                <a:gd name="T5" fmla="*/ 7 h 29"/>
                <a:gd name="T6" fmla="*/ 22 w 22"/>
                <a:gd name="T7" fmla="*/ 7 h 29"/>
                <a:gd name="T8" fmla="*/ 22 w 22"/>
                <a:gd name="T9" fmla="*/ 0 h 29"/>
                <a:gd name="T10" fmla="*/ 0 w 22"/>
                <a:gd name="T11" fmla="*/ 0 h 29"/>
                <a:gd name="T12" fmla="*/ 0 w 22"/>
                <a:gd name="T13" fmla="*/ 7 h 29"/>
                <a:gd name="T14" fmla="*/ 7 w 22"/>
                <a:gd name="T15" fmla="*/ 7 h 29"/>
                <a:gd name="T16" fmla="*/ 7 w 22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9">
                  <a:moveTo>
                    <a:pt x="7" y="29"/>
                  </a:moveTo>
                  <a:lnTo>
                    <a:pt x="15" y="29"/>
                  </a:lnTo>
                  <a:lnTo>
                    <a:pt x="15" y="7"/>
                  </a:lnTo>
                  <a:lnTo>
                    <a:pt x="22" y="7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+mj-lt"/>
              </a:endParaRPr>
            </a:p>
          </p:txBody>
        </p:sp>
        <p:sp>
          <p:nvSpPr>
            <p:cNvPr id="83" name="Freeform 35"/>
            <p:cNvSpPr>
              <a:spLocks/>
            </p:cNvSpPr>
            <p:nvPr/>
          </p:nvSpPr>
          <p:spPr bwMode="auto">
            <a:xfrm>
              <a:off x="8947150" y="3856038"/>
              <a:ext cx="44450" cy="46038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0 w 4"/>
                <a:gd name="T5" fmla="*/ 2 h 4"/>
                <a:gd name="T6" fmla="*/ 0 w 4"/>
                <a:gd name="T7" fmla="*/ 1 h 4"/>
                <a:gd name="T8" fmla="*/ 1 w 4"/>
                <a:gd name="T9" fmla="*/ 2 h 4"/>
                <a:gd name="T10" fmla="*/ 2 w 4"/>
                <a:gd name="T11" fmla="*/ 4 h 4"/>
                <a:gd name="T12" fmla="*/ 2 w 4"/>
                <a:gd name="T13" fmla="*/ 4 h 4"/>
                <a:gd name="T14" fmla="*/ 3 w 4"/>
                <a:gd name="T15" fmla="*/ 2 h 4"/>
                <a:gd name="T16" fmla="*/ 3 w 4"/>
                <a:gd name="T17" fmla="*/ 1 h 4"/>
                <a:gd name="T18" fmla="*/ 3 w 4"/>
                <a:gd name="T19" fmla="*/ 2 h 4"/>
                <a:gd name="T20" fmla="*/ 3 w 4"/>
                <a:gd name="T21" fmla="*/ 4 h 4"/>
                <a:gd name="T22" fmla="*/ 4 w 4"/>
                <a:gd name="T23" fmla="*/ 4 h 4"/>
                <a:gd name="T24" fmla="*/ 4 w 4"/>
                <a:gd name="T25" fmla="*/ 0 h 4"/>
                <a:gd name="T26" fmla="*/ 3 w 4"/>
                <a:gd name="T27" fmla="*/ 0 h 4"/>
                <a:gd name="T28" fmla="*/ 2 w 4"/>
                <a:gd name="T29" fmla="*/ 3 h 4"/>
                <a:gd name="T30" fmla="*/ 2 w 4"/>
                <a:gd name="T31" fmla="*/ 4 h 4"/>
                <a:gd name="T32" fmla="*/ 2 w 4"/>
                <a:gd name="T33" fmla="*/ 3 h 4"/>
                <a:gd name="T34" fmla="*/ 1 w 4"/>
                <a:gd name="T35" fmla="*/ 0 h 4"/>
                <a:gd name="T36" fmla="*/ 0 w 4"/>
                <a:gd name="T37" fmla="*/ 0 h 4"/>
                <a:gd name="T38" fmla="*/ 0 w 4"/>
                <a:gd name="T3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latin typeface="+mj-lt"/>
              </a:endParaRPr>
            </a:p>
          </p:txBody>
        </p:sp>
      </p:grpSp>
      <p:sp>
        <p:nvSpPr>
          <p:cNvPr id="2" name="Rectangle 1">
            <a:hlinkClick r:id="rId14" action="ppaction://hlinksldjump"/>
            <a:extLst>
              <a:ext uri="{FF2B5EF4-FFF2-40B4-BE49-F238E27FC236}">
                <a16:creationId xmlns:a16="http://schemas.microsoft.com/office/drawing/2014/main" id="{0465864E-C0BB-42D8-8A71-A061F1BD4C43}"/>
              </a:ext>
            </a:extLst>
          </p:cNvPr>
          <p:cNvSpPr/>
          <p:nvPr userDrawn="1"/>
        </p:nvSpPr>
        <p:spPr bwMode="auto">
          <a:xfrm>
            <a:off x="10244873" y="6523445"/>
            <a:ext cx="1540727" cy="30552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67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36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733" b="1" i="0">
          <a:solidFill>
            <a:schemeClr val="tx1"/>
          </a:solidFill>
          <a:latin typeface="+mj-lt"/>
          <a:ea typeface="+mj-ea"/>
          <a:cs typeface="Arial Black" panose="020B0A04020102020204" pitchFamily="34" charset="0"/>
          <a:sym typeface="Gill Sans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28599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857199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285797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714396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243834" indent="-24383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32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1pPr>
      <a:lvl2pPr marL="487668" indent="-243834" algn="l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ClrTx/>
        <a:buSzPct val="100000"/>
        <a:buFont typeface="Arial" panose="020B0604020202020204" pitchFamily="34" charset="0"/>
        <a:buChar char="•"/>
        <a:defRPr sz="2667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2pPr>
      <a:lvl3pPr marL="975336" indent="-31698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Tx/>
        <a:buSzPct val="60000"/>
        <a:buFont typeface="Lato Regular" panose="020F0502020204030203" pitchFamily="34" charset="0"/>
        <a:buChar char="−"/>
        <a:defRPr lang="en-US" sz="2400" dirty="0" smtClean="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3pPr>
      <a:lvl4pPr marL="1219170" indent="-31698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Tx/>
        <a:buSzPct val="60000"/>
        <a:buFont typeface="Lato Regular" panose="020F0502020204030203" pitchFamily="34" charset="0"/>
        <a:buChar char="−"/>
        <a:defRPr sz="1867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4pPr>
      <a:lvl5pPr marL="1949845" indent="-457189" algn="l" rtl="0" eaLnBrk="1" fontAlgn="base" hangingPunct="1">
        <a:spcBef>
          <a:spcPts val="0"/>
        </a:spcBef>
        <a:spcAft>
          <a:spcPts val="800"/>
        </a:spcAft>
        <a:buClrTx/>
        <a:buSzPct val="60000"/>
        <a:buFont typeface="Lato Regular" panose="020F0502020204030203" pitchFamily="34" charset="0"/>
        <a:buChar char="−"/>
        <a:defRPr sz="16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5pPr>
      <a:lvl6pPr marL="2238240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666839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095437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524037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1pPr>
      <a:lvl2pPr marL="428599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857199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285797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4pPr>
      <a:lvl5pPr marL="1714396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5pPr>
      <a:lvl6pPr marL="2142996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6pPr>
      <a:lvl7pPr marL="2571594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7pPr>
      <a:lvl8pPr marL="3000193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8pPr>
      <a:lvl9pPr marL="3428793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09601" y="154053"/>
            <a:ext cx="10985500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0EFFEB5A-7390-A047-E908-E3F102E57EE7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defTabSz="1219170">
              <a:defRPr/>
            </a:pPr>
            <a:fld id="{551F21C3-22E0-4D1D-8A3C-28EC5C0BB54F}" type="slidenum">
              <a:rPr lang="en-US" sz="800" smtClean="0">
                <a:solidFill>
                  <a:schemeClr val="tx1"/>
                </a:solidFill>
                <a:latin typeface="Arial" panose="020B0604020202020204"/>
                <a:cs typeface="Arial"/>
              </a:rPr>
              <a:pPr defTabSz="1219170">
                <a:defRPr/>
              </a:pPr>
              <a:t>‹#›</a:t>
            </a:fld>
            <a:r>
              <a:rPr lang="en-US" sz="800">
                <a:solidFill>
                  <a:schemeClr val="tx1"/>
                </a:solidFill>
                <a:latin typeface="Arial" panose="020B0604020202020204"/>
                <a:cs typeface="Arial"/>
              </a:rPr>
              <a:t>  |  Lattice Semiconductor Confidential</a:t>
            </a:r>
          </a:p>
        </p:txBody>
      </p:sp>
      <p:pic>
        <p:nvPicPr>
          <p:cNvPr id="4" name="Graphic 37">
            <a:extLst>
              <a:ext uri="{FF2B5EF4-FFF2-40B4-BE49-F238E27FC236}">
                <a16:creationId xmlns:a16="http://schemas.microsoft.com/office/drawing/2014/main" id="{FBB89535-36E5-5CB8-19B9-A013193E93C7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0628701" y="6520874"/>
            <a:ext cx="1322029" cy="21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71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09" r:id="rId12"/>
    <p:sldLayoutId id="2147483726" r:id="rId13"/>
    <p:sldLayoutId id="2147483773" r:id="rId14"/>
    <p:sldLayoutId id="2147483774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i="0">
          <a:solidFill>
            <a:schemeClr val="tx1"/>
          </a:solidFill>
          <a:latin typeface="+mj-lt"/>
          <a:ea typeface="+mj-ea"/>
          <a:cs typeface="Arial Black" panose="020B0A04020102020204" pitchFamily="34" charset="0"/>
          <a:sym typeface="Gill Sans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28599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857199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285797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714396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243834" indent="-24383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1pPr>
      <a:lvl2pPr marL="487668" indent="-243834" algn="l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ClrTx/>
        <a:buSzPct val="10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2pPr>
      <a:lvl3pPr marL="975336" indent="-31698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SzPct val="60000"/>
        <a:buFont typeface="Wingdings" pitchFamily="2" charset="2"/>
        <a:buChar char="§"/>
        <a:defRPr lang="en-US" sz="2000" dirty="0" smtClean="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3pPr>
      <a:lvl4pPr marL="1219170" indent="-31698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Tx/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4pPr>
      <a:lvl5pPr marL="1949845" indent="-457189" algn="l" rtl="0" eaLnBrk="1" fontAlgn="base" hangingPunct="1">
        <a:spcBef>
          <a:spcPts val="0"/>
        </a:spcBef>
        <a:spcAft>
          <a:spcPts val="800"/>
        </a:spcAft>
        <a:buClr>
          <a:schemeClr val="accent1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5pPr>
      <a:lvl6pPr marL="2238240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666839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095437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524037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1pPr>
      <a:lvl2pPr marL="428599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857199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285797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4pPr>
      <a:lvl5pPr marL="1714396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5pPr>
      <a:lvl6pPr marL="2142996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6pPr>
      <a:lvl7pPr marL="2571594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7pPr>
      <a:lvl8pPr marL="3000193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8pPr>
      <a:lvl9pPr marL="3428793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F3FAD05-D557-253D-F791-FE56C0690402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0912723-B604-09F6-8D9E-467395A04C26}"/>
                </a:ext>
              </a:extLst>
            </p:cNvPr>
            <p:cNvSpPr/>
            <p:nvPr userDrawn="1"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pic>
          <p:nvPicPr>
            <p:cNvPr id="5" name="Picture 4" descr="Background pattern&#10;&#10;Description automatically generated">
              <a:extLst>
                <a:ext uri="{FF2B5EF4-FFF2-40B4-BE49-F238E27FC236}">
                  <a16:creationId xmlns:a16="http://schemas.microsoft.com/office/drawing/2014/main" id="{26AC4F3A-9BFF-C5AB-92AF-1DBF7B0C9C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666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805" r:id="rId9"/>
    <p:sldLayoutId id="2147483806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i="0">
          <a:solidFill>
            <a:schemeClr val="bg1"/>
          </a:solidFill>
          <a:latin typeface="+mj-lt"/>
          <a:ea typeface="+mj-ea"/>
          <a:cs typeface="Arial Black" panose="020B0A04020102020204" pitchFamily="34" charset="0"/>
          <a:sym typeface="Gill Sans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28599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857199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285797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714396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243834" indent="-24383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2000">
          <a:solidFill>
            <a:schemeClr val="bg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1pPr>
      <a:lvl2pPr marL="487668" indent="-243834" algn="l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ClrTx/>
        <a:buSzPct val="100000"/>
        <a:buFont typeface="Wingdings" pitchFamily="2" charset="2"/>
        <a:buChar char="§"/>
        <a:defRPr sz="2000">
          <a:solidFill>
            <a:schemeClr val="bg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2pPr>
      <a:lvl3pPr marL="975336" indent="-31698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SzPct val="60000"/>
        <a:buFont typeface="Wingdings" pitchFamily="2" charset="2"/>
        <a:buChar char="§"/>
        <a:defRPr lang="en-US" sz="2000" dirty="0" smtClean="0">
          <a:solidFill>
            <a:schemeClr val="bg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3pPr>
      <a:lvl4pPr marL="1219170" indent="-31698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Tx/>
        <a:buSzPct val="60000"/>
        <a:buFont typeface="Wingdings" pitchFamily="2" charset="2"/>
        <a:buChar char="§"/>
        <a:defRPr sz="2000">
          <a:solidFill>
            <a:schemeClr val="bg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4pPr>
      <a:lvl5pPr marL="1949845" indent="-457189" algn="l" rtl="0" eaLnBrk="1" fontAlgn="base" hangingPunct="1">
        <a:spcBef>
          <a:spcPts val="0"/>
        </a:spcBef>
        <a:spcAft>
          <a:spcPts val="800"/>
        </a:spcAft>
        <a:buClr>
          <a:schemeClr val="accent1"/>
        </a:buClr>
        <a:buSzPct val="60000"/>
        <a:buFont typeface="Wingdings" pitchFamily="2" charset="2"/>
        <a:buChar char="§"/>
        <a:defRPr sz="2000">
          <a:solidFill>
            <a:schemeClr val="bg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5pPr>
      <a:lvl6pPr marL="2238240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666839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095437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524037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1pPr>
      <a:lvl2pPr marL="428599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857199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285797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4pPr>
      <a:lvl5pPr marL="1714396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5pPr>
      <a:lvl6pPr marL="2142996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6pPr>
      <a:lvl7pPr marL="2571594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7pPr>
      <a:lvl8pPr marL="3000193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8pPr>
      <a:lvl9pPr marL="3428793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2880">
          <p15:clr>
            <a:srgbClr val="F26B43"/>
          </p15:clr>
        </p15:guide>
        <p15:guide id="4" pos="512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A9B15A2-05FF-AE0C-96C6-BFC49AD024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610BC11-9CEE-DED4-F248-060B5F3FA037}"/>
              </a:ext>
            </a:extLst>
          </p:cNvPr>
          <p:cNvSpPr txBox="1">
            <a:spLocks/>
          </p:cNvSpPr>
          <p:nvPr userDrawn="1"/>
        </p:nvSpPr>
        <p:spPr>
          <a:xfrm>
            <a:off x="189895" y="989380"/>
            <a:ext cx="11573123" cy="5408029"/>
          </a:xfrm>
          <a:prstGeom prst="rect">
            <a:avLst/>
          </a:prstGeom>
        </p:spPr>
        <p:txBody>
          <a:bodyPr>
            <a:noAutofit/>
          </a:bodyPr>
          <a:lstStyle>
            <a:lvl1pPr marL="243834" indent="-24383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1pPr>
            <a:lvl2pPr marL="487668" indent="-243834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Pct val="100000"/>
              <a:buFont typeface="Wingdings" pitchFamily="2" charset="2"/>
              <a:buChar char="§"/>
              <a:defRPr sz="20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2pPr>
            <a:lvl3pPr marL="975336" indent="-31698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60000"/>
              <a:buFont typeface="Wingdings" pitchFamily="2" charset="2"/>
              <a:buChar char="§"/>
              <a:defRPr lang="en-US" sz="20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3pPr>
            <a:lvl4pPr marL="1219170" indent="-31698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Pct val="60000"/>
              <a:buFont typeface="Wingdings" pitchFamily="2" charset="2"/>
              <a:buChar char="§"/>
              <a:defRPr sz="20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4pPr>
            <a:lvl5pPr marL="1949845" indent="-457189" algn="l" rtl="0" eaLnBrk="1" fontAlgn="base" hangingPunct="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60000"/>
              <a:buFont typeface="Wingdings" pitchFamily="2" charset="2"/>
              <a:buChar char="§"/>
              <a:defRPr sz="20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5pPr>
            <a:lvl6pPr marL="2238240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2666839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3095437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3524037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defTabSz="914400"/>
            <a:r>
              <a:rPr lang="en-US" kern="0"/>
              <a:t>Click to edit Master text styles</a:t>
            </a:r>
          </a:p>
          <a:p>
            <a:pPr lvl="1" defTabSz="914400"/>
            <a:r>
              <a:rPr lang="en-US" kern="0"/>
              <a:t>Second level</a:t>
            </a:r>
          </a:p>
          <a:p>
            <a:pPr lvl="2" defTabSz="914400"/>
            <a:r>
              <a:rPr lang="en-US" kern="0"/>
              <a:t>Third level</a:t>
            </a:r>
          </a:p>
          <a:p>
            <a:pPr lvl="3" defTabSz="914400"/>
            <a:r>
              <a:rPr lang="en-US" kern="0"/>
              <a:t>Fourth level</a:t>
            </a:r>
          </a:p>
          <a:p>
            <a:pPr lvl="4" defTabSz="914400"/>
            <a:r>
              <a:rPr lang="en-US" kern="0"/>
              <a:t>Fifth level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8478848F-D012-BB66-036B-AE742FBE3F67}"/>
              </a:ext>
            </a:extLst>
          </p:cNvPr>
          <p:cNvSpPr txBox="1">
            <a:spLocks/>
          </p:cNvSpPr>
          <p:nvPr userDrawn="1"/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i="0">
                <a:solidFill>
                  <a:schemeClr val="bg1"/>
                </a:solidFill>
                <a:latin typeface="+mj-lt"/>
                <a:ea typeface="+mj-ea"/>
                <a:cs typeface="Arial Black" panose="020B0A04020102020204" pitchFamily="34" charset="0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28599"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857199"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285797"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714396"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defTabSz="914400"/>
            <a:r>
              <a:rPr lang="en-US" kern="0"/>
              <a:t>Click to edit Master title style</a:t>
            </a:r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685C0A3-1EF2-116E-E0A8-F784AB47B91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  <p:sp>
        <p:nvSpPr>
          <p:cNvPr id="3" name="Rectangle 11">
            <a:extLst>
              <a:ext uri="{FF2B5EF4-FFF2-40B4-BE49-F238E27FC236}">
                <a16:creationId xmlns:a16="http://schemas.microsoft.com/office/drawing/2014/main" id="{20D5582F-4F18-7E05-397E-E363B613411F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(NASDAQ: LSCC)</a:t>
            </a:r>
          </a:p>
        </p:txBody>
      </p:sp>
    </p:spTree>
    <p:extLst>
      <p:ext uri="{BB962C8B-B14F-4D97-AF65-F5344CB8AC3E}">
        <p14:creationId xmlns:p14="http://schemas.microsoft.com/office/powerpoint/2010/main" val="165009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i="0">
          <a:solidFill>
            <a:schemeClr val="tx1"/>
          </a:solidFill>
          <a:latin typeface="+mj-lt"/>
          <a:ea typeface="+mj-ea"/>
          <a:cs typeface="Arial Black" panose="020B0A04020102020204" pitchFamily="34" charset="0"/>
          <a:sym typeface="Gill Sans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28599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857199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285797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714396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243834" indent="-24383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1pPr>
      <a:lvl2pPr marL="487668" indent="-243834" algn="l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ClrTx/>
        <a:buSzPct val="10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2pPr>
      <a:lvl3pPr marL="975336" indent="-31698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SzPct val="60000"/>
        <a:buFont typeface="Wingdings" pitchFamily="2" charset="2"/>
        <a:buChar char="§"/>
        <a:defRPr lang="en-US" sz="2000" dirty="0" smtClean="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3pPr>
      <a:lvl4pPr marL="1219170" indent="-31698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Tx/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4pPr>
      <a:lvl5pPr marL="1949845" indent="-457189" algn="l" rtl="0" eaLnBrk="1" fontAlgn="base" hangingPunct="1">
        <a:spcBef>
          <a:spcPts val="0"/>
        </a:spcBef>
        <a:spcAft>
          <a:spcPts val="800"/>
        </a:spcAft>
        <a:buClr>
          <a:schemeClr val="accent1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5pPr>
      <a:lvl6pPr marL="2238240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666839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095437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524037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1pPr>
      <a:lvl2pPr marL="428599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857199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285797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4pPr>
      <a:lvl5pPr marL="1714396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5pPr>
      <a:lvl6pPr marL="2142996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6pPr>
      <a:lvl7pPr marL="2571594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7pPr>
      <a:lvl8pPr marL="3000193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8pPr>
      <a:lvl9pPr marL="3428793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7A9B15A2-05FF-AE0C-96C6-BFC49AD024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610BC11-9CEE-DED4-F248-060B5F3FA037}"/>
              </a:ext>
            </a:extLst>
          </p:cNvPr>
          <p:cNvSpPr txBox="1">
            <a:spLocks/>
          </p:cNvSpPr>
          <p:nvPr userDrawn="1"/>
        </p:nvSpPr>
        <p:spPr>
          <a:xfrm>
            <a:off x="189895" y="989380"/>
            <a:ext cx="11573123" cy="5408029"/>
          </a:xfrm>
          <a:prstGeom prst="rect">
            <a:avLst/>
          </a:prstGeom>
        </p:spPr>
        <p:txBody>
          <a:bodyPr>
            <a:noAutofit/>
          </a:bodyPr>
          <a:lstStyle>
            <a:lvl1pPr marL="243834" indent="-24383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1pPr>
            <a:lvl2pPr marL="487668" indent="-243834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Pct val="100000"/>
              <a:buFont typeface="Wingdings" pitchFamily="2" charset="2"/>
              <a:buChar char="§"/>
              <a:defRPr sz="20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2pPr>
            <a:lvl3pPr marL="975336" indent="-31698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60000"/>
              <a:buFont typeface="Wingdings" pitchFamily="2" charset="2"/>
              <a:buChar char="§"/>
              <a:defRPr lang="en-US" sz="20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3pPr>
            <a:lvl4pPr marL="1219170" indent="-31698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Pct val="60000"/>
              <a:buFont typeface="Wingdings" pitchFamily="2" charset="2"/>
              <a:buChar char="§"/>
              <a:defRPr sz="20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4pPr>
            <a:lvl5pPr marL="1949845" indent="-457189" algn="l" rtl="0" eaLnBrk="1" fontAlgn="base" hangingPunct="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60000"/>
              <a:buFont typeface="Wingdings" pitchFamily="2" charset="2"/>
              <a:buChar char="§"/>
              <a:defRPr sz="20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5pPr>
            <a:lvl6pPr marL="2238240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2666839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3095437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3524037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defTabSz="914400"/>
            <a:r>
              <a:rPr lang="en-US" kern="0"/>
              <a:t>Click to edit Master text styles</a:t>
            </a:r>
          </a:p>
          <a:p>
            <a:pPr lvl="1" defTabSz="914400"/>
            <a:r>
              <a:rPr lang="en-US" kern="0"/>
              <a:t>Second level</a:t>
            </a:r>
          </a:p>
          <a:p>
            <a:pPr lvl="2" defTabSz="914400"/>
            <a:r>
              <a:rPr lang="en-US" kern="0"/>
              <a:t>Third level</a:t>
            </a:r>
          </a:p>
          <a:p>
            <a:pPr lvl="3" defTabSz="914400"/>
            <a:r>
              <a:rPr lang="en-US" kern="0"/>
              <a:t>Fourth level</a:t>
            </a:r>
          </a:p>
          <a:p>
            <a:pPr lvl="4" defTabSz="914400"/>
            <a:r>
              <a:rPr lang="en-US" kern="0"/>
              <a:t>Fifth level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8478848F-D012-BB66-036B-AE742FBE3F67}"/>
              </a:ext>
            </a:extLst>
          </p:cNvPr>
          <p:cNvSpPr txBox="1">
            <a:spLocks/>
          </p:cNvSpPr>
          <p:nvPr userDrawn="1"/>
        </p:nvSpPr>
        <p:spPr>
          <a:xfrm>
            <a:off x="189893" y="96437"/>
            <a:ext cx="11573123" cy="6554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i="0">
                <a:solidFill>
                  <a:schemeClr val="bg1"/>
                </a:solidFill>
                <a:latin typeface="+mj-lt"/>
                <a:ea typeface="+mj-ea"/>
                <a:cs typeface="Arial Black" panose="020B0A04020102020204" pitchFamily="34" charset="0"/>
                <a:sym typeface="Gill Sans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428599"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857199"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1285797"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1714396" algn="ctr" rtl="0" eaLnBrk="1" fontAlgn="base" hangingPunct="1">
              <a:spcBef>
                <a:spcPct val="0"/>
              </a:spcBef>
              <a:spcAft>
                <a:spcPct val="0"/>
              </a:spcAft>
              <a:defRPr sz="7066">
                <a:solidFill>
                  <a:schemeClr val="tx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defTabSz="914400"/>
            <a:r>
              <a:rPr lang="en-US" kern="0"/>
              <a:t>Click to edit Master title style</a:t>
            </a:r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685C0A3-1EF2-116E-E0A8-F784AB47B91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932" y="6518908"/>
            <a:ext cx="1225577" cy="201168"/>
          </a:xfrm>
          <a:prstGeom prst="rect">
            <a:avLst/>
          </a:prstGeom>
        </p:spPr>
      </p:pic>
      <p:sp>
        <p:nvSpPr>
          <p:cNvPr id="8" name="Rectangle 11">
            <a:extLst>
              <a:ext uri="{FF2B5EF4-FFF2-40B4-BE49-F238E27FC236}">
                <a16:creationId xmlns:a16="http://schemas.microsoft.com/office/drawing/2014/main" id="{C8AFB057-C365-9C44-70EB-948D6CD1B07C}"/>
              </a:ext>
            </a:extLst>
          </p:cNvPr>
          <p:cNvSpPr>
            <a:spLocks/>
          </p:cNvSpPr>
          <p:nvPr userDrawn="1"/>
        </p:nvSpPr>
        <p:spPr bwMode="auto">
          <a:xfrm>
            <a:off x="241270" y="6476810"/>
            <a:ext cx="2265581" cy="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fld id="{551F21C3-22E0-4D1D-8A3C-28EC5C0BB54F}" type="slidenum">
              <a:rPr lang="en-US" sz="800" b="0" i="0" smtClean="0">
                <a:solidFill>
                  <a:schemeClr val="bg1"/>
                </a:solidFill>
                <a:latin typeface="+mj-lt"/>
                <a:cs typeface="Arial"/>
              </a:rPr>
              <a:t>‹#›</a:t>
            </a:fld>
            <a:r>
              <a:rPr lang="en-US" sz="800" b="0" i="0">
                <a:solidFill>
                  <a:schemeClr val="bg1"/>
                </a:solidFill>
                <a:latin typeface="+mj-lt"/>
                <a:cs typeface="Arial"/>
              </a:rPr>
              <a:t>  |  Lattice Semiconductor (NASDAQ: LSCC)</a:t>
            </a:r>
          </a:p>
        </p:txBody>
      </p:sp>
    </p:spTree>
    <p:extLst>
      <p:ext uri="{BB962C8B-B14F-4D97-AF65-F5344CB8AC3E}">
        <p14:creationId xmlns:p14="http://schemas.microsoft.com/office/powerpoint/2010/main" val="2222677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i="0">
          <a:solidFill>
            <a:schemeClr val="tx1"/>
          </a:solidFill>
          <a:latin typeface="+mj-lt"/>
          <a:ea typeface="+mj-ea"/>
          <a:cs typeface="Arial Black" panose="020B0A04020102020204" pitchFamily="34" charset="0"/>
          <a:sym typeface="Gill Sans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28599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857199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285797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714396" algn="ctr" rtl="0" eaLnBrk="1" fontAlgn="base" hangingPunct="1">
        <a:spcBef>
          <a:spcPct val="0"/>
        </a:spcBef>
        <a:spcAft>
          <a:spcPct val="0"/>
        </a:spcAft>
        <a:defRPr sz="7066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243834" indent="-24383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1pPr>
      <a:lvl2pPr marL="487668" indent="-243834" algn="l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ClrTx/>
        <a:buSzPct val="10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2pPr>
      <a:lvl3pPr marL="975336" indent="-31698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SzPct val="60000"/>
        <a:buFont typeface="Wingdings" pitchFamily="2" charset="2"/>
        <a:buChar char="§"/>
        <a:defRPr lang="en-US" sz="2000" dirty="0" smtClean="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3pPr>
      <a:lvl4pPr marL="1219170" indent="-316984" algn="l" rtl="0" eaLnBrk="1" fontAlgn="base" hangingPunct="1">
        <a:lnSpc>
          <a:spcPct val="100000"/>
        </a:lnSpc>
        <a:spcBef>
          <a:spcPts val="0"/>
        </a:spcBef>
        <a:spcAft>
          <a:spcPts val="800"/>
        </a:spcAft>
        <a:buClrTx/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4pPr>
      <a:lvl5pPr marL="1949845" indent="-457189" algn="l" rtl="0" eaLnBrk="1" fontAlgn="base" hangingPunct="1">
        <a:spcBef>
          <a:spcPts val="0"/>
        </a:spcBef>
        <a:spcAft>
          <a:spcPts val="800"/>
        </a:spcAft>
        <a:buClr>
          <a:schemeClr val="accent1"/>
        </a:buClr>
        <a:buSzPct val="60000"/>
        <a:buFont typeface="Wingdings" pitchFamily="2" charset="2"/>
        <a:buChar char="§"/>
        <a:defRPr sz="2000">
          <a:solidFill>
            <a:schemeClr val="tx1"/>
          </a:solidFill>
          <a:latin typeface="+mj-lt"/>
          <a:ea typeface="+mn-ea"/>
          <a:cs typeface="Arial" panose="020B0604020202020204" pitchFamily="34" charset="0"/>
          <a:sym typeface="Gill Sans" charset="0"/>
        </a:defRPr>
      </a:lvl5pPr>
      <a:lvl6pPr marL="2238240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666839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095437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524037" indent="-500033" algn="l" rtl="0" eaLnBrk="1" fontAlgn="base" hangingPunct="1">
        <a:spcBef>
          <a:spcPts val="3468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1pPr>
      <a:lvl2pPr marL="428599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857199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285797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4pPr>
      <a:lvl5pPr marL="1714396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5pPr>
      <a:lvl6pPr marL="2142996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6pPr>
      <a:lvl7pPr marL="2571594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7pPr>
      <a:lvl8pPr marL="3000193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8pPr>
      <a:lvl9pPr marL="3428793" algn="l" defTabSz="857199" rtl="0" eaLnBrk="1" latinLnBrk="0" hangingPunct="1">
        <a:defRPr sz="17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10" Type="http://schemas.openxmlformats.org/officeDocument/2006/relationships/image" Target="../media/image104.png"/><Relationship Id="rId4" Type="http://schemas.openxmlformats.org/officeDocument/2006/relationships/chart" Target="../charts/chart3.xml"/><Relationship Id="rId9" Type="http://schemas.openxmlformats.org/officeDocument/2006/relationships/image" Target="../media/image10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8.emf"/><Relationship Id="rId5" Type="http://schemas.openxmlformats.org/officeDocument/2006/relationships/image" Target="../media/image107.emf"/><Relationship Id="rId4" Type="http://schemas.openxmlformats.org/officeDocument/2006/relationships/image" Target="../media/image10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53.png"/><Relationship Id="rId21" Type="http://schemas.openxmlformats.org/officeDocument/2006/relationships/image" Target="../media/image48.svg"/><Relationship Id="rId42" Type="http://schemas.openxmlformats.org/officeDocument/2006/relationships/image" Target="../media/image69.svg"/><Relationship Id="rId47" Type="http://schemas.openxmlformats.org/officeDocument/2006/relationships/image" Target="../media/image74.png"/><Relationship Id="rId63" Type="http://schemas.openxmlformats.org/officeDocument/2006/relationships/image" Target="../media/image90.svg"/><Relationship Id="rId68" Type="http://schemas.openxmlformats.org/officeDocument/2006/relationships/image" Target="../media/image95.png"/><Relationship Id="rId7" Type="http://schemas.openxmlformats.org/officeDocument/2006/relationships/image" Target="../media/image34.svg"/><Relationship Id="rId2" Type="http://schemas.openxmlformats.org/officeDocument/2006/relationships/image" Target="../media/image30.png"/><Relationship Id="rId16" Type="http://schemas.openxmlformats.org/officeDocument/2006/relationships/image" Target="../media/image43.png"/><Relationship Id="rId29" Type="http://schemas.openxmlformats.org/officeDocument/2006/relationships/image" Target="../media/image56.svg"/><Relationship Id="rId11" Type="http://schemas.openxmlformats.org/officeDocument/2006/relationships/image" Target="../media/image38.svg"/><Relationship Id="rId24" Type="http://schemas.openxmlformats.org/officeDocument/2006/relationships/image" Target="../media/image51.png"/><Relationship Id="rId32" Type="http://schemas.openxmlformats.org/officeDocument/2006/relationships/image" Target="../media/image59.png"/><Relationship Id="rId37" Type="http://schemas.openxmlformats.org/officeDocument/2006/relationships/image" Target="../media/image64.png"/><Relationship Id="rId40" Type="http://schemas.openxmlformats.org/officeDocument/2006/relationships/image" Target="../media/image67.svg"/><Relationship Id="rId45" Type="http://schemas.openxmlformats.org/officeDocument/2006/relationships/image" Target="../media/image72.png"/><Relationship Id="rId53" Type="http://schemas.openxmlformats.org/officeDocument/2006/relationships/image" Target="../media/image80.png"/><Relationship Id="rId58" Type="http://schemas.openxmlformats.org/officeDocument/2006/relationships/image" Target="../media/image85.png"/><Relationship Id="rId66" Type="http://schemas.openxmlformats.org/officeDocument/2006/relationships/image" Target="../media/image93.png"/><Relationship Id="rId5" Type="http://schemas.openxmlformats.org/officeDocument/2006/relationships/image" Target="../media/image32.svg"/><Relationship Id="rId61" Type="http://schemas.openxmlformats.org/officeDocument/2006/relationships/image" Target="../media/image88.svg"/><Relationship Id="rId19" Type="http://schemas.openxmlformats.org/officeDocument/2006/relationships/image" Target="../media/image46.svg"/><Relationship Id="rId14" Type="http://schemas.openxmlformats.org/officeDocument/2006/relationships/image" Target="../media/image41.png"/><Relationship Id="rId22" Type="http://schemas.openxmlformats.org/officeDocument/2006/relationships/image" Target="../media/image49.png"/><Relationship Id="rId27" Type="http://schemas.openxmlformats.org/officeDocument/2006/relationships/image" Target="../media/image54.svg"/><Relationship Id="rId30" Type="http://schemas.openxmlformats.org/officeDocument/2006/relationships/image" Target="../media/image57.png"/><Relationship Id="rId35" Type="http://schemas.openxmlformats.org/officeDocument/2006/relationships/image" Target="../media/image62.png"/><Relationship Id="rId43" Type="http://schemas.openxmlformats.org/officeDocument/2006/relationships/image" Target="../media/image70.png"/><Relationship Id="rId48" Type="http://schemas.openxmlformats.org/officeDocument/2006/relationships/image" Target="../media/image75.svg"/><Relationship Id="rId56" Type="http://schemas.openxmlformats.org/officeDocument/2006/relationships/image" Target="../media/image83.png"/><Relationship Id="rId64" Type="http://schemas.openxmlformats.org/officeDocument/2006/relationships/image" Target="../media/image91.png"/><Relationship Id="rId69" Type="http://schemas.openxmlformats.org/officeDocument/2006/relationships/image" Target="../media/image96.svg"/><Relationship Id="rId8" Type="http://schemas.openxmlformats.org/officeDocument/2006/relationships/image" Target="../media/image35.png"/><Relationship Id="rId51" Type="http://schemas.openxmlformats.org/officeDocument/2006/relationships/image" Target="../media/image78.png"/><Relationship Id="rId3" Type="http://schemas.openxmlformats.org/officeDocument/2006/relationships/chart" Target="../charts/chart1.xml"/><Relationship Id="rId12" Type="http://schemas.openxmlformats.org/officeDocument/2006/relationships/image" Target="../media/image39.png"/><Relationship Id="rId17" Type="http://schemas.openxmlformats.org/officeDocument/2006/relationships/image" Target="../media/image44.svg"/><Relationship Id="rId25" Type="http://schemas.openxmlformats.org/officeDocument/2006/relationships/image" Target="../media/image52.svg"/><Relationship Id="rId33" Type="http://schemas.openxmlformats.org/officeDocument/2006/relationships/image" Target="../media/image60.svg"/><Relationship Id="rId38" Type="http://schemas.openxmlformats.org/officeDocument/2006/relationships/image" Target="../media/image65.svg"/><Relationship Id="rId46" Type="http://schemas.openxmlformats.org/officeDocument/2006/relationships/image" Target="../media/image73.svg"/><Relationship Id="rId59" Type="http://schemas.openxmlformats.org/officeDocument/2006/relationships/image" Target="../media/image86.svg"/><Relationship Id="rId67" Type="http://schemas.openxmlformats.org/officeDocument/2006/relationships/image" Target="../media/image94.png"/><Relationship Id="rId20" Type="http://schemas.openxmlformats.org/officeDocument/2006/relationships/image" Target="../media/image47.png"/><Relationship Id="rId41" Type="http://schemas.openxmlformats.org/officeDocument/2006/relationships/image" Target="../media/image68.png"/><Relationship Id="rId54" Type="http://schemas.openxmlformats.org/officeDocument/2006/relationships/image" Target="../media/image81.png"/><Relationship Id="rId62" Type="http://schemas.openxmlformats.org/officeDocument/2006/relationships/image" Target="../media/image89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33.png"/><Relationship Id="rId15" Type="http://schemas.openxmlformats.org/officeDocument/2006/relationships/image" Target="../media/image42.svg"/><Relationship Id="rId23" Type="http://schemas.openxmlformats.org/officeDocument/2006/relationships/image" Target="../media/image50.svg"/><Relationship Id="rId28" Type="http://schemas.openxmlformats.org/officeDocument/2006/relationships/image" Target="../media/image55.png"/><Relationship Id="rId36" Type="http://schemas.openxmlformats.org/officeDocument/2006/relationships/image" Target="../media/image63.svg"/><Relationship Id="rId49" Type="http://schemas.openxmlformats.org/officeDocument/2006/relationships/image" Target="../media/image76.png"/><Relationship Id="rId57" Type="http://schemas.openxmlformats.org/officeDocument/2006/relationships/image" Target="../media/image84.jpeg"/><Relationship Id="rId10" Type="http://schemas.openxmlformats.org/officeDocument/2006/relationships/image" Target="../media/image37.png"/><Relationship Id="rId31" Type="http://schemas.openxmlformats.org/officeDocument/2006/relationships/image" Target="../media/image58.svg"/><Relationship Id="rId44" Type="http://schemas.openxmlformats.org/officeDocument/2006/relationships/image" Target="../media/image71.svg"/><Relationship Id="rId52" Type="http://schemas.openxmlformats.org/officeDocument/2006/relationships/image" Target="../media/image79.svg"/><Relationship Id="rId60" Type="http://schemas.openxmlformats.org/officeDocument/2006/relationships/image" Target="../media/image87.png"/><Relationship Id="rId65" Type="http://schemas.openxmlformats.org/officeDocument/2006/relationships/image" Target="../media/image92.svg"/><Relationship Id="rId4" Type="http://schemas.openxmlformats.org/officeDocument/2006/relationships/image" Target="../media/image31.png"/><Relationship Id="rId9" Type="http://schemas.openxmlformats.org/officeDocument/2006/relationships/image" Target="../media/image36.svg"/><Relationship Id="rId13" Type="http://schemas.openxmlformats.org/officeDocument/2006/relationships/image" Target="../media/image40.svg"/><Relationship Id="rId18" Type="http://schemas.openxmlformats.org/officeDocument/2006/relationships/image" Target="../media/image45.png"/><Relationship Id="rId39" Type="http://schemas.openxmlformats.org/officeDocument/2006/relationships/image" Target="../media/image66.png"/><Relationship Id="rId34" Type="http://schemas.openxmlformats.org/officeDocument/2006/relationships/image" Target="../media/image61.png"/><Relationship Id="rId50" Type="http://schemas.openxmlformats.org/officeDocument/2006/relationships/image" Target="../media/image77.svg"/><Relationship Id="rId55" Type="http://schemas.openxmlformats.org/officeDocument/2006/relationships/image" Target="../media/image8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dn.com/how-to-design-an-fpga-architecture-tailored-for-efficiency-and-performance/" TargetMode="External"/><Relationship Id="rId3" Type="http://schemas.openxmlformats.org/officeDocument/2006/relationships/image" Target="../media/image109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eetasia.com/embeddednews-lattice-targets-low-power-edge-ai-with-new-small-fpga/" TargetMode="External"/><Relationship Id="rId5" Type="http://schemas.openxmlformats.org/officeDocument/2006/relationships/image" Target="../media/image111.png"/><Relationship Id="rId4" Type="http://schemas.openxmlformats.org/officeDocument/2006/relationships/image" Target="../media/image110.sv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116.svg"/><Relationship Id="rId5" Type="http://schemas.openxmlformats.org/officeDocument/2006/relationships/image" Target="../media/image115.png"/><Relationship Id="rId4" Type="http://schemas.openxmlformats.org/officeDocument/2006/relationships/image" Target="../media/image114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1.jpeg"/><Relationship Id="rId4" Type="http://schemas.openxmlformats.org/officeDocument/2006/relationships/image" Target="../media/image114.sv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5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9.png"/><Relationship Id="rId4" Type="http://schemas.openxmlformats.org/officeDocument/2006/relationships/hyperlink" Target="https://www.latticesemi-insights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in/dr-hardik-shah-6040737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1.png"/><Relationship Id="rId4" Type="http://schemas.openxmlformats.org/officeDocument/2006/relationships/image" Target="../media/image10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22187-AEEC-7048-8EAD-6B7076B4C6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>
                <a:latin typeface="Leelawadee UI"/>
                <a:cs typeface="Leelawadee UI"/>
              </a:rPr>
              <a:t>Architecting FPGAs for Low Power Leadership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9C4E65-352B-B14A-AEE4-603E1D44FA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 sz="1300" b="1">
                <a:cs typeface="Arial"/>
              </a:rPr>
              <a:t>22 May, 2025</a:t>
            </a:r>
          </a:p>
          <a:p>
            <a:r>
              <a:rPr lang="en-US" sz="1300" b="1">
                <a:cs typeface="Arial"/>
              </a:rPr>
              <a:t>CERN, Switzerland</a:t>
            </a:r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8EB3F8F9-04BD-AB75-3C1F-3EC18E26EC47}"/>
              </a:ext>
            </a:extLst>
          </p:cNvPr>
          <p:cNvSpPr txBox="1">
            <a:spLocks/>
          </p:cNvSpPr>
          <p:nvPr/>
        </p:nvSpPr>
        <p:spPr>
          <a:xfrm>
            <a:off x="4168774" y="4960593"/>
            <a:ext cx="3854451" cy="3948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None/>
              <a:defRPr sz="1333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1pPr>
            <a:lvl2pPr marL="487668" indent="-243834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Tx/>
              <a:buSzPct val="10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2pPr>
            <a:lvl3pPr marL="975336" indent="-31698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60000"/>
              <a:buFont typeface="Wingdings" pitchFamily="2" charset="2"/>
              <a:buChar char="§"/>
              <a:defRPr lang="en-US" sz="20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3pPr>
            <a:lvl4pPr marL="1219170" indent="-316984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Pct val="6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4pPr>
            <a:lvl5pPr marL="1949845" indent="-457189" algn="l" rtl="0" eaLnBrk="1" fontAlgn="base" hangingPunct="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SzPct val="6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  <a:sym typeface="Gill Sans" charset="0"/>
              </a:defRPr>
            </a:lvl5pPr>
            <a:lvl6pPr marL="2238240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2666839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3095437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3524037" indent="-500033" algn="l" rtl="0" eaLnBrk="1" fontAlgn="base" hangingPunct="1">
              <a:spcBef>
                <a:spcPts val="346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defTabSz="914400"/>
            <a:r>
              <a:rPr lang="en-US" sz="1800" b="1" kern="0">
                <a:cs typeface="Arial"/>
              </a:rPr>
              <a:t>Dr. Hardik Shah</a:t>
            </a:r>
          </a:p>
          <a:p>
            <a:pPr defTabSz="914400"/>
            <a:r>
              <a:rPr lang="en-US" sz="1800" b="1" kern="0">
                <a:cs typeface="Arial"/>
              </a:rPr>
              <a:t>Regional Sales Manager</a:t>
            </a:r>
          </a:p>
        </p:txBody>
      </p:sp>
    </p:spTree>
    <p:extLst>
      <p:ext uri="{BB962C8B-B14F-4D97-AF65-F5344CB8AC3E}">
        <p14:creationId xmlns:p14="http://schemas.microsoft.com/office/powerpoint/2010/main" val="3070013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095F4AF2-919B-D8E4-3062-5B15AF78D9F7}"/>
              </a:ext>
            </a:extLst>
          </p:cNvPr>
          <p:cNvGraphicFramePr>
            <a:graphicFrameLocks/>
          </p:cNvGraphicFramePr>
          <p:nvPr/>
        </p:nvGraphicFramePr>
        <p:xfrm>
          <a:off x="8457028" y="4562360"/>
          <a:ext cx="3082427" cy="1151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7" name="Chart 46">
            <a:extLst>
              <a:ext uri="{FF2B5EF4-FFF2-40B4-BE49-F238E27FC236}">
                <a16:creationId xmlns:a16="http://schemas.microsoft.com/office/drawing/2014/main" id="{0D271CD1-348A-BCCE-2C3B-4A6162640F32}"/>
              </a:ext>
            </a:extLst>
          </p:cNvPr>
          <p:cNvGraphicFramePr>
            <a:graphicFrameLocks/>
          </p:cNvGraphicFramePr>
          <p:nvPr/>
        </p:nvGraphicFramePr>
        <p:xfrm>
          <a:off x="8457028" y="2902032"/>
          <a:ext cx="3082427" cy="1064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E090871C-A646-251B-9561-DCE4D2085FF8}"/>
              </a:ext>
            </a:extLst>
          </p:cNvPr>
          <p:cNvGraphicFramePr>
            <a:graphicFrameLocks/>
          </p:cNvGraphicFramePr>
          <p:nvPr/>
        </p:nvGraphicFramePr>
        <p:xfrm>
          <a:off x="8457028" y="921903"/>
          <a:ext cx="3082427" cy="1298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3D07FBDA-EDF3-081D-7837-664CF160146E}"/>
              </a:ext>
            </a:extLst>
          </p:cNvPr>
          <p:cNvGraphicFramePr>
            <a:graphicFrameLocks/>
          </p:cNvGraphicFramePr>
          <p:nvPr/>
        </p:nvGraphicFramePr>
        <p:xfrm>
          <a:off x="402824" y="4602571"/>
          <a:ext cx="2876938" cy="1064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817531AE-9C34-766C-E6C2-873B1D33BC73}"/>
              </a:ext>
            </a:extLst>
          </p:cNvPr>
          <p:cNvGraphicFramePr>
            <a:graphicFrameLocks/>
          </p:cNvGraphicFramePr>
          <p:nvPr/>
        </p:nvGraphicFramePr>
        <p:xfrm>
          <a:off x="402825" y="2963673"/>
          <a:ext cx="2876938" cy="1064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89D8D682-9788-6967-4BF8-3DED305D3140}"/>
              </a:ext>
            </a:extLst>
          </p:cNvPr>
          <p:cNvGraphicFramePr>
            <a:graphicFrameLocks/>
          </p:cNvGraphicFramePr>
          <p:nvPr/>
        </p:nvGraphicFramePr>
        <p:xfrm>
          <a:off x="402826" y="921903"/>
          <a:ext cx="2876938" cy="1659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27" name="Picture 26" descr="A close-up of a computer chip&#10;&#10;Description automatically generated">
            <a:extLst>
              <a:ext uri="{FF2B5EF4-FFF2-40B4-BE49-F238E27FC236}">
                <a16:creationId xmlns:a16="http://schemas.microsoft.com/office/drawing/2014/main" id="{83B98827-30BB-D9F7-FBF8-DF570FD3063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400" y="1092916"/>
            <a:ext cx="5303520" cy="53035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760F7E-2739-1C56-2DA0-FE51D5ACC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Lattice Nexus 2 Platform Key Capabilities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7AE5F0-D693-9C86-7CC6-65FAE38B5A15}"/>
              </a:ext>
            </a:extLst>
          </p:cNvPr>
          <p:cNvSpPr txBox="1"/>
          <p:nvPr/>
        </p:nvSpPr>
        <p:spPr>
          <a:xfrm>
            <a:off x="666680" y="977120"/>
            <a:ext cx="2683247" cy="1577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10">
              <a:spcAft>
                <a:spcPts val="600"/>
              </a:spcAft>
              <a:defRPr/>
            </a:pPr>
            <a:r>
              <a:rPr lang="en-US" sz="1200" b="1">
                <a:solidFill>
                  <a:srgbClr val="FFC000"/>
                </a:solidFill>
                <a:latin typeface="Arial" panose="020B0604020202020204"/>
              </a:rPr>
              <a:t>16G SERDES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PCIe Gen 4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10 Gb Ethernet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Generic 8b/10b, 64b/66b, 128b/130b 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JESD204B, DP, SLVS-EC, </a:t>
            </a:r>
            <a:r>
              <a:rPr lang="en-US" sz="1200" err="1">
                <a:solidFill>
                  <a:srgbClr val="FFFFFF"/>
                </a:solidFill>
                <a:latin typeface="Arial" panose="020B0604020202020204"/>
              </a:rPr>
              <a:t>CoaXPress</a:t>
            </a: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, CPRI, </a:t>
            </a:r>
            <a:r>
              <a:rPr lang="en-US" sz="1200" err="1">
                <a:solidFill>
                  <a:srgbClr val="FFFFFF"/>
                </a:solidFill>
                <a:latin typeface="Arial" panose="020B0604020202020204"/>
              </a:rPr>
              <a:t>eCPRI</a:t>
            </a:r>
            <a:endParaRPr lang="en-US" sz="120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1715EF-9298-490E-9DB8-DCD17D8025F4}"/>
              </a:ext>
            </a:extLst>
          </p:cNvPr>
          <p:cNvSpPr txBox="1"/>
          <p:nvPr/>
        </p:nvSpPr>
        <p:spPr>
          <a:xfrm>
            <a:off x="666680" y="4643152"/>
            <a:ext cx="276421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10">
              <a:spcAft>
                <a:spcPts val="600"/>
              </a:spcAft>
              <a:defRPr/>
            </a:pPr>
            <a:r>
              <a:rPr lang="en-US" sz="1200" b="1">
                <a:solidFill>
                  <a:srgbClr val="FFC000"/>
                </a:solidFill>
                <a:latin typeface="Arial" panose="020B0604020202020204"/>
              </a:rPr>
              <a:t>Upgraded MIPI C/D-PHY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Up to 4.5Gbps MIPI D-PHY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Up to 7.98Gbps MIPI C-PHY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Split Tx/Rx for more Use Cases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4807D87-2054-5B34-AF03-D1EB4485FE54}"/>
              </a:ext>
            </a:extLst>
          </p:cNvPr>
          <p:cNvSpPr txBox="1"/>
          <p:nvPr/>
        </p:nvSpPr>
        <p:spPr>
          <a:xfrm>
            <a:off x="8583283" y="4643153"/>
            <a:ext cx="276421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10">
              <a:spcAft>
                <a:spcPts val="600"/>
              </a:spcAft>
              <a:defRPr/>
            </a:pPr>
            <a:r>
              <a:rPr lang="en-US" sz="1200" b="1">
                <a:solidFill>
                  <a:srgbClr val="FFC000"/>
                </a:solidFill>
                <a:latin typeface="Arial" panose="020B0604020202020204"/>
              </a:rPr>
              <a:t>Enhanced Memory Interfaces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DDR4, LPDDR4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Up to 2400Mbps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2x Bandwidth vs Nexus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A9FE999-838C-CC7F-87B1-9D4FCD98AF35}"/>
              </a:ext>
            </a:extLst>
          </p:cNvPr>
          <p:cNvSpPr txBox="1"/>
          <p:nvPr/>
        </p:nvSpPr>
        <p:spPr>
          <a:xfrm>
            <a:off x="666681" y="2981880"/>
            <a:ext cx="276421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10">
              <a:spcAft>
                <a:spcPts val="600"/>
              </a:spcAft>
              <a:defRPr/>
            </a:pPr>
            <a:r>
              <a:rPr lang="en-US" sz="1200" b="1">
                <a:solidFill>
                  <a:srgbClr val="FFC000"/>
                </a:solidFill>
                <a:latin typeface="Arial" panose="020B0604020202020204"/>
              </a:rPr>
              <a:t>Higher Performance Fabric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300MHz+ Timing Closure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Scale to 220K SLC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Lower dynamic power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3018708-CC14-A30D-508E-AFAFD1653836}"/>
              </a:ext>
            </a:extLst>
          </p:cNvPr>
          <p:cNvSpPr txBox="1"/>
          <p:nvPr/>
        </p:nvSpPr>
        <p:spPr>
          <a:xfrm>
            <a:off x="8583283" y="2981880"/>
            <a:ext cx="2111755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10">
              <a:spcAft>
                <a:spcPts val="600"/>
              </a:spcAft>
              <a:defRPr/>
            </a:pPr>
            <a:r>
              <a:rPr lang="en-US" sz="1200" b="1">
                <a:solidFill>
                  <a:srgbClr val="FFC000"/>
                </a:solidFill>
                <a:latin typeface="Arial" panose="020B0604020202020204"/>
              </a:rPr>
              <a:t>Improved DSP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2x DSP per LC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4x INT8 per block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FFA0BB1-DBC1-0A71-CC36-6BC31C3C728A}"/>
              </a:ext>
            </a:extLst>
          </p:cNvPr>
          <p:cNvSpPr txBox="1"/>
          <p:nvPr/>
        </p:nvSpPr>
        <p:spPr>
          <a:xfrm>
            <a:off x="8547920" y="1034562"/>
            <a:ext cx="308242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10">
              <a:spcAft>
                <a:spcPts val="600"/>
              </a:spcAft>
              <a:defRPr/>
            </a:pPr>
            <a:r>
              <a:rPr lang="en-US" sz="1200" b="1">
                <a:solidFill>
                  <a:srgbClr val="FFC000"/>
                </a:solidFill>
                <a:latin typeface="Arial" panose="020B0604020202020204"/>
              </a:rPr>
              <a:t>Advanced Security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Higher strength authentication (ECC521) &amp; encryption (AES-GCM)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SHA3-512 PQC ready</a:t>
            </a:r>
          </a:p>
          <a:p>
            <a:pPr marL="194302" indent="-194302" defTabSz="1219110">
              <a:spcAft>
                <a:spcPts val="300"/>
              </a:spcAft>
              <a:buClr>
                <a:srgbClr val="FFC222"/>
              </a:buClr>
              <a:buFont typeface="Wingdings" charset="2"/>
              <a:buChar char="§"/>
              <a:defRPr/>
            </a:pPr>
            <a:r>
              <a:rPr lang="en-US" sz="1200">
                <a:solidFill>
                  <a:srgbClr val="FFFFFF"/>
                </a:solidFill>
                <a:latin typeface="Arial" panose="020B0604020202020204"/>
              </a:rPr>
              <a:t>PUF, Anti-Tamper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C90E1DE7-796B-CD5F-04E0-6F552C11467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4549"/>
          <a:stretch/>
        </p:blipFill>
        <p:spPr>
          <a:xfrm flipH="1">
            <a:off x="3279762" y="3220630"/>
            <a:ext cx="1397433" cy="57525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51822ED-E413-227C-98AA-562B71C9449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4549"/>
          <a:stretch/>
        </p:blipFill>
        <p:spPr>
          <a:xfrm flipH="1">
            <a:off x="3279762" y="1428294"/>
            <a:ext cx="1478354" cy="447054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962ADF1-8510-FD57-F623-F24D7FE316B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4549"/>
          <a:stretch/>
        </p:blipFill>
        <p:spPr>
          <a:xfrm flipH="1" flipV="1">
            <a:off x="3279761" y="4792840"/>
            <a:ext cx="1397433" cy="57525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B500269-634C-0333-22C1-922A2FD1DC0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4549"/>
          <a:stretch/>
        </p:blipFill>
        <p:spPr>
          <a:xfrm>
            <a:off x="7749651" y="1781292"/>
            <a:ext cx="707377" cy="63106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967AADB-D452-4124-9212-95A803203DA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4549"/>
          <a:stretch/>
        </p:blipFill>
        <p:spPr>
          <a:xfrm>
            <a:off x="7254914" y="3422923"/>
            <a:ext cx="1202114" cy="631061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0BB3E5DD-18E1-5834-62AA-DB57A10BA10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4549"/>
          <a:stretch/>
        </p:blipFill>
        <p:spPr>
          <a:xfrm>
            <a:off x="6590923" y="4822460"/>
            <a:ext cx="1866105" cy="63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07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7C8D9-A838-4892-098C-213314B6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Platform Positioning 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B310625-E8D2-4BB7-B5C9-106D51020703}"/>
              </a:ext>
            </a:extLst>
          </p:cNvPr>
          <p:cNvGraphicFramePr>
            <a:graphicFrameLocks/>
          </p:cNvGraphicFramePr>
          <p:nvPr/>
        </p:nvGraphicFramePr>
        <p:xfrm>
          <a:off x="1816608" y="1276446"/>
          <a:ext cx="8558784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CE84C8A-97E5-4BF6-F4F7-825A834EDE69}"/>
              </a:ext>
            </a:extLst>
          </p:cNvPr>
          <p:cNvCxnSpPr>
            <a:cxnSpLocks/>
          </p:cNvCxnSpPr>
          <p:nvPr/>
        </p:nvCxnSpPr>
        <p:spPr bwMode="auto">
          <a:xfrm>
            <a:off x="2697480" y="1395317"/>
            <a:ext cx="0" cy="4535424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3E80EAC-CA97-3377-E317-A3F41D374E83}"/>
              </a:ext>
            </a:extLst>
          </p:cNvPr>
          <p:cNvCxnSpPr>
            <a:cxnSpLocks/>
          </p:cNvCxnSpPr>
          <p:nvPr/>
        </p:nvCxnSpPr>
        <p:spPr bwMode="auto">
          <a:xfrm>
            <a:off x="4477512" y="1395317"/>
            <a:ext cx="0" cy="4535424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18940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Rectangle 3">
            <a:extLst>
              <a:ext uri="{FF2B5EF4-FFF2-40B4-BE49-F238E27FC236}">
                <a16:creationId xmlns:a16="http://schemas.microsoft.com/office/drawing/2014/main" id="{7647912F-778F-401D-39DB-126973C1E98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b="1" dirty="0"/>
              <a:t>Introduction to Lattice Semiconductor</a:t>
            </a:r>
          </a:p>
          <a:p>
            <a:pPr lvl="1">
              <a:lnSpc>
                <a:spcPct val="150000"/>
              </a:lnSpc>
            </a:pPr>
            <a:r>
              <a:rPr lang="en-US" altLang="en-US" b="1" dirty="0"/>
              <a:t>Call to register at Lattice Insights </a:t>
            </a:r>
          </a:p>
          <a:p>
            <a:pPr>
              <a:lnSpc>
                <a:spcPct val="150000"/>
              </a:lnSpc>
            </a:pPr>
            <a:r>
              <a:rPr lang="en-US" altLang="en-US" b="1" dirty="0"/>
              <a:t>Low power why/how/at what cost?</a:t>
            </a:r>
          </a:p>
          <a:p>
            <a:pPr>
              <a:lnSpc>
                <a:spcPct val="150000"/>
              </a:lnSpc>
            </a:pPr>
            <a:r>
              <a:rPr lang="en-US" altLang="en-US" b="1" dirty="0"/>
              <a:t>Motivating example for low power </a:t>
            </a:r>
            <a:r>
              <a:rPr lang="en-US" altLang="en-US" b="1" dirty="0" err="1"/>
              <a:t>usecase</a:t>
            </a:r>
            <a:endParaRPr lang="en-US" altLang="en-US" b="1" dirty="0"/>
          </a:p>
          <a:p>
            <a:pPr>
              <a:lnSpc>
                <a:spcPct val="150000"/>
              </a:lnSpc>
            </a:pPr>
            <a:r>
              <a:rPr lang="en-US" altLang="en-US" b="1" dirty="0"/>
              <a:t>Basics of power consumption in digital ICs</a:t>
            </a:r>
          </a:p>
          <a:p>
            <a:pPr>
              <a:lnSpc>
                <a:spcPct val="150000"/>
              </a:lnSpc>
            </a:pPr>
            <a:r>
              <a:rPr lang="en-US" altLang="en-US" b="1" dirty="0"/>
              <a:t>Techniques used to achieve low power consumption by Lattice</a:t>
            </a:r>
          </a:p>
          <a:p>
            <a:pPr>
              <a:lnSpc>
                <a:spcPct val="150000"/>
              </a:lnSpc>
            </a:pPr>
            <a:r>
              <a:rPr lang="en-US" altLang="en-US" b="1" dirty="0"/>
              <a:t>Summary</a:t>
            </a:r>
          </a:p>
        </p:txBody>
      </p:sp>
      <p:sp>
        <p:nvSpPr>
          <p:cNvPr id="181250" name="Rectangle 2">
            <a:extLst>
              <a:ext uri="{FF2B5EF4-FFF2-40B4-BE49-F238E27FC236}">
                <a16:creationId xmlns:a16="http://schemas.microsoft.com/office/drawing/2014/main" id="{3F32880D-AD6B-DE16-6048-BE37D63469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Agenda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7C5E78-D836-765D-4BD2-644FC3C88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185DA09-AE0B-751F-C7D5-6DCDB244A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Power Consumption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191F80-9E9B-6BFA-B98B-02666E08C1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Static &amp; Dynamic Power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4788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8A868-649E-900F-CCCA-68B489DA7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D9C876F-CF27-B8D4-09DE-FA1EB0DD8922}"/>
              </a:ext>
            </a:extLst>
          </p:cNvPr>
          <p:cNvSpPr/>
          <p:nvPr/>
        </p:nvSpPr>
        <p:spPr bwMode="auto">
          <a:xfrm>
            <a:off x="4279695" y="2197100"/>
            <a:ext cx="3632609" cy="3542080"/>
          </a:xfrm>
          <a:prstGeom prst="rect">
            <a:avLst/>
          </a:prstGeom>
          <a:noFill/>
          <a:ln w="12700" cap="flat" cmpd="sng" algn="ctr">
            <a:gradFill>
              <a:gsLst>
                <a:gs pos="33000">
                  <a:schemeClr val="accent4">
                    <a:lumMod val="20000"/>
                    <a:lumOff val="80000"/>
                  </a:schemeClr>
                </a:gs>
                <a:gs pos="0">
                  <a:schemeClr val="accent4"/>
                </a:gs>
                <a:gs pos="69000">
                  <a:schemeClr val="accent2"/>
                </a:gs>
                <a:gs pos="100000">
                  <a:schemeClr val="accent4"/>
                </a:gs>
              </a:gsLst>
              <a:lin ang="540000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7315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Capacitance or </a:t>
            </a:r>
            <a:b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Logic Density</a:t>
            </a:r>
          </a:p>
          <a:p>
            <a:pPr marL="45720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Logic density 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(more logic = bigger capacitive load)</a:t>
            </a:r>
          </a:p>
          <a:p>
            <a:pPr marL="45720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Process technology (impacts transistor characteristics)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B884335C-06BC-E8FE-1997-09009E5FE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</p:spPr>
        <p:txBody>
          <a:bodyPr/>
          <a:lstStyle/>
          <a:p>
            <a:r>
              <a:rPr lang="en-US"/>
              <a:t>What Impacts Power Consumption?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A5441C-677A-2F07-B953-F19661125A41}"/>
              </a:ext>
            </a:extLst>
          </p:cNvPr>
          <p:cNvSpPr/>
          <p:nvPr/>
        </p:nvSpPr>
        <p:spPr bwMode="auto">
          <a:xfrm>
            <a:off x="298450" y="2197100"/>
            <a:ext cx="3632609" cy="3542080"/>
          </a:xfrm>
          <a:prstGeom prst="rect">
            <a:avLst/>
          </a:prstGeom>
          <a:noFill/>
          <a:ln w="12700" cap="flat" cmpd="sng" algn="ctr">
            <a:gradFill>
              <a:gsLst>
                <a:gs pos="33000">
                  <a:schemeClr val="accent4">
                    <a:lumMod val="20000"/>
                    <a:lumOff val="80000"/>
                  </a:schemeClr>
                </a:gs>
                <a:gs pos="0">
                  <a:schemeClr val="accent4"/>
                </a:gs>
                <a:gs pos="69000">
                  <a:schemeClr val="accent2"/>
                </a:gs>
                <a:gs pos="100000">
                  <a:schemeClr val="accent4"/>
                </a:gs>
              </a:gsLst>
              <a:lin ang="540000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0" tIns="731520" rIns="18288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Temperature</a:t>
            </a:r>
            <a:b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5720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Power consumption increases exponentially with temperature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BAA6EA3-066B-18DB-C366-8CBFF9D39E04}"/>
              </a:ext>
            </a:extLst>
          </p:cNvPr>
          <p:cNvSpPr/>
          <p:nvPr/>
        </p:nvSpPr>
        <p:spPr bwMode="auto">
          <a:xfrm>
            <a:off x="1611834" y="1651000"/>
            <a:ext cx="1005840" cy="1005840"/>
          </a:xfrm>
          <a:prstGeom prst="ellipse">
            <a:avLst/>
          </a:prstGeom>
          <a:solidFill>
            <a:srgbClr val="00101D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101AB15-E99D-FDDA-8867-E552815F89F3}"/>
              </a:ext>
            </a:extLst>
          </p:cNvPr>
          <p:cNvSpPr/>
          <p:nvPr/>
        </p:nvSpPr>
        <p:spPr bwMode="auto">
          <a:xfrm>
            <a:off x="5593079" y="1651000"/>
            <a:ext cx="1005840" cy="1005840"/>
          </a:xfrm>
          <a:prstGeom prst="ellipse">
            <a:avLst/>
          </a:prstGeom>
          <a:solidFill>
            <a:srgbClr val="00101D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44D76C-2DD5-0108-EE77-147CFCCA0874}"/>
              </a:ext>
            </a:extLst>
          </p:cNvPr>
          <p:cNvSpPr/>
          <p:nvPr/>
        </p:nvSpPr>
        <p:spPr bwMode="auto">
          <a:xfrm>
            <a:off x="8254591" y="2197100"/>
            <a:ext cx="3632609" cy="3542080"/>
          </a:xfrm>
          <a:prstGeom prst="rect">
            <a:avLst/>
          </a:prstGeom>
          <a:noFill/>
          <a:ln w="12700" cap="flat" cmpd="sng" algn="ctr">
            <a:gradFill>
              <a:gsLst>
                <a:gs pos="33000">
                  <a:schemeClr val="accent4">
                    <a:lumMod val="20000"/>
                    <a:lumOff val="80000"/>
                  </a:schemeClr>
                </a:gs>
                <a:gs pos="0">
                  <a:schemeClr val="accent4"/>
                </a:gs>
                <a:gs pos="69000">
                  <a:schemeClr val="accent2"/>
                </a:gs>
                <a:gs pos="100000">
                  <a:schemeClr val="accent4"/>
                </a:gs>
              </a:gsLst>
              <a:lin ang="540000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7315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Transitions or </a:t>
            </a:r>
            <a:b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Activity Factor (AF)</a:t>
            </a:r>
          </a:p>
          <a:p>
            <a:pPr marL="45720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Number of status change per clock cycle</a:t>
            </a:r>
          </a:p>
          <a:p>
            <a:pPr marL="45720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Higher activity factor = more power consumed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7AD149A-7038-E363-79CF-C20AF5FCAAE0}"/>
              </a:ext>
            </a:extLst>
          </p:cNvPr>
          <p:cNvSpPr/>
          <p:nvPr/>
        </p:nvSpPr>
        <p:spPr bwMode="auto">
          <a:xfrm>
            <a:off x="9567975" y="1651000"/>
            <a:ext cx="1005840" cy="1005840"/>
          </a:xfrm>
          <a:prstGeom prst="ellipse">
            <a:avLst/>
          </a:prstGeom>
          <a:solidFill>
            <a:srgbClr val="00101D"/>
          </a:solidFill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grpSp>
        <p:nvGrpSpPr>
          <p:cNvPr id="15" name="Group 10">
            <a:extLst>
              <a:ext uri="{FF2B5EF4-FFF2-40B4-BE49-F238E27FC236}">
                <a16:creationId xmlns:a16="http://schemas.microsoft.com/office/drawing/2014/main" id="{EE659F9D-6F70-2781-52FF-83B8B8B0697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1316" y="3734158"/>
            <a:ext cx="309259" cy="309259"/>
            <a:chOff x="2400" y="718"/>
            <a:chExt cx="2882" cy="2882"/>
          </a:xfrm>
          <a:solidFill>
            <a:schemeClr val="accent1"/>
          </a:solidFill>
        </p:grpSpPr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061FD454-E4D6-F414-D7F9-660DA03050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" y="718"/>
              <a:ext cx="2882" cy="2882"/>
            </a:xfrm>
            <a:custGeom>
              <a:avLst/>
              <a:gdLst>
                <a:gd name="T0" fmla="*/ 606 w 1213"/>
                <a:gd name="T1" fmla="*/ 0 h 1213"/>
                <a:gd name="T2" fmla="*/ 0 w 1213"/>
                <a:gd name="T3" fmla="*/ 606 h 1213"/>
                <a:gd name="T4" fmla="*/ 606 w 1213"/>
                <a:gd name="T5" fmla="*/ 1213 h 1213"/>
                <a:gd name="T6" fmla="*/ 1213 w 1213"/>
                <a:gd name="T7" fmla="*/ 606 h 1213"/>
                <a:gd name="T8" fmla="*/ 606 w 1213"/>
                <a:gd name="T9" fmla="*/ 0 h 1213"/>
                <a:gd name="T10" fmla="*/ 606 w 1213"/>
                <a:gd name="T11" fmla="*/ 1129 h 1213"/>
                <a:gd name="T12" fmla="*/ 83 w 1213"/>
                <a:gd name="T13" fmla="*/ 606 h 1213"/>
                <a:gd name="T14" fmla="*/ 606 w 1213"/>
                <a:gd name="T15" fmla="*/ 83 h 1213"/>
                <a:gd name="T16" fmla="*/ 1130 w 1213"/>
                <a:gd name="T17" fmla="*/ 606 h 1213"/>
                <a:gd name="T18" fmla="*/ 606 w 1213"/>
                <a:gd name="T19" fmla="*/ 1129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3" h="1213">
                  <a:moveTo>
                    <a:pt x="606" y="0"/>
                  </a:moveTo>
                  <a:cubicBezTo>
                    <a:pt x="272" y="0"/>
                    <a:pt x="0" y="272"/>
                    <a:pt x="0" y="606"/>
                  </a:cubicBezTo>
                  <a:cubicBezTo>
                    <a:pt x="0" y="941"/>
                    <a:pt x="272" y="1213"/>
                    <a:pt x="606" y="1213"/>
                  </a:cubicBezTo>
                  <a:cubicBezTo>
                    <a:pt x="941" y="1213"/>
                    <a:pt x="1213" y="941"/>
                    <a:pt x="1213" y="606"/>
                  </a:cubicBezTo>
                  <a:cubicBezTo>
                    <a:pt x="1213" y="272"/>
                    <a:pt x="941" y="0"/>
                    <a:pt x="606" y="0"/>
                  </a:cubicBezTo>
                  <a:close/>
                  <a:moveTo>
                    <a:pt x="606" y="1129"/>
                  </a:moveTo>
                  <a:cubicBezTo>
                    <a:pt x="318" y="1129"/>
                    <a:pt x="83" y="895"/>
                    <a:pt x="83" y="606"/>
                  </a:cubicBezTo>
                  <a:cubicBezTo>
                    <a:pt x="83" y="318"/>
                    <a:pt x="318" y="83"/>
                    <a:pt x="606" y="83"/>
                  </a:cubicBezTo>
                  <a:cubicBezTo>
                    <a:pt x="895" y="83"/>
                    <a:pt x="1130" y="318"/>
                    <a:pt x="1130" y="606"/>
                  </a:cubicBezTo>
                  <a:cubicBezTo>
                    <a:pt x="1130" y="895"/>
                    <a:pt x="895" y="1129"/>
                    <a:pt x="606" y="1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A9DC59EC-2662-E52A-953E-EED0F8E9A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1735"/>
              <a:ext cx="1260" cy="839"/>
            </a:xfrm>
            <a:custGeom>
              <a:avLst/>
              <a:gdLst>
                <a:gd name="T0" fmla="*/ 454 w 530"/>
                <a:gd name="T1" fmla="*/ 16 h 353"/>
                <a:gd name="T2" fmla="*/ 219 w 530"/>
                <a:gd name="T3" fmla="*/ 256 h 353"/>
                <a:gd name="T4" fmla="*/ 72 w 530"/>
                <a:gd name="T5" fmla="*/ 146 h 353"/>
                <a:gd name="T6" fmla="*/ 14 w 530"/>
                <a:gd name="T7" fmla="*/ 154 h 353"/>
                <a:gd name="T8" fmla="*/ 22 w 530"/>
                <a:gd name="T9" fmla="*/ 212 h 353"/>
                <a:gd name="T10" fmla="*/ 197 w 530"/>
                <a:gd name="T11" fmla="*/ 344 h 353"/>
                <a:gd name="T12" fmla="*/ 197 w 530"/>
                <a:gd name="T13" fmla="*/ 344 h 353"/>
                <a:gd name="T14" fmla="*/ 198 w 530"/>
                <a:gd name="T15" fmla="*/ 344 h 353"/>
                <a:gd name="T16" fmla="*/ 199 w 530"/>
                <a:gd name="T17" fmla="*/ 345 h 353"/>
                <a:gd name="T18" fmla="*/ 201 w 530"/>
                <a:gd name="T19" fmla="*/ 346 h 353"/>
                <a:gd name="T20" fmla="*/ 201 w 530"/>
                <a:gd name="T21" fmla="*/ 347 h 353"/>
                <a:gd name="T22" fmla="*/ 205 w 530"/>
                <a:gd name="T23" fmla="*/ 349 h 353"/>
                <a:gd name="T24" fmla="*/ 207 w 530"/>
                <a:gd name="T25" fmla="*/ 350 h 353"/>
                <a:gd name="T26" fmla="*/ 208 w 530"/>
                <a:gd name="T27" fmla="*/ 350 h 353"/>
                <a:gd name="T28" fmla="*/ 211 w 530"/>
                <a:gd name="T29" fmla="*/ 351 h 353"/>
                <a:gd name="T30" fmla="*/ 212 w 530"/>
                <a:gd name="T31" fmla="*/ 351 h 353"/>
                <a:gd name="T32" fmla="*/ 214 w 530"/>
                <a:gd name="T33" fmla="*/ 352 h 353"/>
                <a:gd name="T34" fmla="*/ 216 w 530"/>
                <a:gd name="T35" fmla="*/ 352 h 353"/>
                <a:gd name="T36" fmla="*/ 218 w 530"/>
                <a:gd name="T37" fmla="*/ 352 h 353"/>
                <a:gd name="T38" fmla="*/ 219 w 530"/>
                <a:gd name="T39" fmla="*/ 353 h 353"/>
                <a:gd name="T40" fmla="*/ 223 w 530"/>
                <a:gd name="T41" fmla="*/ 353 h 353"/>
                <a:gd name="T42" fmla="*/ 223 w 530"/>
                <a:gd name="T43" fmla="*/ 353 h 353"/>
                <a:gd name="T44" fmla="*/ 223 w 530"/>
                <a:gd name="T45" fmla="*/ 353 h 353"/>
                <a:gd name="T46" fmla="*/ 227 w 530"/>
                <a:gd name="T47" fmla="*/ 353 h 353"/>
                <a:gd name="T48" fmla="*/ 229 w 530"/>
                <a:gd name="T49" fmla="*/ 352 h 353"/>
                <a:gd name="T50" fmla="*/ 232 w 530"/>
                <a:gd name="T51" fmla="*/ 352 h 353"/>
                <a:gd name="T52" fmla="*/ 233 w 530"/>
                <a:gd name="T53" fmla="*/ 351 h 353"/>
                <a:gd name="T54" fmla="*/ 236 w 530"/>
                <a:gd name="T55" fmla="*/ 351 h 353"/>
                <a:gd name="T56" fmla="*/ 238 w 530"/>
                <a:gd name="T57" fmla="*/ 350 h 353"/>
                <a:gd name="T58" fmla="*/ 240 w 530"/>
                <a:gd name="T59" fmla="*/ 349 h 353"/>
                <a:gd name="T60" fmla="*/ 242 w 530"/>
                <a:gd name="T61" fmla="*/ 348 h 353"/>
                <a:gd name="T62" fmla="*/ 245 w 530"/>
                <a:gd name="T63" fmla="*/ 347 h 353"/>
                <a:gd name="T64" fmla="*/ 246 w 530"/>
                <a:gd name="T65" fmla="*/ 346 h 353"/>
                <a:gd name="T66" fmla="*/ 253 w 530"/>
                <a:gd name="T67" fmla="*/ 340 h 353"/>
                <a:gd name="T68" fmla="*/ 514 w 530"/>
                <a:gd name="T69" fmla="*/ 75 h 353"/>
                <a:gd name="T70" fmla="*/ 513 w 530"/>
                <a:gd name="T71" fmla="*/ 16 h 353"/>
                <a:gd name="T72" fmla="*/ 454 w 530"/>
                <a:gd name="T73" fmla="*/ 1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0" h="353">
                  <a:moveTo>
                    <a:pt x="454" y="16"/>
                  </a:moveTo>
                  <a:cubicBezTo>
                    <a:pt x="219" y="256"/>
                    <a:pt x="219" y="256"/>
                    <a:pt x="219" y="25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53" y="132"/>
                    <a:pt x="27" y="136"/>
                    <a:pt x="14" y="154"/>
                  </a:cubicBezTo>
                  <a:cubicBezTo>
                    <a:pt x="0" y="172"/>
                    <a:pt x="4" y="199"/>
                    <a:pt x="22" y="212"/>
                  </a:cubicBezTo>
                  <a:cubicBezTo>
                    <a:pt x="197" y="344"/>
                    <a:pt x="197" y="344"/>
                    <a:pt x="197" y="344"/>
                  </a:cubicBezTo>
                  <a:cubicBezTo>
                    <a:pt x="197" y="344"/>
                    <a:pt x="197" y="344"/>
                    <a:pt x="197" y="344"/>
                  </a:cubicBezTo>
                  <a:cubicBezTo>
                    <a:pt x="198" y="344"/>
                    <a:pt x="198" y="344"/>
                    <a:pt x="198" y="344"/>
                  </a:cubicBezTo>
                  <a:cubicBezTo>
                    <a:pt x="198" y="345"/>
                    <a:pt x="198" y="345"/>
                    <a:pt x="199" y="345"/>
                  </a:cubicBezTo>
                  <a:cubicBezTo>
                    <a:pt x="199" y="345"/>
                    <a:pt x="200" y="346"/>
                    <a:pt x="201" y="346"/>
                  </a:cubicBezTo>
                  <a:cubicBezTo>
                    <a:pt x="201" y="346"/>
                    <a:pt x="201" y="347"/>
                    <a:pt x="201" y="347"/>
                  </a:cubicBezTo>
                  <a:cubicBezTo>
                    <a:pt x="203" y="347"/>
                    <a:pt x="204" y="348"/>
                    <a:pt x="205" y="349"/>
                  </a:cubicBezTo>
                  <a:cubicBezTo>
                    <a:pt x="206" y="349"/>
                    <a:pt x="206" y="349"/>
                    <a:pt x="207" y="350"/>
                  </a:cubicBezTo>
                  <a:cubicBezTo>
                    <a:pt x="208" y="350"/>
                    <a:pt x="208" y="350"/>
                    <a:pt x="208" y="350"/>
                  </a:cubicBezTo>
                  <a:cubicBezTo>
                    <a:pt x="209" y="350"/>
                    <a:pt x="210" y="351"/>
                    <a:pt x="211" y="351"/>
                  </a:cubicBezTo>
                  <a:cubicBezTo>
                    <a:pt x="211" y="351"/>
                    <a:pt x="212" y="351"/>
                    <a:pt x="212" y="351"/>
                  </a:cubicBezTo>
                  <a:cubicBezTo>
                    <a:pt x="213" y="351"/>
                    <a:pt x="214" y="352"/>
                    <a:pt x="214" y="352"/>
                  </a:cubicBezTo>
                  <a:cubicBezTo>
                    <a:pt x="215" y="352"/>
                    <a:pt x="215" y="352"/>
                    <a:pt x="216" y="352"/>
                  </a:cubicBezTo>
                  <a:cubicBezTo>
                    <a:pt x="217" y="352"/>
                    <a:pt x="217" y="352"/>
                    <a:pt x="218" y="352"/>
                  </a:cubicBezTo>
                  <a:cubicBezTo>
                    <a:pt x="219" y="353"/>
                    <a:pt x="219" y="353"/>
                    <a:pt x="219" y="353"/>
                  </a:cubicBezTo>
                  <a:cubicBezTo>
                    <a:pt x="220" y="353"/>
                    <a:pt x="222" y="353"/>
                    <a:pt x="223" y="353"/>
                  </a:cubicBezTo>
                  <a:cubicBezTo>
                    <a:pt x="223" y="353"/>
                    <a:pt x="223" y="353"/>
                    <a:pt x="223" y="353"/>
                  </a:cubicBezTo>
                  <a:cubicBezTo>
                    <a:pt x="223" y="353"/>
                    <a:pt x="223" y="353"/>
                    <a:pt x="223" y="353"/>
                  </a:cubicBezTo>
                  <a:cubicBezTo>
                    <a:pt x="224" y="353"/>
                    <a:pt x="226" y="353"/>
                    <a:pt x="227" y="353"/>
                  </a:cubicBezTo>
                  <a:cubicBezTo>
                    <a:pt x="228" y="352"/>
                    <a:pt x="228" y="352"/>
                    <a:pt x="229" y="352"/>
                  </a:cubicBezTo>
                  <a:cubicBezTo>
                    <a:pt x="230" y="352"/>
                    <a:pt x="231" y="352"/>
                    <a:pt x="232" y="352"/>
                  </a:cubicBezTo>
                  <a:cubicBezTo>
                    <a:pt x="232" y="352"/>
                    <a:pt x="233" y="352"/>
                    <a:pt x="233" y="351"/>
                  </a:cubicBezTo>
                  <a:cubicBezTo>
                    <a:pt x="234" y="351"/>
                    <a:pt x="235" y="351"/>
                    <a:pt x="236" y="351"/>
                  </a:cubicBezTo>
                  <a:cubicBezTo>
                    <a:pt x="237" y="350"/>
                    <a:pt x="237" y="350"/>
                    <a:pt x="238" y="350"/>
                  </a:cubicBezTo>
                  <a:cubicBezTo>
                    <a:pt x="239" y="350"/>
                    <a:pt x="239" y="349"/>
                    <a:pt x="240" y="349"/>
                  </a:cubicBezTo>
                  <a:cubicBezTo>
                    <a:pt x="241" y="349"/>
                    <a:pt x="241" y="348"/>
                    <a:pt x="242" y="348"/>
                  </a:cubicBezTo>
                  <a:cubicBezTo>
                    <a:pt x="243" y="348"/>
                    <a:pt x="244" y="347"/>
                    <a:pt x="245" y="347"/>
                  </a:cubicBezTo>
                  <a:cubicBezTo>
                    <a:pt x="245" y="346"/>
                    <a:pt x="245" y="346"/>
                    <a:pt x="246" y="346"/>
                  </a:cubicBezTo>
                  <a:cubicBezTo>
                    <a:pt x="248" y="344"/>
                    <a:pt x="250" y="343"/>
                    <a:pt x="253" y="340"/>
                  </a:cubicBezTo>
                  <a:cubicBezTo>
                    <a:pt x="514" y="75"/>
                    <a:pt x="514" y="75"/>
                    <a:pt x="514" y="75"/>
                  </a:cubicBezTo>
                  <a:cubicBezTo>
                    <a:pt x="530" y="58"/>
                    <a:pt x="530" y="32"/>
                    <a:pt x="513" y="16"/>
                  </a:cubicBezTo>
                  <a:cubicBezTo>
                    <a:pt x="497" y="0"/>
                    <a:pt x="470" y="0"/>
                    <a:pt x="45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18" name="Group 10">
            <a:extLst>
              <a:ext uri="{FF2B5EF4-FFF2-40B4-BE49-F238E27FC236}">
                <a16:creationId xmlns:a16="http://schemas.microsoft.com/office/drawing/2014/main" id="{F0665220-E808-33BF-2878-19A99CD005C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15141" y="3745961"/>
            <a:ext cx="309259" cy="309259"/>
            <a:chOff x="2400" y="718"/>
            <a:chExt cx="2882" cy="2882"/>
          </a:xfrm>
          <a:solidFill>
            <a:schemeClr val="accent1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B7491725-58BD-013D-9C6F-840931FFA1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" y="718"/>
              <a:ext cx="2882" cy="2882"/>
            </a:xfrm>
            <a:custGeom>
              <a:avLst/>
              <a:gdLst>
                <a:gd name="T0" fmla="*/ 606 w 1213"/>
                <a:gd name="T1" fmla="*/ 0 h 1213"/>
                <a:gd name="T2" fmla="*/ 0 w 1213"/>
                <a:gd name="T3" fmla="*/ 606 h 1213"/>
                <a:gd name="T4" fmla="*/ 606 w 1213"/>
                <a:gd name="T5" fmla="*/ 1213 h 1213"/>
                <a:gd name="T6" fmla="*/ 1213 w 1213"/>
                <a:gd name="T7" fmla="*/ 606 h 1213"/>
                <a:gd name="T8" fmla="*/ 606 w 1213"/>
                <a:gd name="T9" fmla="*/ 0 h 1213"/>
                <a:gd name="T10" fmla="*/ 606 w 1213"/>
                <a:gd name="T11" fmla="*/ 1129 h 1213"/>
                <a:gd name="T12" fmla="*/ 83 w 1213"/>
                <a:gd name="T13" fmla="*/ 606 h 1213"/>
                <a:gd name="T14" fmla="*/ 606 w 1213"/>
                <a:gd name="T15" fmla="*/ 83 h 1213"/>
                <a:gd name="T16" fmla="*/ 1130 w 1213"/>
                <a:gd name="T17" fmla="*/ 606 h 1213"/>
                <a:gd name="T18" fmla="*/ 606 w 1213"/>
                <a:gd name="T19" fmla="*/ 1129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3" h="1213">
                  <a:moveTo>
                    <a:pt x="606" y="0"/>
                  </a:moveTo>
                  <a:cubicBezTo>
                    <a:pt x="272" y="0"/>
                    <a:pt x="0" y="272"/>
                    <a:pt x="0" y="606"/>
                  </a:cubicBezTo>
                  <a:cubicBezTo>
                    <a:pt x="0" y="941"/>
                    <a:pt x="272" y="1213"/>
                    <a:pt x="606" y="1213"/>
                  </a:cubicBezTo>
                  <a:cubicBezTo>
                    <a:pt x="941" y="1213"/>
                    <a:pt x="1213" y="941"/>
                    <a:pt x="1213" y="606"/>
                  </a:cubicBezTo>
                  <a:cubicBezTo>
                    <a:pt x="1213" y="272"/>
                    <a:pt x="941" y="0"/>
                    <a:pt x="606" y="0"/>
                  </a:cubicBezTo>
                  <a:close/>
                  <a:moveTo>
                    <a:pt x="606" y="1129"/>
                  </a:moveTo>
                  <a:cubicBezTo>
                    <a:pt x="318" y="1129"/>
                    <a:pt x="83" y="895"/>
                    <a:pt x="83" y="606"/>
                  </a:cubicBezTo>
                  <a:cubicBezTo>
                    <a:pt x="83" y="318"/>
                    <a:pt x="318" y="83"/>
                    <a:pt x="606" y="83"/>
                  </a:cubicBezTo>
                  <a:cubicBezTo>
                    <a:pt x="895" y="83"/>
                    <a:pt x="1130" y="318"/>
                    <a:pt x="1130" y="606"/>
                  </a:cubicBezTo>
                  <a:cubicBezTo>
                    <a:pt x="1130" y="895"/>
                    <a:pt x="895" y="1129"/>
                    <a:pt x="606" y="1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8362E459-0BCD-5374-7AE7-E61EA1C2F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1735"/>
              <a:ext cx="1260" cy="839"/>
            </a:xfrm>
            <a:custGeom>
              <a:avLst/>
              <a:gdLst>
                <a:gd name="T0" fmla="*/ 454 w 530"/>
                <a:gd name="T1" fmla="*/ 16 h 353"/>
                <a:gd name="T2" fmla="*/ 219 w 530"/>
                <a:gd name="T3" fmla="*/ 256 h 353"/>
                <a:gd name="T4" fmla="*/ 72 w 530"/>
                <a:gd name="T5" fmla="*/ 146 h 353"/>
                <a:gd name="T6" fmla="*/ 14 w 530"/>
                <a:gd name="T7" fmla="*/ 154 h 353"/>
                <a:gd name="T8" fmla="*/ 22 w 530"/>
                <a:gd name="T9" fmla="*/ 212 h 353"/>
                <a:gd name="T10" fmla="*/ 197 w 530"/>
                <a:gd name="T11" fmla="*/ 344 h 353"/>
                <a:gd name="T12" fmla="*/ 197 w 530"/>
                <a:gd name="T13" fmla="*/ 344 h 353"/>
                <a:gd name="T14" fmla="*/ 198 w 530"/>
                <a:gd name="T15" fmla="*/ 344 h 353"/>
                <a:gd name="T16" fmla="*/ 199 w 530"/>
                <a:gd name="T17" fmla="*/ 345 h 353"/>
                <a:gd name="T18" fmla="*/ 201 w 530"/>
                <a:gd name="T19" fmla="*/ 346 h 353"/>
                <a:gd name="T20" fmla="*/ 201 w 530"/>
                <a:gd name="T21" fmla="*/ 347 h 353"/>
                <a:gd name="T22" fmla="*/ 205 w 530"/>
                <a:gd name="T23" fmla="*/ 349 h 353"/>
                <a:gd name="T24" fmla="*/ 207 w 530"/>
                <a:gd name="T25" fmla="*/ 350 h 353"/>
                <a:gd name="T26" fmla="*/ 208 w 530"/>
                <a:gd name="T27" fmla="*/ 350 h 353"/>
                <a:gd name="T28" fmla="*/ 211 w 530"/>
                <a:gd name="T29" fmla="*/ 351 h 353"/>
                <a:gd name="T30" fmla="*/ 212 w 530"/>
                <a:gd name="T31" fmla="*/ 351 h 353"/>
                <a:gd name="T32" fmla="*/ 214 w 530"/>
                <a:gd name="T33" fmla="*/ 352 h 353"/>
                <a:gd name="T34" fmla="*/ 216 w 530"/>
                <a:gd name="T35" fmla="*/ 352 h 353"/>
                <a:gd name="T36" fmla="*/ 218 w 530"/>
                <a:gd name="T37" fmla="*/ 352 h 353"/>
                <a:gd name="T38" fmla="*/ 219 w 530"/>
                <a:gd name="T39" fmla="*/ 353 h 353"/>
                <a:gd name="T40" fmla="*/ 223 w 530"/>
                <a:gd name="T41" fmla="*/ 353 h 353"/>
                <a:gd name="T42" fmla="*/ 223 w 530"/>
                <a:gd name="T43" fmla="*/ 353 h 353"/>
                <a:gd name="T44" fmla="*/ 223 w 530"/>
                <a:gd name="T45" fmla="*/ 353 h 353"/>
                <a:gd name="T46" fmla="*/ 227 w 530"/>
                <a:gd name="T47" fmla="*/ 353 h 353"/>
                <a:gd name="T48" fmla="*/ 229 w 530"/>
                <a:gd name="T49" fmla="*/ 352 h 353"/>
                <a:gd name="T50" fmla="*/ 232 w 530"/>
                <a:gd name="T51" fmla="*/ 352 h 353"/>
                <a:gd name="T52" fmla="*/ 233 w 530"/>
                <a:gd name="T53" fmla="*/ 351 h 353"/>
                <a:gd name="T54" fmla="*/ 236 w 530"/>
                <a:gd name="T55" fmla="*/ 351 h 353"/>
                <a:gd name="T56" fmla="*/ 238 w 530"/>
                <a:gd name="T57" fmla="*/ 350 h 353"/>
                <a:gd name="T58" fmla="*/ 240 w 530"/>
                <a:gd name="T59" fmla="*/ 349 h 353"/>
                <a:gd name="T60" fmla="*/ 242 w 530"/>
                <a:gd name="T61" fmla="*/ 348 h 353"/>
                <a:gd name="T62" fmla="*/ 245 w 530"/>
                <a:gd name="T63" fmla="*/ 347 h 353"/>
                <a:gd name="T64" fmla="*/ 246 w 530"/>
                <a:gd name="T65" fmla="*/ 346 h 353"/>
                <a:gd name="T66" fmla="*/ 253 w 530"/>
                <a:gd name="T67" fmla="*/ 340 h 353"/>
                <a:gd name="T68" fmla="*/ 514 w 530"/>
                <a:gd name="T69" fmla="*/ 75 h 353"/>
                <a:gd name="T70" fmla="*/ 513 w 530"/>
                <a:gd name="T71" fmla="*/ 16 h 353"/>
                <a:gd name="T72" fmla="*/ 454 w 530"/>
                <a:gd name="T73" fmla="*/ 1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0" h="353">
                  <a:moveTo>
                    <a:pt x="454" y="16"/>
                  </a:moveTo>
                  <a:cubicBezTo>
                    <a:pt x="219" y="256"/>
                    <a:pt x="219" y="256"/>
                    <a:pt x="219" y="25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53" y="132"/>
                    <a:pt x="27" y="136"/>
                    <a:pt x="14" y="154"/>
                  </a:cubicBezTo>
                  <a:cubicBezTo>
                    <a:pt x="0" y="172"/>
                    <a:pt x="4" y="199"/>
                    <a:pt x="22" y="212"/>
                  </a:cubicBezTo>
                  <a:cubicBezTo>
                    <a:pt x="197" y="344"/>
                    <a:pt x="197" y="344"/>
                    <a:pt x="197" y="344"/>
                  </a:cubicBezTo>
                  <a:cubicBezTo>
                    <a:pt x="197" y="344"/>
                    <a:pt x="197" y="344"/>
                    <a:pt x="197" y="344"/>
                  </a:cubicBezTo>
                  <a:cubicBezTo>
                    <a:pt x="198" y="344"/>
                    <a:pt x="198" y="344"/>
                    <a:pt x="198" y="344"/>
                  </a:cubicBezTo>
                  <a:cubicBezTo>
                    <a:pt x="198" y="345"/>
                    <a:pt x="198" y="345"/>
                    <a:pt x="199" y="345"/>
                  </a:cubicBezTo>
                  <a:cubicBezTo>
                    <a:pt x="199" y="345"/>
                    <a:pt x="200" y="346"/>
                    <a:pt x="201" y="346"/>
                  </a:cubicBezTo>
                  <a:cubicBezTo>
                    <a:pt x="201" y="346"/>
                    <a:pt x="201" y="347"/>
                    <a:pt x="201" y="347"/>
                  </a:cubicBezTo>
                  <a:cubicBezTo>
                    <a:pt x="203" y="347"/>
                    <a:pt x="204" y="348"/>
                    <a:pt x="205" y="349"/>
                  </a:cubicBezTo>
                  <a:cubicBezTo>
                    <a:pt x="206" y="349"/>
                    <a:pt x="206" y="349"/>
                    <a:pt x="207" y="350"/>
                  </a:cubicBezTo>
                  <a:cubicBezTo>
                    <a:pt x="208" y="350"/>
                    <a:pt x="208" y="350"/>
                    <a:pt x="208" y="350"/>
                  </a:cubicBezTo>
                  <a:cubicBezTo>
                    <a:pt x="209" y="350"/>
                    <a:pt x="210" y="351"/>
                    <a:pt x="211" y="351"/>
                  </a:cubicBezTo>
                  <a:cubicBezTo>
                    <a:pt x="211" y="351"/>
                    <a:pt x="212" y="351"/>
                    <a:pt x="212" y="351"/>
                  </a:cubicBezTo>
                  <a:cubicBezTo>
                    <a:pt x="213" y="351"/>
                    <a:pt x="214" y="352"/>
                    <a:pt x="214" y="352"/>
                  </a:cubicBezTo>
                  <a:cubicBezTo>
                    <a:pt x="215" y="352"/>
                    <a:pt x="215" y="352"/>
                    <a:pt x="216" y="352"/>
                  </a:cubicBezTo>
                  <a:cubicBezTo>
                    <a:pt x="217" y="352"/>
                    <a:pt x="217" y="352"/>
                    <a:pt x="218" y="352"/>
                  </a:cubicBezTo>
                  <a:cubicBezTo>
                    <a:pt x="219" y="353"/>
                    <a:pt x="219" y="353"/>
                    <a:pt x="219" y="353"/>
                  </a:cubicBezTo>
                  <a:cubicBezTo>
                    <a:pt x="220" y="353"/>
                    <a:pt x="222" y="353"/>
                    <a:pt x="223" y="353"/>
                  </a:cubicBezTo>
                  <a:cubicBezTo>
                    <a:pt x="223" y="353"/>
                    <a:pt x="223" y="353"/>
                    <a:pt x="223" y="353"/>
                  </a:cubicBezTo>
                  <a:cubicBezTo>
                    <a:pt x="223" y="353"/>
                    <a:pt x="223" y="353"/>
                    <a:pt x="223" y="353"/>
                  </a:cubicBezTo>
                  <a:cubicBezTo>
                    <a:pt x="224" y="353"/>
                    <a:pt x="226" y="353"/>
                    <a:pt x="227" y="353"/>
                  </a:cubicBezTo>
                  <a:cubicBezTo>
                    <a:pt x="228" y="352"/>
                    <a:pt x="228" y="352"/>
                    <a:pt x="229" y="352"/>
                  </a:cubicBezTo>
                  <a:cubicBezTo>
                    <a:pt x="230" y="352"/>
                    <a:pt x="231" y="352"/>
                    <a:pt x="232" y="352"/>
                  </a:cubicBezTo>
                  <a:cubicBezTo>
                    <a:pt x="232" y="352"/>
                    <a:pt x="233" y="352"/>
                    <a:pt x="233" y="351"/>
                  </a:cubicBezTo>
                  <a:cubicBezTo>
                    <a:pt x="234" y="351"/>
                    <a:pt x="235" y="351"/>
                    <a:pt x="236" y="351"/>
                  </a:cubicBezTo>
                  <a:cubicBezTo>
                    <a:pt x="237" y="350"/>
                    <a:pt x="237" y="350"/>
                    <a:pt x="238" y="350"/>
                  </a:cubicBezTo>
                  <a:cubicBezTo>
                    <a:pt x="239" y="350"/>
                    <a:pt x="239" y="349"/>
                    <a:pt x="240" y="349"/>
                  </a:cubicBezTo>
                  <a:cubicBezTo>
                    <a:pt x="241" y="349"/>
                    <a:pt x="241" y="348"/>
                    <a:pt x="242" y="348"/>
                  </a:cubicBezTo>
                  <a:cubicBezTo>
                    <a:pt x="243" y="348"/>
                    <a:pt x="244" y="347"/>
                    <a:pt x="245" y="347"/>
                  </a:cubicBezTo>
                  <a:cubicBezTo>
                    <a:pt x="245" y="346"/>
                    <a:pt x="245" y="346"/>
                    <a:pt x="246" y="346"/>
                  </a:cubicBezTo>
                  <a:cubicBezTo>
                    <a:pt x="248" y="344"/>
                    <a:pt x="250" y="343"/>
                    <a:pt x="253" y="340"/>
                  </a:cubicBezTo>
                  <a:cubicBezTo>
                    <a:pt x="514" y="75"/>
                    <a:pt x="514" y="75"/>
                    <a:pt x="514" y="75"/>
                  </a:cubicBezTo>
                  <a:cubicBezTo>
                    <a:pt x="530" y="58"/>
                    <a:pt x="530" y="32"/>
                    <a:pt x="513" y="16"/>
                  </a:cubicBezTo>
                  <a:cubicBezTo>
                    <a:pt x="497" y="0"/>
                    <a:pt x="470" y="0"/>
                    <a:pt x="45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1" name="Group 10">
            <a:extLst>
              <a:ext uri="{FF2B5EF4-FFF2-40B4-BE49-F238E27FC236}">
                <a16:creationId xmlns:a16="http://schemas.microsoft.com/office/drawing/2014/main" id="{568F6075-57D1-041E-175D-7543E2098AC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15141" y="4735757"/>
            <a:ext cx="309259" cy="309259"/>
            <a:chOff x="2400" y="718"/>
            <a:chExt cx="2882" cy="2882"/>
          </a:xfrm>
          <a:solidFill>
            <a:schemeClr val="accent1"/>
          </a:solidFill>
        </p:grpSpPr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AB88B618-BAD8-4C5F-CFE0-0A34C321AE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" y="718"/>
              <a:ext cx="2882" cy="2882"/>
            </a:xfrm>
            <a:custGeom>
              <a:avLst/>
              <a:gdLst>
                <a:gd name="T0" fmla="*/ 606 w 1213"/>
                <a:gd name="T1" fmla="*/ 0 h 1213"/>
                <a:gd name="T2" fmla="*/ 0 w 1213"/>
                <a:gd name="T3" fmla="*/ 606 h 1213"/>
                <a:gd name="T4" fmla="*/ 606 w 1213"/>
                <a:gd name="T5" fmla="*/ 1213 h 1213"/>
                <a:gd name="T6" fmla="*/ 1213 w 1213"/>
                <a:gd name="T7" fmla="*/ 606 h 1213"/>
                <a:gd name="T8" fmla="*/ 606 w 1213"/>
                <a:gd name="T9" fmla="*/ 0 h 1213"/>
                <a:gd name="T10" fmla="*/ 606 w 1213"/>
                <a:gd name="T11" fmla="*/ 1129 h 1213"/>
                <a:gd name="T12" fmla="*/ 83 w 1213"/>
                <a:gd name="T13" fmla="*/ 606 h 1213"/>
                <a:gd name="T14" fmla="*/ 606 w 1213"/>
                <a:gd name="T15" fmla="*/ 83 h 1213"/>
                <a:gd name="T16" fmla="*/ 1130 w 1213"/>
                <a:gd name="T17" fmla="*/ 606 h 1213"/>
                <a:gd name="T18" fmla="*/ 606 w 1213"/>
                <a:gd name="T19" fmla="*/ 1129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3" h="1213">
                  <a:moveTo>
                    <a:pt x="606" y="0"/>
                  </a:moveTo>
                  <a:cubicBezTo>
                    <a:pt x="272" y="0"/>
                    <a:pt x="0" y="272"/>
                    <a:pt x="0" y="606"/>
                  </a:cubicBezTo>
                  <a:cubicBezTo>
                    <a:pt x="0" y="941"/>
                    <a:pt x="272" y="1213"/>
                    <a:pt x="606" y="1213"/>
                  </a:cubicBezTo>
                  <a:cubicBezTo>
                    <a:pt x="941" y="1213"/>
                    <a:pt x="1213" y="941"/>
                    <a:pt x="1213" y="606"/>
                  </a:cubicBezTo>
                  <a:cubicBezTo>
                    <a:pt x="1213" y="272"/>
                    <a:pt x="941" y="0"/>
                    <a:pt x="606" y="0"/>
                  </a:cubicBezTo>
                  <a:close/>
                  <a:moveTo>
                    <a:pt x="606" y="1129"/>
                  </a:moveTo>
                  <a:cubicBezTo>
                    <a:pt x="318" y="1129"/>
                    <a:pt x="83" y="895"/>
                    <a:pt x="83" y="606"/>
                  </a:cubicBezTo>
                  <a:cubicBezTo>
                    <a:pt x="83" y="318"/>
                    <a:pt x="318" y="83"/>
                    <a:pt x="606" y="83"/>
                  </a:cubicBezTo>
                  <a:cubicBezTo>
                    <a:pt x="895" y="83"/>
                    <a:pt x="1130" y="318"/>
                    <a:pt x="1130" y="606"/>
                  </a:cubicBezTo>
                  <a:cubicBezTo>
                    <a:pt x="1130" y="895"/>
                    <a:pt x="895" y="1129"/>
                    <a:pt x="606" y="1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C899B8D1-E1F7-B4FE-E155-221D11B7E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1735"/>
              <a:ext cx="1260" cy="839"/>
            </a:xfrm>
            <a:custGeom>
              <a:avLst/>
              <a:gdLst>
                <a:gd name="T0" fmla="*/ 454 w 530"/>
                <a:gd name="T1" fmla="*/ 16 h 353"/>
                <a:gd name="T2" fmla="*/ 219 w 530"/>
                <a:gd name="T3" fmla="*/ 256 h 353"/>
                <a:gd name="T4" fmla="*/ 72 w 530"/>
                <a:gd name="T5" fmla="*/ 146 h 353"/>
                <a:gd name="T6" fmla="*/ 14 w 530"/>
                <a:gd name="T7" fmla="*/ 154 h 353"/>
                <a:gd name="T8" fmla="*/ 22 w 530"/>
                <a:gd name="T9" fmla="*/ 212 h 353"/>
                <a:gd name="T10" fmla="*/ 197 w 530"/>
                <a:gd name="T11" fmla="*/ 344 h 353"/>
                <a:gd name="T12" fmla="*/ 197 w 530"/>
                <a:gd name="T13" fmla="*/ 344 h 353"/>
                <a:gd name="T14" fmla="*/ 198 w 530"/>
                <a:gd name="T15" fmla="*/ 344 h 353"/>
                <a:gd name="T16" fmla="*/ 199 w 530"/>
                <a:gd name="T17" fmla="*/ 345 h 353"/>
                <a:gd name="T18" fmla="*/ 201 w 530"/>
                <a:gd name="T19" fmla="*/ 346 h 353"/>
                <a:gd name="T20" fmla="*/ 201 w 530"/>
                <a:gd name="T21" fmla="*/ 347 h 353"/>
                <a:gd name="T22" fmla="*/ 205 w 530"/>
                <a:gd name="T23" fmla="*/ 349 h 353"/>
                <a:gd name="T24" fmla="*/ 207 w 530"/>
                <a:gd name="T25" fmla="*/ 350 h 353"/>
                <a:gd name="T26" fmla="*/ 208 w 530"/>
                <a:gd name="T27" fmla="*/ 350 h 353"/>
                <a:gd name="T28" fmla="*/ 211 w 530"/>
                <a:gd name="T29" fmla="*/ 351 h 353"/>
                <a:gd name="T30" fmla="*/ 212 w 530"/>
                <a:gd name="T31" fmla="*/ 351 h 353"/>
                <a:gd name="T32" fmla="*/ 214 w 530"/>
                <a:gd name="T33" fmla="*/ 352 h 353"/>
                <a:gd name="T34" fmla="*/ 216 w 530"/>
                <a:gd name="T35" fmla="*/ 352 h 353"/>
                <a:gd name="T36" fmla="*/ 218 w 530"/>
                <a:gd name="T37" fmla="*/ 352 h 353"/>
                <a:gd name="T38" fmla="*/ 219 w 530"/>
                <a:gd name="T39" fmla="*/ 353 h 353"/>
                <a:gd name="T40" fmla="*/ 223 w 530"/>
                <a:gd name="T41" fmla="*/ 353 h 353"/>
                <a:gd name="T42" fmla="*/ 223 w 530"/>
                <a:gd name="T43" fmla="*/ 353 h 353"/>
                <a:gd name="T44" fmla="*/ 223 w 530"/>
                <a:gd name="T45" fmla="*/ 353 h 353"/>
                <a:gd name="T46" fmla="*/ 227 w 530"/>
                <a:gd name="T47" fmla="*/ 353 h 353"/>
                <a:gd name="T48" fmla="*/ 229 w 530"/>
                <a:gd name="T49" fmla="*/ 352 h 353"/>
                <a:gd name="T50" fmla="*/ 232 w 530"/>
                <a:gd name="T51" fmla="*/ 352 h 353"/>
                <a:gd name="T52" fmla="*/ 233 w 530"/>
                <a:gd name="T53" fmla="*/ 351 h 353"/>
                <a:gd name="T54" fmla="*/ 236 w 530"/>
                <a:gd name="T55" fmla="*/ 351 h 353"/>
                <a:gd name="T56" fmla="*/ 238 w 530"/>
                <a:gd name="T57" fmla="*/ 350 h 353"/>
                <a:gd name="T58" fmla="*/ 240 w 530"/>
                <a:gd name="T59" fmla="*/ 349 h 353"/>
                <a:gd name="T60" fmla="*/ 242 w 530"/>
                <a:gd name="T61" fmla="*/ 348 h 353"/>
                <a:gd name="T62" fmla="*/ 245 w 530"/>
                <a:gd name="T63" fmla="*/ 347 h 353"/>
                <a:gd name="T64" fmla="*/ 246 w 530"/>
                <a:gd name="T65" fmla="*/ 346 h 353"/>
                <a:gd name="T66" fmla="*/ 253 w 530"/>
                <a:gd name="T67" fmla="*/ 340 h 353"/>
                <a:gd name="T68" fmla="*/ 514 w 530"/>
                <a:gd name="T69" fmla="*/ 75 h 353"/>
                <a:gd name="T70" fmla="*/ 513 w 530"/>
                <a:gd name="T71" fmla="*/ 16 h 353"/>
                <a:gd name="T72" fmla="*/ 454 w 530"/>
                <a:gd name="T73" fmla="*/ 1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0" h="353">
                  <a:moveTo>
                    <a:pt x="454" y="16"/>
                  </a:moveTo>
                  <a:cubicBezTo>
                    <a:pt x="219" y="256"/>
                    <a:pt x="219" y="256"/>
                    <a:pt x="219" y="25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53" y="132"/>
                    <a:pt x="27" y="136"/>
                    <a:pt x="14" y="154"/>
                  </a:cubicBezTo>
                  <a:cubicBezTo>
                    <a:pt x="0" y="172"/>
                    <a:pt x="4" y="199"/>
                    <a:pt x="22" y="212"/>
                  </a:cubicBezTo>
                  <a:cubicBezTo>
                    <a:pt x="197" y="344"/>
                    <a:pt x="197" y="344"/>
                    <a:pt x="197" y="344"/>
                  </a:cubicBezTo>
                  <a:cubicBezTo>
                    <a:pt x="197" y="344"/>
                    <a:pt x="197" y="344"/>
                    <a:pt x="197" y="344"/>
                  </a:cubicBezTo>
                  <a:cubicBezTo>
                    <a:pt x="198" y="344"/>
                    <a:pt x="198" y="344"/>
                    <a:pt x="198" y="344"/>
                  </a:cubicBezTo>
                  <a:cubicBezTo>
                    <a:pt x="198" y="345"/>
                    <a:pt x="198" y="345"/>
                    <a:pt x="199" y="345"/>
                  </a:cubicBezTo>
                  <a:cubicBezTo>
                    <a:pt x="199" y="345"/>
                    <a:pt x="200" y="346"/>
                    <a:pt x="201" y="346"/>
                  </a:cubicBezTo>
                  <a:cubicBezTo>
                    <a:pt x="201" y="346"/>
                    <a:pt x="201" y="347"/>
                    <a:pt x="201" y="347"/>
                  </a:cubicBezTo>
                  <a:cubicBezTo>
                    <a:pt x="203" y="347"/>
                    <a:pt x="204" y="348"/>
                    <a:pt x="205" y="349"/>
                  </a:cubicBezTo>
                  <a:cubicBezTo>
                    <a:pt x="206" y="349"/>
                    <a:pt x="206" y="349"/>
                    <a:pt x="207" y="350"/>
                  </a:cubicBezTo>
                  <a:cubicBezTo>
                    <a:pt x="208" y="350"/>
                    <a:pt x="208" y="350"/>
                    <a:pt x="208" y="350"/>
                  </a:cubicBezTo>
                  <a:cubicBezTo>
                    <a:pt x="209" y="350"/>
                    <a:pt x="210" y="351"/>
                    <a:pt x="211" y="351"/>
                  </a:cubicBezTo>
                  <a:cubicBezTo>
                    <a:pt x="211" y="351"/>
                    <a:pt x="212" y="351"/>
                    <a:pt x="212" y="351"/>
                  </a:cubicBezTo>
                  <a:cubicBezTo>
                    <a:pt x="213" y="351"/>
                    <a:pt x="214" y="352"/>
                    <a:pt x="214" y="352"/>
                  </a:cubicBezTo>
                  <a:cubicBezTo>
                    <a:pt x="215" y="352"/>
                    <a:pt x="215" y="352"/>
                    <a:pt x="216" y="352"/>
                  </a:cubicBezTo>
                  <a:cubicBezTo>
                    <a:pt x="217" y="352"/>
                    <a:pt x="217" y="352"/>
                    <a:pt x="218" y="352"/>
                  </a:cubicBezTo>
                  <a:cubicBezTo>
                    <a:pt x="219" y="353"/>
                    <a:pt x="219" y="353"/>
                    <a:pt x="219" y="353"/>
                  </a:cubicBezTo>
                  <a:cubicBezTo>
                    <a:pt x="220" y="353"/>
                    <a:pt x="222" y="353"/>
                    <a:pt x="223" y="353"/>
                  </a:cubicBezTo>
                  <a:cubicBezTo>
                    <a:pt x="223" y="353"/>
                    <a:pt x="223" y="353"/>
                    <a:pt x="223" y="353"/>
                  </a:cubicBezTo>
                  <a:cubicBezTo>
                    <a:pt x="223" y="353"/>
                    <a:pt x="223" y="353"/>
                    <a:pt x="223" y="353"/>
                  </a:cubicBezTo>
                  <a:cubicBezTo>
                    <a:pt x="224" y="353"/>
                    <a:pt x="226" y="353"/>
                    <a:pt x="227" y="353"/>
                  </a:cubicBezTo>
                  <a:cubicBezTo>
                    <a:pt x="228" y="352"/>
                    <a:pt x="228" y="352"/>
                    <a:pt x="229" y="352"/>
                  </a:cubicBezTo>
                  <a:cubicBezTo>
                    <a:pt x="230" y="352"/>
                    <a:pt x="231" y="352"/>
                    <a:pt x="232" y="352"/>
                  </a:cubicBezTo>
                  <a:cubicBezTo>
                    <a:pt x="232" y="352"/>
                    <a:pt x="233" y="352"/>
                    <a:pt x="233" y="351"/>
                  </a:cubicBezTo>
                  <a:cubicBezTo>
                    <a:pt x="234" y="351"/>
                    <a:pt x="235" y="351"/>
                    <a:pt x="236" y="351"/>
                  </a:cubicBezTo>
                  <a:cubicBezTo>
                    <a:pt x="237" y="350"/>
                    <a:pt x="237" y="350"/>
                    <a:pt x="238" y="350"/>
                  </a:cubicBezTo>
                  <a:cubicBezTo>
                    <a:pt x="239" y="350"/>
                    <a:pt x="239" y="349"/>
                    <a:pt x="240" y="349"/>
                  </a:cubicBezTo>
                  <a:cubicBezTo>
                    <a:pt x="241" y="349"/>
                    <a:pt x="241" y="348"/>
                    <a:pt x="242" y="348"/>
                  </a:cubicBezTo>
                  <a:cubicBezTo>
                    <a:pt x="243" y="348"/>
                    <a:pt x="244" y="347"/>
                    <a:pt x="245" y="347"/>
                  </a:cubicBezTo>
                  <a:cubicBezTo>
                    <a:pt x="245" y="346"/>
                    <a:pt x="245" y="346"/>
                    <a:pt x="246" y="346"/>
                  </a:cubicBezTo>
                  <a:cubicBezTo>
                    <a:pt x="248" y="344"/>
                    <a:pt x="250" y="343"/>
                    <a:pt x="253" y="340"/>
                  </a:cubicBezTo>
                  <a:cubicBezTo>
                    <a:pt x="514" y="75"/>
                    <a:pt x="514" y="75"/>
                    <a:pt x="514" y="75"/>
                  </a:cubicBezTo>
                  <a:cubicBezTo>
                    <a:pt x="530" y="58"/>
                    <a:pt x="530" y="32"/>
                    <a:pt x="513" y="16"/>
                  </a:cubicBezTo>
                  <a:cubicBezTo>
                    <a:pt x="497" y="0"/>
                    <a:pt x="470" y="0"/>
                    <a:pt x="45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4" name="Group 10">
            <a:extLst>
              <a:ext uri="{FF2B5EF4-FFF2-40B4-BE49-F238E27FC236}">
                <a16:creationId xmlns:a16="http://schemas.microsoft.com/office/drawing/2014/main" id="{CFB3FC4E-B7C1-7D2B-4E99-DA28A8C35FE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396591" y="3745961"/>
            <a:ext cx="309259" cy="309259"/>
            <a:chOff x="2400" y="718"/>
            <a:chExt cx="2882" cy="2882"/>
          </a:xfrm>
          <a:solidFill>
            <a:schemeClr val="accent1"/>
          </a:solidFill>
        </p:grpSpPr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AC6BEB73-B4FC-47A1-1AB4-2007D27F78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" y="718"/>
              <a:ext cx="2882" cy="2882"/>
            </a:xfrm>
            <a:custGeom>
              <a:avLst/>
              <a:gdLst>
                <a:gd name="T0" fmla="*/ 606 w 1213"/>
                <a:gd name="T1" fmla="*/ 0 h 1213"/>
                <a:gd name="T2" fmla="*/ 0 w 1213"/>
                <a:gd name="T3" fmla="*/ 606 h 1213"/>
                <a:gd name="T4" fmla="*/ 606 w 1213"/>
                <a:gd name="T5" fmla="*/ 1213 h 1213"/>
                <a:gd name="T6" fmla="*/ 1213 w 1213"/>
                <a:gd name="T7" fmla="*/ 606 h 1213"/>
                <a:gd name="T8" fmla="*/ 606 w 1213"/>
                <a:gd name="T9" fmla="*/ 0 h 1213"/>
                <a:gd name="T10" fmla="*/ 606 w 1213"/>
                <a:gd name="T11" fmla="*/ 1129 h 1213"/>
                <a:gd name="T12" fmla="*/ 83 w 1213"/>
                <a:gd name="T13" fmla="*/ 606 h 1213"/>
                <a:gd name="T14" fmla="*/ 606 w 1213"/>
                <a:gd name="T15" fmla="*/ 83 h 1213"/>
                <a:gd name="T16" fmla="*/ 1130 w 1213"/>
                <a:gd name="T17" fmla="*/ 606 h 1213"/>
                <a:gd name="T18" fmla="*/ 606 w 1213"/>
                <a:gd name="T19" fmla="*/ 1129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3" h="1213">
                  <a:moveTo>
                    <a:pt x="606" y="0"/>
                  </a:moveTo>
                  <a:cubicBezTo>
                    <a:pt x="272" y="0"/>
                    <a:pt x="0" y="272"/>
                    <a:pt x="0" y="606"/>
                  </a:cubicBezTo>
                  <a:cubicBezTo>
                    <a:pt x="0" y="941"/>
                    <a:pt x="272" y="1213"/>
                    <a:pt x="606" y="1213"/>
                  </a:cubicBezTo>
                  <a:cubicBezTo>
                    <a:pt x="941" y="1213"/>
                    <a:pt x="1213" y="941"/>
                    <a:pt x="1213" y="606"/>
                  </a:cubicBezTo>
                  <a:cubicBezTo>
                    <a:pt x="1213" y="272"/>
                    <a:pt x="941" y="0"/>
                    <a:pt x="606" y="0"/>
                  </a:cubicBezTo>
                  <a:close/>
                  <a:moveTo>
                    <a:pt x="606" y="1129"/>
                  </a:moveTo>
                  <a:cubicBezTo>
                    <a:pt x="318" y="1129"/>
                    <a:pt x="83" y="895"/>
                    <a:pt x="83" y="606"/>
                  </a:cubicBezTo>
                  <a:cubicBezTo>
                    <a:pt x="83" y="318"/>
                    <a:pt x="318" y="83"/>
                    <a:pt x="606" y="83"/>
                  </a:cubicBezTo>
                  <a:cubicBezTo>
                    <a:pt x="895" y="83"/>
                    <a:pt x="1130" y="318"/>
                    <a:pt x="1130" y="606"/>
                  </a:cubicBezTo>
                  <a:cubicBezTo>
                    <a:pt x="1130" y="895"/>
                    <a:pt x="895" y="1129"/>
                    <a:pt x="606" y="1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F314A20A-FA97-FBA4-4022-C0841C7D1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1735"/>
              <a:ext cx="1260" cy="839"/>
            </a:xfrm>
            <a:custGeom>
              <a:avLst/>
              <a:gdLst>
                <a:gd name="T0" fmla="*/ 454 w 530"/>
                <a:gd name="T1" fmla="*/ 16 h 353"/>
                <a:gd name="T2" fmla="*/ 219 w 530"/>
                <a:gd name="T3" fmla="*/ 256 h 353"/>
                <a:gd name="T4" fmla="*/ 72 w 530"/>
                <a:gd name="T5" fmla="*/ 146 h 353"/>
                <a:gd name="T6" fmla="*/ 14 w 530"/>
                <a:gd name="T7" fmla="*/ 154 h 353"/>
                <a:gd name="T8" fmla="*/ 22 w 530"/>
                <a:gd name="T9" fmla="*/ 212 h 353"/>
                <a:gd name="T10" fmla="*/ 197 w 530"/>
                <a:gd name="T11" fmla="*/ 344 h 353"/>
                <a:gd name="T12" fmla="*/ 197 w 530"/>
                <a:gd name="T13" fmla="*/ 344 h 353"/>
                <a:gd name="T14" fmla="*/ 198 w 530"/>
                <a:gd name="T15" fmla="*/ 344 h 353"/>
                <a:gd name="T16" fmla="*/ 199 w 530"/>
                <a:gd name="T17" fmla="*/ 345 h 353"/>
                <a:gd name="T18" fmla="*/ 201 w 530"/>
                <a:gd name="T19" fmla="*/ 346 h 353"/>
                <a:gd name="T20" fmla="*/ 201 w 530"/>
                <a:gd name="T21" fmla="*/ 347 h 353"/>
                <a:gd name="T22" fmla="*/ 205 w 530"/>
                <a:gd name="T23" fmla="*/ 349 h 353"/>
                <a:gd name="T24" fmla="*/ 207 w 530"/>
                <a:gd name="T25" fmla="*/ 350 h 353"/>
                <a:gd name="T26" fmla="*/ 208 w 530"/>
                <a:gd name="T27" fmla="*/ 350 h 353"/>
                <a:gd name="T28" fmla="*/ 211 w 530"/>
                <a:gd name="T29" fmla="*/ 351 h 353"/>
                <a:gd name="T30" fmla="*/ 212 w 530"/>
                <a:gd name="T31" fmla="*/ 351 h 353"/>
                <a:gd name="T32" fmla="*/ 214 w 530"/>
                <a:gd name="T33" fmla="*/ 352 h 353"/>
                <a:gd name="T34" fmla="*/ 216 w 530"/>
                <a:gd name="T35" fmla="*/ 352 h 353"/>
                <a:gd name="T36" fmla="*/ 218 w 530"/>
                <a:gd name="T37" fmla="*/ 352 h 353"/>
                <a:gd name="T38" fmla="*/ 219 w 530"/>
                <a:gd name="T39" fmla="*/ 353 h 353"/>
                <a:gd name="T40" fmla="*/ 223 w 530"/>
                <a:gd name="T41" fmla="*/ 353 h 353"/>
                <a:gd name="T42" fmla="*/ 223 w 530"/>
                <a:gd name="T43" fmla="*/ 353 h 353"/>
                <a:gd name="T44" fmla="*/ 223 w 530"/>
                <a:gd name="T45" fmla="*/ 353 h 353"/>
                <a:gd name="T46" fmla="*/ 227 w 530"/>
                <a:gd name="T47" fmla="*/ 353 h 353"/>
                <a:gd name="T48" fmla="*/ 229 w 530"/>
                <a:gd name="T49" fmla="*/ 352 h 353"/>
                <a:gd name="T50" fmla="*/ 232 w 530"/>
                <a:gd name="T51" fmla="*/ 352 h 353"/>
                <a:gd name="T52" fmla="*/ 233 w 530"/>
                <a:gd name="T53" fmla="*/ 351 h 353"/>
                <a:gd name="T54" fmla="*/ 236 w 530"/>
                <a:gd name="T55" fmla="*/ 351 h 353"/>
                <a:gd name="T56" fmla="*/ 238 w 530"/>
                <a:gd name="T57" fmla="*/ 350 h 353"/>
                <a:gd name="T58" fmla="*/ 240 w 530"/>
                <a:gd name="T59" fmla="*/ 349 h 353"/>
                <a:gd name="T60" fmla="*/ 242 w 530"/>
                <a:gd name="T61" fmla="*/ 348 h 353"/>
                <a:gd name="T62" fmla="*/ 245 w 530"/>
                <a:gd name="T63" fmla="*/ 347 h 353"/>
                <a:gd name="T64" fmla="*/ 246 w 530"/>
                <a:gd name="T65" fmla="*/ 346 h 353"/>
                <a:gd name="T66" fmla="*/ 253 w 530"/>
                <a:gd name="T67" fmla="*/ 340 h 353"/>
                <a:gd name="T68" fmla="*/ 514 w 530"/>
                <a:gd name="T69" fmla="*/ 75 h 353"/>
                <a:gd name="T70" fmla="*/ 513 w 530"/>
                <a:gd name="T71" fmla="*/ 16 h 353"/>
                <a:gd name="T72" fmla="*/ 454 w 530"/>
                <a:gd name="T73" fmla="*/ 1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0" h="353">
                  <a:moveTo>
                    <a:pt x="454" y="16"/>
                  </a:moveTo>
                  <a:cubicBezTo>
                    <a:pt x="219" y="256"/>
                    <a:pt x="219" y="256"/>
                    <a:pt x="219" y="25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53" y="132"/>
                    <a:pt x="27" y="136"/>
                    <a:pt x="14" y="154"/>
                  </a:cubicBezTo>
                  <a:cubicBezTo>
                    <a:pt x="0" y="172"/>
                    <a:pt x="4" y="199"/>
                    <a:pt x="22" y="212"/>
                  </a:cubicBezTo>
                  <a:cubicBezTo>
                    <a:pt x="197" y="344"/>
                    <a:pt x="197" y="344"/>
                    <a:pt x="197" y="344"/>
                  </a:cubicBezTo>
                  <a:cubicBezTo>
                    <a:pt x="197" y="344"/>
                    <a:pt x="197" y="344"/>
                    <a:pt x="197" y="344"/>
                  </a:cubicBezTo>
                  <a:cubicBezTo>
                    <a:pt x="198" y="344"/>
                    <a:pt x="198" y="344"/>
                    <a:pt x="198" y="344"/>
                  </a:cubicBezTo>
                  <a:cubicBezTo>
                    <a:pt x="198" y="345"/>
                    <a:pt x="198" y="345"/>
                    <a:pt x="199" y="345"/>
                  </a:cubicBezTo>
                  <a:cubicBezTo>
                    <a:pt x="199" y="345"/>
                    <a:pt x="200" y="346"/>
                    <a:pt x="201" y="346"/>
                  </a:cubicBezTo>
                  <a:cubicBezTo>
                    <a:pt x="201" y="346"/>
                    <a:pt x="201" y="347"/>
                    <a:pt x="201" y="347"/>
                  </a:cubicBezTo>
                  <a:cubicBezTo>
                    <a:pt x="203" y="347"/>
                    <a:pt x="204" y="348"/>
                    <a:pt x="205" y="349"/>
                  </a:cubicBezTo>
                  <a:cubicBezTo>
                    <a:pt x="206" y="349"/>
                    <a:pt x="206" y="349"/>
                    <a:pt x="207" y="350"/>
                  </a:cubicBezTo>
                  <a:cubicBezTo>
                    <a:pt x="208" y="350"/>
                    <a:pt x="208" y="350"/>
                    <a:pt x="208" y="350"/>
                  </a:cubicBezTo>
                  <a:cubicBezTo>
                    <a:pt x="209" y="350"/>
                    <a:pt x="210" y="351"/>
                    <a:pt x="211" y="351"/>
                  </a:cubicBezTo>
                  <a:cubicBezTo>
                    <a:pt x="211" y="351"/>
                    <a:pt x="212" y="351"/>
                    <a:pt x="212" y="351"/>
                  </a:cubicBezTo>
                  <a:cubicBezTo>
                    <a:pt x="213" y="351"/>
                    <a:pt x="214" y="352"/>
                    <a:pt x="214" y="352"/>
                  </a:cubicBezTo>
                  <a:cubicBezTo>
                    <a:pt x="215" y="352"/>
                    <a:pt x="215" y="352"/>
                    <a:pt x="216" y="352"/>
                  </a:cubicBezTo>
                  <a:cubicBezTo>
                    <a:pt x="217" y="352"/>
                    <a:pt x="217" y="352"/>
                    <a:pt x="218" y="352"/>
                  </a:cubicBezTo>
                  <a:cubicBezTo>
                    <a:pt x="219" y="353"/>
                    <a:pt x="219" y="353"/>
                    <a:pt x="219" y="353"/>
                  </a:cubicBezTo>
                  <a:cubicBezTo>
                    <a:pt x="220" y="353"/>
                    <a:pt x="222" y="353"/>
                    <a:pt x="223" y="353"/>
                  </a:cubicBezTo>
                  <a:cubicBezTo>
                    <a:pt x="223" y="353"/>
                    <a:pt x="223" y="353"/>
                    <a:pt x="223" y="353"/>
                  </a:cubicBezTo>
                  <a:cubicBezTo>
                    <a:pt x="223" y="353"/>
                    <a:pt x="223" y="353"/>
                    <a:pt x="223" y="353"/>
                  </a:cubicBezTo>
                  <a:cubicBezTo>
                    <a:pt x="224" y="353"/>
                    <a:pt x="226" y="353"/>
                    <a:pt x="227" y="353"/>
                  </a:cubicBezTo>
                  <a:cubicBezTo>
                    <a:pt x="228" y="352"/>
                    <a:pt x="228" y="352"/>
                    <a:pt x="229" y="352"/>
                  </a:cubicBezTo>
                  <a:cubicBezTo>
                    <a:pt x="230" y="352"/>
                    <a:pt x="231" y="352"/>
                    <a:pt x="232" y="352"/>
                  </a:cubicBezTo>
                  <a:cubicBezTo>
                    <a:pt x="232" y="352"/>
                    <a:pt x="233" y="352"/>
                    <a:pt x="233" y="351"/>
                  </a:cubicBezTo>
                  <a:cubicBezTo>
                    <a:pt x="234" y="351"/>
                    <a:pt x="235" y="351"/>
                    <a:pt x="236" y="351"/>
                  </a:cubicBezTo>
                  <a:cubicBezTo>
                    <a:pt x="237" y="350"/>
                    <a:pt x="237" y="350"/>
                    <a:pt x="238" y="350"/>
                  </a:cubicBezTo>
                  <a:cubicBezTo>
                    <a:pt x="239" y="350"/>
                    <a:pt x="239" y="349"/>
                    <a:pt x="240" y="349"/>
                  </a:cubicBezTo>
                  <a:cubicBezTo>
                    <a:pt x="241" y="349"/>
                    <a:pt x="241" y="348"/>
                    <a:pt x="242" y="348"/>
                  </a:cubicBezTo>
                  <a:cubicBezTo>
                    <a:pt x="243" y="348"/>
                    <a:pt x="244" y="347"/>
                    <a:pt x="245" y="347"/>
                  </a:cubicBezTo>
                  <a:cubicBezTo>
                    <a:pt x="245" y="346"/>
                    <a:pt x="245" y="346"/>
                    <a:pt x="246" y="346"/>
                  </a:cubicBezTo>
                  <a:cubicBezTo>
                    <a:pt x="248" y="344"/>
                    <a:pt x="250" y="343"/>
                    <a:pt x="253" y="340"/>
                  </a:cubicBezTo>
                  <a:cubicBezTo>
                    <a:pt x="514" y="75"/>
                    <a:pt x="514" y="75"/>
                    <a:pt x="514" y="75"/>
                  </a:cubicBezTo>
                  <a:cubicBezTo>
                    <a:pt x="530" y="58"/>
                    <a:pt x="530" y="32"/>
                    <a:pt x="513" y="16"/>
                  </a:cubicBezTo>
                  <a:cubicBezTo>
                    <a:pt x="497" y="0"/>
                    <a:pt x="470" y="0"/>
                    <a:pt x="45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7" name="Group 10">
            <a:extLst>
              <a:ext uri="{FF2B5EF4-FFF2-40B4-BE49-F238E27FC236}">
                <a16:creationId xmlns:a16="http://schemas.microsoft.com/office/drawing/2014/main" id="{CC1502FC-6A57-3E50-B5B6-67604D4800A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396591" y="4460336"/>
            <a:ext cx="309259" cy="309259"/>
            <a:chOff x="2400" y="718"/>
            <a:chExt cx="2882" cy="2882"/>
          </a:xfrm>
          <a:solidFill>
            <a:schemeClr val="accent1"/>
          </a:solidFill>
        </p:grpSpPr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BF6DC693-DA87-F23B-2710-F59900A989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" y="718"/>
              <a:ext cx="2882" cy="2882"/>
            </a:xfrm>
            <a:custGeom>
              <a:avLst/>
              <a:gdLst>
                <a:gd name="T0" fmla="*/ 606 w 1213"/>
                <a:gd name="T1" fmla="*/ 0 h 1213"/>
                <a:gd name="T2" fmla="*/ 0 w 1213"/>
                <a:gd name="T3" fmla="*/ 606 h 1213"/>
                <a:gd name="T4" fmla="*/ 606 w 1213"/>
                <a:gd name="T5" fmla="*/ 1213 h 1213"/>
                <a:gd name="T6" fmla="*/ 1213 w 1213"/>
                <a:gd name="T7" fmla="*/ 606 h 1213"/>
                <a:gd name="T8" fmla="*/ 606 w 1213"/>
                <a:gd name="T9" fmla="*/ 0 h 1213"/>
                <a:gd name="T10" fmla="*/ 606 w 1213"/>
                <a:gd name="T11" fmla="*/ 1129 h 1213"/>
                <a:gd name="T12" fmla="*/ 83 w 1213"/>
                <a:gd name="T13" fmla="*/ 606 h 1213"/>
                <a:gd name="T14" fmla="*/ 606 w 1213"/>
                <a:gd name="T15" fmla="*/ 83 h 1213"/>
                <a:gd name="T16" fmla="*/ 1130 w 1213"/>
                <a:gd name="T17" fmla="*/ 606 h 1213"/>
                <a:gd name="T18" fmla="*/ 606 w 1213"/>
                <a:gd name="T19" fmla="*/ 1129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3" h="1213">
                  <a:moveTo>
                    <a:pt x="606" y="0"/>
                  </a:moveTo>
                  <a:cubicBezTo>
                    <a:pt x="272" y="0"/>
                    <a:pt x="0" y="272"/>
                    <a:pt x="0" y="606"/>
                  </a:cubicBezTo>
                  <a:cubicBezTo>
                    <a:pt x="0" y="941"/>
                    <a:pt x="272" y="1213"/>
                    <a:pt x="606" y="1213"/>
                  </a:cubicBezTo>
                  <a:cubicBezTo>
                    <a:pt x="941" y="1213"/>
                    <a:pt x="1213" y="941"/>
                    <a:pt x="1213" y="606"/>
                  </a:cubicBezTo>
                  <a:cubicBezTo>
                    <a:pt x="1213" y="272"/>
                    <a:pt x="941" y="0"/>
                    <a:pt x="606" y="0"/>
                  </a:cubicBezTo>
                  <a:close/>
                  <a:moveTo>
                    <a:pt x="606" y="1129"/>
                  </a:moveTo>
                  <a:cubicBezTo>
                    <a:pt x="318" y="1129"/>
                    <a:pt x="83" y="895"/>
                    <a:pt x="83" y="606"/>
                  </a:cubicBezTo>
                  <a:cubicBezTo>
                    <a:pt x="83" y="318"/>
                    <a:pt x="318" y="83"/>
                    <a:pt x="606" y="83"/>
                  </a:cubicBezTo>
                  <a:cubicBezTo>
                    <a:pt x="895" y="83"/>
                    <a:pt x="1130" y="318"/>
                    <a:pt x="1130" y="606"/>
                  </a:cubicBezTo>
                  <a:cubicBezTo>
                    <a:pt x="1130" y="895"/>
                    <a:pt x="895" y="1129"/>
                    <a:pt x="606" y="1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473CF7F7-4A14-903C-5A35-8F1689460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1735"/>
              <a:ext cx="1260" cy="839"/>
            </a:xfrm>
            <a:custGeom>
              <a:avLst/>
              <a:gdLst>
                <a:gd name="T0" fmla="*/ 454 w 530"/>
                <a:gd name="T1" fmla="*/ 16 h 353"/>
                <a:gd name="T2" fmla="*/ 219 w 530"/>
                <a:gd name="T3" fmla="*/ 256 h 353"/>
                <a:gd name="T4" fmla="*/ 72 w 530"/>
                <a:gd name="T5" fmla="*/ 146 h 353"/>
                <a:gd name="T6" fmla="*/ 14 w 530"/>
                <a:gd name="T7" fmla="*/ 154 h 353"/>
                <a:gd name="T8" fmla="*/ 22 w 530"/>
                <a:gd name="T9" fmla="*/ 212 h 353"/>
                <a:gd name="T10" fmla="*/ 197 w 530"/>
                <a:gd name="T11" fmla="*/ 344 h 353"/>
                <a:gd name="T12" fmla="*/ 197 w 530"/>
                <a:gd name="T13" fmla="*/ 344 h 353"/>
                <a:gd name="T14" fmla="*/ 198 w 530"/>
                <a:gd name="T15" fmla="*/ 344 h 353"/>
                <a:gd name="T16" fmla="*/ 199 w 530"/>
                <a:gd name="T17" fmla="*/ 345 h 353"/>
                <a:gd name="T18" fmla="*/ 201 w 530"/>
                <a:gd name="T19" fmla="*/ 346 h 353"/>
                <a:gd name="T20" fmla="*/ 201 w 530"/>
                <a:gd name="T21" fmla="*/ 347 h 353"/>
                <a:gd name="T22" fmla="*/ 205 w 530"/>
                <a:gd name="T23" fmla="*/ 349 h 353"/>
                <a:gd name="T24" fmla="*/ 207 w 530"/>
                <a:gd name="T25" fmla="*/ 350 h 353"/>
                <a:gd name="T26" fmla="*/ 208 w 530"/>
                <a:gd name="T27" fmla="*/ 350 h 353"/>
                <a:gd name="T28" fmla="*/ 211 w 530"/>
                <a:gd name="T29" fmla="*/ 351 h 353"/>
                <a:gd name="T30" fmla="*/ 212 w 530"/>
                <a:gd name="T31" fmla="*/ 351 h 353"/>
                <a:gd name="T32" fmla="*/ 214 w 530"/>
                <a:gd name="T33" fmla="*/ 352 h 353"/>
                <a:gd name="T34" fmla="*/ 216 w 530"/>
                <a:gd name="T35" fmla="*/ 352 h 353"/>
                <a:gd name="T36" fmla="*/ 218 w 530"/>
                <a:gd name="T37" fmla="*/ 352 h 353"/>
                <a:gd name="T38" fmla="*/ 219 w 530"/>
                <a:gd name="T39" fmla="*/ 353 h 353"/>
                <a:gd name="T40" fmla="*/ 223 w 530"/>
                <a:gd name="T41" fmla="*/ 353 h 353"/>
                <a:gd name="T42" fmla="*/ 223 w 530"/>
                <a:gd name="T43" fmla="*/ 353 h 353"/>
                <a:gd name="T44" fmla="*/ 223 w 530"/>
                <a:gd name="T45" fmla="*/ 353 h 353"/>
                <a:gd name="T46" fmla="*/ 227 w 530"/>
                <a:gd name="T47" fmla="*/ 353 h 353"/>
                <a:gd name="T48" fmla="*/ 229 w 530"/>
                <a:gd name="T49" fmla="*/ 352 h 353"/>
                <a:gd name="T50" fmla="*/ 232 w 530"/>
                <a:gd name="T51" fmla="*/ 352 h 353"/>
                <a:gd name="T52" fmla="*/ 233 w 530"/>
                <a:gd name="T53" fmla="*/ 351 h 353"/>
                <a:gd name="T54" fmla="*/ 236 w 530"/>
                <a:gd name="T55" fmla="*/ 351 h 353"/>
                <a:gd name="T56" fmla="*/ 238 w 530"/>
                <a:gd name="T57" fmla="*/ 350 h 353"/>
                <a:gd name="T58" fmla="*/ 240 w 530"/>
                <a:gd name="T59" fmla="*/ 349 h 353"/>
                <a:gd name="T60" fmla="*/ 242 w 530"/>
                <a:gd name="T61" fmla="*/ 348 h 353"/>
                <a:gd name="T62" fmla="*/ 245 w 530"/>
                <a:gd name="T63" fmla="*/ 347 h 353"/>
                <a:gd name="T64" fmla="*/ 246 w 530"/>
                <a:gd name="T65" fmla="*/ 346 h 353"/>
                <a:gd name="T66" fmla="*/ 253 w 530"/>
                <a:gd name="T67" fmla="*/ 340 h 353"/>
                <a:gd name="T68" fmla="*/ 514 w 530"/>
                <a:gd name="T69" fmla="*/ 75 h 353"/>
                <a:gd name="T70" fmla="*/ 513 w 530"/>
                <a:gd name="T71" fmla="*/ 16 h 353"/>
                <a:gd name="T72" fmla="*/ 454 w 530"/>
                <a:gd name="T73" fmla="*/ 1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0" h="353">
                  <a:moveTo>
                    <a:pt x="454" y="16"/>
                  </a:moveTo>
                  <a:cubicBezTo>
                    <a:pt x="219" y="256"/>
                    <a:pt x="219" y="256"/>
                    <a:pt x="219" y="25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53" y="132"/>
                    <a:pt x="27" y="136"/>
                    <a:pt x="14" y="154"/>
                  </a:cubicBezTo>
                  <a:cubicBezTo>
                    <a:pt x="0" y="172"/>
                    <a:pt x="4" y="199"/>
                    <a:pt x="22" y="212"/>
                  </a:cubicBezTo>
                  <a:cubicBezTo>
                    <a:pt x="197" y="344"/>
                    <a:pt x="197" y="344"/>
                    <a:pt x="197" y="344"/>
                  </a:cubicBezTo>
                  <a:cubicBezTo>
                    <a:pt x="197" y="344"/>
                    <a:pt x="197" y="344"/>
                    <a:pt x="197" y="344"/>
                  </a:cubicBezTo>
                  <a:cubicBezTo>
                    <a:pt x="198" y="344"/>
                    <a:pt x="198" y="344"/>
                    <a:pt x="198" y="344"/>
                  </a:cubicBezTo>
                  <a:cubicBezTo>
                    <a:pt x="198" y="345"/>
                    <a:pt x="198" y="345"/>
                    <a:pt x="199" y="345"/>
                  </a:cubicBezTo>
                  <a:cubicBezTo>
                    <a:pt x="199" y="345"/>
                    <a:pt x="200" y="346"/>
                    <a:pt x="201" y="346"/>
                  </a:cubicBezTo>
                  <a:cubicBezTo>
                    <a:pt x="201" y="346"/>
                    <a:pt x="201" y="347"/>
                    <a:pt x="201" y="347"/>
                  </a:cubicBezTo>
                  <a:cubicBezTo>
                    <a:pt x="203" y="347"/>
                    <a:pt x="204" y="348"/>
                    <a:pt x="205" y="349"/>
                  </a:cubicBezTo>
                  <a:cubicBezTo>
                    <a:pt x="206" y="349"/>
                    <a:pt x="206" y="349"/>
                    <a:pt x="207" y="350"/>
                  </a:cubicBezTo>
                  <a:cubicBezTo>
                    <a:pt x="208" y="350"/>
                    <a:pt x="208" y="350"/>
                    <a:pt x="208" y="350"/>
                  </a:cubicBezTo>
                  <a:cubicBezTo>
                    <a:pt x="209" y="350"/>
                    <a:pt x="210" y="351"/>
                    <a:pt x="211" y="351"/>
                  </a:cubicBezTo>
                  <a:cubicBezTo>
                    <a:pt x="211" y="351"/>
                    <a:pt x="212" y="351"/>
                    <a:pt x="212" y="351"/>
                  </a:cubicBezTo>
                  <a:cubicBezTo>
                    <a:pt x="213" y="351"/>
                    <a:pt x="214" y="352"/>
                    <a:pt x="214" y="352"/>
                  </a:cubicBezTo>
                  <a:cubicBezTo>
                    <a:pt x="215" y="352"/>
                    <a:pt x="215" y="352"/>
                    <a:pt x="216" y="352"/>
                  </a:cubicBezTo>
                  <a:cubicBezTo>
                    <a:pt x="217" y="352"/>
                    <a:pt x="217" y="352"/>
                    <a:pt x="218" y="352"/>
                  </a:cubicBezTo>
                  <a:cubicBezTo>
                    <a:pt x="219" y="353"/>
                    <a:pt x="219" y="353"/>
                    <a:pt x="219" y="353"/>
                  </a:cubicBezTo>
                  <a:cubicBezTo>
                    <a:pt x="220" y="353"/>
                    <a:pt x="222" y="353"/>
                    <a:pt x="223" y="353"/>
                  </a:cubicBezTo>
                  <a:cubicBezTo>
                    <a:pt x="223" y="353"/>
                    <a:pt x="223" y="353"/>
                    <a:pt x="223" y="353"/>
                  </a:cubicBezTo>
                  <a:cubicBezTo>
                    <a:pt x="223" y="353"/>
                    <a:pt x="223" y="353"/>
                    <a:pt x="223" y="353"/>
                  </a:cubicBezTo>
                  <a:cubicBezTo>
                    <a:pt x="224" y="353"/>
                    <a:pt x="226" y="353"/>
                    <a:pt x="227" y="353"/>
                  </a:cubicBezTo>
                  <a:cubicBezTo>
                    <a:pt x="228" y="352"/>
                    <a:pt x="228" y="352"/>
                    <a:pt x="229" y="352"/>
                  </a:cubicBezTo>
                  <a:cubicBezTo>
                    <a:pt x="230" y="352"/>
                    <a:pt x="231" y="352"/>
                    <a:pt x="232" y="352"/>
                  </a:cubicBezTo>
                  <a:cubicBezTo>
                    <a:pt x="232" y="352"/>
                    <a:pt x="233" y="352"/>
                    <a:pt x="233" y="351"/>
                  </a:cubicBezTo>
                  <a:cubicBezTo>
                    <a:pt x="234" y="351"/>
                    <a:pt x="235" y="351"/>
                    <a:pt x="236" y="351"/>
                  </a:cubicBezTo>
                  <a:cubicBezTo>
                    <a:pt x="237" y="350"/>
                    <a:pt x="237" y="350"/>
                    <a:pt x="238" y="350"/>
                  </a:cubicBezTo>
                  <a:cubicBezTo>
                    <a:pt x="239" y="350"/>
                    <a:pt x="239" y="349"/>
                    <a:pt x="240" y="349"/>
                  </a:cubicBezTo>
                  <a:cubicBezTo>
                    <a:pt x="241" y="349"/>
                    <a:pt x="241" y="348"/>
                    <a:pt x="242" y="348"/>
                  </a:cubicBezTo>
                  <a:cubicBezTo>
                    <a:pt x="243" y="348"/>
                    <a:pt x="244" y="347"/>
                    <a:pt x="245" y="347"/>
                  </a:cubicBezTo>
                  <a:cubicBezTo>
                    <a:pt x="245" y="346"/>
                    <a:pt x="245" y="346"/>
                    <a:pt x="246" y="346"/>
                  </a:cubicBezTo>
                  <a:cubicBezTo>
                    <a:pt x="248" y="344"/>
                    <a:pt x="250" y="343"/>
                    <a:pt x="253" y="340"/>
                  </a:cubicBezTo>
                  <a:cubicBezTo>
                    <a:pt x="514" y="75"/>
                    <a:pt x="514" y="75"/>
                    <a:pt x="514" y="75"/>
                  </a:cubicBezTo>
                  <a:cubicBezTo>
                    <a:pt x="530" y="58"/>
                    <a:pt x="530" y="32"/>
                    <a:pt x="513" y="16"/>
                  </a:cubicBezTo>
                  <a:cubicBezTo>
                    <a:pt x="497" y="0"/>
                    <a:pt x="470" y="0"/>
                    <a:pt x="45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30" name="Group 4">
            <a:extLst>
              <a:ext uri="{FF2B5EF4-FFF2-40B4-BE49-F238E27FC236}">
                <a16:creationId xmlns:a16="http://schemas.microsoft.com/office/drawing/2014/main" id="{75BD5BD6-BA5C-5744-D08B-1C83B477ABC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96740" y="1873395"/>
            <a:ext cx="422346" cy="570179"/>
            <a:chOff x="1173" y="1129"/>
            <a:chExt cx="1857" cy="2507"/>
          </a:xfrm>
          <a:solidFill>
            <a:schemeClr val="accent1"/>
          </a:solidFill>
        </p:grpSpPr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C229637D-8987-AEB8-2738-F88D7E13A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3" y="1139"/>
              <a:ext cx="980" cy="2497"/>
            </a:xfrm>
            <a:custGeom>
              <a:avLst/>
              <a:gdLst>
                <a:gd name="T0" fmla="*/ 100 w 199"/>
                <a:gd name="T1" fmla="*/ 502 h 502"/>
                <a:gd name="T2" fmla="*/ 100 w 199"/>
                <a:gd name="T3" fmla="*/ 502 h 502"/>
                <a:gd name="T4" fmla="*/ 88 w 199"/>
                <a:gd name="T5" fmla="*/ 501 h 502"/>
                <a:gd name="T6" fmla="*/ 2 w 199"/>
                <a:gd name="T7" fmla="*/ 411 h 502"/>
                <a:gd name="T8" fmla="*/ 26 w 199"/>
                <a:gd name="T9" fmla="*/ 335 h 502"/>
                <a:gd name="T10" fmla="*/ 35 w 199"/>
                <a:gd name="T11" fmla="*/ 306 h 502"/>
                <a:gd name="T12" fmla="*/ 35 w 199"/>
                <a:gd name="T13" fmla="*/ 147 h 502"/>
                <a:gd name="T14" fmla="*/ 49 w 199"/>
                <a:gd name="T15" fmla="*/ 137 h 502"/>
                <a:gd name="T16" fmla="*/ 64 w 199"/>
                <a:gd name="T17" fmla="*/ 147 h 502"/>
                <a:gd name="T18" fmla="*/ 64 w 199"/>
                <a:gd name="T19" fmla="*/ 306 h 502"/>
                <a:gd name="T20" fmla="*/ 45 w 199"/>
                <a:gd name="T21" fmla="*/ 348 h 502"/>
                <a:gd name="T22" fmla="*/ 23 w 199"/>
                <a:gd name="T23" fmla="*/ 410 h 502"/>
                <a:gd name="T24" fmla="*/ 91 w 199"/>
                <a:gd name="T25" fmla="*/ 481 h 502"/>
                <a:gd name="T26" fmla="*/ 151 w 199"/>
                <a:gd name="T27" fmla="*/ 462 h 502"/>
                <a:gd name="T28" fmla="*/ 178 w 199"/>
                <a:gd name="T29" fmla="*/ 402 h 502"/>
                <a:gd name="T30" fmla="*/ 154 w 199"/>
                <a:gd name="T31" fmla="*/ 348 h 502"/>
                <a:gd name="T32" fmla="*/ 136 w 199"/>
                <a:gd name="T33" fmla="*/ 306 h 502"/>
                <a:gd name="T34" fmla="*/ 136 w 199"/>
                <a:gd name="T35" fmla="*/ 60 h 502"/>
                <a:gd name="T36" fmla="*/ 100 w 199"/>
                <a:gd name="T37" fmla="*/ 19 h 502"/>
                <a:gd name="T38" fmla="*/ 64 w 199"/>
                <a:gd name="T39" fmla="*/ 60 h 502"/>
                <a:gd name="T40" fmla="*/ 64 w 199"/>
                <a:gd name="T41" fmla="*/ 108 h 502"/>
                <a:gd name="T42" fmla="*/ 49 w 199"/>
                <a:gd name="T43" fmla="*/ 118 h 502"/>
                <a:gd name="T44" fmla="*/ 35 w 199"/>
                <a:gd name="T45" fmla="*/ 108 h 502"/>
                <a:gd name="T46" fmla="*/ 35 w 199"/>
                <a:gd name="T47" fmla="*/ 60 h 502"/>
                <a:gd name="T48" fmla="*/ 100 w 199"/>
                <a:gd name="T49" fmla="*/ 0 h 502"/>
                <a:gd name="T50" fmla="*/ 164 w 199"/>
                <a:gd name="T51" fmla="*/ 60 h 502"/>
                <a:gd name="T52" fmla="*/ 164 w 199"/>
                <a:gd name="T53" fmla="*/ 306 h 502"/>
                <a:gd name="T54" fmla="*/ 173 w 199"/>
                <a:gd name="T55" fmla="*/ 335 h 502"/>
                <a:gd name="T56" fmla="*/ 199 w 199"/>
                <a:gd name="T57" fmla="*/ 402 h 502"/>
                <a:gd name="T58" fmla="*/ 165 w 199"/>
                <a:gd name="T59" fmla="*/ 477 h 502"/>
                <a:gd name="T60" fmla="*/ 100 w 199"/>
                <a:gd name="T61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9" h="502">
                  <a:moveTo>
                    <a:pt x="100" y="502"/>
                  </a:moveTo>
                  <a:lnTo>
                    <a:pt x="100" y="502"/>
                  </a:lnTo>
                  <a:cubicBezTo>
                    <a:pt x="96" y="502"/>
                    <a:pt x="92" y="501"/>
                    <a:pt x="88" y="501"/>
                  </a:cubicBezTo>
                  <a:cubicBezTo>
                    <a:pt x="42" y="496"/>
                    <a:pt x="6" y="458"/>
                    <a:pt x="2" y="411"/>
                  </a:cubicBezTo>
                  <a:cubicBezTo>
                    <a:pt x="0" y="383"/>
                    <a:pt x="7" y="356"/>
                    <a:pt x="26" y="335"/>
                  </a:cubicBezTo>
                  <a:cubicBezTo>
                    <a:pt x="33" y="327"/>
                    <a:pt x="35" y="317"/>
                    <a:pt x="35" y="306"/>
                  </a:cubicBezTo>
                  <a:lnTo>
                    <a:pt x="35" y="147"/>
                  </a:lnTo>
                  <a:cubicBezTo>
                    <a:pt x="35" y="141"/>
                    <a:pt x="44" y="137"/>
                    <a:pt x="49" y="137"/>
                  </a:cubicBezTo>
                  <a:cubicBezTo>
                    <a:pt x="55" y="137"/>
                    <a:pt x="64" y="141"/>
                    <a:pt x="64" y="147"/>
                  </a:cubicBezTo>
                  <a:lnTo>
                    <a:pt x="64" y="306"/>
                  </a:lnTo>
                  <a:cubicBezTo>
                    <a:pt x="64" y="322"/>
                    <a:pt x="56" y="337"/>
                    <a:pt x="45" y="348"/>
                  </a:cubicBezTo>
                  <a:cubicBezTo>
                    <a:pt x="30" y="365"/>
                    <a:pt x="21" y="387"/>
                    <a:pt x="23" y="410"/>
                  </a:cubicBezTo>
                  <a:cubicBezTo>
                    <a:pt x="26" y="447"/>
                    <a:pt x="55" y="477"/>
                    <a:pt x="91" y="481"/>
                  </a:cubicBezTo>
                  <a:cubicBezTo>
                    <a:pt x="114" y="483"/>
                    <a:pt x="135" y="477"/>
                    <a:pt x="151" y="462"/>
                  </a:cubicBezTo>
                  <a:cubicBezTo>
                    <a:pt x="168" y="447"/>
                    <a:pt x="178" y="425"/>
                    <a:pt x="178" y="402"/>
                  </a:cubicBezTo>
                  <a:cubicBezTo>
                    <a:pt x="178" y="382"/>
                    <a:pt x="168" y="363"/>
                    <a:pt x="154" y="348"/>
                  </a:cubicBezTo>
                  <a:cubicBezTo>
                    <a:pt x="144" y="337"/>
                    <a:pt x="136" y="322"/>
                    <a:pt x="136" y="306"/>
                  </a:cubicBezTo>
                  <a:lnTo>
                    <a:pt x="136" y="60"/>
                  </a:lnTo>
                  <a:cubicBezTo>
                    <a:pt x="136" y="37"/>
                    <a:pt x="122" y="19"/>
                    <a:pt x="100" y="19"/>
                  </a:cubicBezTo>
                  <a:cubicBezTo>
                    <a:pt x="77" y="19"/>
                    <a:pt x="64" y="37"/>
                    <a:pt x="64" y="60"/>
                  </a:cubicBezTo>
                  <a:lnTo>
                    <a:pt x="64" y="108"/>
                  </a:lnTo>
                  <a:cubicBezTo>
                    <a:pt x="64" y="114"/>
                    <a:pt x="55" y="118"/>
                    <a:pt x="49" y="118"/>
                  </a:cubicBezTo>
                  <a:cubicBezTo>
                    <a:pt x="44" y="118"/>
                    <a:pt x="35" y="114"/>
                    <a:pt x="35" y="108"/>
                  </a:cubicBezTo>
                  <a:lnTo>
                    <a:pt x="35" y="60"/>
                  </a:lnTo>
                  <a:cubicBezTo>
                    <a:pt x="35" y="26"/>
                    <a:pt x="66" y="0"/>
                    <a:pt x="100" y="0"/>
                  </a:cubicBezTo>
                  <a:cubicBezTo>
                    <a:pt x="133" y="0"/>
                    <a:pt x="164" y="26"/>
                    <a:pt x="164" y="60"/>
                  </a:cubicBezTo>
                  <a:lnTo>
                    <a:pt x="164" y="306"/>
                  </a:lnTo>
                  <a:cubicBezTo>
                    <a:pt x="164" y="317"/>
                    <a:pt x="166" y="327"/>
                    <a:pt x="173" y="335"/>
                  </a:cubicBezTo>
                  <a:cubicBezTo>
                    <a:pt x="190" y="353"/>
                    <a:pt x="199" y="377"/>
                    <a:pt x="199" y="402"/>
                  </a:cubicBezTo>
                  <a:cubicBezTo>
                    <a:pt x="199" y="431"/>
                    <a:pt x="186" y="458"/>
                    <a:pt x="165" y="477"/>
                  </a:cubicBezTo>
                  <a:cubicBezTo>
                    <a:pt x="147" y="493"/>
                    <a:pt x="124" y="502"/>
                    <a:pt x="100" y="50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44EEA4F6-8443-EFE4-9DF1-DDEFD4995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" y="1129"/>
              <a:ext cx="433" cy="498"/>
            </a:xfrm>
            <a:custGeom>
              <a:avLst/>
              <a:gdLst>
                <a:gd name="T0" fmla="*/ 76 w 88"/>
                <a:gd name="T1" fmla="*/ 100 h 100"/>
                <a:gd name="T2" fmla="*/ 76 w 88"/>
                <a:gd name="T3" fmla="*/ 100 h 100"/>
                <a:gd name="T4" fmla="*/ 69 w 88"/>
                <a:gd name="T5" fmla="*/ 97 h 100"/>
                <a:gd name="T6" fmla="*/ 3 w 88"/>
                <a:gd name="T7" fmla="*/ 17 h 100"/>
                <a:gd name="T8" fmla="*/ 4 w 88"/>
                <a:gd name="T9" fmla="*/ 4 h 100"/>
                <a:gd name="T10" fmla="*/ 19 w 88"/>
                <a:gd name="T11" fmla="*/ 5 h 100"/>
                <a:gd name="T12" fmla="*/ 84 w 88"/>
                <a:gd name="T13" fmla="*/ 84 h 100"/>
                <a:gd name="T14" fmla="*/ 83 w 88"/>
                <a:gd name="T15" fmla="*/ 98 h 100"/>
                <a:gd name="T16" fmla="*/ 76 w 88"/>
                <a:gd name="T17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00">
                  <a:moveTo>
                    <a:pt x="76" y="100"/>
                  </a:moveTo>
                  <a:lnTo>
                    <a:pt x="76" y="100"/>
                  </a:lnTo>
                  <a:cubicBezTo>
                    <a:pt x="73" y="100"/>
                    <a:pt x="71" y="99"/>
                    <a:pt x="69" y="97"/>
                  </a:cubicBezTo>
                  <a:lnTo>
                    <a:pt x="3" y="17"/>
                  </a:lnTo>
                  <a:cubicBezTo>
                    <a:pt x="0" y="13"/>
                    <a:pt x="0" y="6"/>
                    <a:pt x="4" y="4"/>
                  </a:cubicBezTo>
                  <a:cubicBezTo>
                    <a:pt x="9" y="0"/>
                    <a:pt x="15" y="1"/>
                    <a:pt x="19" y="5"/>
                  </a:cubicBezTo>
                  <a:lnTo>
                    <a:pt x="84" y="84"/>
                  </a:lnTo>
                  <a:cubicBezTo>
                    <a:pt x="88" y="88"/>
                    <a:pt x="87" y="94"/>
                    <a:pt x="83" y="98"/>
                  </a:cubicBezTo>
                  <a:cubicBezTo>
                    <a:pt x="81" y="100"/>
                    <a:pt x="79" y="100"/>
                    <a:pt x="76" y="10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A1BC7457-4418-717B-3350-FB3212F6F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1139"/>
              <a:ext cx="69" cy="1293"/>
            </a:xfrm>
            <a:custGeom>
              <a:avLst/>
              <a:gdLst>
                <a:gd name="T0" fmla="*/ 7 w 14"/>
                <a:gd name="T1" fmla="*/ 260 h 260"/>
                <a:gd name="T2" fmla="*/ 7 w 14"/>
                <a:gd name="T3" fmla="*/ 260 h 260"/>
                <a:gd name="T4" fmla="*/ 0 w 14"/>
                <a:gd name="T5" fmla="*/ 250 h 260"/>
                <a:gd name="T6" fmla="*/ 0 w 14"/>
                <a:gd name="T7" fmla="*/ 9 h 260"/>
                <a:gd name="T8" fmla="*/ 7 w 14"/>
                <a:gd name="T9" fmla="*/ 0 h 260"/>
                <a:gd name="T10" fmla="*/ 14 w 14"/>
                <a:gd name="T11" fmla="*/ 9 h 260"/>
                <a:gd name="T12" fmla="*/ 14 w 14"/>
                <a:gd name="T13" fmla="*/ 250 h 260"/>
                <a:gd name="T14" fmla="*/ 7 w 14"/>
                <a:gd name="T15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60">
                  <a:moveTo>
                    <a:pt x="7" y="260"/>
                  </a:moveTo>
                  <a:lnTo>
                    <a:pt x="7" y="260"/>
                  </a:lnTo>
                  <a:cubicBezTo>
                    <a:pt x="1" y="260"/>
                    <a:pt x="0" y="256"/>
                    <a:pt x="0" y="250"/>
                  </a:cubicBezTo>
                  <a:lnTo>
                    <a:pt x="0" y="9"/>
                  </a:lnTo>
                  <a:cubicBezTo>
                    <a:pt x="0" y="3"/>
                    <a:pt x="1" y="0"/>
                    <a:pt x="7" y="0"/>
                  </a:cubicBezTo>
                  <a:cubicBezTo>
                    <a:pt x="13" y="0"/>
                    <a:pt x="14" y="3"/>
                    <a:pt x="14" y="9"/>
                  </a:cubicBezTo>
                  <a:lnTo>
                    <a:pt x="14" y="250"/>
                  </a:lnTo>
                  <a:cubicBezTo>
                    <a:pt x="14" y="256"/>
                    <a:pt x="13" y="260"/>
                    <a:pt x="7" y="26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A13AC039-62F2-9C83-767B-8F0348D78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2" y="2492"/>
              <a:ext cx="98" cy="105"/>
            </a:xfrm>
            <a:custGeom>
              <a:avLst/>
              <a:gdLst>
                <a:gd name="T0" fmla="*/ 10 w 20"/>
                <a:gd name="T1" fmla="*/ 21 h 21"/>
                <a:gd name="T2" fmla="*/ 10 w 20"/>
                <a:gd name="T3" fmla="*/ 21 h 21"/>
                <a:gd name="T4" fmla="*/ 3 w 20"/>
                <a:gd name="T5" fmla="*/ 18 h 21"/>
                <a:gd name="T6" fmla="*/ 0 w 20"/>
                <a:gd name="T7" fmla="*/ 11 h 21"/>
                <a:gd name="T8" fmla="*/ 3 w 20"/>
                <a:gd name="T9" fmla="*/ 4 h 21"/>
                <a:gd name="T10" fmla="*/ 17 w 20"/>
                <a:gd name="T11" fmla="*/ 4 h 21"/>
                <a:gd name="T12" fmla="*/ 20 w 20"/>
                <a:gd name="T13" fmla="*/ 11 h 21"/>
                <a:gd name="T14" fmla="*/ 17 w 20"/>
                <a:gd name="T15" fmla="*/ 18 h 21"/>
                <a:gd name="T16" fmla="*/ 10 w 20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1">
                  <a:moveTo>
                    <a:pt x="10" y="21"/>
                  </a:moveTo>
                  <a:lnTo>
                    <a:pt x="10" y="21"/>
                  </a:lnTo>
                  <a:cubicBezTo>
                    <a:pt x="7" y="21"/>
                    <a:pt x="5" y="20"/>
                    <a:pt x="3" y="18"/>
                  </a:cubicBezTo>
                  <a:cubicBezTo>
                    <a:pt x="1" y="16"/>
                    <a:pt x="0" y="13"/>
                    <a:pt x="0" y="11"/>
                  </a:cubicBezTo>
                  <a:cubicBezTo>
                    <a:pt x="0" y="8"/>
                    <a:pt x="1" y="6"/>
                    <a:pt x="3" y="4"/>
                  </a:cubicBezTo>
                  <a:cubicBezTo>
                    <a:pt x="7" y="0"/>
                    <a:pt x="13" y="0"/>
                    <a:pt x="17" y="4"/>
                  </a:cubicBezTo>
                  <a:cubicBezTo>
                    <a:pt x="19" y="6"/>
                    <a:pt x="20" y="8"/>
                    <a:pt x="20" y="11"/>
                  </a:cubicBezTo>
                  <a:cubicBezTo>
                    <a:pt x="20" y="13"/>
                    <a:pt x="19" y="16"/>
                    <a:pt x="17" y="18"/>
                  </a:cubicBezTo>
                  <a:cubicBezTo>
                    <a:pt x="15" y="20"/>
                    <a:pt x="13" y="21"/>
                    <a:pt x="10" y="2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C20B0CDF-2A8F-E08C-F79E-84E238A4F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2661"/>
              <a:ext cx="69" cy="970"/>
            </a:xfrm>
            <a:custGeom>
              <a:avLst/>
              <a:gdLst>
                <a:gd name="T0" fmla="*/ 7 w 14"/>
                <a:gd name="T1" fmla="*/ 195 h 195"/>
                <a:gd name="T2" fmla="*/ 7 w 14"/>
                <a:gd name="T3" fmla="*/ 195 h 195"/>
                <a:gd name="T4" fmla="*/ 0 w 14"/>
                <a:gd name="T5" fmla="*/ 185 h 195"/>
                <a:gd name="T6" fmla="*/ 0 w 14"/>
                <a:gd name="T7" fmla="*/ 10 h 195"/>
                <a:gd name="T8" fmla="*/ 7 w 14"/>
                <a:gd name="T9" fmla="*/ 0 h 195"/>
                <a:gd name="T10" fmla="*/ 14 w 14"/>
                <a:gd name="T11" fmla="*/ 10 h 195"/>
                <a:gd name="T12" fmla="*/ 14 w 14"/>
                <a:gd name="T13" fmla="*/ 185 h 195"/>
                <a:gd name="T14" fmla="*/ 7 w 14"/>
                <a:gd name="T1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95">
                  <a:moveTo>
                    <a:pt x="7" y="195"/>
                  </a:moveTo>
                  <a:lnTo>
                    <a:pt x="7" y="195"/>
                  </a:lnTo>
                  <a:cubicBezTo>
                    <a:pt x="1" y="195"/>
                    <a:pt x="0" y="191"/>
                    <a:pt x="0" y="185"/>
                  </a:cubicBezTo>
                  <a:lnTo>
                    <a:pt x="0" y="10"/>
                  </a:lnTo>
                  <a:cubicBezTo>
                    <a:pt x="0" y="4"/>
                    <a:pt x="1" y="0"/>
                    <a:pt x="7" y="0"/>
                  </a:cubicBezTo>
                  <a:cubicBezTo>
                    <a:pt x="13" y="0"/>
                    <a:pt x="14" y="4"/>
                    <a:pt x="14" y="10"/>
                  </a:cubicBezTo>
                  <a:lnTo>
                    <a:pt x="14" y="185"/>
                  </a:lnTo>
                  <a:cubicBezTo>
                    <a:pt x="14" y="191"/>
                    <a:pt x="13" y="195"/>
                    <a:pt x="7" y="19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CDA3C6B9-84BD-D74C-4617-002BBBA23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2" y="1129"/>
              <a:ext cx="433" cy="498"/>
            </a:xfrm>
            <a:custGeom>
              <a:avLst/>
              <a:gdLst>
                <a:gd name="T0" fmla="*/ 11 w 88"/>
                <a:gd name="T1" fmla="*/ 100 h 100"/>
                <a:gd name="T2" fmla="*/ 11 w 88"/>
                <a:gd name="T3" fmla="*/ 100 h 100"/>
                <a:gd name="T4" fmla="*/ 5 w 88"/>
                <a:gd name="T5" fmla="*/ 98 h 100"/>
                <a:gd name="T6" fmla="*/ 3 w 88"/>
                <a:gd name="T7" fmla="*/ 84 h 100"/>
                <a:gd name="T8" fmla="*/ 69 w 88"/>
                <a:gd name="T9" fmla="*/ 5 h 100"/>
                <a:gd name="T10" fmla="*/ 83 w 88"/>
                <a:gd name="T11" fmla="*/ 4 h 100"/>
                <a:gd name="T12" fmla="*/ 84 w 88"/>
                <a:gd name="T13" fmla="*/ 17 h 100"/>
                <a:gd name="T14" fmla="*/ 19 w 88"/>
                <a:gd name="T15" fmla="*/ 97 h 100"/>
                <a:gd name="T16" fmla="*/ 11 w 88"/>
                <a:gd name="T17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100">
                  <a:moveTo>
                    <a:pt x="11" y="100"/>
                  </a:moveTo>
                  <a:lnTo>
                    <a:pt x="11" y="100"/>
                  </a:lnTo>
                  <a:cubicBezTo>
                    <a:pt x="9" y="100"/>
                    <a:pt x="6" y="100"/>
                    <a:pt x="5" y="98"/>
                  </a:cubicBezTo>
                  <a:cubicBezTo>
                    <a:pt x="0" y="94"/>
                    <a:pt x="0" y="88"/>
                    <a:pt x="3" y="84"/>
                  </a:cubicBezTo>
                  <a:lnTo>
                    <a:pt x="69" y="5"/>
                  </a:lnTo>
                  <a:cubicBezTo>
                    <a:pt x="72" y="1"/>
                    <a:pt x="78" y="0"/>
                    <a:pt x="83" y="4"/>
                  </a:cubicBezTo>
                  <a:cubicBezTo>
                    <a:pt x="87" y="6"/>
                    <a:pt x="88" y="13"/>
                    <a:pt x="84" y="17"/>
                  </a:cubicBezTo>
                  <a:lnTo>
                    <a:pt x="19" y="97"/>
                  </a:lnTo>
                  <a:cubicBezTo>
                    <a:pt x="17" y="99"/>
                    <a:pt x="14" y="100"/>
                    <a:pt x="11" y="10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4FD763C6-0730-A6B3-3602-D7595DBCE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" y="2224"/>
              <a:ext cx="69" cy="776"/>
            </a:xfrm>
            <a:custGeom>
              <a:avLst/>
              <a:gdLst>
                <a:gd name="T0" fmla="*/ 7 w 14"/>
                <a:gd name="T1" fmla="*/ 156 h 156"/>
                <a:gd name="T2" fmla="*/ 7 w 14"/>
                <a:gd name="T3" fmla="*/ 156 h 156"/>
                <a:gd name="T4" fmla="*/ 0 w 14"/>
                <a:gd name="T5" fmla="*/ 146 h 156"/>
                <a:gd name="T6" fmla="*/ 0 w 14"/>
                <a:gd name="T7" fmla="*/ 10 h 156"/>
                <a:gd name="T8" fmla="*/ 7 w 14"/>
                <a:gd name="T9" fmla="*/ 0 h 156"/>
                <a:gd name="T10" fmla="*/ 14 w 14"/>
                <a:gd name="T11" fmla="*/ 10 h 156"/>
                <a:gd name="T12" fmla="*/ 14 w 14"/>
                <a:gd name="T13" fmla="*/ 146 h 156"/>
                <a:gd name="T14" fmla="*/ 7 w 14"/>
                <a:gd name="T1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56">
                  <a:moveTo>
                    <a:pt x="7" y="156"/>
                  </a:moveTo>
                  <a:lnTo>
                    <a:pt x="7" y="156"/>
                  </a:lnTo>
                  <a:cubicBezTo>
                    <a:pt x="1" y="156"/>
                    <a:pt x="0" y="151"/>
                    <a:pt x="0" y="146"/>
                  </a:cubicBezTo>
                  <a:lnTo>
                    <a:pt x="0" y="10"/>
                  </a:lnTo>
                  <a:cubicBezTo>
                    <a:pt x="0" y="4"/>
                    <a:pt x="1" y="0"/>
                    <a:pt x="7" y="0"/>
                  </a:cubicBezTo>
                  <a:cubicBezTo>
                    <a:pt x="12" y="0"/>
                    <a:pt x="14" y="4"/>
                    <a:pt x="14" y="10"/>
                  </a:cubicBezTo>
                  <a:lnTo>
                    <a:pt x="14" y="146"/>
                  </a:lnTo>
                  <a:cubicBezTo>
                    <a:pt x="14" y="151"/>
                    <a:pt x="12" y="156"/>
                    <a:pt x="7" y="15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7438B334-D7C2-9884-FCA9-BA0DF7DAE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2910"/>
              <a:ext cx="488" cy="492"/>
            </a:xfrm>
            <a:custGeom>
              <a:avLst/>
              <a:gdLst>
                <a:gd name="T0" fmla="*/ 50 w 99"/>
                <a:gd name="T1" fmla="*/ 99 h 99"/>
                <a:gd name="T2" fmla="*/ 50 w 99"/>
                <a:gd name="T3" fmla="*/ 99 h 99"/>
                <a:gd name="T4" fmla="*/ 0 w 99"/>
                <a:gd name="T5" fmla="*/ 49 h 99"/>
                <a:gd name="T6" fmla="*/ 9 w 99"/>
                <a:gd name="T7" fmla="*/ 22 h 99"/>
                <a:gd name="T8" fmla="*/ 22 w 99"/>
                <a:gd name="T9" fmla="*/ 19 h 99"/>
                <a:gd name="T10" fmla="*/ 25 w 99"/>
                <a:gd name="T11" fmla="*/ 33 h 99"/>
                <a:gd name="T12" fmla="*/ 20 w 99"/>
                <a:gd name="T13" fmla="*/ 49 h 99"/>
                <a:gd name="T14" fmla="*/ 50 w 99"/>
                <a:gd name="T15" fmla="*/ 79 h 99"/>
                <a:gd name="T16" fmla="*/ 79 w 99"/>
                <a:gd name="T17" fmla="*/ 49 h 99"/>
                <a:gd name="T18" fmla="*/ 50 w 99"/>
                <a:gd name="T19" fmla="*/ 20 h 99"/>
                <a:gd name="T20" fmla="*/ 40 w 99"/>
                <a:gd name="T21" fmla="*/ 10 h 99"/>
                <a:gd name="T22" fmla="*/ 50 w 99"/>
                <a:gd name="T23" fmla="*/ 0 h 99"/>
                <a:gd name="T24" fmla="*/ 99 w 99"/>
                <a:gd name="T25" fmla="*/ 49 h 99"/>
                <a:gd name="T26" fmla="*/ 50 w 99"/>
                <a:gd name="T2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99">
                  <a:moveTo>
                    <a:pt x="50" y="99"/>
                  </a:moveTo>
                  <a:lnTo>
                    <a:pt x="50" y="99"/>
                  </a:lnTo>
                  <a:cubicBezTo>
                    <a:pt x="22" y="99"/>
                    <a:pt x="0" y="77"/>
                    <a:pt x="0" y="49"/>
                  </a:cubicBezTo>
                  <a:cubicBezTo>
                    <a:pt x="0" y="40"/>
                    <a:pt x="3" y="30"/>
                    <a:pt x="9" y="22"/>
                  </a:cubicBezTo>
                  <a:cubicBezTo>
                    <a:pt x="12" y="17"/>
                    <a:pt x="18" y="16"/>
                    <a:pt x="22" y="19"/>
                  </a:cubicBezTo>
                  <a:cubicBezTo>
                    <a:pt x="27" y="22"/>
                    <a:pt x="28" y="28"/>
                    <a:pt x="25" y="33"/>
                  </a:cubicBezTo>
                  <a:cubicBezTo>
                    <a:pt x="22" y="38"/>
                    <a:pt x="20" y="43"/>
                    <a:pt x="20" y="49"/>
                  </a:cubicBezTo>
                  <a:cubicBezTo>
                    <a:pt x="20" y="66"/>
                    <a:pt x="34" y="79"/>
                    <a:pt x="50" y="79"/>
                  </a:cubicBezTo>
                  <a:cubicBezTo>
                    <a:pt x="66" y="79"/>
                    <a:pt x="79" y="66"/>
                    <a:pt x="79" y="49"/>
                  </a:cubicBezTo>
                  <a:cubicBezTo>
                    <a:pt x="79" y="33"/>
                    <a:pt x="66" y="20"/>
                    <a:pt x="50" y="20"/>
                  </a:cubicBezTo>
                  <a:cubicBezTo>
                    <a:pt x="44" y="20"/>
                    <a:pt x="40" y="15"/>
                    <a:pt x="40" y="10"/>
                  </a:cubicBezTo>
                  <a:cubicBezTo>
                    <a:pt x="40" y="4"/>
                    <a:pt x="44" y="0"/>
                    <a:pt x="50" y="0"/>
                  </a:cubicBezTo>
                  <a:cubicBezTo>
                    <a:pt x="77" y="0"/>
                    <a:pt x="99" y="22"/>
                    <a:pt x="99" y="49"/>
                  </a:cubicBezTo>
                  <a:cubicBezTo>
                    <a:pt x="99" y="77"/>
                    <a:pt x="77" y="99"/>
                    <a:pt x="50" y="9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39" name="Group 15">
            <a:extLst>
              <a:ext uri="{FF2B5EF4-FFF2-40B4-BE49-F238E27FC236}">
                <a16:creationId xmlns:a16="http://schemas.microsoft.com/office/drawing/2014/main" id="{587717D3-3B4C-DA3A-63F6-DCEDF659CE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736279" y="2035700"/>
            <a:ext cx="719441" cy="284899"/>
            <a:chOff x="2328" y="585"/>
            <a:chExt cx="750" cy="297"/>
          </a:xfrm>
          <a:solidFill>
            <a:schemeClr val="accent1"/>
          </a:solidFill>
        </p:grpSpPr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57D1E130-F254-1A18-3D03-2B379F1EA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1" y="717"/>
              <a:ext cx="32" cy="35"/>
            </a:xfrm>
            <a:custGeom>
              <a:avLst/>
              <a:gdLst>
                <a:gd name="T0" fmla="*/ 15 w 31"/>
                <a:gd name="T1" fmla="*/ 0 h 33"/>
                <a:gd name="T2" fmla="*/ 15 w 31"/>
                <a:gd name="T3" fmla="*/ 0 h 33"/>
                <a:gd name="T4" fmla="*/ 26 w 31"/>
                <a:gd name="T5" fmla="*/ 5 h 33"/>
                <a:gd name="T6" fmla="*/ 31 w 31"/>
                <a:gd name="T7" fmla="*/ 16 h 33"/>
                <a:gd name="T8" fmla="*/ 26 w 31"/>
                <a:gd name="T9" fmla="*/ 27 h 33"/>
                <a:gd name="T10" fmla="*/ 5 w 31"/>
                <a:gd name="T11" fmla="*/ 27 h 33"/>
                <a:gd name="T12" fmla="*/ 0 w 31"/>
                <a:gd name="T13" fmla="*/ 16 h 33"/>
                <a:gd name="T14" fmla="*/ 5 w 31"/>
                <a:gd name="T15" fmla="*/ 5 h 33"/>
                <a:gd name="T16" fmla="*/ 15 w 31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3">
                  <a:moveTo>
                    <a:pt x="15" y="0"/>
                  </a:moveTo>
                  <a:lnTo>
                    <a:pt x="15" y="0"/>
                  </a:lnTo>
                  <a:cubicBezTo>
                    <a:pt x="19" y="0"/>
                    <a:pt x="23" y="2"/>
                    <a:pt x="26" y="5"/>
                  </a:cubicBezTo>
                  <a:cubicBezTo>
                    <a:pt x="29" y="8"/>
                    <a:pt x="31" y="12"/>
                    <a:pt x="31" y="16"/>
                  </a:cubicBezTo>
                  <a:cubicBezTo>
                    <a:pt x="31" y="20"/>
                    <a:pt x="29" y="24"/>
                    <a:pt x="26" y="27"/>
                  </a:cubicBezTo>
                  <a:cubicBezTo>
                    <a:pt x="21" y="33"/>
                    <a:pt x="10" y="33"/>
                    <a:pt x="5" y="27"/>
                  </a:cubicBezTo>
                  <a:cubicBezTo>
                    <a:pt x="2" y="24"/>
                    <a:pt x="0" y="20"/>
                    <a:pt x="0" y="16"/>
                  </a:cubicBezTo>
                  <a:cubicBezTo>
                    <a:pt x="0" y="12"/>
                    <a:pt x="2" y="8"/>
                    <a:pt x="5" y="5"/>
                  </a:cubicBezTo>
                  <a:cubicBezTo>
                    <a:pt x="7" y="2"/>
                    <a:pt x="11" y="0"/>
                    <a:pt x="1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5D607B25-8285-FB52-F5B5-55919CFA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" y="720"/>
              <a:ext cx="183" cy="25"/>
            </a:xfrm>
            <a:custGeom>
              <a:avLst/>
              <a:gdLst>
                <a:gd name="T0" fmla="*/ 10 w 177"/>
                <a:gd name="T1" fmla="*/ 0 h 23"/>
                <a:gd name="T2" fmla="*/ 10 w 177"/>
                <a:gd name="T3" fmla="*/ 0 h 23"/>
                <a:gd name="T4" fmla="*/ 167 w 177"/>
                <a:gd name="T5" fmla="*/ 0 h 23"/>
                <a:gd name="T6" fmla="*/ 177 w 177"/>
                <a:gd name="T7" fmla="*/ 12 h 23"/>
                <a:gd name="T8" fmla="*/ 167 w 177"/>
                <a:gd name="T9" fmla="*/ 23 h 23"/>
                <a:gd name="T10" fmla="*/ 10 w 177"/>
                <a:gd name="T11" fmla="*/ 23 h 23"/>
                <a:gd name="T12" fmla="*/ 0 w 177"/>
                <a:gd name="T13" fmla="*/ 12 h 23"/>
                <a:gd name="T14" fmla="*/ 10 w 177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" h="23">
                  <a:moveTo>
                    <a:pt x="10" y="0"/>
                  </a:moveTo>
                  <a:lnTo>
                    <a:pt x="10" y="0"/>
                  </a:lnTo>
                  <a:lnTo>
                    <a:pt x="167" y="0"/>
                  </a:lnTo>
                  <a:cubicBezTo>
                    <a:pt x="173" y="0"/>
                    <a:pt x="177" y="3"/>
                    <a:pt x="177" y="12"/>
                  </a:cubicBezTo>
                  <a:cubicBezTo>
                    <a:pt x="177" y="20"/>
                    <a:pt x="173" y="23"/>
                    <a:pt x="167" y="23"/>
                  </a:cubicBezTo>
                  <a:lnTo>
                    <a:pt x="10" y="23"/>
                  </a:lnTo>
                  <a:cubicBezTo>
                    <a:pt x="5" y="23"/>
                    <a:pt x="0" y="20"/>
                    <a:pt x="0" y="12"/>
                  </a:cubicBezTo>
                  <a:cubicBezTo>
                    <a:pt x="0" y="3"/>
                    <a:pt x="5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A447A700-88A6-A0A7-6071-F31099526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8" y="720"/>
              <a:ext cx="184" cy="25"/>
            </a:xfrm>
            <a:custGeom>
              <a:avLst/>
              <a:gdLst>
                <a:gd name="T0" fmla="*/ 9 w 177"/>
                <a:gd name="T1" fmla="*/ 0 h 23"/>
                <a:gd name="T2" fmla="*/ 9 w 177"/>
                <a:gd name="T3" fmla="*/ 0 h 23"/>
                <a:gd name="T4" fmla="*/ 167 w 177"/>
                <a:gd name="T5" fmla="*/ 0 h 23"/>
                <a:gd name="T6" fmla="*/ 177 w 177"/>
                <a:gd name="T7" fmla="*/ 12 h 23"/>
                <a:gd name="T8" fmla="*/ 167 w 177"/>
                <a:gd name="T9" fmla="*/ 23 h 23"/>
                <a:gd name="T10" fmla="*/ 9 w 177"/>
                <a:gd name="T11" fmla="*/ 23 h 23"/>
                <a:gd name="T12" fmla="*/ 0 w 177"/>
                <a:gd name="T13" fmla="*/ 12 h 23"/>
                <a:gd name="T14" fmla="*/ 9 w 177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" h="23">
                  <a:moveTo>
                    <a:pt x="9" y="0"/>
                  </a:moveTo>
                  <a:lnTo>
                    <a:pt x="9" y="0"/>
                  </a:lnTo>
                  <a:lnTo>
                    <a:pt x="167" y="0"/>
                  </a:lnTo>
                  <a:cubicBezTo>
                    <a:pt x="172" y="0"/>
                    <a:pt x="177" y="3"/>
                    <a:pt x="177" y="12"/>
                  </a:cubicBezTo>
                  <a:cubicBezTo>
                    <a:pt x="177" y="20"/>
                    <a:pt x="172" y="23"/>
                    <a:pt x="167" y="23"/>
                  </a:cubicBezTo>
                  <a:lnTo>
                    <a:pt x="9" y="23"/>
                  </a:lnTo>
                  <a:cubicBezTo>
                    <a:pt x="4" y="23"/>
                    <a:pt x="0" y="20"/>
                    <a:pt x="0" y="12"/>
                  </a:cubicBezTo>
                  <a:cubicBezTo>
                    <a:pt x="0" y="3"/>
                    <a:pt x="4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2010FABF-AB8B-4763-1199-95F2568F7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" y="585"/>
              <a:ext cx="23" cy="296"/>
            </a:xfrm>
            <a:custGeom>
              <a:avLst/>
              <a:gdLst>
                <a:gd name="T0" fmla="*/ 22 w 22"/>
                <a:gd name="T1" fmla="*/ 14 h 278"/>
                <a:gd name="T2" fmla="*/ 22 w 22"/>
                <a:gd name="T3" fmla="*/ 14 h 278"/>
                <a:gd name="T4" fmla="*/ 22 w 22"/>
                <a:gd name="T5" fmla="*/ 263 h 278"/>
                <a:gd name="T6" fmla="*/ 11 w 22"/>
                <a:gd name="T7" fmla="*/ 278 h 278"/>
                <a:gd name="T8" fmla="*/ 0 w 22"/>
                <a:gd name="T9" fmla="*/ 263 h 278"/>
                <a:gd name="T10" fmla="*/ 0 w 22"/>
                <a:gd name="T11" fmla="*/ 14 h 278"/>
                <a:gd name="T12" fmla="*/ 11 w 22"/>
                <a:gd name="T13" fmla="*/ 0 h 278"/>
                <a:gd name="T14" fmla="*/ 22 w 22"/>
                <a:gd name="T15" fmla="*/ 14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8">
                  <a:moveTo>
                    <a:pt x="22" y="14"/>
                  </a:moveTo>
                  <a:lnTo>
                    <a:pt x="22" y="14"/>
                  </a:lnTo>
                  <a:lnTo>
                    <a:pt x="22" y="263"/>
                  </a:lnTo>
                  <a:cubicBezTo>
                    <a:pt x="22" y="271"/>
                    <a:pt x="20" y="278"/>
                    <a:pt x="11" y="278"/>
                  </a:cubicBezTo>
                  <a:cubicBezTo>
                    <a:pt x="3" y="278"/>
                    <a:pt x="0" y="271"/>
                    <a:pt x="0" y="263"/>
                  </a:cubicBezTo>
                  <a:lnTo>
                    <a:pt x="0" y="14"/>
                  </a:lnTo>
                  <a:cubicBezTo>
                    <a:pt x="0" y="6"/>
                    <a:pt x="3" y="0"/>
                    <a:pt x="11" y="0"/>
                  </a:cubicBezTo>
                  <a:cubicBezTo>
                    <a:pt x="20" y="0"/>
                    <a:pt x="22" y="6"/>
                    <a:pt x="22" y="1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40862832-CACC-DBBD-8B58-21E1C8557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4" y="713"/>
              <a:ext cx="32" cy="35"/>
            </a:xfrm>
            <a:custGeom>
              <a:avLst/>
              <a:gdLst>
                <a:gd name="T0" fmla="*/ 15 w 31"/>
                <a:gd name="T1" fmla="*/ 33 h 33"/>
                <a:gd name="T2" fmla="*/ 15 w 31"/>
                <a:gd name="T3" fmla="*/ 33 h 33"/>
                <a:gd name="T4" fmla="*/ 4 w 31"/>
                <a:gd name="T5" fmla="*/ 28 h 33"/>
                <a:gd name="T6" fmla="*/ 0 w 31"/>
                <a:gd name="T7" fmla="*/ 17 h 33"/>
                <a:gd name="T8" fmla="*/ 4 w 31"/>
                <a:gd name="T9" fmla="*/ 6 h 33"/>
                <a:gd name="T10" fmla="*/ 26 w 31"/>
                <a:gd name="T11" fmla="*/ 6 h 33"/>
                <a:gd name="T12" fmla="*/ 31 w 31"/>
                <a:gd name="T13" fmla="*/ 17 h 33"/>
                <a:gd name="T14" fmla="*/ 26 w 31"/>
                <a:gd name="T15" fmla="*/ 28 h 33"/>
                <a:gd name="T16" fmla="*/ 15 w 31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3">
                  <a:moveTo>
                    <a:pt x="15" y="33"/>
                  </a:moveTo>
                  <a:lnTo>
                    <a:pt x="15" y="33"/>
                  </a:lnTo>
                  <a:cubicBezTo>
                    <a:pt x="11" y="33"/>
                    <a:pt x="7" y="31"/>
                    <a:pt x="4" y="28"/>
                  </a:cubicBezTo>
                  <a:cubicBezTo>
                    <a:pt x="2" y="25"/>
                    <a:pt x="0" y="21"/>
                    <a:pt x="0" y="17"/>
                  </a:cubicBezTo>
                  <a:cubicBezTo>
                    <a:pt x="0" y="13"/>
                    <a:pt x="2" y="9"/>
                    <a:pt x="4" y="6"/>
                  </a:cubicBezTo>
                  <a:cubicBezTo>
                    <a:pt x="10" y="0"/>
                    <a:pt x="20" y="0"/>
                    <a:pt x="26" y="6"/>
                  </a:cubicBezTo>
                  <a:cubicBezTo>
                    <a:pt x="29" y="9"/>
                    <a:pt x="31" y="13"/>
                    <a:pt x="31" y="17"/>
                  </a:cubicBezTo>
                  <a:cubicBezTo>
                    <a:pt x="31" y="21"/>
                    <a:pt x="29" y="25"/>
                    <a:pt x="26" y="28"/>
                  </a:cubicBezTo>
                  <a:cubicBezTo>
                    <a:pt x="23" y="31"/>
                    <a:pt x="19" y="33"/>
                    <a:pt x="15" y="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7044212D-5C1B-9633-7A8A-1948E5D45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7" y="585"/>
              <a:ext cx="22" cy="297"/>
            </a:xfrm>
            <a:custGeom>
              <a:avLst/>
              <a:gdLst>
                <a:gd name="T0" fmla="*/ 0 w 22"/>
                <a:gd name="T1" fmla="*/ 263 h 279"/>
                <a:gd name="T2" fmla="*/ 0 w 22"/>
                <a:gd name="T3" fmla="*/ 263 h 279"/>
                <a:gd name="T4" fmla="*/ 0 w 22"/>
                <a:gd name="T5" fmla="*/ 14 h 279"/>
                <a:gd name="T6" fmla="*/ 11 w 22"/>
                <a:gd name="T7" fmla="*/ 0 h 279"/>
                <a:gd name="T8" fmla="*/ 22 w 22"/>
                <a:gd name="T9" fmla="*/ 14 h 279"/>
                <a:gd name="T10" fmla="*/ 22 w 22"/>
                <a:gd name="T11" fmla="*/ 263 h 279"/>
                <a:gd name="T12" fmla="*/ 11 w 22"/>
                <a:gd name="T13" fmla="*/ 279 h 279"/>
                <a:gd name="T14" fmla="*/ 0 w 22"/>
                <a:gd name="T15" fmla="*/ 263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9">
                  <a:moveTo>
                    <a:pt x="0" y="263"/>
                  </a:moveTo>
                  <a:lnTo>
                    <a:pt x="0" y="263"/>
                  </a:lnTo>
                  <a:lnTo>
                    <a:pt x="0" y="14"/>
                  </a:lnTo>
                  <a:cubicBezTo>
                    <a:pt x="0" y="6"/>
                    <a:pt x="2" y="0"/>
                    <a:pt x="11" y="0"/>
                  </a:cubicBezTo>
                  <a:cubicBezTo>
                    <a:pt x="19" y="0"/>
                    <a:pt x="22" y="6"/>
                    <a:pt x="22" y="14"/>
                  </a:cubicBezTo>
                  <a:lnTo>
                    <a:pt x="22" y="263"/>
                  </a:lnTo>
                  <a:cubicBezTo>
                    <a:pt x="22" y="271"/>
                    <a:pt x="19" y="279"/>
                    <a:pt x="11" y="279"/>
                  </a:cubicBezTo>
                  <a:cubicBezTo>
                    <a:pt x="2" y="279"/>
                    <a:pt x="0" y="271"/>
                    <a:pt x="0" y="26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46" name="Group 24">
            <a:extLst>
              <a:ext uri="{FF2B5EF4-FFF2-40B4-BE49-F238E27FC236}">
                <a16:creationId xmlns:a16="http://schemas.microsoft.com/office/drawing/2014/main" id="{AF0B54E6-E122-BBB0-6721-7A4C38B1144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33804" y="1987400"/>
            <a:ext cx="874181" cy="355599"/>
            <a:chOff x="5020" y="406"/>
            <a:chExt cx="944" cy="384"/>
          </a:xfrm>
          <a:solidFill>
            <a:schemeClr val="accent1"/>
          </a:solidFill>
        </p:grpSpPr>
        <p:sp>
          <p:nvSpPr>
            <p:cNvPr id="47" name="Freeform 25">
              <a:extLst>
                <a:ext uri="{FF2B5EF4-FFF2-40B4-BE49-F238E27FC236}">
                  <a16:creationId xmlns:a16="http://schemas.microsoft.com/office/drawing/2014/main" id="{99C5CD68-CCA5-EC2A-C8F2-FE5B826C8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" y="598"/>
              <a:ext cx="24" cy="25"/>
            </a:xfrm>
            <a:custGeom>
              <a:avLst/>
              <a:gdLst>
                <a:gd name="T0" fmla="*/ 12 w 23"/>
                <a:gd name="T1" fmla="*/ 24 h 24"/>
                <a:gd name="T2" fmla="*/ 12 w 23"/>
                <a:gd name="T3" fmla="*/ 24 h 24"/>
                <a:gd name="T4" fmla="*/ 3 w 23"/>
                <a:gd name="T5" fmla="*/ 21 h 24"/>
                <a:gd name="T6" fmla="*/ 0 w 23"/>
                <a:gd name="T7" fmla="*/ 13 h 24"/>
                <a:gd name="T8" fmla="*/ 3 w 23"/>
                <a:gd name="T9" fmla="*/ 4 h 24"/>
                <a:gd name="T10" fmla="*/ 20 w 23"/>
                <a:gd name="T11" fmla="*/ 4 h 24"/>
                <a:gd name="T12" fmla="*/ 23 w 23"/>
                <a:gd name="T13" fmla="*/ 13 h 24"/>
                <a:gd name="T14" fmla="*/ 20 w 23"/>
                <a:gd name="T15" fmla="*/ 21 h 24"/>
                <a:gd name="T16" fmla="*/ 12 w 23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4">
                  <a:moveTo>
                    <a:pt x="12" y="24"/>
                  </a:moveTo>
                  <a:lnTo>
                    <a:pt x="12" y="24"/>
                  </a:lnTo>
                  <a:cubicBezTo>
                    <a:pt x="8" y="24"/>
                    <a:pt x="5" y="23"/>
                    <a:pt x="3" y="21"/>
                  </a:cubicBezTo>
                  <a:cubicBezTo>
                    <a:pt x="1" y="19"/>
                    <a:pt x="0" y="16"/>
                    <a:pt x="0" y="13"/>
                  </a:cubicBezTo>
                  <a:cubicBezTo>
                    <a:pt x="0" y="9"/>
                    <a:pt x="1" y="7"/>
                    <a:pt x="3" y="4"/>
                  </a:cubicBezTo>
                  <a:cubicBezTo>
                    <a:pt x="8" y="0"/>
                    <a:pt x="15" y="0"/>
                    <a:pt x="20" y="4"/>
                  </a:cubicBezTo>
                  <a:cubicBezTo>
                    <a:pt x="22" y="7"/>
                    <a:pt x="23" y="9"/>
                    <a:pt x="23" y="13"/>
                  </a:cubicBezTo>
                  <a:cubicBezTo>
                    <a:pt x="23" y="16"/>
                    <a:pt x="22" y="19"/>
                    <a:pt x="20" y="21"/>
                  </a:cubicBezTo>
                  <a:cubicBezTo>
                    <a:pt x="18" y="23"/>
                    <a:pt x="15" y="24"/>
                    <a:pt x="12" y="2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" name="Freeform 26">
              <a:extLst>
                <a:ext uri="{FF2B5EF4-FFF2-40B4-BE49-F238E27FC236}">
                  <a16:creationId xmlns:a16="http://schemas.microsoft.com/office/drawing/2014/main" id="{3094FCC1-3D32-ACCF-CAD6-467A406B6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8" y="531"/>
              <a:ext cx="291" cy="164"/>
            </a:xfrm>
            <a:custGeom>
              <a:avLst/>
              <a:gdLst>
                <a:gd name="T0" fmla="*/ 267 w 281"/>
                <a:gd name="T1" fmla="*/ 153 h 153"/>
                <a:gd name="T2" fmla="*/ 267 w 281"/>
                <a:gd name="T3" fmla="*/ 153 h 153"/>
                <a:gd name="T4" fmla="*/ 261 w 281"/>
                <a:gd name="T5" fmla="*/ 151 h 153"/>
                <a:gd name="T6" fmla="*/ 69 w 281"/>
                <a:gd name="T7" fmla="*/ 27 h 153"/>
                <a:gd name="T8" fmla="*/ 20 w 281"/>
                <a:gd name="T9" fmla="*/ 60 h 153"/>
                <a:gd name="T10" fmla="*/ 4 w 281"/>
                <a:gd name="T11" fmla="*/ 58 h 153"/>
                <a:gd name="T12" fmla="*/ 7 w 281"/>
                <a:gd name="T13" fmla="*/ 41 h 153"/>
                <a:gd name="T14" fmla="*/ 62 w 281"/>
                <a:gd name="T15" fmla="*/ 3 h 153"/>
                <a:gd name="T16" fmla="*/ 75 w 281"/>
                <a:gd name="T17" fmla="*/ 3 h 153"/>
                <a:gd name="T18" fmla="*/ 274 w 281"/>
                <a:gd name="T19" fmla="*/ 131 h 153"/>
                <a:gd name="T20" fmla="*/ 277 w 281"/>
                <a:gd name="T21" fmla="*/ 147 h 153"/>
                <a:gd name="T22" fmla="*/ 267 w 281"/>
                <a:gd name="T23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153">
                  <a:moveTo>
                    <a:pt x="267" y="153"/>
                  </a:moveTo>
                  <a:lnTo>
                    <a:pt x="267" y="153"/>
                  </a:lnTo>
                  <a:cubicBezTo>
                    <a:pt x="265" y="153"/>
                    <a:pt x="263" y="152"/>
                    <a:pt x="261" y="151"/>
                  </a:cubicBezTo>
                  <a:lnTo>
                    <a:pt x="69" y="27"/>
                  </a:lnTo>
                  <a:lnTo>
                    <a:pt x="20" y="60"/>
                  </a:lnTo>
                  <a:cubicBezTo>
                    <a:pt x="15" y="64"/>
                    <a:pt x="8" y="63"/>
                    <a:pt x="4" y="58"/>
                  </a:cubicBezTo>
                  <a:cubicBezTo>
                    <a:pt x="0" y="52"/>
                    <a:pt x="2" y="45"/>
                    <a:pt x="7" y="41"/>
                  </a:cubicBezTo>
                  <a:lnTo>
                    <a:pt x="62" y="3"/>
                  </a:lnTo>
                  <a:cubicBezTo>
                    <a:pt x="66" y="0"/>
                    <a:pt x="71" y="0"/>
                    <a:pt x="75" y="3"/>
                  </a:cubicBezTo>
                  <a:lnTo>
                    <a:pt x="274" y="131"/>
                  </a:lnTo>
                  <a:cubicBezTo>
                    <a:pt x="279" y="135"/>
                    <a:pt x="281" y="142"/>
                    <a:pt x="277" y="147"/>
                  </a:cubicBezTo>
                  <a:cubicBezTo>
                    <a:pt x="275" y="151"/>
                    <a:pt x="271" y="153"/>
                    <a:pt x="267" y="15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" name="Freeform 27">
              <a:extLst>
                <a:ext uri="{FF2B5EF4-FFF2-40B4-BE49-F238E27FC236}">
                  <a16:creationId xmlns:a16="http://schemas.microsoft.com/office/drawing/2014/main" id="{110FE65D-BA55-643A-8C58-295841DA0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598"/>
              <a:ext cx="24" cy="25"/>
            </a:xfrm>
            <a:custGeom>
              <a:avLst/>
              <a:gdLst>
                <a:gd name="T0" fmla="*/ 12 w 23"/>
                <a:gd name="T1" fmla="*/ 24 h 24"/>
                <a:gd name="T2" fmla="*/ 12 w 23"/>
                <a:gd name="T3" fmla="*/ 24 h 24"/>
                <a:gd name="T4" fmla="*/ 3 w 23"/>
                <a:gd name="T5" fmla="*/ 21 h 24"/>
                <a:gd name="T6" fmla="*/ 0 w 23"/>
                <a:gd name="T7" fmla="*/ 13 h 24"/>
                <a:gd name="T8" fmla="*/ 3 w 23"/>
                <a:gd name="T9" fmla="*/ 4 h 24"/>
                <a:gd name="T10" fmla="*/ 20 w 23"/>
                <a:gd name="T11" fmla="*/ 4 h 24"/>
                <a:gd name="T12" fmla="*/ 23 w 23"/>
                <a:gd name="T13" fmla="*/ 13 h 24"/>
                <a:gd name="T14" fmla="*/ 20 w 23"/>
                <a:gd name="T15" fmla="*/ 21 h 24"/>
                <a:gd name="T16" fmla="*/ 12 w 23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4">
                  <a:moveTo>
                    <a:pt x="12" y="24"/>
                  </a:moveTo>
                  <a:lnTo>
                    <a:pt x="12" y="24"/>
                  </a:lnTo>
                  <a:cubicBezTo>
                    <a:pt x="8" y="24"/>
                    <a:pt x="5" y="23"/>
                    <a:pt x="3" y="21"/>
                  </a:cubicBezTo>
                  <a:cubicBezTo>
                    <a:pt x="1" y="19"/>
                    <a:pt x="0" y="16"/>
                    <a:pt x="0" y="13"/>
                  </a:cubicBezTo>
                  <a:cubicBezTo>
                    <a:pt x="0" y="9"/>
                    <a:pt x="1" y="7"/>
                    <a:pt x="3" y="4"/>
                  </a:cubicBezTo>
                  <a:cubicBezTo>
                    <a:pt x="8" y="0"/>
                    <a:pt x="15" y="0"/>
                    <a:pt x="20" y="4"/>
                  </a:cubicBezTo>
                  <a:cubicBezTo>
                    <a:pt x="22" y="7"/>
                    <a:pt x="23" y="9"/>
                    <a:pt x="23" y="13"/>
                  </a:cubicBezTo>
                  <a:cubicBezTo>
                    <a:pt x="23" y="16"/>
                    <a:pt x="22" y="19"/>
                    <a:pt x="20" y="21"/>
                  </a:cubicBezTo>
                  <a:cubicBezTo>
                    <a:pt x="18" y="23"/>
                    <a:pt x="15" y="24"/>
                    <a:pt x="12" y="2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" name="Freeform 28">
              <a:extLst>
                <a:ext uri="{FF2B5EF4-FFF2-40B4-BE49-F238E27FC236}">
                  <a16:creationId xmlns:a16="http://schemas.microsoft.com/office/drawing/2014/main" id="{D182A0D1-FC78-CDCC-190D-73A162143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0" y="529"/>
              <a:ext cx="275" cy="157"/>
            </a:xfrm>
            <a:custGeom>
              <a:avLst/>
              <a:gdLst>
                <a:gd name="T0" fmla="*/ 201 w 265"/>
                <a:gd name="T1" fmla="*/ 147 h 147"/>
                <a:gd name="T2" fmla="*/ 201 w 265"/>
                <a:gd name="T3" fmla="*/ 147 h 147"/>
                <a:gd name="T4" fmla="*/ 195 w 265"/>
                <a:gd name="T5" fmla="*/ 145 h 147"/>
                <a:gd name="T6" fmla="*/ 6 w 265"/>
                <a:gd name="T7" fmla="*/ 23 h 147"/>
                <a:gd name="T8" fmla="*/ 2 w 265"/>
                <a:gd name="T9" fmla="*/ 7 h 147"/>
                <a:gd name="T10" fmla="*/ 19 w 265"/>
                <a:gd name="T11" fmla="*/ 3 h 147"/>
                <a:gd name="T12" fmla="*/ 201 w 265"/>
                <a:gd name="T13" fmla="*/ 121 h 147"/>
                <a:gd name="T14" fmla="*/ 245 w 265"/>
                <a:gd name="T15" fmla="*/ 91 h 147"/>
                <a:gd name="T16" fmla="*/ 261 w 265"/>
                <a:gd name="T17" fmla="*/ 94 h 147"/>
                <a:gd name="T18" fmla="*/ 258 w 265"/>
                <a:gd name="T19" fmla="*/ 110 h 147"/>
                <a:gd name="T20" fmla="*/ 208 w 265"/>
                <a:gd name="T21" fmla="*/ 145 h 147"/>
                <a:gd name="T22" fmla="*/ 201 w 265"/>
                <a:gd name="T2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147">
                  <a:moveTo>
                    <a:pt x="201" y="147"/>
                  </a:moveTo>
                  <a:lnTo>
                    <a:pt x="201" y="147"/>
                  </a:lnTo>
                  <a:cubicBezTo>
                    <a:pt x="199" y="147"/>
                    <a:pt x="196" y="147"/>
                    <a:pt x="195" y="145"/>
                  </a:cubicBezTo>
                  <a:lnTo>
                    <a:pt x="6" y="23"/>
                  </a:lnTo>
                  <a:cubicBezTo>
                    <a:pt x="1" y="19"/>
                    <a:pt x="0" y="12"/>
                    <a:pt x="2" y="7"/>
                  </a:cubicBezTo>
                  <a:cubicBezTo>
                    <a:pt x="6" y="1"/>
                    <a:pt x="13" y="0"/>
                    <a:pt x="19" y="3"/>
                  </a:cubicBezTo>
                  <a:lnTo>
                    <a:pt x="201" y="121"/>
                  </a:lnTo>
                  <a:lnTo>
                    <a:pt x="245" y="91"/>
                  </a:lnTo>
                  <a:cubicBezTo>
                    <a:pt x="250" y="87"/>
                    <a:pt x="257" y="88"/>
                    <a:pt x="261" y="94"/>
                  </a:cubicBezTo>
                  <a:cubicBezTo>
                    <a:pt x="265" y="99"/>
                    <a:pt x="263" y="106"/>
                    <a:pt x="258" y="110"/>
                  </a:cubicBezTo>
                  <a:lnTo>
                    <a:pt x="208" y="145"/>
                  </a:lnTo>
                  <a:cubicBezTo>
                    <a:pt x="206" y="147"/>
                    <a:pt x="203" y="147"/>
                    <a:pt x="201" y="1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" name="Freeform 29">
              <a:extLst>
                <a:ext uri="{FF2B5EF4-FFF2-40B4-BE49-F238E27FC236}">
                  <a16:creationId xmlns:a16="http://schemas.microsoft.com/office/drawing/2014/main" id="{2054197E-C785-B60D-362C-50D0EEA37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" y="406"/>
              <a:ext cx="257" cy="189"/>
            </a:xfrm>
            <a:custGeom>
              <a:avLst/>
              <a:gdLst>
                <a:gd name="T0" fmla="*/ 175 w 247"/>
                <a:gd name="T1" fmla="*/ 1 h 178"/>
                <a:gd name="T2" fmla="*/ 175 w 247"/>
                <a:gd name="T3" fmla="*/ 1 h 178"/>
                <a:gd name="T4" fmla="*/ 170 w 247"/>
                <a:gd name="T5" fmla="*/ 4 h 178"/>
                <a:gd name="T6" fmla="*/ 5 w 247"/>
                <a:gd name="T7" fmla="*/ 157 h 178"/>
                <a:gd name="T8" fmla="*/ 5 w 247"/>
                <a:gd name="T9" fmla="*/ 173 h 178"/>
                <a:gd name="T10" fmla="*/ 21 w 247"/>
                <a:gd name="T11" fmla="*/ 174 h 178"/>
                <a:gd name="T12" fmla="*/ 180 w 247"/>
                <a:gd name="T13" fmla="*/ 25 h 178"/>
                <a:gd name="T14" fmla="*/ 229 w 247"/>
                <a:gd name="T15" fmla="*/ 48 h 178"/>
                <a:gd name="T16" fmla="*/ 244 w 247"/>
                <a:gd name="T17" fmla="*/ 42 h 178"/>
                <a:gd name="T18" fmla="*/ 238 w 247"/>
                <a:gd name="T19" fmla="*/ 26 h 178"/>
                <a:gd name="T20" fmla="*/ 182 w 247"/>
                <a:gd name="T21" fmla="*/ 2 h 178"/>
                <a:gd name="T22" fmla="*/ 175 w 247"/>
                <a:gd name="T2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78">
                  <a:moveTo>
                    <a:pt x="175" y="1"/>
                  </a:moveTo>
                  <a:lnTo>
                    <a:pt x="175" y="1"/>
                  </a:lnTo>
                  <a:cubicBezTo>
                    <a:pt x="173" y="1"/>
                    <a:pt x="171" y="2"/>
                    <a:pt x="170" y="4"/>
                  </a:cubicBezTo>
                  <a:lnTo>
                    <a:pt x="5" y="157"/>
                  </a:lnTo>
                  <a:cubicBezTo>
                    <a:pt x="1" y="161"/>
                    <a:pt x="0" y="169"/>
                    <a:pt x="5" y="173"/>
                  </a:cubicBezTo>
                  <a:cubicBezTo>
                    <a:pt x="9" y="178"/>
                    <a:pt x="17" y="178"/>
                    <a:pt x="21" y="174"/>
                  </a:cubicBezTo>
                  <a:lnTo>
                    <a:pt x="180" y="25"/>
                  </a:lnTo>
                  <a:lnTo>
                    <a:pt x="229" y="48"/>
                  </a:lnTo>
                  <a:cubicBezTo>
                    <a:pt x="234" y="50"/>
                    <a:pt x="241" y="48"/>
                    <a:pt x="244" y="42"/>
                  </a:cubicBezTo>
                  <a:cubicBezTo>
                    <a:pt x="247" y="36"/>
                    <a:pt x="244" y="29"/>
                    <a:pt x="238" y="26"/>
                  </a:cubicBezTo>
                  <a:lnTo>
                    <a:pt x="182" y="2"/>
                  </a:lnTo>
                  <a:cubicBezTo>
                    <a:pt x="180" y="1"/>
                    <a:pt x="178" y="0"/>
                    <a:pt x="17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" name="Freeform 30">
              <a:extLst>
                <a:ext uri="{FF2B5EF4-FFF2-40B4-BE49-F238E27FC236}">
                  <a16:creationId xmlns:a16="http://schemas.microsoft.com/office/drawing/2014/main" id="{C76302E9-3EAE-E551-55CE-9B4BAB50D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5" y="626"/>
              <a:ext cx="70" cy="70"/>
            </a:xfrm>
            <a:custGeom>
              <a:avLst/>
              <a:gdLst>
                <a:gd name="T0" fmla="*/ 20 w 67"/>
                <a:gd name="T1" fmla="*/ 61 h 65"/>
                <a:gd name="T2" fmla="*/ 20 w 67"/>
                <a:gd name="T3" fmla="*/ 61 h 65"/>
                <a:gd name="T4" fmla="*/ 4 w 67"/>
                <a:gd name="T5" fmla="*/ 60 h 65"/>
                <a:gd name="T6" fmla="*/ 5 w 67"/>
                <a:gd name="T7" fmla="*/ 44 h 65"/>
                <a:gd name="T8" fmla="*/ 46 w 67"/>
                <a:gd name="T9" fmla="*/ 4 h 65"/>
                <a:gd name="T10" fmla="*/ 63 w 67"/>
                <a:gd name="T11" fmla="*/ 4 h 65"/>
                <a:gd name="T12" fmla="*/ 62 w 67"/>
                <a:gd name="T13" fmla="*/ 21 h 65"/>
                <a:gd name="T14" fmla="*/ 21 w 67"/>
                <a:gd name="T15" fmla="*/ 61 h 65"/>
                <a:gd name="T16" fmla="*/ 20 w 67"/>
                <a:gd name="T17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65">
                  <a:moveTo>
                    <a:pt x="20" y="61"/>
                  </a:moveTo>
                  <a:lnTo>
                    <a:pt x="20" y="61"/>
                  </a:lnTo>
                  <a:cubicBezTo>
                    <a:pt x="15" y="65"/>
                    <a:pt x="9" y="64"/>
                    <a:pt x="4" y="60"/>
                  </a:cubicBezTo>
                  <a:cubicBezTo>
                    <a:pt x="0" y="55"/>
                    <a:pt x="0" y="48"/>
                    <a:pt x="5" y="44"/>
                  </a:cubicBezTo>
                  <a:lnTo>
                    <a:pt x="46" y="4"/>
                  </a:lnTo>
                  <a:cubicBezTo>
                    <a:pt x="51" y="0"/>
                    <a:pt x="58" y="0"/>
                    <a:pt x="63" y="4"/>
                  </a:cubicBezTo>
                  <a:cubicBezTo>
                    <a:pt x="67" y="9"/>
                    <a:pt x="67" y="17"/>
                    <a:pt x="62" y="21"/>
                  </a:cubicBezTo>
                  <a:lnTo>
                    <a:pt x="21" y="61"/>
                  </a:lnTo>
                  <a:cubicBezTo>
                    <a:pt x="21" y="61"/>
                    <a:pt x="20" y="61"/>
                    <a:pt x="20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" name="Freeform 31">
              <a:extLst>
                <a:ext uri="{FF2B5EF4-FFF2-40B4-BE49-F238E27FC236}">
                  <a16:creationId xmlns:a16="http://schemas.microsoft.com/office/drawing/2014/main" id="{6D97FBD5-FCE6-CED2-3765-9B1B201E5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" y="692"/>
              <a:ext cx="24" cy="26"/>
            </a:xfrm>
            <a:custGeom>
              <a:avLst/>
              <a:gdLst>
                <a:gd name="T0" fmla="*/ 12 w 23"/>
                <a:gd name="T1" fmla="*/ 24 h 24"/>
                <a:gd name="T2" fmla="*/ 12 w 23"/>
                <a:gd name="T3" fmla="*/ 24 h 24"/>
                <a:gd name="T4" fmla="*/ 3 w 23"/>
                <a:gd name="T5" fmla="*/ 21 h 24"/>
                <a:gd name="T6" fmla="*/ 0 w 23"/>
                <a:gd name="T7" fmla="*/ 12 h 24"/>
                <a:gd name="T8" fmla="*/ 3 w 23"/>
                <a:gd name="T9" fmla="*/ 4 h 24"/>
                <a:gd name="T10" fmla="*/ 20 w 23"/>
                <a:gd name="T11" fmla="*/ 4 h 24"/>
                <a:gd name="T12" fmla="*/ 23 w 23"/>
                <a:gd name="T13" fmla="*/ 12 h 24"/>
                <a:gd name="T14" fmla="*/ 20 w 23"/>
                <a:gd name="T15" fmla="*/ 21 h 24"/>
                <a:gd name="T16" fmla="*/ 12 w 23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4">
                  <a:moveTo>
                    <a:pt x="12" y="24"/>
                  </a:moveTo>
                  <a:lnTo>
                    <a:pt x="12" y="24"/>
                  </a:lnTo>
                  <a:cubicBezTo>
                    <a:pt x="8" y="24"/>
                    <a:pt x="5" y="23"/>
                    <a:pt x="3" y="21"/>
                  </a:cubicBezTo>
                  <a:cubicBezTo>
                    <a:pt x="1" y="18"/>
                    <a:pt x="0" y="16"/>
                    <a:pt x="0" y="12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8" y="0"/>
                    <a:pt x="15" y="0"/>
                    <a:pt x="20" y="4"/>
                  </a:cubicBezTo>
                  <a:cubicBezTo>
                    <a:pt x="22" y="6"/>
                    <a:pt x="23" y="9"/>
                    <a:pt x="23" y="12"/>
                  </a:cubicBezTo>
                  <a:cubicBezTo>
                    <a:pt x="23" y="16"/>
                    <a:pt x="22" y="18"/>
                    <a:pt x="20" y="21"/>
                  </a:cubicBezTo>
                  <a:cubicBezTo>
                    <a:pt x="18" y="23"/>
                    <a:pt x="15" y="24"/>
                    <a:pt x="12" y="2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" name="Freeform 32">
              <a:extLst>
                <a:ext uri="{FF2B5EF4-FFF2-40B4-BE49-F238E27FC236}">
                  <a16:creationId xmlns:a16="http://schemas.microsoft.com/office/drawing/2014/main" id="{83E4701C-B5C3-BBBA-983C-947EE8A59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8" y="626"/>
              <a:ext cx="291" cy="163"/>
            </a:xfrm>
            <a:custGeom>
              <a:avLst/>
              <a:gdLst>
                <a:gd name="T0" fmla="*/ 267 w 281"/>
                <a:gd name="T1" fmla="*/ 153 h 153"/>
                <a:gd name="T2" fmla="*/ 267 w 281"/>
                <a:gd name="T3" fmla="*/ 153 h 153"/>
                <a:gd name="T4" fmla="*/ 261 w 281"/>
                <a:gd name="T5" fmla="*/ 151 h 153"/>
                <a:gd name="T6" fmla="*/ 69 w 281"/>
                <a:gd name="T7" fmla="*/ 27 h 153"/>
                <a:gd name="T8" fmla="*/ 20 w 281"/>
                <a:gd name="T9" fmla="*/ 60 h 153"/>
                <a:gd name="T10" fmla="*/ 4 w 281"/>
                <a:gd name="T11" fmla="*/ 57 h 153"/>
                <a:gd name="T12" fmla="*/ 7 w 281"/>
                <a:gd name="T13" fmla="*/ 41 h 153"/>
                <a:gd name="T14" fmla="*/ 62 w 281"/>
                <a:gd name="T15" fmla="*/ 3 h 153"/>
                <a:gd name="T16" fmla="*/ 75 w 281"/>
                <a:gd name="T17" fmla="*/ 3 h 153"/>
                <a:gd name="T18" fmla="*/ 274 w 281"/>
                <a:gd name="T19" fmla="*/ 131 h 153"/>
                <a:gd name="T20" fmla="*/ 277 w 281"/>
                <a:gd name="T21" fmla="*/ 147 h 153"/>
                <a:gd name="T22" fmla="*/ 267 w 281"/>
                <a:gd name="T23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153">
                  <a:moveTo>
                    <a:pt x="267" y="153"/>
                  </a:moveTo>
                  <a:lnTo>
                    <a:pt x="267" y="153"/>
                  </a:lnTo>
                  <a:cubicBezTo>
                    <a:pt x="265" y="153"/>
                    <a:pt x="263" y="152"/>
                    <a:pt x="261" y="151"/>
                  </a:cubicBezTo>
                  <a:lnTo>
                    <a:pt x="69" y="27"/>
                  </a:lnTo>
                  <a:lnTo>
                    <a:pt x="20" y="60"/>
                  </a:lnTo>
                  <a:cubicBezTo>
                    <a:pt x="15" y="64"/>
                    <a:pt x="8" y="63"/>
                    <a:pt x="4" y="57"/>
                  </a:cubicBezTo>
                  <a:cubicBezTo>
                    <a:pt x="0" y="52"/>
                    <a:pt x="2" y="45"/>
                    <a:pt x="7" y="41"/>
                  </a:cubicBezTo>
                  <a:lnTo>
                    <a:pt x="62" y="3"/>
                  </a:lnTo>
                  <a:cubicBezTo>
                    <a:pt x="66" y="0"/>
                    <a:pt x="71" y="0"/>
                    <a:pt x="75" y="3"/>
                  </a:cubicBezTo>
                  <a:lnTo>
                    <a:pt x="274" y="131"/>
                  </a:lnTo>
                  <a:cubicBezTo>
                    <a:pt x="279" y="134"/>
                    <a:pt x="281" y="142"/>
                    <a:pt x="277" y="147"/>
                  </a:cubicBezTo>
                  <a:cubicBezTo>
                    <a:pt x="275" y="151"/>
                    <a:pt x="271" y="153"/>
                    <a:pt x="267" y="15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" name="Freeform 33">
              <a:extLst>
                <a:ext uri="{FF2B5EF4-FFF2-40B4-BE49-F238E27FC236}">
                  <a16:creationId xmlns:a16="http://schemas.microsoft.com/office/drawing/2014/main" id="{F223A041-5062-6010-703D-85AA4D27E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692"/>
              <a:ext cx="24" cy="26"/>
            </a:xfrm>
            <a:custGeom>
              <a:avLst/>
              <a:gdLst>
                <a:gd name="T0" fmla="*/ 12 w 23"/>
                <a:gd name="T1" fmla="*/ 24 h 24"/>
                <a:gd name="T2" fmla="*/ 12 w 23"/>
                <a:gd name="T3" fmla="*/ 24 h 24"/>
                <a:gd name="T4" fmla="*/ 3 w 23"/>
                <a:gd name="T5" fmla="*/ 21 h 24"/>
                <a:gd name="T6" fmla="*/ 0 w 23"/>
                <a:gd name="T7" fmla="*/ 12 h 24"/>
                <a:gd name="T8" fmla="*/ 3 w 23"/>
                <a:gd name="T9" fmla="*/ 4 h 24"/>
                <a:gd name="T10" fmla="*/ 20 w 23"/>
                <a:gd name="T11" fmla="*/ 4 h 24"/>
                <a:gd name="T12" fmla="*/ 23 w 23"/>
                <a:gd name="T13" fmla="*/ 12 h 24"/>
                <a:gd name="T14" fmla="*/ 20 w 23"/>
                <a:gd name="T15" fmla="*/ 21 h 24"/>
                <a:gd name="T16" fmla="*/ 12 w 23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4">
                  <a:moveTo>
                    <a:pt x="12" y="24"/>
                  </a:moveTo>
                  <a:lnTo>
                    <a:pt x="12" y="24"/>
                  </a:lnTo>
                  <a:cubicBezTo>
                    <a:pt x="8" y="24"/>
                    <a:pt x="5" y="23"/>
                    <a:pt x="3" y="21"/>
                  </a:cubicBezTo>
                  <a:cubicBezTo>
                    <a:pt x="1" y="18"/>
                    <a:pt x="0" y="16"/>
                    <a:pt x="0" y="12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8" y="0"/>
                    <a:pt x="15" y="0"/>
                    <a:pt x="20" y="4"/>
                  </a:cubicBezTo>
                  <a:cubicBezTo>
                    <a:pt x="22" y="6"/>
                    <a:pt x="23" y="9"/>
                    <a:pt x="23" y="12"/>
                  </a:cubicBezTo>
                  <a:cubicBezTo>
                    <a:pt x="23" y="16"/>
                    <a:pt x="22" y="18"/>
                    <a:pt x="20" y="21"/>
                  </a:cubicBezTo>
                  <a:cubicBezTo>
                    <a:pt x="18" y="23"/>
                    <a:pt x="15" y="24"/>
                    <a:pt x="12" y="2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" name="Freeform 34">
              <a:extLst>
                <a:ext uri="{FF2B5EF4-FFF2-40B4-BE49-F238E27FC236}">
                  <a16:creationId xmlns:a16="http://schemas.microsoft.com/office/drawing/2014/main" id="{0C725E70-222E-B1FC-A8FA-6C08874FB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0" y="623"/>
              <a:ext cx="275" cy="158"/>
            </a:xfrm>
            <a:custGeom>
              <a:avLst/>
              <a:gdLst>
                <a:gd name="T0" fmla="*/ 201 w 265"/>
                <a:gd name="T1" fmla="*/ 148 h 148"/>
                <a:gd name="T2" fmla="*/ 201 w 265"/>
                <a:gd name="T3" fmla="*/ 148 h 148"/>
                <a:gd name="T4" fmla="*/ 195 w 265"/>
                <a:gd name="T5" fmla="*/ 146 h 148"/>
                <a:gd name="T6" fmla="*/ 6 w 265"/>
                <a:gd name="T7" fmla="*/ 24 h 148"/>
                <a:gd name="T8" fmla="*/ 2 w 265"/>
                <a:gd name="T9" fmla="*/ 7 h 148"/>
                <a:gd name="T10" fmla="*/ 19 w 265"/>
                <a:gd name="T11" fmla="*/ 4 h 148"/>
                <a:gd name="T12" fmla="*/ 201 w 265"/>
                <a:gd name="T13" fmla="*/ 122 h 148"/>
                <a:gd name="T14" fmla="*/ 245 w 265"/>
                <a:gd name="T15" fmla="*/ 92 h 148"/>
                <a:gd name="T16" fmla="*/ 261 w 265"/>
                <a:gd name="T17" fmla="*/ 94 h 148"/>
                <a:gd name="T18" fmla="*/ 258 w 265"/>
                <a:gd name="T19" fmla="*/ 111 h 148"/>
                <a:gd name="T20" fmla="*/ 208 w 265"/>
                <a:gd name="T21" fmla="*/ 146 h 148"/>
                <a:gd name="T22" fmla="*/ 201 w 265"/>
                <a:gd name="T2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148">
                  <a:moveTo>
                    <a:pt x="201" y="148"/>
                  </a:moveTo>
                  <a:lnTo>
                    <a:pt x="201" y="148"/>
                  </a:lnTo>
                  <a:cubicBezTo>
                    <a:pt x="199" y="148"/>
                    <a:pt x="196" y="147"/>
                    <a:pt x="195" y="146"/>
                  </a:cubicBezTo>
                  <a:lnTo>
                    <a:pt x="6" y="24"/>
                  </a:lnTo>
                  <a:cubicBezTo>
                    <a:pt x="1" y="20"/>
                    <a:pt x="0" y="13"/>
                    <a:pt x="2" y="7"/>
                  </a:cubicBezTo>
                  <a:cubicBezTo>
                    <a:pt x="6" y="2"/>
                    <a:pt x="13" y="0"/>
                    <a:pt x="19" y="4"/>
                  </a:cubicBezTo>
                  <a:lnTo>
                    <a:pt x="201" y="122"/>
                  </a:lnTo>
                  <a:lnTo>
                    <a:pt x="245" y="92"/>
                  </a:lnTo>
                  <a:cubicBezTo>
                    <a:pt x="250" y="88"/>
                    <a:pt x="257" y="89"/>
                    <a:pt x="261" y="94"/>
                  </a:cubicBezTo>
                  <a:cubicBezTo>
                    <a:pt x="265" y="100"/>
                    <a:pt x="263" y="107"/>
                    <a:pt x="258" y="111"/>
                  </a:cubicBezTo>
                  <a:lnTo>
                    <a:pt x="208" y="146"/>
                  </a:lnTo>
                  <a:cubicBezTo>
                    <a:pt x="206" y="147"/>
                    <a:pt x="203" y="148"/>
                    <a:pt x="201" y="14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" name="Freeform 35">
              <a:extLst>
                <a:ext uri="{FF2B5EF4-FFF2-40B4-BE49-F238E27FC236}">
                  <a16:creationId xmlns:a16="http://schemas.microsoft.com/office/drawing/2014/main" id="{C2FA62AE-BA54-B887-1EE3-9240F78DE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" y="499"/>
              <a:ext cx="257" cy="191"/>
            </a:xfrm>
            <a:custGeom>
              <a:avLst/>
              <a:gdLst>
                <a:gd name="T0" fmla="*/ 175 w 247"/>
                <a:gd name="T1" fmla="*/ 0 h 179"/>
                <a:gd name="T2" fmla="*/ 175 w 247"/>
                <a:gd name="T3" fmla="*/ 0 h 179"/>
                <a:gd name="T4" fmla="*/ 170 w 247"/>
                <a:gd name="T5" fmla="*/ 3 h 179"/>
                <a:gd name="T6" fmla="*/ 5 w 247"/>
                <a:gd name="T7" fmla="*/ 157 h 179"/>
                <a:gd name="T8" fmla="*/ 5 w 247"/>
                <a:gd name="T9" fmla="*/ 174 h 179"/>
                <a:gd name="T10" fmla="*/ 21 w 247"/>
                <a:gd name="T11" fmla="*/ 175 h 179"/>
                <a:gd name="T12" fmla="*/ 180 w 247"/>
                <a:gd name="T13" fmla="*/ 26 h 179"/>
                <a:gd name="T14" fmla="*/ 229 w 247"/>
                <a:gd name="T15" fmla="*/ 48 h 179"/>
                <a:gd name="T16" fmla="*/ 244 w 247"/>
                <a:gd name="T17" fmla="*/ 43 h 179"/>
                <a:gd name="T18" fmla="*/ 238 w 247"/>
                <a:gd name="T19" fmla="*/ 27 h 179"/>
                <a:gd name="T20" fmla="*/ 182 w 247"/>
                <a:gd name="T21" fmla="*/ 1 h 179"/>
                <a:gd name="T22" fmla="*/ 175 w 247"/>
                <a:gd name="T2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179">
                  <a:moveTo>
                    <a:pt x="175" y="0"/>
                  </a:moveTo>
                  <a:lnTo>
                    <a:pt x="175" y="0"/>
                  </a:lnTo>
                  <a:cubicBezTo>
                    <a:pt x="173" y="1"/>
                    <a:pt x="171" y="2"/>
                    <a:pt x="170" y="3"/>
                  </a:cubicBezTo>
                  <a:lnTo>
                    <a:pt x="5" y="157"/>
                  </a:lnTo>
                  <a:cubicBezTo>
                    <a:pt x="1" y="162"/>
                    <a:pt x="0" y="169"/>
                    <a:pt x="5" y="174"/>
                  </a:cubicBezTo>
                  <a:cubicBezTo>
                    <a:pt x="9" y="179"/>
                    <a:pt x="17" y="179"/>
                    <a:pt x="21" y="175"/>
                  </a:cubicBezTo>
                  <a:lnTo>
                    <a:pt x="180" y="26"/>
                  </a:lnTo>
                  <a:lnTo>
                    <a:pt x="229" y="48"/>
                  </a:lnTo>
                  <a:cubicBezTo>
                    <a:pt x="234" y="51"/>
                    <a:pt x="241" y="48"/>
                    <a:pt x="244" y="43"/>
                  </a:cubicBezTo>
                  <a:cubicBezTo>
                    <a:pt x="247" y="37"/>
                    <a:pt x="244" y="30"/>
                    <a:pt x="238" y="27"/>
                  </a:cubicBezTo>
                  <a:lnTo>
                    <a:pt x="182" y="1"/>
                  </a:lnTo>
                  <a:cubicBezTo>
                    <a:pt x="180" y="0"/>
                    <a:pt x="178" y="0"/>
                    <a:pt x="1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" name="Freeform 36">
              <a:extLst>
                <a:ext uri="{FF2B5EF4-FFF2-40B4-BE49-F238E27FC236}">
                  <a16:creationId xmlns:a16="http://schemas.microsoft.com/office/drawing/2014/main" id="{8E30A6A3-268D-D849-BDF4-0ECA69469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5" y="720"/>
              <a:ext cx="70" cy="70"/>
            </a:xfrm>
            <a:custGeom>
              <a:avLst/>
              <a:gdLst>
                <a:gd name="T0" fmla="*/ 20 w 67"/>
                <a:gd name="T1" fmla="*/ 62 h 66"/>
                <a:gd name="T2" fmla="*/ 20 w 67"/>
                <a:gd name="T3" fmla="*/ 62 h 66"/>
                <a:gd name="T4" fmla="*/ 4 w 67"/>
                <a:gd name="T5" fmla="*/ 61 h 66"/>
                <a:gd name="T6" fmla="*/ 5 w 67"/>
                <a:gd name="T7" fmla="*/ 44 h 66"/>
                <a:gd name="T8" fmla="*/ 46 w 67"/>
                <a:gd name="T9" fmla="*/ 5 h 66"/>
                <a:gd name="T10" fmla="*/ 63 w 67"/>
                <a:gd name="T11" fmla="*/ 5 h 66"/>
                <a:gd name="T12" fmla="*/ 62 w 67"/>
                <a:gd name="T13" fmla="*/ 22 h 66"/>
                <a:gd name="T14" fmla="*/ 21 w 67"/>
                <a:gd name="T15" fmla="*/ 61 h 66"/>
                <a:gd name="T16" fmla="*/ 20 w 67"/>
                <a:gd name="T17" fmla="*/ 6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66">
                  <a:moveTo>
                    <a:pt x="20" y="62"/>
                  </a:moveTo>
                  <a:lnTo>
                    <a:pt x="20" y="62"/>
                  </a:lnTo>
                  <a:cubicBezTo>
                    <a:pt x="15" y="66"/>
                    <a:pt x="9" y="65"/>
                    <a:pt x="4" y="61"/>
                  </a:cubicBezTo>
                  <a:cubicBezTo>
                    <a:pt x="0" y="56"/>
                    <a:pt x="0" y="49"/>
                    <a:pt x="5" y="44"/>
                  </a:cubicBezTo>
                  <a:lnTo>
                    <a:pt x="46" y="5"/>
                  </a:lnTo>
                  <a:cubicBezTo>
                    <a:pt x="51" y="0"/>
                    <a:pt x="58" y="1"/>
                    <a:pt x="63" y="5"/>
                  </a:cubicBezTo>
                  <a:cubicBezTo>
                    <a:pt x="67" y="10"/>
                    <a:pt x="67" y="17"/>
                    <a:pt x="62" y="22"/>
                  </a:cubicBezTo>
                  <a:lnTo>
                    <a:pt x="21" y="61"/>
                  </a:lnTo>
                  <a:cubicBezTo>
                    <a:pt x="21" y="62"/>
                    <a:pt x="20" y="62"/>
                    <a:pt x="20" y="6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762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61EC79C6-A487-F233-42D5-7AA22FC4C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989380"/>
            <a:ext cx="11573123" cy="5408029"/>
          </a:xfrm>
        </p:spPr>
        <p:txBody>
          <a:bodyPr/>
          <a:lstStyle/>
          <a:p>
            <a:pPr>
              <a:spcAft>
                <a:spcPts val="1600"/>
              </a:spcAft>
            </a:pPr>
            <a:r>
              <a:rPr lang="en-US" b="1">
                <a:solidFill>
                  <a:schemeClr val="accent3"/>
                </a:solidFill>
                <a:latin typeface="+mn-lt"/>
              </a:rPr>
              <a:t>Static Power:</a:t>
            </a:r>
            <a:r>
              <a:rPr lang="en-US">
                <a:solidFill>
                  <a:schemeClr val="accent3"/>
                </a:solidFill>
                <a:latin typeface="+mn-lt"/>
              </a:rPr>
              <a:t> </a:t>
            </a:r>
            <a:r>
              <a:rPr lang="en-US" b="0" i="0">
                <a:effectLst/>
                <a:latin typeface="+mn-lt"/>
              </a:rPr>
              <a:t>Static power related to leakage current, is </a:t>
            </a:r>
            <a:r>
              <a:rPr lang="en-US" i="0">
                <a:effectLst/>
                <a:latin typeface="+mn-lt"/>
              </a:rPr>
              <a:t>consumed in the absence of any design activity (no active clock). It is mainly related to leakage current associated with transistors in idle mode (Proportional to Junction temperature </a:t>
            </a:r>
            <a:r>
              <a:rPr lang="en-US" i="0" err="1">
                <a:effectLst/>
                <a:latin typeface="+mn-lt"/>
              </a:rPr>
              <a:t>Tj</a:t>
            </a:r>
            <a:r>
              <a:rPr lang="en-US" i="0">
                <a:effectLst/>
                <a:latin typeface="+mn-lt"/>
              </a:rPr>
              <a:t>).</a:t>
            </a:r>
            <a:endParaRPr lang="en-US">
              <a:latin typeface="+mn-lt"/>
            </a:endParaRPr>
          </a:p>
          <a:p>
            <a:pPr>
              <a:spcAft>
                <a:spcPts val="1600"/>
              </a:spcAft>
            </a:pPr>
            <a:r>
              <a:rPr lang="en-US" b="1">
                <a:solidFill>
                  <a:srgbClr val="92D050"/>
                </a:solidFill>
                <a:latin typeface="+mn-lt"/>
              </a:rPr>
              <a:t>Bias Power: </a:t>
            </a:r>
            <a:r>
              <a:rPr lang="en-US">
                <a:latin typeface="+mn-lt"/>
              </a:rPr>
              <a:t>Related to a voltage applied to the substrate and is independent of temperature (depends on technology node – constant – usually associated with static power)</a:t>
            </a:r>
          </a:p>
          <a:p>
            <a:pPr>
              <a:spcAft>
                <a:spcPts val="1600"/>
              </a:spcAft>
            </a:pPr>
            <a:r>
              <a:rPr lang="en-US" b="1">
                <a:solidFill>
                  <a:srgbClr val="5955DD"/>
                </a:solidFill>
                <a:latin typeface="+mn-lt"/>
              </a:rPr>
              <a:t>Dynamic Power: </a:t>
            </a:r>
            <a:r>
              <a:rPr lang="en-US">
                <a:latin typeface="+mn-lt"/>
              </a:rPr>
              <a:t>Related to design activity and status change of internal registers or transistors. At a lower level it could be explained as </a:t>
            </a:r>
            <a:r>
              <a:rPr lang="en-US" i="0">
                <a:effectLst/>
                <a:latin typeface="+mn-lt"/>
              </a:rPr>
              <a:t>switching capacitive loads between two different voltage states (independent of </a:t>
            </a:r>
            <a:r>
              <a:rPr lang="en-US" i="0" err="1">
                <a:effectLst/>
                <a:latin typeface="+mn-lt"/>
              </a:rPr>
              <a:t>Tj</a:t>
            </a:r>
            <a:r>
              <a:rPr lang="en-US" i="0">
                <a:effectLst/>
                <a:latin typeface="+mn-lt"/>
              </a:rPr>
              <a:t>, proportional to frequency).</a:t>
            </a:r>
            <a:endParaRPr lang="en-US" b="1">
              <a:latin typeface="+mn-lt"/>
            </a:endParaRPr>
          </a:p>
          <a:p>
            <a:r>
              <a:rPr lang="en-US" b="1">
                <a:latin typeface="+mn-lt"/>
              </a:rPr>
              <a:t>Total Power: </a:t>
            </a:r>
            <a:r>
              <a:rPr lang="en-US">
                <a:latin typeface="+mn-lt"/>
              </a:rPr>
              <a:t>Total chip power is given by combining static, bias, and dynamic power of all blocks and power rails</a:t>
            </a:r>
          </a:p>
          <a:p>
            <a:endParaRPr lang="en-US">
              <a:latin typeface="+mn-lt"/>
            </a:endParaRPr>
          </a:p>
          <a:p>
            <a:endParaRPr lang="en-US">
              <a:latin typeface="+mn-lt"/>
            </a:endParaRPr>
          </a:p>
          <a:p>
            <a:pPr lvl="1"/>
            <a:endParaRPr lang="en-US">
              <a:latin typeface="+mn-lt"/>
            </a:endParaRP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8726D461-7494-2330-AD90-711018310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</p:spPr>
        <p:txBody>
          <a:bodyPr/>
          <a:lstStyle/>
          <a:p>
            <a:r>
              <a:rPr lang="en-US"/>
              <a:t>Power Components in FPGAs</a:t>
            </a:r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BF900D77-4884-E7E4-E874-C8D363105D71}"/>
              </a:ext>
            </a:extLst>
          </p:cNvPr>
          <p:cNvSpPr txBox="1"/>
          <p:nvPr/>
        </p:nvSpPr>
        <p:spPr>
          <a:xfrm>
            <a:off x="2470517" y="4789151"/>
            <a:ext cx="2389044" cy="46626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48000" tIns="48000" rIns="48000" bIns="4800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Power = V x I</a:t>
            </a:r>
            <a:endParaRPr kumimoji="0" lang="en-MY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34B4854-C74B-EB0A-1A2B-DD0DAA54F6DD}"/>
              </a:ext>
            </a:extLst>
          </p:cNvPr>
          <p:cNvGrpSpPr/>
          <p:nvPr/>
        </p:nvGrpSpPr>
        <p:grpSpPr>
          <a:xfrm>
            <a:off x="5686742" y="4732200"/>
            <a:ext cx="4275729" cy="1001584"/>
            <a:chOff x="5976453" y="4732200"/>
            <a:chExt cx="4275729" cy="100158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EA56B19-9AAD-3B2F-6CE4-C1D54AC18454}"/>
                </a:ext>
              </a:extLst>
            </p:cNvPr>
            <p:cNvSpPr txBox="1"/>
            <p:nvPr/>
          </p:nvSpPr>
          <p:spPr>
            <a:xfrm>
              <a:off x="5976453" y="4732200"/>
              <a:ext cx="422950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n-NO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I = </a:t>
              </a:r>
              <a:r>
                <a:rPr kumimoji="0" lang="nn-NO" sz="28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</a:t>
              </a:r>
              <a:r>
                <a:rPr kumimoji="0" lang="nn-NO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.e</a:t>
              </a:r>
              <a:r>
                <a:rPr kumimoji="0" lang="nn-NO" sz="2800" b="1" i="0" u="none" strike="noStrike" kern="1200" cap="none" spc="0" normalizeH="0" baseline="3000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B</a:t>
              </a:r>
              <a:r>
                <a:rPr kumimoji="0" lang="nn-NO" sz="2800" b="1" i="0" u="none" strike="noStrike" kern="1200" cap="none" spc="0" normalizeH="0" baseline="3000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T</a:t>
              </a:r>
              <a:r>
                <a:rPr kumimoji="0" lang="nn-NO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+  </a:t>
              </a:r>
              <a:r>
                <a:rPr kumimoji="0" lang="nn-NO" sz="2800" b="1" i="0" u="none" strike="noStrike" kern="1200" cap="none" spc="0" normalizeH="0" baseline="0" noProof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D</a:t>
              </a:r>
              <a:r>
                <a:rPr kumimoji="0" lang="nn-NO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 + </a:t>
              </a:r>
              <a:r>
                <a:rPr kumimoji="0" lang="nn-NO" sz="2800" b="1" i="0" u="none" strike="noStrike" kern="1200" cap="none" spc="0" normalizeH="0" baseline="0" noProof="0">
                  <a:ln>
                    <a:noFill/>
                  </a:ln>
                  <a:solidFill>
                    <a:srgbClr val="5955D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</a:t>
              </a:r>
              <a:r>
                <a:rPr kumimoji="0" lang="nn-NO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.Vf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7198F14-729D-0DB2-2BAD-22BAE3266D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546665" y="5267630"/>
              <a:ext cx="836402" cy="0"/>
            </a:xfrm>
            <a:prstGeom prst="line">
              <a:avLst/>
            </a:prstGeom>
            <a:ln w="38100"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DD1633F-8DF3-79AB-D573-48A0226B32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93796" y="5273526"/>
              <a:ext cx="686184" cy="0"/>
            </a:xfrm>
            <a:prstGeom prst="line">
              <a:avLst/>
            </a:prstGeom>
            <a:ln w="31750"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567EB82-19CD-8C0F-2B6C-5E87CDF87C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678502" y="5267630"/>
              <a:ext cx="737102" cy="0"/>
            </a:xfrm>
            <a:prstGeom prst="line">
              <a:avLst/>
            </a:prstGeom>
            <a:ln w="38100"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62F1B35-6DEC-4A7D-8D0A-451636E32D60}"/>
                </a:ext>
              </a:extLst>
            </p:cNvPr>
            <p:cNvSpPr txBox="1"/>
            <p:nvPr/>
          </p:nvSpPr>
          <p:spPr>
            <a:xfrm>
              <a:off x="6444707" y="5272119"/>
              <a:ext cx="11815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Static</a:t>
              </a:r>
              <a:endParaRPr kumimoji="0" lang="en-CA" sz="24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7FC7BDD-9F29-B9F7-C7F6-D048233838B7}"/>
                </a:ext>
              </a:extLst>
            </p:cNvPr>
            <p:cNvSpPr txBox="1"/>
            <p:nvPr/>
          </p:nvSpPr>
          <p:spPr>
            <a:xfrm>
              <a:off x="7606281" y="5272119"/>
              <a:ext cx="11815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Bias</a:t>
              </a:r>
              <a:endParaRPr kumimoji="0" lang="en-CA" sz="24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523247F-CD0B-7016-FDD9-AA982D0F0567}"/>
                </a:ext>
              </a:extLst>
            </p:cNvPr>
            <p:cNvSpPr txBox="1"/>
            <p:nvPr/>
          </p:nvSpPr>
          <p:spPr>
            <a:xfrm>
              <a:off x="8579026" y="5272119"/>
              <a:ext cx="16731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5955DD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Dynamic</a:t>
              </a:r>
              <a:endParaRPr kumimoji="0" lang="en-CA" sz="2400" b="1" i="0" u="none" strike="noStrike" kern="1200" cap="none" spc="0" normalizeH="0" baseline="0" noProof="0">
                <a:ln>
                  <a:noFill/>
                </a:ln>
                <a:solidFill>
                  <a:srgbClr val="5955D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7852D961-4610-970C-1B61-6E6B78EBFCCA}"/>
              </a:ext>
            </a:extLst>
          </p:cNvPr>
          <p:cNvSpPr/>
          <p:nvPr/>
        </p:nvSpPr>
        <p:spPr bwMode="auto">
          <a:xfrm>
            <a:off x="6207370" y="4592886"/>
            <a:ext cx="1882900" cy="1121007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738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519511-6968-282C-4D9D-6CFAA9E95E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412E82-DC17-E0F2-2B12-BF316F3012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Selection of LUT4 vs LUT6</a:t>
            </a:r>
          </a:p>
          <a:p>
            <a:r>
              <a:rPr lang="en-US"/>
              <a:t>Selection of process node  </a:t>
            </a:r>
          </a:p>
          <a:p>
            <a:r>
              <a:rPr lang="en-US"/>
              <a:t>Architecture features </a:t>
            </a:r>
          </a:p>
          <a:p>
            <a:pPr lvl="1"/>
            <a:endParaRPr lang="en-US"/>
          </a:p>
          <a:p>
            <a:pPr lvl="1"/>
            <a:endParaRPr lang="en-CA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601546C-D107-A885-E67D-65BC69D8F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/>
              <a:t>Architecture decisions for low Power</a:t>
            </a:r>
            <a:endParaRPr lang="en-C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A7FB6B-C5BE-DD3A-427F-2146E6F9DC69}"/>
              </a:ext>
            </a:extLst>
          </p:cNvPr>
          <p:cNvSpPr txBox="1"/>
          <p:nvPr/>
        </p:nvSpPr>
        <p:spPr>
          <a:xfrm>
            <a:off x="2369920" y="3748794"/>
            <a:ext cx="74521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400" b="1">
                <a:solidFill>
                  <a:schemeClr val="accent1"/>
                </a:solidFill>
              </a:rPr>
              <a:t>… Low Power Programmable Leader</a:t>
            </a:r>
          </a:p>
        </p:txBody>
      </p:sp>
    </p:spTree>
    <p:extLst>
      <p:ext uri="{BB962C8B-B14F-4D97-AF65-F5344CB8AC3E}">
        <p14:creationId xmlns:p14="http://schemas.microsoft.com/office/powerpoint/2010/main" val="2712248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80194-F102-A54B-2BCD-DCC54C07D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AD27E14-E45D-C394-816F-3C9997A88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LUT4 vs LUT6</a:t>
            </a:r>
          </a:p>
        </p:txBody>
      </p:sp>
    </p:spTree>
    <p:extLst>
      <p:ext uri="{BB962C8B-B14F-4D97-AF65-F5344CB8AC3E}">
        <p14:creationId xmlns:p14="http://schemas.microsoft.com/office/powerpoint/2010/main" val="634212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6F61D4-CDBC-E39F-3D31-9C6E28FACB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" t="1793" r="2120" b="2349"/>
          <a:stretch>
            <a:fillRect/>
          </a:stretch>
        </p:blipFill>
        <p:spPr>
          <a:xfrm>
            <a:off x="6138153" y="1021404"/>
            <a:ext cx="3025302" cy="20914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AACB8C-E03D-1746-DB30-03EA42BAB7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" t="1499" r="1373" b="2498"/>
          <a:stretch>
            <a:fillRect/>
          </a:stretch>
        </p:blipFill>
        <p:spPr>
          <a:xfrm>
            <a:off x="359922" y="1011678"/>
            <a:ext cx="3093397" cy="21011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09CC2E-2269-7230-1A2C-072078C76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4737" y="1280280"/>
            <a:ext cx="858085" cy="158582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CA2727-64DF-3A5D-5E62-1CF815387C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84838" y="1149938"/>
            <a:ext cx="1238249" cy="184651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itle 5">
            <a:extLst>
              <a:ext uri="{FF2B5EF4-FFF2-40B4-BE49-F238E27FC236}">
                <a16:creationId xmlns:a16="http://schemas.microsoft.com/office/drawing/2014/main" id="{07310F36-2613-D3CF-A1AB-C18325841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</p:spPr>
        <p:txBody>
          <a:bodyPr/>
          <a:lstStyle/>
          <a:p>
            <a:r>
              <a:rPr lang="en-US"/>
              <a:t>LUT4 Architecture Optimal for Small &amp; Mid-Range FPGAs</a:t>
            </a:r>
            <a:br>
              <a:rPr lang="en-US"/>
            </a:br>
            <a:r>
              <a:rPr lang="en-US"/>
              <a:t>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4E04DC-F9ED-70F1-854F-ECA7759C80C7}"/>
              </a:ext>
            </a:extLst>
          </p:cNvPr>
          <p:cNvSpPr/>
          <p:nvPr/>
        </p:nvSpPr>
        <p:spPr>
          <a:xfrm>
            <a:off x="1457895" y="3743007"/>
            <a:ext cx="23775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LUT6 – is ~4</a:t>
            </a:r>
            <a:r>
              <a:rPr lang="en-US" sz="2000">
                <a:solidFill>
                  <a:srgbClr val="FFFFFF"/>
                </a:solidFill>
                <a:latin typeface="Arial" panose="020B0604020202020204"/>
                <a:cs typeface="Arial" panose="020B0604020202020204" pitchFamily="34" charset="0"/>
                <a:sym typeface="Gill Sans" charset="0"/>
              </a:rPr>
              <a:t>X 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the size of a LUT4 in Silicon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2DDCFB-A80E-D2E1-889A-61D1950A13F3}"/>
              </a:ext>
            </a:extLst>
          </p:cNvPr>
          <p:cNvSpPr/>
          <p:nvPr/>
        </p:nvSpPr>
        <p:spPr>
          <a:xfrm>
            <a:off x="5711040" y="3699398"/>
            <a:ext cx="23674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LUT4 is faster performance vs LUT6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194564-D617-4065-F2DB-E5E6302210E6}"/>
              </a:ext>
            </a:extLst>
          </p:cNvPr>
          <p:cNvSpPr/>
          <p:nvPr/>
        </p:nvSpPr>
        <p:spPr>
          <a:xfrm>
            <a:off x="1457895" y="5060272"/>
            <a:ext cx="29527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On the same technology LUT4 is 1/4th static power of LUT6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80C88C-2304-8814-327A-7BAC8BA1FA27}"/>
              </a:ext>
            </a:extLst>
          </p:cNvPr>
          <p:cNvSpPr/>
          <p:nvPr/>
        </p:nvSpPr>
        <p:spPr>
          <a:xfrm>
            <a:off x="5711040" y="4893352"/>
            <a:ext cx="23674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LUT6 – offers 4X distributed Memory per logic cell </a:t>
            </a:r>
            <a:b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</a:b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(64 bits vs 16 bits)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9B42802-EAF8-3967-D430-BA72AFE275F1}"/>
              </a:ext>
            </a:extLst>
          </p:cNvPr>
          <p:cNvSpPr/>
          <p:nvPr/>
        </p:nvSpPr>
        <p:spPr>
          <a:xfrm>
            <a:off x="8753291" y="3688078"/>
            <a:ext cx="3133909" cy="2195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For the same design implementation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C22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More logic levels when using LUT4 vs LUT6 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C22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Power advantage of LUT4 vs LUT6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C6A6A6C-E9AA-CB49-36F1-6BAAC635EED6}"/>
              </a:ext>
            </a:extLst>
          </p:cNvPr>
          <p:cNvGrpSpPr/>
          <p:nvPr/>
        </p:nvGrpSpPr>
        <p:grpSpPr>
          <a:xfrm>
            <a:off x="4557945" y="3688078"/>
            <a:ext cx="1005840" cy="1005840"/>
            <a:chOff x="4557945" y="3688078"/>
            <a:chExt cx="1005840" cy="100584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F0384D8-FB7C-71F4-DD64-BB276CE80B83}"/>
                </a:ext>
              </a:extLst>
            </p:cNvPr>
            <p:cNvSpPr/>
            <p:nvPr/>
          </p:nvSpPr>
          <p:spPr bwMode="auto">
            <a:xfrm>
              <a:off x="4557945" y="3688078"/>
              <a:ext cx="1005840" cy="1005840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C1819D4-66FF-BE25-9BCC-988ACF9FC2F8}"/>
                </a:ext>
              </a:extLst>
            </p:cNvPr>
            <p:cNvGrpSpPr/>
            <p:nvPr/>
          </p:nvGrpSpPr>
          <p:grpSpPr>
            <a:xfrm>
              <a:off x="4861116" y="3875303"/>
              <a:ext cx="399498" cy="631389"/>
              <a:chOff x="8697913" y="1800225"/>
              <a:chExt cx="312738" cy="503238"/>
            </a:xfrm>
            <a:solidFill>
              <a:schemeClr val="accent1"/>
            </a:solidFill>
          </p:grpSpPr>
          <p:sp>
            <p:nvSpPr>
              <p:cNvPr id="17" name="Freeform 123">
                <a:extLst>
                  <a:ext uri="{FF2B5EF4-FFF2-40B4-BE49-F238E27FC236}">
                    <a16:creationId xmlns:a16="http://schemas.microsoft.com/office/drawing/2014/main" id="{6D2E9332-DA01-4E6E-B836-E488CB0EEE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16963" y="2020888"/>
                <a:ext cx="282575" cy="282575"/>
              </a:xfrm>
              <a:custGeom>
                <a:avLst/>
                <a:gdLst>
                  <a:gd name="T0" fmla="*/ 191 w 223"/>
                  <a:gd name="T1" fmla="*/ 33 h 223"/>
                  <a:gd name="T2" fmla="*/ 191 w 223"/>
                  <a:gd name="T3" fmla="*/ 33 h 223"/>
                  <a:gd name="T4" fmla="*/ 190 w 223"/>
                  <a:gd name="T5" fmla="*/ 32 h 223"/>
                  <a:gd name="T6" fmla="*/ 112 w 223"/>
                  <a:gd name="T7" fmla="*/ 0 h 223"/>
                  <a:gd name="T8" fmla="*/ 33 w 223"/>
                  <a:gd name="T9" fmla="*/ 32 h 223"/>
                  <a:gd name="T10" fmla="*/ 33 w 223"/>
                  <a:gd name="T11" fmla="*/ 33 h 223"/>
                  <a:gd name="T12" fmla="*/ 33 w 223"/>
                  <a:gd name="T13" fmla="*/ 33 h 223"/>
                  <a:gd name="T14" fmla="*/ 0 w 223"/>
                  <a:gd name="T15" fmla="*/ 111 h 223"/>
                  <a:gd name="T16" fmla="*/ 33 w 223"/>
                  <a:gd name="T17" fmla="*/ 190 h 223"/>
                  <a:gd name="T18" fmla="*/ 33 w 223"/>
                  <a:gd name="T19" fmla="*/ 190 h 223"/>
                  <a:gd name="T20" fmla="*/ 33 w 223"/>
                  <a:gd name="T21" fmla="*/ 190 h 223"/>
                  <a:gd name="T22" fmla="*/ 112 w 223"/>
                  <a:gd name="T23" fmla="*/ 223 h 223"/>
                  <a:gd name="T24" fmla="*/ 190 w 223"/>
                  <a:gd name="T25" fmla="*/ 190 h 223"/>
                  <a:gd name="T26" fmla="*/ 191 w 223"/>
                  <a:gd name="T27" fmla="*/ 190 h 223"/>
                  <a:gd name="T28" fmla="*/ 191 w 223"/>
                  <a:gd name="T29" fmla="*/ 190 h 223"/>
                  <a:gd name="T30" fmla="*/ 223 w 223"/>
                  <a:gd name="T31" fmla="*/ 111 h 223"/>
                  <a:gd name="T32" fmla="*/ 191 w 223"/>
                  <a:gd name="T33" fmla="*/ 33 h 223"/>
                  <a:gd name="T34" fmla="*/ 196 w 223"/>
                  <a:gd name="T35" fmla="*/ 117 h 223"/>
                  <a:gd name="T36" fmla="*/ 212 w 223"/>
                  <a:gd name="T37" fmla="*/ 117 h 223"/>
                  <a:gd name="T38" fmla="*/ 186 w 223"/>
                  <a:gd name="T39" fmla="*/ 178 h 223"/>
                  <a:gd name="T40" fmla="*/ 175 w 223"/>
                  <a:gd name="T41" fmla="*/ 167 h 223"/>
                  <a:gd name="T42" fmla="*/ 167 w 223"/>
                  <a:gd name="T43" fmla="*/ 167 h 223"/>
                  <a:gd name="T44" fmla="*/ 167 w 223"/>
                  <a:gd name="T45" fmla="*/ 175 h 223"/>
                  <a:gd name="T46" fmla="*/ 178 w 223"/>
                  <a:gd name="T47" fmla="*/ 186 h 223"/>
                  <a:gd name="T48" fmla="*/ 117 w 223"/>
                  <a:gd name="T49" fmla="*/ 211 h 223"/>
                  <a:gd name="T50" fmla="*/ 117 w 223"/>
                  <a:gd name="T51" fmla="*/ 195 h 223"/>
                  <a:gd name="T52" fmla="*/ 112 w 223"/>
                  <a:gd name="T53" fmla="*/ 190 h 223"/>
                  <a:gd name="T54" fmla="*/ 106 w 223"/>
                  <a:gd name="T55" fmla="*/ 195 h 223"/>
                  <a:gd name="T56" fmla="*/ 106 w 223"/>
                  <a:gd name="T57" fmla="*/ 211 h 223"/>
                  <a:gd name="T58" fmla="*/ 45 w 223"/>
                  <a:gd name="T59" fmla="*/ 186 h 223"/>
                  <a:gd name="T60" fmla="*/ 56 w 223"/>
                  <a:gd name="T61" fmla="*/ 175 h 223"/>
                  <a:gd name="T62" fmla="*/ 56 w 223"/>
                  <a:gd name="T63" fmla="*/ 167 h 223"/>
                  <a:gd name="T64" fmla="*/ 48 w 223"/>
                  <a:gd name="T65" fmla="*/ 167 h 223"/>
                  <a:gd name="T66" fmla="*/ 37 w 223"/>
                  <a:gd name="T67" fmla="*/ 178 h 223"/>
                  <a:gd name="T68" fmla="*/ 12 w 223"/>
                  <a:gd name="T69" fmla="*/ 117 h 223"/>
                  <a:gd name="T70" fmla="*/ 28 w 223"/>
                  <a:gd name="T71" fmla="*/ 117 h 223"/>
                  <a:gd name="T72" fmla="*/ 33 w 223"/>
                  <a:gd name="T73" fmla="*/ 111 h 223"/>
                  <a:gd name="T74" fmla="*/ 28 w 223"/>
                  <a:gd name="T75" fmla="*/ 106 h 223"/>
                  <a:gd name="T76" fmla="*/ 12 w 223"/>
                  <a:gd name="T77" fmla="*/ 106 h 223"/>
                  <a:gd name="T78" fmla="*/ 37 w 223"/>
                  <a:gd name="T79" fmla="*/ 45 h 223"/>
                  <a:gd name="T80" fmla="*/ 48 w 223"/>
                  <a:gd name="T81" fmla="*/ 56 h 223"/>
                  <a:gd name="T82" fmla="*/ 52 w 223"/>
                  <a:gd name="T83" fmla="*/ 58 h 223"/>
                  <a:gd name="T84" fmla="*/ 56 w 223"/>
                  <a:gd name="T85" fmla="*/ 56 h 223"/>
                  <a:gd name="T86" fmla="*/ 56 w 223"/>
                  <a:gd name="T87" fmla="*/ 48 h 223"/>
                  <a:gd name="T88" fmla="*/ 45 w 223"/>
                  <a:gd name="T89" fmla="*/ 37 h 223"/>
                  <a:gd name="T90" fmla="*/ 106 w 223"/>
                  <a:gd name="T91" fmla="*/ 12 h 223"/>
                  <a:gd name="T92" fmla="*/ 106 w 223"/>
                  <a:gd name="T93" fmla="*/ 27 h 223"/>
                  <a:gd name="T94" fmla="*/ 112 w 223"/>
                  <a:gd name="T95" fmla="*/ 33 h 223"/>
                  <a:gd name="T96" fmla="*/ 117 w 223"/>
                  <a:gd name="T97" fmla="*/ 27 h 223"/>
                  <a:gd name="T98" fmla="*/ 117 w 223"/>
                  <a:gd name="T99" fmla="*/ 12 h 223"/>
                  <a:gd name="T100" fmla="*/ 178 w 223"/>
                  <a:gd name="T101" fmla="*/ 37 h 223"/>
                  <a:gd name="T102" fmla="*/ 167 w 223"/>
                  <a:gd name="T103" fmla="*/ 48 h 223"/>
                  <a:gd name="T104" fmla="*/ 167 w 223"/>
                  <a:gd name="T105" fmla="*/ 56 h 223"/>
                  <a:gd name="T106" fmla="*/ 171 w 223"/>
                  <a:gd name="T107" fmla="*/ 58 h 223"/>
                  <a:gd name="T108" fmla="*/ 175 w 223"/>
                  <a:gd name="T109" fmla="*/ 56 h 223"/>
                  <a:gd name="T110" fmla="*/ 186 w 223"/>
                  <a:gd name="T111" fmla="*/ 45 h 223"/>
                  <a:gd name="T112" fmla="*/ 212 w 223"/>
                  <a:gd name="T113" fmla="*/ 106 h 223"/>
                  <a:gd name="T114" fmla="*/ 196 w 223"/>
                  <a:gd name="T115" fmla="*/ 106 h 223"/>
                  <a:gd name="T116" fmla="*/ 190 w 223"/>
                  <a:gd name="T117" fmla="*/ 111 h 223"/>
                  <a:gd name="T118" fmla="*/ 196 w 223"/>
                  <a:gd name="T119" fmla="*/ 117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3" h="223">
                    <a:moveTo>
                      <a:pt x="191" y="33"/>
                    </a:moveTo>
                    <a:cubicBezTo>
                      <a:pt x="191" y="33"/>
                      <a:pt x="191" y="33"/>
                      <a:pt x="191" y="33"/>
                    </a:cubicBezTo>
                    <a:cubicBezTo>
                      <a:pt x="190" y="33"/>
                      <a:pt x="190" y="33"/>
                      <a:pt x="190" y="32"/>
                    </a:cubicBezTo>
                    <a:cubicBezTo>
                      <a:pt x="170" y="12"/>
                      <a:pt x="142" y="0"/>
                      <a:pt x="112" y="0"/>
                    </a:cubicBezTo>
                    <a:cubicBezTo>
                      <a:pt x="81" y="0"/>
                      <a:pt x="53" y="12"/>
                      <a:pt x="33" y="32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13" y="53"/>
                      <a:pt x="0" y="81"/>
                      <a:pt x="0" y="111"/>
                    </a:cubicBezTo>
                    <a:cubicBezTo>
                      <a:pt x="0" y="142"/>
                      <a:pt x="13" y="170"/>
                      <a:pt x="33" y="190"/>
                    </a:cubicBezTo>
                    <a:cubicBezTo>
                      <a:pt x="33" y="190"/>
                      <a:pt x="33" y="190"/>
                      <a:pt x="33" y="190"/>
                    </a:cubicBezTo>
                    <a:cubicBezTo>
                      <a:pt x="33" y="190"/>
                      <a:pt x="33" y="190"/>
                      <a:pt x="33" y="190"/>
                    </a:cubicBezTo>
                    <a:cubicBezTo>
                      <a:pt x="53" y="211"/>
                      <a:pt x="81" y="223"/>
                      <a:pt x="112" y="223"/>
                    </a:cubicBezTo>
                    <a:cubicBezTo>
                      <a:pt x="142" y="223"/>
                      <a:pt x="170" y="211"/>
                      <a:pt x="190" y="190"/>
                    </a:cubicBezTo>
                    <a:cubicBezTo>
                      <a:pt x="190" y="190"/>
                      <a:pt x="190" y="190"/>
                      <a:pt x="191" y="190"/>
                    </a:cubicBezTo>
                    <a:cubicBezTo>
                      <a:pt x="191" y="190"/>
                      <a:pt x="191" y="190"/>
                      <a:pt x="191" y="190"/>
                    </a:cubicBezTo>
                    <a:cubicBezTo>
                      <a:pt x="211" y="170"/>
                      <a:pt x="223" y="142"/>
                      <a:pt x="223" y="111"/>
                    </a:cubicBezTo>
                    <a:cubicBezTo>
                      <a:pt x="223" y="81"/>
                      <a:pt x="211" y="53"/>
                      <a:pt x="191" y="33"/>
                    </a:cubicBezTo>
                    <a:close/>
                    <a:moveTo>
                      <a:pt x="196" y="117"/>
                    </a:moveTo>
                    <a:cubicBezTo>
                      <a:pt x="212" y="117"/>
                      <a:pt x="212" y="117"/>
                      <a:pt x="212" y="117"/>
                    </a:cubicBezTo>
                    <a:cubicBezTo>
                      <a:pt x="210" y="140"/>
                      <a:pt x="201" y="162"/>
                      <a:pt x="186" y="178"/>
                    </a:cubicBezTo>
                    <a:cubicBezTo>
                      <a:pt x="175" y="167"/>
                      <a:pt x="175" y="167"/>
                      <a:pt x="175" y="167"/>
                    </a:cubicBezTo>
                    <a:cubicBezTo>
                      <a:pt x="173" y="165"/>
                      <a:pt x="169" y="165"/>
                      <a:pt x="167" y="167"/>
                    </a:cubicBezTo>
                    <a:cubicBezTo>
                      <a:pt x="165" y="169"/>
                      <a:pt x="165" y="173"/>
                      <a:pt x="167" y="175"/>
                    </a:cubicBezTo>
                    <a:cubicBezTo>
                      <a:pt x="178" y="186"/>
                      <a:pt x="178" y="186"/>
                      <a:pt x="178" y="186"/>
                    </a:cubicBezTo>
                    <a:cubicBezTo>
                      <a:pt x="162" y="201"/>
                      <a:pt x="141" y="210"/>
                      <a:pt x="117" y="211"/>
                    </a:cubicBezTo>
                    <a:cubicBezTo>
                      <a:pt x="117" y="195"/>
                      <a:pt x="117" y="195"/>
                      <a:pt x="117" y="195"/>
                    </a:cubicBezTo>
                    <a:cubicBezTo>
                      <a:pt x="117" y="192"/>
                      <a:pt x="115" y="190"/>
                      <a:pt x="112" y="190"/>
                    </a:cubicBezTo>
                    <a:cubicBezTo>
                      <a:pt x="109" y="190"/>
                      <a:pt x="106" y="192"/>
                      <a:pt x="106" y="195"/>
                    </a:cubicBezTo>
                    <a:cubicBezTo>
                      <a:pt x="106" y="211"/>
                      <a:pt x="106" y="211"/>
                      <a:pt x="106" y="211"/>
                    </a:cubicBezTo>
                    <a:cubicBezTo>
                      <a:pt x="83" y="210"/>
                      <a:pt x="62" y="201"/>
                      <a:pt x="45" y="186"/>
                    </a:cubicBezTo>
                    <a:cubicBezTo>
                      <a:pt x="56" y="175"/>
                      <a:pt x="56" y="175"/>
                      <a:pt x="56" y="175"/>
                    </a:cubicBezTo>
                    <a:cubicBezTo>
                      <a:pt x="59" y="173"/>
                      <a:pt x="59" y="169"/>
                      <a:pt x="56" y="167"/>
                    </a:cubicBezTo>
                    <a:cubicBezTo>
                      <a:pt x="54" y="165"/>
                      <a:pt x="51" y="165"/>
                      <a:pt x="48" y="167"/>
                    </a:cubicBezTo>
                    <a:cubicBezTo>
                      <a:pt x="37" y="178"/>
                      <a:pt x="37" y="178"/>
                      <a:pt x="37" y="178"/>
                    </a:cubicBezTo>
                    <a:cubicBezTo>
                      <a:pt x="23" y="162"/>
                      <a:pt x="13" y="140"/>
                      <a:pt x="12" y="117"/>
                    </a:cubicBezTo>
                    <a:cubicBezTo>
                      <a:pt x="28" y="117"/>
                      <a:pt x="28" y="117"/>
                      <a:pt x="28" y="117"/>
                    </a:cubicBezTo>
                    <a:cubicBezTo>
                      <a:pt x="31" y="117"/>
                      <a:pt x="33" y="115"/>
                      <a:pt x="33" y="111"/>
                    </a:cubicBezTo>
                    <a:cubicBezTo>
                      <a:pt x="33" y="108"/>
                      <a:pt x="31" y="106"/>
                      <a:pt x="28" y="106"/>
                    </a:cubicBezTo>
                    <a:cubicBezTo>
                      <a:pt x="12" y="106"/>
                      <a:pt x="12" y="106"/>
                      <a:pt x="12" y="106"/>
                    </a:cubicBezTo>
                    <a:cubicBezTo>
                      <a:pt x="13" y="82"/>
                      <a:pt x="23" y="61"/>
                      <a:pt x="37" y="45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9" y="57"/>
                      <a:pt x="51" y="58"/>
                      <a:pt x="52" y="58"/>
                    </a:cubicBezTo>
                    <a:cubicBezTo>
                      <a:pt x="54" y="58"/>
                      <a:pt x="55" y="57"/>
                      <a:pt x="56" y="56"/>
                    </a:cubicBezTo>
                    <a:cubicBezTo>
                      <a:pt x="59" y="54"/>
                      <a:pt x="59" y="50"/>
                      <a:pt x="56" y="48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62" y="22"/>
                      <a:pt x="83" y="13"/>
                      <a:pt x="106" y="12"/>
                    </a:cubicBezTo>
                    <a:cubicBezTo>
                      <a:pt x="106" y="27"/>
                      <a:pt x="106" y="27"/>
                      <a:pt x="106" y="27"/>
                    </a:cubicBezTo>
                    <a:cubicBezTo>
                      <a:pt x="106" y="31"/>
                      <a:pt x="109" y="33"/>
                      <a:pt x="112" y="33"/>
                    </a:cubicBezTo>
                    <a:cubicBezTo>
                      <a:pt x="115" y="33"/>
                      <a:pt x="117" y="31"/>
                      <a:pt x="117" y="27"/>
                    </a:cubicBezTo>
                    <a:cubicBezTo>
                      <a:pt x="117" y="12"/>
                      <a:pt x="117" y="12"/>
                      <a:pt x="117" y="12"/>
                    </a:cubicBezTo>
                    <a:cubicBezTo>
                      <a:pt x="141" y="13"/>
                      <a:pt x="162" y="22"/>
                      <a:pt x="178" y="37"/>
                    </a:cubicBezTo>
                    <a:cubicBezTo>
                      <a:pt x="167" y="48"/>
                      <a:pt x="167" y="48"/>
                      <a:pt x="167" y="48"/>
                    </a:cubicBezTo>
                    <a:cubicBezTo>
                      <a:pt x="165" y="50"/>
                      <a:pt x="165" y="54"/>
                      <a:pt x="167" y="56"/>
                    </a:cubicBezTo>
                    <a:cubicBezTo>
                      <a:pt x="168" y="57"/>
                      <a:pt x="170" y="58"/>
                      <a:pt x="171" y="58"/>
                    </a:cubicBezTo>
                    <a:cubicBezTo>
                      <a:pt x="173" y="58"/>
                      <a:pt x="174" y="57"/>
                      <a:pt x="175" y="56"/>
                    </a:cubicBezTo>
                    <a:cubicBezTo>
                      <a:pt x="186" y="45"/>
                      <a:pt x="186" y="45"/>
                      <a:pt x="186" y="45"/>
                    </a:cubicBezTo>
                    <a:cubicBezTo>
                      <a:pt x="201" y="61"/>
                      <a:pt x="210" y="82"/>
                      <a:pt x="212" y="106"/>
                    </a:cubicBezTo>
                    <a:cubicBezTo>
                      <a:pt x="196" y="106"/>
                      <a:pt x="196" y="106"/>
                      <a:pt x="196" y="106"/>
                    </a:cubicBezTo>
                    <a:cubicBezTo>
                      <a:pt x="193" y="106"/>
                      <a:pt x="190" y="108"/>
                      <a:pt x="190" y="111"/>
                    </a:cubicBezTo>
                    <a:cubicBezTo>
                      <a:pt x="190" y="115"/>
                      <a:pt x="193" y="117"/>
                      <a:pt x="196" y="1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8" name="Freeform 124">
                <a:extLst>
                  <a:ext uri="{FF2B5EF4-FFF2-40B4-BE49-F238E27FC236}">
                    <a16:creationId xmlns:a16="http://schemas.microsoft.com/office/drawing/2014/main" id="{BD75F2BF-4FD5-14B3-C7FD-D34DDFDFB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4751" y="2101850"/>
                <a:ext cx="114300" cy="68263"/>
              </a:xfrm>
              <a:custGeom>
                <a:avLst/>
                <a:gdLst>
                  <a:gd name="T0" fmla="*/ 80 w 90"/>
                  <a:gd name="T1" fmla="*/ 3 h 53"/>
                  <a:gd name="T2" fmla="*/ 49 w 90"/>
                  <a:gd name="T3" fmla="*/ 40 h 53"/>
                  <a:gd name="T4" fmla="*/ 10 w 90"/>
                  <a:gd name="T5" fmla="*/ 15 h 53"/>
                  <a:gd name="T6" fmla="*/ 2 w 90"/>
                  <a:gd name="T7" fmla="*/ 17 h 53"/>
                  <a:gd name="T8" fmla="*/ 4 w 90"/>
                  <a:gd name="T9" fmla="*/ 25 h 53"/>
                  <a:gd name="T10" fmla="*/ 47 w 90"/>
                  <a:gd name="T11" fmla="*/ 52 h 53"/>
                  <a:gd name="T12" fmla="*/ 50 w 90"/>
                  <a:gd name="T13" fmla="*/ 53 h 53"/>
                  <a:gd name="T14" fmla="*/ 54 w 90"/>
                  <a:gd name="T15" fmla="*/ 51 h 53"/>
                  <a:gd name="T16" fmla="*/ 88 w 90"/>
                  <a:gd name="T17" fmla="*/ 11 h 53"/>
                  <a:gd name="T18" fmla="*/ 88 w 90"/>
                  <a:gd name="T19" fmla="*/ 3 h 53"/>
                  <a:gd name="T20" fmla="*/ 80 w 90"/>
                  <a:gd name="T21" fmla="*/ 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53">
                    <a:moveTo>
                      <a:pt x="80" y="3"/>
                    </a:moveTo>
                    <a:cubicBezTo>
                      <a:pt x="49" y="40"/>
                      <a:pt x="49" y="40"/>
                      <a:pt x="49" y="40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7" y="14"/>
                      <a:pt x="4" y="15"/>
                      <a:pt x="2" y="17"/>
                    </a:cubicBezTo>
                    <a:cubicBezTo>
                      <a:pt x="0" y="20"/>
                      <a:pt x="1" y="23"/>
                      <a:pt x="4" y="25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8" y="53"/>
                      <a:pt x="49" y="53"/>
                      <a:pt x="50" y="53"/>
                    </a:cubicBezTo>
                    <a:cubicBezTo>
                      <a:pt x="51" y="53"/>
                      <a:pt x="53" y="52"/>
                      <a:pt x="54" y="51"/>
                    </a:cubicBezTo>
                    <a:cubicBezTo>
                      <a:pt x="88" y="11"/>
                      <a:pt x="88" y="11"/>
                      <a:pt x="88" y="11"/>
                    </a:cubicBezTo>
                    <a:cubicBezTo>
                      <a:pt x="90" y="8"/>
                      <a:pt x="90" y="5"/>
                      <a:pt x="88" y="3"/>
                    </a:cubicBezTo>
                    <a:cubicBezTo>
                      <a:pt x="85" y="0"/>
                      <a:pt x="82" y="1"/>
                      <a:pt x="8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" name="Freeform 125">
                <a:extLst>
                  <a:ext uri="{FF2B5EF4-FFF2-40B4-BE49-F238E27FC236}">
                    <a16:creationId xmlns:a16="http://schemas.microsoft.com/office/drawing/2014/main" id="{64AB6BFB-4478-45D3-B21B-C8FE5BCE8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7913" y="1914525"/>
                <a:ext cx="96838" cy="180975"/>
              </a:xfrm>
              <a:custGeom>
                <a:avLst/>
                <a:gdLst>
                  <a:gd name="T0" fmla="*/ 20 w 77"/>
                  <a:gd name="T1" fmla="*/ 143 h 143"/>
                  <a:gd name="T2" fmla="*/ 23 w 77"/>
                  <a:gd name="T3" fmla="*/ 135 h 143"/>
                  <a:gd name="T4" fmla="*/ 21 w 77"/>
                  <a:gd name="T5" fmla="*/ 125 h 143"/>
                  <a:gd name="T6" fmla="*/ 56 w 77"/>
                  <a:gd name="T7" fmla="*/ 21 h 143"/>
                  <a:gd name="T8" fmla="*/ 62 w 77"/>
                  <a:gd name="T9" fmla="*/ 80 h 143"/>
                  <a:gd name="T10" fmla="*/ 66 w 77"/>
                  <a:gd name="T11" fmla="*/ 87 h 143"/>
                  <a:gd name="T12" fmla="*/ 73 w 77"/>
                  <a:gd name="T13" fmla="*/ 90 h 143"/>
                  <a:gd name="T14" fmla="*/ 76 w 77"/>
                  <a:gd name="T15" fmla="*/ 82 h 143"/>
                  <a:gd name="T16" fmla="*/ 73 w 77"/>
                  <a:gd name="T17" fmla="*/ 76 h 143"/>
                  <a:gd name="T18" fmla="*/ 71 w 77"/>
                  <a:gd name="T19" fmla="*/ 8 h 143"/>
                  <a:gd name="T20" fmla="*/ 69 w 77"/>
                  <a:gd name="T21" fmla="*/ 2 h 143"/>
                  <a:gd name="T22" fmla="*/ 63 w 77"/>
                  <a:gd name="T23" fmla="*/ 2 h 143"/>
                  <a:gd name="T24" fmla="*/ 10 w 77"/>
                  <a:gd name="T25" fmla="*/ 128 h 143"/>
                  <a:gd name="T26" fmla="*/ 13 w 77"/>
                  <a:gd name="T27" fmla="*/ 139 h 143"/>
                  <a:gd name="T28" fmla="*/ 18 w 77"/>
                  <a:gd name="T29" fmla="*/ 143 h 143"/>
                  <a:gd name="T30" fmla="*/ 20 w 77"/>
                  <a:gd name="T31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" h="143">
                    <a:moveTo>
                      <a:pt x="20" y="143"/>
                    </a:moveTo>
                    <a:cubicBezTo>
                      <a:pt x="23" y="142"/>
                      <a:pt x="24" y="138"/>
                      <a:pt x="23" y="135"/>
                    </a:cubicBezTo>
                    <a:cubicBezTo>
                      <a:pt x="22" y="132"/>
                      <a:pt x="22" y="129"/>
                      <a:pt x="21" y="125"/>
                    </a:cubicBezTo>
                    <a:cubicBezTo>
                      <a:pt x="13" y="87"/>
                      <a:pt x="27" y="47"/>
                      <a:pt x="56" y="21"/>
                    </a:cubicBezTo>
                    <a:cubicBezTo>
                      <a:pt x="53" y="37"/>
                      <a:pt x="53" y="58"/>
                      <a:pt x="62" y="80"/>
                    </a:cubicBezTo>
                    <a:cubicBezTo>
                      <a:pt x="63" y="83"/>
                      <a:pt x="64" y="85"/>
                      <a:pt x="66" y="87"/>
                    </a:cubicBezTo>
                    <a:cubicBezTo>
                      <a:pt x="67" y="90"/>
                      <a:pt x="70" y="91"/>
                      <a:pt x="73" y="90"/>
                    </a:cubicBezTo>
                    <a:cubicBezTo>
                      <a:pt x="76" y="88"/>
                      <a:pt x="77" y="85"/>
                      <a:pt x="76" y="82"/>
                    </a:cubicBezTo>
                    <a:cubicBezTo>
                      <a:pt x="75" y="80"/>
                      <a:pt x="74" y="78"/>
                      <a:pt x="73" y="76"/>
                    </a:cubicBezTo>
                    <a:cubicBezTo>
                      <a:pt x="61" y="47"/>
                      <a:pt x="67" y="21"/>
                      <a:pt x="71" y="8"/>
                    </a:cubicBezTo>
                    <a:cubicBezTo>
                      <a:pt x="72" y="6"/>
                      <a:pt x="71" y="3"/>
                      <a:pt x="69" y="2"/>
                    </a:cubicBezTo>
                    <a:cubicBezTo>
                      <a:pt x="67" y="0"/>
                      <a:pt x="65" y="0"/>
                      <a:pt x="63" y="2"/>
                    </a:cubicBezTo>
                    <a:cubicBezTo>
                      <a:pt x="21" y="30"/>
                      <a:pt x="0" y="79"/>
                      <a:pt x="10" y="128"/>
                    </a:cubicBezTo>
                    <a:cubicBezTo>
                      <a:pt x="10" y="131"/>
                      <a:pt x="11" y="135"/>
                      <a:pt x="13" y="139"/>
                    </a:cubicBezTo>
                    <a:cubicBezTo>
                      <a:pt x="13" y="141"/>
                      <a:pt x="16" y="143"/>
                      <a:pt x="18" y="143"/>
                    </a:cubicBezTo>
                    <a:cubicBezTo>
                      <a:pt x="19" y="143"/>
                      <a:pt x="19" y="143"/>
                      <a:pt x="20" y="1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" name="Freeform 126">
                <a:extLst>
                  <a:ext uri="{FF2B5EF4-FFF2-40B4-BE49-F238E27FC236}">
                    <a16:creationId xmlns:a16="http://schemas.microsoft.com/office/drawing/2014/main" id="{4F35A29B-B7B5-5239-D1EF-007DBB360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91576" y="1800225"/>
                <a:ext cx="219075" cy="306388"/>
              </a:xfrm>
              <a:custGeom>
                <a:avLst/>
                <a:gdLst>
                  <a:gd name="T0" fmla="*/ 172 w 173"/>
                  <a:gd name="T1" fmla="*/ 200 h 243"/>
                  <a:gd name="T2" fmla="*/ 143 w 173"/>
                  <a:gd name="T3" fmla="*/ 153 h 243"/>
                  <a:gd name="T4" fmla="*/ 110 w 173"/>
                  <a:gd name="T5" fmla="*/ 105 h 243"/>
                  <a:gd name="T6" fmla="*/ 110 w 173"/>
                  <a:gd name="T7" fmla="*/ 8 h 243"/>
                  <a:gd name="T8" fmla="*/ 109 w 173"/>
                  <a:gd name="T9" fmla="*/ 2 h 243"/>
                  <a:gd name="T10" fmla="*/ 103 w 173"/>
                  <a:gd name="T11" fmla="*/ 1 h 243"/>
                  <a:gd name="T12" fmla="*/ 17 w 173"/>
                  <a:gd name="T13" fmla="*/ 80 h 243"/>
                  <a:gd name="T14" fmla="*/ 7 w 173"/>
                  <a:gd name="T15" fmla="*/ 175 h 243"/>
                  <a:gd name="T16" fmla="*/ 14 w 173"/>
                  <a:gd name="T17" fmla="*/ 179 h 243"/>
                  <a:gd name="T18" fmla="*/ 18 w 173"/>
                  <a:gd name="T19" fmla="*/ 173 h 243"/>
                  <a:gd name="T20" fmla="*/ 28 w 173"/>
                  <a:gd name="T21" fmla="*/ 84 h 243"/>
                  <a:gd name="T22" fmla="*/ 96 w 173"/>
                  <a:gd name="T23" fmla="*/ 16 h 243"/>
                  <a:gd name="T24" fmla="*/ 99 w 173"/>
                  <a:gd name="T25" fmla="*/ 109 h 243"/>
                  <a:gd name="T26" fmla="*/ 135 w 173"/>
                  <a:gd name="T27" fmla="*/ 161 h 243"/>
                  <a:gd name="T28" fmla="*/ 160 w 173"/>
                  <a:gd name="T29" fmla="*/ 201 h 243"/>
                  <a:gd name="T30" fmla="*/ 155 w 173"/>
                  <a:gd name="T31" fmla="*/ 235 h 243"/>
                  <a:gd name="T32" fmla="*/ 158 w 173"/>
                  <a:gd name="T33" fmla="*/ 242 h 243"/>
                  <a:gd name="T34" fmla="*/ 160 w 173"/>
                  <a:gd name="T35" fmla="*/ 243 h 243"/>
                  <a:gd name="T36" fmla="*/ 165 w 173"/>
                  <a:gd name="T37" fmla="*/ 239 h 243"/>
                  <a:gd name="T38" fmla="*/ 172 w 173"/>
                  <a:gd name="T39" fmla="*/ 20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3" h="243">
                    <a:moveTo>
                      <a:pt x="172" y="200"/>
                    </a:moveTo>
                    <a:cubicBezTo>
                      <a:pt x="168" y="180"/>
                      <a:pt x="156" y="167"/>
                      <a:pt x="143" y="153"/>
                    </a:cubicBezTo>
                    <a:cubicBezTo>
                      <a:pt x="131" y="140"/>
                      <a:pt x="119" y="127"/>
                      <a:pt x="110" y="105"/>
                    </a:cubicBezTo>
                    <a:cubicBezTo>
                      <a:pt x="99" y="77"/>
                      <a:pt x="99" y="44"/>
                      <a:pt x="110" y="8"/>
                    </a:cubicBezTo>
                    <a:cubicBezTo>
                      <a:pt x="111" y="6"/>
                      <a:pt x="110" y="4"/>
                      <a:pt x="109" y="2"/>
                    </a:cubicBezTo>
                    <a:cubicBezTo>
                      <a:pt x="107" y="1"/>
                      <a:pt x="105" y="0"/>
                      <a:pt x="103" y="1"/>
                    </a:cubicBezTo>
                    <a:cubicBezTo>
                      <a:pt x="85" y="8"/>
                      <a:pt x="41" y="29"/>
                      <a:pt x="17" y="80"/>
                    </a:cubicBezTo>
                    <a:cubicBezTo>
                      <a:pt x="0" y="117"/>
                      <a:pt x="2" y="152"/>
                      <a:pt x="7" y="175"/>
                    </a:cubicBezTo>
                    <a:cubicBezTo>
                      <a:pt x="8" y="178"/>
                      <a:pt x="11" y="180"/>
                      <a:pt x="14" y="179"/>
                    </a:cubicBezTo>
                    <a:cubicBezTo>
                      <a:pt x="17" y="179"/>
                      <a:pt x="19" y="176"/>
                      <a:pt x="18" y="173"/>
                    </a:cubicBezTo>
                    <a:cubicBezTo>
                      <a:pt x="14" y="151"/>
                      <a:pt x="12" y="119"/>
                      <a:pt x="28" y="84"/>
                    </a:cubicBezTo>
                    <a:cubicBezTo>
                      <a:pt x="46" y="46"/>
                      <a:pt x="77" y="26"/>
                      <a:pt x="96" y="16"/>
                    </a:cubicBezTo>
                    <a:cubicBezTo>
                      <a:pt x="88" y="50"/>
                      <a:pt x="89" y="82"/>
                      <a:pt x="99" y="109"/>
                    </a:cubicBezTo>
                    <a:cubicBezTo>
                      <a:pt x="109" y="133"/>
                      <a:pt x="123" y="148"/>
                      <a:pt x="135" y="161"/>
                    </a:cubicBezTo>
                    <a:cubicBezTo>
                      <a:pt x="147" y="174"/>
                      <a:pt x="158" y="185"/>
                      <a:pt x="160" y="201"/>
                    </a:cubicBezTo>
                    <a:cubicBezTo>
                      <a:pt x="162" y="212"/>
                      <a:pt x="160" y="223"/>
                      <a:pt x="155" y="235"/>
                    </a:cubicBezTo>
                    <a:cubicBezTo>
                      <a:pt x="154" y="238"/>
                      <a:pt x="155" y="241"/>
                      <a:pt x="158" y="242"/>
                    </a:cubicBezTo>
                    <a:cubicBezTo>
                      <a:pt x="159" y="243"/>
                      <a:pt x="159" y="243"/>
                      <a:pt x="160" y="243"/>
                    </a:cubicBezTo>
                    <a:cubicBezTo>
                      <a:pt x="162" y="243"/>
                      <a:pt x="165" y="241"/>
                      <a:pt x="165" y="239"/>
                    </a:cubicBezTo>
                    <a:cubicBezTo>
                      <a:pt x="171" y="226"/>
                      <a:pt x="173" y="212"/>
                      <a:pt x="172" y="2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14CA516-51EE-88C4-5D41-ED1766CCFBA9}"/>
              </a:ext>
            </a:extLst>
          </p:cNvPr>
          <p:cNvGrpSpPr/>
          <p:nvPr/>
        </p:nvGrpSpPr>
        <p:grpSpPr>
          <a:xfrm>
            <a:off x="4557945" y="5065183"/>
            <a:ext cx="1005840" cy="1005840"/>
            <a:chOff x="4557945" y="5065183"/>
            <a:chExt cx="1005840" cy="100584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16AA187-915C-BB86-9185-9A9EB5259D0B}"/>
                </a:ext>
              </a:extLst>
            </p:cNvPr>
            <p:cNvSpPr/>
            <p:nvPr/>
          </p:nvSpPr>
          <p:spPr bwMode="auto">
            <a:xfrm>
              <a:off x="4557945" y="5065183"/>
              <a:ext cx="1005840" cy="1005840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23" name="Freeform 127">
              <a:extLst>
                <a:ext uri="{FF2B5EF4-FFF2-40B4-BE49-F238E27FC236}">
                  <a16:creationId xmlns:a16="http://schemas.microsoft.com/office/drawing/2014/main" id="{E75D4B79-F31D-5489-F8C8-32E29573BB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8065" y="5250417"/>
              <a:ext cx="645600" cy="635372"/>
            </a:xfrm>
            <a:custGeom>
              <a:avLst/>
              <a:gdLst>
                <a:gd name="T0" fmla="*/ 345 w 400"/>
                <a:gd name="T1" fmla="*/ 194 h 400"/>
                <a:gd name="T2" fmla="*/ 310 w 400"/>
                <a:gd name="T3" fmla="*/ 166 h 400"/>
                <a:gd name="T4" fmla="*/ 351 w 400"/>
                <a:gd name="T5" fmla="*/ 139 h 400"/>
                <a:gd name="T6" fmla="*/ 310 w 400"/>
                <a:gd name="T7" fmla="*/ 127 h 400"/>
                <a:gd name="T8" fmla="*/ 278 w 400"/>
                <a:gd name="T9" fmla="*/ 154 h 400"/>
                <a:gd name="T10" fmla="*/ 247 w 400"/>
                <a:gd name="T11" fmla="*/ 122 h 400"/>
                <a:gd name="T12" fmla="*/ 273 w 400"/>
                <a:gd name="T13" fmla="*/ 90 h 400"/>
                <a:gd name="T14" fmla="*/ 261 w 400"/>
                <a:gd name="T15" fmla="*/ 50 h 400"/>
                <a:gd name="T16" fmla="*/ 234 w 400"/>
                <a:gd name="T17" fmla="*/ 90 h 400"/>
                <a:gd name="T18" fmla="*/ 206 w 400"/>
                <a:gd name="T19" fmla="*/ 55 h 400"/>
                <a:gd name="T20" fmla="*/ 200 w 400"/>
                <a:gd name="T21" fmla="*/ 0 h 400"/>
                <a:gd name="T22" fmla="*/ 194 w 400"/>
                <a:gd name="T23" fmla="*/ 55 h 400"/>
                <a:gd name="T24" fmla="*/ 166 w 400"/>
                <a:gd name="T25" fmla="*/ 90 h 400"/>
                <a:gd name="T26" fmla="*/ 139 w 400"/>
                <a:gd name="T27" fmla="*/ 50 h 400"/>
                <a:gd name="T28" fmla="*/ 127 w 400"/>
                <a:gd name="T29" fmla="*/ 90 h 400"/>
                <a:gd name="T30" fmla="*/ 154 w 400"/>
                <a:gd name="T31" fmla="*/ 122 h 400"/>
                <a:gd name="T32" fmla="*/ 122 w 400"/>
                <a:gd name="T33" fmla="*/ 154 h 400"/>
                <a:gd name="T34" fmla="*/ 90 w 400"/>
                <a:gd name="T35" fmla="*/ 127 h 400"/>
                <a:gd name="T36" fmla="*/ 50 w 400"/>
                <a:gd name="T37" fmla="*/ 139 h 400"/>
                <a:gd name="T38" fmla="*/ 90 w 400"/>
                <a:gd name="T39" fmla="*/ 166 h 400"/>
                <a:gd name="T40" fmla="*/ 55 w 400"/>
                <a:gd name="T41" fmla="*/ 194 h 400"/>
                <a:gd name="T42" fmla="*/ 0 w 400"/>
                <a:gd name="T43" fmla="*/ 200 h 400"/>
                <a:gd name="T44" fmla="*/ 55 w 400"/>
                <a:gd name="T45" fmla="*/ 206 h 400"/>
                <a:gd name="T46" fmla="*/ 90 w 400"/>
                <a:gd name="T47" fmla="*/ 235 h 400"/>
                <a:gd name="T48" fmla="*/ 50 w 400"/>
                <a:gd name="T49" fmla="*/ 261 h 400"/>
                <a:gd name="T50" fmla="*/ 90 w 400"/>
                <a:gd name="T51" fmla="*/ 273 h 400"/>
                <a:gd name="T52" fmla="*/ 122 w 400"/>
                <a:gd name="T53" fmla="*/ 247 h 400"/>
                <a:gd name="T54" fmla="*/ 154 w 400"/>
                <a:gd name="T55" fmla="*/ 278 h 400"/>
                <a:gd name="T56" fmla="*/ 127 w 400"/>
                <a:gd name="T57" fmla="*/ 310 h 400"/>
                <a:gd name="T58" fmla="*/ 139 w 400"/>
                <a:gd name="T59" fmla="*/ 351 h 400"/>
                <a:gd name="T60" fmla="*/ 166 w 400"/>
                <a:gd name="T61" fmla="*/ 310 h 400"/>
                <a:gd name="T62" fmla="*/ 194 w 400"/>
                <a:gd name="T63" fmla="*/ 345 h 400"/>
                <a:gd name="T64" fmla="*/ 200 w 400"/>
                <a:gd name="T65" fmla="*/ 400 h 400"/>
                <a:gd name="T66" fmla="*/ 206 w 400"/>
                <a:gd name="T67" fmla="*/ 345 h 400"/>
                <a:gd name="T68" fmla="*/ 234 w 400"/>
                <a:gd name="T69" fmla="*/ 310 h 400"/>
                <a:gd name="T70" fmla="*/ 261 w 400"/>
                <a:gd name="T71" fmla="*/ 351 h 400"/>
                <a:gd name="T72" fmla="*/ 273 w 400"/>
                <a:gd name="T73" fmla="*/ 310 h 400"/>
                <a:gd name="T74" fmla="*/ 247 w 400"/>
                <a:gd name="T75" fmla="*/ 278 h 400"/>
                <a:gd name="T76" fmla="*/ 278 w 400"/>
                <a:gd name="T77" fmla="*/ 247 h 400"/>
                <a:gd name="T78" fmla="*/ 310 w 400"/>
                <a:gd name="T79" fmla="*/ 273 h 400"/>
                <a:gd name="T80" fmla="*/ 351 w 400"/>
                <a:gd name="T81" fmla="*/ 261 h 400"/>
                <a:gd name="T82" fmla="*/ 310 w 400"/>
                <a:gd name="T83" fmla="*/ 235 h 400"/>
                <a:gd name="T84" fmla="*/ 345 w 400"/>
                <a:gd name="T85" fmla="*/ 206 h 400"/>
                <a:gd name="T86" fmla="*/ 400 w 400"/>
                <a:gd name="T87" fmla="*/ 200 h 400"/>
                <a:gd name="T88" fmla="*/ 12 w 400"/>
                <a:gd name="T89" fmla="*/ 200 h 400"/>
                <a:gd name="T90" fmla="*/ 28 w 400"/>
                <a:gd name="T91" fmla="*/ 216 h 400"/>
                <a:gd name="T92" fmla="*/ 216 w 400"/>
                <a:gd name="T93" fmla="*/ 28 h 400"/>
                <a:gd name="T94" fmla="*/ 216 w 400"/>
                <a:gd name="T95" fmla="*/ 372 h 400"/>
                <a:gd name="T96" fmla="*/ 200 w 400"/>
                <a:gd name="T97" fmla="*/ 357 h 400"/>
                <a:gd name="T98" fmla="*/ 260 w 400"/>
                <a:gd name="T99" fmla="*/ 266 h 400"/>
                <a:gd name="T100" fmla="*/ 134 w 400"/>
                <a:gd name="T101" fmla="*/ 140 h 400"/>
                <a:gd name="T102" fmla="*/ 266 w 400"/>
                <a:gd name="T103" fmla="*/ 140 h 400"/>
                <a:gd name="T104" fmla="*/ 357 w 400"/>
                <a:gd name="T105" fmla="*/ 200 h 400"/>
                <a:gd name="T106" fmla="*/ 372 w 400"/>
                <a:gd name="T107" fmla="*/ 21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0" h="400">
                  <a:moveTo>
                    <a:pt x="372" y="172"/>
                  </a:moveTo>
                  <a:cubicBezTo>
                    <a:pt x="360" y="172"/>
                    <a:pt x="349" y="181"/>
                    <a:pt x="345" y="193"/>
                  </a:cubicBezTo>
                  <a:cubicBezTo>
                    <a:pt x="345" y="194"/>
                    <a:pt x="345" y="194"/>
                    <a:pt x="345" y="194"/>
                  </a:cubicBezTo>
                  <a:cubicBezTo>
                    <a:pt x="278" y="194"/>
                    <a:pt x="278" y="194"/>
                    <a:pt x="278" y="194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3" y="166"/>
                    <a:pt x="316" y="163"/>
                    <a:pt x="316" y="160"/>
                  </a:cubicBezTo>
                  <a:cubicBezTo>
                    <a:pt x="316" y="139"/>
                    <a:pt x="316" y="139"/>
                    <a:pt x="316" y="139"/>
                  </a:cubicBezTo>
                  <a:cubicBezTo>
                    <a:pt x="351" y="139"/>
                    <a:pt x="351" y="139"/>
                    <a:pt x="351" y="139"/>
                  </a:cubicBezTo>
                  <a:cubicBezTo>
                    <a:pt x="354" y="139"/>
                    <a:pt x="357" y="137"/>
                    <a:pt x="357" y="133"/>
                  </a:cubicBezTo>
                  <a:cubicBezTo>
                    <a:pt x="357" y="130"/>
                    <a:pt x="354" y="127"/>
                    <a:pt x="351" y="127"/>
                  </a:cubicBezTo>
                  <a:cubicBezTo>
                    <a:pt x="310" y="127"/>
                    <a:pt x="310" y="127"/>
                    <a:pt x="310" y="127"/>
                  </a:cubicBezTo>
                  <a:cubicBezTo>
                    <a:pt x="307" y="127"/>
                    <a:pt x="304" y="130"/>
                    <a:pt x="304" y="133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278" y="154"/>
                    <a:pt x="278" y="154"/>
                    <a:pt x="278" y="154"/>
                  </a:cubicBezTo>
                  <a:cubicBezTo>
                    <a:pt x="278" y="140"/>
                    <a:pt x="278" y="140"/>
                    <a:pt x="278" y="140"/>
                  </a:cubicBezTo>
                  <a:cubicBezTo>
                    <a:pt x="278" y="130"/>
                    <a:pt x="270" y="122"/>
                    <a:pt x="260" y="122"/>
                  </a:cubicBezTo>
                  <a:cubicBezTo>
                    <a:pt x="247" y="122"/>
                    <a:pt x="247" y="122"/>
                    <a:pt x="247" y="122"/>
                  </a:cubicBezTo>
                  <a:cubicBezTo>
                    <a:pt x="247" y="96"/>
                    <a:pt x="247" y="96"/>
                    <a:pt x="247" y="96"/>
                  </a:cubicBezTo>
                  <a:cubicBezTo>
                    <a:pt x="267" y="96"/>
                    <a:pt x="267" y="96"/>
                    <a:pt x="267" y="96"/>
                  </a:cubicBezTo>
                  <a:cubicBezTo>
                    <a:pt x="270" y="96"/>
                    <a:pt x="273" y="94"/>
                    <a:pt x="273" y="90"/>
                  </a:cubicBezTo>
                  <a:cubicBezTo>
                    <a:pt x="273" y="50"/>
                    <a:pt x="273" y="50"/>
                    <a:pt x="273" y="50"/>
                  </a:cubicBezTo>
                  <a:cubicBezTo>
                    <a:pt x="273" y="46"/>
                    <a:pt x="270" y="44"/>
                    <a:pt x="267" y="44"/>
                  </a:cubicBezTo>
                  <a:cubicBezTo>
                    <a:pt x="263" y="44"/>
                    <a:pt x="261" y="46"/>
                    <a:pt x="261" y="50"/>
                  </a:cubicBezTo>
                  <a:cubicBezTo>
                    <a:pt x="261" y="84"/>
                    <a:pt x="261" y="84"/>
                    <a:pt x="261" y="84"/>
                  </a:cubicBezTo>
                  <a:cubicBezTo>
                    <a:pt x="241" y="84"/>
                    <a:pt x="241" y="84"/>
                    <a:pt x="241" y="84"/>
                  </a:cubicBezTo>
                  <a:cubicBezTo>
                    <a:pt x="237" y="84"/>
                    <a:pt x="234" y="87"/>
                    <a:pt x="234" y="90"/>
                  </a:cubicBezTo>
                  <a:cubicBezTo>
                    <a:pt x="234" y="122"/>
                    <a:pt x="234" y="122"/>
                    <a:pt x="234" y="122"/>
                  </a:cubicBezTo>
                  <a:cubicBezTo>
                    <a:pt x="206" y="122"/>
                    <a:pt x="206" y="122"/>
                    <a:pt x="206" y="122"/>
                  </a:cubicBezTo>
                  <a:cubicBezTo>
                    <a:pt x="206" y="55"/>
                    <a:pt x="206" y="55"/>
                    <a:pt x="206" y="55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19" y="52"/>
                    <a:pt x="228" y="41"/>
                    <a:pt x="228" y="28"/>
                  </a:cubicBezTo>
                  <a:cubicBezTo>
                    <a:pt x="228" y="13"/>
                    <a:pt x="215" y="0"/>
                    <a:pt x="200" y="0"/>
                  </a:cubicBezTo>
                  <a:cubicBezTo>
                    <a:pt x="185" y="0"/>
                    <a:pt x="172" y="13"/>
                    <a:pt x="172" y="28"/>
                  </a:cubicBezTo>
                  <a:cubicBezTo>
                    <a:pt x="172" y="41"/>
                    <a:pt x="181" y="52"/>
                    <a:pt x="193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87"/>
                    <a:pt x="163" y="84"/>
                    <a:pt x="160" y="84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9" y="46"/>
                    <a:pt x="137" y="44"/>
                    <a:pt x="133" y="44"/>
                  </a:cubicBezTo>
                  <a:cubicBezTo>
                    <a:pt x="130" y="44"/>
                    <a:pt x="127" y="46"/>
                    <a:pt x="127" y="50"/>
                  </a:cubicBezTo>
                  <a:cubicBezTo>
                    <a:pt x="127" y="90"/>
                    <a:pt x="127" y="90"/>
                    <a:pt x="127" y="90"/>
                  </a:cubicBezTo>
                  <a:cubicBezTo>
                    <a:pt x="127" y="94"/>
                    <a:pt x="130" y="96"/>
                    <a:pt x="133" y="96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4" y="122"/>
                    <a:pt x="154" y="122"/>
                    <a:pt x="154" y="122"/>
                  </a:cubicBezTo>
                  <a:cubicBezTo>
                    <a:pt x="140" y="122"/>
                    <a:pt x="140" y="122"/>
                    <a:pt x="140" y="122"/>
                  </a:cubicBezTo>
                  <a:cubicBezTo>
                    <a:pt x="130" y="122"/>
                    <a:pt x="122" y="130"/>
                    <a:pt x="122" y="140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6" y="130"/>
                    <a:pt x="94" y="127"/>
                    <a:pt x="9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46" y="127"/>
                    <a:pt x="43" y="130"/>
                    <a:pt x="43" y="133"/>
                  </a:cubicBezTo>
                  <a:cubicBezTo>
                    <a:pt x="43" y="137"/>
                    <a:pt x="46" y="139"/>
                    <a:pt x="50" y="139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3"/>
                    <a:pt x="87" y="166"/>
                    <a:pt x="90" y="166"/>
                  </a:cubicBezTo>
                  <a:cubicBezTo>
                    <a:pt x="122" y="166"/>
                    <a:pt x="122" y="166"/>
                    <a:pt x="122" y="166"/>
                  </a:cubicBezTo>
                  <a:cubicBezTo>
                    <a:pt x="122" y="194"/>
                    <a:pt x="122" y="194"/>
                    <a:pt x="122" y="194"/>
                  </a:cubicBezTo>
                  <a:cubicBezTo>
                    <a:pt x="55" y="194"/>
                    <a:pt x="55" y="194"/>
                    <a:pt x="55" y="194"/>
                  </a:cubicBezTo>
                  <a:cubicBezTo>
                    <a:pt x="55" y="193"/>
                    <a:pt x="55" y="193"/>
                    <a:pt x="55" y="193"/>
                  </a:cubicBezTo>
                  <a:cubicBezTo>
                    <a:pt x="51" y="181"/>
                    <a:pt x="40" y="172"/>
                    <a:pt x="28" y="172"/>
                  </a:cubicBezTo>
                  <a:cubicBezTo>
                    <a:pt x="13" y="172"/>
                    <a:pt x="0" y="185"/>
                    <a:pt x="0" y="200"/>
                  </a:cubicBezTo>
                  <a:cubicBezTo>
                    <a:pt x="0" y="215"/>
                    <a:pt x="13" y="228"/>
                    <a:pt x="28" y="228"/>
                  </a:cubicBezTo>
                  <a:cubicBezTo>
                    <a:pt x="40" y="228"/>
                    <a:pt x="51" y="219"/>
                    <a:pt x="55" y="207"/>
                  </a:cubicBezTo>
                  <a:cubicBezTo>
                    <a:pt x="55" y="206"/>
                    <a:pt x="55" y="206"/>
                    <a:pt x="55" y="206"/>
                  </a:cubicBezTo>
                  <a:cubicBezTo>
                    <a:pt x="122" y="206"/>
                    <a:pt x="122" y="206"/>
                    <a:pt x="122" y="206"/>
                  </a:cubicBezTo>
                  <a:cubicBezTo>
                    <a:pt x="122" y="235"/>
                    <a:pt x="122" y="235"/>
                    <a:pt x="122" y="235"/>
                  </a:cubicBezTo>
                  <a:cubicBezTo>
                    <a:pt x="90" y="235"/>
                    <a:pt x="90" y="235"/>
                    <a:pt x="90" y="235"/>
                  </a:cubicBezTo>
                  <a:cubicBezTo>
                    <a:pt x="87" y="235"/>
                    <a:pt x="84" y="237"/>
                    <a:pt x="84" y="241"/>
                  </a:cubicBezTo>
                  <a:cubicBezTo>
                    <a:pt x="84" y="261"/>
                    <a:pt x="84" y="261"/>
                    <a:pt x="84" y="26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46" y="261"/>
                    <a:pt x="43" y="264"/>
                    <a:pt x="43" y="267"/>
                  </a:cubicBezTo>
                  <a:cubicBezTo>
                    <a:pt x="43" y="270"/>
                    <a:pt x="46" y="273"/>
                    <a:pt x="50" y="273"/>
                  </a:cubicBezTo>
                  <a:cubicBezTo>
                    <a:pt x="90" y="273"/>
                    <a:pt x="90" y="273"/>
                    <a:pt x="90" y="273"/>
                  </a:cubicBezTo>
                  <a:cubicBezTo>
                    <a:pt x="94" y="273"/>
                    <a:pt x="96" y="270"/>
                    <a:pt x="96" y="267"/>
                  </a:cubicBezTo>
                  <a:cubicBezTo>
                    <a:pt x="96" y="247"/>
                    <a:pt x="96" y="247"/>
                    <a:pt x="96" y="247"/>
                  </a:cubicBezTo>
                  <a:cubicBezTo>
                    <a:pt x="122" y="247"/>
                    <a:pt x="122" y="247"/>
                    <a:pt x="122" y="247"/>
                  </a:cubicBezTo>
                  <a:cubicBezTo>
                    <a:pt x="122" y="260"/>
                    <a:pt x="122" y="260"/>
                    <a:pt x="122" y="260"/>
                  </a:cubicBezTo>
                  <a:cubicBezTo>
                    <a:pt x="122" y="270"/>
                    <a:pt x="130" y="278"/>
                    <a:pt x="140" y="278"/>
                  </a:cubicBezTo>
                  <a:cubicBezTo>
                    <a:pt x="154" y="278"/>
                    <a:pt x="154" y="278"/>
                    <a:pt x="154" y="278"/>
                  </a:cubicBezTo>
                  <a:cubicBezTo>
                    <a:pt x="154" y="304"/>
                    <a:pt x="154" y="304"/>
                    <a:pt x="154" y="304"/>
                  </a:cubicBezTo>
                  <a:cubicBezTo>
                    <a:pt x="133" y="304"/>
                    <a:pt x="133" y="304"/>
                    <a:pt x="133" y="304"/>
                  </a:cubicBezTo>
                  <a:cubicBezTo>
                    <a:pt x="130" y="304"/>
                    <a:pt x="127" y="307"/>
                    <a:pt x="127" y="310"/>
                  </a:cubicBezTo>
                  <a:cubicBezTo>
                    <a:pt x="127" y="351"/>
                    <a:pt x="127" y="351"/>
                    <a:pt x="127" y="351"/>
                  </a:cubicBezTo>
                  <a:cubicBezTo>
                    <a:pt x="127" y="354"/>
                    <a:pt x="130" y="357"/>
                    <a:pt x="133" y="357"/>
                  </a:cubicBezTo>
                  <a:cubicBezTo>
                    <a:pt x="137" y="357"/>
                    <a:pt x="139" y="354"/>
                    <a:pt x="139" y="351"/>
                  </a:cubicBezTo>
                  <a:cubicBezTo>
                    <a:pt x="139" y="316"/>
                    <a:pt x="139" y="316"/>
                    <a:pt x="139" y="316"/>
                  </a:cubicBezTo>
                  <a:cubicBezTo>
                    <a:pt x="160" y="316"/>
                    <a:pt x="160" y="316"/>
                    <a:pt x="160" y="316"/>
                  </a:cubicBezTo>
                  <a:cubicBezTo>
                    <a:pt x="163" y="316"/>
                    <a:pt x="166" y="313"/>
                    <a:pt x="166" y="310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4" y="345"/>
                    <a:pt x="194" y="345"/>
                    <a:pt x="194" y="345"/>
                  </a:cubicBezTo>
                  <a:cubicBezTo>
                    <a:pt x="193" y="346"/>
                    <a:pt x="193" y="346"/>
                    <a:pt x="193" y="346"/>
                  </a:cubicBezTo>
                  <a:cubicBezTo>
                    <a:pt x="181" y="349"/>
                    <a:pt x="172" y="360"/>
                    <a:pt x="172" y="372"/>
                  </a:cubicBezTo>
                  <a:cubicBezTo>
                    <a:pt x="172" y="388"/>
                    <a:pt x="185" y="400"/>
                    <a:pt x="200" y="400"/>
                  </a:cubicBezTo>
                  <a:cubicBezTo>
                    <a:pt x="215" y="400"/>
                    <a:pt x="228" y="388"/>
                    <a:pt x="228" y="372"/>
                  </a:cubicBezTo>
                  <a:cubicBezTo>
                    <a:pt x="228" y="360"/>
                    <a:pt x="219" y="349"/>
                    <a:pt x="207" y="346"/>
                  </a:cubicBezTo>
                  <a:cubicBezTo>
                    <a:pt x="206" y="345"/>
                    <a:pt x="206" y="345"/>
                    <a:pt x="206" y="345"/>
                  </a:cubicBezTo>
                  <a:cubicBezTo>
                    <a:pt x="206" y="278"/>
                    <a:pt x="206" y="278"/>
                    <a:pt x="206" y="278"/>
                  </a:cubicBezTo>
                  <a:cubicBezTo>
                    <a:pt x="234" y="278"/>
                    <a:pt x="234" y="278"/>
                    <a:pt x="234" y="278"/>
                  </a:cubicBezTo>
                  <a:cubicBezTo>
                    <a:pt x="234" y="310"/>
                    <a:pt x="234" y="310"/>
                    <a:pt x="234" y="310"/>
                  </a:cubicBezTo>
                  <a:cubicBezTo>
                    <a:pt x="234" y="313"/>
                    <a:pt x="237" y="316"/>
                    <a:pt x="241" y="316"/>
                  </a:cubicBezTo>
                  <a:cubicBezTo>
                    <a:pt x="261" y="316"/>
                    <a:pt x="261" y="316"/>
                    <a:pt x="261" y="316"/>
                  </a:cubicBezTo>
                  <a:cubicBezTo>
                    <a:pt x="261" y="351"/>
                    <a:pt x="261" y="351"/>
                    <a:pt x="261" y="351"/>
                  </a:cubicBezTo>
                  <a:cubicBezTo>
                    <a:pt x="261" y="354"/>
                    <a:pt x="263" y="357"/>
                    <a:pt x="267" y="357"/>
                  </a:cubicBezTo>
                  <a:cubicBezTo>
                    <a:pt x="270" y="357"/>
                    <a:pt x="273" y="354"/>
                    <a:pt x="273" y="35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3" y="307"/>
                    <a:pt x="270" y="304"/>
                    <a:pt x="267" y="304"/>
                  </a:cubicBezTo>
                  <a:cubicBezTo>
                    <a:pt x="247" y="304"/>
                    <a:pt x="247" y="304"/>
                    <a:pt x="247" y="304"/>
                  </a:cubicBezTo>
                  <a:cubicBezTo>
                    <a:pt x="247" y="278"/>
                    <a:pt x="247" y="278"/>
                    <a:pt x="247" y="278"/>
                  </a:cubicBezTo>
                  <a:cubicBezTo>
                    <a:pt x="260" y="278"/>
                    <a:pt x="260" y="278"/>
                    <a:pt x="260" y="278"/>
                  </a:cubicBezTo>
                  <a:cubicBezTo>
                    <a:pt x="270" y="278"/>
                    <a:pt x="278" y="270"/>
                    <a:pt x="278" y="260"/>
                  </a:cubicBezTo>
                  <a:cubicBezTo>
                    <a:pt x="278" y="247"/>
                    <a:pt x="278" y="247"/>
                    <a:pt x="278" y="247"/>
                  </a:cubicBezTo>
                  <a:cubicBezTo>
                    <a:pt x="304" y="247"/>
                    <a:pt x="304" y="247"/>
                    <a:pt x="304" y="247"/>
                  </a:cubicBezTo>
                  <a:cubicBezTo>
                    <a:pt x="304" y="267"/>
                    <a:pt x="304" y="267"/>
                    <a:pt x="304" y="267"/>
                  </a:cubicBezTo>
                  <a:cubicBezTo>
                    <a:pt x="304" y="270"/>
                    <a:pt x="307" y="273"/>
                    <a:pt x="310" y="273"/>
                  </a:cubicBezTo>
                  <a:cubicBezTo>
                    <a:pt x="351" y="273"/>
                    <a:pt x="351" y="273"/>
                    <a:pt x="351" y="273"/>
                  </a:cubicBezTo>
                  <a:cubicBezTo>
                    <a:pt x="354" y="273"/>
                    <a:pt x="357" y="270"/>
                    <a:pt x="357" y="267"/>
                  </a:cubicBezTo>
                  <a:cubicBezTo>
                    <a:pt x="357" y="264"/>
                    <a:pt x="354" y="261"/>
                    <a:pt x="351" y="261"/>
                  </a:cubicBezTo>
                  <a:cubicBezTo>
                    <a:pt x="316" y="261"/>
                    <a:pt x="316" y="261"/>
                    <a:pt x="316" y="261"/>
                  </a:cubicBezTo>
                  <a:cubicBezTo>
                    <a:pt x="316" y="241"/>
                    <a:pt x="316" y="241"/>
                    <a:pt x="316" y="241"/>
                  </a:cubicBezTo>
                  <a:cubicBezTo>
                    <a:pt x="316" y="237"/>
                    <a:pt x="313" y="235"/>
                    <a:pt x="310" y="235"/>
                  </a:cubicBezTo>
                  <a:cubicBezTo>
                    <a:pt x="278" y="235"/>
                    <a:pt x="278" y="235"/>
                    <a:pt x="278" y="235"/>
                  </a:cubicBezTo>
                  <a:cubicBezTo>
                    <a:pt x="278" y="206"/>
                    <a:pt x="278" y="206"/>
                    <a:pt x="278" y="206"/>
                  </a:cubicBezTo>
                  <a:cubicBezTo>
                    <a:pt x="345" y="206"/>
                    <a:pt x="345" y="206"/>
                    <a:pt x="345" y="206"/>
                  </a:cubicBezTo>
                  <a:cubicBezTo>
                    <a:pt x="345" y="207"/>
                    <a:pt x="345" y="207"/>
                    <a:pt x="345" y="207"/>
                  </a:cubicBezTo>
                  <a:cubicBezTo>
                    <a:pt x="349" y="219"/>
                    <a:pt x="360" y="228"/>
                    <a:pt x="372" y="228"/>
                  </a:cubicBezTo>
                  <a:cubicBezTo>
                    <a:pt x="388" y="228"/>
                    <a:pt x="400" y="215"/>
                    <a:pt x="400" y="200"/>
                  </a:cubicBezTo>
                  <a:cubicBezTo>
                    <a:pt x="400" y="185"/>
                    <a:pt x="388" y="172"/>
                    <a:pt x="372" y="172"/>
                  </a:cubicBezTo>
                  <a:close/>
                  <a:moveTo>
                    <a:pt x="28" y="216"/>
                  </a:moveTo>
                  <a:cubicBezTo>
                    <a:pt x="19" y="216"/>
                    <a:pt x="12" y="209"/>
                    <a:pt x="12" y="200"/>
                  </a:cubicBezTo>
                  <a:cubicBezTo>
                    <a:pt x="12" y="192"/>
                    <a:pt x="19" y="185"/>
                    <a:pt x="28" y="185"/>
                  </a:cubicBezTo>
                  <a:cubicBezTo>
                    <a:pt x="37" y="185"/>
                    <a:pt x="43" y="192"/>
                    <a:pt x="43" y="200"/>
                  </a:cubicBezTo>
                  <a:cubicBezTo>
                    <a:pt x="43" y="209"/>
                    <a:pt x="37" y="216"/>
                    <a:pt x="28" y="216"/>
                  </a:cubicBezTo>
                  <a:close/>
                  <a:moveTo>
                    <a:pt x="184" y="28"/>
                  </a:moveTo>
                  <a:cubicBezTo>
                    <a:pt x="184" y="19"/>
                    <a:pt x="191" y="12"/>
                    <a:pt x="200" y="12"/>
                  </a:cubicBezTo>
                  <a:cubicBezTo>
                    <a:pt x="209" y="12"/>
                    <a:pt x="216" y="19"/>
                    <a:pt x="216" y="28"/>
                  </a:cubicBezTo>
                  <a:cubicBezTo>
                    <a:pt x="216" y="37"/>
                    <a:pt x="209" y="44"/>
                    <a:pt x="200" y="44"/>
                  </a:cubicBezTo>
                  <a:cubicBezTo>
                    <a:pt x="191" y="44"/>
                    <a:pt x="184" y="37"/>
                    <a:pt x="184" y="28"/>
                  </a:cubicBezTo>
                  <a:close/>
                  <a:moveTo>
                    <a:pt x="216" y="372"/>
                  </a:moveTo>
                  <a:cubicBezTo>
                    <a:pt x="216" y="381"/>
                    <a:pt x="209" y="388"/>
                    <a:pt x="200" y="388"/>
                  </a:cubicBezTo>
                  <a:cubicBezTo>
                    <a:pt x="191" y="388"/>
                    <a:pt x="184" y="381"/>
                    <a:pt x="184" y="372"/>
                  </a:cubicBezTo>
                  <a:cubicBezTo>
                    <a:pt x="184" y="364"/>
                    <a:pt x="191" y="357"/>
                    <a:pt x="200" y="357"/>
                  </a:cubicBezTo>
                  <a:cubicBezTo>
                    <a:pt x="209" y="357"/>
                    <a:pt x="216" y="364"/>
                    <a:pt x="216" y="372"/>
                  </a:cubicBezTo>
                  <a:close/>
                  <a:moveTo>
                    <a:pt x="266" y="260"/>
                  </a:moveTo>
                  <a:cubicBezTo>
                    <a:pt x="266" y="263"/>
                    <a:pt x="263" y="266"/>
                    <a:pt x="260" y="266"/>
                  </a:cubicBezTo>
                  <a:cubicBezTo>
                    <a:pt x="140" y="266"/>
                    <a:pt x="140" y="266"/>
                    <a:pt x="140" y="266"/>
                  </a:cubicBezTo>
                  <a:cubicBezTo>
                    <a:pt x="137" y="266"/>
                    <a:pt x="134" y="263"/>
                    <a:pt x="134" y="26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37"/>
                    <a:pt x="137" y="134"/>
                    <a:pt x="140" y="134"/>
                  </a:cubicBezTo>
                  <a:cubicBezTo>
                    <a:pt x="260" y="134"/>
                    <a:pt x="260" y="134"/>
                    <a:pt x="260" y="134"/>
                  </a:cubicBezTo>
                  <a:cubicBezTo>
                    <a:pt x="263" y="134"/>
                    <a:pt x="266" y="137"/>
                    <a:pt x="266" y="140"/>
                  </a:cubicBezTo>
                  <a:lnTo>
                    <a:pt x="266" y="260"/>
                  </a:lnTo>
                  <a:close/>
                  <a:moveTo>
                    <a:pt x="372" y="216"/>
                  </a:moveTo>
                  <a:cubicBezTo>
                    <a:pt x="364" y="216"/>
                    <a:pt x="357" y="209"/>
                    <a:pt x="357" y="200"/>
                  </a:cubicBezTo>
                  <a:cubicBezTo>
                    <a:pt x="357" y="192"/>
                    <a:pt x="364" y="185"/>
                    <a:pt x="372" y="185"/>
                  </a:cubicBezTo>
                  <a:cubicBezTo>
                    <a:pt x="381" y="185"/>
                    <a:pt x="388" y="192"/>
                    <a:pt x="388" y="200"/>
                  </a:cubicBezTo>
                  <a:cubicBezTo>
                    <a:pt x="388" y="209"/>
                    <a:pt x="381" y="216"/>
                    <a:pt x="372" y="2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E2C29E7-308C-76DE-1F6F-49AA9F356621}"/>
              </a:ext>
            </a:extLst>
          </p:cNvPr>
          <p:cNvGrpSpPr/>
          <p:nvPr/>
        </p:nvGrpSpPr>
        <p:grpSpPr>
          <a:xfrm>
            <a:off x="304800" y="3688078"/>
            <a:ext cx="1005840" cy="1005840"/>
            <a:chOff x="304800" y="3688078"/>
            <a:chExt cx="1005840" cy="100584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50CBA06-E8D8-1D3A-0CDC-E2EFE9F491CE}"/>
                </a:ext>
              </a:extLst>
            </p:cNvPr>
            <p:cNvSpPr/>
            <p:nvPr/>
          </p:nvSpPr>
          <p:spPr bwMode="auto">
            <a:xfrm>
              <a:off x="304800" y="3688078"/>
              <a:ext cx="1005840" cy="1005840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6F3BFD4-CAE0-AE33-6EF6-1CB67E381234}"/>
                </a:ext>
              </a:extLst>
            </p:cNvPr>
            <p:cNvGrpSpPr/>
            <p:nvPr/>
          </p:nvGrpSpPr>
          <p:grpSpPr>
            <a:xfrm>
              <a:off x="533492" y="3945525"/>
              <a:ext cx="548456" cy="490947"/>
              <a:chOff x="6800850" y="1876425"/>
              <a:chExt cx="430213" cy="390526"/>
            </a:xfrm>
            <a:solidFill>
              <a:schemeClr val="accent1"/>
            </a:solidFill>
          </p:grpSpPr>
          <p:sp>
            <p:nvSpPr>
              <p:cNvPr id="27" name="Freeform 218">
                <a:extLst>
                  <a:ext uri="{FF2B5EF4-FFF2-40B4-BE49-F238E27FC236}">
                    <a16:creationId xmlns:a16="http://schemas.microsoft.com/office/drawing/2014/main" id="{FA6298FB-3AAA-1278-7402-53EC7E08B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425" y="1876425"/>
                <a:ext cx="342900" cy="273050"/>
              </a:xfrm>
              <a:custGeom>
                <a:avLst/>
                <a:gdLst>
                  <a:gd name="T0" fmla="*/ 6 w 271"/>
                  <a:gd name="T1" fmla="*/ 215 h 215"/>
                  <a:gd name="T2" fmla="*/ 8 w 271"/>
                  <a:gd name="T3" fmla="*/ 215 h 215"/>
                  <a:gd name="T4" fmla="*/ 233 w 271"/>
                  <a:gd name="T5" fmla="*/ 50 h 215"/>
                  <a:gd name="T6" fmla="*/ 254 w 271"/>
                  <a:gd name="T7" fmla="*/ 22 h 215"/>
                  <a:gd name="T8" fmla="*/ 259 w 271"/>
                  <a:gd name="T9" fmla="*/ 45 h 215"/>
                  <a:gd name="T10" fmla="*/ 266 w 271"/>
                  <a:gd name="T11" fmla="*/ 49 h 215"/>
                  <a:gd name="T12" fmla="*/ 270 w 271"/>
                  <a:gd name="T13" fmla="*/ 42 h 215"/>
                  <a:gd name="T14" fmla="*/ 264 w 271"/>
                  <a:gd name="T15" fmla="*/ 5 h 215"/>
                  <a:gd name="T16" fmla="*/ 264 w 271"/>
                  <a:gd name="T17" fmla="*/ 5 h 215"/>
                  <a:gd name="T18" fmla="*/ 264 w 271"/>
                  <a:gd name="T19" fmla="*/ 3 h 215"/>
                  <a:gd name="T20" fmla="*/ 263 w 271"/>
                  <a:gd name="T21" fmla="*/ 2 h 215"/>
                  <a:gd name="T22" fmla="*/ 263 w 271"/>
                  <a:gd name="T23" fmla="*/ 2 h 215"/>
                  <a:gd name="T24" fmla="*/ 261 w 271"/>
                  <a:gd name="T25" fmla="*/ 0 h 215"/>
                  <a:gd name="T26" fmla="*/ 260 w 271"/>
                  <a:gd name="T27" fmla="*/ 0 h 215"/>
                  <a:gd name="T28" fmla="*/ 260 w 271"/>
                  <a:gd name="T29" fmla="*/ 0 h 215"/>
                  <a:gd name="T30" fmla="*/ 257 w 271"/>
                  <a:gd name="T31" fmla="*/ 0 h 215"/>
                  <a:gd name="T32" fmla="*/ 257 w 271"/>
                  <a:gd name="T33" fmla="*/ 0 h 215"/>
                  <a:gd name="T34" fmla="*/ 256 w 271"/>
                  <a:gd name="T35" fmla="*/ 0 h 215"/>
                  <a:gd name="T36" fmla="*/ 221 w 271"/>
                  <a:gd name="T37" fmla="*/ 8 h 215"/>
                  <a:gd name="T38" fmla="*/ 215 w 271"/>
                  <a:gd name="T39" fmla="*/ 14 h 215"/>
                  <a:gd name="T40" fmla="*/ 221 w 271"/>
                  <a:gd name="T41" fmla="*/ 19 h 215"/>
                  <a:gd name="T42" fmla="*/ 221 w 271"/>
                  <a:gd name="T43" fmla="*/ 19 h 215"/>
                  <a:gd name="T44" fmla="*/ 244 w 271"/>
                  <a:gd name="T45" fmla="*/ 16 h 215"/>
                  <a:gd name="T46" fmla="*/ 224 w 271"/>
                  <a:gd name="T47" fmla="*/ 43 h 215"/>
                  <a:gd name="T48" fmla="*/ 4 w 271"/>
                  <a:gd name="T49" fmla="*/ 204 h 215"/>
                  <a:gd name="T50" fmla="*/ 1 w 271"/>
                  <a:gd name="T51" fmla="*/ 211 h 215"/>
                  <a:gd name="T52" fmla="*/ 6 w 271"/>
                  <a:gd name="T53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1" h="215">
                    <a:moveTo>
                      <a:pt x="6" y="215"/>
                    </a:moveTo>
                    <a:cubicBezTo>
                      <a:pt x="7" y="215"/>
                      <a:pt x="7" y="215"/>
                      <a:pt x="8" y="215"/>
                    </a:cubicBezTo>
                    <a:cubicBezTo>
                      <a:pt x="99" y="184"/>
                      <a:pt x="177" y="127"/>
                      <a:pt x="233" y="50"/>
                    </a:cubicBezTo>
                    <a:cubicBezTo>
                      <a:pt x="254" y="22"/>
                      <a:pt x="254" y="22"/>
                      <a:pt x="254" y="22"/>
                    </a:cubicBezTo>
                    <a:cubicBezTo>
                      <a:pt x="255" y="30"/>
                      <a:pt x="256" y="38"/>
                      <a:pt x="259" y="45"/>
                    </a:cubicBezTo>
                    <a:cubicBezTo>
                      <a:pt x="260" y="48"/>
                      <a:pt x="263" y="50"/>
                      <a:pt x="266" y="49"/>
                    </a:cubicBezTo>
                    <a:cubicBezTo>
                      <a:pt x="269" y="48"/>
                      <a:pt x="271" y="45"/>
                      <a:pt x="270" y="42"/>
                    </a:cubicBezTo>
                    <a:cubicBezTo>
                      <a:pt x="266" y="30"/>
                      <a:pt x="264" y="18"/>
                      <a:pt x="264" y="5"/>
                    </a:cubicBezTo>
                    <a:cubicBezTo>
                      <a:pt x="264" y="5"/>
                      <a:pt x="264" y="5"/>
                      <a:pt x="264" y="5"/>
                    </a:cubicBezTo>
                    <a:cubicBezTo>
                      <a:pt x="264" y="5"/>
                      <a:pt x="264" y="4"/>
                      <a:pt x="264" y="3"/>
                    </a:cubicBezTo>
                    <a:cubicBezTo>
                      <a:pt x="264" y="3"/>
                      <a:pt x="263" y="3"/>
                      <a:pt x="263" y="2"/>
                    </a:cubicBezTo>
                    <a:cubicBezTo>
                      <a:pt x="263" y="2"/>
                      <a:pt x="263" y="2"/>
                      <a:pt x="263" y="2"/>
                    </a:cubicBezTo>
                    <a:cubicBezTo>
                      <a:pt x="262" y="1"/>
                      <a:pt x="261" y="0"/>
                      <a:pt x="261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59" y="0"/>
                      <a:pt x="258" y="0"/>
                      <a:pt x="257" y="0"/>
                    </a:cubicBezTo>
                    <a:cubicBezTo>
                      <a:pt x="257" y="0"/>
                      <a:pt x="257" y="0"/>
                      <a:pt x="257" y="0"/>
                    </a:cubicBezTo>
                    <a:cubicBezTo>
                      <a:pt x="257" y="0"/>
                      <a:pt x="256" y="0"/>
                      <a:pt x="256" y="0"/>
                    </a:cubicBezTo>
                    <a:cubicBezTo>
                      <a:pt x="245" y="5"/>
                      <a:pt x="233" y="7"/>
                      <a:pt x="221" y="8"/>
                    </a:cubicBezTo>
                    <a:cubicBezTo>
                      <a:pt x="218" y="8"/>
                      <a:pt x="215" y="11"/>
                      <a:pt x="215" y="14"/>
                    </a:cubicBezTo>
                    <a:cubicBezTo>
                      <a:pt x="215" y="17"/>
                      <a:pt x="218" y="19"/>
                      <a:pt x="221" y="19"/>
                    </a:cubicBezTo>
                    <a:cubicBezTo>
                      <a:pt x="221" y="19"/>
                      <a:pt x="221" y="19"/>
                      <a:pt x="221" y="19"/>
                    </a:cubicBezTo>
                    <a:cubicBezTo>
                      <a:pt x="229" y="19"/>
                      <a:pt x="236" y="18"/>
                      <a:pt x="244" y="16"/>
                    </a:cubicBezTo>
                    <a:cubicBezTo>
                      <a:pt x="224" y="43"/>
                      <a:pt x="224" y="43"/>
                      <a:pt x="224" y="43"/>
                    </a:cubicBezTo>
                    <a:cubicBezTo>
                      <a:pt x="169" y="118"/>
                      <a:pt x="93" y="174"/>
                      <a:pt x="4" y="204"/>
                    </a:cubicBezTo>
                    <a:cubicBezTo>
                      <a:pt x="1" y="205"/>
                      <a:pt x="0" y="208"/>
                      <a:pt x="1" y="211"/>
                    </a:cubicBezTo>
                    <a:cubicBezTo>
                      <a:pt x="2" y="213"/>
                      <a:pt x="4" y="215"/>
                      <a:pt x="6" y="2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" name="Freeform 219">
                <a:extLst>
                  <a:ext uri="{FF2B5EF4-FFF2-40B4-BE49-F238E27FC236}">
                    <a16:creationId xmlns:a16="http://schemas.microsoft.com/office/drawing/2014/main" id="{7F1A4D4D-20F0-85CA-33B7-8B58356A95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0850" y="1989138"/>
                <a:ext cx="430213" cy="277813"/>
              </a:xfrm>
              <a:custGeom>
                <a:avLst/>
                <a:gdLst>
                  <a:gd name="T0" fmla="*/ 335 w 340"/>
                  <a:gd name="T1" fmla="*/ 208 h 219"/>
                  <a:gd name="T2" fmla="*/ 315 w 340"/>
                  <a:gd name="T3" fmla="*/ 208 h 219"/>
                  <a:gd name="T4" fmla="*/ 315 w 340"/>
                  <a:gd name="T5" fmla="*/ 6 h 219"/>
                  <a:gd name="T6" fmla="*/ 310 w 340"/>
                  <a:gd name="T7" fmla="*/ 0 h 219"/>
                  <a:gd name="T8" fmla="*/ 263 w 340"/>
                  <a:gd name="T9" fmla="*/ 0 h 219"/>
                  <a:gd name="T10" fmla="*/ 257 w 340"/>
                  <a:gd name="T11" fmla="*/ 6 h 219"/>
                  <a:gd name="T12" fmla="*/ 257 w 340"/>
                  <a:gd name="T13" fmla="*/ 208 h 219"/>
                  <a:gd name="T14" fmla="*/ 238 w 340"/>
                  <a:gd name="T15" fmla="*/ 208 h 219"/>
                  <a:gd name="T16" fmla="*/ 238 w 340"/>
                  <a:gd name="T17" fmla="*/ 65 h 219"/>
                  <a:gd name="T18" fmla="*/ 232 w 340"/>
                  <a:gd name="T19" fmla="*/ 59 h 219"/>
                  <a:gd name="T20" fmla="*/ 185 w 340"/>
                  <a:gd name="T21" fmla="*/ 59 h 219"/>
                  <a:gd name="T22" fmla="*/ 179 w 340"/>
                  <a:gd name="T23" fmla="*/ 65 h 219"/>
                  <a:gd name="T24" fmla="*/ 179 w 340"/>
                  <a:gd name="T25" fmla="*/ 208 h 219"/>
                  <a:gd name="T26" fmla="*/ 160 w 340"/>
                  <a:gd name="T27" fmla="*/ 208 h 219"/>
                  <a:gd name="T28" fmla="*/ 160 w 340"/>
                  <a:gd name="T29" fmla="*/ 120 h 219"/>
                  <a:gd name="T30" fmla="*/ 154 w 340"/>
                  <a:gd name="T31" fmla="*/ 115 h 219"/>
                  <a:gd name="T32" fmla="*/ 107 w 340"/>
                  <a:gd name="T33" fmla="*/ 115 h 219"/>
                  <a:gd name="T34" fmla="*/ 101 w 340"/>
                  <a:gd name="T35" fmla="*/ 120 h 219"/>
                  <a:gd name="T36" fmla="*/ 101 w 340"/>
                  <a:gd name="T37" fmla="*/ 208 h 219"/>
                  <a:gd name="T38" fmla="*/ 82 w 340"/>
                  <a:gd name="T39" fmla="*/ 208 h 219"/>
                  <a:gd name="T40" fmla="*/ 82 w 340"/>
                  <a:gd name="T41" fmla="*/ 170 h 219"/>
                  <a:gd name="T42" fmla="*/ 76 w 340"/>
                  <a:gd name="T43" fmla="*/ 164 h 219"/>
                  <a:gd name="T44" fmla="*/ 29 w 340"/>
                  <a:gd name="T45" fmla="*/ 164 h 219"/>
                  <a:gd name="T46" fmla="*/ 23 w 340"/>
                  <a:gd name="T47" fmla="*/ 170 h 219"/>
                  <a:gd name="T48" fmla="*/ 23 w 340"/>
                  <a:gd name="T49" fmla="*/ 208 h 219"/>
                  <a:gd name="T50" fmla="*/ 6 w 340"/>
                  <a:gd name="T51" fmla="*/ 208 h 219"/>
                  <a:gd name="T52" fmla="*/ 0 w 340"/>
                  <a:gd name="T53" fmla="*/ 213 h 219"/>
                  <a:gd name="T54" fmla="*/ 6 w 340"/>
                  <a:gd name="T55" fmla="*/ 219 h 219"/>
                  <a:gd name="T56" fmla="*/ 335 w 340"/>
                  <a:gd name="T57" fmla="*/ 219 h 219"/>
                  <a:gd name="T58" fmla="*/ 340 w 340"/>
                  <a:gd name="T59" fmla="*/ 213 h 219"/>
                  <a:gd name="T60" fmla="*/ 335 w 340"/>
                  <a:gd name="T61" fmla="*/ 208 h 219"/>
                  <a:gd name="T62" fmla="*/ 268 w 340"/>
                  <a:gd name="T63" fmla="*/ 12 h 219"/>
                  <a:gd name="T64" fmla="*/ 304 w 340"/>
                  <a:gd name="T65" fmla="*/ 12 h 219"/>
                  <a:gd name="T66" fmla="*/ 304 w 340"/>
                  <a:gd name="T67" fmla="*/ 208 h 219"/>
                  <a:gd name="T68" fmla="*/ 268 w 340"/>
                  <a:gd name="T69" fmla="*/ 208 h 219"/>
                  <a:gd name="T70" fmla="*/ 268 w 340"/>
                  <a:gd name="T71" fmla="*/ 12 h 219"/>
                  <a:gd name="T72" fmla="*/ 191 w 340"/>
                  <a:gd name="T73" fmla="*/ 71 h 219"/>
                  <a:gd name="T74" fmla="*/ 226 w 340"/>
                  <a:gd name="T75" fmla="*/ 71 h 219"/>
                  <a:gd name="T76" fmla="*/ 226 w 340"/>
                  <a:gd name="T77" fmla="*/ 208 h 219"/>
                  <a:gd name="T78" fmla="*/ 191 w 340"/>
                  <a:gd name="T79" fmla="*/ 208 h 219"/>
                  <a:gd name="T80" fmla="*/ 191 w 340"/>
                  <a:gd name="T81" fmla="*/ 71 h 219"/>
                  <a:gd name="T82" fmla="*/ 113 w 340"/>
                  <a:gd name="T83" fmla="*/ 126 h 219"/>
                  <a:gd name="T84" fmla="*/ 148 w 340"/>
                  <a:gd name="T85" fmla="*/ 126 h 219"/>
                  <a:gd name="T86" fmla="*/ 148 w 340"/>
                  <a:gd name="T87" fmla="*/ 208 h 219"/>
                  <a:gd name="T88" fmla="*/ 113 w 340"/>
                  <a:gd name="T89" fmla="*/ 208 h 219"/>
                  <a:gd name="T90" fmla="*/ 113 w 340"/>
                  <a:gd name="T91" fmla="*/ 126 h 219"/>
                  <a:gd name="T92" fmla="*/ 35 w 340"/>
                  <a:gd name="T93" fmla="*/ 175 h 219"/>
                  <a:gd name="T94" fmla="*/ 71 w 340"/>
                  <a:gd name="T95" fmla="*/ 175 h 219"/>
                  <a:gd name="T96" fmla="*/ 71 w 340"/>
                  <a:gd name="T97" fmla="*/ 208 h 219"/>
                  <a:gd name="T98" fmla="*/ 35 w 340"/>
                  <a:gd name="T99" fmla="*/ 208 h 219"/>
                  <a:gd name="T100" fmla="*/ 35 w 340"/>
                  <a:gd name="T101" fmla="*/ 17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40" h="219">
                    <a:moveTo>
                      <a:pt x="335" y="208"/>
                    </a:moveTo>
                    <a:cubicBezTo>
                      <a:pt x="315" y="208"/>
                      <a:pt x="315" y="208"/>
                      <a:pt x="315" y="208"/>
                    </a:cubicBezTo>
                    <a:cubicBezTo>
                      <a:pt x="315" y="6"/>
                      <a:pt x="315" y="6"/>
                      <a:pt x="315" y="6"/>
                    </a:cubicBezTo>
                    <a:cubicBezTo>
                      <a:pt x="315" y="3"/>
                      <a:pt x="313" y="0"/>
                      <a:pt x="310" y="0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0" y="0"/>
                      <a:pt x="257" y="3"/>
                      <a:pt x="257" y="6"/>
                    </a:cubicBezTo>
                    <a:cubicBezTo>
                      <a:pt x="257" y="208"/>
                      <a:pt x="257" y="208"/>
                      <a:pt x="257" y="208"/>
                    </a:cubicBezTo>
                    <a:cubicBezTo>
                      <a:pt x="238" y="208"/>
                      <a:pt x="238" y="208"/>
                      <a:pt x="238" y="208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8" y="62"/>
                      <a:pt x="235" y="59"/>
                      <a:pt x="232" y="59"/>
                    </a:cubicBezTo>
                    <a:cubicBezTo>
                      <a:pt x="185" y="59"/>
                      <a:pt x="185" y="59"/>
                      <a:pt x="185" y="59"/>
                    </a:cubicBezTo>
                    <a:cubicBezTo>
                      <a:pt x="182" y="59"/>
                      <a:pt x="179" y="62"/>
                      <a:pt x="179" y="65"/>
                    </a:cubicBezTo>
                    <a:cubicBezTo>
                      <a:pt x="179" y="208"/>
                      <a:pt x="179" y="208"/>
                      <a:pt x="179" y="208"/>
                    </a:cubicBezTo>
                    <a:cubicBezTo>
                      <a:pt x="160" y="208"/>
                      <a:pt x="160" y="208"/>
                      <a:pt x="160" y="208"/>
                    </a:cubicBezTo>
                    <a:cubicBezTo>
                      <a:pt x="160" y="120"/>
                      <a:pt x="160" y="120"/>
                      <a:pt x="160" y="120"/>
                    </a:cubicBezTo>
                    <a:cubicBezTo>
                      <a:pt x="160" y="117"/>
                      <a:pt x="157" y="115"/>
                      <a:pt x="154" y="115"/>
                    </a:cubicBezTo>
                    <a:cubicBezTo>
                      <a:pt x="107" y="115"/>
                      <a:pt x="107" y="115"/>
                      <a:pt x="107" y="115"/>
                    </a:cubicBezTo>
                    <a:cubicBezTo>
                      <a:pt x="104" y="115"/>
                      <a:pt x="101" y="117"/>
                      <a:pt x="101" y="120"/>
                    </a:cubicBezTo>
                    <a:cubicBezTo>
                      <a:pt x="101" y="208"/>
                      <a:pt x="101" y="208"/>
                      <a:pt x="101" y="208"/>
                    </a:cubicBezTo>
                    <a:cubicBezTo>
                      <a:pt x="82" y="208"/>
                      <a:pt x="82" y="208"/>
                      <a:pt x="82" y="208"/>
                    </a:cubicBezTo>
                    <a:cubicBezTo>
                      <a:pt x="82" y="170"/>
                      <a:pt x="82" y="170"/>
                      <a:pt x="82" y="170"/>
                    </a:cubicBezTo>
                    <a:cubicBezTo>
                      <a:pt x="82" y="166"/>
                      <a:pt x="79" y="164"/>
                      <a:pt x="76" y="164"/>
                    </a:cubicBezTo>
                    <a:cubicBezTo>
                      <a:pt x="29" y="164"/>
                      <a:pt x="29" y="164"/>
                      <a:pt x="29" y="164"/>
                    </a:cubicBezTo>
                    <a:cubicBezTo>
                      <a:pt x="26" y="164"/>
                      <a:pt x="23" y="166"/>
                      <a:pt x="23" y="170"/>
                    </a:cubicBezTo>
                    <a:cubicBezTo>
                      <a:pt x="23" y="208"/>
                      <a:pt x="23" y="208"/>
                      <a:pt x="23" y="208"/>
                    </a:cubicBezTo>
                    <a:cubicBezTo>
                      <a:pt x="6" y="208"/>
                      <a:pt x="6" y="208"/>
                      <a:pt x="6" y="208"/>
                    </a:cubicBezTo>
                    <a:cubicBezTo>
                      <a:pt x="3" y="208"/>
                      <a:pt x="0" y="210"/>
                      <a:pt x="0" y="213"/>
                    </a:cubicBezTo>
                    <a:cubicBezTo>
                      <a:pt x="0" y="216"/>
                      <a:pt x="3" y="219"/>
                      <a:pt x="6" y="219"/>
                    </a:cubicBezTo>
                    <a:cubicBezTo>
                      <a:pt x="335" y="219"/>
                      <a:pt x="335" y="219"/>
                      <a:pt x="335" y="219"/>
                    </a:cubicBezTo>
                    <a:cubicBezTo>
                      <a:pt x="338" y="219"/>
                      <a:pt x="340" y="216"/>
                      <a:pt x="340" y="213"/>
                    </a:cubicBezTo>
                    <a:cubicBezTo>
                      <a:pt x="340" y="210"/>
                      <a:pt x="338" y="208"/>
                      <a:pt x="335" y="208"/>
                    </a:cubicBezTo>
                    <a:close/>
                    <a:moveTo>
                      <a:pt x="268" y="12"/>
                    </a:moveTo>
                    <a:cubicBezTo>
                      <a:pt x="304" y="12"/>
                      <a:pt x="304" y="12"/>
                      <a:pt x="304" y="12"/>
                    </a:cubicBezTo>
                    <a:cubicBezTo>
                      <a:pt x="304" y="208"/>
                      <a:pt x="304" y="208"/>
                      <a:pt x="304" y="208"/>
                    </a:cubicBezTo>
                    <a:cubicBezTo>
                      <a:pt x="268" y="208"/>
                      <a:pt x="268" y="208"/>
                      <a:pt x="268" y="208"/>
                    </a:cubicBezTo>
                    <a:lnTo>
                      <a:pt x="268" y="12"/>
                    </a:lnTo>
                    <a:close/>
                    <a:moveTo>
                      <a:pt x="191" y="71"/>
                    </a:moveTo>
                    <a:cubicBezTo>
                      <a:pt x="226" y="71"/>
                      <a:pt x="226" y="71"/>
                      <a:pt x="226" y="71"/>
                    </a:cubicBezTo>
                    <a:cubicBezTo>
                      <a:pt x="226" y="208"/>
                      <a:pt x="226" y="208"/>
                      <a:pt x="226" y="208"/>
                    </a:cubicBezTo>
                    <a:cubicBezTo>
                      <a:pt x="191" y="208"/>
                      <a:pt x="191" y="208"/>
                      <a:pt x="191" y="208"/>
                    </a:cubicBezTo>
                    <a:lnTo>
                      <a:pt x="191" y="71"/>
                    </a:lnTo>
                    <a:close/>
                    <a:moveTo>
                      <a:pt x="113" y="126"/>
                    </a:moveTo>
                    <a:cubicBezTo>
                      <a:pt x="148" y="126"/>
                      <a:pt x="148" y="126"/>
                      <a:pt x="148" y="126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13" y="208"/>
                      <a:pt x="113" y="208"/>
                      <a:pt x="113" y="208"/>
                    </a:cubicBezTo>
                    <a:lnTo>
                      <a:pt x="113" y="126"/>
                    </a:lnTo>
                    <a:close/>
                    <a:moveTo>
                      <a:pt x="35" y="175"/>
                    </a:moveTo>
                    <a:cubicBezTo>
                      <a:pt x="71" y="175"/>
                      <a:pt x="71" y="175"/>
                      <a:pt x="71" y="175"/>
                    </a:cubicBezTo>
                    <a:cubicBezTo>
                      <a:pt x="71" y="208"/>
                      <a:pt x="71" y="208"/>
                      <a:pt x="71" y="208"/>
                    </a:cubicBezTo>
                    <a:cubicBezTo>
                      <a:pt x="35" y="208"/>
                      <a:pt x="35" y="208"/>
                      <a:pt x="35" y="208"/>
                    </a:cubicBezTo>
                    <a:lnTo>
                      <a:pt x="35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FD98B33-3B02-D82B-AAB2-A9D68F2DDBD6}"/>
              </a:ext>
            </a:extLst>
          </p:cNvPr>
          <p:cNvGrpSpPr/>
          <p:nvPr/>
        </p:nvGrpSpPr>
        <p:grpSpPr>
          <a:xfrm>
            <a:off x="304800" y="5065183"/>
            <a:ext cx="1005840" cy="1005840"/>
            <a:chOff x="304800" y="5065183"/>
            <a:chExt cx="1005840" cy="100584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A7C8BF2-6AC1-3109-67B4-A7611B68CF95}"/>
                </a:ext>
              </a:extLst>
            </p:cNvPr>
            <p:cNvSpPr/>
            <p:nvPr/>
          </p:nvSpPr>
          <p:spPr bwMode="auto">
            <a:xfrm>
              <a:off x="304800" y="5065183"/>
              <a:ext cx="1005840" cy="1005840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319C474-347E-1F6B-CFD0-D15C134AA751}"/>
                </a:ext>
              </a:extLst>
            </p:cNvPr>
            <p:cNvGrpSpPr/>
            <p:nvPr/>
          </p:nvGrpSpPr>
          <p:grpSpPr>
            <a:xfrm>
              <a:off x="492381" y="5243679"/>
              <a:ext cx="630679" cy="517858"/>
              <a:chOff x="7675563" y="1849438"/>
              <a:chExt cx="493713" cy="412750"/>
            </a:xfrm>
            <a:solidFill>
              <a:schemeClr val="accent1"/>
            </a:solidFill>
          </p:grpSpPr>
          <p:sp>
            <p:nvSpPr>
              <p:cNvPr id="32" name="Freeform 221">
                <a:extLst>
                  <a:ext uri="{FF2B5EF4-FFF2-40B4-BE49-F238E27FC236}">
                    <a16:creationId xmlns:a16="http://schemas.microsoft.com/office/drawing/2014/main" id="{0D10B92C-11A0-0EF7-2460-B46D1BD15C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75563" y="1849438"/>
                <a:ext cx="493713" cy="412750"/>
              </a:xfrm>
              <a:custGeom>
                <a:avLst/>
                <a:gdLst>
                  <a:gd name="T0" fmla="*/ 331 w 389"/>
                  <a:gd name="T1" fmla="*/ 57 h 325"/>
                  <a:gd name="T2" fmla="*/ 191 w 389"/>
                  <a:gd name="T3" fmla="*/ 1 h 325"/>
                  <a:gd name="T4" fmla="*/ 0 w 389"/>
                  <a:gd name="T5" fmla="*/ 195 h 325"/>
                  <a:gd name="T6" fmla="*/ 39 w 389"/>
                  <a:gd name="T7" fmla="*/ 313 h 325"/>
                  <a:gd name="T8" fmla="*/ 62 w 389"/>
                  <a:gd name="T9" fmla="*/ 324 h 325"/>
                  <a:gd name="T10" fmla="*/ 62 w 389"/>
                  <a:gd name="T11" fmla="*/ 324 h 325"/>
                  <a:gd name="T12" fmla="*/ 85 w 389"/>
                  <a:gd name="T13" fmla="*/ 313 h 325"/>
                  <a:gd name="T14" fmla="*/ 85 w 389"/>
                  <a:gd name="T15" fmla="*/ 313 h 325"/>
                  <a:gd name="T16" fmla="*/ 85 w 389"/>
                  <a:gd name="T17" fmla="*/ 278 h 325"/>
                  <a:gd name="T18" fmla="*/ 57 w 389"/>
                  <a:gd name="T19" fmla="*/ 195 h 325"/>
                  <a:gd name="T20" fmla="*/ 100 w 389"/>
                  <a:gd name="T21" fmla="*/ 96 h 325"/>
                  <a:gd name="T22" fmla="*/ 202 w 389"/>
                  <a:gd name="T23" fmla="*/ 59 h 325"/>
                  <a:gd name="T24" fmla="*/ 331 w 389"/>
                  <a:gd name="T25" fmla="*/ 192 h 325"/>
                  <a:gd name="T26" fmla="*/ 303 w 389"/>
                  <a:gd name="T27" fmla="*/ 278 h 325"/>
                  <a:gd name="T28" fmla="*/ 304 w 389"/>
                  <a:gd name="T29" fmla="*/ 313 h 325"/>
                  <a:gd name="T30" fmla="*/ 327 w 389"/>
                  <a:gd name="T31" fmla="*/ 324 h 325"/>
                  <a:gd name="T32" fmla="*/ 349 w 389"/>
                  <a:gd name="T33" fmla="*/ 313 h 325"/>
                  <a:gd name="T34" fmla="*/ 389 w 389"/>
                  <a:gd name="T35" fmla="*/ 195 h 325"/>
                  <a:gd name="T36" fmla="*/ 331 w 389"/>
                  <a:gd name="T37" fmla="*/ 57 h 325"/>
                  <a:gd name="T38" fmla="*/ 340 w 389"/>
                  <a:gd name="T39" fmla="*/ 306 h 325"/>
                  <a:gd name="T40" fmla="*/ 326 w 389"/>
                  <a:gd name="T41" fmla="*/ 313 h 325"/>
                  <a:gd name="T42" fmla="*/ 326 w 389"/>
                  <a:gd name="T43" fmla="*/ 313 h 325"/>
                  <a:gd name="T44" fmla="*/ 313 w 389"/>
                  <a:gd name="T45" fmla="*/ 306 h 325"/>
                  <a:gd name="T46" fmla="*/ 312 w 389"/>
                  <a:gd name="T47" fmla="*/ 285 h 325"/>
                  <a:gd name="T48" fmla="*/ 342 w 389"/>
                  <a:gd name="T49" fmla="*/ 192 h 325"/>
                  <a:gd name="T50" fmla="*/ 202 w 389"/>
                  <a:gd name="T51" fmla="*/ 47 h 325"/>
                  <a:gd name="T52" fmla="*/ 92 w 389"/>
                  <a:gd name="T53" fmla="*/ 88 h 325"/>
                  <a:gd name="T54" fmla="*/ 46 w 389"/>
                  <a:gd name="T55" fmla="*/ 195 h 325"/>
                  <a:gd name="T56" fmla="*/ 76 w 389"/>
                  <a:gd name="T57" fmla="*/ 285 h 325"/>
                  <a:gd name="T58" fmla="*/ 76 w 389"/>
                  <a:gd name="T59" fmla="*/ 306 h 325"/>
                  <a:gd name="T60" fmla="*/ 80 w 389"/>
                  <a:gd name="T61" fmla="*/ 310 h 325"/>
                  <a:gd name="T62" fmla="*/ 76 w 389"/>
                  <a:gd name="T63" fmla="*/ 306 h 325"/>
                  <a:gd name="T64" fmla="*/ 62 w 389"/>
                  <a:gd name="T65" fmla="*/ 313 h 325"/>
                  <a:gd name="T66" fmla="*/ 62 w 389"/>
                  <a:gd name="T67" fmla="*/ 313 h 325"/>
                  <a:gd name="T68" fmla="*/ 48 w 389"/>
                  <a:gd name="T69" fmla="*/ 306 h 325"/>
                  <a:gd name="T70" fmla="*/ 11 w 389"/>
                  <a:gd name="T71" fmla="*/ 195 h 325"/>
                  <a:gd name="T72" fmla="*/ 192 w 389"/>
                  <a:gd name="T73" fmla="*/ 12 h 325"/>
                  <a:gd name="T74" fmla="*/ 194 w 389"/>
                  <a:gd name="T75" fmla="*/ 12 h 325"/>
                  <a:gd name="T76" fmla="*/ 323 w 389"/>
                  <a:gd name="T77" fmla="*/ 65 h 325"/>
                  <a:gd name="T78" fmla="*/ 377 w 389"/>
                  <a:gd name="T79" fmla="*/ 195 h 325"/>
                  <a:gd name="T80" fmla="*/ 340 w 389"/>
                  <a:gd name="T81" fmla="*/ 306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89" h="325">
                    <a:moveTo>
                      <a:pt x="331" y="57"/>
                    </a:moveTo>
                    <a:cubicBezTo>
                      <a:pt x="293" y="20"/>
                      <a:pt x="244" y="0"/>
                      <a:pt x="191" y="1"/>
                    </a:cubicBezTo>
                    <a:cubicBezTo>
                      <a:pt x="86" y="2"/>
                      <a:pt x="0" y="90"/>
                      <a:pt x="0" y="195"/>
                    </a:cubicBezTo>
                    <a:cubicBezTo>
                      <a:pt x="0" y="238"/>
                      <a:pt x="13" y="279"/>
                      <a:pt x="39" y="313"/>
                    </a:cubicBezTo>
                    <a:cubicBezTo>
                      <a:pt x="45" y="320"/>
                      <a:pt x="53" y="324"/>
                      <a:pt x="62" y="324"/>
                    </a:cubicBezTo>
                    <a:cubicBezTo>
                      <a:pt x="62" y="324"/>
                      <a:pt x="62" y="324"/>
                      <a:pt x="62" y="324"/>
                    </a:cubicBezTo>
                    <a:cubicBezTo>
                      <a:pt x="71" y="324"/>
                      <a:pt x="79" y="320"/>
                      <a:pt x="85" y="313"/>
                    </a:cubicBezTo>
                    <a:cubicBezTo>
                      <a:pt x="85" y="313"/>
                      <a:pt x="85" y="313"/>
                      <a:pt x="85" y="313"/>
                    </a:cubicBezTo>
                    <a:cubicBezTo>
                      <a:pt x="93" y="303"/>
                      <a:pt x="93" y="289"/>
                      <a:pt x="85" y="278"/>
                    </a:cubicBezTo>
                    <a:cubicBezTo>
                      <a:pt x="67" y="254"/>
                      <a:pt x="57" y="226"/>
                      <a:pt x="57" y="195"/>
                    </a:cubicBezTo>
                    <a:cubicBezTo>
                      <a:pt x="57" y="157"/>
                      <a:pt x="73" y="122"/>
                      <a:pt x="100" y="96"/>
                    </a:cubicBezTo>
                    <a:cubicBezTo>
                      <a:pt x="128" y="70"/>
                      <a:pt x="164" y="57"/>
                      <a:pt x="202" y="59"/>
                    </a:cubicBezTo>
                    <a:cubicBezTo>
                      <a:pt x="272" y="62"/>
                      <a:pt x="329" y="121"/>
                      <a:pt x="331" y="192"/>
                    </a:cubicBezTo>
                    <a:cubicBezTo>
                      <a:pt x="332" y="223"/>
                      <a:pt x="322" y="253"/>
                      <a:pt x="303" y="278"/>
                    </a:cubicBezTo>
                    <a:cubicBezTo>
                      <a:pt x="295" y="289"/>
                      <a:pt x="295" y="303"/>
                      <a:pt x="304" y="313"/>
                    </a:cubicBezTo>
                    <a:cubicBezTo>
                      <a:pt x="309" y="320"/>
                      <a:pt x="318" y="325"/>
                      <a:pt x="327" y="324"/>
                    </a:cubicBezTo>
                    <a:cubicBezTo>
                      <a:pt x="336" y="324"/>
                      <a:pt x="344" y="320"/>
                      <a:pt x="349" y="313"/>
                    </a:cubicBezTo>
                    <a:cubicBezTo>
                      <a:pt x="375" y="279"/>
                      <a:pt x="389" y="238"/>
                      <a:pt x="389" y="195"/>
                    </a:cubicBezTo>
                    <a:cubicBezTo>
                      <a:pt x="389" y="143"/>
                      <a:pt x="368" y="94"/>
                      <a:pt x="331" y="57"/>
                    </a:cubicBezTo>
                    <a:close/>
                    <a:moveTo>
                      <a:pt x="340" y="306"/>
                    </a:moveTo>
                    <a:cubicBezTo>
                      <a:pt x="337" y="310"/>
                      <a:pt x="332" y="313"/>
                      <a:pt x="326" y="313"/>
                    </a:cubicBezTo>
                    <a:cubicBezTo>
                      <a:pt x="326" y="313"/>
                      <a:pt x="326" y="313"/>
                      <a:pt x="326" y="313"/>
                    </a:cubicBezTo>
                    <a:cubicBezTo>
                      <a:pt x="321" y="313"/>
                      <a:pt x="316" y="311"/>
                      <a:pt x="313" y="306"/>
                    </a:cubicBezTo>
                    <a:cubicBezTo>
                      <a:pt x="308" y="300"/>
                      <a:pt x="308" y="291"/>
                      <a:pt x="312" y="285"/>
                    </a:cubicBezTo>
                    <a:cubicBezTo>
                      <a:pt x="333" y="258"/>
                      <a:pt x="343" y="226"/>
                      <a:pt x="342" y="192"/>
                    </a:cubicBezTo>
                    <a:cubicBezTo>
                      <a:pt x="341" y="115"/>
                      <a:pt x="279" y="51"/>
                      <a:pt x="202" y="47"/>
                    </a:cubicBezTo>
                    <a:cubicBezTo>
                      <a:pt x="161" y="45"/>
                      <a:pt x="122" y="60"/>
                      <a:pt x="92" y="88"/>
                    </a:cubicBezTo>
                    <a:cubicBezTo>
                      <a:pt x="62" y="116"/>
                      <a:pt x="46" y="154"/>
                      <a:pt x="46" y="195"/>
                    </a:cubicBezTo>
                    <a:cubicBezTo>
                      <a:pt x="46" y="228"/>
                      <a:pt x="56" y="259"/>
                      <a:pt x="76" y="285"/>
                    </a:cubicBezTo>
                    <a:cubicBezTo>
                      <a:pt x="81" y="291"/>
                      <a:pt x="81" y="300"/>
                      <a:pt x="76" y="306"/>
                    </a:cubicBezTo>
                    <a:cubicBezTo>
                      <a:pt x="80" y="310"/>
                      <a:pt x="80" y="310"/>
                      <a:pt x="80" y="310"/>
                    </a:cubicBezTo>
                    <a:cubicBezTo>
                      <a:pt x="76" y="306"/>
                      <a:pt x="76" y="306"/>
                      <a:pt x="76" y="306"/>
                    </a:cubicBezTo>
                    <a:cubicBezTo>
                      <a:pt x="72" y="311"/>
                      <a:pt x="67" y="313"/>
                      <a:pt x="62" y="313"/>
                    </a:cubicBezTo>
                    <a:cubicBezTo>
                      <a:pt x="62" y="313"/>
                      <a:pt x="62" y="313"/>
                      <a:pt x="62" y="313"/>
                    </a:cubicBezTo>
                    <a:cubicBezTo>
                      <a:pt x="57" y="313"/>
                      <a:pt x="52" y="310"/>
                      <a:pt x="48" y="306"/>
                    </a:cubicBezTo>
                    <a:cubicBezTo>
                      <a:pt x="24" y="274"/>
                      <a:pt x="11" y="236"/>
                      <a:pt x="11" y="195"/>
                    </a:cubicBezTo>
                    <a:cubicBezTo>
                      <a:pt x="11" y="96"/>
                      <a:pt x="92" y="14"/>
                      <a:pt x="192" y="12"/>
                    </a:cubicBezTo>
                    <a:cubicBezTo>
                      <a:pt x="193" y="12"/>
                      <a:pt x="193" y="12"/>
                      <a:pt x="194" y="12"/>
                    </a:cubicBezTo>
                    <a:cubicBezTo>
                      <a:pt x="243" y="12"/>
                      <a:pt x="288" y="31"/>
                      <a:pt x="323" y="65"/>
                    </a:cubicBezTo>
                    <a:cubicBezTo>
                      <a:pt x="358" y="100"/>
                      <a:pt x="377" y="146"/>
                      <a:pt x="377" y="195"/>
                    </a:cubicBezTo>
                    <a:cubicBezTo>
                      <a:pt x="377" y="236"/>
                      <a:pt x="364" y="274"/>
                      <a:pt x="340" y="3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" name="Freeform 222">
                <a:extLst>
                  <a:ext uri="{FF2B5EF4-FFF2-40B4-BE49-F238E27FC236}">
                    <a16:creationId xmlns:a16="http://schemas.microsoft.com/office/drawing/2014/main" id="{B7593E3D-3EE7-A346-790D-2F7160C1C7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45425" y="2049463"/>
                <a:ext cx="219075" cy="87313"/>
              </a:xfrm>
              <a:custGeom>
                <a:avLst/>
                <a:gdLst>
                  <a:gd name="T0" fmla="*/ 165 w 173"/>
                  <a:gd name="T1" fmla="*/ 69 h 69"/>
                  <a:gd name="T2" fmla="*/ 167 w 173"/>
                  <a:gd name="T3" fmla="*/ 69 h 69"/>
                  <a:gd name="T4" fmla="*/ 172 w 173"/>
                  <a:gd name="T5" fmla="*/ 65 h 69"/>
                  <a:gd name="T6" fmla="*/ 169 w 173"/>
                  <a:gd name="T7" fmla="*/ 58 h 69"/>
                  <a:gd name="T8" fmla="*/ 92 w 173"/>
                  <a:gd name="T9" fmla="*/ 35 h 69"/>
                  <a:gd name="T10" fmla="*/ 93 w 173"/>
                  <a:gd name="T11" fmla="*/ 32 h 69"/>
                  <a:gd name="T12" fmla="*/ 60 w 173"/>
                  <a:gd name="T13" fmla="*/ 0 h 69"/>
                  <a:gd name="T14" fmla="*/ 31 w 173"/>
                  <a:gd name="T15" fmla="*/ 18 h 69"/>
                  <a:gd name="T16" fmla="*/ 8 w 173"/>
                  <a:gd name="T17" fmla="*/ 11 h 69"/>
                  <a:gd name="T18" fmla="*/ 0 w 173"/>
                  <a:gd name="T19" fmla="*/ 15 h 69"/>
                  <a:gd name="T20" fmla="*/ 4 w 173"/>
                  <a:gd name="T21" fmla="*/ 22 h 69"/>
                  <a:gd name="T22" fmla="*/ 28 w 173"/>
                  <a:gd name="T23" fmla="*/ 29 h 69"/>
                  <a:gd name="T24" fmla="*/ 28 w 173"/>
                  <a:gd name="T25" fmla="*/ 32 h 69"/>
                  <a:gd name="T26" fmla="*/ 60 w 173"/>
                  <a:gd name="T27" fmla="*/ 65 h 69"/>
                  <a:gd name="T28" fmla="*/ 89 w 173"/>
                  <a:gd name="T29" fmla="*/ 46 h 69"/>
                  <a:gd name="T30" fmla="*/ 165 w 173"/>
                  <a:gd name="T31" fmla="*/ 69 h 69"/>
                  <a:gd name="T32" fmla="*/ 60 w 173"/>
                  <a:gd name="T33" fmla="*/ 53 h 69"/>
                  <a:gd name="T34" fmla="*/ 39 w 173"/>
                  <a:gd name="T35" fmla="*/ 32 h 69"/>
                  <a:gd name="T36" fmla="*/ 60 w 173"/>
                  <a:gd name="T37" fmla="*/ 11 h 69"/>
                  <a:gd name="T38" fmla="*/ 81 w 173"/>
                  <a:gd name="T39" fmla="*/ 32 h 69"/>
                  <a:gd name="T40" fmla="*/ 60 w 173"/>
                  <a:gd name="T41" fmla="*/ 5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3" h="69">
                    <a:moveTo>
                      <a:pt x="165" y="69"/>
                    </a:moveTo>
                    <a:cubicBezTo>
                      <a:pt x="166" y="69"/>
                      <a:pt x="166" y="69"/>
                      <a:pt x="167" y="69"/>
                    </a:cubicBezTo>
                    <a:cubicBezTo>
                      <a:pt x="169" y="69"/>
                      <a:pt x="172" y="67"/>
                      <a:pt x="172" y="65"/>
                    </a:cubicBezTo>
                    <a:cubicBezTo>
                      <a:pt x="173" y="62"/>
                      <a:pt x="172" y="59"/>
                      <a:pt x="169" y="58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92" y="34"/>
                      <a:pt x="93" y="33"/>
                      <a:pt x="93" y="32"/>
                    </a:cubicBezTo>
                    <a:cubicBezTo>
                      <a:pt x="93" y="14"/>
                      <a:pt x="78" y="0"/>
                      <a:pt x="60" y="0"/>
                    </a:cubicBezTo>
                    <a:cubicBezTo>
                      <a:pt x="48" y="0"/>
                      <a:pt x="37" y="7"/>
                      <a:pt x="31" y="1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5" y="10"/>
                      <a:pt x="1" y="12"/>
                      <a:pt x="0" y="15"/>
                    </a:cubicBezTo>
                    <a:cubicBezTo>
                      <a:pt x="0" y="18"/>
                      <a:pt x="1" y="21"/>
                      <a:pt x="4" y="22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30"/>
                      <a:pt x="28" y="31"/>
                      <a:pt x="28" y="32"/>
                    </a:cubicBezTo>
                    <a:cubicBezTo>
                      <a:pt x="28" y="50"/>
                      <a:pt x="42" y="65"/>
                      <a:pt x="60" y="65"/>
                    </a:cubicBezTo>
                    <a:cubicBezTo>
                      <a:pt x="73" y="65"/>
                      <a:pt x="84" y="57"/>
                      <a:pt x="89" y="46"/>
                    </a:cubicBezTo>
                    <a:lnTo>
                      <a:pt x="165" y="69"/>
                    </a:lnTo>
                    <a:close/>
                    <a:moveTo>
                      <a:pt x="60" y="53"/>
                    </a:moveTo>
                    <a:cubicBezTo>
                      <a:pt x="49" y="53"/>
                      <a:pt x="39" y="44"/>
                      <a:pt x="39" y="32"/>
                    </a:cubicBezTo>
                    <a:cubicBezTo>
                      <a:pt x="39" y="20"/>
                      <a:pt x="49" y="11"/>
                      <a:pt x="60" y="11"/>
                    </a:cubicBezTo>
                    <a:cubicBezTo>
                      <a:pt x="72" y="11"/>
                      <a:pt x="81" y="20"/>
                      <a:pt x="81" y="32"/>
                    </a:cubicBezTo>
                    <a:cubicBezTo>
                      <a:pt x="81" y="44"/>
                      <a:pt x="72" y="53"/>
                      <a:pt x="6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4" name="Freeform 223">
                <a:extLst>
                  <a:ext uri="{FF2B5EF4-FFF2-40B4-BE49-F238E27FC236}">
                    <a16:creationId xmlns:a16="http://schemas.microsoft.com/office/drawing/2014/main" id="{2B96F104-9B12-75A1-4124-61929BB9F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5275" y="1930400"/>
                <a:ext cx="14288" cy="46038"/>
              </a:xfrm>
              <a:custGeom>
                <a:avLst/>
                <a:gdLst>
                  <a:gd name="T0" fmla="*/ 11 w 11"/>
                  <a:gd name="T1" fmla="*/ 31 h 37"/>
                  <a:gd name="T2" fmla="*/ 11 w 11"/>
                  <a:gd name="T3" fmla="*/ 6 h 37"/>
                  <a:gd name="T4" fmla="*/ 5 w 11"/>
                  <a:gd name="T5" fmla="*/ 0 h 37"/>
                  <a:gd name="T6" fmla="*/ 0 w 11"/>
                  <a:gd name="T7" fmla="*/ 6 h 37"/>
                  <a:gd name="T8" fmla="*/ 0 w 11"/>
                  <a:gd name="T9" fmla="*/ 31 h 37"/>
                  <a:gd name="T10" fmla="*/ 5 w 11"/>
                  <a:gd name="T11" fmla="*/ 37 h 37"/>
                  <a:gd name="T12" fmla="*/ 11 w 11"/>
                  <a:gd name="T13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37">
                    <a:moveTo>
                      <a:pt x="11" y="31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6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4"/>
                      <a:pt x="2" y="37"/>
                      <a:pt x="5" y="37"/>
                    </a:cubicBezTo>
                    <a:cubicBezTo>
                      <a:pt x="8" y="37"/>
                      <a:pt x="11" y="34"/>
                      <a:pt x="1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5" name="Freeform 224">
                <a:extLst>
                  <a:ext uri="{FF2B5EF4-FFF2-40B4-BE49-F238E27FC236}">
                    <a16:creationId xmlns:a16="http://schemas.microsoft.com/office/drawing/2014/main" id="{4DE1B90E-C33C-263A-3E3F-80911DAD9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9413" y="1974850"/>
                <a:ext cx="39688" cy="38100"/>
              </a:xfrm>
              <a:custGeom>
                <a:avLst/>
                <a:gdLst>
                  <a:gd name="T0" fmla="*/ 20 w 31"/>
                  <a:gd name="T1" fmla="*/ 2 h 30"/>
                  <a:gd name="T2" fmla="*/ 2 w 31"/>
                  <a:gd name="T3" fmla="*/ 20 h 30"/>
                  <a:gd name="T4" fmla="*/ 2 w 31"/>
                  <a:gd name="T5" fmla="*/ 28 h 30"/>
                  <a:gd name="T6" fmla="*/ 6 w 31"/>
                  <a:gd name="T7" fmla="*/ 30 h 30"/>
                  <a:gd name="T8" fmla="*/ 10 w 31"/>
                  <a:gd name="T9" fmla="*/ 28 h 30"/>
                  <a:gd name="T10" fmla="*/ 28 w 31"/>
                  <a:gd name="T11" fmla="*/ 10 h 30"/>
                  <a:gd name="T12" fmla="*/ 28 w 31"/>
                  <a:gd name="T13" fmla="*/ 2 h 30"/>
                  <a:gd name="T14" fmla="*/ 20 w 31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30">
                    <a:moveTo>
                      <a:pt x="20" y="2"/>
                    </a:moveTo>
                    <a:cubicBezTo>
                      <a:pt x="2" y="20"/>
                      <a:pt x="2" y="20"/>
                      <a:pt x="2" y="20"/>
                    </a:cubicBezTo>
                    <a:cubicBezTo>
                      <a:pt x="0" y="22"/>
                      <a:pt x="0" y="26"/>
                      <a:pt x="2" y="28"/>
                    </a:cubicBezTo>
                    <a:cubicBezTo>
                      <a:pt x="3" y="29"/>
                      <a:pt x="5" y="30"/>
                      <a:pt x="6" y="30"/>
                    </a:cubicBezTo>
                    <a:cubicBezTo>
                      <a:pt x="8" y="30"/>
                      <a:pt x="9" y="29"/>
                      <a:pt x="10" y="28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31" y="8"/>
                      <a:pt x="31" y="4"/>
                      <a:pt x="28" y="2"/>
                    </a:cubicBezTo>
                    <a:cubicBezTo>
                      <a:pt x="26" y="0"/>
                      <a:pt x="23" y="0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" name="Freeform 225">
                <a:extLst>
                  <a:ext uri="{FF2B5EF4-FFF2-40B4-BE49-F238E27FC236}">
                    <a16:creationId xmlns:a16="http://schemas.microsoft.com/office/drawing/2014/main" id="{C5BD446D-D208-B3EF-8A5E-4F82EF200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4338" y="2082800"/>
                <a:ext cx="47625" cy="14288"/>
              </a:xfrm>
              <a:custGeom>
                <a:avLst/>
                <a:gdLst>
                  <a:gd name="T0" fmla="*/ 6 w 37"/>
                  <a:gd name="T1" fmla="*/ 12 h 12"/>
                  <a:gd name="T2" fmla="*/ 32 w 37"/>
                  <a:gd name="T3" fmla="*/ 12 h 12"/>
                  <a:gd name="T4" fmla="*/ 37 w 37"/>
                  <a:gd name="T5" fmla="*/ 6 h 12"/>
                  <a:gd name="T6" fmla="*/ 32 w 37"/>
                  <a:gd name="T7" fmla="*/ 0 h 12"/>
                  <a:gd name="T8" fmla="*/ 6 w 37"/>
                  <a:gd name="T9" fmla="*/ 0 h 12"/>
                  <a:gd name="T10" fmla="*/ 0 w 37"/>
                  <a:gd name="T11" fmla="*/ 6 h 12"/>
                  <a:gd name="T12" fmla="*/ 6 w 37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2">
                    <a:moveTo>
                      <a:pt x="6" y="1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5" y="12"/>
                      <a:pt x="37" y="9"/>
                      <a:pt x="37" y="6"/>
                    </a:cubicBezTo>
                    <a:cubicBezTo>
                      <a:pt x="37" y="3"/>
                      <a:pt x="35" y="0"/>
                      <a:pt x="3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" name="Freeform 226">
                <a:extLst>
                  <a:ext uri="{FF2B5EF4-FFF2-40B4-BE49-F238E27FC236}">
                    <a16:creationId xmlns:a16="http://schemas.microsoft.com/office/drawing/2014/main" id="{16085F83-4933-AA72-D95A-9EDD044AD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9413" y="2166938"/>
                <a:ext cx="39688" cy="38100"/>
              </a:xfrm>
              <a:custGeom>
                <a:avLst/>
                <a:gdLst>
                  <a:gd name="T0" fmla="*/ 10 w 31"/>
                  <a:gd name="T1" fmla="*/ 2 h 30"/>
                  <a:gd name="T2" fmla="*/ 2 w 31"/>
                  <a:gd name="T3" fmla="*/ 2 h 30"/>
                  <a:gd name="T4" fmla="*/ 2 w 31"/>
                  <a:gd name="T5" fmla="*/ 10 h 30"/>
                  <a:gd name="T6" fmla="*/ 20 w 31"/>
                  <a:gd name="T7" fmla="*/ 28 h 30"/>
                  <a:gd name="T8" fmla="*/ 24 w 31"/>
                  <a:gd name="T9" fmla="*/ 30 h 30"/>
                  <a:gd name="T10" fmla="*/ 28 w 31"/>
                  <a:gd name="T11" fmla="*/ 28 h 30"/>
                  <a:gd name="T12" fmla="*/ 28 w 31"/>
                  <a:gd name="T13" fmla="*/ 20 h 30"/>
                  <a:gd name="T14" fmla="*/ 10 w 31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30">
                    <a:moveTo>
                      <a:pt x="10" y="2"/>
                    </a:moveTo>
                    <a:cubicBezTo>
                      <a:pt x="8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2" y="29"/>
                      <a:pt x="23" y="30"/>
                      <a:pt x="24" y="30"/>
                    </a:cubicBezTo>
                    <a:cubicBezTo>
                      <a:pt x="26" y="30"/>
                      <a:pt x="27" y="29"/>
                      <a:pt x="28" y="28"/>
                    </a:cubicBezTo>
                    <a:cubicBezTo>
                      <a:pt x="31" y="26"/>
                      <a:pt x="31" y="22"/>
                      <a:pt x="28" y="20"/>
                    </a:cubicBez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" name="Freeform 227">
                <a:extLst>
                  <a:ext uri="{FF2B5EF4-FFF2-40B4-BE49-F238E27FC236}">
                    <a16:creationId xmlns:a16="http://schemas.microsoft.com/office/drawing/2014/main" id="{8B649FF9-8BBC-4329-4AAB-DE041FE0F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7325" y="2166938"/>
                <a:ext cx="38100" cy="38100"/>
              </a:xfrm>
              <a:custGeom>
                <a:avLst/>
                <a:gdLst>
                  <a:gd name="T0" fmla="*/ 20 w 31"/>
                  <a:gd name="T1" fmla="*/ 2 h 30"/>
                  <a:gd name="T2" fmla="*/ 2 w 31"/>
                  <a:gd name="T3" fmla="*/ 20 h 30"/>
                  <a:gd name="T4" fmla="*/ 2 w 31"/>
                  <a:gd name="T5" fmla="*/ 28 h 30"/>
                  <a:gd name="T6" fmla="*/ 6 w 31"/>
                  <a:gd name="T7" fmla="*/ 30 h 30"/>
                  <a:gd name="T8" fmla="*/ 10 w 31"/>
                  <a:gd name="T9" fmla="*/ 28 h 30"/>
                  <a:gd name="T10" fmla="*/ 28 w 31"/>
                  <a:gd name="T11" fmla="*/ 10 h 30"/>
                  <a:gd name="T12" fmla="*/ 28 w 31"/>
                  <a:gd name="T13" fmla="*/ 2 h 30"/>
                  <a:gd name="T14" fmla="*/ 20 w 31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30">
                    <a:moveTo>
                      <a:pt x="20" y="2"/>
                    </a:moveTo>
                    <a:cubicBezTo>
                      <a:pt x="2" y="20"/>
                      <a:pt x="2" y="20"/>
                      <a:pt x="2" y="20"/>
                    </a:cubicBezTo>
                    <a:cubicBezTo>
                      <a:pt x="0" y="22"/>
                      <a:pt x="0" y="26"/>
                      <a:pt x="2" y="28"/>
                    </a:cubicBezTo>
                    <a:cubicBezTo>
                      <a:pt x="3" y="29"/>
                      <a:pt x="5" y="30"/>
                      <a:pt x="6" y="30"/>
                    </a:cubicBezTo>
                    <a:cubicBezTo>
                      <a:pt x="8" y="30"/>
                      <a:pt x="9" y="29"/>
                      <a:pt x="10" y="28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31" y="8"/>
                      <a:pt x="31" y="4"/>
                      <a:pt x="28" y="2"/>
                    </a:cubicBezTo>
                    <a:cubicBezTo>
                      <a:pt x="26" y="0"/>
                      <a:pt x="22" y="0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9" name="Freeform 228">
                <a:extLst>
                  <a:ext uri="{FF2B5EF4-FFF2-40B4-BE49-F238E27FC236}">
                    <a16:creationId xmlns:a16="http://schemas.microsoft.com/office/drawing/2014/main" id="{8ED0934C-7FD3-12F9-8760-48CE7713F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2875" y="2082800"/>
                <a:ext cx="46038" cy="14288"/>
              </a:xfrm>
              <a:custGeom>
                <a:avLst/>
                <a:gdLst>
                  <a:gd name="T0" fmla="*/ 6 w 37"/>
                  <a:gd name="T1" fmla="*/ 0 h 12"/>
                  <a:gd name="T2" fmla="*/ 0 w 37"/>
                  <a:gd name="T3" fmla="*/ 6 h 12"/>
                  <a:gd name="T4" fmla="*/ 6 w 37"/>
                  <a:gd name="T5" fmla="*/ 12 h 12"/>
                  <a:gd name="T6" fmla="*/ 31 w 37"/>
                  <a:gd name="T7" fmla="*/ 12 h 12"/>
                  <a:gd name="T8" fmla="*/ 37 w 37"/>
                  <a:gd name="T9" fmla="*/ 6 h 12"/>
                  <a:gd name="T10" fmla="*/ 31 w 37"/>
                  <a:gd name="T11" fmla="*/ 0 h 12"/>
                  <a:gd name="T12" fmla="*/ 6 w 37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2"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5" y="12"/>
                      <a:pt x="37" y="9"/>
                      <a:pt x="37" y="6"/>
                    </a:cubicBezTo>
                    <a:cubicBezTo>
                      <a:pt x="37" y="3"/>
                      <a:pt x="35" y="0"/>
                      <a:pt x="31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0" name="Freeform 229">
                <a:extLst>
                  <a:ext uri="{FF2B5EF4-FFF2-40B4-BE49-F238E27FC236}">
                    <a16:creationId xmlns:a16="http://schemas.microsoft.com/office/drawing/2014/main" id="{6BFC28DB-BFA1-B3C4-A242-71BDF0AF7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7325" y="1974850"/>
                <a:ext cx="38100" cy="38100"/>
              </a:xfrm>
              <a:custGeom>
                <a:avLst/>
                <a:gdLst>
                  <a:gd name="T0" fmla="*/ 20 w 30"/>
                  <a:gd name="T1" fmla="*/ 28 h 30"/>
                  <a:gd name="T2" fmla="*/ 24 w 30"/>
                  <a:gd name="T3" fmla="*/ 30 h 30"/>
                  <a:gd name="T4" fmla="*/ 28 w 30"/>
                  <a:gd name="T5" fmla="*/ 28 h 30"/>
                  <a:gd name="T6" fmla="*/ 28 w 30"/>
                  <a:gd name="T7" fmla="*/ 20 h 30"/>
                  <a:gd name="T8" fmla="*/ 10 w 30"/>
                  <a:gd name="T9" fmla="*/ 2 h 30"/>
                  <a:gd name="T10" fmla="*/ 2 w 30"/>
                  <a:gd name="T11" fmla="*/ 2 h 30"/>
                  <a:gd name="T12" fmla="*/ 2 w 30"/>
                  <a:gd name="T13" fmla="*/ 10 h 30"/>
                  <a:gd name="T14" fmla="*/ 20 w 30"/>
                  <a:gd name="T15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30">
                    <a:moveTo>
                      <a:pt x="20" y="28"/>
                    </a:moveTo>
                    <a:cubicBezTo>
                      <a:pt x="21" y="29"/>
                      <a:pt x="23" y="30"/>
                      <a:pt x="24" y="30"/>
                    </a:cubicBezTo>
                    <a:cubicBezTo>
                      <a:pt x="26" y="30"/>
                      <a:pt x="27" y="29"/>
                      <a:pt x="28" y="28"/>
                    </a:cubicBezTo>
                    <a:cubicBezTo>
                      <a:pt x="30" y="26"/>
                      <a:pt x="30" y="22"/>
                      <a:pt x="28" y="2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8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70351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002CE26-4887-4ABD-0E2B-68D31D6BD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2" y="724985"/>
            <a:ext cx="11670148" cy="54080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Balance Between Complexity and Efficiency:</a:t>
            </a:r>
          </a:p>
          <a:p>
            <a:pPr>
              <a:lnSpc>
                <a:spcPct val="150000"/>
              </a:lnSpc>
            </a:pPr>
            <a:r>
              <a:rPr lang="en-US" b="1" dirty="0"/>
              <a:t>Routing Simplicity</a:t>
            </a:r>
          </a:p>
          <a:p>
            <a:pPr>
              <a:lnSpc>
                <a:spcPct val="150000"/>
              </a:lnSpc>
            </a:pPr>
            <a:r>
              <a:rPr lang="en-US" b="1" dirty="0"/>
              <a:t>Power Consumption</a:t>
            </a:r>
            <a:r>
              <a:rPr lang="en-US" dirty="0"/>
              <a:t>: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rgbClr val="FFC000"/>
                </a:solidFill>
              </a:rPr>
              <a:t>Bigger LUT =&gt; More transistors for logic =&gt; higher static </a:t>
            </a:r>
            <a:r>
              <a:rPr lang="en-US" sz="1800">
                <a:solidFill>
                  <a:srgbClr val="FFC000"/>
                </a:solidFill>
              </a:rPr>
              <a:t>power consumption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565F94-7258-DD0F-259A-D953EDC19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LUT4 has been the standard for so long?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322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!!ArchitectureBox">
            <a:extLst>
              <a:ext uri="{FF2B5EF4-FFF2-40B4-BE49-F238E27FC236}">
                <a16:creationId xmlns:a16="http://schemas.microsoft.com/office/drawing/2014/main" id="{A2940BF8-2BBD-D64D-9BA4-BF5C3C20A6E8}"/>
              </a:ext>
            </a:extLst>
          </p:cNvPr>
          <p:cNvSpPr/>
          <p:nvPr/>
        </p:nvSpPr>
        <p:spPr>
          <a:xfrm>
            <a:off x="250630" y="3892185"/>
            <a:ext cx="5725031" cy="2494661"/>
          </a:xfrm>
          <a:prstGeom prst="roundRect">
            <a:avLst>
              <a:gd name="adj" fmla="val 594"/>
            </a:avLst>
          </a:prstGeom>
          <a:solidFill>
            <a:srgbClr val="004250">
              <a:alpha val="50000"/>
            </a:srgbClr>
          </a:solidFill>
          <a:ln w="25400" cap="flat" cmpd="sng" algn="ctr">
            <a:gradFill flip="none" rotWithShape="1">
              <a:gsLst>
                <a:gs pos="0">
                  <a:srgbClr val="00B0F0"/>
                </a:gs>
                <a:gs pos="51000">
                  <a:schemeClr val="tx1">
                    <a:alpha val="47000"/>
                  </a:schemeClr>
                </a:gs>
                <a:gs pos="99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219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ヒラギノ角ゴ ProN W3" charset="0"/>
              <a:cs typeface="+mn-cs"/>
            </a:endParaRPr>
          </a:p>
        </p:txBody>
      </p:sp>
      <p:sp>
        <p:nvSpPr>
          <p:cNvPr id="134" name="!!ArchitectureBox">
            <a:extLst>
              <a:ext uri="{FF2B5EF4-FFF2-40B4-BE49-F238E27FC236}">
                <a16:creationId xmlns:a16="http://schemas.microsoft.com/office/drawing/2014/main" id="{027185DA-5C3E-2747-B86A-E4050B44B955}"/>
              </a:ext>
            </a:extLst>
          </p:cNvPr>
          <p:cNvSpPr/>
          <p:nvPr/>
        </p:nvSpPr>
        <p:spPr>
          <a:xfrm>
            <a:off x="6168331" y="3894579"/>
            <a:ext cx="5725031" cy="2502688"/>
          </a:xfrm>
          <a:prstGeom prst="roundRect">
            <a:avLst>
              <a:gd name="adj" fmla="val 594"/>
            </a:avLst>
          </a:prstGeom>
          <a:solidFill>
            <a:srgbClr val="004250">
              <a:alpha val="50000"/>
            </a:srgbClr>
          </a:solidFill>
          <a:ln w="25400" cap="flat" cmpd="sng" algn="ctr">
            <a:gradFill flip="none" rotWithShape="1">
              <a:gsLst>
                <a:gs pos="0">
                  <a:srgbClr val="00B0F0"/>
                </a:gs>
                <a:gs pos="51000">
                  <a:schemeClr val="tx1">
                    <a:alpha val="47000"/>
                  </a:schemeClr>
                </a:gs>
                <a:gs pos="99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219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ヒラギノ角ゴ ProN W3" charset="0"/>
              <a:cs typeface="+mn-cs"/>
            </a:endParaRPr>
          </a:p>
        </p:txBody>
      </p:sp>
      <p:pic>
        <p:nvPicPr>
          <p:cNvPr id="141" name="Picture 140">
            <a:extLst>
              <a:ext uri="{FF2B5EF4-FFF2-40B4-BE49-F238E27FC236}">
                <a16:creationId xmlns:a16="http://schemas.microsoft.com/office/drawing/2014/main" id="{1AA72968-F28F-4C4B-B1EB-9AACFF9BCE2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2448" y="4028408"/>
            <a:ext cx="6531313" cy="25996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070E54-C4DB-EE47-BEEB-A2739CD58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Lattice Semiconductor Overview</a:t>
            </a:r>
          </a:p>
        </p:txBody>
      </p:sp>
      <p:sp>
        <p:nvSpPr>
          <p:cNvPr id="132" name="!!ArchitectureBox">
            <a:extLst>
              <a:ext uri="{FF2B5EF4-FFF2-40B4-BE49-F238E27FC236}">
                <a16:creationId xmlns:a16="http://schemas.microsoft.com/office/drawing/2014/main" id="{FB1DE794-C474-984C-9428-CF975E47EFEC}"/>
              </a:ext>
            </a:extLst>
          </p:cNvPr>
          <p:cNvSpPr/>
          <p:nvPr/>
        </p:nvSpPr>
        <p:spPr>
          <a:xfrm>
            <a:off x="259564" y="777898"/>
            <a:ext cx="5725031" cy="2961354"/>
          </a:xfrm>
          <a:prstGeom prst="roundRect">
            <a:avLst>
              <a:gd name="adj" fmla="val 594"/>
            </a:avLst>
          </a:prstGeom>
          <a:solidFill>
            <a:srgbClr val="004250">
              <a:alpha val="50000"/>
            </a:srgbClr>
          </a:solidFill>
          <a:ln w="25400" cap="flat" cmpd="sng" algn="ctr">
            <a:gradFill flip="none" rotWithShape="1">
              <a:gsLst>
                <a:gs pos="0">
                  <a:srgbClr val="00B0F0"/>
                </a:gs>
                <a:gs pos="51000">
                  <a:schemeClr val="tx1">
                    <a:alpha val="47000"/>
                  </a:schemeClr>
                </a:gs>
                <a:gs pos="99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219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ヒラギノ角ゴ ProN W3" charset="0"/>
              <a:cs typeface="+mn-cs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DDB11AF4-62C5-8249-9C00-4C00B8917A62}"/>
              </a:ext>
            </a:extLst>
          </p:cNvPr>
          <p:cNvSpPr/>
          <p:nvPr/>
        </p:nvSpPr>
        <p:spPr>
          <a:xfrm>
            <a:off x="281779" y="809254"/>
            <a:ext cx="5680601" cy="380104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7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APPLICATIONS &amp; MARKETS</a:t>
            </a:r>
            <a:endParaRPr kumimoji="0" lang="en-US" sz="187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6" name="!!ArchitectureBox">
            <a:extLst>
              <a:ext uri="{FF2B5EF4-FFF2-40B4-BE49-F238E27FC236}">
                <a16:creationId xmlns:a16="http://schemas.microsoft.com/office/drawing/2014/main" id="{6B7F6934-305A-364F-B3F1-F9D911A4969E}"/>
              </a:ext>
            </a:extLst>
          </p:cNvPr>
          <p:cNvSpPr/>
          <p:nvPr/>
        </p:nvSpPr>
        <p:spPr>
          <a:xfrm>
            <a:off x="6175591" y="777360"/>
            <a:ext cx="5725031" cy="2961892"/>
          </a:xfrm>
          <a:prstGeom prst="roundRect">
            <a:avLst>
              <a:gd name="adj" fmla="val 594"/>
            </a:avLst>
          </a:prstGeom>
          <a:solidFill>
            <a:srgbClr val="004250">
              <a:alpha val="50000"/>
            </a:srgbClr>
          </a:solidFill>
          <a:ln w="25400" cap="flat" cmpd="sng" algn="ctr">
            <a:gradFill flip="none" rotWithShape="1">
              <a:gsLst>
                <a:gs pos="0">
                  <a:srgbClr val="00B0F0"/>
                </a:gs>
                <a:gs pos="51000">
                  <a:schemeClr val="tx1">
                    <a:alpha val="47000"/>
                  </a:schemeClr>
                </a:gs>
                <a:gs pos="99000">
                  <a:srgbClr val="00B0F0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219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ヒラギノ角ゴ ProN W3" charset="0"/>
              <a:cs typeface="+mn-cs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B427359D-521D-F343-B056-15FB65ED73FA}"/>
              </a:ext>
            </a:extLst>
          </p:cNvPr>
          <p:cNvSpPr/>
          <p:nvPr/>
        </p:nvSpPr>
        <p:spPr bwMode="auto">
          <a:xfrm>
            <a:off x="6727760" y="1327684"/>
            <a:ext cx="2241737" cy="1349312"/>
          </a:xfrm>
          <a:prstGeom prst="rect">
            <a:avLst/>
          </a:prstGeom>
          <a:solidFill>
            <a:schemeClr val="tx1">
              <a:alpha val="14000"/>
            </a:schemeClr>
          </a:solidFill>
          <a:ln w="25400">
            <a:gradFill>
              <a:gsLst>
                <a:gs pos="0">
                  <a:schemeClr val="accent4"/>
                </a:gs>
                <a:gs pos="99000">
                  <a:schemeClr val="accent4"/>
                </a:gs>
              </a:gsLst>
              <a:lin ang="5400000" scaled="1"/>
            </a:gradFill>
          </a:ln>
        </p:spPr>
        <p:txBody>
          <a:bodyPr wrap="square" rtlCol="0" anchor="t">
            <a:noAutofit/>
          </a:bodyPr>
          <a:lstStyle/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6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Calibri" charset="0"/>
              <a:sym typeface="Gill Sans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049AEF14-6822-4D44-B750-0A812E5146E0}"/>
              </a:ext>
            </a:extLst>
          </p:cNvPr>
          <p:cNvSpPr txBox="1"/>
          <p:nvPr/>
        </p:nvSpPr>
        <p:spPr>
          <a:xfrm>
            <a:off x="6787152" y="1484654"/>
            <a:ext cx="2122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Lato Light"/>
              </a:rPr>
              <a:t>#1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Lato Light"/>
              </a:rPr>
              <a:t>World’s largest volume supplier of FPGA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C0EC015A-F93B-EA4D-BFAF-28C1D9F65B10}"/>
              </a:ext>
            </a:extLst>
          </p:cNvPr>
          <p:cNvSpPr/>
          <p:nvPr/>
        </p:nvSpPr>
        <p:spPr bwMode="auto">
          <a:xfrm>
            <a:off x="9068036" y="1327683"/>
            <a:ext cx="2241737" cy="1349312"/>
          </a:xfrm>
          <a:prstGeom prst="rect">
            <a:avLst/>
          </a:prstGeom>
          <a:solidFill>
            <a:schemeClr val="tx1">
              <a:alpha val="14000"/>
            </a:schemeClr>
          </a:solidFill>
          <a:ln w="25400">
            <a:gradFill>
              <a:gsLst>
                <a:gs pos="0">
                  <a:schemeClr val="accent4"/>
                </a:gs>
                <a:gs pos="99000">
                  <a:schemeClr val="accent4"/>
                </a:gs>
              </a:gsLst>
              <a:lin ang="5400000" scaled="1"/>
            </a:gradFill>
          </a:ln>
        </p:spPr>
        <p:txBody>
          <a:bodyPr wrap="square" rtlCol="0" anchor="t">
            <a:noAutofit/>
          </a:bodyPr>
          <a:lstStyle/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67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Calibri" charset="0"/>
              <a:sym typeface="Gill Sans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DC10B024-AE14-1649-8185-2B6C436B16A5}"/>
              </a:ext>
            </a:extLst>
          </p:cNvPr>
          <p:cNvSpPr txBox="1"/>
          <p:nvPr/>
        </p:nvSpPr>
        <p:spPr>
          <a:xfrm>
            <a:off x="9095358" y="1484654"/>
            <a:ext cx="21870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Tier 1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Lato Light"/>
              </a:rPr>
              <a:t>Supplier with 40+ years 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Lato Light"/>
              </a:rPr>
              <a:t>of innovation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233A5A35-CC01-9447-8EB7-2B6292A5FFA5}"/>
              </a:ext>
            </a:extLst>
          </p:cNvPr>
          <p:cNvSpPr/>
          <p:nvPr/>
        </p:nvSpPr>
        <p:spPr>
          <a:xfrm>
            <a:off x="259564" y="1154111"/>
            <a:ext cx="57188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285023" rtl="0" eaLnBrk="0" fontAlgn="auto" latinLnBrk="0" hangingPunct="0">
              <a:lnSpc>
                <a:spcPct val="100000"/>
              </a:lnSpc>
              <a:spcBef>
                <a:spcPts val="40"/>
              </a:spcBef>
              <a:spcAft>
                <a:spcPts val="0"/>
              </a:spcAft>
              <a:buClr>
                <a:srgbClr val="FFC222"/>
              </a:buClr>
              <a:buSzTx/>
              <a:buFontTx/>
              <a:buNone/>
              <a:tabLst>
                <a:tab pos="3028411" algn="l"/>
              </a:tabLst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We enable secure control, flexible connectivity, </a:t>
            </a:r>
            <a:b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and low power compute acceleration</a:t>
            </a: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D1B301F3-5F7C-3348-B4F7-16455B20B4AB}"/>
              </a:ext>
            </a:extLst>
          </p:cNvPr>
          <p:cNvGrpSpPr/>
          <p:nvPr/>
        </p:nvGrpSpPr>
        <p:grpSpPr>
          <a:xfrm>
            <a:off x="630249" y="2000379"/>
            <a:ext cx="1209524" cy="1652380"/>
            <a:chOff x="630248" y="2144851"/>
            <a:chExt cx="1209524" cy="1652381"/>
          </a:xfrm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D3BA2187-3AD0-E342-A329-6F033A74EE64}"/>
                </a:ext>
              </a:extLst>
            </p:cNvPr>
            <p:cNvSpPr txBox="1"/>
            <p:nvPr/>
          </p:nvSpPr>
          <p:spPr>
            <a:xfrm>
              <a:off x="630248" y="2952896"/>
              <a:ext cx="1209524" cy="374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COMMUNICATIONS &amp; COMPUTING</a:t>
              </a:r>
            </a:p>
          </p:txBody>
        </p: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7CB0398F-C8ED-4B4A-905B-60FFEA0B1CE3}"/>
                </a:ext>
              </a:extLst>
            </p:cNvPr>
            <p:cNvGrpSpPr/>
            <p:nvPr/>
          </p:nvGrpSpPr>
          <p:grpSpPr>
            <a:xfrm>
              <a:off x="847215" y="2144851"/>
              <a:ext cx="775591" cy="775590"/>
              <a:chOff x="826196" y="2169919"/>
              <a:chExt cx="775591" cy="775590"/>
            </a:xfrm>
          </p:grpSpPr>
          <p:sp>
            <p:nvSpPr>
              <p:cNvPr id="150" name="Oval 169">
                <a:extLst>
                  <a:ext uri="{FF2B5EF4-FFF2-40B4-BE49-F238E27FC236}">
                    <a16:creationId xmlns:a16="http://schemas.microsoft.com/office/drawing/2014/main" id="{8A62B4DF-CCDE-5C42-990D-9E1917702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196" y="2169919"/>
                <a:ext cx="775591" cy="775590"/>
              </a:xfrm>
              <a:prstGeom prst="ellipse">
                <a:avLst/>
              </a:prstGeom>
              <a:solidFill>
                <a:srgbClr val="001619">
                  <a:alpha val="47000"/>
                </a:srgbClr>
              </a:solidFill>
              <a:ln w="25400" cap="flat" cmpd="sng" algn="ctr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3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ヒラギノ角ゴ ProN W3" charset="0"/>
                  <a:cs typeface="+mn-cs"/>
                </a:endParaRPr>
              </a:p>
            </p:txBody>
          </p:sp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162DDC49-05C5-E546-9834-C5D90B1227DC}"/>
                  </a:ext>
                </a:extLst>
              </p:cNvPr>
              <p:cNvGrpSpPr/>
              <p:nvPr/>
            </p:nvGrpSpPr>
            <p:grpSpPr>
              <a:xfrm>
                <a:off x="1024731" y="2182070"/>
                <a:ext cx="404799" cy="753978"/>
                <a:chOff x="7635807" y="1474667"/>
                <a:chExt cx="488950" cy="910715"/>
              </a:xfrm>
            </p:grpSpPr>
            <p:sp>
              <p:nvSpPr>
                <p:cNvPr id="152" name="Freeform 9">
                  <a:extLst>
                    <a:ext uri="{FF2B5EF4-FFF2-40B4-BE49-F238E27FC236}">
                      <a16:creationId xmlns:a16="http://schemas.microsoft.com/office/drawing/2014/main" id="{9791D0E2-C3C1-2441-BC22-37992E8398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29494" y="1759550"/>
                  <a:ext cx="123825" cy="101600"/>
                </a:xfrm>
                <a:custGeom>
                  <a:avLst/>
                  <a:gdLst>
                    <a:gd name="T0" fmla="*/ 64 w 78"/>
                    <a:gd name="T1" fmla="*/ 0 h 64"/>
                    <a:gd name="T2" fmla="*/ 0 w 78"/>
                    <a:gd name="T3" fmla="*/ 28 h 64"/>
                    <a:gd name="T4" fmla="*/ 0 w 78"/>
                    <a:gd name="T5" fmla="*/ 64 h 64"/>
                    <a:gd name="T6" fmla="*/ 78 w 78"/>
                    <a:gd name="T7" fmla="*/ 35 h 64"/>
                    <a:gd name="T8" fmla="*/ 64 w 78"/>
                    <a:gd name="T9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64">
                      <a:moveTo>
                        <a:pt x="64" y="0"/>
                      </a:moveTo>
                      <a:lnTo>
                        <a:pt x="0" y="28"/>
                      </a:lnTo>
                      <a:lnTo>
                        <a:pt x="0" y="64"/>
                      </a:lnTo>
                      <a:lnTo>
                        <a:pt x="78" y="35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solidFill>
                    <a:schemeClr val="accent1"/>
                  </a:solidFill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21917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153" name="Freeform 25">
                  <a:extLst>
                    <a:ext uri="{FF2B5EF4-FFF2-40B4-BE49-F238E27FC236}">
                      <a16:creationId xmlns:a16="http://schemas.microsoft.com/office/drawing/2014/main" id="{6C9C6A4F-285C-3B4D-9230-D85E3C33DB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00894" y="1754788"/>
                  <a:ext cx="123825" cy="101600"/>
                </a:xfrm>
                <a:custGeom>
                  <a:avLst/>
                  <a:gdLst>
                    <a:gd name="T0" fmla="*/ 7 w 78"/>
                    <a:gd name="T1" fmla="*/ 0 h 64"/>
                    <a:gd name="T2" fmla="*/ 0 w 78"/>
                    <a:gd name="T3" fmla="*/ 36 h 64"/>
                    <a:gd name="T4" fmla="*/ 78 w 78"/>
                    <a:gd name="T5" fmla="*/ 64 h 64"/>
                    <a:gd name="T6" fmla="*/ 78 w 78"/>
                    <a:gd name="T7" fmla="*/ 43 h 64"/>
                    <a:gd name="T8" fmla="*/ 71 w 78"/>
                    <a:gd name="T9" fmla="*/ 36 h 64"/>
                    <a:gd name="T10" fmla="*/ 78 w 78"/>
                    <a:gd name="T11" fmla="*/ 36 h 64"/>
                    <a:gd name="T12" fmla="*/ 78 w 78"/>
                    <a:gd name="T13" fmla="*/ 21 h 64"/>
                    <a:gd name="T14" fmla="*/ 7 w 78"/>
                    <a:gd name="T15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8" h="64">
                      <a:moveTo>
                        <a:pt x="7" y="0"/>
                      </a:moveTo>
                      <a:lnTo>
                        <a:pt x="0" y="36"/>
                      </a:lnTo>
                      <a:lnTo>
                        <a:pt x="78" y="64"/>
                      </a:lnTo>
                      <a:lnTo>
                        <a:pt x="78" y="43"/>
                      </a:lnTo>
                      <a:lnTo>
                        <a:pt x="71" y="36"/>
                      </a:lnTo>
                      <a:lnTo>
                        <a:pt x="78" y="36"/>
                      </a:lnTo>
                      <a:lnTo>
                        <a:pt x="78" y="21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solidFill>
                    <a:schemeClr val="accent1"/>
                  </a:solidFill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21917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154" name="Freeform 64">
                  <a:extLst>
                    <a:ext uri="{FF2B5EF4-FFF2-40B4-BE49-F238E27FC236}">
                      <a16:creationId xmlns:a16="http://schemas.microsoft.com/office/drawing/2014/main" id="{A5DF83F1-1FD7-754B-B8DE-762DBF209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35807" y="1589688"/>
                  <a:ext cx="112713" cy="512763"/>
                </a:xfrm>
                <a:custGeom>
                  <a:avLst/>
                  <a:gdLst>
                    <a:gd name="T0" fmla="*/ 7 w 10"/>
                    <a:gd name="T1" fmla="*/ 45 h 45"/>
                    <a:gd name="T2" fmla="*/ 3 w 10"/>
                    <a:gd name="T3" fmla="*/ 45 h 45"/>
                    <a:gd name="T4" fmla="*/ 0 w 10"/>
                    <a:gd name="T5" fmla="*/ 42 h 45"/>
                    <a:gd name="T6" fmla="*/ 0 w 10"/>
                    <a:gd name="T7" fmla="*/ 3 h 45"/>
                    <a:gd name="T8" fmla="*/ 3 w 10"/>
                    <a:gd name="T9" fmla="*/ 0 h 45"/>
                    <a:gd name="T10" fmla="*/ 7 w 10"/>
                    <a:gd name="T11" fmla="*/ 0 h 45"/>
                    <a:gd name="T12" fmla="*/ 10 w 10"/>
                    <a:gd name="T13" fmla="*/ 3 h 45"/>
                    <a:gd name="T14" fmla="*/ 10 w 10"/>
                    <a:gd name="T15" fmla="*/ 42 h 45"/>
                    <a:gd name="T16" fmla="*/ 7 w 10"/>
                    <a:gd name="T1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" h="45">
                      <a:moveTo>
                        <a:pt x="7" y="45"/>
                      </a:move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1" y="45"/>
                        <a:pt x="0" y="44"/>
                        <a:pt x="0" y="4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9" y="0"/>
                        <a:pt x="10" y="1"/>
                        <a:pt x="10" y="3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0" y="44"/>
                        <a:pt x="9" y="45"/>
                        <a:pt x="7" y="45"/>
                      </a:cubicBezTo>
                      <a:close/>
                    </a:path>
                  </a:pathLst>
                </a:custGeom>
                <a:solidFill>
                  <a:schemeClr val="tx1">
                    <a:alpha val="72000"/>
                  </a:schemeClr>
                </a:solidFill>
                <a:ln w="11113" cap="flat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21917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155" name="Freeform 66">
                  <a:extLst>
                    <a:ext uri="{FF2B5EF4-FFF2-40B4-BE49-F238E27FC236}">
                      <a16:creationId xmlns:a16="http://schemas.microsoft.com/office/drawing/2014/main" id="{892A9CE3-D303-B344-A27F-D58500A378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99344" y="1589688"/>
                  <a:ext cx="125413" cy="512763"/>
                </a:xfrm>
                <a:custGeom>
                  <a:avLst/>
                  <a:gdLst>
                    <a:gd name="T0" fmla="*/ 8 w 11"/>
                    <a:gd name="T1" fmla="*/ 45 h 45"/>
                    <a:gd name="T2" fmla="*/ 3 w 11"/>
                    <a:gd name="T3" fmla="*/ 45 h 45"/>
                    <a:gd name="T4" fmla="*/ 0 w 11"/>
                    <a:gd name="T5" fmla="*/ 42 h 45"/>
                    <a:gd name="T6" fmla="*/ 0 w 11"/>
                    <a:gd name="T7" fmla="*/ 3 h 45"/>
                    <a:gd name="T8" fmla="*/ 3 w 11"/>
                    <a:gd name="T9" fmla="*/ 0 h 45"/>
                    <a:gd name="T10" fmla="*/ 8 w 11"/>
                    <a:gd name="T11" fmla="*/ 0 h 45"/>
                    <a:gd name="T12" fmla="*/ 11 w 11"/>
                    <a:gd name="T13" fmla="*/ 3 h 45"/>
                    <a:gd name="T14" fmla="*/ 11 w 11"/>
                    <a:gd name="T15" fmla="*/ 42 h 45"/>
                    <a:gd name="T16" fmla="*/ 8 w 11"/>
                    <a:gd name="T1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45">
                      <a:moveTo>
                        <a:pt x="8" y="45"/>
                      </a:move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1" y="45"/>
                        <a:pt x="0" y="44"/>
                        <a:pt x="0" y="4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0"/>
                        <a:pt x="11" y="1"/>
                        <a:pt x="11" y="3"/>
                      </a:cubicBezTo>
                      <a:cubicBezTo>
                        <a:pt x="11" y="42"/>
                        <a:pt x="11" y="42"/>
                        <a:pt x="11" y="42"/>
                      </a:cubicBezTo>
                      <a:cubicBezTo>
                        <a:pt x="11" y="44"/>
                        <a:pt x="9" y="45"/>
                        <a:pt x="8" y="45"/>
                      </a:cubicBezTo>
                      <a:close/>
                    </a:path>
                  </a:pathLst>
                </a:custGeom>
                <a:solidFill>
                  <a:schemeClr val="tx1">
                    <a:alpha val="72000"/>
                  </a:schemeClr>
                </a:solidFill>
                <a:ln w="11113" cap="flat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21917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156" name="Rectangle 155">
                  <a:extLst>
                    <a:ext uri="{FF2B5EF4-FFF2-40B4-BE49-F238E27FC236}">
                      <a16:creationId xmlns:a16="http://schemas.microsoft.com/office/drawing/2014/main" id="{6DA6585A-6809-7247-B6E0-0C9E7806C755}"/>
                    </a:ext>
                  </a:extLst>
                </p:cNvPr>
                <p:cNvSpPr/>
                <p:nvPr/>
              </p:nvSpPr>
              <p:spPr bwMode="auto">
                <a:xfrm>
                  <a:off x="7835900" y="1474667"/>
                  <a:ext cx="73631" cy="910715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121920" tIns="60960" rIns="121920" bIns="6096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121911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4533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ヒラギノ角ゴ ProN W3" charset="0"/>
                    <a:cs typeface="ヒラギノ角ゴ ProN W3" charset="0"/>
                    <a:sym typeface="Gill Sans" charset="0"/>
                  </a:endParaRPr>
                </a:p>
              </p:txBody>
            </p:sp>
            <p:sp>
              <p:nvSpPr>
                <p:cNvPr id="157" name="Freeform 62">
                  <a:extLst>
                    <a:ext uri="{FF2B5EF4-FFF2-40B4-BE49-F238E27FC236}">
                      <a16:creationId xmlns:a16="http://schemas.microsoft.com/office/drawing/2014/main" id="{B8212D5E-9574-0D4A-B103-3D8ABC2E6C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16782" y="1612900"/>
                  <a:ext cx="114300" cy="512763"/>
                </a:xfrm>
                <a:custGeom>
                  <a:avLst/>
                  <a:gdLst>
                    <a:gd name="T0" fmla="*/ 7 w 10"/>
                    <a:gd name="T1" fmla="*/ 45 h 45"/>
                    <a:gd name="T2" fmla="*/ 3 w 10"/>
                    <a:gd name="T3" fmla="*/ 45 h 45"/>
                    <a:gd name="T4" fmla="*/ 0 w 10"/>
                    <a:gd name="T5" fmla="*/ 42 h 45"/>
                    <a:gd name="T6" fmla="*/ 0 w 10"/>
                    <a:gd name="T7" fmla="*/ 3 h 45"/>
                    <a:gd name="T8" fmla="*/ 3 w 10"/>
                    <a:gd name="T9" fmla="*/ 0 h 45"/>
                    <a:gd name="T10" fmla="*/ 7 w 10"/>
                    <a:gd name="T11" fmla="*/ 0 h 45"/>
                    <a:gd name="T12" fmla="*/ 10 w 10"/>
                    <a:gd name="T13" fmla="*/ 3 h 45"/>
                    <a:gd name="T14" fmla="*/ 10 w 10"/>
                    <a:gd name="T15" fmla="*/ 42 h 45"/>
                    <a:gd name="T16" fmla="*/ 7 w 10"/>
                    <a:gd name="T17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" h="45">
                      <a:moveTo>
                        <a:pt x="7" y="45"/>
                      </a:move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1" y="45"/>
                        <a:pt x="0" y="44"/>
                        <a:pt x="0" y="4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9" y="0"/>
                        <a:pt x="10" y="1"/>
                        <a:pt x="10" y="3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0" y="44"/>
                        <a:pt x="9" y="45"/>
                        <a:pt x="7" y="45"/>
                      </a:cubicBezTo>
                      <a:close/>
                    </a:path>
                  </a:pathLst>
                </a:custGeom>
                <a:solidFill>
                  <a:schemeClr val="tx1">
                    <a:alpha val="72000"/>
                  </a:schemeClr>
                </a:solidFill>
                <a:ln w="11113" cap="flat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121917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F1BFE72C-C9A3-EE40-B589-32AEDD018D42}"/>
                </a:ext>
              </a:extLst>
            </p:cNvPr>
            <p:cNvSpPr txBox="1"/>
            <p:nvPr/>
          </p:nvSpPr>
          <p:spPr>
            <a:xfrm>
              <a:off x="834099" y="3335567"/>
              <a:ext cx="8018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45%</a:t>
              </a:r>
            </a:p>
          </p:txBody>
        </p:sp>
      </p:grp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DCA216E5-47AD-5C4E-8D3C-5116D6845419}"/>
              </a:ext>
            </a:extLst>
          </p:cNvPr>
          <p:cNvCxnSpPr>
            <a:cxnSpLocks/>
          </p:cNvCxnSpPr>
          <p:nvPr/>
        </p:nvCxnSpPr>
        <p:spPr bwMode="auto">
          <a:xfrm>
            <a:off x="2290320" y="1760137"/>
            <a:ext cx="0" cy="1815017"/>
          </a:xfrm>
          <a:prstGeom prst="line">
            <a:avLst/>
          </a:prstGeom>
          <a:solidFill>
            <a:schemeClr val="tx1">
              <a:alpha val="80000"/>
            </a:schemeClr>
          </a:soli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6B06615B-8712-3740-A02C-AE4075673681}"/>
              </a:ext>
            </a:extLst>
          </p:cNvPr>
          <p:cNvCxnSpPr>
            <a:cxnSpLocks/>
          </p:cNvCxnSpPr>
          <p:nvPr/>
        </p:nvCxnSpPr>
        <p:spPr bwMode="auto">
          <a:xfrm>
            <a:off x="4118224" y="1713487"/>
            <a:ext cx="0" cy="1897392"/>
          </a:xfrm>
          <a:prstGeom prst="line">
            <a:avLst/>
          </a:prstGeom>
          <a:solidFill>
            <a:schemeClr val="tx1">
              <a:alpha val="80000"/>
            </a:schemeClr>
          </a:solidFill>
          <a:ln w="12700">
            <a:gradFill flip="none" rotWithShape="1">
              <a:gsLst>
                <a:gs pos="0">
                  <a:schemeClr val="bg1"/>
                </a:gs>
                <a:gs pos="99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D1764718-A5B3-3346-F82F-8C4D3A3F5A97}"/>
              </a:ext>
            </a:extLst>
          </p:cNvPr>
          <p:cNvGrpSpPr/>
          <p:nvPr/>
        </p:nvGrpSpPr>
        <p:grpSpPr>
          <a:xfrm>
            <a:off x="4323851" y="2000379"/>
            <a:ext cx="1391756" cy="1652380"/>
            <a:chOff x="4323851" y="2000379"/>
            <a:chExt cx="1391756" cy="1652380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11C87900-6DD5-DA43-A32A-A70828871C3A}"/>
                </a:ext>
              </a:extLst>
            </p:cNvPr>
            <p:cNvSpPr txBox="1"/>
            <p:nvPr/>
          </p:nvSpPr>
          <p:spPr>
            <a:xfrm>
              <a:off x="4323851" y="2808424"/>
              <a:ext cx="1391756" cy="226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CONSUMER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05B3913-6440-F344-B12C-5384DFBDF615}"/>
                </a:ext>
              </a:extLst>
            </p:cNvPr>
            <p:cNvSpPr txBox="1"/>
            <p:nvPr/>
          </p:nvSpPr>
          <p:spPr>
            <a:xfrm>
              <a:off x="4704579" y="3191094"/>
              <a:ext cx="6303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9%</a:t>
              </a:r>
            </a:p>
          </p:txBody>
        </p:sp>
        <p:sp>
          <p:nvSpPr>
            <p:cNvPr id="196" name="Oval 169">
              <a:extLst>
                <a:ext uri="{FF2B5EF4-FFF2-40B4-BE49-F238E27FC236}">
                  <a16:creationId xmlns:a16="http://schemas.microsoft.com/office/drawing/2014/main" id="{AFB502E5-5376-9048-8569-BE7016380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1934" y="2000379"/>
              <a:ext cx="775591" cy="775592"/>
            </a:xfrm>
            <a:prstGeom prst="ellipse">
              <a:avLst/>
            </a:prstGeom>
            <a:solidFill>
              <a:srgbClr val="001619">
                <a:alpha val="47000"/>
              </a:srgbClr>
            </a:solidFill>
            <a:ln w="25400" cap="flat" cmpd="sng" algn="ctr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3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ヒラギノ角ゴ ProN W3" charset="0"/>
                <a:cs typeface="+mn-cs"/>
              </a:endParaRPr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E448C079-660A-AD45-8BD6-20897240904C}"/>
                </a:ext>
              </a:extLst>
            </p:cNvPr>
            <p:cNvGrpSpPr/>
            <p:nvPr/>
          </p:nvGrpSpPr>
          <p:grpSpPr>
            <a:xfrm>
              <a:off x="4775990" y="2229146"/>
              <a:ext cx="487479" cy="344103"/>
              <a:chOff x="8155035" y="1425943"/>
              <a:chExt cx="647700" cy="457200"/>
            </a:xfrm>
            <a:solidFill>
              <a:srgbClr val="FEED7A"/>
            </a:solidFill>
          </p:grpSpPr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39C78AEE-2B95-2946-A7A0-3F6AF9DAE186}"/>
                  </a:ext>
                </a:extLst>
              </p:cNvPr>
              <p:cNvSpPr/>
              <p:nvPr/>
            </p:nvSpPr>
            <p:spPr>
              <a:xfrm>
                <a:off x="8155035" y="1425943"/>
                <a:ext cx="647700" cy="457200"/>
              </a:xfrm>
              <a:custGeom>
                <a:avLst/>
                <a:gdLst>
                  <a:gd name="connsiteX0" fmla="*/ 650653 w 647700"/>
                  <a:gd name="connsiteY0" fmla="*/ 462686 h 457200"/>
                  <a:gd name="connsiteX1" fmla="*/ 0 w 647700"/>
                  <a:gd name="connsiteY1" fmla="*/ 462686 h 457200"/>
                  <a:gd name="connsiteX2" fmla="*/ 0 w 647700"/>
                  <a:gd name="connsiteY2" fmla="*/ 0 h 457200"/>
                  <a:gd name="connsiteX3" fmla="*/ 650653 w 647700"/>
                  <a:gd name="connsiteY3" fmla="*/ 0 h 457200"/>
                  <a:gd name="connsiteX4" fmla="*/ 650653 w 647700"/>
                  <a:gd name="connsiteY4" fmla="*/ 462686 h 457200"/>
                  <a:gd name="connsiteX5" fmla="*/ 19717 w 647700"/>
                  <a:gd name="connsiteY5" fmla="*/ 442970 h 457200"/>
                  <a:gd name="connsiteX6" fmla="*/ 630936 w 647700"/>
                  <a:gd name="connsiteY6" fmla="*/ 442970 h 457200"/>
                  <a:gd name="connsiteX7" fmla="*/ 630936 w 647700"/>
                  <a:gd name="connsiteY7" fmla="*/ 19717 h 457200"/>
                  <a:gd name="connsiteX8" fmla="*/ 19717 w 647700"/>
                  <a:gd name="connsiteY8" fmla="*/ 19717 h 457200"/>
                  <a:gd name="connsiteX9" fmla="*/ 19717 w 647700"/>
                  <a:gd name="connsiteY9" fmla="*/ 44297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7700" h="457200">
                    <a:moveTo>
                      <a:pt x="650653" y="462686"/>
                    </a:moveTo>
                    <a:lnTo>
                      <a:pt x="0" y="462686"/>
                    </a:lnTo>
                    <a:lnTo>
                      <a:pt x="0" y="0"/>
                    </a:lnTo>
                    <a:lnTo>
                      <a:pt x="650653" y="0"/>
                    </a:lnTo>
                    <a:lnTo>
                      <a:pt x="650653" y="462686"/>
                    </a:lnTo>
                    <a:close/>
                    <a:moveTo>
                      <a:pt x="19717" y="442970"/>
                    </a:moveTo>
                    <a:lnTo>
                      <a:pt x="630936" y="442970"/>
                    </a:lnTo>
                    <a:lnTo>
                      <a:pt x="630936" y="19717"/>
                    </a:lnTo>
                    <a:lnTo>
                      <a:pt x="19717" y="19717"/>
                    </a:lnTo>
                    <a:lnTo>
                      <a:pt x="19717" y="442970"/>
                    </a:lnTo>
                    <a:close/>
                  </a:path>
                </a:pathLst>
              </a:custGeom>
              <a:solidFill>
                <a:schemeClr val="accent1"/>
              </a:solidFill>
              <a:ln w="6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6659B232-589F-D643-B6A4-EDF014A4CAFD}"/>
                  </a:ext>
                </a:extLst>
              </p:cNvPr>
              <p:cNvSpPr/>
              <p:nvPr/>
            </p:nvSpPr>
            <p:spPr>
              <a:xfrm>
                <a:off x="8456044" y="1499553"/>
                <a:ext cx="304800" cy="314325"/>
              </a:xfrm>
              <a:custGeom>
                <a:avLst/>
                <a:gdLst>
                  <a:gd name="connsiteX0" fmla="*/ 311525 w 304800"/>
                  <a:gd name="connsiteY0" fmla="*/ 315468 h 314325"/>
                  <a:gd name="connsiteX1" fmla="*/ 0 w 304800"/>
                  <a:gd name="connsiteY1" fmla="*/ 315468 h 314325"/>
                  <a:gd name="connsiteX2" fmla="*/ 0 w 304800"/>
                  <a:gd name="connsiteY2" fmla="*/ 0 h 314325"/>
                  <a:gd name="connsiteX3" fmla="*/ 311525 w 304800"/>
                  <a:gd name="connsiteY3" fmla="*/ 0 h 314325"/>
                  <a:gd name="connsiteX4" fmla="*/ 311525 w 304800"/>
                  <a:gd name="connsiteY4" fmla="*/ 315468 h 314325"/>
                  <a:gd name="connsiteX5" fmla="*/ 19717 w 304800"/>
                  <a:gd name="connsiteY5" fmla="*/ 295751 h 314325"/>
                  <a:gd name="connsiteX6" fmla="*/ 291808 w 304800"/>
                  <a:gd name="connsiteY6" fmla="*/ 295751 h 314325"/>
                  <a:gd name="connsiteX7" fmla="*/ 291808 w 304800"/>
                  <a:gd name="connsiteY7" fmla="*/ 19717 h 314325"/>
                  <a:gd name="connsiteX8" fmla="*/ 19717 w 304800"/>
                  <a:gd name="connsiteY8" fmla="*/ 19717 h 314325"/>
                  <a:gd name="connsiteX9" fmla="*/ 19717 w 304800"/>
                  <a:gd name="connsiteY9" fmla="*/ 295751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800" h="314325">
                    <a:moveTo>
                      <a:pt x="311525" y="315468"/>
                    </a:moveTo>
                    <a:lnTo>
                      <a:pt x="0" y="315468"/>
                    </a:lnTo>
                    <a:lnTo>
                      <a:pt x="0" y="0"/>
                    </a:lnTo>
                    <a:lnTo>
                      <a:pt x="311525" y="0"/>
                    </a:lnTo>
                    <a:lnTo>
                      <a:pt x="311525" y="315468"/>
                    </a:lnTo>
                    <a:close/>
                    <a:moveTo>
                      <a:pt x="19717" y="295751"/>
                    </a:moveTo>
                    <a:lnTo>
                      <a:pt x="291808" y="295751"/>
                    </a:lnTo>
                    <a:lnTo>
                      <a:pt x="291808" y="19717"/>
                    </a:lnTo>
                    <a:lnTo>
                      <a:pt x="19717" y="19717"/>
                    </a:lnTo>
                    <a:lnTo>
                      <a:pt x="19717" y="295751"/>
                    </a:lnTo>
                    <a:close/>
                  </a:path>
                </a:pathLst>
              </a:custGeom>
              <a:solidFill>
                <a:schemeClr val="accent1"/>
              </a:solidFill>
              <a:ln w="6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5C716FDA-79AA-0745-8BA1-C7161E3A81ED}"/>
                  </a:ext>
                </a:extLst>
              </p:cNvPr>
              <p:cNvSpPr/>
              <p:nvPr/>
            </p:nvSpPr>
            <p:spPr>
              <a:xfrm>
                <a:off x="8504022" y="1611281"/>
                <a:ext cx="209550" cy="161925"/>
              </a:xfrm>
              <a:custGeom>
                <a:avLst/>
                <a:gdLst>
                  <a:gd name="connsiteX0" fmla="*/ 194539 w 209550"/>
                  <a:gd name="connsiteY0" fmla="*/ 162335 h 161925"/>
                  <a:gd name="connsiteX1" fmla="*/ 194539 w 209550"/>
                  <a:gd name="connsiteY1" fmla="*/ 162335 h 161925"/>
                  <a:gd name="connsiteX2" fmla="*/ 20374 w 209550"/>
                  <a:gd name="connsiteY2" fmla="*/ 162335 h 161925"/>
                  <a:gd name="connsiteX3" fmla="*/ 0 w 209550"/>
                  <a:gd name="connsiteY3" fmla="*/ 141303 h 161925"/>
                  <a:gd name="connsiteX4" fmla="*/ 0 w 209550"/>
                  <a:gd name="connsiteY4" fmla="*/ 10516 h 161925"/>
                  <a:gd name="connsiteX5" fmla="*/ 9858 w 209550"/>
                  <a:gd name="connsiteY5" fmla="*/ 657 h 161925"/>
                  <a:gd name="connsiteX6" fmla="*/ 19717 w 209550"/>
                  <a:gd name="connsiteY6" fmla="*/ 10516 h 161925"/>
                  <a:gd name="connsiteX7" fmla="*/ 19717 w 209550"/>
                  <a:gd name="connsiteY7" fmla="*/ 141303 h 161925"/>
                  <a:gd name="connsiteX8" fmla="*/ 20374 w 209550"/>
                  <a:gd name="connsiteY8" fmla="*/ 142618 h 161925"/>
                  <a:gd name="connsiteX9" fmla="*/ 194539 w 209550"/>
                  <a:gd name="connsiteY9" fmla="*/ 142618 h 161925"/>
                  <a:gd name="connsiteX10" fmla="*/ 194539 w 209550"/>
                  <a:gd name="connsiteY10" fmla="*/ 142618 h 161925"/>
                  <a:gd name="connsiteX11" fmla="*/ 196510 w 209550"/>
                  <a:gd name="connsiteY11" fmla="*/ 141961 h 161925"/>
                  <a:gd name="connsiteX12" fmla="*/ 197168 w 209550"/>
                  <a:gd name="connsiteY12" fmla="*/ 139989 h 161925"/>
                  <a:gd name="connsiteX13" fmla="*/ 196510 w 209550"/>
                  <a:gd name="connsiteY13" fmla="*/ 9858 h 161925"/>
                  <a:gd name="connsiteX14" fmla="*/ 206369 w 209550"/>
                  <a:gd name="connsiteY14" fmla="*/ 0 h 161925"/>
                  <a:gd name="connsiteX15" fmla="*/ 206369 w 209550"/>
                  <a:gd name="connsiteY15" fmla="*/ 0 h 161925"/>
                  <a:gd name="connsiteX16" fmla="*/ 216227 w 209550"/>
                  <a:gd name="connsiteY16" fmla="*/ 9858 h 161925"/>
                  <a:gd name="connsiteX17" fmla="*/ 216884 w 209550"/>
                  <a:gd name="connsiteY17" fmla="*/ 139989 h 161925"/>
                  <a:gd name="connsiteX18" fmla="*/ 210312 w 209550"/>
                  <a:gd name="connsiteY18" fmla="*/ 155762 h 161925"/>
                  <a:gd name="connsiteX19" fmla="*/ 194539 w 209550"/>
                  <a:gd name="connsiteY19" fmla="*/ 16233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09550" h="161925">
                    <a:moveTo>
                      <a:pt x="194539" y="162335"/>
                    </a:moveTo>
                    <a:cubicBezTo>
                      <a:pt x="194539" y="162335"/>
                      <a:pt x="194539" y="162335"/>
                      <a:pt x="194539" y="162335"/>
                    </a:cubicBezTo>
                    <a:lnTo>
                      <a:pt x="20374" y="162335"/>
                    </a:lnTo>
                    <a:cubicBezTo>
                      <a:pt x="9201" y="162335"/>
                      <a:pt x="0" y="153133"/>
                      <a:pt x="0" y="141303"/>
                    </a:cubicBezTo>
                    <a:lnTo>
                      <a:pt x="0" y="10516"/>
                    </a:lnTo>
                    <a:cubicBezTo>
                      <a:pt x="0" y="5258"/>
                      <a:pt x="4601" y="657"/>
                      <a:pt x="9858" y="657"/>
                    </a:cubicBezTo>
                    <a:cubicBezTo>
                      <a:pt x="15116" y="657"/>
                      <a:pt x="19717" y="5258"/>
                      <a:pt x="19717" y="10516"/>
                    </a:cubicBezTo>
                    <a:lnTo>
                      <a:pt x="19717" y="141303"/>
                    </a:lnTo>
                    <a:cubicBezTo>
                      <a:pt x="19717" y="141961"/>
                      <a:pt x="20374" y="142618"/>
                      <a:pt x="20374" y="142618"/>
                    </a:cubicBezTo>
                    <a:lnTo>
                      <a:pt x="194539" y="142618"/>
                    </a:lnTo>
                    <a:lnTo>
                      <a:pt x="194539" y="142618"/>
                    </a:lnTo>
                    <a:cubicBezTo>
                      <a:pt x="195196" y="142618"/>
                      <a:pt x="195853" y="141961"/>
                      <a:pt x="196510" y="141961"/>
                    </a:cubicBezTo>
                    <a:cubicBezTo>
                      <a:pt x="197168" y="141303"/>
                      <a:pt x="197168" y="141303"/>
                      <a:pt x="197168" y="139989"/>
                    </a:cubicBezTo>
                    <a:lnTo>
                      <a:pt x="196510" y="9858"/>
                    </a:lnTo>
                    <a:cubicBezTo>
                      <a:pt x="196510" y="4601"/>
                      <a:pt x="201111" y="0"/>
                      <a:pt x="206369" y="0"/>
                    </a:cubicBezTo>
                    <a:cubicBezTo>
                      <a:pt x="206369" y="0"/>
                      <a:pt x="206369" y="0"/>
                      <a:pt x="206369" y="0"/>
                    </a:cubicBezTo>
                    <a:cubicBezTo>
                      <a:pt x="211626" y="0"/>
                      <a:pt x="216227" y="4601"/>
                      <a:pt x="216227" y="9858"/>
                    </a:cubicBezTo>
                    <a:lnTo>
                      <a:pt x="216884" y="139989"/>
                    </a:lnTo>
                    <a:cubicBezTo>
                      <a:pt x="216884" y="145904"/>
                      <a:pt x="214913" y="151819"/>
                      <a:pt x="210312" y="155762"/>
                    </a:cubicBezTo>
                    <a:cubicBezTo>
                      <a:pt x="205711" y="159706"/>
                      <a:pt x="200454" y="162335"/>
                      <a:pt x="194539" y="16233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92C55BE1-9189-F348-A1F3-755DE8CFEB21}"/>
                  </a:ext>
                </a:extLst>
              </p:cNvPr>
              <p:cNvSpPr/>
              <p:nvPr/>
            </p:nvSpPr>
            <p:spPr>
              <a:xfrm>
                <a:off x="8485108" y="1538986"/>
                <a:ext cx="247650" cy="95250"/>
              </a:xfrm>
              <a:custGeom>
                <a:avLst/>
                <a:gdLst>
                  <a:gd name="connsiteX0" fmla="*/ 9712 w 247650"/>
                  <a:gd name="connsiteY0" fmla="*/ 103184 h 95250"/>
                  <a:gd name="connsiteX1" fmla="*/ 1825 w 247650"/>
                  <a:gd name="connsiteY1" fmla="*/ 99241 h 95250"/>
                  <a:gd name="connsiteX2" fmla="*/ 4454 w 247650"/>
                  <a:gd name="connsiteY2" fmla="*/ 85439 h 95250"/>
                  <a:gd name="connsiteX3" fmla="*/ 126698 w 247650"/>
                  <a:gd name="connsiteY3" fmla="*/ 0 h 95250"/>
                  <a:gd name="connsiteX4" fmla="*/ 248942 w 247650"/>
                  <a:gd name="connsiteY4" fmla="*/ 85439 h 95250"/>
                  <a:gd name="connsiteX5" fmla="*/ 251571 w 247650"/>
                  <a:gd name="connsiteY5" fmla="*/ 99241 h 95250"/>
                  <a:gd name="connsiteX6" fmla="*/ 237769 w 247650"/>
                  <a:gd name="connsiteY6" fmla="*/ 101870 h 95250"/>
                  <a:gd name="connsiteX7" fmla="*/ 126698 w 247650"/>
                  <a:gd name="connsiteY7" fmla="*/ 23660 h 95250"/>
                  <a:gd name="connsiteX8" fmla="*/ 15627 w 247650"/>
                  <a:gd name="connsiteY8" fmla="*/ 101870 h 95250"/>
                  <a:gd name="connsiteX9" fmla="*/ 9712 w 247650"/>
                  <a:gd name="connsiteY9" fmla="*/ 10318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7650" h="95250">
                    <a:moveTo>
                      <a:pt x="9712" y="103184"/>
                    </a:moveTo>
                    <a:cubicBezTo>
                      <a:pt x="6426" y="103184"/>
                      <a:pt x="3797" y="101870"/>
                      <a:pt x="1825" y="99241"/>
                    </a:cubicBezTo>
                    <a:cubicBezTo>
                      <a:pt x="-1461" y="94640"/>
                      <a:pt x="-146" y="88725"/>
                      <a:pt x="4454" y="85439"/>
                    </a:cubicBezTo>
                    <a:lnTo>
                      <a:pt x="126698" y="0"/>
                    </a:lnTo>
                    <a:lnTo>
                      <a:pt x="248942" y="85439"/>
                    </a:lnTo>
                    <a:cubicBezTo>
                      <a:pt x="253543" y="88725"/>
                      <a:pt x="254200" y="94640"/>
                      <a:pt x="251571" y="99241"/>
                    </a:cubicBezTo>
                    <a:cubicBezTo>
                      <a:pt x="248285" y="103842"/>
                      <a:pt x="242370" y="104499"/>
                      <a:pt x="237769" y="101870"/>
                    </a:cubicBezTo>
                    <a:lnTo>
                      <a:pt x="126698" y="23660"/>
                    </a:lnTo>
                    <a:lnTo>
                      <a:pt x="15627" y="101870"/>
                    </a:lnTo>
                    <a:cubicBezTo>
                      <a:pt x="13655" y="102527"/>
                      <a:pt x="11684" y="103184"/>
                      <a:pt x="9712" y="10318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1E8DCE95-DEAC-324B-809C-50F4B93A414C}"/>
                  </a:ext>
                </a:extLst>
              </p:cNvPr>
              <p:cNvSpPr/>
              <p:nvPr/>
            </p:nvSpPr>
            <p:spPr>
              <a:xfrm>
                <a:off x="8203013" y="1531099"/>
                <a:ext cx="47625" cy="47625"/>
              </a:xfrm>
              <a:custGeom>
                <a:avLst/>
                <a:gdLst>
                  <a:gd name="connsiteX0" fmla="*/ 55207 w 47625"/>
                  <a:gd name="connsiteY0" fmla="*/ 55207 h 47625"/>
                  <a:gd name="connsiteX1" fmla="*/ 0 w 47625"/>
                  <a:gd name="connsiteY1" fmla="*/ 55207 h 47625"/>
                  <a:gd name="connsiteX2" fmla="*/ 0 w 47625"/>
                  <a:gd name="connsiteY2" fmla="*/ 0 h 47625"/>
                  <a:gd name="connsiteX3" fmla="*/ 55207 w 47625"/>
                  <a:gd name="connsiteY3" fmla="*/ 0 h 47625"/>
                  <a:gd name="connsiteX4" fmla="*/ 55207 w 47625"/>
                  <a:gd name="connsiteY4" fmla="*/ 55207 h 47625"/>
                  <a:gd name="connsiteX5" fmla="*/ 19717 w 47625"/>
                  <a:gd name="connsiteY5" fmla="*/ 35490 h 47625"/>
                  <a:gd name="connsiteX6" fmla="*/ 35490 w 47625"/>
                  <a:gd name="connsiteY6" fmla="*/ 35490 h 47625"/>
                  <a:gd name="connsiteX7" fmla="*/ 35490 w 47625"/>
                  <a:gd name="connsiteY7" fmla="*/ 19717 h 47625"/>
                  <a:gd name="connsiteX8" fmla="*/ 19717 w 47625"/>
                  <a:gd name="connsiteY8" fmla="*/ 19717 h 47625"/>
                  <a:gd name="connsiteX9" fmla="*/ 19717 w 47625"/>
                  <a:gd name="connsiteY9" fmla="*/ 3549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25" h="47625">
                    <a:moveTo>
                      <a:pt x="55207" y="55207"/>
                    </a:moveTo>
                    <a:lnTo>
                      <a:pt x="0" y="55207"/>
                    </a:lnTo>
                    <a:lnTo>
                      <a:pt x="0" y="0"/>
                    </a:lnTo>
                    <a:lnTo>
                      <a:pt x="55207" y="0"/>
                    </a:lnTo>
                    <a:lnTo>
                      <a:pt x="55207" y="55207"/>
                    </a:lnTo>
                    <a:close/>
                    <a:moveTo>
                      <a:pt x="19717" y="35490"/>
                    </a:moveTo>
                    <a:lnTo>
                      <a:pt x="35490" y="35490"/>
                    </a:lnTo>
                    <a:lnTo>
                      <a:pt x="35490" y="19717"/>
                    </a:lnTo>
                    <a:lnTo>
                      <a:pt x="19717" y="19717"/>
                    </a:lnTo>
                    <a:lnTo>
                      <a:pt x="19717" y="35490"/>
                    </a:lnTo>
                    <a:close/>
                  </a:path>
                </a:pathLst>
              </a:custGeom>
              <a:solidFill>
                <a:schemeClr val="accent1"/>
              </a:solidFill>
              <a:ln w="6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9D385D72-CC40-924E-B878-A9D37E4677A1}"/>
                  </a:ext>
                </a:extLst>
              </p:cNvPr>
              <p:cNvSpPr/>
              <p:nvPr/>
            </p:nvSpPr>
            <p:spPr>
              <a:xfrm>
                <a:off x="8288452" y="1531099"/>
                <a:ext cx="47625" cy="47625"/>
              </a:xfrm>
              <a:custGeom>
                <a:avLst/>
                <a:gdLst>
                  <a:gd name="connsiteX0" fmla="*/ 55207 w 47625"/>
                  <a:gd name="connsiteY0" fmla="*/ 55207 h 47625"/>
                  <a:gd name="connsiteX1" fmla="*/ 0 w 47625"/>
                  <a:gd name="connsiteY1" fmla="*/ 55207 h 47625"/>
                  <a:gd name="connsiteX2" fmla="*/ 0 w 47625"/>
                  <a:gd name="connsiteY2" fmla="*/ 0 h 47625"/>
                  <a:gd name="connsiteX3" fmla="*/ 55207 w 47625"/>
                  <a:gd name="connsiteY3" fmla="*/ 0 h 47625"/>
                  <a:gd name="connsiteX4" fmla="*/ 55207 w 47625"/>
                  <a:gd name="connsiteY4" fmla="*/ 55207 h 47625"/>
                  <a:gd name="connsiteX5" fmla="*/ 19717 w 47625"/>
                  <a:gd name="connsiteY5" fmla="*/ 35490 h 47625"/>
                  <a:gd name="connsiteX6" fmla="*/ 35490 w 47625"/>
                  <a:gd name="connsiteY6" fmla="*/ 35490 h 47625"/>
                  <a:gd name="connsiteX7" fmla="*/ 35490 w 47625"/>
                  <a:gd name="connsiteY7" fmla="*/ 19717 h 47625"/>
                  <a:gd name="connsiteX8" fmla="*/ 19717 w 47625"/>
                  <a:gd name="connsiteY8" fmla="*/ 19717 h 47625"/>
                  <a:gd name="connsiteX9" fmla="*/ 19717 w 47625"/>
                  <a:gd name="connsiteY9" fmla="*/ 3549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25" h="47625">
                    <a:moveTo>
                      <a:pt x="55207" y="55207"/>
                    </a:moveTo>
                    <a:lnTo>
                      <a:pt x="0" y="55207"/>
                    </a:lnTo>
                    <a:lnTo>
                      <a:pt x="0" y="0"/>
                    </a:lnTo>
                    <a:lnTo>
                      <a:pt x="55207" y="0"/>
                    </a:lnTo>
                    <a:lnTo>
                      <a:pt x="55207" y="55207"/>
                    </a:lnTo>
                    <a:close/>
                    <a:moveTo>
                      <a:pt x="19717" y="35490"/>
                    </a:moveTo>
                    <a:lnTo>
                      <a:pt x="35490" y="35490"/>
                    </a:lnTo>
                    <a:lnTo>
                      <a:pt x="35490" y="19717"/>
                    </a:lnTo>
                    <a:lnTo>
                      <a:pt x="19717" y="19717"/>
                    </a:lnTo>
                    <a:lnTo>
                      <a:pt x="19717" y="35490"/>
                    </a:lnTo>
                    <a:close/>
                  </a:path>
                </a:pathLst>
              </a:custGeom>
              <a:solidFill>
                <a:schemeClr val="accent1"/>
              </a:solidFill>
              <a:ln w="6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6BAFF5CE-D201-9F4E-BC76-EA079BC3F7BE}"/>
                  </a:ext>
                </a:extLst>
              </p:cNvPr>
              <p:cNvSpPr/>
              <p:nvPr/>
            </p:nvSpPr>
            <p:spPr>
              <a:xfrm>
                <a:off x="8373891" y="1531099"/>
                <a:ext cx="47625" cy="47625"/>
              </a:xfrm>
              <a:custGeom>
                <a:avLst/>
                <a:gdLst>
                  <a:gd name="connsiteX0" fmla="*/ 55207 w 47625"/>
                  <a:gd name="connsiteY0" fmla="*/ 55207 h 47625"/>
                  <a:gd name="connsiteX1" fmla="*/ 0 w 47625"/>
                  <a:gd name="connsiteY1" fmla="*/ 55207 h 47625"/>
                  <a:gd name="connsiteX2" fmla="*/ 0 w 47625"/>
                  <a:gd name="connsiteY2" fmla="*/ 0 h 47625"/>
                  <a:gd name="connsiteX3" fmla="*/ 55207 w 47625"/>
                  <a:gd name="connsiteY3" fmla="*/ 0 h 47625"/>
                  <a:gd name="connsiteX4" fmla="*/ 55207 w 47625"/>
                  <a:gd name="connsiteY4" fmla="*/ 55207 h 47625"/>
                  <a:gd name="connsiteX5" fmla="*/ 19717 w 47625"/>
                  <a:gd name="connsiteY5" fmla="*/ 35490 h 47625"/>
                  <a:gd name="connsiteX6" fmla="*/ 35490 w 47625"/>
                  <a:gd name="connsiteY6" fmla="*/ 35490 h 47625"/>
                  <a:gd name="connsiteX7" fmla="*/ 35490 w 47625"/>
                  <a:gd name="connsiteY7" fmla="*/ 19717 h 47625"/>
                  <a:gd name="connsiteX8" fmla="*/ 19717 w 47625"/>
                  <a:gd name="connsiteY8" fmla="*/ 19717 h 47625"/>
                  <a:gd name="connsiteX9" fmla="*/ 19717 w 47625"/>
                  <a:gd name="connsiteY9" fmla="*/ 3549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25" h="47625">
                    <a:moveTo>
                      <a:pt x="55207" y="55207"/>
                    </a:moveTo>
                    <a:lnTo>
                      <a:pt x="0" y="55207"/>
                    </a:lnTo>
                    <a:lnTo>
                      <a:pt x="0" y="0"/>
                    </a:lnTo>
                    <a:lnTo>
                      <a:pt x="55207" y="0"/>
                    </a:lnTo>
                    <a:lnTo>
                      <a:pt x="55207" y="55207"/>
                    </a:lnTo>
                    <a:close/>
                    <a:moveTo>
                      <a:pt x="19717" y="35490"/>
                    </a:moveTo>
                    <a:lnTo>
                      <a:pt x="35490" y="35490"/>
                    </a:lnTo>
                    <a:lnTo>
                      <a:pt x="35490" y="19717"/>
                    </a:lnTo>
                    <a:lnTo>
                      <a:pt x="19717" y="19717"/>
                    </a:lnTo>
                    <a:lnTo>
                      <a:pt x="19717" y="35490"/>
                    </a:lnTo>
                    <a:close/>
                  </a:path>
                </a:pathLst>
              </a:custGeom>
              <a:solidFill>
                <a:schemeClr val="accent1"/>
              </a:solidFill>
              <a:ln w="6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5" name="Freeform 204">
                <a:extLst>
                  <a:ext uri="{FF2B5EF4-FFF2-40B4-BE49-F238E27FC236}">
                    <a16:creationId xmlns:a16="http://schemas.microsoft.com/office/drawing/2014/main" id="{FD5BAD25-9610-FF48-99FF-77075FC3B96F}"/>
                  </a:ext>
                </a:extLst>
              </p:cNvPr>
              <p:cNvSpPr/>
              <p:nvPr/>
            </p:nvSpPr>
            <p:spPr>
              <a:xfrm>
                <a:off x="8203013" y="1629683"/>
                <a:ext cx="47625" cy="47625"/>
              </a:xfrm>
              <a:custGeom>
                <a:avLst/>
                <a:gdLst>
                  <a:gd name="connsiteX0" fmla="*/ 55207 w 47625"/>
                  <a:gd name="connsiteY0" fmla="*/ 55207 h 47625"/>
                  <a:gd name="connsiteX1" fmla="*/ 0 w 47625"/>
                  <a:gd name="connsiteY1" fmla="*/ 55207 h 47625"/>
                  <a:gd name="connsiteX2" fmla="*/ 0 w 47625"/>
                  <a:gd name="connsiteY2" fmla="*/ 0 h 47625"/>
                  <a:gd name="connsiteX3" fmla="*/ 55207 w 47625"/>
                  <a:gd name="connsiteY3" fmla="*/ 0 h 47625"/>
                  <a:gd name="connsiteX4" fmla="*/ 55207 w 47625"/>
                  <a:gd name="connsiteY4" fmla="*/ 55207 h 47625"/>
                  <a:gd name="connsiteX5" fmla="*/ 19717 w 47625"/>
                  <a:gd name="connsiteY5" fmla="*/ 35490 h 47625"/>
                  <a:gd name="connsiteX6" fmla="*/ 35490 w 47625"/>
                  <a:gd name="connsiteY6" fmla="*/ 35490 h 47625"/>
                  <a:gd name="connsiteX7" fmla="*/ 35490 w 47625"/>
                  <a:gd name="connsiteY7" fmla="*/ 19717 h 47625"/>
                  <a:gd name="connsiteX8" fmla="*/ 19717 w 47625"/>
                  <a:gd name="connsiteY8" fmla="*/ 19717 h 47625"/>
                  <a:gd name="connsiteX9" fmla="*/ 19717 w 47625"/>
                  <a:gd name="connsiteY9" fmla="*/ 3549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25" h="47625">
                    <a:moveTo>
                      <a:pt x="55207" y="55207"/>
                    </a:moveTo>
                    <a:lnTo>
                      <a:pt x="0" y="55207"/>
                    </a:lnTo>
                    <a:lnTo>
                      <a:pt x="0" y="0"/>
                    </a:lnTo>
                    <a:lnTo>
                      <a:pt x="55207" y="0"/>
                    </a:lnTo>
                    <a:lnTo>
                      <a:pt x="55207" y="55207"/>
                    </a:lnTo>
                    <a:close/>
                    <a:moveTo>
                      <a:pt x="19717" y="35490"/>
                    </a:moveTo>
                    <a:lnTo>
                      <a:pt x="35490" y="35490"/>
                    </a:lnTo>
                    <a:lnTo>
                      <a:pt x="35490" y="19717"/>
                    </a:lnTo>
                    <a:lnTo>
                      <a:pt x="19717" y="19717"/>
                    </a:lnTo>
                    <a:lnTo>
                      <a:pt x="19717" y="35490"/>
                    </a:lnTo>
                    <a:close/>
                  </a:path>
                </a:pathLst>
              </a:custGeom>
              <a:solidFill>
                <a:schemeClr val="accent1"/>
              </a:solidFill>
              <a:ln w="6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6" name="Freeform 205">
                <a:extLst>
                  <a:ext uri="{FF2B5EF4-FFF2-40B4-BE49-F238E27FC236}">
                    <a16:creationId xmlns:a16="http://schemas.microsoft.com/office/drawing/2014/main" id="{D21692A5-189E-D64D-B6B0-8797F5037F92}"/>
                  </a:ext>
                </a:extLst>
              </p:cNvPr>
              <p:cNvSpPr/>
              <p:nvPr/>
            </p:nvSpPr>
            <p:spPr>
              <a:xfrm>
                <a:off x="8288452" y="1629683"/>
                <a:ext cx="47625" cy="47625"/>
              </a:xfrm>
              <a:custGeom>
                <a:avLst/>
                <a:gdLst>
                  <a:gd name="connsiteX0" fmla="*/ 55207 w 47625"/>
                  <a:gd name="connsiteY0" fmla="*/ 55207 h 47625"/>
                  <a:gd name="connsiteX1" fmla="*/ 0 w 47625"/>
                  <a:gd name="connsiteY1" fmla="*/ 55207 h 47625"/>
                  <a:gd name="connsiteX2" fmla="*/ 0 w 47625"/>
                  <a:gd name="connsiteY2" fmla="*/ 0 h 47625"/>
                  <a:gd name="connsiteX3" fmla="*/ 55207 w 47625"/>
                  <a:gd name="connsiteY3" fmla="*/ 0 h 47625"/>
                  <a:gd name="connsiteX4" fmla="*/ 55207 w 47625"/>
                  <a:gd name="connsiteY4" fmla="*/ 55207 h 47625"/>
                  <a:gd name="connsiteX5" fmla="*/ 19717 w 47625"/>
                  <a:gd name="connsiteY5" fmla="*/ 35490 h 47625"/>
                  <a:gd name="connsiteX6" fmla="*/ 35490 w 47625"/>
                  <a:gd name="connsiteY6" fmla="*/ 35490 h 47625"/>
                  <a:gd name="connsiteX7" fmla="*/ 35490 w 47625"/>
                  <a:gd name="connsiteY7" fmla="*/ 19717 h 47625"/>
                  <a:gd name="connsiteX8" fmla="*/ 19717 w 47625"/>
                  <a:gd name="connsiteY8" fmla="*/ 19717 h 47625"/>
                  <a:gd name="connsiteX9" fmla="*/ 19717 w 47625"/>
                  <a:gd name="connsiteY9" fmla="*/ 3549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25" h="47625">
                    <a:moveTo>
                      <a:pt x="55207" y="55207"/>
                    </a:moveTo>
                    <a:lnTo>
                      <a:pt x="0" y="55207"/>
                    </a:lnTo>
                    <a:lnTo>
                      <a:pt x="0" y="0"/>
                    </a:lnTo>
                    <a:lnTo>
                      <a:pt x="55207" y="0"/>
                    </a:lnTo>
                    <a:lnTo>
                      <a:pt x="55207" y="55207"/>
                    </a:lnTo>
                    <a:close/>
                    <a:moveTo>
                      <a:pt x="19717" y="35490"/>
                    </a:moveTo>
                    <a:lnTo>
                      <a:pt x="35490" y="35490"/>
                    </a:lnTo>
                    <a:lnTo>
                      <a:pt x="35490" y="19717"/>
                    </a:lnTo>
                    <a:lnTo>
                      <a:pt x="19717" y="19717"/>
                    </a:lnTo>
                    <a:lnTo>
                      <a:pt x="19717" y="35490"/>
                    </a:lnTo>
                    <a:close/>
                  </a:path>
                </a:pathLst>
              </a:custGeom>
              <a:solidFill>
                <a:schemeClr val="accent1"/>
              </a:solidFill>
              <a:ln w="6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7" name="Freeform 206">
                <a:extLst>
                  <a:ext uri="{FF2B5EF4-FFF2-40B4-BE49-F238E27FC236}">
                    <a16:creationId xmlns:a16="http://schemas.microsoft.com/office/drawing/2014/main" id="{C283FAFE-9964-054F-A7A0-91AB9B368FE8}"/>
                  </a:ext>
                </a:extLst>
              </p:cNvPr>
              <p:cNvSpPr/>
              <p:nvPr/>
            </p:nvSpPr>
            <p:spPr>
              <a:xfrm>
                <a:off x="8373891" y="1629683"/>
                <a:ext cx="47625" cy="47625"/>
              </a:xfrm>
              <a:custGeom>
                <a:avLst/>
                <a:gdLst>
                  <a:gd name="connsiteX0" fmla="*/ 55207 w 47625"/>
                  <a:gd name="connsiteY0" fmla="*/ 55207 h 47625"/>
                  <a:gd name="connsiteX1" fmla="*/ 0 w 47625"/>
                  <a:gd name="connsiteY1" fmla="*/ 55207 h 47625"/>
                  <a:gd name="connsiteX2" fmla="*/ 0 w 47625"/>
                  <a:gd name="connsiteY2" fmla="*/ 0 h 47625"/>
                  <a:gd name="connsiteX3" fmla="*/ 55207 w 47625"/>
                  <a:gd name="connsiteY3" fmla="*/ 0 h 47625"/>
                  <a:gd name="connsiteX4" fmla="*/ 55207 w 47625"/>
                  <a:gd name="connsiteY4" fmla="*/ 55207 h 47625"/>
                  <a:gd name="connsiteX5" fmla="*/ 19717 w 47625"/>
                  <a:gd name="connsiteY5" fmla="*/ 35490 h 47625"/>
                  <a:gd name="connsiteX6" fmla="*/ 35490 w 47625"/>
                  <a:gd name="connsiteY6" fmla="*/ 35490 h 47625"/>
                  <a:gd name="connsiteX7" fmla="*/ 35490 w 47625"/>
                  <a:gd name="connsiteY7" fmla="*/ 19717 h 47625"/>
                  <a:gd name="connsiteX8" fmla="*/ 19717 w 47625"/>
                  <a:gd name="connsiteY8" fmla="*/ 19717 h 47625"/>
                  <a:gd name="connsiteX9" fmla="*/ 19717 w 47625"/>
                  <a:gd name="connsiteY9" fmla="*/ 3549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25" h="47625">
                    <a:moveTo>
                      <a:pt x="55207" y="55207"/>
                    </a:moveTo>
                    <a:lnTo>
                      <a:pt x="0" y="55207"/>
                    </a:lnTo>
                    <a:lnTo>
                      <a:pt x="0" y="0"/>
                    </a:lnTo>
                    <a:lnTo>
                      <a:pt x="55207" y="0"/>
                    </a:lnTo>
                    <a:lnTo>
                      <a:pt x="55207" y="55207"/>
                    </a:lnTo>
                    <a:close/>
                    <a:moveTo>
                      <a:pt x="19717" y="35490"/>
                    </a:moveTo>
                    <a:lnTo>
                      <a:pt x="35490" y="35490"/>
                    </a:lnTo>
                    <a:lnTo>
                      <a:pt x="35490" y="19717"/>
                    </a:lnTo>
                    <a:lnTo>
                      <a:pt x="19717" y="19717"/>
                    </a:lnTo>
                    <a:lnTo>
                      <a:pt x="19717" y="35490"/>
                    </a:lnTo>
                    <a:close/>
                  </a:path>
                </a:pathLst>
              </a:custGeom>
              <a:solidFill>
                <a:schemeClr val="accent1"/>
              </a:solidFill>
              <a:ln w="6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8" name="Freeform 207">
                <a:extLst>
                  <a:ext uri="{FF2B5EF4-FFF2-40B4-BE49-F238E27FC236}">
                    <a16:creationId xmlns:a16="http://schemas.microsoft.com/office/drawing/2014/main" id="{6E4316BC-AB69-2141-A535-CD1736B33897}"/>
                  </a:ext>
                </a:extLst>
              </p:cNvPr>
              <p:cNvSpPr/>
              <p:nvPr/>
            </p:nvSpPr>
            <p:spPr>
              <a:xfrm>
                <a:off x="8203013" y="1728267"/>
                <a:ext cx="47625" cy="47625"/>
              </a:xfrm>
              <a:custGeom>
                <a:avLst/>
                <a:gdLst>
                  <a:gd name="connsiteX0" fmla="*/ 55207 w 47625"/>
                  <a:gd name="connsiteY0" fmla="*/ 55207 h 47625"/>
                  <a:gd name="connsiteX1" fmla="*/ 0 w 47625"/>
                  <a:gd name="connsiteY1" fmla="*/ 55207 h 47625"/>
                  <a:gd name="connsiteX2" fmla="*/ 0 w 47625"/>
                  <a:gd name="connsiteY2" fmla="*/ 0 h 47625"/>
                  <a:gd name="connsiteX3" fmla="*/ 55207 w 47625"/>
                  <a:gd name="connsiteY3" fmla="*/ 0 h 47625"/>
                  <a:gd name="connsiteX4" fmla="*/ 55207 w 47625"/>
                  <a:gd name="connsiteY4" fmla="*/ 55207 h 47625"/>
                  <a:gd name="connsiteX5" fmla="*/ 19717 w 47625"/>
                  <a:gd name="connsiteY5" fmla="*/ 35490 h 47625"/>
                  <a:gd name="connsiteX6" fmla="*/ 35490 w 47625"/>
                  <a:gd name="connsiteY6" fmla="*/ 35490 h 47625"/>
                  <a:gd name="connsiteX7" fmla="*/ 35490 w 47625"/>
                  <a:gd name="connsiteY7" fmla="*/ 19717 h 47625"/>
                  <a:gd name="connsiteX8" fmla="*/ 19717 w 47625"/>
                  <a:gd name="connsiteY8" fmla="*/ 19717 h 47625"/>
                  <a:gd name="connsiteX9" fmla="*/ 19717 w 47625"/>
                  <a:gd name="connsiteY9" fmla="*/ 3549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25" h="47625">
                    <a:moveTo>
                      <a:pt x="55207" y="55207"/>
                    </a:moveTo>
                    <a:lnTo>
                      <a:pt x="0" y="55207"/>
                    </a:lnTo>
                    <a:lnTo>
                      <a:pt x="0" y="0"/>
                    </a:lnTo>
                    <a:lnTo>
                      <a:pt x="55207" y="0"/>
                    </a:lnTo>
                    <a:lnTo>
                      <a:pt x="55207" y="55207"/>
                    </a:lnTo>
                    <a:close/>
                    <a:moveTo>
                      <a:pt x="19717" y="35490"/>
                    </a:moveTo>
                    <a:lnTo>
                      <a:pt x="35490" y="35490"/>
                    </a:lnTo>
                    <a:lnTo>
                      <a:pt x="35490" y="19717"/>
                    </a:lnTo>
                    <a:lnTo>
                      <a:pt x="19717" y="19717"/>
                    </a:lnTo>
                    <a:lnTo>
                      <a:pt x="19717" y="35490"/>
                    </a:lnTo>
                    <a:close/>
                  </a:path>
                </a:pathLst>
              </a:custGeom>
              <a:solidFill>
                <a:schemeClr val="accent1"/>
              </a:solidFill>
              <a:ln w="6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09" name="Freeform 208">
                <a:extLst>
                  <a:ext uri="{FF2B5EF4-FFF2-40B4-BE49-F238E27FC236}">
                    <a16:creationId xmlns:a16="http://schemas.microsoft.com/office/drawing/2014/main" id="{F68BA183-6B6D-DA45-940E-DD4899F3AED3}"/>
                  </a:ext>
                </a:extLst>
              </p:cNvPr>
              <p:cNvSpPr/>
              <p:nvPr/>
            </p:nvSpPr>
            <p:spPr>
              <a:xfrm>
                <a:off x="8288452" y="1728267"/>
                <a:ext cx="142875" cy="47625"/>
              </a:xfrm>
              <a:custGeom>
                <a:avLst/>
                <a:gdLst>
                  <a:gd name="connsiteX0" fmla="*/ 149190 w 142875"/>
                  <a:gd name="connsiteY0" fmla="*/ 55207 h 47625"/>
                  <a:gd name="connsiteX1" fmla="*/ 0 w 142875"/>
                  <a:gd name="connsiteY1" fmla="*/ 55207 h 47625"/>
                  <a:gd name="connsiteX2" fmla="*/ 0 w 142875"/>
                  <a:gd name="connsiteY2" fmla="*/ 0 h 47625"/>
                  <a:gd name="connsiteX3" fmla="*/ 149190 w 142875"/>
                  <a:gd name="connsiteY3" fmla="*/ 0 h 47625"/>
                  <a:gd name="connsiteX4" fmla="*/ 149190 w 142875"/>
                  <a:gd name="connsiteY4" fmla="*/ 55207 h 47625"/>
                  <a:gd name="connsiteX5" fmla="*/ 19717 w 142875"/>
                  <a:gd name="connsiteY5" fmla="*/ 35490 h 47625"/>
                  <a:gd name="connsiteX6" fmla="*/ 129473 w 142875"/>
                  <a:gd name="connsiteY6" fmla="*/ 35490 h 47625"/>
                  <a:gd name="connsiteX7" fmla="*/ 129473 w 142875"/>
                  <a:gd name="connsiteY7" fmla="*/ 19717 h 47625"/>
                  <a:gd name="connsiteX8" fmla="*/ 19717 w 142875"/>
                  <a:gd name="connsiteY8" fmla="*/ 19717 h 47625"/>
                  <a:gd name="connsiteX9" fmla="*/ 19717 w 142875"/>
                  <a:gd name="connsiteY9" fmla="*/ 3549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2875" h="47625">
                    <a:moveTo>
                      <a:pt x="149190" y="55207"/>
                    </a:moveTo>
                    <a:lnTo>
                      <a:pt x="0" y="55207"/>
                    </a:lnTo>
                    <a:lnTo>
                      <a:pt x="0" y="0"/>
                    </a:lnTo>
                    <a:lnTo>
                      <a:pt x="149190" y="0"/>
                    </a:lnTo>
                    <a:lnTo>
                      <a:pt x="149190" y="55207"/>
                    </a:lnTo>
                    <a:close/>
                    <a:moveTo>
                      <a:pt x="19717" y="35490"/>
                    </a:moveTo>
                    <a:lnTo>
                      <a:pt x="129473" y="35490"/>
                    </a:lnTo>
                    <a:lnTo>
                      <a:pt x="129473" y="19717"/>
                    </a:lnTo>
                    <a:lnTo>
                      <a:pt x="19717" y="19717"/>
                    </a:lnTo>
                    <a:lnTo>
                      <a:pt x="19717" y="35490"/>
                    </a:lnTo>
                    <a:close/>
                  </a:path>
                </a:pathLst>
              </a:custGeom>
              <a:solidFill>
                <a:schemeClr val="accent1"/>
              </a:solidFill>
              <a:ln w="6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11" name="Oval 169">
            <a:extLst>
              <a:ext uri="{FF2B5EF4-FFF2-40B4-BE49-F238E27FC236}">
                <a16:creationId xmlns:a16="http://schemas.microsoft.com/office/drawing/2014/main" id="{039D6603-4AED-854C-A856-AD54762DD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7691" y="2010373"/>
            <a:ext cx="775591" cy="775591"/>
          </a:xfrm>
          <a:prstGeom prst="ellipse">
            <a:avLst/>
          </a:prstGeom>
          <a:solidFill>
            <a:srgbClr val="001619">
              <a:alpha val="47000"/>
            </a:srgbClr>
          </a:solidFill>
          <a:ln w="25400" cap="flat" cmpd="sng" algn="ctr">
            <a:gradFill>
              <a:gsLst>
                <a:gs pos="0">
                  <a:schemeClr val="accent4"/>
                </a:gs>
                <a:gs pos="100000">
                  <a:schemeClr val="accent4"/>
                </a:gs>
              </a:gsLst>
              <a:lin ang="540000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33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ヒラギノ角ゴ ProN W3" charset="0"/>
              <a:cs typeface="+mn-cs"/>
            </a:endParaRP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29074094-10C9-8A4C-A8BF-8969A8CCD420}"/>
              </a:ext>
            </a:extLst>
          </p:cNvPr>
          <p:cNvSpPr txBox="1"/>
          <p:nvPr/>
        </p:nvSpPr>
        <p:spPr>
          <a:xfrm>
            <a:off x="2684164" y="2808425"/>
            <a:ext cx="1049666" cy="374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INDUSTRIAL &amp; AUTOMOTIVE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0B8F0DF7-C2A9-4C4C-BD1F-08C148CA85FC}"/>
              </a:ext>
            </a:extLst>
          </p:cNvPr>
          <p:cNvSpPr txBox="1"/>
          <p:nvPr/>
        </p:nvSpPr>
        <p:spPr>
          <a:xfrm>
            <a:off x="2808085" y="3191096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46%</a:t>
            </a:r>
          </a:p>
        </p:txBody>
      </p:sp>
      <p:graphicFrame>
        <p:nvGraphicFramePr>
          <p:cNvPr id="216" name="Chart 215">
            <a:extLst>
              <a:ext uri="{FF2B5EF4-FFF2-40B4-BE49-F238E27FC236}">
                <a16:creationId xmlns:a16="http://schemas.microsoft.com/office/drawing/2014/main" id="{E4158E53-0912-434A-914A-FA49B37CA315}"/>
              </a:ext>
            </a:extLst>
          </p:cNvPr>
          <p:cNvGraphicFramePr>
            <a:graphicFrameLocks/>
          </p:cNvGraphicFramePr>
          <p:nvPr/>
        </p:nvGraphicFramePr>
        <p:xfrm>
          <a:off x="7147524" y="4148043"/>
          <a:ext cx="4013701" cy="2015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18" name="Picture 217">
            <a:extLst>
              <a:ext uri="{FF2B5EF4-FFF2-40B4-BE49-F238E27FC236}">
                <a16:creationId xmlns:a16="http://schemas.microsoft.com/office/drawing/2014/main" id="{8811C21F-E6E1-FD47-A959-9711094315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765164" y="4703193"/>
            <a:ext cx="581463" cy="511357"/>
          </a:xfrm>
          <a:prstGeom prst="rect">
            <a:avLst/>
          </a:prstGeom>
        </p:spPr>
      </p:pic>
      <p:pic>
        <p:nvPicPr>
          <p:cNvPr id="219" name="Graphic 218">
            <a:extLst>
              <a:ext uri="{FF2B5EF4-FFF2-40B4-BE49-F238E27FC236}">
                <a16:creationId xmlns:a16="http://schemas.microsoft.com/office/drawing/2014/main" id="{B0A660B2-0365-E949-AE91-B15F0112111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11599" y="4373965"/>
            <a:ext cx="477158" cy="293554"/>
          </a:xfrm>
          <a:prstGeom prst="rect">
            <a:avLst/>
          </a:prstGeom>
        </p:spPr>
      </p:pic>
      <p:pic>
        <p:nvPicPr>
          <p:cNvPr id="220" name="Picture 219">
            <a:extLst>
              <a:ext uri="{FF2B5EF4-FFF2-40B4-BE49-F238E27FC236}">
                <a16:creationId xmlns:a16="http://schemas.microsoft.com/office/drawing/2014/main" id="{1B41FF9C-3C3E-964E-B8BE-C906D59CA4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962972" y="4314979"/>
            <a:ext cx="1126938" cy="375646"/>
          </a:xfrm>
          <a:prstGeom prst="rect">
            <a:avLst/>
          </a:prstGeom>
        </p:spPr>
      </p:pic>
      <p:pic>
        <p:nvPicPr>
          <p:cNvPr id="221" name="Graphic 220">
            <a:extLst>
              <a:ext uri="{FF2B5EF4-FFF2-40B4-BE49-F238E27FC236}">
                <a16:creationId xmlns:a16="http://schemas.microsoft.com/office/drawing/2014/main" id="{C6C8A34E-773C-8E4C-91CC-8111E5CAE6C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6776" y="4768579"/>
            <a:ext cx="567771" cy="294399"/>
          </a:xfrm>
          <a:prstGeom prst="rect">
            <a:avLst/>
          </a:prstGeom>
        </p:spPr>
      </p:pic>
      <p:pic>
        <p:nvPicPr>
          <p:cNvPr id="222" name="Graphic 221">
            <a:extLst>
              <a:ext uri="{FF2B5EF4-FFF2-40B4-BE49-F238E27FC236}">
                <a16:creationId xmlns:a16="http://schemas.microsoft.com/office/drawing/2014/main" id="{F666D7A1-6608-1F4B-B9E6-B3AACA2D036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218219" y="4444941"/>
            <a:ext cx="854768" cy="257186"/>
          </a:xfrm>
          <a:prstGeom prst="rect">
            <a:avLst/>
          </a:prstGeom>
        </p:spPr>
      </p:pic>
      <p:pic>
        <p:nvPicPr>
          <p:cNvPr id="223" name="Graphic 222">
            <a:extLst>
              <a:ext uri="{FF2B5EF4-FFF2-40B4-BE49-F238E27FC236}">
                <a16:creationId xmlns:a16="http://schemas.microsoft.com/office/drawing/2014/main" id="{F954498A-84DE-4B44-86A2-740DD9E00E1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79293" y="4867955"/>
            <a:ext cx="529113" cy="162058"/>
          </a:xfrm>
          <a:prstGeom prst="rect">
            <a:avLst/>
          </a:prstGeom>
        </p:spPr>
      </p:pic>
      <p:pic>
        <p:nvPicPr>
          <p:cNvPr id="224" name="Graphic 223">
            <a:extLst>
              <a:ext uri="{FF2B5EF4-FFF2-40B4-BE49-F238E27FC236}">
                <a16:creationId xmlns:a16="http://schemas.microsoft.com/office/drawing/2014/main" id="{C5F29DF9-C44E-4D4F-8087-941EDBA8E197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095064" y="4433581"/>
            <a:ext cx="773463" cy="162426"/>
          </a:xfrm>
          <a:prstGeom prst="rect">
            <a:avLst/>
          </a:prstGeom>
        </p:spPr>
      </p:pic>
      <p:pic>
        <p:nvPicPr>
          <p:cNvPr id="225" name="Picture 224">
            <a:extLst>
              <a:ext uri="{FF2B5EF4-FFF2-40B4-BE49-F238E27FC236}">
                <a16:creationId xmlns:a16="http://schemas.microsoft.com/office/drawing/2014/main" id="{42B369A4-0E60-D04A-BA41-0DE185D5FC8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4378318" y="4764236"/>
            <a:ext cx="706540" cy="343347"/>
          </a:xfrm>
          <a:prstGeom prst="rect">
            <a:avLst/>
          </a:prstGeom>
        </p:spPr>
      </p:pic>
      <p:pic>
        <p:nvPicPr>
          <p:cNvPr id="231" name="Graphic 230">
            <a:extLst>
              <a:ext uri="{FF2B5EF4-FFF2-40B4-BE49-F238E27FC236}">
                <a16:creationId xmlns:a16="http://schemas.microsoft.com/office/drawing/2014/main" id="{E33E43D7-58FF-D44E-937B-01A7831FA25A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163403" y="4830350"/>
            <a:ext cx="769735" cy="260352"/>
          </a:xfrm>
          <a:prstGeom prst="rect">
            <a:avLst/>
          </a:prstGeom>
        </p:spPr>
      </p:pic>
      <p:pic>
        <p:nvPicPr>
          <p:cNvPr id="232" name="Graphic 231">
            <a:extLst>
              <a:ext uri="{FF2B5EF4-FFF2-40B4-BE49-F238E27FC236}">
                <a16:creationId xmlns:a16="http://schemas.microsoft.com/office/drawing/2014/main" id="{67319E54-BA39-9340-A78D-B28106EA98A8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329717" y="5198726"/>
            <a:ext cx="399083" cy="399083"/>
          </a:xfrm>
          <a:prstGeom prst="rect">
            <a:avLst/>
          </a:prstGeom>
        </p:spPr>
      </p:pic>
      <p:pic>
        <p:nvPicPr>
          <p:cNvPr id="233" name="Graphic 232">
            <a:extLst>
              <a:ext uri="{FF2B5EF4-FFF2-40B4-BE49-F238E27FC236}">
                <a16:creationId xmlns:a16="http://schemas.microsoft.com/office/drawing/2014/main" id="{813E5C4A-4D05-C848-8606-A9B5C046C23A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784636" y="5322555"/>
            <a:ext cx="1030128" cy="165167"/>
          </a:xfrm>
          <a:prstGeom prst="rect">
            <a:avLst/>
          </a:prstGeom>
        </p:spPr>
      </p:pic>
      <p:pic>
        <p:nvPicPr>
          <p:cNvPr id="234" name="Picture 233">
            <a:extLst>
              <a:ext uri="{FF2B5EF4-FFF2-40B4-BE49-F238E27FC236}">
                <a16:creationId xmlns:a16="http://schemas.microsoft.com/office/drawing/2014/main" id="{47967F85-2542-B94C-97AB-7C0EB98411A5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4107924" y="5298576"/>
            <a:ext cx="886397" cy="242193"/>
          </a:xfrm>
          <a:prstGeom prst="rect">
            <a:avLst/>
          </a:prstGeom>
        </p:spPr>
      </p:pic>
      <p:pic>
        <p:nvPicPr>
          <p:cNvPr id="235" name="Graphic 234">
            <a:extLst>
              <a:ext uri="{FF2B5EF4-FFF2-40B4-BE49-F238E27FC236}">
                <a16:creationId xmlns:a16="http://schemas.microsoft.com/office/drawing/2014/main" id="{8B038DF4-8C57-9446-BDC3-EEF32A4B1F3D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48762" y="5251502"/>
            <a:ext cx="815912" cy="341545"/>
          </a:xfrm>
          <a:prstGeom prst="rect">
            <a:avLst/>
          </a:prstGeom>
        </p:spPr>
      </p:pic>
      <p:pic>
        <p:nvPicPr>
          <p:cNvPr id="236" name="Graphic 235">
            <a:extLst>
              <a:ext uri="{FF2B5EF4-FFF2-40B4-BE49-F238E27FC236}">
                <a16:creationId xmlns:a16="http://schemas.microsoft.com/office/drawing/2014/main" id="{C31B23D3-2465-E841-876B-9A6C06EA6740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5104505" y="5315910"/>
            <a:ext cx="801333" cy="166677"/>
          </a:xfrm>
          <a:prstGeom prst="rect">
            <a:avLst/>
          </a:prstGeom>
        </p:spPr>
      </p:pic>
      <p:pic>
        <p:nvPicPr>
          <p:cNvPr id="237" name="Graphic 236">
            <a:extLst>
              <a:ext uri="{FF2B5EF4-FFF2-40B4-BE49-F238E27FC236}">
                <a16:creationId xmlns:a16="http://schemas.microsoft.com/office/drawing/2014/main" id="{DABB9B3B-A64A-9F48-BBF4-A80E54D7156A}"/>
              </a:ext>
            </a:extLst>
          </p:cNvPr>
          <p:cNvPicPr>
            <a:picLocks noChangeAspect="1"/>
          </p:cNvPicPr>
          <p:nvPr/>
        </p:nvPicPr>
        <p:blipFill rotWithShape="1">
          <a:blip r:embed="rId3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rcRect l="10538" t="35435" r="10686" b="35094"/>
          <a:stretch/>
        </p:blipFill>
        <p:spPr>
          <a:xfrm>
            <a:off x="317287" y="5634906"/>
            <a:ext cx="1367016" cy="340951"/>
          </a:xfrm>
          <a:prstGeom prst="rect">
            <a:avLst/>
          </a:prstGeom>
        </p:spPr>
      </p:pic>
      <p:pic>
        <p:nvPicPr>
          <p:cNvPr id="238" name="Picture 237">
            <a:extLst>
              <a:ext uri="{FF2B5EF4-FFF2-40B4-BE49-F238E27FC236}">
                <a16:creationId xmlns:a16="http://schemas.microsoft.com/office/drawing/2014/main" id="{69B5BF2A-4FCF-4845-B9EA-8B8AF6802FAC}"/>
              </a:ext>
            </a:extLst>
          </p:cNvPr>
          <p:cNvPicPr>
            <a:picLocks noChangeAspect="1"/>
          </p:cNvPicPr>
          <p:nvPr/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5211" y="5579849"/>
            <a:ext cx="362105" cy="304629"/>
          </a:xfrm>
          <a:prstGeom prst="rect">
            <a:avLst/>
          </a:prstGeom>
        </p:spPr>
      </p:pic>
      <p:pic>
        <p:nvPicPr>
          <p:cNvPr id="239" name="Graphic 238">
            <a:extLst>
              <a:ext uri="{FF2B5EF4-FFF2-40B4-BE49-F238E27FC236}">
                <a16:creationId xmlns:a16="http://schemas.microsoft.com/office/drawing/2014/main" id="{3D90FDFD-33F8-9A4A-AF52-A8556CE6E2B4}"/>
              </a:ext>
            </a:extLst>
          </p:cNvPr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5162194" y="5732800"/>
            <a:ext cx="755762" cy="132661"/>
          </a:xfrm>
          <a:prstGeom prst="rect">
            <a:avLst/>
          </a:prstGeom>
        </p:spPr>
      </p:pic>
      <p:pic>
        <p:nvPicPr>
          <p:cNvPr id="240" name="Graphic 239">
            <a:extLst>
              <a:ext uri="{FF2B5EF4-FFF2-40B4-BE49-F238E27FC236}">
                <a16:creationId xmlns:a16="http://schemas.microsoft.com/office/drawing/2014/main" id="{3AB460AE-EB08-5145-ACF7-BDA6102C4995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2858757" y="5694684"/>
            <a:ext cx="855161" cy="181227"/>
          </a:xfrm>
          <a:prstGeom prst="rect">
            <a:avLst/>
          </a:prstGeom>
        </p:spPr>
      </p:pic>
      <p:pic>
        <p:nvPicPr>
          <p:cNvPr id="242" name="Picture 241">
            <a:extLst>
              <a:ext uri="{FF2B5EF4-FFF2-40B4-BE49-F238E27FC236}">
                <a16:creationId xmlns:a16="http://schemas.microsoft.com/office/drawing/2014/main" id="{57628816-EAF2-4845-BDC1-59749A563013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>
          <a:xfrm>
            <a:off x="3894849" y="6064697"/>
            <a:ext cx="922587" cy="218630"/>
          </a:xfrm>
          <a:prstGeom prst="rect">
            <a:avLst/>
          </a:prstGeom>
        </p:spPr>
      </p:pic>
      <p:pic>
        <p:nvPicPr>
          <p:cNvPr id="244" name="Graphic 243">
            <a:extLst>
              <a:ext uri="{FF2B5EF4-FFF2-40B4-BE49-F238E27FC236}">
                <a16:creationId xmlns:a16="http://schemas.microsoft.com/office/drawing/2014/main" id="{A234F66F-2B50-4642-976A-767B6121334B}"/>
              </a:ext>
            </a:extLst>
          </p:cNvPr>
          <p:cNvPicPr>
            <a:picLocks noChangeAspect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1434239" y="6109709"/>
            <a:ext cx="1018628" cy="155515"/>
          </a:xfrm>
          <a:prstGeom prst="rect">
            <a:avLst/>
          </a:prstGeom>
        </p:spPr>
      </p:pic>
      <p:pic>
        <p:nvPicPr>
          <p:cNvPr id="245" name="Graphic 244">
            <a:extLst>
              <a:ext uri="{FF2B5EF4-FFF2-40B4-BE49-F238E27FC236}">
                <a16:creationId xmlns:a16="http://schemas.microsoft.com/office/drawing/2014/main" id="{34FFE4B5-D4EE-E54C-854C-4A2BB3567D84}"/>
              </a:ext>
            </a:extLst>
          </p:cNvPr>
          <p:cNvPicPr>
            <a:picLocks noChangeAspect="1"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5057658" y="6094847"/>
            <a:ext cx="856577" cy="153041"/>
          </a:xfrm>
          <a:prstGeom prst="rect">
            <a:avLst/>
          </a:prstGeom>
        </p:spPr>
      </p:pic>
      <p:pic>
        <p:nvPicPr>
          <p:cNvPr id="246" name="Graphic 245">
            <a:extLst>
              <a:ext uri="{FF2B5EF4-FFF2-40B4-BE49-F238E27FC236}">
                <a16:creationId xmlns:a16="http://schemas.microsoft.com/office/drawing/2014/main" id="{E8448240-63EC-8445-82E6-BBCF1020C473}"/>
              </a:ext>
            </a:extLst>
          </p:cNvPr>
          <p:cNvPicPr>
            <a:picLocks noChangeAspect="1"/>
          </p:cNvPicPr>
          <p:nvPr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325214" y="6096784"/>
            <a:ext cx="855161" cy="166861"/>
          </a:xfrm>
          <a:prstGeom prst="rect">
            <a:avLst/>
          </a:prstGeom>
        </p:spPr>
      </p:pic>
      <p:sp>
        <p:nvSpPr>
          <p:cNvPr id="252" name="TextBox 251">
            <a:extLst>
              <a:ext uri="{FF2B5EF4-FFF2-40B4-BE49-F238E27FC236}">
                <a16:creationId xmlns:a16="http://schemas.microsoft.com/office/drawing/2014/main" id="{7D5AD9FF-BDE1-5640-B0C6-4512973A09F1}"/>
              </a:ext>
            </a:extLst>
          </p:cNvPr>
          <p:cNvSpPr txBox="1">
            <a:spLocks/>
          </p:cNvSpPr>
          <p:nvPr/>
        </p:nvSpPr>
        <p:spPr>
          <a:xfrm>
            <a:off x="2129307" y="6513425"/>
            <a:ext cx="79333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Applications &amp; Markets percentages based on FY2024 revenue breakdown by reporting segment.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5E92D4CC-1CF2-6340-B1CD-D44152051776}"/>
              </a:ext>
            </a:extLst>
          </p:cNvPr>
          <p:cNvSpPr/>
          <p:nvPr/>
        </p:nvSpPr>
        <p:spPr>
          <a:xfrm>
            <a:off x="275112" y="3923902"/>
            <a:ext cx="5680601" cy="380104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7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GROWING CUSTOMER BASE</a:t>
            </a:r>
            <a:endParaRPr kumimoji="0" lang="en-US" sz="187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8594E081-F215-0B4D-8B48-D203CCBEB496}"/>
              </a:ext>
            </a:extLst>
          </p:cNvPr>
          <p:cNvSpPr/>
          <p:nvPr/>
        </p:nvSpPr>
        <p:spPr>
          <a:xfrm>
            <a:off x="6205134" y="798818"/>
            <a:ext cx="5680601" cy="380104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7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WORLD CLASS SUPPLIER</a:t>
            </a:r>
            <a:endParaRPr kumimoji="0" lang="en-US" sz="187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6C655D72-7521-7E49-BB43-CB40CE67007F}"/>
              </a:ext>
            </a:extLst>
          </p:cNvPr>
          <p:cNvSpPr/>
          <p:nvPr/>
        </p:nvSpPr>
        <p:spPr>
          <a:xfrm>
            <a:off x="6204947" y="3924195"/>
            <a:ext cx="5680601" cy="380104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7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GLOBAL SUPPORT</a:t>
            </a:r>
            <a:endParaRPr kumimoji="0" lang="en-US" sz="187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3" name="Graphic 214">
            <a:extLst>
              <a:ext uri="{FF2B5EF4-FFF2-40B4-BE49-F238E27FC236}">
                <a16:creationId xmlns:a16="http://schemas.microsoft.com/office/drawing/2014/main" id="{0F53C620-754F-4B3B-897C-2A7850D2DF4A}"/>
              </a:ext>
            </a:extLst>
          </p:cNvPr>
          <p:cNvGrpSpPr/>
          <p:nvPr/>
        </p:nvGrpSpPr>
        <p:grpSpPr>
          <a:xfrm>
            <a:off x="2991351" y="2177019"/>
            <a:ext cx="435290" cy="435290"/>
            <a:chOff x="2991351" y="2177019"/>
            <a:chExt cx="435290" cy="435290"/>
          </a:xfrm>
          <a:solidFill>
            <a:schemeClr val="accent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07828DF-EFAF-4B62-84C8-C83DB6726DB3}"/>
                </a:ext>
              </a:extLst>
            </p:cNvPr>
            <p:cNvSpPr/>
            <p:nvPr/>
          </p:nvSpPr>
          <p:spPr>
            <a:xfrm>
              <a:off x="3342799" y="2356076"/>
              <a:ext cx="36341" cy="45982"/>
            </a:xfrm>
            <a:custGeom>
              <a:avLst/>
              <a:gdLst>
                <a:gd name="connsiteX0" fmla="*/ 5432 w 36341"/>
                <a:gd name="connsiteY0" fmla="*/ 45984 h 45982"/>
                <a:gd name="connsiteX1" fmla="*/ 30891 w 36341"/>
                <a:gd name="connsiteY1" fmla="*/ 45984 h 45982"/>
                <a:gd name="connsiteX2" fmla="*/ 36333 w 36341"/>
                <a:gd name="connsiteY2" fmla="*/ 40543 h 45982"/>
                <a:gd name="connsiteX3" fmla="*/ 36333 w 36341"/>
                <a:gd name="connsiteY3" fmla="*/ 5442 h 45982"/>
                <a:gd name="connsiteX4" fmla="*/ 30891 w 36341"/>
                <a:gd name="connsiteY4" fmla="*/ 1 h 45982"/>
                <a:gd name="connsiteX5" fmla="*/ 5432 w 36341"/>
                <a:gd name="connsiteY5" fmla="*/ 1 h 45982"/>
                <a:gd name="connsiteX6" fmla="*/ -9 w 36341"/>
                <a:gd name="connsiteY6" fmla="*/ 5442 h 45982"/>
                <a:gd name="connsiteX7" fmla="*/ -9 w 36341"/>
                <a:gd name="connsiteY7" fmla="*/ 40543 h 45982"/>
                <a:gd name="connsiteX8" fmla="*/ 5432 w 36341"/>
                <a:gd name="connsiteY8" fmla="*/ 45984 h 45982"/>
                <a:gd name="connsiteX9" fmla="*/ 10874 w 36341"/>
                <a:gd name="connsiteY9" fmla="*/ 10883 h 45982"/>
                <a:gd name="connsiteX10" fmla="*/ 25450 w 36341"/>
                <a:gd name="connsiteY10" fmla="*/ 10883 h 45982"/>
                <a:gd name="connsiteX11" fmla="*/ 25450 w 36341"/>
                <a:gd name="connsiteY11" fmla="*/ 35102 h 45982"/>
                <a:gd name="connsiteX12" fmla="*/ 10874 w 36341"/>
                <a:gd name="connsiteY12" fmla="*/ 35102 h 45982"/>
                <a:gd name="connsiteX13" fmla="*/ 10874 w 36341"/>
                <a:gd name="connsiteY13" fmla="*/ 10883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5432" y="45984"/>
                  </a:moveTo>
                  <a:lnTo>
                    <a:pt x="30891" y="45984"/>
                  </a:lnTo>
                  <a:cubicBezTo>
                    <a:pt x="33895" y="45984"/>
                    <a:pt x="36333" y="43552"/>
                    <a:pt x="36333" y="40543"/>
                  </a:cubicBezTo>
                  <a:lnTo>
                    <a:pt x="36333" y="5442"/>
                  </a:lnTo>
                  <a:cubicBezTo>
                    <a:pt x="36333" y="2433"/>
                    <a:pt x="33895" y="1"/>
                    <a:pt x="30891" y="1"/>
                  </a:cubicBezTo>
                  <a:lnTo>
                    <a:pt x="5432" y="1"/>
                  </a:lnTo>
                  <a:cubicBezTo>
                    <a:pt x="2429" y="1"/>
                    <a:pt x="-9" y="2433"/>
                    <a:pt x="-9" y="5442"/>
                  </a:cubicBezTo>
                  <a:lnTo>
                    <a:pt x="-9" y="40543"/>
                  </a:lnTo>
                  <a:cubicBezTo>
                    <a:pt x="-9" y="43552"/>
                    <a:pt x="2429" y="45984"/>
                    <a:pt x="5432" y="45984"/>
                  </a:cubicBezTo>
                  <a:close/>
                  <a:moveTo>
                    <a:pt x="10874" y="10883"/>
                  </a:moveTo>
                  <a:lnTo>
                    <a:pt x="25450" y="10883"/>
                  </a:lnTo>
                  <a:lnTo>
                    <a:pt x="25450" y="35102"/>
                  </a:lnTo>
                  <a:lnTo>
                    <a:pt x="10874" y="35102"/>
                  </a:lnTo>
                  <a:lnTo>
                    <a:pt x="10874" y="10883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FC1019E-EF3B-404C-AD23-4FB6F3ED4C1E}"/>
                </a:ext>
              </a:extLst>
            </p:cNvPr>
            <p:cNvSpPr/>
            <p:nvPr/>
          </p:nvSpPr>
          <p:spPr>
            <a:xfrm>
              <a:off x="3294433" y="2356076"/>
              <a:ext cx="36341" cy="45982"/>
            </a:xfrm>
            <a:custGeom>
              <a:avLst/>
              <a:gdLst>
                <a:gd name="connsiteX0" fmla="*/ 5435 w 36341"/>
                <a:gd name="connsiteY0" fmla="*/ 45984 h 45982"/>
                <a:gd name="connsiteX1" fmla="*/ 30894 w 36341"/>
                <a:gd name="connsiteY1" fmla="*/ 45984 h 45982"/>
                <a:gd name="connsiteX2" fmla="*/ 36335 w 36341"/>
                <a:gd name="connsiteY2" fmla="*/ 40543 h 45982"/>
                <a:gd name="connsiteX3" fmla="*/ 36335 w 36341"/>
                <a:gd name="connsiteY3" fmla="*/ 5442 h 45982"/>
                <a:gd name="connsiteX4" fmla="*/ 30894 w 36341"/>
                <a:gd name="connsiteY4" fmla="*/ 1 h 45982"/>
                <a:gd name="connsiteX5" fmla="*/ 5435 w 36341"/>
                <a:gd name="connsiteY5" fmla="*/ 1 h 45982"/>
                <a:gd name="connsiteX6" fmla="*/ -6 w 36341"/>
                <a:gd name="connsiteY6" fmla="*/ 5442 h 45982"/>
                <a:gd name="connsiteX7" fmla="*/ -6 w 36341"/>
                <a:gd name="connsiteY7" fmla="*/ 40543 h 45982"/>
                <a:gd name="connsiteX8" fmla="*/ 5435 w 36341"/>
                <a:gd name="connsiteY8" fmla="*/ 45984 h 45982"/>
                <a:gd name="connsiteX9" fmla="*/ 10876 w 36341"/>
                <a:gd name="connsiteY9" fmla="*/ 10883 h 45982"/>
                <a:gd name="connsiteX10" fmla="*/ 25453 w 36341"/>
                <a:gd name="connsiteY10" fmla="*/ 10883 h 45982"/>
                <a:gd name="connsiteX11" fmla="*/ 25453 w 36341"/>
                <a:gd name="connsiteY11" fmla="*/ 35102 h 45982"/>
                <a:gd name="connsiteX12" fmla="*/ 10876 w 36341"/>
                <a:gd name="connsiteY12" fmla="*/ 35102 h 45982"/>
                <a:gd name="connsiteX13" fmla="*/ 10876 w 36341"/>
                <a:gd name="connsiteY13" fmla="*/ 10883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5435" y="45984"/>
                  </a:moveTo>
                  <a:lnTo>
                    <a:pt x="30894" y="45984"/>
                  </a:lnTo>
                  <a:cubicBezTo>
                    <a:pt x="33898" y="45984"/>
                    <a:pt x="36335" y="43552"/>
                    <a:pt x="36335" y="40543"/>
                  </a:cubicBezTo>
                  <a:lnTo>
                    <a:pt x="36335" y="5442"/>
                  </a:lnTo>
                  <a:cubicBezTo>
                    <a:pt x="36335" y="2433"/>
                    <a:pt x="33898" y="1"/>
                    <a:pt x="30894" y="1"/>
                  </a:cubicBezTo>
                  <a:lnTo>
                    <a:pt x="5435" y="1"/>
                  </a:lnTo>
                  <a:cubicBezTo>
                    <a:pt x="2432" y="1"/>
                    <a:pt x="-6" y="2433"/>
                    <a:pt x="-6" y="5442"/>
                  </a:cubicBezTo>
                  <a:lnTo>
                    <a:pt x="-6" y="40543"/>
                  </a:lnTo>
                  <a:cubicBezTo>
                    <a:pt x="-6" y="43552"/>
                    <a:pt x="2432" y="45984"/>
                    <a:pt x="5435" y="45984"/>
                  </a:cubicBezTo>
                  <a:close/>
                  <a:moveTo>
                    <a:pt x="10876" y="10883"/>
                  </a:moveTo>
                  <a:lnTo>
                    <a:pt x="25453" y="10883"/>
                  </a:lnTo>
                  <a:lnTo>
                    <a:pt x="25453" y="35102"/>
                  </a:lnTo>
                  <a:lnTo>
                    <a:pt x="10876" y="35102"/>
                  </a:lnTo>
                  <a:lnTo>
                    <a:pt x="10876" y="10883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49535BA-19EC-4693-819B-27ADFC1C7414}"/>
                </a:ext>
              </a:extLst>
            </p:cNvPr>
            <p:cNvSpPr/>
            <p:nvPr/>
          </p:nvSpPr>
          <p:spPr>
            <a:xfrm>
              <a:off x="3244538" y="2356076"/>
              <a:ext cx="36341" cy="45982"/>
            </a:xfrm>
            <a:custGeom>
              <a:avLst/>
              <a:gdLst>
                <a:gd name="connsiteX0" fmla="*/ 5438 w 36341"/>
                <a:gd name="connsiteY0" fmla="*/ 45984 h 45982"/>
                <a:gd name="connsiteX1" fmla="*/ 30897 w 36341"/>
                <a:gd name="connsiteY1" fmla="*/ 45984 h 45982"/>
                <a:gd name="connsiteX2" fmla="*/ 36338 w 36341"/>
                <a:gd name="connsiteY2" fmla="*/ 40543 h 45982"/>
                <a:gd name="connsiteX3" fmla="*/ 36338 w 36341"/>
                <a:gd name="connsiteY3" fmla="*/ 5442 h 45982"/>
                <a:gd name="connsiteX4" fmla="*/ 30897 w 36341"/>
                <a:gd name="connsiteY4" fmla="*/ 1 h 45982"/>
                <a:gd name="connsiteX5" fmla="*/ 5438 w 36341"/>
                <a:gd name="connsiteY5" fmla="*/ 1 h 45982"/>
                <a:gd name="connsiteX6" fmla="*/ -3 w 36341"/>
                <a:gd name="connsiteY6" fmla="*/ 5442 h 45982"/>
                <a:gd name="connsiteX7" fmla="*/ -3 w 36341"/>
                <a:gd name="connsiteY7" fmla="*/ 40543 h 45982"/>
                <a:gd name="connsiteX8" fmla="*/ 5438 w 36341"/>
                <a:gd name="connsiteY8" fmla="*/ 45984 h 45982"/>
                <a:gd name="connsiteX9" fmla="*/ 10879 w 36341"/>
                <a:gd name="connsiteY9" fmla="*/ 10883 h 45982"/>
                <a:gd name="connsiteX10" fmla="*/ 25456 w 36341"/>
                <a:gd name="connsiteY10" fmla="*/ 10883 h 45982"/>
                <a:gd name="connsiteX11" fmla="*/ 25456 w 36341"/>
                <a:gd name="connsiteY11" fmla="*/ 35102 h 45982"/>
                <a:gd name="connsiteX12" fmla="*/ 10879 w 36341"/>
                <a:gd name="connsiteY12" fmla="*/ 35102 h 45982"/>
                <a:gd name="connsiteX13" fmla="*/ 10879 w 36341"/>
                <a:gd name="connsiteY13" fmla="*/ 10883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5438" y="45984"/>
                  </a:moveTo>
                  <a:lnTo>
                    <a:pt x="30897" y="45984"/>
                  </a:lnTo>
                  <a:cubicBezTo>
                    <a:pt x="33901" y="45984"/>
                    <a:pt x="36338" y="43552"/>
                    <a:pt x="36338" y="40543"/>
                  </a:cubicBezTo>
                  <a:lnTo>
                    <a:pt x="36338" y="5442"/>
                  </a:lnTo>
                  <a:cubicBezTo>
                    <a:pt x="36338" y="2433"/>
                    <a:pt x="33901" y="1"/>
                    <a:pt x="30897" y="1"/>
                  </a:cubicBezTo>
                  <a:lnTo>
                    <a:pt x="5438" y="1"/>
                  </a:lnTo>
                  <a:cubicBezTo>
                    <a:pt x="2435" y="1"/>
                    <a:pt x="-3" y="2433"/>
                    <a:pt x="-3" y="5442"/>
                  </a:cubicBezTo>
                  <a:lnTo>
                    <a:pt x="-3" y="40543"/>
                  </a:lnTo>
                  <a:cubicBezTo>
                    <a:pt x="-3" y="43552"/>
                    <a:pt x="2429" y="45984"/>
                    <a:pt x="5438" y="45984"/>
                  </a:cubicBezTo>
                  <a:close/>
                  <a:moveTo>
                    <a:pt x="10879" y="10883"/>
                  </a:moveTo>
                  <a:lnTo>
                    <a:pt x="25456" y="10883"/>
                  </a:lnTo>
                  <a:lnTo>
                    <a:pt x="25456" y="35102"/>
                  </a:lnTo>
                  <a:lnTo>
                    <a:pt x="10879" y="35102"/>
                  </a:lnTo>
                  <a:lnTo>
                    <a:pt x="10879" y="10883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29C74AC-C20D-47F0-A4CA-E30BE9DE1F82}"/>
                </a:ext>
              </a:extLst>
            </p:cNvPr>
            <p:cNvSpPr/>
            <p:nvPr/>
          </p:nvSpPr>
          <p:spPr>
            <a:xfrm>
              <a:off x="3342799" y="2421423"/>
              <a:ext cx="36341" cy="45982"/>
            </a:xfrm>
            <a:custGeom>
              <a:avLst/>
              <a:gdLst>
                <a:gd name="connsiteX0" fmla="*/ 5432 w 36341"/>
                <a:gd name="connsiteY0" fmla="*/ 45980 h 45982"/>
                <a:gd name="connsiteX1" fmla="*/ 30891 w 36341"/>
                <a:gd name="connsiteY1" fmla="*/ 45980 h 45982"/>
                <a:gd name="connsiteX2" fmla="*/ 36333 w 36341"/>
                <a:gd name="connsiteY2" fmla="*/ 40539 h 45982"/>
                <a:gd name="connsiteX3" fmla="*/ 36333 w 36341"/>
                <a:gd name="connsiteY3" fmla="*/ 5438 h 45982"/>
                <a:gd name="connsiteX4" fmla="*/ 30891 w 36341"/>
                <a:gd name="connsiteY4" fmla="*/ -3 h 45982"/>
                <a:gd name="connsiteX5" fmla="*/ 5432 w 36341"/>
                <a:gd name="connsiteY5" fmla="*/ -3 h 45982"/>
                <a:gd name="connsiteX6" fmla="*/ -9 w 36341"/>
                <a:gd name="connsiteY6" fmla="*/ 5438 h 45982"/>
                <a:gd name="connsiteX7" fmla="*/ -9 w 36341"/>
                <a:gd name="connsiteY7" fmla="*/ 40539 h 45982"/>
                <a:gd name="connsiteX8" fmla="*/ 5432 w 36341"/>
                <a:gd name="connsiteY8" fmla="*/ 45980 h 45982"/>
                <a:gd name="connsiteX9" fmla="*/ 10874 w 36341"/>
                <a:gd name="connsiteY9" fmla="*/ 10879 h 45982"/>
                <a:gd name="connsiteX10" fmla="*/ 25450 w 36341"/>
                <a:gd name="connsiteY10" fmla="*/ 10879 h 45982"/>
                <a:gd name="connsiteX11" fmla="*/ 25450 w 36341"/>
                <a:gd name="connsiteY11" fmla="*/ 35098 h 45982"/>
                <a:gd name="connsiteX12" fmla="*/ 10874 w 36341"/>
                <a:gd name="connsiteY12" fmla="*/ 35098 h 45982"/>
                <a:gd name="connsiteX13" fmla="*/ 10874 w 36341"/>
                <a:gd name="connsiteY13" fmla="*/ 10879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5432" y="45980"/>
                  </a:moveTo>
                  <a:lnTo>
                    <a:pt x="30891" y="45980"/>
                  </a:lnTo>
                  <a:cubicBezTo>
                    <a:pt x="33895" y="45980"/>
                    <a:pt x="36333" y="43548"/>
                    <a:pt x="36333" y="40539"/>
                  </a:cubicBezTo>
                  <a:lnTo>
                    <a:pt x="36333" y="5438"/>
                  </a:lnTo>
                  <a:cubicBezTo>
                    <a:pt x="36333" y="2429"/>
                    <a:pt x="33895" y="-3"/>
                    <a:pt x="30891" y="-3"/>
                  </a:cubicBezTo>
                  <a:lnTo>
                    <a:pt x="5432" y="-3"/>
                  </a:lnTo>
                  <a:cubicBezTo>
                    <a:pt x="2429" y="-3"/>
                    <a:pt x="-9" y="2429"/>
                    <a:pt x="-9" y="5438"/>
                  </a:cubicBezTo>
                  <a:lnTo>
                    <a:pt x="-9" y="40539"/>
                  </a:lnTo>
                  <a:cubicBezTo>
                    <a:pt x="-9" y="43548"/>
                    <a:pt x="2429" y="45980"/>
                    <a:pt x="5432" y="45980"/>
                  </a:cubicBezTo>
                  <a:close/>
                  <a:moveTo>
                    <a:pt x="10874" y="10879"/>
                  </a:moveTo>
                  <a:lnTo>
                    <a:pt x="25450" y="10879"/>
                  </a:lnTo>
                  <a:lnTo>
                    <a:pt x="25450" y="35098"/>
                  </a:lnTo>
                  <a:lnTo>
                    <a:pt x="10874" y="35098"/>
                  </a:lnTo>
                  <a:lnTo>
                    <a:pt x="10874" y="10879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0DDCF16-FD85-4D20-AD18-25821F054428}"/>
                </a:ext>
              </a:extLst>
            </p:cNvPr>
            <p:cNvSpPr/>
            <p:nvPr/>
          </p:nvSpPr>
          <p:spPr>
            <a:xfrm>
              <a:off x="3294433" y="2421423"/>
              <a:ext cx="36341" cy="45982"/>
            </a:xfrm>
            <a:custGeom>
              <a:avLst/>
              <a:gdLst>
                <a:gd name="connsiteX0" fmla="*/ 5435 w 36341"/>
                <a:gd name="connsiteY0" fmla="*/ 45980 h 45982"/>
                <a:gd name="connsiteX1" fmla="*/ 30894 w 36341"/>
                <a:gd name="connsiteY1" fmla="*/ 45980 h 45982"/>
                <a:gd name="connsiteX2" fmla="*/ 36335 w 36341"/>
                <a:gd name="connsiteY2" fmla="*/ 40539 h 45982"/>
                <a:gd name="connsiteX3" fmla="*/ 36335 w 36341"/>
                <a:gd name="connsiteY3" fmla="*/ 5438 h 45982"/>
                <a:gd name="connsiteX4" fmla="*/ 30894 w 36341"/>
                <a:gd name="connsiteY4" fmla="*/ -3 h 45982"/>
                <a:gd name="connsiteX5" fmla="*/ 5435 w 36341"/>
                <a:gd name="connsiteY5" fmla="*/ -3 h 45982"/>
                <a:gd name="connsiteX6" fmla="*/ -6 w 36341"/>
                <a:gd name="connsiteY6" fmla="*/ 5438 h 45982"/>
                <a:gd name="connsiteX7" fmla="*/ -6 w 36341"/>
                <a:gd name="connsiteY7" fmla="*/ 40539 h 45982"/>
                <a:gd name="connsiteX8" fmla="*/ 5435 w 36341"/>
                <a:gd name="connsiteY8" fmla="*/ 45980 h 45982"/>
                <a:gd name="connsiteX9" fmla="*/ 10876 w 36341"/>
                <a:gd name="connsiteY9" fmla="*/ 10879 h 45982"/>
                <a:gd name="connsiteX10" fmla="*/ 25453 w 36341"/>
                <a:gd name="connsiteY10" fmla="*/ 10879 h 45982"/>
                <a:gd name="connsiteX11" fmla="*/ 25453 w 36341"/>
                <a:gd name="connsiteY11" fmla="*/ 35098 h 45982"/>
                <a:gd name="connsiteX12" fmla="*/ 10876 w 36341"/>
                <a:gd name="connsiteY12" fmla="*/ 35098 h 45982"/>
                <a:gd name="connsiteX13" fmla="*/ 10876 w 36341"/>
                <a:gd name="connsiteY13" fmla="*/ 10879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5435" y="45980"/>
                  </a:moveTo>
                  <a:lnTo>
                    <a:pt x="30894" y="45980"/>
                  </a:lnTo>
                  <a:cubicBezTo>
                    <a:pt x="33898" y="45980"/>
                    <a:pt x="36335" y="43548"/>
                    <a:pt x="36335" y="40539"/>
                  </a:cubicBezTo>
                  <a:lnTo>
                    <a:pt x="36335" y="5438"/>
                  </a:lnTo>
                  <a:cubicBezTo>
                    <a:pt x="36335" y="2429"/>
                    <a:pt x="33898" y="-3"/>
                    <a:pt x="30894" y="-3"/>
                  </a:cubicBezTo>
                  <a:lnTo>
                    <a:pt x="5435" y="-3"/>
                  </a:lnTo>
                  <a:cubicBezTo>
                    <a:pt x="2432" y="-3"/>
                    <a:pt x="-6" y="2429"/>
                    <a:pt x="-6" y="5438"/>
                  </a:cubicBezTo>
                  <a:lnTo>
                    <a:pt x="-6" y="40539"/>
                  </a:lnTo>
                  <a:cubicBezTo>
                    <a:pt x="-6" y="43548"/>
                    <a:pt x="2432" y="45980"/>
                    <a:pt x="5435" y="45980"/>
                  </a:cubicBezTo>
                  <a:close/>
                  <a:moveTo>
                    <a:pt x="10876" y="10879"/>
                  </a:moveTo>
                  <a:lnTo>
                    <a:pt x="25453" y="10879"/>
                  </a:lnTo>
                  <a:lnTo>
                    <a:pt x="25453" y="35098"/>
                  </a:lnTo>
                  <a:lnTo>
                    <a:pt x="10876" y="35098"/>
                  </a:lnTo>
                  <a:lnTo>
                    <a:pt x="10876" y="10879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F76CD12-3DBA-4569-BE39-14B98A75B66E}"/>
                </a:ext>
              </a:extLst>
            </p:cNvPr>
            <p:cNvSpPr/>
            <p:nvPr/>
          </p:nvSpPr>
          <p:spPr>
            <a:xfrm>
              <a:off x="3244538" y="2421423"/>
              <a:ext cx="36341" cy="45982"/>
            </a:xfrm>
            <a:custGeom>
              <a:avLst/>
              <a:gdLst>
                <a:gd name="connsiteX0" fmla="*/ 5438 w 36341"/>
                <a:gd name="connsiteY0" fmla="*/ 45980 h 45982"/>
                <a:gd name="connsiteX1" fmla="*/ 30897 w 36341"/>
                <a:gd name="connsiteY1" fmla="*/ 45980 h 45982"/>
                <a:gd name="connsiteX2" fmla="*/ 36338 w 36341"/>
                <a:gd name="connsiteY2" fmla="*/ 40539 h 45982"/>
                <a:gd name="connsiteX3" fmla="*/ 36338 w 36341"/>
                <a:gd name="connsiteY3" fmla="*/ 5438 h 45982"/>
                <a:gd name="connsiteX4" fmla="*/ 30897 w 36341"/>
                <a:gd name="connsiteY4" fmla="*/ -3 h 45982"/>
                <a:gd name="connsiteX5" fmla="*/ 5438 w 36341"/>
                <a:gd name="connsiteY5" fmla="*/ -3 h 45982"/>
                <a:gd name="connsiteX6" fmla="*/ -3 w 36341"/>
                <a:gd name="connsiteY6" fmla="*/ 5438 h 45982"/>
                <a:gd name="connsiteX7" fmla="*/ -3 w 36341"/>
                <a:gd name="connsiteY7" fmla="*/ 40539 h 45982"/>
                <a:gd name="connsiteX8" fmla="*/ 5438 w 36341"/>
                <a:gd name="connsiteY8" fmla="*/ 45980 h 45982"/>
                <a:gd name="connsiteX9" fmla="*/ 10879 w 36341"/>
                <a:gd name="connsiteY9" fmla="*/ 10879 h 45982"/>
                <a:gd name="connsiteX10" fmla="*/ 25456 w 36341"/>
                <a:gd name="connsiteY10" fmla="*/ 10879 h 45982"/>
                <a:gd name="connsiteX11" fmla="*/ 25456 w 36341"/>
                <a:gd name="connsiteY11" fmla="*/ 35098 h 45982"/>
                <a:gd name="connsiteX12" fmla="*/ 10879 w 36341"/>
                <a:gd name="connsiteY12" fmla="*/ 35098 h 45982"/>
                <a:gd name="connsiteX13" fmla="*/ 10879 w 36341"/>
                <a:gd name="connsiteY13" fmla="*/ 10879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5438" y="45980"/>
                  </a:moveTo>
                  <a:lnTo>
                    <a:pt x="30897" y="45980"/>
                  </a:lnTo>
                  <a:cubicBezTo>
                    <a:pt x="33901" y="45980"/>
                    <a:pt x="36338" y="43548"/>
                    <a:pt x="36338" y="40539"/>
                  </a:cubicBezTo>
                  <a:lnTo>
                    <a:pt x="36338" y="5438"/>
                  </a:lnTo>
                  <a:cubicBezTo>
                    <a:pt x="36338" y="2429"/>
                    <a:pt x="33901" y="-3"/>
                    <a:pt x="30897" y="-3"/>
                  </a:cubicBezTo>
                  <a:lnTo>
                    <a:pt x="5438" y="-3"/>
                  </a:lnTo>
                  <a:cubicBezTo>
                    <a:pt x="2435" y="-3"/>
                    <a:pt x="-3" y="2429"/>
                    <a:pt x="-3" y="5438"/>
                  </a:cubicBezTo>
                  <a:lnTo>
                    <a:pt x="-3" y="40539"/>
                  </a:lnTo>
                  <a:cubicBezTo>
                    <a:pt x="-3" y="43548"/>
                    <a:pt x="2429" y="45980"/>
                    <a:pt x="5438" y="45980"/>
                  </a:cubicBezTo>
                  <a:close/>
                  <a:moveTo>
                    <a:pt x="10879" y="10879"/>
                  </a:moveTo>
                  <a:lnTo>
                    <a:pt x="25456" y="10879"/>
                  </a:lnTo>
                  <a:lnTo>
                    <a:pt x="25456" y="35098"/>
                  </a:lnTo>
                  <a:lnTo>
                    <a:pt x="10879" y="35098"/>
                  </a:lnTo>
                  <a:lnTo>
                    <a:pt x="10879" y="10879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A027D81-5EDA-43DE-98C7-FB99B6A2F52F}"/>
                </a:ext>
              </a:extLst>
            </p:cNvPr>
            <p:cNvSpPr/>
            <p:nvPr/>
          </p:nvSpPr>
          <p:spPr>
            <a:xfrm>
              <a:off x="3194899" y="2356076"/>
              <a:ext cx="36341" cy="45982"/>
            </a:xfrm>
            <a:custGeom>
              <a:avLst/>
              <a:gdLst>
                <a:gd name="connsiteX0" fmla="*/ 5441 w 36341"/>
                <a:gd name="connsiteY0" fmla="*/ 45984 h 45982"/>
                <a:gd name="connsiteX1" fmla="*/ 30900 w 36341"/>
                <a:gd name="connsiteY1" fmla="*/ 45984 h 45982"/>
                <a:gd name="connsiteX2" fmla="*/ 36341 w 36341"/>
                <a:gd name="connsiteY2" fmla="*/ 40543 h 45982"/>
                <a:gd name="connsiteX3" fmla="*/ 36341 w 36341"/>
                <a:gd name="connsiteY3" fmla="*/ 5442 h 45982"/>
                <a:gd name="connsiteX4" fmla="*/ 30900 w 36341"/>
                <a:gd name="connsiteY4" fmla="*/ 1 h 45982"/>
                <a:gd name="connsiteX5" fmla="*/ 5441 w 36341"/>
                <a:gd name="connsiteY5" fmla="*/ 1 h 45982"/>
                <a:gd name="connsiteX6" fmla="*/ 0 w 36341"/>
                <a:gd name="connsiteY6" fmla="*/ 5442 h 45982"/>
                <a:gd name="connsiteX7" fmla="*/ 0 w 36341"/>
                <a:gd name="connsiteY7" fmla="*/ 40543 h 45982"/>
                <a:gd name="connsiteX8" fmla="*/ 5441 w 36341"/>
                <a:gd name="connsiteY8" fmla="*/ 45984 h 45982"/>
                <a:gd name="connsiteX9" fmla="*/ 10882 w 36341"/>
                <a:gd name="connsiteY9" fmla="*/ 10883 h 45982"/>
                <a:gd name="connsiteX10" fmla="*/ 25459 w 36341"/>
                <a:gd name="connsiteY10" fmla="*/ 10883 h 45982"/>
                <a:gd name="connsiteX11" fmla="*/ 25459 w 36341"/>
                <a:gd name="connsiteY11" fmla="*/ 35102 h 45982"/>
                <a:gd name="connsiteX12" fmla="*/ 10882 w 36341"/>
                <a:gd name="connsiteY12" fmla="*/ 35102 h 45982"/>
                <a:gd name="connsiteX13" fmla="*/ 10882 w 36341"/>
                <a:gd name="connsiteY13" fmla="*/ 10883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5441" y="45984"/>
                  </a:moveTo>
                  <a:lnTo>
                    <a:pt x="30900" y="45984"/>
                  </a:lnTo>
                  <a:cubicBezTo>
                    <a:pt x="33903" y="45984"/>
                    <a:pt x="36341" y="43552"/>
                    <a:pt x="36341" y="40543"/>
                  </a:cubicBezTo>
                  <a:lnTo>
                    <a:pt x="36341" y="5442"/>
                  </a:lnTo>
                  <a:cubicBezTo>
                    <a:pt x="36341" y="2433"/>
                    <a:pt x="33903" y="1"/>
                    <a:pt x="30900" y="1"/>
                  </a:cubicBezTo>
                  <a:lnTo>
                    <a:pt x="5441" y="1"/>
                  </a:lnTo>
                  <a:cubicBezTo>
                    <a:pt x="2437" y="1"/>
                    <a:pt x="0" y="2433"/>
                    <a:pt x="0" y="5442"/>
                  </a:cubicBezTo>
                  <a:lnTo>
                    <a:pt x="0" y="40543"/>
                  </a:lnTo>
                  <a:cubicBezTo>
                    <a:pt x="0" y="43552"/>
                    <a:pt x="2432" y="45984"/>
                    <a:pt x="5441" y="45984"/>
                  </a:cubicBezTo>
                  <a:close/>
                  <a:moveTo>
                    <a:pt x="10882" y="10883"/>
                  </a:moveTo>
                  <a:lnTo>
                    <a:pt x="25459" y="10883"/>
                  </a:lnTo>
                  <a:lnTo>
                    <a:pt x="25459" y="35102"/>
                  </a:lnTo>
                  <a:lnTo>
                    <a:pt x="10882" y="35102"/>
                  </a:lnTo>
                  <a:lnTo>
                    <a:pt x="10882" y="10883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684A13-EDAC-4CD8-9E0E-C1F0D5FF3E16}"/>
                </a:ext>
              </a:extLst>
            </p:cNvPr>
            <p:cNvSpPr/>
            <p:nvPr/>
          </p:nvSpPr>
          <p:spPr>
            <a:xfrm>
              <a:off x="3194899" y="2421423"/>
              <a:ext cx="36341" cy="45982"/>
            </a:xfrm>
            <a:custGeom>
              <a:avLst/>
              <a:gdLst>
                <a:gd name="connsiteX0" fmla="*/ 5441 w 36341"/>
                <a:gd name="connsiteY0" fmla="*/ 45980 h 45982"/>
                <a:gd name="connsiteX1" fmla="*/ 30900 w 36341"/>
                <a:gd name="connsiteY1" fmla="*/ 45980 h 45982"/>
                <a:gd name="connsiteX2" fmla="*/ 36341 w 36341"/>
                <a:gd name="connsiteY2" fmla="*/ 40539 h 45982"/>
                <a:gd name="connsiteX3" fmla="*/ 36341 w 36341"/>
                <a:gd name="connsiteY3" fmla="*/ 5438 h 45982"/>
                <a:gd name="connsiteX4" fmla="*/ 30900 w 36341"/>
                <a:gd name="connsiteY4" fmla="*/ -3 h 45982"/>
                <a:gd name="connsiteX5" fmla="*/ 5441 w 36341"/>
                <a:gd name="connsiteY5" fmla="*/ -3 h 45982"/>
                <a:gd name="connsiteX6" fmla="*/ 0 w 36341"/>
                <a:gd name="connsiteY6" fmla="*/ 5438 h 45982"/>
                <a:gd name="connsiteX7" fmla="*/ 0 w 36341"/>
                <a:gd name="connsiteY7" fmla="*/ 40539 h 45982"/>
                <a:gd name="connsiteX8" fmla="*/ 5441 w 36341"/>
                <a:gd name="connsiteY8" fmla="*/ 45980 h 45982"/>
                <a:gd name="connsiteX9" fmla="*/ 10882 w 36341"/>
                <a:gd name="connsiteY9" fmla="*/ 10879 h 45982"/>
                <a:gd name="connsiteX10" fmla="*/ 25459 w 36341"/>
                <a:gd name="connsiteY10" fmla="*/ 10879 h 45982"/>
                <a:gd name="connsiteX11" fmla="*/ 25459 w 36341"/>
                <a:gd name="connsiteY11" fmla="*/ 35098 h 45982"/>
                <a:gd name="connsiteX12" fmla="*/ 10882 w 36341"/>
                <a:gd name="connsiteY12" fmla="*/ 35098 h 45982"/>
                <a:gd name="connsiteX13" fmla="*/ 10882 w 36341"/>
                <a:gd name="connsiteY13" fmla="*/ 10879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5441" y="45980"/>
                  </a:moveTo>
                  <a:lnTo>
                    <a:pt x="30900" y="45980"/>
                  </a:lnTo>
                  <a:cubicBezTo>
                    <a:pt x="33903" y="45980"/>
                    <a:pt x="36341" y="43548"/>
                    <a:pt x="36341" y="40539"/>
                  </a:cubicBezTo>
                  <a:lnTo>
                    <a:pt x="36341" y="5438"/>
                  </a:lnTo>
                  <a:cubicBezTo>
                    <a:pt x="36341" y="2429"/>
                    <a:pt x="33903" y="-3"/>
                    <a:pt x="30900" y="-3"/>
                  </a:cubicBezTo>
                  <a:lnTo>
                    <a:pt x="5441" y="-3"/>
                  </a:lnTo>
                  <a:cubicBezTo>
                    <a:pt x="2437" y="-3"/>
                    <a:pt x="0" y="2429"/>
                    <a:pt x="0" y="5438"/>
                  </a:cubicBezTo>
                  <a:lnTo>
                    <a:pt x="0" y="40539"/>
                  </a:lnTo>
                  <a:cubicBezTo>
                    <a:pt x="0" y="43548"/>
                    <a:pt x="2432" y="45980"/>
                    <a:pt x="5441" y="45980"/>
                  </a:cubicBezTo>
                  <a:close/>
                  <a:moveTo>
                    <a:pt x="10882" y="10879"/>
                  </a:moveTo>
                  <a:lnTo>
                    <a:pt x="25459" y="10879"/>
                  </a:lnTo>
                  <a:lnTo>
                    <a:pt x="25459" y="35098"/>
                  </a:lnTo>
                  <a:lnTo>
                    <a:pt x="10882" y="35098"/>
                  </a:lnTo>
                  <a:lnTo>
                    <a:pt x="10882" y="10879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B2FC1E9-2B99-4178-8BD0-BE9204C5C266}"/>
                </a:ext>
              </a:extLst>
            </p:cNvPr>
            <p:cNvSpPr/>
            <p:nvPr/>
          </p:nvSpPr>
          <p:spPr>
            <a:xfrm>
              <a:off x="3093998" y="2290728"/>
              <a:ext cx="36341" cy="45982"/>
            </a:xfrm>
            <a:custGeom>
              <a:avLst/>
              <a:gdLst>
                <a:gd name="connsiteX0" fmla="*/ 30906 w 36341"/>
                <a:gd name="connsiteY0" fmla="*/ 5 h 45982"/>
                <a:gd name="connsiteX1" fmla="*/ 5447 w 36341"/>
                <a:gd name="connsiteY1" fmla="*/ 5 h 45982"/>
                <a:gd name="connsiteX2" fmla="*/ 6 w 36341"/>
                <a:gd name="connsiteY2" fmla="*/ 5446 h 45982"/>
                <a:gd name="connsiteX3" fmla="*/ 6 w 36341"/>
                <a:gd name="connsiteY3" fmla="*/ 40546 h 45982"/>
                <a:gd name="connsiteX4" fmla="*/ 5447 w 36341"/>
                <a:gd name="connsiteY4" fmla="*/ 45988 h 45982"/>
                <a:gd name="connsiteX5" fmla="*/ 30906 w 36341"/>
                <a:gd name="connsiteY5" fmla="*/ 45988 h 45982"/>
                <a:gd name="connsiteX6" fmla="*/ 36347 w 36341"/>
                <a:gd name="connsiteY6" fmla="*/ 40546 h 45982"/>
                <a:gd name="connsiteX7" fmla="*/ 36347 w 36341"/>
                <a:gd name="connsiteY7" fmla="*/ 5446 h 45982"/>
                <a:gd name="connsiteX8" fmla="*/ 30906 w 36341"/>
                <a:gd name="connsiteY8" fmla="*/ 5 h 45982"/>
                <a:gd name="connsiteX9" fmla="*/ 25465 w 36341"/>
                <a:gd name="connsiteY9" fmla="*/ 35111 h 45982"/>
                <a:gd name="connsiteX10" fmla="*/ 10888 w 36341"/>
                <a:gd name="connsiteY10" fmla="*/ 35111 h 45982"/>
                <a:gd name="connsiteX11" fmla="*/ 10888 w 36341"/>
                <a:gd name="connsiteY11" fmla="*/ 10892 h 45982"/>
                <a:gd name="connsiteX12" fmla="*/ 25465 w 36341"/>
                <a:gd name="connsiteY12" fmla="*/ 10892 h 45982"/>
                <a:gd name="connsiteX13" fmla="*/ 25465 w 36341"/>
                <a:gd name="connsiteY13" fmla="*/ 35111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30906" y="5"/>
                  </a:moveTo>
                  <a:lnTo>
                    <a:pt x="5447" y="5"/>
                  </a:lnTo>
                  <a:cubicBezTo>
                    <a:pt x="2443" y="5"/>
                    <a:pt x="6" y="2437"/>
                    <a:pt x="6" y="5446"/>
                  </a:cubicBezTo>
                  <a:lnTo>
                    <a:pt x="6" y="40546"/>
                  </a:lnTo>
                  <a:cubicBezTo>
                    <a:pt x="6" y="43555"/>
                    <a:pt x="2443" y="45988"/>
                    <a:pt x="5447" y="45988"/>
                  </a:cubicBezTo>
                  <a:lnTo>
                    <a:pt x="30906" y="45988"/>
                  </a:lnTo>
                  <a:cubicBezTo>
                    <a:pt x="33909" y="45988"/>
                    <a:pt x="36347" y="43555"/>
                    <a:pt x="36347" y="40546"/>
                  </a:cubicBezTo>
                  <a:lnTo>
                    <a:pt x="36347" y="5446"/>
                  </a:lnTo>
                  <a:cubicBezTo>
                    <a:pt x="36347" y="2442"/>
                    <a:pt x="33909" y="5"/>
                    <a:pt x="30906" y="5"/>
                  </a:cubicBezTo>
                  <a:close/>
                  <a:moveTo>
                    <a:pt x="25465" y="35111"/>
                  </a:moveTo>
                  <a:lnTo>
                    <a:pt x="10888" y="35111"/>
                  </a:lnTo>
                  <a:lnTo>
                    <a:pt x="10888" y="10892"/>
                  </a:lnTo>
                  <a:lnTo>
                    <a:pt x="25465" y="10892"/>
                  </a:lnTo>
                  <a:lnTo>
                    <a:pt x="25465" y="35111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330771C-EDF5-45F9-A42D-0B1D67591753}"/>
                </a:ext>
              </a:extLst>
            </p:cNvPr>
            <p:cNvSpPr/>
            <p:nvPr/>
          </p:nvSpPr>
          <p:spPr>
            <a:xfrm>
              <a:off x="3044359" y="2290728"/>
              <a:ext cx="36341" cy="45982"/>
            </a:xfrm>
            <a:custGeom>
              <a:avLst/>
              <a:gdLst>
                <a:gd name="connsiteX0" fmla="*/ 30909 w 36341"/>
                <a:gd name="connsiteY0" fmla="*/ 5 h 45982"/>
                <a:gd name="connsiteX1" fmla="*/ 5449 w 36341"/>
                <a:gd name="connsiteY1" fmla="*/ 5 h 45982"/>
                <a:gd name="connsiteX2" fmla="*/ 8 w 36341"/>
                <a:gd name="connsiteY2" fmla="*/ 5446 h 45982"/>
                <a:gd name="connsiteX3" fmla="*/ 8 w 36341"/>
                <a:gd name="connsiteY3" fmla="*/ 40546 h 45982"/>
                <a:gd name="connsiteX4" fmla="*/ 5449 w 36341"/>
                <a:gd name="connsiteY4" fmla="*/ 45988 h 45982"/>
                <a:gd name="connsiteX5" fmla="*/ 30909 w 36341"/>
                <a:gd name="connsiteY5" fmla="*/ 45988 h 45982"/>
                <a:gd name="connsiteX6" fmla="*/ 36350 w 36341"/>
                <a:gd name="connsiteY6" fmla="*/ 40546 h 45982"/>
                <a:gd name="connsiteX7" fmla="*/ 36350 w 36341"/>
                <a:gd name="connsiteY7" fmla="*/ 5446 h 45982"/>
                <a:gd name="connsiteX8" fmla="*/ 30909 w 36341"/>
                <a:gd name="connsiteY8" fmla="*/ 5 h 45982"/>
                <a:gd name="connsiteX9" fmla="*/ 25467 w 36341"/>
                <a:gd name="connsiteY9" fmla="*/ 35111 h 45982"/>
                <a:gd name="connsiteX10" fmla="*/ 10891 w 36341"/>
                <a:gd name="connsiteY10" fmla="*/ 35111 h 45982"/>
                <a:gd name="connsiteX11" fmla="*/ 10891 w 36341"/>
                <a:gd name="connsiteY11" fmla="*/ 10892 h 45982"/>
                <a:gd name="connsiteX12" fmla="*/ 25467 w 36341"/>
                <a:gd name="connsiteY12" fmla="*/ 10892 h 45982"/>
                <a:gd name="connsiteX13" fmla="*/ 25467 w 36341"/>
                <a:gd name="connsiteY13" fmla="*/ 35111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30909" y="5"/>
                  </a:moveTo>
                  <a:lnTo>
                    <a:pt x="5449" y="5"/>
                  </a:lnTo>
                  <a:cubicBezTo>
                    <a:pt x="2446" y="5"/>
                    <a:pt x="8" y="2437"/>
                    <a:pt x="8" y="5446"/>
                  </a:cubicBezTo>
                  <a:lnTo>
                    <a:pt x="8" y="40546"/>
                  </a:lnTo>
                  <a:cubicBezTo>
                    <a:pt x="8" y="43555"/>
                    <a:pt x="2446" y="45988"/>
                    <a:pt x="5449" y="45988"/>
                  </a:cubicBezTo>
                  <a:lnTo>
                    <a:pt x="30909" y="45988"/>
                  </a:lnTo>
                  <a:cubicBezTo>
                    <a:pt x="33912" y="45988"/>
                    <a:pt x="36350" y="43555"/>
                    <a:pt x="36350" y="40546"/>
                  </a:cubicBezTo>
                  <a:lnTo>
                    <a:pt x="36350" y="5446"/>
                  </a:lnTo>
                  <a:cubicBezTo>
                    <a:pt x="36350" y="2442"/>
                    <a:pt x="33912" y="5"/>
                    <a:pt x="30909" y="5"/>
                  </a:cubicBezTo>
                  <a:close/>
                  <a:moveTo>
                    <a:pt x="25467" y="35111"/>
                  </a:moveTo>
                  <a:lnTo>
                    <a:pt x="10891" y="35111"/>
                  </a:lnTo>
                  <a:lnTo>
                    <a:pt x="10891" y="10892"/>
                  </a:lnTo>
                  <a:lnTo>
                    <a:pt x="25467" y="10892"/>
                  </a:lnTo>
                  <a:lnTo>
                    <a:pt x="25467" y="35111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00773A-762A-48CD-9C81-EA220776D516}"/>
                </a:ext>
              </a:extLst>
            </p:cNvPr>
            <p:cNvSpPr/>
            <p:nvPr/>
          </p:nvSpPr>
          <p:spPr>
            <a:xfrm>
              <a:off x="3093998" y="2356076"/>
              <a:ext cx="36341" cy="45982"/>
            </a:xfrm>
            <a:custGeom>
              <a:avLst/>
              <a:gdLst>
                <a:gd name="connsiteX0" fmla="*/ 30906 w 36341"/>
                <a:gd name="connsiteY0" fmla="*/ 1 h 45982"/>
                <a:gd name="connsiteX1" fmla="*/ 5447 w 36341"/>
                <a:gd name="connsiteY1" fmla="*/ 1 h 45982"/>
                <a:gd name="connsiteX2" fmla="*/ 6 w 36341"/>
                <a:gd name="connsiteY2" fmla="*/ 5442 h 45982"/>
                <a:gd name="connsiteX3" fmla="*/ 6 w 36341"/>
                <a:gd name="connsiteY3" fmla="*/ 40543 h 45982"/>
                <a:gd name="connsiteX4" fmla="*/ 5447 w 36341"/>
                <a:gd name="connsiteY4" fmla="*/ 45984 h 45982"/>
                <a:gd name="connsiteX5" fmla="*/ 30906 w 36341"/>
                <a:gd name="connsiteY5" fmla="*/ 45984 h 45982"/>
                <a:gd name="connsiteX6" fmla="*/ 36347 w 36341"/>
                <a:gd name="connsiteY6" fmla="*/ 40543 h 45982"/>
                <a:gd name="connsiteX7" fmla="*/ 36347 w 36341"/>
                <a:gd name="connsiteY7" fmla="*/ 5442 h 45982"/>
                <a:gd name="connsiteX8" fmla="*/ 30906 w 36341"/>
                <a:gd name="connsiteY8" fmla="*/ 1 h 45982"/>
                <a:gd name="connsiteX9" fmla="*/ 25465 w 36341"/>
                <a:gd name="connsiteY9" fmla="*/ 35102 h 45982"/>
                <a:gd name="connsiteX10" fmla="*/ 10888 w 36341"/>
                <a:gd name="connsiteY10" fmla="*/ 35102 h 45982"/>
                <a:gd name="connsiteX11" fmla="*/ 10888 w 36341"/>
                <a:gd name="connsiteY11" fmla="*/ 10883 h 45982"/>
                <a:gd name="connsiteX12" fmla="*/ 25465 w 36341"/>
                <a:gd name="connsiteY12" fmla="*/ 10883 h 45982"/>
                <a:gd name="connsiteX13" fmla="*/ 25465 w 36341"/>
                <a:gd name="connsiteY13" fmla="*/ 35102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30906" y="1"/>
                  </a:moveTo>
                  <a:lnTo>
                    <a:pt x="5447" y="1"/>
                  </a:lnTo>
                  <a:cubicBezTo>
                    <a:pt x="2443" y="1"/>
                    <a:pt x="6" y="2433"/>
                    <a:pt x="6" y="5442"/>
                  </a:cubicBezTo>
                  <a:lnTo>
                    <a:pt x="6" y="40543"/>
                  </a:lnTo>
                  <a:cubicBezTo>
                    <a:pt x="6" y="43552"/>
                    <a:pt x="2443" y="45984"/>
                    <a:pt x="5447" y="45984"/>
                  </a:cubicBezTo>
                  <a:lnTo>
                    <a:pt x="30906" y="45984"/>
                  </a:lnTo>
                  <a:cubicBezTo>
                    <a:pt x="33909" y="45984"/>
                    <a:pt x="36347" y="43552"/>
                    <a:pt x="36347" y="40543"/>
                  </a:cubicBezTo>
                  <a:lnTo>
                    <a:pt x="36347" y="5442"/>
                  </a:lnTo>
                  <a:cubicBezTo>
                    <a:pt x="36347" y="2433"/>
                    <a:pt x="33909" y="1"/>
                    <a:pt x="30906" y="1"/>
                  </a:cubicBezTo>
                  <a:close/>
                  <a:moveTo>
                    <a:pt x="25465" y="35102"/>
                  </a:moveTo>
                  <a:lnTo>
                    <a:pt x="10888" y="35102"/>
                  </a:lnTo>
                  <a:lnTo>
                    <a:pt x="10888" y="10883"/>
                  </a:lnTo>
                  <a:lnTo>
                    <a:pt x="25465" y="10883"/>
                  </a:lnTo>
                  <a:lnTo>
                    <a:pt x="25465" y="35102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35F56CE-5ADC-4498-949B-02B33D99F98E}"/>
                </a:ext>
              </a:extLst>
            </p:cNvPr>
            <p:cNvSpPr/>
            <p:nvPr/>
          </p:nvSpPr>
          <p:spPr>
            <a:xfrm>
              <a:off x="3044359" y="2356076"/>
              <a:ext cx="36341" cy="45982"/>
            </a:xfrm>
            <a:custGeom>
              <a:avLst/>
              <a:gdLst>
                <a:gd name="connsiteX0" fmla="*/ 30909 w 36341"/>
                <a:gd name="connsiteY0" fmla="*/ 1 h 45982"/>
                <a:gd name="connsiteX1" fmla="*/ 5449 w 36341"/>
                <a:gd name="connsiteY1" fmla="*/ 1 h 45982"/>
                <a:gd name="connsiteX2" fmla="*/ 8 w 36341"/>
                <a:gd name="connsiteY2" fmla="*/ 5442 h 45982"/>
                <a:gd name="connsiteX3" fmla="*/ 8 w 36341"/>
                <a:gd name="connsiteY3" fmla="*/ 40543 h 45982"/>
                <a:gd name="connsiteX4" fmla="*/ 5449 w 36341"/>
                <a:gd name="connsiteY4" fmla="*/ 45984 h 45982"/>
                <a:gd name="connsiteX5" fmla="*/ 30909 w 36341"/>
                <a:gd name="connsiteY5" fmla="*/ 45984 h 45982"/>
                <a:gd name="connsiteX6" fmla="*/ 36350 w 36341"/>
                <a:gd name="connsiteY6" fmla="*/ 40543 h 45982"/>
                <a:gd name="connsiteX7" fmla="*/ 36350 w 36341"/>
                <a:gd name="connsiteY7" fmla="*/ 5442 h 45982"/>
                <a:gd name="connsiteX8" fmla="*/ 30909 w 36341"/>
                <a:gd name="connsiteY8" fmla="*/ 1 h 45982"/>
                <a:gd name="connsiteX9" fmla="*/ 25467 w 36341"/>
                <a:gd name="connsiteY9" fmla="*/ 35102 h 45982"/>
                <a:gd name="connsiteX10" fmla="*/ 10891 w 36341"/>
                <a:gd name="connsiteY10" fmla="*/ 35102 h 45982"/>
                <a:gd name="connsiteX11" fmla="*/ 10891 w 36341"/>
                <a:gd name="connsiteY11" fmla="*/ 10883 h 45982"/>
                <a:gd name="connsiteX12" fmla="*/ 25467 w 36341"/>
                <a:gd name="connsiteY12" fmla="*/ 10883 h 45982"/>
                <a:gd name="connsiteX13" fmla="*/ 25467 w 36341"/>
                <a:gd name="connsiteY13" fmla="*/ 35102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30909" y="1"/>
                  </a:moveTo>
                  <a:lnTo>
                    <a:pt x="5449" y="1"/>
                  </a:lnTo>
                  <a:cubicBezTo>
                    <a:pt x="2446" y="1"/>
                    <a:pt x="8" y="2433"/>
                    <a:pt x="8" y="5442"/>
                  </a:cubicBezTo>
                  <a:lnTo>
                    <a:pt x="8" y="40543"/>
                  </a:lnTo>
                  <a:cubicBezTo>
                    <a:pt x="8" y="43552"/>
                    <a:pt x="2446" y="45984"/>
                    <a:pt x="5449" y="45984"/>
                  </a:cubicBezTo>
                  <a:lnTo>
                    <a:pt x="30909" y="45984"/>
                  </a:lnTo>
                  <a:cubicBezTo>
                    <a:pt x="33912" y="45984"/>
                    <a:pt x="36350" y="43552"/>
                    <a:pt x="36350" y="40543"/>
                  </a:cubicBezTo>
                  <a:lnTo>
                    <a:pt x="36350" y="5442"/>
                  </a:lnTo>
                  <a:cubicBezTo>
                    <a:pt x="36350" y="2433"/>
                    <a:pt x="33912" y="1"/>
                    <a:pt x="30909" y="1"/>
                  </a:cubicBezTo>
                  <a:close/>
                  <a:moveTo>
                    <a:pt x="25467" y="35102"/>
                  </a:moveTo>
                  <a:lnTo>
                    <a:pt x="10891" y="35102"/>
                  </a:lnTo>
                  <a:lnTo>
                    <a:pt x="10891" y="10883"/>
                  </a:lnTo>
                  <a:lnTo>
                    <a:pt x="25467" y="10883"/>
                  </a:lnTo>
                  <a:lnTo>
                    <a:pt x="25467" y="35102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6A994AB-F44C-49D9-BF64-8DDC7401E0CE}"/>
                </a:ext>
              </a:extLst>
            </p:cNvPr>
            <p:cNvSpPr/>
            <p:nvPr/>
          </p:nvSpPr>
          <p:spPr>
            <a:xfrm>
              <a:off x="3093998" y="2225385"/>
              <a:ext cx="36341" cy="45982"/>
            </a:xfrm>
            <a:custGeom>
              <a:avLst/>
              <a:gdLst>
                <a:gd name="connsiteX0" fmla="*/ 30906 w 36341"/>
                <a:gd name="connsiteY0" fmla="*/ 8 h 45982"/>
                <a:gd name="connsiteX1" fmla="*/ 5447 w 36341"/>
                <a:gd name="connsiteY1" fmla="*/ 8 h 45982"/>
                <a:gd name="connsiteX2" fmla="*/ 6 w 36341"/>
                <a:gd name="connsiteY2" fmla="*/ 5449 h 45982"/>
                <a:gd name="connsiteX3" fmla="*/ 6 w 36341"/>
                <a:gd name="connsiteY3" fmla="*/ 40550 h 45982"/>
                <a:gd name="connsiteX4" fmla="*/ 5447 w 36341"/>
                <a:gd name="connsiteY4" fmla="*/ 45991 h 45982"/>
                <a:gd name="connsiteX5" fmla="*/ 30906 w 36341"/>
                <a:gd name="connsiteY5" fmla="*/ 45991 h 45982"/>
                <a:gd name="connsiteX6" fmla="*/ 36347 w 36341"/>
                <a:gd name="connsiteY6" fmla="*/ 40550 h 45982"/>
                <a:gd name="connsiteX7" fmla="*/ 36347 w 36341"/>
                <a:gd name="connsiteY7" fmla="*/ 5449 h 45982"/>
                <a:gd name="connsiteX8" fmla="*/ 30906 w 36341"/>
                <a:gd name="connsiteY8" fmla="*/ 8 h 45982"/>
                <a:gd name="connsiteX9" fmla="*/ 25465 w 36341"/>
                <a:gd name="connsiteY9" fmla="*/ 35109 h 45982"/>
                <a:gd name="connsiteX10" fmla="*/ 10888 w 36341"/>
                <a:gd name="connsiteY10" fmla="*/ 35109 h 45982"/>
                <a:gd name="connsiteX11" fmla="*/ 10888 w 36341"/>
                <a:gd name="connsiteY11" fmla="*/ 10891 h 45982"/>
                <a:gd name="connsiteX12" fmla="*/ 25465 w 36341"/>
                <a:gd name="connsiteY12" fmla="*/ 10891 h 45982"/>
                <a:gd name="connsiteX13" fmla="*/ 25465 w 36341"/>
                <a:gd name="connsiteY13" fmla="*/ 35109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30906" y="8"/>
                  </a:moveTo>
                  <a:lnTo>
                    <a:pt x="5447" y="8"/>
                  </a:lnTo>
                  <a:cubicBezTo>
                    <a:pt x="2443" y="8"/>
                    <a:pt x="6" y="2441"/>
                    <a:pt x="6" y="5449"/>
                  </a:cubicBezTo>
                  <a:lnTo>
                    <a:pt x="6" y="40550"/>
                  </a:lnTo>
                  <a:cubicBezTo>
                    <a:pt x="6" y="43559"/>
                    <a:pt x="2443" y="45991"/>
                    <a:pt x="5447" y="45991"/>
                  </a:cubicBezTo>
                  <a:lnTo>
                    <a:pt x="30906" y="45991"/>
                  </a:lnTo>
                  <a:cubicBezTo>
                    <a:pt x="33909" y="45991"/>
                    <a:pt x="36347" y="43559"/>
                    <a:pt x="36347" y="40550"/>
                  </a:cubicBezTo>
                  <a:lnTo>
                    <a:pt x="36347" y="5449"/>
                  </a:lnTo>
                  <a:cubicBezTo>
                    <a:pt x="36347" y="2441"/>
                    <a:pt x="33909" y="8"/>
                    <a:pt x="30906" y="8"/>
                  </a:cubicBezTo>
                  <a:close/>
                  <a:moveTo>
                    <a:pt x="25465" y="35109"/>
                  </a:moveTo>
                  <a:lnTo>
                    <a:pt x="10888" y="35109"/>
                  </a:lnTo>
                  <a:lnTo>
                    <a:pt x="10888" y="10891"/>
                  </a:lnTo>
                  <a:lnTo>
                    <a:pt x="25465" y="10891"/>
                  </a:lnTo>
                  <a:lnTo>
                    <a:pt x="25465" y="35109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01FC56D-CF5D-4B18-B937-26327829386D}"/>
                </a:ext>
              </a:extLst>
            </p:cNvPr>
            <p:cNvSpPr/>
            <p:nvPr/>
          </p:nvSpPr>
          <p:spPr>
            <a:xfrm>
              <a:off x="3044359" y="2225385"/>
              <a:ext cx="36341" cy="45982"/>
            </a:xfrm>
            <a:custGeom>
              <a:avLst/>
              <a:gdLst>
                <a:gd name="connsiteX0" fmla="*/ 30909 w 36341"/>
                <a:gd name="connsiteY0" fmla="*/ 8 h 45982"/>
                <a:gd name="connsiteX1" fmla="*/ 5449 w 36341"/>
                <a:gd name="connsiteY1" fmla="*/ 8 h 45982"/>
                <a:gd name="connsiteX2" fmla="*/ 8 w 36341"/>
                <a:gd name="connsiteY2" fmla="*/ 5449 h 45982"/>
                <a:gd name="connsiteX3" fmla="*/ 8 w 36341"/>
                <a:gd name="connsiteY3" fmla="*/ 40550 h 45982"/>
                <a:gd name="connsiteX4" fmla="*/ 5449 w 36341"/>
                <a:gd name="connsiteY4" fmla="*/ 45991 h 45982"/>
                <a:gd name="connsiteX5" fmla="*/ 30909 w 36341"/>
                <a:gd name="connsiteY5" fmla="*/ 45991 h 45982"/>
                <a:gd name="connsiteX6" fmla="*/ 36350 w 36341"/>
                <a:gd name="connsiteY6" fmla="*/ 40550 h 45982"/>
                <a:gd name="connsiteX7" fmla="*/ 36350 w 36341"/>
                <a:gd name="connsiteY7" fmla="*/ 5449 h 45982"/>
                <a:gd name="connsiteX8" fmla="*/ 30909 w 36341"/>
                <a:gd name="connsiteY8" fmla="*/ 8 h 45982"/>
                <a:gd name="connsiteX9" fmla="*/ 25467 w 36341"/>
                <a:gd name="connsiteY9" fmla="*/ 35109 h 45982"/>
                <a:gd name="connsiteX10" fmla="*/ 10891 w 36341"/>
                <a:gd name="connsiteY10" fmla="*/ 35109 h 45982"/>
                <a:gd name="connsiteX11" fmla="*/ 10891 w 36341"/>
                <a:gd name="connsiteY11" fmla="*/ 10891 h 45982"/>
                <a:gd name="connsiteX12" fmla="*/ 25467 w 36341"/>
                <a:gd name="connsiteY12" fmla="*/ 10891 h 45982"/>
                <a:gd name="connsiteX13" fmla="*/ 25467 w 36341"/>
                <a:gd name="connsiteY13" fmla="*/ 35109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30909" y="8"/>
                  </a:moveTo>
                  <a:lnTo>
                    <a:pt x="5449" y="8"/>
                  </a:lnTo>
                  <a:cubicBezTo>
                    <a:pt x="2446" y="8"/>
                    <a:pt x="8" y="2441"/>
                    <a:pt x="8" y="5449"/>
                  </a:cubicBezTo>
                  <a:lnTo>
                    <a:pt x="8" y="40550"/>
                  </a:lnTo>
                  <a:cubicBezTo>
                    <a:pt x="8" y="43559"/>
                    <a:pt x="2446" y="45991"/>
                    <a:pt x="5449" y="45991"/>
                  </a:cubicBezTo>
                  <a:lnTo>
                    <a:pt x="30909" y="45991"/>
                  </a:lnTo>
                  <a:cubicBezTo>
                    <a:pt x="33912" y="45991"/>
                    <a:pt x="36350" y="43559"/>
                    <a:pt x="36350" y="40550"/>
                  </a:cubicBezTo>
                  <a:lnTo>
                    <a:pt x="36350" y="5449"/>
                  </a:lnTo>
                  <a:cubicBezTo>
                    <a:pt x="36350" y="2441"/>
                    <a:pt x="33912" y="8"/>
                    <a:pt x="30909" y="8"/>
                  </a:cubicBezTo>
                  <a:close/>
                  <a:moveTo>
                    <a:pt x="25467" y="35109"/>
                  </a:moveTo>
                  <a:lnTo>
                    <a:pt x="10891" y="35109"/>
                  </a:lnTo>
                  <a:lnTo>
                    <a:pt x="10891" y="10891"/>
                  </a:lnTo>
                  <a:lnTo>
                    <a:pt x="25467" y="10891"/>
                  </a:lnTo>
                  <a:lnTo>
                    <a:pt x="25467" y="35109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CA71423-7EEC-4E4A-A34F-F00DCCA2FDBC}"/>
                </a:ext>
              </a:extLst>
            </p:cNvPr>
            <p:cNvSpPr/>
            <p:nvPr/>
          </p:nvSpPr>
          <p:spPr>
            <a:xfrm>
              <a:off x="3093998" y="2421423"/>
              <a:ext cx="36341" cy="45982"/>
            </a:xfrm>
            <a:custGeom>
              <a:avLst/>
              <a:gdLst>
                <a:gd name="connsiteX0" fmla="*/ 30906 w 36341"/>
                <a:gd name="connsiteY0" fmla="*/ -3 h 45982"/>
                <a:gd name="connsiteX1" fmla="*/ 5447 w 36341"/>
                <a:gd name="connsiteY1" fmla="*/ -3 h 45982"/>
                <a:gd name="connsiteX2" fmla="*/ 6 w 36341"/>
                <a:gd name="connsiteY2" fmla="*/ 5438 h 45982"/>
                <a:gd name="connsiteX3" fmla="*/ 6 w 36341"/>
                <a:gd name="connsiteY3" fmla="*/ 40539 h 45982"/>
                <a:gd name="connsiteX4" fmla="*/ 5447 w 36341"/>
                <a:gd name="connsiteY4" fmla="*/ 45980 h 45982"/>
                <a:gd name="connsiteX5" fmla="*/ 30906 w 36341"/>
                <a:gd name="connsiteY5" fmla="*/ 45980 h 45982"/>
                <a:gd name="connsiteX6" fmla="*/ 36347 w 36341"/>
                <a:gd name="connsiteY6" fmla="*/ 40539 h 45982"/>
                <a:gd name="connsiteX7" fmla="*/ 36347 w 36341"/>
                <a:gd name="connsiteY7" fmla="*/ 5438 h 45982"/>
                <a:gd name="connsiteX8" fmla="*/ 30906 w 36341"/>
                <a:gd name="connsiteY8" fmla="*/ -3 h 45982"/>
                <a:gd name="connsiteX9" fmla="*/ 25465 w 36341"/>
                <a:gd name="connsiteY9" fmla="*/ 35098 h 45982"/>
                <a:gd name="connsiteX10" fmla="*/ 10888 w 36341"/>
                <a:gd name="connsiteY10" fmla="*/ 35098 h 45982"/>
                <a:gd name="connsiteX11" fmla="*/ 10888 w 36341"/>
                <a:gd name="connsiteY11" fmla="*/ 10879 h 45982"/>
                <a:gd name="connsiteX12" fmla="*/ 25465 w 36341"/>
                <a:gd name="connsiteY12" fmla="*/ 10879 h 45982"/>
                <a:gd name="connsiteX13" fmla="*/ 25465 w 36341"/>
                <a:gd name="connsiteY13" fmla="*/ 35098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30906" y="-3"/>
                  </a:moveTo>
                  <a:lnTo>
                    <a:pt x="5447" y="-3"/>
                  </a:lnTo>
                  <a:cubicBezTo>
                    <a:pt x="2443" y="-3"/>
                    <a:pt x="6" y="2429"/>
                    <a:pt x="6" y="5438"/>
                  </a:cubicBezTo>
                  <a:lnTo>
                    <a:pt x="6" y="40539"/>
                  </a:lnTo>
                  <a:cubicBezTo>
                    <a:pt x="6" y="43548"/>
                    <a:pt x="2443" y="45980"/>
                    <a:pt x="5447" y="45980"/>
                  </a:cubicBezTo>
                  <a:lnTo>
                    <a:pt x="30906" y="45980"/>
                  </a:lnTo>
                  <a:cubicBezTo>
                    <a:pt x="33909" y="45980"/>
                    <a:pt x="36347" y="43548"/>
                    <a:pt x="36347" y="40539"/>
                  </a:cubicBezTo>
                  <a:lnTo>
                    <a:pt x="36347" y="5438"/>
                  </a:lnTo>
                  <a:cubicBezTo>
                    <a:pt x="36347" y="2429"/>
                    <a:pt x="33909" y="-3"/>
                    <a:pt x="30906" y="-3"/>
                  </a:cubicBezTo>
                  <a:close/>
                  <a:moveTo>
                    <a:pt x="25465" y="35098"/>
                  </a:moveTo>
                  <a:lnTo>
                    <a:pt x="10888" y="35098"/>
                  </a:lnTo>
                  <a:lnTo>
                    <a:pt x="10888" y="10879"/>
                  </a:lnTo>
                  <a:lnTo>
                    <a:pt x="25465" y="10879"/>
                  </a:lnTo>
                  <a:lnTo>
                    <a:pt x="25465" y="35098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90F2787-F846-40AC-A0BE-8AE7C19EDE07}"/>
                </a:ext>
              </a:extLst>
            </p:cNvPr>
            <p:cNvSpPr/>
            <p:nvPr/>
          </p:nvSpPr>
          <p:spPr>
            <a:xfrm>
              <a:off x="3044359" y="2421423"/>
              <a:ext cx="36341" cy="45982"/>
            </a:xfrm>
            <a:custGeom>
              <a:avLst/>
              <a:gdLst>
                <a:gd name="connsiteX0" fmla="*/ 30909 w 36341"/>
                <a:gd name="connsiteY0" fmla="*/ -3 h 45982"/>
                <a:gd name="connsiteX1" fmla="*/ 5449 w 36341"/>
                <a:gd name="connsiteY1" fmla="*/ -3 h 45982"/>
                <a:gd name="connsiteX2" fmla="*/ 8 w 36341"/>
                <a:gd name="connsiteY2" fmla="*/ 5438 h 45982"/>
                <a:gd name="connsiteX3" fmla="*/ 8 w 36341"/>
                <a:gd name="connsiteY3" fmla="*/ 40539 h 45982"/>
                <a:gd name="connsiteX4" fmla="*/ 5449 w 36341"/>
                <a:gd name="connsiteY4" fmla="*/ 45980 h 45982"/>
                <a:gd name="connsiteX5" fmla="*/ 30909 w 36341"/>
                <a:gd name="connsiteY5" fmla="*/ 45980 h 45982"/>
                <a:gd name="connsiteX6" fmla="*/ 36350 w 36341"/>
                <a:gd name="connsiteY6" fmla="*/ 40539 h 45982"/>
                <a:gd name="connsiteX7" fmla="*/ 36350 w 36341"/>
                <a:gd name="connsiteY7" fmla="*/ 5438 h 45982"/>
                <a:gd name="connsiteX8" fmla="*/ 30909 w 36341"/>
                <a:gd name="connsiteY8" fmla="*/ -3 h 45982"/>
                <a:gd name="connsiteX9" fmla="*/ 25467 w 36341"/>
                <a:gd name="connsiteY9" fmla="*/ 35098 h 45982"/>
                <a:gd name="connsiteX10" fmla="*/ 10891 w 36341"/>
                <a:gd name="connsiteY10" fmla="*/ 35098 h 45982"/>
                <a:gd name="connsiteX11" fmla="*/ 10891 w 36341"/>
                <a:gd name="connsiteY11" fmla="*/ 10879 h 45982"/>
                <a:gd name="connsiteX12" fmla="*/ 25467 w 36341"/>
                <a:gd name="connsiteY12" fmla="*/ 10879 h 45982"/>
                <a:gd name="connsiteX13" fmla="*/ 25467 w 36341"/>
                <a:gd name="connsiteY13" fmla="*/ 35098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30909" y="-3"/>
                  </a:moveTo>
                  <a:lnTo>
                    <a:pt x="5449" y="-3"/>
                  </a:lnTo>
                  <a:cubicBezTo>
                    <a:pt x="2446" y="-3"/>
                    <a:pt x="8" y="2429"/>
                    <a:pt x="8" y="5438"/>
                  </a:cubicBezTo>
                  <a:lnTo>
                    <a:pt x="8" y="40539"/>
                  </a:lnTo>
                  <a:cubicBezTo>
                    <a:pt x="8" y="43548"/>
                    <a:pt x="2446" y="45980"/>
                    <a:pt x="5449" y="45980"/>
                  </a:cubicBezTo>
                  <a:lnTo>
                    <a:pt x="30909" y="45980"/>
                  </a:lnTo>
                  <a:cubicBezTo>
                    <a:pt x="33912" y="45980"/>
                    <a:pt x="36350" y="43548"/>
                    <a:pt x="36350" y="40539"/>
                  </a:cubicBezTo>
                  <a:lnTo>
                    <a:pt x="36350" y="5438"/>
                  </a:lnTo>
                  <a:cubicBezTo>
                    <a:pt x="36350" y="2429"/>
                    <a:pt x="33912" y="-3"/>
                    <a:pt x="30909" y="-3"/>
                  </a:cubicBezTo>
                  <a:close/>
                  <a:moveTo>
                    <a:pt x="25467" y="35098"/>
                  </a:moveTo>
                  <a:lnTo>
                    <a:pt x="10891" y="35098"/>
                  </a:lnTo>
                  <a:lnTo>
                    <a:pt x="10891" y="10879"/>
                  </a:lnTo>
                  <a:lnTo>
                    <a:pt x="25467" y="10879"/>
                  </a:lnTo>
                  <a:lnTo>
                    <a:pt x="25467" y="35098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F831178-CD70-4FF1-A350-31DEC4B48AD5}"/>
                </a:ext>
              </a:extLst>
            </p:cNvPr>
            <p:cNvSpPr/>
            <p:nvPr/>
          </p:nvSpPr>
          <p:spPr>
            <a:xfrm>
              <a:off x="3093998" y="2486771"/>
              <a:ext cx="36341" cy="45982"/>
            </a:xfrm>
            <a:custGeom>
              <a:avLst/>
              <a:gdLst>
                <a:gd name="connsiteX0" fmla="*/ 30906 w 36341"/>
                <a:gd name="connsiteY0" fmla="*/ -7 h 45982"/>
                <a:gd name="connsiteX1" fmla="*/ 5447 w 36341"/>
                <a:gd name="connsiteY1" fmla="*/ -7 h 45982"/>
                <a:gd name="connsiteX2" fmla="*/ 6 w 36341"/>
                <a:gd name="connsiteY2" fmla="*/ 5435 h 45982"/>
                <a:gd name="connsiteX3" fmla="*/ 6 w 36341"/>
                <a:gd name="connsiteY3" fmla="*/ 40535 h 45982"/>
                <a:gd name="connsiteX4" fmla="*/ 5447 w 36341"/>
                <a:gd name="connsiteY4" fmla="*/ 45976 h 45982"/>
                <a:gd name="connsiteX5" fmla="*/ 30906 w 36341"/>
                <a:gd name="connsiteY5" fmla="*/ 45976 h 45982"/>
                <a:gd name="connsiteX6" fmla="*/ 36347 w 36341"/>
                <a:gd name="connsiteY6" fmla="*/ 40535 h 45982"/>
                <a:gd name="connsiteX7" fmla="*/ 36347 w 36341"/>
                <a:gd name="connsiteY7" fmla="*/ 5435 h 45982"/>
                <a:gd name="connsiteX8" fmla="*/ 30906 w 36341"/>
                <a:gd name="connsiteY8" fmla="*/ -7 h 45982"/>
                <a:gd name="connsiteX9" fmla="*/ 25465 w 36341"/>
                <a:gd name="connsiteY9" fmla="*/ 35094 h 45982"/>
                <a:gd name="connsiteX10" fmla="*/ 10888 w 36341"/>
                <a:gd name="connsiteY10" fmla="*/ 35094 h 45982"/>
                <a:gd name="connsiteX11" fmla="*/ 10888 w 36341"/>
                <a:gd name="connsiteY11" fmla="*/ 10876 h 45982"/>
                <a:gd name="connsiteX12" fmla="*/ 25465 w 36341"/>
                <a:gd name="connsiteY12" fmla="*/ 10876 h 45982"/>
                <a:gd name="connsiteX13" fmla="*/ 25465 w 36341"/>
                <a:gd name="connsiteY13" fmla="*/ 35094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30906" y="-7"/>
                  </a:moveTo>
                  <a:lnTo>
                    <a:pt x="5447" y="-7"/>
                  </a:lnTo>
                  <a:cubicBezTo>
                    <a:pt x="2443" y="-7"/>
                    <a:pt x="6" y="2426"/>
                    <a:pt x="6" y="5435"/>
                  </a:cubicBezTo>
                  <a:lnTo>
                    <a:pt x="6" y="40535"/>
                  </a:lnTo>
                  <a:cubicBezTo>
                    <a:pt x="6" y="43544"/>
                    <a:pt x="2443" y="45976"/>
                    <a:pt x="5447" y="45976"/>
                  </a:cubicBezTo>
                  <a:lnTo>
                    <a:pt x="30906" y="45976"/>
                  </a:lnTo>
                  <a:cubicBezTo>
                    <a:pt x="33909" y="45976"/>
                    <a:pt x="36347" y="43544"/>
                    <a:pt x="36347" y="40535"/>
                  </a:cubicBezTo>
                  <a:lnTo>
                    <a:pt x="36347" y="5435"/>
                  </a:lnTo>
                  <a:cubicBezTo>
                    <a:pt x="36347" y="2426"/>
                    <a:pt x="33909" y="-7"/>
                    <a:pt x="30906" y="-7"/>
                  </a:cubicBezTo>
                  <a:close/>
                  <a:moveTo>
                    <a:pt x="25465" y="35094"/>
                  </a:moveTo>
                  <a:lnTo>
                    <a:pt x="10888" y="35094"/>
                  </a:lnTo>
                  <a:lnTo>
                    <a:pt x="10888" y="10876"/>
                  </a:lnTo>
                  <a:lnTo>
                    <a:pt x="25465" y="10876"/>
                  </a:lnTo>
                  <a:lnTo>
                    <a:pt x="25465" y="35094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B01848F-61E9-4093-B9B7-852643895DE3}"/>
                </a:ext>
              </a:extLst>
            </p:cNvPr>
            <p:cNvSpPr/>
            <p:nvPr/>
          </p:nvSpPr>
          <p:spPr>
            <a:xfrm>
              <a:off x="3044359" y="2486771"/>
              <a:ext cx="36341" cy="45982"/>
            </a:xfrm>
            <a:custGeom>
              <a:avLst/>
              <a:gdLst>
                <a:gd name="connsiteX0" fmla="*/ 30909 w 36341"/>
                <a:gd name="connsiteY0" fmla="*/ -7 h 45982"/>
                <a:gd name="connsiteX1" fmla="*/ 5449 w 36341"/>
                <a:gd name="connsiteY1" fmla="*/ -7 h 45982"/>
                <a:gd name="connsiteX2" fmla="*/ 8 w 36341"/>
                <a:gd name="connsiteY2" fmla="*/ 5435 h 45982"/>
                <a:gd name="connsiteX3" fmla="*/ 8 w 36341"/>
                <a:gd name="connsiteY3" fmla="*/ 40535 h 45982"/>
                <a:gd name="connsiteX4" fmla="*/ 5449 w 36341"/>
                <a:gd name="connsiteY4" fmla="*/ 45976 h 45982"/>
                <a:gd name="connsiteX5" fmla="*/ 30909 w 36341"/>
                <a:gd name="connsiteY5" fmla="*/ 45976 h 45982"/>
                <a:gd name="connsiteX6" fmla="*/ 36350 w 36341"/>
                <a:gd name="connsiteY6" fmla="*/ 40535 h 45982"/>
                <a:gd name="connsiteX7" fmla="*/ 36350 w 36341"/>
                <a:gd name="connsiteY7" fmla="*/ 5435 h 45982"/>
                <a:gd name="connsiteX8" fmla="*/ 30909 w 36341"/>
                <a:gd name="connsiteY8" fmla="*/ -7 h 45982"/>
                <a:gd name="connsiteX9" fmla="*/ 25467 w 36341"/>
                <a:gd name="connsiteY9" fmla="*/ 35094 h 45982"/>
                <a:gd name="connsiteX10" fmla="*/ 10891 w 36341"/>
                <a:gd name="connsiteY10" fmla="*/ 35094 h 45982"/>
                <a:gd name="connsiteX11" fmla="*/ 10891 w 36341"/>
                <a:gd name="connsiteY11" fmla="*/ 10876 h 45982"/>
                <a:gd name="connsiteX12" fmla="*/ 25467 w 36341"/>
                <a:gd name="connsiteY12" fmla="*/ 10876 h 45982"/>
                <a:gd name="connsiteX13" fmla="*/ 25467 w 36341"/>
                <a:gd name="connsiteY13" fmla="*/ 35094 h 45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41" h="45982">
                  <a:moveTo>
                    <a:pt x="30909" y="-7"/>
                  </a:moveTo>
                  <a:lnTo>
                    <a:pt x="5449" y="-7"/>
                  </a:lnTo>
                  <a:cubicBezTo>
                    <a:pt x="2446" y="-7"/>
                    <a:pt x="8" y="2426"/>
                    <a:pt x="8" y="5435"/>
                  </a:cubicBezTo>
                  <a:lnTo>
                    <a:pt x="8" y="40535"/>
                  </a:lnTo>
                  <a:cubicBezTo>
                    <a:pt x="8" y="43544"/>
                    <a:pt x="2446" y="45976"/>
                    <a:pt x="5449" y="45976"/>
                  </a:cubicBezTo>
                  <a:lnTo>
                    <a:pt x="30909" y="45976"/>
                  </a:lnTo>
                  <a:cubicBezTo>
                    <a:pt x="33912" y="45976"/>
                    <a:pt x="36350" y="43544"/>
                    <a:pt x="36350" y="40535"/>
                  </a:cubicBezTo>
                  <a:lnTo>
                    <a:pt x="36350" y="5435"/>
                  </a:lnTo>
                  <a:cubicBezTo>
                    <a:pt x="36350" y="2426"/>
                    <a:pt x="33912" y="-7"/>
                    <a:pt x="30909" y="-7"/>
                  </a:cubicBezTo>
                  <a:close/>
                  <a:moveTo>
                    <a:pt x="25467" y="35094"/>
                  </a:moveTo>
                  <a:lnTo>
                    <a:pt x="10891" y="35094"/>
                  </a:lnTo>
                  <a:lnTo>
                    <a:pt x="10891" y="10876"/>
                  </a:lnTo>
                  <a:lnTo>
                    <a:pt x="25467" y="10876"/>
                  </a:lnTo>
                  <a:lnTo>
                    <a:pt x="25467" y="35094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297898-CAE1-4B6D-8115-0326690F0805}"/>
                </a:ext>
              </a:extLst>
            </p:cNvPr>
            <p:cNvSpPr/>
            <p:nvPr/>
          </p:nvSpPr>
          <p:spPr>
            <a:xfrm>
              <a:off x="2991351" y="2177019"/>
              <a:ext cx="435290" cy="435290"/>
            </a:xfrm>
            <a:custGeom>
              <a:avLst/>
              <a:gdLst>
                <a:gd name="connsiteX0" fmla="*/ 429850 w 435290"/>
                <a:gd name="connsiteY0" fmla="*/ 155752 h 435290"/>
                <a:gd name="connsiteX1" fmla="*/ 435291 w 435290"/>
                <a:gd name="connsiteY1" fmla="*/ 150311 h 435290"/>
                <a:gd name="connsiteX2" fmla="*/ 429850 w 435290"/>
                <a:gd name="connsiteY2" fmla="*/ 144870 h 435290"/>
                <a:gd name="connsiteX3" fmla="*/ 420284 w 435290"/>
                <a:gd name="connsiteY3" fmla="*/ 144870 h 435290"/>
                <a:gd name="connsiteX4" fmla="*/ 420284 w 435290"/>
                <a:gd name="connsiteY4" fmla="*/ 48143 h 435290"/>
                <a:gd name="connsiteX5" fmla="*/ 418195 w 435290"/>
                <a:gd name="connsiteY5" fmla="*/ 43855 h 435290"/>
                <a:gd name="connsiteX6" fmla="*/ 413532 w 435290"/>
                <a:gd name="connsiteY6" fmla="*/ 42860 h 435290"/>
                <a:gd name="connsiteX7" fmla="*/ 179644 w 435290"/>
                <a:gd name="connsiteY7" fmla="*/ 101031 h 435290"/>
                <a:gd name="connsiteX8" fmla="*/ 179644 w 435290"/>
                <a:gd name="connsiteY8" fmla="*/ 5441 h 435290"/>
                <a:gd name="connsiteX9" fmla="*/ 174203 w 435290"/>
                <a:gd name="connsiteY9" fmla="*/ 0 h 435290"/>
                <a:gd name="connsiteX10" fmla="*/ 16590 w 435290"/>
                <a:gd name="connsiteY10" fmla="*/ 0 h 435290"/>
                <a:gd name="connsiteX11" fmla="*/ 11149 w 435290"/>
                <a:gd name="connsiteY11" fmla="*/ 5441 h 435290"/>
                <a:gd name="connsiteX12" fmla="*/ 11149 w 435290"/>
                <a:gd name="connsiteY12" fmla="*/ 424408 h 435290"/>
                <a:gd name="connsiteX13" fmla="*/ 5441 w 435290"/>
                <a:gd name="connsiteY13" fmla="*/ 424408 h 435290"/>
                <a:gd name="connsiteX14" fmla="*/ 0 w 435290"/>
                <a:gd name="connsiteY14" fmla="*/ 429849 h 435290"/>
                <a:gd name="connsiteX15" fmla="*/ 5441 w 435290"/>
                <a:gd name="connsiteY15" fmla="*/ 435290 h 435290"/>
                <a:gd name="connsiteX16" fmla="*/ 429850 w 435290"/>
                <a:gd name="connsiteY16" fmla="*/ 435290 h 435290"/>
                <a:gd name="connsiteX17" fmla="*/ 435291 w 435290"/>
                <a:gd name="connsiteY17" fmla="*/ 429849 h 435290"/>
                <a:gd name="connsiteX18" fmla="*/ 429850 w 435290"/>
                <a:gd name="connsiteY18" fmla="*/ 424408 h 435290"/>
                <a:gd name="connsiteX19" fmla="*/ 420284 w 435290"/>
                <a:gd name="connsiteY19" fmla="*/ 424408 h 435290"/>
                <a:gd name="connsiteX20" fmla="*/ 420284 w 435290"/>
                <a:gd name="connsiteY20" fmla="*/ 322033 h 435290"/>
                <a:gd name="connsiteX21" fmla="*/ 429850 w 435290"/>
                <a:gd name="connsiteY21" fmla="*/ 322033 h 435290"/>
                <a:gd name="connsiteX22" fmla="*/ 435291 w 435290"/>
                <a:gd name="connsiteY22" fmla="*/ 316592 h 435290"/>
                <a:gd name="connsiteX23" fmla="*/ 429850 w 435290"/>
                <a:gd name="connsiteY23" fmla="*/ 311151 h 435290"/>
                <a:gd name="connsiteX24" fmla="*/ 420284 w 435290"/>
                <a:gd name="connsiteY24" fmla="*/ 311151 h 435290"/>
                <a:gd name="connsiteX25" fmla="*/ 420284 w 435290"/>
                <a:gd name="connsiteY25" fmla="*/ 155752 h 435290"/>
                <a:gd name="connsiteX26" fmla="*/ 429850 w 435290"/>
                <a:gd name="connsiteY26" fmla="*/ 155752 h 435290"/>
                <a:gd name="connsiteX27" fmla="*/ 409402 w 435290"/>
                <a:gd name="connsiteY27" fmla="*/ 55102 h 435290"/>
                <a:gd name="connsiteX28" fmla="*/ 409402 w 435290"/>
                <a:gd name="connsiteY28" fmla="*/ 144870 h 435290"/>
                <a:gd name="connsiteX29" fmla="*/ 179644 w 435290"/>
                <a:gd name="connsiteY29" fmla="*/ 144870 h 435290"/>
                <a:gd name="connsiteX30" fmla="*/ 179644 w 435290"/>
                <a:gd name="connsiteY30" fmla="*/ 112250 h 435290"/>
                <a:gd name="connsiteX31" fmla="*/ 409402 w 435290"/>
                <a:gd name="connsiteY31" fmla="*/ 55102 h 435290"/>
                <a:gd name="connsiteX32" fmla="*/ 22031 w 435290"/>
                <a:gd name="connsiteY32" fmla="*/ 10882 h 435290"/>
                <a:gd name="connsiteX33" fmla="*/ 168757 w 435290"/>
                <a:gd name="connsiteY33" fmla="*/ 10882 h 435290"/>
                <a:gd name="connsiteX34" fmla="*/ 168757 w 435290"/>
                <a:gd name="connsiteY34" fmla="*/ 107995 h 435290"/>
                <a:gd name="connsiteX35" fmla="*/ 168757 w 435290"/>
                <a:gd name="connsiteY35" fmla="*/ 150311 h 435290"/>
                <a:gd name="connsiteX36" fmla="*/ 168757 w 435290"/>
                <a:gd name="connsiteY36" fmla="*/ 424408 h 435290"/>
                <a:gd name="connsiteX37" fmla="*/ 22031 w 435290"/>
                <a:gd name="connsiteY37" fmla="*/ 424408 h 435290"/>
                <a:gd name="connsiteX38" fmla="*/ 22031 w 435290"/>
                <a:gd name="connsiteY38" fmla="*/ 10882 h 435290"/>
                <a:gd name="connsiteX39" fmla="*/ 339053 w 435290"/>
                <a:gd name="connsiteY39" fmla="*/ 424408 h 435290"/>
                <a:gd name="connsiteX40" fmla="*/ 299964 w 435290"/>
                <a:gd name="connsiteY40" fmla="*/ 424408 h 435290"/>
                <a:gd name="connsiteX41" fmla="*/ 299964 w 435290"/>
                <a:gd name="connsiteY41" fmla="*/ 358744 h 435290"/>
                <a:gd name="connsiteX42" fmla="*/ 339053 w 435290"/>
                <a:gd name="connsiteY42" fmla="*/ 358744 h 435290"/>
                <a:gd name="connsiteX43" fmla="*/ 339053 w 435290"/>
                <a:gd name="connsiteY43" fmla="*/ 424408 h 435290"/>
                <a:gd name="connsiteX44" fmla="*/ 289082 w 435290"/>
                <a:gd name="connsiteY44" fmla="*/ 424408 h 435290"/>
                <a:gd name="connsiteX45" fmla="*/ 249993 w 435290"/>
                <a:gd name="connsiteY45" fmla="*/ 424408 h 435290"/>
                <a:gd name="connsiteX46" fmla="*/ 249993 w 435290"/>
                <a:gd name="connsiteY46" fmla="*/ 358744 h 435290"/>
                <a:gd name="connsiteX47" fmla="*/ 289082 w 435290"/>
                <a:gd name="connsiteY47" fmla="*/ 358744 h 435290"/>
                <a:gd name="connsiteX48" fmla="*/ 289082 w 435290"/>
                <a:gd name="connsiteY48" fmla="*/ 424408 h 435290"/>
                <a:gd name="connsiteX49" fmla="*/ 409402 w 435290"/>
                <a:gd name="connsiteY49" fmla="*/ 424408 h 435290"/>
                <a:gd name="connsiteX50" fmla="*/ 349936 w 435290"/>
                <a:gd name="connsiteY50" fmla="*/ 424408 h 435290"/>
                <a:gd name="connsiteX51" fmla="*/ 349936 w 435290"/>
                <a:gd name="connsiteY51" fmla="*/ 353303 h 435290"/>
                <a:gd name="connsiteX52" fmla="*/ 344494 w 435290"/>
                <a:gd name="connsiteY52" fmla="*/ 347862 h 435290"/>
                <a:gd name="connsiteX53" fmla="*/ 244552 w 435290"/>
                <a:gd name="connsiteY53" fmla="*/ 347862 h 435290"/>
                <a:gd name="connsiteX54" fmla="*/ 239111 w 435290"/>
                <a:gd name="connsiteY54" fmla="*/ 353303 h 435290"/>
                <a:gd name="connsiteX55" fmla="*/ 239111 w 435290"/>
                <a:gd name="connsiteY55" fmla="*/ 424408 h 435290"/>
                <a:gd name="connsiteX56" fmla="*/ 179644 w 435290"/>
                <a:gd name="connsiteY56" fmla="*/ 424408 h 435290"/>
                <a:gd name="connsiteX57" fmla="*/ 179644 w 435290"/>
                <a:gd name="connsiteY57" fmla="*/ 322033 h 435290"/>
                <a:gd name="connsiteX58" fmla="*/ 409407 w 435290"/>
                <a:gd name="connsiteY58" fmla="*/ 322033 h 435290"/>
                <a:gd name="connsiteX59" fmla="*/ 409407 w 435290"/>
                <a:gd name="connsiteY59" fmla="*/ 424408 h 435290"/>
                <a:gd name="connsiteX60" fmla="*/ 409402 w 435290"/>
                <a:gd name="connsiteY60" fmla="*/ 311151 h 435290"/>
                <a:gd name="connsiteX61" fmla="*/ 179644 w 435290"/>
                <a:gd name="connsiteY61" fmla="*/ 311151 h 435290"/>
                <a:gd name="connsiteX62" fmla="*/ 179644 w 435290"/>
                <a:gd name="connsiteY62" fmla="*/ 155752 h 435290"/>
                <a:gd name="connsiteX63" fmla="*/ 409407 w 435290"/>
                <a:gd name="connsiteY63" fmla="*/ 155752 h 435290"/>
                <a:gd name="connsiteX64" fmla="*/ 409407 w 435290"/>
                <a:gd name="connsiteY64" fmla="*/ 311151 h 43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35290" h="435290">
                  <a:moveTo>
                    <a:pt x="429850" y="155752"/>
                  </a:moveTo>
                  <a:cubicBezTo>
                    <a:pt x="432853" y="155752"/>
                    <a:pt x="435291" y="153320"/>
                    <a:pt x="435291" y="150311"/>
                  </a:cubicBezTo>
                  <a:cubicBezTo>
                    <a:pt x="435291" y="147302"/>
                    <a:pt x="432853" y="144870"/>
                    <a:pt x="429850" y="144870"/>
                  </a:cubicBezTo>
                  <a:lnTo>
                    <a:pt x="420284" y="144870"/>
                  </a:lnTo>
                  <a:lnTo>
                    <a:pt x="420284" y="48143"/>
                  </a:lnTo>
                  <a:cubicBezTo>
                    <a:pt x="420284" y="46467"/>
                    <a:pt x="419511" y="44884"/>
                    <a:pt x="418195" y="43855"/>
                  </a:cubicBezTo>
                  <a:cubicBezTo>
                    <a:pt x="416872" y="42833"/>
                    <a:pt x="415158" y="42473"/>
                    <a:pt x="413532" y="42860"/>
                  </a:cubicBezTo>
                  <a:lnTo>
                    <a:pt x="179644" y="101031"/>
                  </a:lnTo>
                  <a:lnTo>
                    <a:pt x="179644" y="5441"/>
                  </a:lnTo>
                  <a:cubicBezTo>
                    <a:pt x="179644" y="2432"/>
                    <a:pt x="177207" y="0"/>
                    <a:pt x="174203" y="0"/>
                  </a:cubicBezTo>
                  <a:lnTo>
                    <a:pt x="16590" y="0"/>
                  </a:lnTo>
                  <a:cubicBezTo>
                    <a:pt x="13587" y="0"/>
                    <a:pt x="11149" y="2432"/>
                    <a:pt x="11149" y="5441"/>
                  </a:cubicBezTo>
                  <a:lnTo>
                    <a:pt x="11149" y="424408"/>
                  </a:lnTo>
                  <a:lnTo>
                    <a:pt x="5441" y="424408"/>
                  </a:lnTo>
                  <a:cubicBezTo>
                    <a:pt x="2438" y="424408"/>
                    <a:pt x="0" y="426840"/>
                    <a:pt x="0" y="429849"/>
                  </a:cubicBezTo>
                  <a:cubicBezTo>
                    <a:pt x="0" y="432858"/>
                    <a:pt x="2438" y="435290"/>
                    <a:pt x="5441" y="435290"/>
                  </a:cubicBezTo>
                  <a:lnTo>
                    <a:pt x="429850" y="435290"/>
                  </a:lnTo>
                  <a:cubicBezTo>
                    <a:pt x="432853" y="435290"/>
                    <a:pt x="435291" y="432858"/>
                    <a:pt x="435291" y="429849"/>
                  </a:cubicBezTo>
                  <a:cubicBezTo>
                    <a:pt x="435291" y="426840"/>
                    <a:pt x="432853" y="424408"/>
                    <a:pt x="429850" y="424408"/>
                  </a:cubicBezTo>
                  <a:lnTo>
                    <a:pt x="420284" y="424408"/>
                  </a:lnTo>
                  <a:lnTo>
                    <a:pt x="420284" y="322033"/>
                  </a:lnTo>
                  <a:lnTo>
                    <a:pt x="429850" y="322033"/>
                  </a:lnTo>
                  <a:cubicBezTo>
                    <a:pt x="432853" y="322033"/>
                    <a:pt x="435291" y="319601"/>
                    <a:pt x="435291" y="316592"/>
                  </a:cubicBezTo>
                  <a:cubicBezTo>
                    <a:pt x="435291" y="313583"/>
                    <a:pt x="432853" y="311151"/>
                    <a:pt x="429850" y="311151"/>
                  </a:cubicBezTo>
                  <a:lnTo>
                    <a:pt x="420284" y="311151"/>
                  </a:lnTo>
                  <a:lnTo>
                    <a:pt x="420284" y="155752"/>
                  </a:lnTo>
                  <a:lnTo>
                    <a:pt x="429850" y="155752"/>
                  </a:lnTo>
                  <a:close/>
                  <a:moveTo>
                    <a:pt x="409402" y="55102"/>
                  </a:moveTo>
                  <a:lnTo>
                    <a:pt x="409402" y="144870"/>
                  </a:lnTo>
                  <a:lnTo>
                    <a:pt x="179644" y="144870"/>
                  </a:lnTo>
                  <a:lnTo>
                    <a:pt x="179644" y="112250"/>
                  </a:lnTo>
                  <a:lnTo>
                    <a:pt x="409402" y="55102"/>
                  </a:lnTo>
                  <a:close/>
                  <a:moveTo>
                    <a:pt x="22031" y="10882"/>
                  </a:moveTo>
                  <a:lnTo>
                    <a:pt x="168757" y="10882"/>
                  </a:lnTo>
                  <a:lnTo>
                    <a:pt x="168757" y="107995"/>
                  </a:lnTo>
                  <a:lnTo>
                    <a:pt x="168757" y="150311"/>
                  </a:lnTo>
                  <a:lnTo>
                    <a:pt x="168757" y="424408"/>
                  </a:lnTo>
                  <a:lnTo>
                    <a:pt x="22031" y="424408"/>
                  </a:lnTo>
                  <a:lnTo>
                    <a:pt x="22031" y="10882"/>
                  </a:lnTo>
                  <a:close/>
                  <a:moveTo>
                    <a:pt x="339053" y="424408"/>
                  </a:moveTo>
                  <a:lnTo>
                    <a:pt x="299964" y="424408"/>
                  </a:lnTo>
                  <a:lnTo>
                    <a:pt x="299964" y="358744"/>
                  </a:lnTo>
                  <a:lnTo>
                    <a:pt x="339053" y="358744"/>
                  </a:lnTo>
                  <a:lnTo>
                    <a:pt x="339053" y="424408"/>
                  </a:lnTo>
                  <a:close/>
                  <a:moveTo>
                    <a:pt x="289082" y="424408"/>
                  </a:moveTo>
                  <a:lnTo>
                    <a:pt x="249993" y="424408"/>
                  </a:lnTo>
                  <a:lnTo>
                    <a:pt x="249993" y="358744"/>
                  </a:lnTo>
                  <a:lnTo>
                    <a:pt x="289082" y="358744"/>
                  </a:lnTo>
                  <a:lnTo>
                    <a:pt x="289082" y="424408"/>
                  </a:lnTo>
                  <a:close/>
                  <a:moveTo>
                    <a:pt x="409402" y="424408"/>
                  </a:moveTo>
                  <a:lnTo>
                    <a:pt x="349936" y="424408"/>
                  </a:lnTo>
                  <a:lnTo>
                    <a:pt x="349936" y="353303"/>
                  </a:lnTo>
                  <a:cubicBezTo>
                    <a:pt x="349936" y="350294"/>
                    <a:pt x="347498" y="347862"/>
                    <a:pt x="344494" y="347862"/>
                  </a:cubicBezTo>
                  <a:lnTo>
                    <a:pt x="244552" y="347862"/>
                  </a:lnTo>
                  <a:cubicBezTo>
                    <a:pt x="241548" y="347862"/>
                    <a:pt x="239111" y="350294"/>
                    <a:pt x="239111" y="353303"/>
                  </a:cubicBezTo>
                  <a:lnTo>
                    <a:pt x="239111" y="424408"/>
                  </a:lnTo>
                  <a:lnTo>
                    <a:pt x="179644" y="424408"/>
                  </a:lnTo>
                  <a:lnTo>
                    <a:pt x="179644" y="322033"/>
                  </a:lnTo>
                  <a:lnTo>
                    <a:pt x="409407" y="322033"/>
                  </a:lnTo>
                  <a:lnTo>
                    <a:pt x="409407" y="424408"/>
                  </a:lnTo>
                  <a:close/>
                  <a:moveTo>
                    <a:pt x="409402" y="311151"/>
                  </a:moveTo>
                  <a:lnTo>
                    <a:pt x="179644" y="311151"/>
                  </a:lnTo>
                  <a:lnTo>
                    <a:pt x="179644" y="155752"/>
                  </a:lnTo>
                  <a:lnTo>
                    <a:pt x="409407" y="155752"/>
                  </a:lnTo>
                  <a:lnTo>
                    <a:pt x="409407" y="311151"/>
                  </a:lnTo>
                  <a:close/>
                </a:path>
              </a:pathLst>
            </a:custGeom>
            <a:grpFill/>
            <a:ln w="71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id="{8F041F86-62E7-FA3B-DB24-EB5C41F4ADD1}"/>
              </a:ext>
            </a:extLst>
          </p:cNvPr>
          <p:cNvSpPr/>
          <p:nvPr/>
        </p:nvSpPr>
        <p:spPr bwMode="auto">
          <a:xfrm>
            <a:off x="7749584" y="5137097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798A733B-8548-DE30-BE7C-D8E18A4227E9}"/>
              </a:ext>
            </a:extLst>
          </p:cNvPr>
          <p:cNvSpPr/>
          <p:nvPr/>
        </p:nvSpPr>
        <p:spPr bwMode="auto">
          <a:xfrm>
            <a:off x="7594984" y="5257201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70009056-7AB9-BE96-D882-19A8E5C2C11D}"/>
              </a:ext>
            </a:extLst>
          </p:cNvPr>
          <p:cNvSpPr/>
          <p:nvPr/>
        </p:nvSpPr>
        <p:spPr bwMode="auto">
          <a:xfrm>
            <a:off x="9040604" y="5033375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ACEFFFC9-AD92-5D41-D2F5-98C5FC227563}"/>
              </a:ext>
            </a:extLst>
          </p:cNvPr>
          <p:cNvSpPr/>
          <p:nvPr/>
        </p:nvSpPr>
        <p:spPr bwMode="auto">
          <a:xfrm>
            <a:off x="9927618" y="5389626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A2FD3975-6FD0-E20D-1B9D-24CFD864888B}"/>
              </a:ext>
            </a:extLst>
          </p:cNvPr>
          <p:cNvSpPr/>
          <p:nvPr/>
        </p:nvSpPr>
        <p:spPr bwMode="auto">
          <a:xfrm>
            <a:off x="8939664" y="5033375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9A597C38-CA78-17EB-BDE7-0B9787D5402F}"/>
              </a:ext>
            </a:extLst>
          </p:cNvPr>
          <p:cNvSpPr/>
          <p:nvPr/>
        </p:nvSpPr>
        <p:spPr bwMode="auto">
          <a:xfrm>
            <a:off x="9217371" y="4842134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88B11942-8B54-81C0-A2ED-97C86378004B}"/>
              </a:ext>
            </a:extLst>
          </p:cNvPr>
          <p:cNvSpPr/>
          <p:nvPr/>
        </p:nvSpPr>
        <p:spPr bwMode="auto">
          <a:xfrm>
            <a:off x="8929609" y="5019659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C492151F-F1C7-F896-5303-FA5EEAD921F9}"/>
              </a:ext>
            </a:extLst>
          </p:cNvPr>
          <p:cNvSpPr/>
          <p:nvPr/>
        </p:nvSpPr>
        <p:spPr bwMode="auto">
          <a:xfrm>
            <a:off x="7883761" y="5168477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0465FBD1-EEA1-762C-0B83-EF994742CE0E}"/>
              </a:ext>
            </a:extLst>
          </p:cNvPr>
          <p:cNvSpPr/>
          <p:nvPr/>
        </p:nvSpPr>
        <p:spPr bwMode="auto">
          <a:xfrm>
            <a:off x="7837195" y="5226924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8F235533-6F6E-FA72-48B2-F880DECD2D77}"/>
              </a:ext>
            </a:extLst>
          </p:cNvPr>
          <p:cNvSpPr/>
          <p:nvPr/>
        </p:nvSpPr>
        <p:spPr bwMode="auto">
          <a:xfrm>
            <a:off x="7275009" y="5072737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9FD4EEE1-F4FC-1AA3-E95D-6073A5496234}"/>
              </a:ext>
            </a:extLst>
          </p:cNvPr>
          <p:cNvSpPr/>
          <p:nvPr/>
        </p:nvSpPr>
        <p:spPr bwMode="auto">
          <a:xfrm>
            <a:off x="7380542" y="5163768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CCE3991B-B6F2-417B-73F9-7E3B4F7C3020}"/>
              </a:ext>
            </a:extLst>
          </p:cNvPr>
          <p:cNvSpPr/>
          <p:nvPr/>
        </p:nvSpPr>
        <p:spPr bwMode="auto">
          <a:xfrm>
            <a:off x="7338475" y="5225985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9845DFD2-2578-FD14-4712-582CD2D743D2}"/>
              </a:ext>
            </a:extLst>
          </p:cNvPr>
          <p:cNvSpPr/>
          <p:nvPr/>
        </p:nvSpPr>
        <p:spPr bwMode="auto">
          <a:xfrm>
            <a:off x="7939359" y="5118657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DD3531EB-BCA6-F00A-E924-7DE2006D23D5}"/>
              </a:ext>
            </a:extLst>
          </p:cNvPr>
          <p:cNvSpPr/>
          <p:nvPr/>
        </p:nvSpPr>
        <p:spPr bwMode="auto">
          <a:xfrm>
            <a:off x="7622271" y="5277918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A3034CEF-C2AC-8AA2-610D-A77DF8C3D67A}"/>
              </a:ext>
            </a:extLst>
          </p:cNvPr>
          <p:cNvSpPr/>
          <p:nvPr/>
        </p:nvSpPr>
        <p:spPr bwMode="auto">
          <a:xfrm>
            <a:off x="7980210" y="5086453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9C805FA-D5D4-E041-B525-E163A0F7327D}"/>
              </a:ext>
            </a:extLst>
          </p:cNvPr>
          <p:cNvSpPr/>
          <p:nvPr/>
        </p:nvSpPr>
        <p:spPr bwMode="auto">
          <a:xfrm>
            <a:off x="7617850" y="5230197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A7281B9A-9D4D-65AC-06CC-498DA5E26472}"/>
              </a:ext>
            </a:extLst>
          </p:cNvPr>
          <p:cNvSpPr/>
          <p:nvPr/>
        </p:nvSpPr>
        <p:spPr bwMode="auto">
          <a:xfrm>
            <a:off x="7671675" y="5083082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BCEA6AC7-2172-1984-0220-53CF1CDDDDE6}"/>
              </a:ext>
            </a:extLst>
          </p:cNvPr>
          <p:cNvSpPr/>
          <p:nvPr/>
        </p:nvSpPr>
        <p:spPr bwMode="auto">
          <a:xfrm>
            <a:off x="7856329" y="5212269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2962140D-CFC2-1AE3-2B25-3D1DFA7CFD70}"/>
              </a:ext>
            </a:extLst>
          </p:cNvPr>
          <p:cNvSpPr/>
          <p:nvPr/>
        </p:nvSpPr>
        <p:spPr bwMode="auto">
          <a:xfrm>
            <a:off x="7337055" y="5160706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FE674CFF-A8A8-1123-EDF2-F0F1A18E2372}"/>
              </a:ext>
            </a:extLst>
          </p:cNvPr>
          <p:cNvSpPr/>
          <p:nvPr/>
        </p:nvSpPr>
        <p:spPr bwMode="auto">
          <a:xfrm>
            <a:off x="7821196" y="5296472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255EF4B-1AF2-55BF-B2EC-C5C97C9F6E2F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rcRect l="29040"/>
          <a:stretch>
            <a:fillRect/>
          </a:stretch>
        </p:blipFill>
        <p:spPr>
          <a:xfrm>
            <a:off x="3291840" y="4402892"/>
            <a:ext cx="864026" cy="270581"/>
          </a:xfrm>
          <a:prstGeom prst="rect">
            <a:avLst/>
          </a:prstGeom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3A16963-E0EF-14E8-5A6D-1FEB6798A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 l="10457" t="12277" r="10176" b="6961"/>
          <a:stretch>
            <a:fillRect/>
          </a:stretch>
        </p:blipFill>
        <p:spPr bwMode="auto">
          <a:xfrm>
            <a:off x="2713543" y="6007869"/>
            <a:ext cx="983599" cy="333619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F84702-4810-04E3-EF26-63F08BB64BA6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rcRect/>
          <a:stretch/>
        </p:blipFill>
        <p:spPr>
          <a:xfrm>
            <a:off x="4353207" y="5731588"/>
            <a:ext cx="683406" cy="157821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AEC7BD1B-3707-949B-0E30-661D1FA87228}"/>
              </a:ext>
            </a:extLst>
          </p:cNvPr>
          <p:cNvSpPr/>
          <p:nvPr/>
        </p:nvSpPr>
        <p:spPr bwMode="auto">
          <a:xfrm>
            <a:off x="9890550" y="5403342"/>
            <a:ext cx="27432" cy="27432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D326322-EAC9-31C4-5716-3FFF9512161E}"/>
              </a:ext>
            </a:extLst>
          </p:cNvPr>
          <p:cNvPicPr>
            <a:picLocks noChangeAspect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20414" y="2879057"/>
            <a:ext cx="780356" cy="78035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502645C-C664-E154-54F4-1968A93D3312}"/>
              </a:ext>
            </a:extLst>
          </p:cNvPr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74" r="-2541"/>
          <a:stretch>
            <a:fillRect/>
          </a:stretch>
        </p:blipFill>
        <p:spPr>
          <a:xfrm>
            <a:off x="11067369" y="2922102"/>
            <a:ext cx="726323" cy="694267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386500C-801E-B793-EFFD-AEB2F552F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683512" y="2894775"/>
            <a:ext cx="591763" cy="74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755A6C21-428D-E21D-3322-9768056D92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8748" r="-66" b="7064"/>
          <a:stretch>
            <a:fillRect/>
          </a:stretch>
        </p:blipFill>
        <p:spPr bwMode="auto">
          <a:xfrm>
            <a:off x="10180504" y="2900935"/>
            <a:ext cx="875505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ADF941E4-3F03-DAC2-6745-0374D25EF69C}"/>
              </a:ext>
            </a:extLst>
          </p:cNvPr>
          <p:cNvPicPr>
            <a:picLocks noChangeAspect="1"/>
          </p:cNvPicPr>
          <p:nvPr/>
        </p:nvPicPr>
        <p:blipFill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40342" y="2953959"/>
            <a:ext cx="633652" cy="633652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D6B906F6-16F5-948F-4882-F56F3CD380FB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1805596" y="5689393"/>
            <a:ext cx="931868" cy="201485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56937E1F-8651-AD16-0E53-CE3646E4B1C2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1613152" y="4846081"/>
            <a:ext cx="1114445" cy="165167"/>
          </a:xfrm>
          <a:prstGeom prst="rect">
            <a:avLst/>
          </a:prstGeom>
        </p:spPr>
      </p:pic>
      <p:pic>
        <p:nvPicPr>
          <p:cNvPr id="35" name="Graphic 34">
            <a:extLst>
              <a:ext uri="{FF2B5EF4-FFF2-40B4-BE49-F238E27FC236}">
                <a16:creationId xmlns:a16="http://schemas.microsoft.com/office/drawing/2014/main" id="{53F42E44-0B75-BBF2-90DB-F1BBBC1C19D7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96DAC541-7B7A-43D3-8B79-37D633B846F1}">
                <asvg:svgBlip xmlns:asvg="http://schemas.microsoft.com/office/drawing/2016/SVG/main" r:embed="rId63"/>
              </a:ext>
            </a:extLst>
          </a:blip>
          <a:srcRect/>
          <a:stretch/>
        </p:blipFill>
        <p:spPr>
          <a:xfrm>
            <a:off x="2934726" y="5328178"/>
            <a:ext cx="1018638" cy="174026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886BF0A-516A-C05A-B6A2-EFCE32F04363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96DAC541-7B7A-43D3-8B79-37D633B846F1}">
                <asvg:svgBlip xmlns:asvg="http://schemas.microsoft.com/office/drawing/2016/SVG/main" r:embed="rId65"/>
              </a:ext>
            </a:extLst>
          </a:blip>
          <a:srcRect/>
          <a:stretch/>
        </p:blipFill>
        <p:spPr>
          <a:xfrm>
            <a:off x="3451373" y="4814193"/>
            <a:ext cx="851896" cy="293052"/>
          </a:xfrm>
          <a:prstGeom prst="rect">
            <a:avLst/>
          </a:prstGeom>
        </p:spPr>
      </p:pic>
      <p:pic>
        <p:nvPicPr>
          <p:cNvPr id="31" name="Picture 30" descr="A black and yellow logo&#10;&#10;AI-generated content may be incorrect.">
            <a:extLst>
              <a:ext uri="{FF2B5EF4-FFF2-40B4-BE49-F238E27FC236}">
                <a16:creationId xmlns:a16="http://schemas.microsoft.com/office/drawing/2014/main" id="{E676363B-52AD-9DD8-2C76-C044D6B5EB76}"/>
              </a:ext>
            </a:extLst>
          </p:cNvPr>
          <p:cNvPicPr>
            <a:picLocks noChangeAspect="1"/>
          </p:cNvPicPr>
          <p:nvPr/>
        </p:nvPicPr>
        <p:blipFill>
          <a:blip r:embed="rId6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822" y="2959100"/>
            <a:ext cx="623488" cy="623488"/>
          </a:xfrm>
          <a:prstGeom prst="rect">
            <a:avLst/>
          </a:prstGeom>
        </p:spPr>
      </p:pic>
      <p:pic>
        <p:nvPicPr>
          <p:cNvPr id="36" name="Picture 35" descr="A yellow and white sign with a light bulb and text&#10;&#10;AI-generated content may be incorrect.">
            <a:extLst>
              <a:ext uri="{FF2B5EF4-FFF2-40B4-BE49-F238E27FC236}">
                <a16:creationId xmlns:a16="http://schemas.microsoft.com/office/drawing/2014/main" id="{5F239057-C9A8-094B-8360-72E79E616CA8}"/>
              </a:ext>
            </a:extLst>
          </p:cNvPr>
          <p:cNvPicPr>
            <a:picLocks noChangeAspect="1"/>
          </p:cNvPicPr>
          <p:nvPr/>
        </p:nvPicPr>
        <p:blipFill>
          <a:blip r:embed="rId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0889" y="2929224"/>
            <a:ext cx="831137" cy="680022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A069D003-5AD0-1C91-9BA7-C561C8C47A96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96DAC541-7B7A-43D3-8B79-37D633B846F1}">
                <asvg:svgBlip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432693" y="4384339"/>
            <a:ext cx="541020" cy="21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509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3F457A-C825-D91A-4FF1-CA0541594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Public Articles</a:t>
            </a:r>
            <a:endParaRPr lang="en-CA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89EEB44-E618-4DF3-5669-C09B4FF9B812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3288506" y="3649663"/>
            <a:ext cx="5614988" cy="3113087"/>
          </a:xfrm>
          <a:prstGeom prst="rect">
            <a:avLst/>
          </a:prstGeom>
        </p:spPr>
      </p:pic>
      <p:sp>
        <p:nvSpPr>
          <p:cNvPr id="6" name="AutoShape 4">
            <a:extLst>
              <a:ext uri="{FF2B5EF4-FFF2-40B4-BE49-F238E27FC236}">
                <a16:creationId xmlns:a16="http://schemas.microsoft.com/office/drawing/2014/main" id="{DDFE1A41-76EC-147C-7153-0EF6AC78A9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E15B2F-7B3F-7554-171D-EBCF3C5763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924" y="1088549"/>
            <a:ext cx="2857500" cy="8858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30E4E1-B213-FA49-10AA-11733AB77BF7}"/>
              </a:ext>
            </a:extLst>
          </p:cNvPr>
          <p:cNvSpPr txBox="1"/>
          <p:nvPr/>
        </p:nvSpPr>
        <p:spPr>
          <a:xfrm>
            <a:off x="3673445" y="931296"/>
            <a:ext cx="825902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Lattice Targets Low Power Edge AI with New Small FPGA</a:t>
            </a:r>
          </a:p>
          <a:p>
            <a:r>
              <a:rPr lang="en-US" sz="1600" i="1">
                <a:solidFill>
                  <a:schemeClr val="bg1"/>
                </a:solidFill>
              </a:rPr>
              <a:t>“Nexus 2’s focus on small FPGA use cases enabled Lattice to take advantage of a LUT4 architecture, which is better for static power and area efficiency while enabling sufficient performance for the targeted use cases.”</a:t>
            </a:r>
            <a:endParaRPr lang="en-CA" sz="1600" i="1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C68B55-03BC-29D1-6199-E65F8AF4F72B}"/>
              </a:ext>
            </a:extLst>
          </p:cNvPr>
          <p:cNvSpPr txBox="1"/>
          <p:nvPr/>
        </p:nvSpPr>
        <p:spPr>
          <a:xfrm>
            <a:off x="547924" y="1926763"/>
            <a:ext cx="109909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>
                <a:hlinkClick r:id="rId6"/>
              </a:rPr>
              <a:t>https://www.eetasia.com/embeddednews-lattice-targets-low-power-edge-ai-with-new-small-fpga/</a:t>
            </a:r>
            <a:r>
              <a:rPr lang="en-CA"/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C991E8-83FE-1562-3EBB-442A09ED3C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924" y="2703878"/>
            <a:ext cx="1908589" cy="8906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64C4B4-40C1-78EB-6CC2-036AEABE1F5E}"/>
              </a:ext>
            </a:extLst>
          </p:cNvPr>
          <p:cNvSpPr txBox="1"/>
          <p:nvPr/>
        </p:nvSpPr>
        <p:spPr>
          <a:xfrm>
            <a:off x="2895600" y="2656241"/>
            <a:ext cx="1138454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How to design an FPGA architecture tailored for efficiency and performance</a:t>
            </a:r>
          </a:p>
          <a:p>
            <a:r>
              <a:rPr lang="en-US" sz="1600" i="1">
                <a:solidFill>
                  <a:schemeClr val="bg1"/>
                </a:solidFill>
              </a:rPr>
              <a:t>“Simply increasing the LUT size to a basic 6-LUT from a 4-LUT or 5-LUT is highly inefficient.“</a:t>
            </a:r>
          </a:p>
          <a:p>
            <a:r>
              <a:rPr lang="en-CA" sz="1600" i="1">
                <a:hlinkClick r:id="rId8"/>
              </a:rPr>
              <a:t>https://www.edn.com/how-to-design-an-fpga-architecture-tailored-for-efficiency-and-performance/</a:t>
            </a:r>
            <a:r>
              <a:rPr lang="en-US" sz="1600" i="1"/>
              <a:t> </a:t>
            </a:r>
            <a:endParaRPr lang="en-CA" sz="1600" i="1"/>
          </a:p>
        </p:txBody>
      </p:sp>
    </p:spTree>
    <p:extLst>
      <p:ext uri="{BB962C8B-B14F-4D97-AF65-F5344CB8AC3E}">
        <p14:creationId xmlns:p14="http://schemas.microsoft.com/office/powerpoint/2010/main" val="2455934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2664DD-6FFF-7629-B612-83E1C44A2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823E993-BC7F-2B70-3A34-A714DA829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Process node selection</a:t>
            </a:r>
          </a:p>
        </p:txBody>
      </p:sp>
    </p:spTree>
    <p:extLst>
      <p:ext uri="{BB962C8B-B14F-4D97-AF65-F5344CB8AC3E}">
        <p14:creationId xmlns:p14="http://schemas.microsoft.com/office/powerpoint/2010/main" val="2932699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29F0DD-7EB6-66F4-54D3-F3B8259C7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2">
            <a:extLst>
              <a:ext uri="{FF2B5EF4-FFF2-40B4-BE49-F238E27FC236}">
                <a16:creationId xmlns:a16="http://schemas.microsoft.com/office/drawing/2014/main" id="{26E76F6E-74C7-7092-3A85-979722830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989381"/>
            <a:ext cx="7938105" cy="1055320"/>
          </a:xfrm>
        </p:spPr>
        <p:txBody>
          <a:bodyPr/>
          <a:lstStyle/>
          <a:p>
            <a:pPr marL="0" indent="0" defTabSz="914354">
              <a:spcAft>
                <a:spcPts val="1000"/>
              </a:spcAft>
              <a:buNone/>
            </a:pPr>
            <a:r>
              <a:rPr lang="en-US"/>
              <a:t>Fully Depleted Silicon On Insulator (FD-SOI) Technology choice is one of the major factors that contribute to the power advantage for the Lattice Nexus platform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02588F-4EAE-E483-4057-2C57EF4658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 bwMode="auto">
          <a:xfrm>
            <a:off x="8773863" y="2869048"/>
            <a:ext cx="3049200" cy="165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0607FC-475D-2CEF-0786-D92A149B2A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 bwMode="auto">
          <a:xfrm>
            <a:off x="8773863" y="981075"/>
            <a:ext cx="3049200" cy="165912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le 10">
            <a:extLst>
              <a:ext uri="{FF2B5EF4-FFF2-40B4-BE49-F238E27FC236}">
                <a16:creationId xmlns:a16="http://schemas.microsoft.com/office/drawing/2014/main" id="{A581F241-1A82-1002-2E53-30F976921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</p:spPr>
        <p:txBody>
          <a:bodyPr/>
          <a:lstStyle/>
          <a:p>
            <a:pPr defTabSz="914400"/>
            <a:r>
              <a:rPr lang="en-US"/>
              <a:t>Process node selection: FD-SOI Benefits (Lattice Nexus™ Family)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99B936-C027-CD34-60D9-ABCCCF4363D2}"/>
              </a:ext>
            </a:extLst>
          </p:cNvPr>
          <p:cNvSpPr/>
          <p:nvPr/>
        </p:nvSpPr>
        <p:spPr>
          <a:xfrm>
            <a:off x="1457895" y="2305031"/>
            <a:ext cx="27839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Significantly less leakage current – lower power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3CCC3E4-BD5D-E70F-33BA-A5128AB37867}"/>
              </a:ext>
            </a:extLst>
          </p:cNvPr>
          <p:cNvSpPr/>
          <p:nvPr/>
        </p:nvSpPr>
        <p:spPr>
          <a:xfrm>
            <a:off x="5760591" y="2305031"/>
            <a:ext cx="23674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Reduced temperature dependency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6832E3-EBAC-3F9D-5BB8-E772DB0EC315}"/>
              </a:ext>
            </a:extLst>
          </p:cNvPr>
          <p:cNvSpPr/>
          <p:nvPr/>
        </p:nvSpPr>
        <p:spPr>
          <a:xfrm>
            <a:off x="1457895" y="3652864"/>
            <a:ext cx="27839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Less Vt variability (threshold voltage for charge conduction)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DB148C-1F01-7DA6-C380-D4F5C21EF629}"/>
              </a:ext>
            </a:extLst>
          </p:cNvPr>
          <p:cNvSpPr/>
          <p:nvPr/>
        </p:nvSpPr>
        <p:spPr>
          <a:xfrm>
            <a:off x="5760591" y="3652864"/>
            <a:ext cx="23674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High reliability due to smaller channel surface area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FB9346-1FC9-6223-7659-6E612068BE0D}"/>
              </a:ext>
            </a:extLst>
          </p:cNvPr>
          <p:cNvSpPr/>
          <p:nvPr/>
        </p:nvSpPr>
        <p:spPr>
          <a:xfrm>
            <a:off x="189894" y="5170287"/>
            <a:ext cx="39376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54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C222"/>
              </a:buClr>
              <a:buSzPct val="100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Back Biasing enables tuning the silicon for two operating modes: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4D5410E-461C-A747-0E3E-3A693DFBAFAC}"/>
              </a:ext>
            </a:extLst>
          </p:cNvPr>
          <p:cNvSpPr/>
          <p:nvPr/>
        </p:nvSpPr>
        <p:spPr>
          <a:xfrm>
            <a:off x="5760591" y="5292761"/>
            <a:ext cx="1933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indent="0" algn="l" defTabSz="914354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C222"/>
              </a:buClr>
              <a:buSzPct val="100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High performance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B01C67-FA0B-7924-3AB2-999ED2898F92}"/>
              </a:ext>
            </a:extLst>
          </p:cNvPr>
          <p:cNvSpPr/>
          <p:nvPr/>
        </p:nvSpPr>
        <p:spPr>
          <a:xfrm>
            <a:off x="9281095" y="5292761"/>
            <a:ext cx="18147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indent="0" algn="l" defTabSz="914354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FFC222"/>
              </a:buClr>
              <a:buSzPct val="100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  <a:sym typeface="Gill Sans" charset="0"/>
              </a:rPr>
              <a:t>Low Power option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C05C682-21C8-FF3A-FCB2-1A88B040CF54}"/>
              </a:ext>
            </a:extLst>
          </p:cNvPr>
          <p:cNvGrpSpPr/>
          <p:nvPr/>
        </p:nvGrpSpPr>
        <p:grpSpPr>
          <a:xfrm>
            <a:off x="304800" y="2309942"/>
            <a:ext cx="1005840" cy="1005840"/>
            <a:chOff x="304800" y="2309942"/>
            <a:chExt cx="1005840" cy="100584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61BCABE-DD76-1649-FAD8-F8E18ED5C6F2}"/>
                </a:ext>
              </a:extLst>
            </p:cNvPr>
            <p:cNvSpPr/>
            <p:nvPr/>
          </p:nvSpPr>
          <p:spPr bwMode="auto">
            <a:xfrm>
              <a:off x="304800" y="2309942"/>
              <a:ext cx="1005840" cy="1005840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21" name="Freeform 118">
              <a:extLst>
                <a:ext uri="{FF2B5EF4-FFF2-40B4-BE49-F238E27FC236}">
                  <a16:creationId xmlns:a16="http://schemas.microsoft.com/office/drawing/2014/main" id="{79AF7564-242D-CC8B-FD04-80D7CCCB3E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588" y="2539449"/>
              <a:ext cx="362265" cy="546826"/>
            </a:xfrm>
            <a:custGeom>
              <a:avLst/>
              <a:gdLst>
                <a:gd name="T0" fmla="*/ 224 w 225"/>
                <a:gd name="T1" fmla="*/ 146 h 344"/>
                <a:gd name="T2" fmla="*/ 218 w 225"/>
                <a:gd name="T3" fmla="*/ 143 h 344"/>
                <a:gd name="T4" fmla="*/ 110 w 225"/>
                <a:gd name="T5" fmla="*/ 148 h 344"/>
                <a:gd name="T6" fmla="*/ 145 w 225"/>
                <a:gd name="T7" fmla="*/ 8 h 344"/>
                <a:gd name="T8" fmla="*/ 142 w 225"/>
                <a:gd name="T9" fmla="*/ 1 h 344"/>
                <a:gd name="T10" fmla="*/ 135 w 225"/>
                <a:gd name="T11" fmla="*/ 3 h 344"/>
                <a:gd name="T12" fmla="*/ 2 w 225"/>
                <a:gd name="T13" fmla="*/ 194 h 344"/>
                <a:gd name="T14" fmla="*/ 1 w 225"/>
                <a:gd name="T15" fmla="*/ 200 h 344"/>
                <a:gd name="T16" fmla="*/ 7 w 225"/>
                <a:gd name="T17" fmla="*/ 203 h 344"/>
                <a:gd name="T18" fmla="*/ 103 w 225"/>
                <a:gd name="T19" fmla="*/ 199 h 344"/>
                <a:gd name="T20" fmla="*/ 85 w 225"/>
                <a:gd name="T21" fmla="*/ 337 h 344"/>
                <a:gd name="T22" fmla="*/ 88 w 225"/>
                <a:gd name="T23" fmla="*/ 343 h 344"/>
                <a:gd name="T24" fmla="*/ 90 w 225"/>
                <a:gd name="T25" fmla="*/ 344 h 344"/>
                <a:gd name="T26" fmla="*/ 95 w 225"/>
                <a:gd name="T27" fmla="*/ 341 h 344"/>
                <a:gd name="T28" fmla="*/ 223 w 225"/>
                <a:gd name="T29" fmla="*/ 152 h 344"/>
                <a:gd name="T30" fmla="*/ 224 w 225"/>
                <a:gd name="T31" fmla="*/ 146 h 344"/>
                <a:gd name="T32" fmla="*/ 99 w 225"/>
                <a:gd name="T33" fmla="*/ 315 h 344"/>
                <a:gd name="T34" fmla="*/ 115 w 225"/>
                <a:gd name="T35" fmla="*/ 194 h 344"/>
                <a:gd name="T36" fmla="*/ 114 w 225"/>
                <a:gd name="T37" fmla="*/ 190 h 344"/>
                <a:gd name="T38" fmla="*/ 110 w 225"/>
                <a:gd name="T39" fmla="*/ 188 h 344"/>
                <a:gd name="T40" fmla="*/ 110 w 225"/>
                <a:gd name="T41" fmla="*/ 188 h 344"/>
                <a:gd name="T42" fmla="*/ 18 w 225"/>
                <a:gd name="T43" fmla="*/ 191 h 344"/>
                <a:gd name="T44" fmla="*/ 127 w 225"/>
                <a:gd name="T45" fmla="*/ 35 h 344"/>
                <a:gd name="T46" fmla="*/ 98 w 225"/>
                <a:gd name="T47" fmla="*/ 153 h 344"/>
                <a:gd name="T48" fmla="*/ 99 w 225"/>
                <a:gd name="T49" fmla="*/ 158 h 344"/>
                <a:gd name="T50" fmla="*/ 103 w 225"/>
                <a:gd name="T51" fmla="*/ 160 h 344"/>
                <a:gd name="T52" fmla="*/ 207 w 225"/>
                <a:gd name="T53" fmla="*/ 155 h 344"/>
                <a:gd name="T54" fmla="*/ 99 w 225"/>
                <a:gd name="T55" fmla="*/ 315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5" h="344">
                  <a:moveTo>
                    <a:pt x="224" y="146"/>
                  </a:moveTo>
                  <a:cubicBezTo>
                    <a:pt x="222" y="144"/>
                    <a:pt x="221" y="143"/>
                    <a:pt x="218" y="143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45" y="8"/>
                    <a:pt x="145" y="8"/>
                    <a:pt x="145" y="8"/>
                  </a:cubicBezTo>
                  <a:cubicBezTo>
                    <a:pt x="146" y="5"/>
                    <a:pt x="145" y="3"/>
                    <a:pt x="142" y="1"/>
                  </a:cubicBezTo>
                  <a:cubicBezTo>
                    <a:pt x="140" y="0"/>
                    <a:pt x="137" y="1"/>
                    <a:pt x="135" y="3"/>
                  </a:cubicBezTo>
                  <a:cubicBezTo>
                    <a:pt x="2" y="194"/>
                    <a:pt x="2" y="194"/>
                    <a:pt x="2" y="194"/>
                  </a:cubicBezTo>
                  <a:cubicBezTo>
                    <a:pt x="1" y="196"/>
                    <a:pt x="0" y="198"/>
                    <a:pt x="1" y="200"/>
                  </a:cubicBezTo>
                  <a:cubicBezTo>
                    <a:pt x="2" y="202"/>
                    <a:pt x="5" y="203"/>
                    <a:pt x="7" y="203"/>
                  </a:cubicBezTo>
                  <a:cubicBezTo>
                    <a:pt x="103" y="199"/>
                    <a:pt x="103" y="199"/>
                    <a:pt x="103" y="199"/>
                  </a:cubicBezTo>
                  <a:cubicBezTo>
                    <a:pt x="85" y="337"/>
                    <a:pt x="85" y="337"/>
                    <a:pt x="85" y="337"/>
                  </a:cubicBezTo>
                  <a:cubicBezTo>
                    <a:pt x="84" y="340"/>
                    <a:pt x="86" y="342"/>
                    <a:pt x="88" y="343"/>
                  </a:cubicBezTo>
                  <a:cubicBezTo>
                    <a:pt x="89" y="344"/>
                    <a:pt x="90" y="344"/>
                    <a:pt x="90" y="344"/>
                  </a:cubicBezTo>
                  <a:cubicBezTo>
                    <a:pt x="92" y="344"/>
                    <a:pt x="94" y="343"/>
                    <a:pt x="95" y="341"/>
                  </a:cubicBezTo>
                  <a:cubicBezTo>
                    <a:pt x="223" y="152"/>
                    <a:pt x="223" y="152"/>
                    <a:pt x="223" y="152"/>
                  </a:cubicBezTo>
                  <a:cubicBezTo>
                    <a:pt x="224" y="150"/>
                    <a:pt x="225" y="148"/>
                    <a:pt x="224" y="146"/>
                  </a:cubicBezTo>
                  <a:close/>
                  <a:moveTo>
                    <a:pt x="99" y="315"/>
                  </a:moveTo>
                  <a:cubicBezTo>
                    <a:pt x="115" y="194"/>
                    <a:pt x="115" y="194"/>
                    <a:pt x="115" y="194"/>
                  </a:cubicBezTo>
                  <a:cubicBezTo>
                    <a:pt x="116" y="192"/>
                    <a:pt x="115" y="191"/>
                    <a:pt x="114" y="190"/>
                  </a:cubicBezTo>
                  <a:cubicBezTo>
                    <a:pt x="113" y="188"/>
                    <a:pt x="111" y="188"/>
                    <a:pt x="110" y="188"/>
                  </a:cubicBezTo>
                  <a:cubicBezTo>
                    <a:pt x="110" y="188"/>
                    <a:pt x="110" y="188"/>
                    <a:pt x="110" y="188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27" y="35"/>
                    <a:pt x="127" y="35"/>
                    <a:pt x="127" y="35"/>
                  </a:cubicBezTo>
                  <a:cubicBezTo>
                    <a:pt x="98" y="153"/>
                    <a:pt x="98" y="153"/>
                    <a:pt x="98" y="153"/>
                  </a:cubicBezTo>
                  <a:cubicBezTo>
                    <a:pt x="97" y="155"/>
                    <a:pt x="98" y="156"/>
                    <a:pt x="99" y="158"/>
                  </a:cubicBezTo>
                  <a:cubicBezTo>
                    <a:pt x="100" y="159"/>
                    <a:pt x="101" y="160"/>
                    <a:pt x="103" y="160"/>
                  </a:cubicBezTo>
                  <a:cubicBezTo>
                    <a:pt x="207" y="155"/>
                    <a:pt x="207" y="155"/>
                    <a:pt x="207" y="155"/>
                  </a:cubicBezTo>
                  <a:lnTo>
                    <a:pt x="99" y="3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624A6B9-BA26-BFA4-6F5B-B9993FB92FA0}"/>
              </a:ext>
            </a:extLst>
          </p:cNvPr>
          <p:cNvGrpSpPr/>
          <p:nvPr/>
        </p:nvGrpSpPr>
        <p:grpSpPr>
          <a:xfrm>
            <a:off x="304800" y="3657775"/>
            <a:ext cx="1005840" cy="1005840"/>
            <a:chOff x="304800" y="3657775"/>
            <a:chExt cx="1005840" cy="100584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0B760B8-6E34-170F-D88A-8D8C437B1B46}"/>
                </a:ext>
              </a:extLst>
            </p:cNvPr>
            <p:cNvSpPr/>
            <p:nvPr/>
          </p:nvSpPr>
          <p:spPr bwMode="auto">
            <a:xfrm>
              <a:off x="304800" y="3657775"/>
              <a:ext cx="1005840" cy="1005840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D97AE62-E249-21D6-9755-4B1C4EC0138F}"/>
                </a:ext>
              </a:extLst>
            </p:cNvPr>
            <p:cNvGrpSpPr/>
            <p:nvPr/>
          </p:nvGrpSpPr>
          <p:grpSpPr>
            <a:xfrm>
              <a:off x="529898" y="3935180"/>
              <a:ext cx="555645" cy="451031"/>
              <a:chOff x="2976563" y="6276975"/>
              <a:chExt cx="434975" cy="358775"/>
            </a:xfrm>
            <a:solidFill>
              <a:schemeClr val="accent1"/>
            </a:solidFill>
          </p:grpSpPr>
          <p:sp>
            <p:nvSpPr>
              <p:cNvPr id="25" name="Freeform 119">
                <a:extLst>
                  <a:ext uri="{FF2B5EF4-FFF2-40B4-BE49-F238E27FC236}">
                    <a16:creationId xmlns:a16="http://schemas.microsoft.com/office/drawing/2014/main" id="{DFCD0D6D-385C-6437-21E8-96BA53F4F2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76563" y="6276975"/>
                <a:ext cx="434975" cy="358775"/>
              </a:xfrm>
              <a:custGeom>
                <a:avLst/>
                <a:gdLst>
                  <a:gd name="T0" fmla="*/ 338 w 343"/>
                  <a:gd name="T1" fmla="*/ 272 h 283"/>
                  <a:gd name="T2" fmla="*/ 327 w 343"/>
                  <a:gd name="T3" fmla="*/ 272 h 283"/>
                  <a:gd name="T4" fmla="*/ 327 w 343"/>
                  <a:gd name="T5" fmla="*/ 122 h 283"/>
                  <a:gd name="T6" fmla="*/ 321 w 343"/>
                  <a:gd name="T7" fmla="*/ 116 h 283"/>
                  <a:gd name="T8" fmla="*/ 269 w 343"/>
                  <a:gd name="T9" fmla="*/ 116 h 283"/>
                  <a:gd name="T10" fmla="*/ 263 w 343"/>
                  <a:gd name="T11" fmla="*/ 122 h 283"/>
                  <a:gd name="T12" fmla="*/ 263 w 343"/>
                  <a:gd name="T13" fmla="*/ 272 h 283"/>
                  <a:gd name="T14" fmla="*/ 250 w 343"/>
                  <a:gd name="T15" fmla="*/ 272 h 283"/>
                  <a:gd name="T16" fmla="*/ 250 w 343"/>
                  <a:gd name="T17" fmla="*/ 215 h 283"/>
                  <a:gd name="T18" fmla="*/ 245 w 343"/>
                  <a:gd name="T19" fmla="*/ 209 h 283"/>
                  <a:gd name="T20" fmla="*/ 192 w 343"/>
                  <a:gd name="T21" fmla="*/ 209 h 283"/>
                  <a:gd name="T22" fmla="*/ 187 w 343"/>
                  <a:gd name="T23" fmla="*/ 215 h 283"/>
                  <a:gd name="T24" fmla="*/ 187 w 343"/>
                  <a:gd name="T25" fmla="*/ 272 h 283"/>
                  <a:gd name="T26" fmla="*/ 173 w 343"/>
                  <a:gd name="T27" fmla="*/ 272 h 283"/>
                  <a:gd name="T28" fmla="*/ 173 w 343"/>
                  <a:gd name="T29" fmla="*/ 147 h 283"/>
                  <a:gd name="T30" fmla="*/ 168 w 343"/>
                  <a:gd name="T31" fmla="*/ 141 h 283"/>
                  <a:gd name="T32" fmla="*/ 115 w 343"/>
                  <a:gd name="T33" fmla="*/ 141 h 283"/>
                  <a:gd name="T34" fmla="*/ 110 w 343"/>
                  <a:gd name="T35" fmla="*/ 147 h 283"/>
                  <a:gd name="T36" fmla="*/ 110 w 343"/>
                  <a:gd name="T37" fmla="*/ 272 h 283"/>
                  <a:gd name="T38" fmla="*/ 96 w 343"/>
                  <a:gd name="T39" fmla="*/ 272 h 283"/>
                  <a:gd name="T40" fmla="*/ 96 w 343"/>
                  <a:gd name="T41" fmla="*/ 192 h 283"/>
                  <a:gd name="T42" fmla="*/ 91 w 343"/>
                  <a:gd name="T43" fmla="*/ 186 h 283"/>
                  <a:gd name="T44" fmla="*/ 39 w 343"/>
                  <a:gd name="T45" fmla="*/ 186 h 283"/>
                  <a:gd name="T46" fmla="*/ 33 w 343"/>
                  <a:gd name="T47" fmla="*/ 192 h 283"/>
                  <a:gd name="T48" fmla="*/ 33 w 343"/>
                  <a:gd name="T49" fmla="*/ 272 h 283"/>
                  <a:gd name="T50" fmla="*/ 12 w 343"/>
                  <a:gd name="T51" fmla="*/ 272 h 283"/>
                  <a:gd name="T52" fmla="*/ 12 w 343"/>
                  <a:gd name="T53" fmla="*/ 5 h 283"/>
                  <a:gd name="T54" fmla="*/ 6 w 343"/>
                  <a:gd name="T55" fmla="*/ 0 h 283"/>
                  <a:gd name="T56" fmla="*/ 0 w 343"/>
                  <a:gd name="T57" fmla="*/ 5 h 283"/>
                  <a:gd name="T58" fmla="*/ 0 w 343"/>
                  <a:gd name="T59" fmla="*/ 277 h 283"/>
                  <a:gd name="T60" fmla="*/ 6 w 343"/>
                  <a:gd name="T61" fmla="*/ 283 h 283"/>
                  <a:gd name="T62" fmla="*/ 39 w 343"/>
                  <a:gd name="T63" fmla="*/ 283 h 283"/>
                  <a:gd name="T64" fmla="*/ 91 w 343"/>
                  <a:gd name="T65" fmla="*/ 283 h 283"/>
                  <a:gd name="T66" fmla="*/ 338 w 343"/>
                  <a:gd name="T67" fmla="*/ 283 h 283"/>
                  <a:gd name="T68" fmla="*/ 343 w 343"/>
                  <a:gd name="T69" fmla="*/ 277 h 283"/>
                  <a:gd name="T70" fmla="*/ 338 w 343"/>
                  <a:gd name="T71" fmla="*/ 272 h 283"/>
                  <a:gd name="T72" fmla="*/ 275 w 343"/>
                  <a:gd name="T73" fmla="*/ 127 h 283"/>
                  <a:gd name="T74" fmla="*/ 316 w 343"/>
                  <a:gd name="T75" fmla="*/ 127 h 283"/>
                  <a:gd name="T76" fmla="*/ 316 w 343"/>
                  <a:gd name="T77" fmla="*/ 272 h 283"/>
                  <a:gd name="T78" fmla="*/ 275 w 343"/>
                  <a:gd name="T79" fmla="*/ 272 h 283"/>
                  <a:gd name="T80" fmla="*/ 275 w 343"/>
                  <a:gd name="T81" fmla="*/ 127 h 283"/>
                  <a:gd name="T82" fmla="*/ 198 w 343"/>
                  <a:gd name="T83" fmla="*/ 221 h 283"/>
                  <a:gd name="T84" fmla="*/ 239 w 343"/>
                  <a:gd name="T85" fmla="*/ 221 h 283"/>
                  <a:gd name="T86" fmla="*/ 239 w 343"/>
                  <a:gd name="T87" fmla="*/ 272 h 283"/>
                  <a:gd name="T88" fmla="*/ 198 w 343"/>
                  <a:gd name="T89" fmla="*/ 272 h 283"/>
                  <a:gd name="T90" fmla="*/ 198 w 343"/>
                  <a:gd name="T91" fmla="*/ 221 h 283"/>
                  <a:gd name="T92" fmla="*/ 121 w 343"/>
                  <a:gd name="T93" fmla="*/ 152 h 283"/>
                  <a:gd name="T94" fmla="*/ 162 w 343"/>
                  <a:gd name="T95" fmla="*/ 152 h 283"/>
                  <a:gd name="T96" fmla="*/ 162 w 343"/>
                  <a:gd name="T97" fmla="*/ 272 h 283"/>
                  <a:gd name="T98" fmla="*/ 121 w 343"/>
                  <a:gd name="T99" fmla="*/ 272 h 283"/>
                  <a:gd name="T100" fmla="*/ 121 w 343"/>
                  <a:gd name="T101" fmla="*/ 152 h 283"/>
                  <a:gd name="T102" fmla="*/ 44 w 343"/>
                  <a:gd name="T103" fmla="*/ 272 h 283"/>
                  <a:gd name="T104" fmla="*/ 44 w 343"/>
                  <a:gd name="T105" fmla="*/ 198 h 283"/>
                  <a:gd name="T106" fmla="*/ 85 w 343"/>
                  <a:gd name="T107" fmla="*/ 198 h 283"/>
                  <a:gd name="T108" fmla="*/ 85 w 343"/>
                  <a:gd name="T109" fmla="*/ 272 h 283"/>
                  <a:gd name="T110" fmla="*/ 44 w 343"/>
                  <a:gd name="T111" fmla="*/ 272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43" h="283">
                    <a:moveTo>
                      <a:pt x="338" y="272"/>
                    </a:moveTo>
                    <a:cubicBezTo>
                      <a:pt x="327" y="272"/>
                      <a:pt x="327" y="272"/>
                      <a:pt x="327" y="272"/>
                    </a:cubicBezTo>
                    <a:cubicBezTo>
                      <a:pt x="327" y="122"/>
                      <a:pt x="327" y="122"/>
                      <a:pt x="327" y="122"/>
                    </a:cubicBezTo>
                    <a:cubicBezTo>
                      <a:pt x="327" y="119"/>
                      <a:pt x="325" y="116"/>
                      <a:pt x="321" y="116"/>
                    </a:cubicBezTo>
                    <a:cubicBezTo>
                      <a:pt x="269" y="116"/>
                      <a:pt x="269" y="116"/>
                      <a:pt x="269" y="116"/>
                    </a:cubicBezTo>
                    <a:cubicBezTo>
                      <a:pt x="266" y="116"/>
                      <a:pt x="263" y="119"/>
                      <a:pt x="263" y="122"/>
                    </a:cubicBezTo>
                    <a:cubicBezTo>
                      <a:pt x="263" y="272"/>
                      <a:pt x="263" y="272"/>
                      <a:pt x="263" y="272"/>
                    </a:cubicBezTo>
                    <a:cubicBezTo>
                      <a:pt x="250" y="272"/>
                      <a:pt x="250" y="272"/>
                      <a:pt x="250" y="272"/>
                    </a:cubicBezTo>
                    <a:cubicBezTo>
                      <a:pt x="250" y="215"/>
                      <a:pt x="250" y="215"/>
                      <a:pt x="250" y="215"/>
                    </a:cubicBezTo>
                    <a:cubicBezTo>
                      <a:pt x="250" y="212"/>
                      <a:pt x="248" y="209"/>
                      <a:pt x="245" y="209"/>
                    </a:cubicBezTo>
                    <a:cubicBezTo>
                      <a:pt x="192" y="209"/>
                      <a:pt x="192" y="209"/>
                      <a:pt x="192" y="209"/>
                    </a:cubicBezTo>
                    <a:cubicBezTo>
                      <a:pt x="189" y="209"/>
                      <a:pt x="187" y="212"/>
                      <a:pt x="187" y="215"/>
                    </a:cubicBezTo>
                    <a:cubicBezTo>
                      <a:pt x="187" y="272"/>
                      <a:pt x="187" y="272"/>
                      <a:pt x="187" y="272"/>
                    </a:cubicBezTo>
                    <a:cubicBezTo>
                      <a:pt x="173" y="272"/>
                      <a:pt x="173" y="272"/>
                      <a:pt x="173" y="272"/>
                    </a:cubicBezTo>
                    <a:cubicBezTo>
                      <a:pt x="173" y="147"/>
                      <a:pt x="173" y="147"/>
                      <a:pt x="173" y="147"/>
                    </a:cubicBezTo>
                    <a:cubicBezTo>
                      <a:pt x="173" y="144"/>
                      <a:pt x="171" y="141"/>
                      <a:pt x="168" y="141"/>
                    </a:cubicBezTo>
                    <a:cubicBezTo>
                      <a:pt x="115" y="141"/>
                      <a:pt x="115" y="141"/>
                      <a:pt x="115" y="141"/>
                    </a:cubicBezTo>
                    <a:cubicBezTo>
                      <a:pt x="112" y="141"/>
                      <a:pt x="110" y="144"/>
                      <a:pt x="110" y="147"/>
                    </a:cubicBezTo>
                    <a:cubicBezTo>
                      <a:pt x="110" y="272"/>
                      <a:pt x="110" y="272"/>
                      <a:pt x="110" y="272"/>
                    </a:cubicBezTo>
                    <a:cubicBezTo>
                      <a:pt x="96" y="272"/>
                      <a:pt x="96" y="272"/>
                      <a:pt x="96" y="272"/>
                    </a:cubicBezTo>
                    <a:cubicBezTo>
                      <a:pt x="96" y="192"/>
                      <a:pt x="96" y="192"/>
                      <a:pt x="96" y="192"/>
                    </a:cubicBezTo>
                    <a:cubicBezTo>
                      <a:pt x="96" y="189"/>
                      <a:pt x="94" y="186"/>
                      <a:pt x="91" y="186"/>
                    </a:cubicBezTo>
                    <a:cubicBezTo>
                      <a:pt x="39" y="186"/>
                      <a:pt x="39" y="186"/>
                      <a:pt x="39" y="186"/>
                    </a:cubicBezTo>
                    <a:cubicBezTo>
                      <a:pt x="35" y="186"/>
                      <a:pt x="33" y="189"/>
                      <a:pt x="33" y="192"/>
                    </a:cubicBezTo>
                    <a:cubicBezTo>
                      <a:pt x="33" y="272"/>
                      <a:pt x="33" y="272"/>
                      <a:pt x="33" y="272"/>
                    </a:cubicBezTo>
                    <a:cubicBezTo>
                      <a:pt x="12" y="272"/>
                      <a:pt x="12" y="272"/>
                      <a:pt x="12" y="272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2"/>
                      <a:pt x="9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0" y="280"/>
                      <a:pt x="3" y="283"/>
                      <a:pt x="6" y="283"/>
                    </a:cubicBezTo>
                    <a:cubicBezTo>
                      <a:pt x="39" y="283"/>
                      <a:pt x="39" y="283"/>
                      <a:pt x="39" y="283"/>
                    </a:cubicBezTo>
                    <a:cubicBezTo>
                      <a:pt x="91" y="283"/>
                      <a:pt x="91" y="283"/>
                      <a:pt x="91" y="283"/>
                    </a:cubicBezTo>
                    <a:cubicBezTo>
                      <a:pt x="338" y="283"/>
                      <a:pt x="338" y="283"/>
                      <a:pt x="338" y="283"/>
                    </a:cubicBezTo>
                    <a:cubicBezTo>
                      <a:pt x="341" y="283"/>
                      <a:pt x="343" y="280"/>
                      <a:pt x="343" y="277"/>
                    </a:cubicBezTo>
                    <a:cubicBezTo>
                      <a:pt x="343" y="274"/>
                      <a:pt x="341" y="272"/>
                      <a:pt x="338" y="272"/>
                    </a:cubicBezTo>
                    <a:close/>
                    <a:moveTo>
                      <a:pt x="275" y="127"/>
                    </a:moveTo>
                    <a:cubicBezTo>
                      <a:pt x="316" y="127"/>
                      <a:pt x="316" y="127"/>
                      <a:pt x="316" y="127"/>
                    </a:cubicBezTo>
                    <a:cubicBezTo>
                      <a:pt x="316" y="272"/>
                      <a:pt x="316" y="272"/>
                      <a:pt x="316" y="272"/>
                    </a:cubicBezTo>
                    <a:cubicBezTo>
                      <a:pt x="275" y="272"/>
                      <a:pt x="275" y="272"/>
                      <a:pt x="275" y="272"/>
                    </a:cubicBezTo>
                    <a:lnTo>
                      <a:pt x="275" y="127"/>
                    </a:lnTo>
                    <a:close/>
                    <a:moveTo>
                      <a:pt x="198" y="221"/>
                    </a:moveTo>
                    <a:cubicBezTo>
                      <a:pt x="239" y="221"/>
                      <a:pt x="239" y="221"/>
                      <a:pt x="239" y="221"/>
                    </a:cubicBezTo>
                    <a:cubicBezTo>
                      <a:pt x="239" y="272"/>
                      <a:pt x="239" y="272"/>
                      <a:pt x="239" y="272"/>
                    </a:cubicBezTo>
                    <a:cubicBezTo>
                      <a:pt x="198" y="272"/>
                      <a:pt x="198" y="272"/>
                      <a:pt x="198" y="272"/>
                    </a:cubicBezTo>
                    <a:lnTo>
                      <a:pt x="198" y="221"/>
                    </a:lnTo>
                    <a:close/>
                    <a:moveTo>
                      <a:pt x="121" y="152"/>
                    </a:moveTo>
                    <a:cubicBezTo>
                      <a:pt x="162" y="152"/>
                      <a:pt x="162" y="152"/>
                      <a:pt x="162" y="152"/>
                    </a:cubicBezTo>
                    <a:cubicBezTo>
                      <a:pt x="162" y="272"/>
                      <a:pt x="162" y="272"/>
                      <a:pt x="162" y="272"/>
                    </a:cubicBezTo>
                    <a:cubicBezTo>
                      <a:pt x="121" y="272"/>
                      <a:pt x="121" y="272"/>
                      <a:pt x="121" y="272"/>
                    </a:cubicBezTo>
                    <a:lnTo>
                      <a:pt x="121" y="152"/>
                    </a:lnTo>
                    <a:close/>
                    <a:moveTo>
                      <a:pt x="44" y="272"/>
                    </a:moveTo>
                    <a:cubicBezTo>
                      <a:pt x="44" y="198"/>
                      <a:pt x="44" y="198"/>
                      <a:pt x="44" y="198"/>
                    </a:cubicBezTo>
                    <a:cubicBezTo>
                      <a:pt x="85" y="198"/>
                      <a:pt x="85" y="198"/>
                      <a:pt x="85" y="198"/>
                    </a:cubicBezTo>
                    <a:cubicBezTo>
                      <a:pt x="85" y="272"/>
                      <a:pt x="85" y="272"/>
                      <a:pt x="85" y="272"/>
                    </a:cubicBezTo>
                    <a:lnTo>
                      <a:pt x="44" y="2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" name="Freeform 120">
                <a:extLst>
                  <a:ext uri="{FF2B5EF4-FFF2-40B4-BE49-F238E27FC236}">
                    <a16:creationId xmlns:a16="http://schemas.microsoft.com/office/drawing/2014/main" id="{E23E2E14-3D16-0412-74EB-6831479C1A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28951" y="6321425"/>
                <a:ext cx="350838" cy="179388"/>
              </a:xfrm>
              <a:custGeom>
                <a:avLst/>
                <a:gdLst>
                  <a:gd name="T0" fmla="*/ 23 w 276"/>
                  <a:gd name="T1" fmla="*/ 125 h 142"/>
                  <a:gd name="T2" fmla="*/ 46 w 276"/>
                  <a:gd name="T3" fmla="*/ 102 h 142"/>
                  <a:gd name="T4" fmla="*/ 43 w 276"/>
                  <a:gd name="T5" fmla="*/ 91 h 142"/>
                  <a:gd name="T6" fmla="*/ 84 w 276"/>
                  <a:gd name="T7" fmla="*/ 55 h 142"/>
                  <a:gd name="T8" fmla="*/ 100 w 276"/>
                  <a:gd name="T9" fmla="*/ 61 h 142"/>
                  <a:gd name="T10" fmla="*/ 113 w 276"/>
                  <a:gd name="T11" fmla="*/ 57 h 142"/>
                  <a:gd name="T12" fmla="*/ 158 w 276"/>
                  <a:gd name="T13" fmla="*/ 105 h 142"/>
                  <a:gd name="T14" fmla="*/ 153 w 276"/>
                  <a:gd name="T15" fmla="*/ 119 h 142"/>
                  <a:gd name="T16" fmla="*/ 176 w 276"/>
                  <a:gd name="T17" fmla="*/ 142 h 142"/>
                  <a:gd name="T18" fmla="*/ 200 w 276"/>
                  <a:gd name="T19" fmla="*/ 119 h 142"/>
                  <a:gd name="T20" fmla="*/ 194 w 276"/>
                  <a:gd name="T21" fmla="*/ 105 h 142"/>
                  <a:gd name="T22" fmla="*/ 244 w 276"/>
                  <a:gd name="T23" fmla="*/ 44 h 142"/>
                  <a:gd name="T24" fmla="*/ 253 w 276"/>
                  <a:gd name="T25" fmla="*/ 47 h 142"/>
                  <a:gd name="T26" fmla="*/ 276 w 276"/>
                  <a:gd name="T27" fmla="*/ 23 h 142"/>
                  <a:gd name="T28" fmla="*/ 253 w 276"/>
                  <a:gd name="T29" fmla="*/ 0 h 142"/>
                  <a:gd name="T30" fmla="*/ 230 w 276"/>
                  <a:gd name="T31" fmla="*/ 23 h 142"/>
                  <a:gd name="T32" fmla="*/ 235 w 276"/>
                  <a:gd name="T33" fmla="*/ 37 h 142"/>
                  <a:gd name="T34" fmla="*/ 185 w 276"/>
                  <a:gd name="T35" fmla="*/ 98 h 142"/>
                  <a:gd name="T36" fmla="*/ 176 w 276"/>
                  <a:gd name="T37" fmla="*/ 96 h 142"/>
                  <a:gd name="T38" fmla="*/ 167 w 276"/>
                  <a:gd name="T39" fmla="*/ 98 h 142"/>
                  <a:gd name="T40" fmla="*/ 120 w 276"/>
                  <a:gd name="T41" fmla="*/ 48 h 142"/>
                  <a:gd name="T42" fmla="*/ 123 w 276"/>
                  <a:gd name="T43" fmla="*/ 38 h 142"/>
                  <a:gd name="T44" fmla="*/ 100 w 276"/>
                  <a:gd name="T45" fmla="*/ 15 h 142"/>
                  <a:gd name="T46" fmla="*/ 76 w 276"/>
                  <a:gd name="T47" fmla="*/ 38 h 142"/>
                  <a:gd name="T48" fmla="*/ 77 w 276"/>
                  <a:gd name="T49" fmla="*/ 45 h 142"/>
                  <a:gd name="T50" fmla="*/ 36 w 276"/>
                  <a:gd name="T51" fmla="*/ 83 h 142"/>
                  <a:gd name="T52" fmla="*/ 23 w 276"/>
                  <a:gd name="T53" fmla="*/ 79 h 142"/>
                  <a:gd name="T54" fmla="*/ 0 w 276"/>
                  <a:gd name="T55" fmla="*/ 102 h 142"/>
                  <a:gd name="T56" fmla="*/ 23 w 276"/>
                  <a:gd name="T57" fmla="*/ 125 h 142"/>
                  <a:gd name="T58" fmla="*/ 253 w 276"/>
                  <a:gd name="T59" fmla="*/ 12 h 142"/>
                  <a:gd name="T60" fmla="*/ 265 w 276"/>
                  <a:gd name="T61" fmla="*/ 23 h 142"/>
                  <a:gd name="T62" fmla="*/ 253 w 276"/>
                  <a:gd name="T63" fmla="*/ 35 h 142"/>
                  <a:gd name="T64" fmla="*/ 242 w 276"/>
                  <a:gd name="T65" fmla="*/ 23 h 142"/>
                  <a:gd name="T66" fmla="*/ 253 w 276"/>
                  <a:gd name="T67" fmla="*/ 12 h 142"/>
                  <a:gd name="T68" fmla="*/ 188 w 276"/>
                  <a:gd name="T69" fmla="*/ 119 h 142"/>
                  <a:gd name="T70" fmla="*/ 176 w 276"/>
                  <a:gd name="T71" fmla="*/ 131 h 142"/>
                  <a:gd name="T72" fmla="*/ 165 w 276"/>
                  <a:gd name="T73" fmla="*/ 119 h 142"/>
                  <a:gd name="T74" fmla="*/ 176 w 276"/>
                  <a:gd name="T75" fmla="*/ 107 h 142"/>
                  <a:gd name="T76" fmla="*/ 188 w 276"/>
                  <a:gd name="T77" fmla="*/ 119 h 142"/>
                  <a:gd name="T78" fmla="*/ 100 w 276"/>
                  <a:gd name="T79" fmla="*/ 26 h 142"/>
                  <a:gd name="T80" fmla="*/ 111 w 276"/>
                  <a:gd name="T81" fmla="*/ 38 h 142"/>
                  <a:gd name="T82" fmla="*/ 100 w 276"/>
                  <a:gd name="T83" fmla="*/ 50 h 142"/>
                  <a:gd name="T84" fmla="*/ 88 w 276"/>
                  <a:gd name="T85" fmla="*/ 38 h 142"/>
                  <a:gd name="T86" fmla="*/ 100 w 276"/>
                  <a:gd name="T87" fmla="*/ 26 h 142"/>
                  <a:gd name="T88" fmla="*/ 23 w 276"/>
                  <a:gd name="T89" fmla="*/ 90 h 142"/>
                  <a:gd name="T90" fmla="*/ 34 w 276"/>
                  <a:gd name="T91" fmla="*/ 102 h 142"/>
                  <a:gd name="T92" fmla="*/ 23 w 276"/>
                  <a:gd name="T93" fmla="*/ 114 h 142"/>
                  <a:gd name="T94" fmla="*/ 11 w 276"/>
                  <a:gd name="T95" fmla="*/ 102 h 142"/>
                  <a:gd name="T96" fmla="*/ 23 w 276"/>
                  <a:gd name="T97" fmla="*/ 9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6" h="142">
                    <a:moveTo>
                      <a:pt x="23" y="125"/>
                    </a:moveTo>
                    <a:cubicBezTo>
                      <a:pt x="35" y="125"/>
                      <a:pt x="46" y="115"/>
                      <a:pt x="46" y="102"/>
                    </a:cubicBezTo>
                    <a:cubicBezTo>
                      <a:pt x="46" y="98"/>
                      <a:pt x="45" y="94"/>
                      <a:pt x="43" y="91"/>
                    </a:cubicBezTo>
                    <a:cubicBezTo>
                      <a:pt x="84" y="55"/>
                      <a:pt x="84" y="55"/>
                      <a:pt x="84" y="55"/>
                    </a:cubicBezTo>
                    <a:cubicBezTo>
                      <a:pt x="88" y="59"/>
                      <a:pt x="93" y="61"/>
                      <a:pt x="100" y="61"/>
                    </a:cubicBezTo>
                    <a:cubicBezTo>
                      <a:pt x="105" y="61"/>
                      <a:pt x="109" y="60"/>
                      <a:pt x="113" y="57"/>
                    </a:cubicBezTo>
                    <a:cubicBezTo>
                      <a:pt x="158" y="105"/>
                      <a:pt x="158" y="105"/>
                      <a:pt x="158" y="105"/>
                    </a:cubicBezTo>
                    <a:cubicBezTo>
                      <a:pt x="155" y="109"/>
                      <a:pt x="153" y="114"/>
                      <a:pt x="153" y="119"/>
                    </a:cubicBezTo>
                    <a:cubicBezTo>
                      <a:pt x="153" y="132"/>
                      <a:pt x="164" y="142"/>
                      <a:pt x="176" y="142"/>
                    </a:cubicBezTo>
                    <a:cubicBezTo>
                      <a:pt x="189" y="142"/>
                      <a:pt x="200" y="132"/>
                      <a:pt x="200" y="119"/>
                    </a:cubicBezTo>
                    <a:cubicBezTo>
                      <a:pt x="200" y="114"/>
                      <a:pt x="198" y="109"/>
                      <a:pt x="194" y="105"/>
                    </a:cubicBezTo>
                    <a:cubicBezTo>
                      <a:pt x="244" y="44"/>
                      <a:pt x="244" y="44"/>
                      <a:pt x="244" y="44"/>
                    </a:cubicBezTo>
                    <a:cubicBezTo>
                      <a:pt x="247" y="46"/>
                      <a:pt x="250" y="47"/>
                      <a:pt x="253" y="47"/>
                    </a:cubicBezTo>
                    <a:cubicBezTo>
                      <a:pt x="266" y="47"/>
                      <a:pt x="276" y="36"/>
                      <a:pt x="276" y="23"/>
                    </a:cubicBezTo>
                    <a:cubicBezTo>
                      <a:pt x="276" y="11"/>
                      <a:pt x="266" y="0"/>
                      <a:pt x="253" y="0"/>
                    </a:cubicBezTo>
                    <a:cubicBezTo>
                      <a:pt x="240" y="0"/>
                      <a:pt x="230" y="11"/>
                      <a:pt x="230" y="23"/>
                    </a:cubicBezTo>
                    <a:cubicBezTo>
                      <a:pt x="230" y="29"/>
                      <a:pt x="232" y="33"/>
                      <a:pt x="235" y="37"/>
                    </a:cubicBezTo>
                    <a:cubicBezTo>
                      <a:pt x="185" y="98"/>
                      <a:pt x="185" y="98"/>
                      <a:pt x="185" y="98"/>
                    </a:cubicBezTo>
                    <a:cubicBezTo>
                      <a:pt x="183" y="97"/>
                      <a:pt x="180" y="96"/>
                      <a:pt x="176" y="96"/>
                    </a:cubicBezTo>
                    <a:cubicBezTo>
                      <a:pt x="173" y="96"/>
                      <a:pt x="170" y="97"/>
                      <a:pt x="167" y="98"/>
                    </a:cubicBezTo>
                    <a:cubicBezTo>
                      <a:pt x="120" y="48"/>
                      <a:pt x="120" y="48"/>
                      <a:pt x="120" y="48"/>
                    </a:cubicBezTo>
                    <a:cubicBezTo>
                      <a:pt x="122" y="45"/>
                      <a:pt x="123" y="42"/>
                      <a:pt x="123" y="38"/>
                    </a:cubicBezTo>
                    <a:cubicBezTo>
                      <a:pt x="123" y="25"/>
                      <a:pt x="112" y="15"/>
                      <a:pt x="100" y="15"/>
                    </a:cubicBezTo>
                    <a:cubicBezTo>
                      <a:pt x="87" y="15"/>
                      <a:pt x="76" y="25"/>
                      <a:pt x="76" y="38"/>
                    </a:cubicBezTo>
                    <a:cubicBezTo>
                      <a:pt x="76" y="40"/>
                      <a:pt x="77" y="43"/>
                      <a:pt x="77" y="45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2" y="80"/>
                      <a:pt x="28" y="79"/>
                      <a:pt x="23" y="79"/>
                    </a:cubicBezTo>
                    <a:cubicBezTo>
                      <a:pt x="10" y="79"/>
                      <a:pt x="0" y="89"/>
                      <a:pt x="0" y="102"/>
                    </a:cubicBezTo>
                    <a:cubicBezTo>
                      <a:pt x="0" y="115"/>
                      <a:pt x="10" y="125"/>
                      <a:pt x="23" y="125"/>
                    </a:cubicBezTo>
                    <a:close/>
                    <a:moveTo>
                      <a:pt x="253" y="12"/>
                    </a:moveTo>
                    <a:cubicBezTo>
                      <a:pt x="260" y="12"/>
                      <a:pt x="265" y="17"/>
                      <a:pt x="265" y="23"/>
                    </a:cubicBezTo>
                    <a:cubicBezTo>
                      <a:pt x="265" y="30"/>
                      <a:pt x="260" y="35"/>
                      <a:pt x="253" y="35"/>
                    </a:cubicBezTo>
                    <a:cubicBezTo>
                      <a:pt x="247" y="35"/>
                      <a:pt x="242" y="30"/>
                      <a:pt x="242" y="23"/>
                    </a:cubicBezTo>
                    <a:cubicBezTo>
                      <a:pt x="242" y="17"/>
                      <a:pt x="247" y="12"/>
                      <a:pt x="253" y="12"/>
                    </a:cubicBezTo>
                    <a:close/>
                    <a:moveTo>
                      <a:pt x="188" y="119"/>
                    </a:moveTo>
                    <a:cubicBezTo>
                      <a:pt x="188" y="126"/>
                      <a:pt x="183" y="131"/>
                      <a:pt x="176" y="131"/>
                    </a:cubicBezTo>
                    <a:cubicBezTo>
                      <a:pt x="170" y="131"/>
                      <a:pt x="165" y="126"/>
                      <a:pt x="165" y="119"/>
                    </a:cubicBezTo>
                    <a:cubicBezTo>
                      <a:pt x="165" y="113"/>
                      <a:pt x="170" y="107"/>
                      <a:pt x="176" y="107"/>
                    </a:cubicBezTo>
                    <a:cubicBezTo>
                      <a:pt x="183" y="107"/>
                      <a:pt x="188" y="113"/>
                      <a:pt x="188" y="119"/>
                    </a:cubicBezTo>
                    <a:close/>
                    <a:moveTo>
                      <a:pt x="100" y="26"/>
                    </a:moveTo>
                    <a:cubicBezTo>
                      <a:pt x="106" y="26"/>
                      <a:pt x="111" y="32"/>
                      <a:pt x="111" y="38"/>
                    </a:cubicBezTo>
                    <a:cubicBezTo>
                      <a:pt x="111" y="44"/>
                      <a:pt x="106" y="50"/>
                      <a:pt x="100" y="50"/>
                    </a:cubicBezTo>
                    <a:cubicBezTo>
                      <a:pt x="93" y="50"/>
                      <a:pt x="88" y="44"/>
                      <a:pt x="88" y="38"/>
                    </a:cubicBezTo>
                    <a:cubicBezTo>
                      <a:pt x="88" y="32"/>
                      <a:pt x="93" y="26"/>
                      <a:pt x="100" y="26"/>
                    </a:cubicBezTo>
                    <a:close/>
                    <a:moveTo>
                      <a:pt x="23" y="90"/>
                    </a:moveTo>
                    <a:cubicBezTo>
                      <a:pt x="29" y="90"/>
                      <a:pt x="34" y="95"/>
                      <a:pt x="34" y="102"/>
                    </a:cubicBezTo>
                    <a:cubicBezTo>
                      <a:pt x="34" y="108"/>
                      <a:pt x="29" y="114"/>
                      <a:pt x="23" y="114"/>
                    </a:cubicBezTo>
                    <a:cubicBezTo>
                      <a:pt x="16" y="114"/>
                      <a:pt x="11" y="108"/>
                      <a:pt x="11" y="102"/>
                    </a:cubicBezTo>
                    <a:cubicBezTo>
                      <a:pt x="11" y="95"/>
                      <a:pt x="16" y="90"/>
                      <a:pt x="23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5168BB4-4102-4829-6717-253D4964D0A3}"/>
              </a:ext>
            </a:extLst>
          </p:cNvPr>
          <p:cNvGrpSpPr/>
          <p:nvPr/>
        </p:nvGrpSpPr>
        <p:grpSpPr>
          <a:xfrm>
            <a:off x="4607496" y="3657775"/>
            <a:ext cx="1005840" cy="1005840"/>
            <a:chOff x="4607496" y="3657775"/>
            <a:chExt cx="1005840" cy="100584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02A3657-F517-201D-31EA-01C2B2B478E2}"/>
                </a:ext>
              </a:extLst>
            </p:cNvPr>
            <p:cNvSpPr/>
            <p:nvPr/>
          </p:nvSpPr>
          <p:spPr bwMode="auto">
            <a:xfrm>
              <a:off x="4607496" y="3657775"/>
              <a:ext cx="1005840" cy="1005840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B24B3EC-D9CD-89B0-E706-E3F5CD3DA0D5}"/>
                </a:ext>
              </a:extLst>
            </p:cNvPr>
            <p:cNvGrpSpPr/>
            <p:nvPr/>
          </p:nvGrpSpPr>
          <p:grpSpPr>
            <a:xfrm>
              <a:off x="4887796" y="3874310"/>
              <a:ext cx="445241" cy="572771"/>
              <a:chOff x="4857751" y="6235700"/>
              <a:chExt cx="349250" cy="455613"/>
            </a:xfrm>
            <a:solidFill>
              <a:schemeClr val="accent1"/>
            </a:solidFill>
          </p:grpSpPr>
          <p:sp>
            <p:nvSpPr>
              <p:cNvPr id="30" name="Freeform 121">
                <a:extLst>
                  <a:ext uri="{FF2B5EF4-FFF2-40B4-BE49-F238E27FC236}">
                    <a16:creationId xmlns:a16="http://schemas.microsoft.com/office/drawing/2014/main" id="{56F3DA13-4540-0786-F9C3-7E9591DF59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2201" y="6296025"/>
                <a:ext cx="258763" cy="336550"/>
              </a:xfrm>
              <a:custGeom>
                <a:avLst/>
                <a:gdLst>
                  <a:gd name="T0" fmla="*/ 200 w 204"/>
                  <a:gd name="T1" fmla="*/ 22 h 265"/>
                  <a:gd name="T2" fmla="*/ 147 w 204"/>
                  <a:gd name="T3" fmla="*/ 8 h 265"/>
                  <a:gd name="T4" fmla="*/ 57 w 204"/>
                  <a:gd name="T5" fmla="*/ 8 h 265"/>
                  <a:gd name="T6" fmla="*/ 5 w 204"/>
                  <a:gd name="T7" fmla="*/ 22 h 265"/>
                  <a:gd name="T8" fmla="*/ 0 w 204"/>
                  <a:gd name="T9" fmla="*/ 27 h 265"/>
                  <a:gd name="T10" fmla="*/ 0 w 204"/>
                  <a:gd name="T11" fmla="*/ 141 h 265"/>
                  <a:gd name="T12" fmla="*/ 62 w 204"/>
                  <a:gd name="T13" fmla="*/ 244 h 265"/>
                  <a:gd name="T14" fmla="*/ 100 w 204"/>
                  <a:gd name="T15" fmla="*/ 264 h 265"/>
                  <a:gd name="T16" fmla="*/ 102 w 204"/>
                  <a:gd name="T17" fmla="*/ 265 h 265"/>
                  <a:gd name="T18" fmla="*/ 105 w 204"/>
                  <a:gd name="T19" fmla="*/ 264 h 265"/>
                  <a:gd name="T20" fmla="*/ 143 w 204"/>
                  <a:gd name="T21" fmla="*/ 244 h 265"/>
                  <a:gd name="T22" fmla="*/ 204 w 204"/>
                  <a:gd name="T23" fmla="*/ 141 h 265"/>
                  <a:gd name="T24" fmla="*/ 204 w 204"/>
                  <a:gd name="T25" fmla="*/ 27 h 265"/>
                  <a:gd name="T26" fmla="*/ 200 w 204"/>
                  <a:gd name="T27" fmla="*/ 22 h 265"/>
                  <a:gd name="T28" fmla="*/ 193 w 204"/>
                  <a:gd name="T29" fmla="*/ 141 h 265"/>
                  <a:gd name="T30" fmla="*/ 137 w 204"/>
                  <a:gd name="T31" fmla="*/ 234 h 265"/>
                  <a:gd name="T32" fmla="*/ 137 w 204"/>
                  <a:gd name="T33" fmla="*/ 234 h 265"/>
                  <a:gd name="T34" fmla="*/ 102 w 204"/>
                  <a:gd name="T35" fmla="*/ 252 h 265"/>
                  <a:gd name="T36" fmla="*/ 68 w 204"/>
                  <a:gd name="T37" fmla="*/ 234 h 265"/>
                  <a:gd name="T38" fmla="*/ 12 w 204"/>
                  <a:gd name="T39" fmla="*/ 141 h 265"/>
                  <a:gd name="T40" fmla="*/ 12 w 204"/>
                  <a:gd name="T41" fmla="*/ 32 h 265"/>
                  <a:gd name="T42" fmla="*/ 60 w 204"/>
                  <a:gd name="T43" fmla="*/ 19 h 265"/>
                  <a:gd name="T44" fmla="*/ 144 w 204"/>
                  <a:gd name="T45" fmla="*/ 19 h 265"/>
                  <a:gd name="T46" fmla="*/ 193 w 204"/>
                  <a:gd name="T47" fmla="*/ 32 h 265"/>
                  <a:gd name="T48" fmla="*/ 193 w 204"/>
                  <a:gd name="T49" fmla="*/ 141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4" h="265">
                    <a:moveTo>
                      <a:pt x="200" y="22"/>
                    </a:moveTo>
                    <a:cubicBezTo>
                      <a:pt x="147" y="8"/>
                      <a:pt x="147" y="8"/>
                      <a:pt x="147" y="8"/>
                    </a:cubicBezTo>
                    <a:cubicBezTo>
                      <a:pt x="118" y="0"/>
                      <a:pt x="87" y="0"/>
                      <a:pt x="57" y="8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2" y="23"/>
                      <a:pt x="0" y="25"/>
                      <a:pt x="0" y="27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0" y="184"/>
                      <a:pt x="24" y="224"/>
                      <a:pt x="62" y="244"/>
                    </a:cubicBezTo>
                    <a:cubicBezTo>
                      <a:pt x="100" y="264"/>
                      <a:pt x="100" y="264"/>
                      <a:pt x="100" y="264"/>
                    </a:cubicBezTo>
                    <a:cubicBezTo>
                      <a:pt x="101" y="264"/>
                      <a:pt x="101" y="265"/>
                      <a:pt x="102" y="265"/>
                    </a:cubicBezTo>
                    <a:cubicBezTo>
                      <a:pt x="103" y="265"/>
                      <a:pt x="104" y="264"/>
                      <a:pt x="105" y="264"/>
                    </a:cubicBezTo>
                    <a:cubicBezTo>
                      <a:pt x="143" y="244"/>
                      <a:pt x="143" y="244"/>
                      <a:pt x="143" y="244"/>
                    </a:cubicBezTo>
                    <a:cubicBezTo>
                      <a:pt x="181" y="224"/>
                      <a:pt x="204" y="184"/>
                      <a:pt x="204" y="141"/>
                    </a:cubicBezTo>
                    <a:cubicBezTo>
                      <a:pt x="204" y="27"/>
                      <a:pt x="204" y="27"/>
                      <a:pt x="204" y="27"/>
                    </a:cubicBezTo>
                    <a:cubicBezTo>
                      <a:pt x="204" y="25"/>
                      <a:pt x="203" y="23"/>
                      <a:pt x="200" y="22"/>
                    </a:cubicBezTo>
                    <a:close/>
                    <a:moveTo>
                      <a:pt x="193" y="141"/>
                    </a:moveTo>
                    <a:cubicBezTo>
                      <a:pt x="193" y="180"/>
                      <a:pt x="172" y="216"/>
                      <a:pt x="137" y="234"/>
                    </a:cubicBezTo>
                    <a:cubicBezTo>
                      <a:pt x="137" y="234"/>
                      <a:pt x="137" y="234"/>
                      <a:pt x="137" y="234"/>
                    </a:cubicBezTo>
                    <a:cubicBezTo>
                      <a:pt x="102" y="252"/>
                      <a:pt x="102" y="252"/>
                      <a:pt x="102" y="252"/>
                    </a:cubicBezTo>
                    <a:cubicBezTo>
                      <a:pt x="68" y="234"/>
                      <a:pt x="68" y="234"/>
                      <a:pt x="68" y="234"/>
                    </a:cubicBezTo>
                    <a:cubicBezTo>
                      <a:pt x="33" y="216"/>
                      <a:pt x="12" y="180"/>
                      <a:pt x="12" y="14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88" y="11"/>
                      <a:pt x="117" y="11"/>
                      <a:pt x="144" y="19"/>
                    </a:cubicBezTo>
                    <a:cubicBezTo>
                      <a:pt x="193" y="32"/>
                      <a:pt x="193" y="32"/>
                      <a:pt x="193" y="32"/>
                    </a:cubicBezTo>
                    <a:lnTo>
                      <a:pt x="193" y="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" name="Freeform 122">
                <a:extLst>
                  <a:ext uri="{FF2B5EF4-FFF2-40B4-BE49-F238E27FC236}">
                    <a16:creationId xmlns:a16="http://schemas.microsoft.com/office/drawing/2014/main" id="{4614003C-6C61-D15E-721E-FCEF140CDD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57751" y="6235700"/>
                <a:ext cx="349250" cy="455613"/>
              </a:xfrm>
              <a:custGeom>
                <a:avLst/>
                <a:gdLst>
                  <a:gd name="T0" fmla="*/ 271 w 275"/>
                  <a:gd name="T1" fmla="*/ 31 h 359"/>
                  <a:gd name="T2" fmla="*/ 199 w 275"/>
                  <a:gd name="T3" fmla="*/ 11 h 359"/>
                  <a:gd name="T4" fmla="*/ 76 w 275"/>
                  <a:gd name="T5" fmla="*/ 11 h 359"/>
                  <a:gd name="T6" fmla="*/ 4 w 275"/>
                  <a:gd name="T7" fmla="*/ 31 h 359"/>
                  <a:gd name="T8" fmla="*/ 0 w 275"/>
                  <a:gd name="T9" fmla="*/ 36 h 359"/>
                  <a:gd name="T10" fmla="*/ 0 w 275"/>
                  <a:gd name="T11" fmla="*/ 192 h 359"/>
                  <a:gd name="T12" fmla="*/ 83 w 275"/>
                  <a:gd name="T13" fmla="*/ 331 h 359"/>
                  <a:gd name="T14" fmla="*/ 135 w 275"/>
                  <a:gd name="T15" fmla="*/ 359 h 359"/>
                  <a:gd name="T16" fmla="*/ 137 w 275"/>
                  <a:gd name="T17" fmla="*/ 359 h 359"/>
                  <a:gd name="T18" fmla="*/ 140 w 275"/>
                  <a:gd name="T19" fmla="*/ 359 h 359"/>
                  <a:gd name="T20" fmla="*/ 191 w 275"/>
                  <a:gd name="T21" fmla="*/ 331 h 359"/>
                  <a:gd name="T22" fmla="*/ 275 w 275"/>
                  <a:gd name="T23" fmla="*/ 192 h 359"/>
                  <a:gd name="T24" fmla="*/ 275 w 275"/>
                  <a:gd name="T25" fmla="*/ 36 h 359"/>
                  <a:gd name="T26" fmla="*/ 271 w 275"/>
                  <a:gd name="T27" fmla="*/ 31 h 359"/>
                  <a:gd name="T28" fmla="*/ 186 w 275"/>
                  <a:gd name="T29" fmla="*/ 321 h 359"/>
                  <a:gd name="T30" fmla="*/ 137 w 275"/>
                  <a:gd name="T31" fmla="*/ 347 h 359"/>
                  <a:gd name="T32" fmla="*/ 89 w 275"/>
                  <a:gd name="T33" fmla="*/ 321 h 359"/>
                  <a:gd name="T34" fmla="*/ 11 w 275"/>
                  <a:gd name="T35" fmla="*/ 192 h 359"/>
                  <a:gd name="T36" fmla="*/ 11 w 275"/>
                  <a:gd name="T37" fmla="*/ 41 h 359"/>
                  <a:gd name="T38" fmla="*/ 79 w 275"/>
                  <a:gd name="T39" fmla="*/ 22 h 359"/>
                  <a:gd name="T40" fmla="*/ 196 w 275"/>
                  <a:gd name="T41" fmla="*/ 22 h 359"/>
                  <a:gd name="T42" fmla="*/ 264 w 275"/>
                  <a:gd name="T43" fmla="*/ 41 h 359"/>
                  <a:gd name="T44" fmla="*/ 264 w 275"/>
                  <a:gd name="T45" fmla="*/ 192 h 359"/>
                  <a:gd name="T46" fmla="*/ 186 w 275"/>
                  <a:gd name="T47" fmla="*/ 321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5" h="359">
                    <a:moveTo>
                      <a:pt x="271" y="31"/>
                    </a:moveTo>
                    <a:cubicBezTo>
                      <a:pt x="199" y="11"/>
                      <a:pt x="199" y="11"/>
                      <a:pt x="199" y="11"/>
                    </a:cubicBezTo>
                    <a:cubicBezTo>
                      <a:pt x="159" y="0"/>
                      <a:pt x="116" y="0"/>
                      <a:pt x="76" y="11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1" y="31"/>
                      <a:pt x="0" y="34"/>
                      <a:pt x="0" y="36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250"/>
                      <a:pt x="32" y="304"/>
                      <a:pt x="83" y="331"/>
                    </a:cubicBezTo>
                    <a:cubicBezTo>
                      <a:pt x="135" y="359"/>
                      <a:pt x="135" y="359"/>
                      <a:pt x="135" y="359"/>
                    </a:cubicBezTo>
                    <a:cubicBezTo>
                      <a:pt x="136" y="359"/>
                      <a:pt x="136" y="359"/>
                      <a:pt x="137" y="359"/>
                    </a:cubicBezTo>
                    <a:cubicBezTo>
                      <a:pt x="138" y="359"/>
                      <a:pt x="139" y="359"/>
                      <a:pt x="140" y="359"/>
                    </a:cubicBezTo>
                    <a:cubicBezTo>
                      <a:pt x="191" y="331"/>
                      <a:pt x="191" y="331"/>
                      <a:pt x="191" y="331"/>
                    </a:cubicBezTo>
                    <a:cubicBezTo>
                      <a:pt x="243" y="304"/>
                      <a:pt x="275" y="250"/>
                      <a:pt x="275" y="192"/>
                    </a:cubicBezTo>
                    <a:cubicBezTo>
                      <a:pt x="275" y="36"/>
                      <a:pt x="275" y="36"/>
                      <a:pt x="275" y="36"/>
                    </a:cubicBezTo>
                    <a:cubicBezTo>
                      <a:pt x="275" y="34"/>
                      <a:pt x="273" y="31"/>
                      <a:pt x="271" y="31"/>
                    </a:cubicBezTo>
                    <a:close/>
                    <a:moveTo>
                      <a:pt x="186" y="321"/>
                    </a:moveTo>
                    <a:cubicBezTo>
                      <a:pt x="137" y="347"/>
                      <a:pt x="137" y="347"/>
                      <a:pt x="137" y="347"/>
                    </a:cubicBezTo>
                    <a:cubicBezTo>
                      <a:pt x="89" y="321"/>
                      <a:pt x="89" y="321"/>
                      <a:pt x="89" y="321"/>
                    </a:cubicBezTo>
                    <a:cubicBezTo>
                      <a:pt x="41" y="296"/>
                      <a:pt x="11" y="246"/>
                      <a:pt x="11" y="19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117" y="12"/>
                      <a:pt x="158" y="12"/>
                      <a:pt x="196" y="22"/>
                    </a:cubicBezTo>
                    <a:cubicBezTo>
                      <a:pt x="264" y="41"/>
                      <a:pt x="264" y="41"/>
                      <a:pt x="264" y="41"/>
                    </a:cubicBezTo>
                    <a:cubicBezTo>
                      <a:pt x="264" y="192"/>
                      <a:pt x="264" y="192"/>
                      <a:pt x="264" y="192"/>
                    </a:cubicBezTo>
                    <a:cubicBezTo>
                      <a:pt x="264" y="246"/>
                      <a:pt x="234" y="296"/>
                      <a:pt x="186" y="3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27E25F0-A78D-D147-57E2-E57A738DFD06}"/>
              </a:ext>
            </a:extLst>
          </p:cNvPr>
          <p:cNvGrpSpPr/>
          <p:nvPr/>
        </p:nvGrpSpPr>
        <p:grpSpPr>
          <a:xfrm>
            <a:off x="4607496" y="2309942"/>
            <a:ext cx="1005840" cy="1005840"/>
            <a:chOff x="4607496" y="2309942"/>
            <a:chExt cx="1005840" cy="100584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31920A1-2E90-F615-DE55-D2CE7B3D316E}"/>
                </a:ext>
              </a:extLst>
            </p:cNvPr>
            <p:cNvSpPr/>
            <p:nvPr/>
          </p:nvSpPr>
          <p:spPr bwMode="auto">
            <a:xfrm>
              <a:off x="4607496" y="2309942"/>
              <a:ext cx="1005840" cy="1005840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0AD9C936-925E-C2D0-9AEB-6704B3DE09B1}"/>
                </a:ext>
              </a:extLst>
            </p:cNvPr>
            <p:cNvGrpSpPr/>
            <p:nvPr/>
          </p:nvGrpSpPr>
          <p:grpSpPr>
            <a:xfrm>
              <a:off x="4912082" y="2521488"/>
              <a:ext cx="396669" cy="582749"/>
              <a:chOff x="3975100" y="6253163"/>
              <a:chExt cx="311150" cy="463550"/>
            </a:xfrm>
            <a:solidFill>
              <a:schemeClr val="accent1"/>
            </a:solidFill>
          </p:grpSpPr>
          <p:sp>
            <p:nvSpPr>
              <p:cNvPr id="35" name="Freeform 208">
                <a:extLst>
                  <a:ext uri="{FF2B5EF4-FFF2-40B4-BE49-F238E27FC236}">
                    <a16:creationId xmlns:a16="http://schemas.microsoft.com/office/drawing/2014/main" id="{34DE038F-2145-071A-C816-A7CA3FDC8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6253163"/>
                <a:ext cx="120650" cy="309563"/>
              </a:xfrm>
              <a:custGeom>
                <a:avLst/>
                <a:gdLst>
                  <a:gd name="T0" fmla="*/ 96 w 96"/>
                  <a:gd name="T1" fmla="*/ 192 h 244"/>
                  <a:gd name="T2" fmla="*/ 90 w 96"/>
                  <a:gd name="T3" fmla="*/ 187 h 244"/>
                  <a:gd name="T4" fmla="*/ 86 w 96"/>
                  <a:gd name="T5" fmla="*/ 189 h 244"/>
                  <a:gd name="T6" fmla="*/ 54 w 96"/>
                  <a:gd name="T7" fmla="*/ 223 h 244"/>
                  <a:gd name="T8" fmla="*/ 54 w 96"/>
                  <a:gd name="T9" fmla="*/ 5 h 244"/>
                  <a:gd name="T10" fmla="*/ 48 w 96"/>
                  <a:gd name="T11" fmla="*/ 0 h 244"/>
                  <a:gd name="T12" fmla="*/ 42 w 96"/>
                  <a:gd name="T13" fmla="*/ 5 h 244"/>
                  <a:gd name="T14" fmla="*/ 42 w 96"/>
                  <a:gd name="T15" fmla="*/ 223 h 244"/>
                  <a:gd name="T16" fmla="*/ 10 w 96"/>
                  <a:gd name="T17" fmla="*/ 188 h 244"/>
                  <a:gd name="T18" fmla="*/ 10 w 96"/>
                  <a:gd name="T19" fmla="*/ 188 h 244"/>
                  <a:gd name="T20" fmla="*/ 6 w 96"/>
                  <a:gd name="T21" fmla="*/ 187 h 244"/>
                  <a:gd name="T22" fmla="*/ 0 w 96"/>
                  <a:gd name="T23" fmla="*/ 192 h 244"/>
                  <a:gd name="T24" fmla="*/ 2 w 96"/>
                  <a:gd name="T25" fmla="*/ 196 h 244"/>
                  <a:gd name="T26" fmla="*/ 2 w 96"/>
                  <a:gd name="T27" fmla="*/ 196 h 244"/>
                  <a:gd name="T28" fmla="*/ 2 w 96"/>
                  <a:gd name="T29" fmla="*/ 196 h 244"/>
                  <a:gd name="T30" fmla="*/ 2 w 96"/>
                  <a:gd name="T31" fmla="*/ 196 h 244"/>
                  <a:gd name="T32" fmla="*/ 44 w 96"/>
                  <a:gd name="T33" fmla="*/ 241 h 244"/>
                  <a:gd name="T34" fmla="*/ 53 w 96"/>
                  <a:gd name="T35" fmla="*/ 241 h 244"/>
                  <a:gd name="T36" fmla="*/ 95 w 96"/>
                  <a:gd name="T37" fmla="*/ 196 h 244"/>
                  <a:gd name="T38" fmla="*/ 95 w 96"/>
                  <a:gd name="T39" fmla="*/ 196 h 244"/>
                  <a:gd name="T40" fmla="*/ 96 w 96"/>
                  <a:gd name="T41" fmla="*/ 192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6" h="244">
                    <a:moveTo>
                      <a:pt x="96" y="192"/>
                    </a:moveTo>
                    <a:cubicBezTo>
                      <a:pt x="96" y="189"/>
                      <a:pt x="93" y="187"/>
                      <a:pt x="90" y="187"/>
                    </a:cubicBezTo>
                    <a:cubicBezTo>
                      <a:pt x="88" y="187"/>
                      <a:pt x="87" y="188"/>
                      <a:pt x="86" y="189"/>
                    </a:cubicBezTo>
                    <a:cubicBezTo>
                      <a:pt x="54" y="223"/>
                      <a:pt x="54" y="223"/>
                      <a:pt x="54" y="223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1" y="0"/>
                      <a:pt x="48" y="0"/>
                    </a:cubicBezTo>
                    <a:cubicBezTo>
                      <a:pt x="45" y="0"/>
                      <a:pt x="42" y="2"/>
                      <a:pt x="42" y="5"/>
                    </a:cubicBezTo>
                    <a:cubicBezTo>
                      <a:pt x="42" y="223"/>
                      <a:pt x="42" y="223"/>
                      <a:pt x="42" y="223"/>
                    </a:cubicBezTo>
                    <a:cubicBezTo>
                      <a:pt x="10" y="188"/>
                      <a:pt x="10" y="188"/>
                      <a:pt x="10" y="188"/>
                    </a:cubicBezTo>
                    <a:cubicBezTo>
                      <a:pt x="10" y="188"/>
                      <a:pt x="10" y="188"/>
                      <a:pt x="10" y="188"/>
                    </a:cubicBezTo>
                    <a:cubicBezTo>
                      <a:pt x="9" y="187"/>
                      <a:pt x="7" y="187"/>
                      <a:pt x="6" y="187"/>
                    </a:cubicBezTo>
                    <a:cubicBezTo>
                      <a:pt x="3" y="187"/>
                      <a:pt x="0" y="189"/>
                      <a:pt x="0" y="192"/>
                    </a:cubicBezTo>
                    <a:cubicBezTo>
                      <a:pt x="0" y="194"/>
                      <a:pt x="1" y="195"/>
                      <a:pt x="2" y="196"/>
                    </a:cubicBezTo>
                    <a:cubicBezTo>
                      <a:pt x="2" y="196"/>
                      <a:pt x="2" y="196"/>
                      <a:pt x="2" y="196"/>
                    </a:cubicBezTo>
                    <a:cubicBezTo>
                      <a:pt x="2" y="196"/>
                      <a:pt x="2" y="196"/>
                      <a:pt x="2" y="196"/>
                    </a:cubicBezTo>
                    <a:cubicBezTo>
                      <a:pt x="2" y="196"/>
                      <a:pt x="2" y="196"/>
                      <a:pt x="2" y="196"/>
                    </a:cubicBezTo>
                    <a:cubicBezTo>
                      <a:pt x="44" y="241"/>
                      <a:pt x="44" y="241"/>
                      <a:pt x="44" y="241"/>
                    </a:cubicBezTo>
                    <a:cubicBezTo>
                      <a:pt x="46" y="244"/>
                      <a:pt x="50" y="244"/>
                      <a:pt x="53" y="241"/>
                    </a:cubicBezTo>
                    <a:cubicBezTo>
                      <a:pt x="95" y="196"/>
                      <a:pt x="95" y="196"/>
                      <a:pt x="95" y="196"/>
                    </a:cubicBezTo>
                    <a:cubicBezTo>
                      <a:pt x="95" y="196"/>
                      <a:pt x="95" y="196"/>
                      <a:pt x="95" y="196"/>
                    </a:cubicBezTo>
                    <a:cubicBezTo>
                      <a:pt x="95" y="195"/>
                      <a:pt x="96" y="194"/>
                      <a:pt x="96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6" name="Freeform 209">
                <a:extLst>
                  <a:ext uri="{FF2B5EF4-FFF2-40B4-BE49-F238E27FC236}">
                    <a16:creationId xmlns:a16="http://schemas.microsoft.com/office/drawing/2014/main" id="{5D21F63B-160A-B678-114D-86D6A58B6A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5100" y="6253163"/>
                <a:ext cx="180975" cy="463550"/>
              </a:xfrm>
              <a:custGeom>
                <a:avLst/>
                <a:gdLst>
                  <a:gd name="T0" fmla="*/ 123 w 143"/>
                  <a:gd name="T1" fmla="*/ 246 h 366"/>
                  <a:gd name="T2" fmla="*/ 112 w 143"/>
                  <a:gd name="T3" fmla="*/ 224 h 366"/>
                  <a:gd name="T4" fmla="*/ 112 w 143"/>
                  <a:gd name="T5" fmla="*/ 43 h 366"/>
                  <a:gd name="T6" fmla="*/ 69 w 143"/>
                  <a:gd name="T7" fmla="*/ 0 h 366"/>
                  <a:gd name="T8" fmla="*/ 26 w 143"/>
                  <a:gd name="T9" fmla="*/ 43 h 366"/>
                  <a:gd name="T10" fmla="*/ 26 w 143"/>
                  <a:gd name="T11" fmla="*/ 107 h 366"/>
                  <a:gd name="T12" fmla="*/ 26 w 143"/>
                  <a:gd name="T13" fmla="*/ 125 h 366"/>
                  <a:gd name="T14" fmla="*/ 26 w 143"/>
                  <a:gd name="T15" fmla="*/ 224 h 366"/>
                  <a:gd name="T16" fmla="*/ 19 w 143"/>
                  <a:gd name="T17" fmla="*/ 246 h 366"/>
                  <a:gd name="T18" fmla="*/ 2 w 143"/>
                  <a:gd name="T19" fmla="*/ 301 h 366"/>
                  <a:gd name="T20" fmla="*/ 65 w 143"/>
                  <a:gd name="T21" fmla="*/ 365 h 366"/>
                  <a:gd name="T22" fmla="*/ 73 w 143"/>
                  <a:gd name="T23" fmla="*/ 366 h 366"/>
                  <a:gd name="T24" fmla="*/ 120 w 143"/>
                  <a:gd name="T25" fmla="*/ 348 h 366"/>
                  <a:gd name="T26" fmla="*/ 143 w 143"/>
                  <a:gd name="T27" fmla="*/ 294 h 366"/>
                  <a:gd name="T28" fmla="*/ 123 w 143"/>
                  <a:gd name="T29" fmla="*/ 246 h 366"/>
                  <a:gd name="T30" fmla="*/ 112 w 143"/>
                  <a:gd name="T31" fmla="*/ 339 h 366"/>
                  <a:gd name="T32" fmla="*/ 66 w 143"/>
                  <a:gd name="T33" fmla="*/ 353 h 366"/>
                  <a:gd name="T34" fmla="*/ 13 w 143"/>
                  <a:gd name="T35" fmla="*/ 300 h 366"/>
                  <a:gd name="T36" fmla="*/ 28 w 143"/>
                  <a:gd name="T37" fmla="*/ 254 h 366"/>
                  <a:gd name="T38" fmla="*/ 38 w 143"/>
                  <a:gd name="T39" fmla="*/ 224 h 366"/>
                  <a:gd name="T40" fmla="*/ 38 w 143"/>
                  <a:gd name="T41" fmla="*/ 125 h 366"/>
                  <a:gd name="T42" fmla="*/ 38 w 143"/>
                  <a:gd name="T43" fmla="*/ 107 h 366"/>
                  <a:gd name="T44" fmla="*/ 38 w 143"/>
                  <a:gd name="T45" fmla="*/ 43 h 366"/>
                  <a:gd name="T46" fmla="*/ 69 w 143"/>
                  <a:gd name="T47" fmla="*/ 12 h 366"/>
                  <a:gd name="T48" fmla="*/ 100 w 143"/>
                  <a:gd name="T49" fmla="*/ 43 h 366"/>
                  <a:gd name="T50" fmla="*/ 100 w 143"/>
                  <a:gd name="T51" fmla="*/ 224 h 366"/>
                  <a:gd name="T52" fmla="*/ 114 w 143"/>
                  <a:gd name="T53" fmla="*/ 254 h 366"/>
                  <a:gd name="T54" fmla="*/ 132 w 143"/>
                  <a:gd name="T55" fmla="*/ 294 h 366"/>
                  <a:gd name="T56" fmla="*/ 112 w 143"/>
                  <a:gd name="T57" fmla="*/ 339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3" h="366">
                    <a:moveTo>
                      <a:pt x="123" y="246"/>
                    </a:moveTo>
                    <a:cubicBezTo>
                      <a:pt x="115" y="238"/>
                      <a:pt x="112" y="231"/>
                      <a:pt x="112" y="224"/>
                    </a:cubicBezTo>
                    <a:cubicBezTo>
                      <a:pt x="112" y="43"/>
                      <a:pt x="112" y="43"/>
                      <a:pt x="112" y="43"/>
                    </a:cubicBezTo>
                    <a:cubicBezTo>
                      <a:pt x="112" y="19"/>
                      <a:pt x="93" y="0"/>
                      <a:pt x="69" y="0"/>
                    </a:cubicBezTo>
                    <a:cubicBezTo>
                      <a:pt x="45" y="0"/>
                      <a:pt x="26" y="19"/>
                      <a:pt x="26" y="43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6" y="125"/>
                      <a:pt x="26" y="125"/>
                      <a:pt x="26" y="125"/>
                    </a:cubicBezTo>
                    <a:cubicBezTo>
                      <a:pt x="26" y="224"/>
                      <a:pt x="26" y="224"/>
                      <a:pt x="26" y="224"/>
                    </a:cubicBezTo>
                    <a:cubicBezTo>
                      <a:pt x="26" y="234"/>
                      <a:pt x="24" y="241"/>
                      <a:pt x="19" y="246"/>
                    </a:cubicBezTo>
                    <a:cubicBezTo>
                      <a:pt x="6" y="260"/>
                      <a:pt x="0" y="279"/>
                      <a:pt x="2" y="301"/>
                    </a:cubicBezTo>
                    <a:cubicBezTo>
                      <a:pt x="5" y="335"/>
                      <a:pt x="32" y="362"/>
                      <a:pt x="65" y="365"/>
                    </a:cubicBezTo>
                    <a:cubicBezTo>
                      <a:pt x="68" y="366"/>
                      <a:pt x="70" y="366"/>
                      <a:pt x="73" y="366"/>
                    </a:cubicBezTo>
                    <a:cubicBezTo>
                      <a:pt x="91" y="366"/>
                      <a:pt x="107" y="360"/>
                      <a:pt x="120" y="348"/>
                    </a:cubicBezTo>
                    <a:cubicBezTo>
                      <a:pt x="135" y="334"/>
                      <a:pt x="143" y="315"/>
                      <a:pt x="143" y="294"/>
                    </a:cubicBezTo>
                    <a:cubicBezTo>
                      <a:pt x="143" y="277"/>
                      <a:pt x="136" y="260"/>
                      <a:pt x="123" y="246"/>
                    </a:cubicBezTo>
                    <a:close/>
                    <a:moveTo>
                      <a:pt x="112" y="339"/>
                    </a:moveTo>
                    <a:cubicBezTo>
                      <a:pt x="100" y="350"/>
                      <a:pt x="83" y="355"/>
                      <a:pt x="66" y="353"/>
                    </a:cubicBezTo>
                    <a:cubicBezTo>
                      <a:pt x="38" y="350"/>
                      <a:pt x="16" y="328"/>
                      <a:pt x="13" y="300"/>
                    </a:cubicBezTo>
                    <a:cubicBezTo>
                      <a:pt x="12" y="282"/>
                      <a:pt x="17" y="266"/>
                      <a:pt x="28" y="254"/>
                    </a:cubicBezTo>
                    <a:cubicBezTo>
                      <a:pt x="35" y="247"/>
                      <a:pt x="38" y="237"/>
                      <a:pt x="38" y="224"/>
                    </a:cubicBezTo>
                    <a:cubicBezTo>
                      <a:pt x="38" y="125"/>
                      <a:pt x="38" y="125"/>
                      <a:pt x="38" y="125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38" y="26"/>
                      <a:pt x="52" y="12"/>
                      <a:pt x="69" y="12"/>
                    </a:cubicBezTo>
                    <a:cubicBezTo>
                      <a:pt x="86" y="12"/>
                      <a:pt x="100" y="26"/>
                      <a:pt x="100" y="43"/>
                    </a:cubicBezTo>
                    <a:cubicBezTo>
                      <a:pt x="100" y="224"/>
                      <a:pt x="100" y="224"/>
                      <a:pt x="100" y="224"/>
                    </a:cubicBezTo>
                    <a:cubicBezTo>
                      <a:pt x="100" y="236"/>
                      <a:pt x="108" y="247"/>
                      <a:pt x="114" y="254"/>
                    </a:cubicBezTo>
                    <a:cubicBezTo>
                      <a:pt x="126" y="266"/>
                      <a:pt x="132" y="281"/>
                      <a:pt x="132" y="294"/>
                    </a:cubicBezTo>
                    <a:cubicBezTo>
                      <a:pt x="132" y="311"/>
                      <a:pt x="125" y="327"/>
                      <a:pt x="112" y="3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" name="Freeform 210">
                <a:extLst>
                  <a:ext uri="{FF2B5EF4-FFF2-40B4-BE49-F238E27FC236}">
                    <a16:creationId xmlns:a16="http://schemas.microsoft.com/office/drawing/2014/main" id="{825066AF-6F00-3CDD-CE1F-A00ED6BF5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2725" y="6456363"/>
                <a:ext cx="88900" cy="217488"/>
              </a:xfrm>
              <a:custGeom>
                <a:avLst/>
                <a:gdLst>
                  <a:gd name="T0" fmla="*/ 42 w 70"/>
                  <a:gd name="T1" fmla="*/ 102 h 172"/>
                  <a:gd name="T2" fmla="*/ 42 w 70"/>
                  <a:gd name="T3" fmla="*/ 7 h 172"/>
                  <a:gd name="T4" fmla="*/ 36 w 70"/>
                  <a:gd name="T5" fmla="*/ 0 h 172"/>
                  <a:gd name="T6" fmla="*/ 30 w 70"/>
                  <a:gd name="T7" fmla="*/ 7 h 172"/>
                  <a:gd name="T8" fmla="*/ 30 w 70"/>
                  <a:gd name="T9" fmla="*/ 104 h 172"/>
                  <a:gd name="T10" fmla="*/ 29 w 70"/>
                  <a:gd name="T11" fmla="*/ 107 h 172"/>
                  <a:gd name="T12" fmla="*/ 35 w 70"/>
                  <a:gd name="T13" fmla="*/ 114 h 172"/>
                  <a:gd name="T14" fmla="*/ 58 w 70"/>
                  <a:gd name="T15" fmla="*/ 137 h 172"/>
                  <a:gd name="T16" fmla="*/ 35 w 70"/>
                  <a:gd name="T17" fmla="*/ 160 h 172"/>
                  <a:gd name="T18" fmla="*/ 12 w 70"/>
                  <a:gd name="T19" fmla="*/ 137 h 172"/>
                  <a:gd name="T20" fmla="*/ 16 w 70"/>
                  <a:gd name="T21" fmla="*/ 124 h 172"/>
                  <a:gd name="T22" fmla="*/ 17 w 70"/>
                  <a:gd name="T23" fmla="*/ 119 h 172"/>
                  <a:gd name="T24" fmla="*/ 14 w 70"/>
                  <a:gd name="T25" fmla="*/ 115 h 172"/>
                  <a:gd name="T26" fmla="*/ 6 w 70"/>
                  <a:gd name="T27" fmla="*/ 117 h 172"/>
                  <a:gd name="T28" fmla="*/ 0 w 70"/>
                  <a:gd name="T29" fmla="*/ 137 h 172"/>
                  <a:gd name="T30" fmla="*/ 35 w 70"/>
                  <a:gd name="T31" fmla="*/ 172 h 172"/>
                  <a:gd name="T32" fmla="*/ 70 w 70"/>
                  <a:gd name="T33" fmla="*/ 137 h 172"/>
                  <a:gd name="T34" fmla="*/ 42 w 70"/>
                  <a:gd name="T35" fmla="*/ 10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" h="172">
                    <a:moveTo>
                      <a:pt x="42" y="102"/>
                    </a:moveTo>
                    <a:cubicBezTo>
                      <a:pt x="42" y="7"/>
                      <a:pt x="42" y="7"/>
                      <a:pt x="42" y="7"/>
                    </a:cubicBezTo>
                    <a:cubicBezTo>
                      <a:pt x="42" y="3"/>
                      <a:pt x="39" y="0"/>
                      <a:pt x="36" y="0"/>
                    </a:cubicBezTo>
                    <a:cubicBezTo>
                      <a:pt x="33" y="0"/>
                      <a:pt x="30" y="3"/>
                      <a:pt x="30" y="7"/>
                    </a:cubicBezTo>
                    <a:cubicBezTo>
                      <a:pt x="30" y="104"/>
                      <a:pt x="30" y="104"/>
                      <a:pt x="30" y="104"/>
                    </a:cubicBezTo>
                    <a:cubicBezTo>
                      <a:pt x="30" y="105"/>
                      <a:pt x="29" y="106"/>
                      <a:pt x="29" y="107"/>
                    </a:cubicBezTo>
                    <a:cubicBezTo>
                      <a:pt x="29" y="111"/>
                      <a:pt x="32" y="114"/>
                      <a:pt x="35" y="114"/>
                    </a:cubicBezTo>
                    <a:cubicBezTo>
                      <a:pt x="48" y="114"/>
                      <a:pt x="58" y="124"/>
                      <a:pt x="58" y="137"/>
                    </a:cubicBezTo>
                    <a:cubicBezTo>
                      <a:pt x="58" y="149"/>
                      <a:pt x="48" y="160"/>
                      <a:pt x="35" y="160"/>
                    </a:cubicBezTo>
                    <a:cubicBezTo>
                      <a:pt x="22" y="160"/>
                      <a:pt x="12" y="149"/>
                      <a:pt x="12" y="137"/>
                    </a:cubicBezTo>
                    <a:cubicBezTo>
                      <a:pt x="12" y="132"/>
                      <a:pt x="13" y="128"/>
                      <a:pt x="16" y="124"/>
                    </a:cubicBezTo>
                    <a:cubicBezTo>
                      <a:pt x="17" y="123"/>
                      <a:pt x="17" y="121"/>
                      <a:pt x="17" y="119"/>
                    </a:cubicBezTo>
                    <a:cubicBezTo>
                      <a:pt x="17" y="118"/>
                      <a:pt x="16" y="116"/>
                      <a:pt x="14" y="115"/>
                    </a:cubicBezTo>
                    <a:cubicBezTo>
                      <a:pt x="11" y="114"/>
                      <a:pt x="8" y="114"/>
                      <a:pt x="6" y="117"/>
                    </a:cubicBezTo>
                    <a:cubicBezTo>
                      <a:pt x="2" y="123"/>
                      <a:pt x="0" y="130"/>
                      <a:pt x="0" y="137"/>
                    </a:cubicBezTo>
                    <a:cubicBezTo>
                      <a:pt x="0" y="156"/>
                      <a:pt x="16" y="172"/>
                      <a:pt x="35" y="172"/>
                    </a:cubicBezTo>
                    <a:cubicBezTo>
                      <a:pt x="55" y="172"/>
                      <a:pt x="70" y="156"/>
                      <a:pt x="70" y="137"/>
                    </a:cubicBezTo>
                    <a:cubicBezTo>
                      <a:pt x="70" y="120"/>
                      <a:pt x="58" y="105"/>
                      <a:pt x="42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50460E0-A92B-3A57-B733-9B426F18B349}"/>
              </a:ext>
            </a:extLst>
          </p:cNvPr>
          <p:cNvGrpSpPr/>
          <p:nvPr/>
        </p:nvGrpSpPr>
        <p:grpSpPr>
          <a:xfrm>
            <a:off x="8128000" y="5143784"/>
            <a:ext cx="1005840" cy="1005840"/>
            <a:chOff x="8128000" y="5143784"/>
            <a:chExt cx="1005840" cy="100584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0B251788-912A-0FAC-57E8-106913AAFFED}"/>
                </a:ext>
              </a:extLst>
            </p:cNvPr>
            <p:cNvSpPr/>
            <p:nvPr/>
          </p:nvSpPr>
          <p:spPr bwMode="auto">
            <a:xfrm>
              <a:off x="8128000" y="5143784"/>
              <a:ext cx="1005840" cy="1005840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4A94573-27BD-BCE3-0F49-9B689796F025}"/>
                </a:ext>
              </a:extLst>
            </p:cNvPr>
            <p:cNvGrpSpPr/>
            <p:nvPr/>
          </p:nvGrpSpPr>
          <p:grpSpPr>
            <a:xfrm>
              <a:off x="8350503" y="5402370"/>
              <a:ext cx="560834" cy="488669"/>
              <a:chOff x="7710488" y="850900"/>
              <a:chExt cx="431800" cy="376238"/>
            </a:xfrm>
            <a:solidFill>
              <a:schemeClr val="accent1"/>
            </a:solidFill>
          </p:grpSpPr>
          <p:sp>
            <p:nvSpPr>
              <p:cNvPr id="41" name="Freeform 213">
                <a:extLst>
                  <a:ext uri="{FF2B5EF4-FFF2-40B4-BE49-F238E27FC236}">
                    <a16:creationId xmlns:a16="http://schemas.microsoft.com/office/drawing/2014/main" id="{67C3551C-E62A-5E50-6B2D-C0F19E787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8113" y="850900"/>
                <a:ext cx="363538" cy="258763"/>
              </a:xfrm>
              <a:custGeom>
                <a:avLst/>
                <a:gdLst>
                  <a:gd name="T0" fmla="*/ 230 w 286"/>
                  <a:gd name="T1" fmla="*/ 171 h 204"/>
                  <a:gd name="T2" fmla="*/ 263 w 286"/>
                  <a:gd name="T3" fmla="*/ 181 h 204"/>
                  <a:gd name="T4" fmla="*/ 243 w 286"/>
                  <a:gd name="T5" fmla="*/ 194 h 204"/>
                  <a:gd name="T6" fmla="*/ 242 w 286"/>
                  <a:gd name="T7" fmla="*/ 202 h 204"/>
                  <a:gd name="T8" fmla="*/ 246 w 286"/>
                  <a:gd name="T9" fmla="*/ 204 h 204"/>
                  <a:gd name="T10" fmla="*/ 250 w 286"/>
                  <a:gd name="T11" fmla="*/ 203 h 204"/>
                  <a:gd name="T12" fmla="*/ 282 w 286"/>
                  <a:gd name="T13" fmla="*/ 186 h 204"/>
                  <a:gd name="T14" fmla="*/ 282 w 286"/>
                  <a:gd name="T15" fmla="*/ 186 h 204"/>
                  <a:gd name="T16" fmla="*/ 284 w 286"/>
                  <a:gd name="T17" fmla="*/ 185 h 204"/>
                  <a:gd name="T18" fmla="*/ 285 w 286"/>
                  <a:gd name="T19" fmla="*/ 185 h 204"/>
                  <a:gd name="T20" fmla="*/ 285 w 286"/>
                  <a:gd name="T21" fmla="*/ 184 h 204"/>
                  <a:gd name="T22" fmla="*/ 286 w 286"/>
                  <a:gd name="T23" fmla="*/ 181 h 204"/>
                  <a:gd name="T24" fmla="*/ 286 w 286"/>
                  <a:gd name="T25" fmla="*/ 181 h 204"/>
                  <a:gd name="T26" fmla="*/ 286 w 286"/>
                  <a:gd name="T27" fmla="*/ 181 h 204"/>
                  <a:gd name="T28" fmla="*/ 285 w 286"/>
                  <a:gd name="T29" fmla="*/ 178 h 204"/>
                  <a:gd name="T30" fmla="*/ 285 w 286"/>
                  <a:gd name="T31" fmla="*/ 177 h 204"/>
                  <a:gd name="T32" fmla="*/ 285 w 286"/>
                  <a:gd name="T33" fmla="*/ 177 h 204"/>
                  <a:gd name="T34" fmla="*/ 266 w 286"/>
                  <a:gd name="T35" fmla="*/ 146 h 204"/>
                  <a:gd name="T36" fmla="*/ 259 w 286"/>
                  <a:gd name="T37" fmla="*/ 143 h 204"/>
                  <a:gd name="T38" fmla="*/ 255 w 286"/>
                  <a:gd name="T39" fmla="*/ 150 h 204"/>
                  <a:gd name="T40" fmla="*/ 266 w 286"/>
                  <a:gd name="T41" fmla="*/ 170 h 204"/>
                  <a:gd name="T42" fmla="*/ 234 w 286"/>
                  <a:gd name="T43" fmla="*/ 160 h 204"/>
                  <a:gd name="T44" fmla="*/ 11 w 286"/>
                  <a:gd name="T45" fmla="*/ 3 h 204"/>
                  <a:gd name="T46" fmla="*/ 3 w 286"/>
                  <a:gd name="T47" fmla="*/ 1 h 204"/>
                  <a:gd name="T48" fmla="*/ 2 w 286"/>
                  <a:gd name="T49" fmla="*/ 9 h 204"/>
                  <a:gd name="T50" fmla="*/ 230 w 286"/>
                  <a:gd name="T51" fmla="*/ 17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86" h="204">
                    <a:moveTo>
                      <a:pt x="230" y="171"/>
                    </a:moveTo>
                    <a:cubicBezTo>
                      <a:pt x="263" y="181"/>
                      <a:pt x="263" y="181"/>
                      <a:pt x="263" y="181"/>
                    </a:cubicBezTo>
                    <a:cubicBezTo>
                      <a:pt x="256" y="185"/>
                      <a:pt x="249" y="189"/>
                      <a:pt x="243" y="194"/>
                    </a:cubicBezTo>
                    <a:cubicBezTo>
                      <a:pt x="240" y="196"/>
                      <a:pt x="240" y="199"/>
                      <a:pt x="242" y="202"/>
                    </a:cubicBezTo>
                    <a:cubicBezTo>
                      <a:pt x="243" y="203"/>
                      <a:pt x="244" y="204"/>
                      <a:pt x="246" y="204"/>
                    </a:cubicBezTo>
                    <a:cubicBezTo>
                      <a:pt x="247" y="204"/>
                      <a:pt x="249" y="204"/>
                      <a:pt x="250" y="203"/>
                    </a:cubicBezTo>
                    <a:cubicBezTo>
                      <a:pt x="259" y="196"/>
                      <a:pt x="270" y="190"/>
                      <a:pt x="282" y="186"/>
                    </a:cubicBezTo>
                    <a:cubicBezTo>
                      <a:pt x="282" y="186"/>
                      <a:pt x="282" y="186"/>
                      <a:pt x="282" y="186"/>
                    </a:cubicBezTo>
                    <a:cubicBezTo>
                      <a:pt x="283" y="186"/>
                      <a:pt x="284" y="186"/>
                      <a:pt x="284" y="185"/>
                    </a:cubicBezTo>
                    <a:cubicBezTo>
                      <a:pt x="284" y="185"/>
                      <a:pt x="285" y="185"/>
                      <a:pt x="285" y="185"/>
                    </a:cubicBezTo>
                    <a:cubicBezTo>
                      <a:pt x="285" y="184"/>
                      <a:pt x="285" y="184"/>
                      <a:pt x="285" y="184"/>
                    </a:cubicBezTo>
                    <a:cubicBezTo>
                      <a:pt x="286" y="183"/>
                      <a:pt x="286" y="182"/>
                      <a:pt x="286" y="181"/>
                    </a:cubicBezTo>
                    <a:cubicBezTo>
                      <a:pt x="286" y="181"/>
                      <a:pt x="286" y="181"/>
                      <a:pt x="286" y="181"/>
                    </a:cubicBezTo>
                    <a:cubicBezTo>
                      <a:pt x="286" y="181"/>
                      <a:pt x="286" y="181"/>
                      <a:pt x="286" y="181"/>
                    </a:cubicBezTo>
                    <a:cubicBezTo>
                      <a:pt x="286" y="180"/>
                      <a:pt x="286" y="179"/>
                      <a:pt x="285" y="178"/>
                    </a:cubicBezTo>
                    <a:cubicBezTo>
                      <a:pt x="285" y="178"/>
                      <a:pt x="285" y="178"/>
                      <a:pt x="285" y="177"/>
                    </a:cubicBezTo>
                    <a:cubicBezTo>
                      <a:pt x="285" y="177"/>
                      <a:pt x="285" y="177"/>
                      <a:pt x="285" y="177"/>
                    </a:cubicBezTo>
                    <a:cubicBezTo>
                      <a:pt x="277" y="168"/>
                      <a:pt x="270" y="157"/>
                      <a:pt x="266" y="146"/>
                    </a:cubicBezTo>
                    <a:cubicBezTo>
                      <a:pt x="265" y="143"/>
                      <a:pt x="262" y="141"/>
                      <a:pt x="259" y="143"/>
                    </a:cubicBezTo>
                    <a:cubicBezTo>
                      <a:pt x="256" y="144"/>
                      <a:pt x="254" y="147"/>
                      <a:pt x="255" y="150"/>
                    </a:cubicBezTo>
                    <a:cubicBezTo>
                      <a:pt x="258" y="157"/>
                      <a:pt x="262" y="164"/>
                      <a:pt x="266" y="170"/>
                    </a:cubicBezTo>
                    <a:cubicBezTo>
                      <a:pt x="234" y="160"/>
                      <a:pt x="234" y="160"/>
                      <a:pt x="234" y="160"/>
                    </a:cubicBezTo>
                    <a:cubicBezTo>
                      <a:pt x="144" y="132"/>
                      <a:pt x="67" y="77"/>
                      <a:pt x="11" y="3"/>
                    </a:cubicBezTo>
                    <a:cubicBezTo>
                      <a:pt x="9" y="0"/>
                      <a:pt x="6" y="0"/>
                      <a:pt x="3" y="1"/>
                    </a:cubicBezTo>
                    <a:cubicBezTo>
                      <a:pt x="1" y="3"/>
                      <a:pt x="0" y="7"/>
                      <a:pt x="2" y="9"/>
                    </a:cubicBezTo>
                    <a:cubicBezTo>
                      <a:pt x="60" y="86"/>
                      <a:pt x="139" y="142"/>
                      <a:pt x="230" y="1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2" name="Freeform 214">
                <a:extLst>
                  <a:ext uri="{FF2B5EF4-FFF2-40B4-BE49-F238E27FC236}">
                    <a16:creationId xmlns:a16="http://schemas.microsoft.com/office/drawing/2014/main" id="{0FD70DC9-FEC8-91BB-D971-AEA043A08A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10488" y="949325"/>
                <a:ext cx="431800" cy="277813"/>
              </a:xfrm>
              <a:custGeom>
                <a:avLst/>
                <a:gdLst>
                  <a:gd name="T0" fmla="*/ 335 w 341"/>
                  <a:gd name="T1" fmla="*/ 208 h 219"/>
                  <a:gd name="T2" fmla="*/ 317 w 341"/>
                  <a:gd name="T3" fmla="*/ 208 h 219"/>
                  <a:gd name="T4" fmla="*/ 317 w 341"/>
                  <a:gd name="T5" fmla="*/ 170 h 219"/>
                  <a:gd name="T6" fmla="*/ 312 w 341"/>
                  <a:gd name="T7" fmla="*/ 164 h 219"/>
                  <a:gd name="T8" fmla="*/ 265 w 341"/>
                  <a:gd name="T9" fmla="*/ 164 h 219"/>
                  <a:gd name="T10" fmla="*/ 259 w 341"/>
                  <a:gd name="T11" fmla="*/ 170 h 219"/>
                  <a:gd name="T12" fmla="*/ 259 w 341"/>
                  <a:gd name="T13" fmla="*/ 208 h 219"/>
                  <a:gd name="T14" fmla="*/ 239 w 341"/>
                  <a:gd name="T15" fmla="*/ 208 h 219"/>
                  <a:gd name="T16" fmla="*/ 239 w 341"/>
                  <a:gd name="T17" fmla="*/ 120 h 219"/>
                  <a:gd name="T18" fmla="*/ 234 w 341"/>
                  <a:gd name="T19" fmla="*/ 115 h 219"/>
                  <a:gd name="T20" fmla="*/ 187 w 341"/>
                  <a:gd name="T21" fmla="*/ 115 h 219"/>
                  <a:gd name="T22" fmla="*/ 181 w 341"/>
                  <a:gd name="T23" fmla="*/ 120 h 219"/>
                  <a:gd name="T24" fmla="*/ 181 w 341"/>
                  <a:gd name="T25" fmla="*/ 208 h 219"/>
                  <a:gd name="T26" fmla="*/ 161 w 341"/>
                  <a:gd name="T27" fmla="*/ 208 h 219"/>
                  <a:gd name="T28" fmla="*/ 161 w 341"/>
                  <a:gd name="T29" fmla="*/ 65 h 219"/>
                  <a:gd name="T30" fmla="*/ 156 w 341"/>
                  <a:gd name="T31" fmla="*/ 59 h 219"/>
                  <a:gd name="T32" fmla="*/ 109 w 341"/>
                  <a:gd name="T33" fmla="*/ 59 h 219"/>
                  <a:gd name="T34" fmla="*/ 103 w 341"/>
                  <a:gd name="T35" fmla="*/ 65 h 219"/>
                  <a:gd name="T36" fmla="*/ 103 w 341"/>
                  <a:gd name="T37" fmla="*/ 208 h 219"/>
                  <a:gd name="T38" fmla="*/ 83 w 341"/>
                  <a:gd name="T39" fmla="*/ 208 h 219"/>
                  <a:gd name="T40" fmla="*/ 83 w 341"/>
                  <a:gd name="T41" fmla="*/ 6 h 219"/>
                  <a:gd name="T42" fmla="*/ 78 w 341"/>
                  <a:gd name="T43" fmla="*/ 0 h 219"/>
                  <a:gd name="T44" fmla="*/ 31 w 341"/>
                  <a:gd name="T45" fmla="*/ 0 h 219"/>
                  <a:gd name="T46" fmla="*/ 25 w 341"/>
                  <a:gd name="T47" fmla="*/ 6 h 219"/>
                  <a:gd name="T48" fmla="*/ 25 w 341"/>
                  <a:gd name="T49" fmla="*/ 208 h 219"/>
                  <a:gd name="T50" fmla="*/ 6 w 341"/>
                  <a:gd name="T51" fmla="*/ 208 h 219"/>
                  <a:gd name="T52" fmla="*/ 0 w 341"/>
                  <a:gd name="T53" fmla="*/ 214 h 219"/>
                  <a:gd name="T54" fmla="*/ 6 w 341"/>
                  <a:gd name="T55" fmla="*/ 219 h 219"/>
                  <a:gd name="T56" fmla="*/ 335 w 341"/>
                  <a:gd name="T57" fmla="*/ 219 h 219"/>
                  <a:gd name="T58" fmla="*/ 341 w 341"/>
                  <a:gd name="T59" fmla="*/ 214 h 219"/>
                  <a:gd name="T60" fmla="*/ 335 w 341"/>
                  <a:gd name="T61" fmla="*/ 208 h 219"/>
                  <a:gd name="T62" fmla="*/ 270 w 341"/>
                  <a:gd name="T63" fmla="*/ 175 h 219"/>
                  <a:gd name="T64" fmla="*/ 306 w 341"/>
                  <a:gd name="T65" fmla="*/ 175 h 219"/>
                  <a:gd name="T66" fmla="*/ 306 w 341"/>
                  <a:gd name="T67" fmla="*/ 208 h 219"/>
                  <a:gd name="T68" fmla="*/ 270 w 341"/>
                  <a:gd name="T69" fmla="*/ 208 h 219"/>
                  <a:gd name="T70" fmla="*/ 270 w 341"/>
                  <a:gd name="T71" fmla="*/ 175 h 219"/>
                  <a:gd name="T72" fmla="*/ 192 w 341"/>
                  <a:gd name="T73" fmla="*/ 126 h 219"/>
                  <a:gd name="T74" fmla="*/ 228 w 341"/>
                  <a:gd name="T75" fmla="*/ 126 h 219"/>
                  <a:gd name="T76" fmla="*/ 228 w 341"/>
                  <a:gd name="T77" fmla="*/ 208 h 219"/>
                  <a:gd name="T78" fmla="*/ 192 w 341"/>
                  <a:gd name="T79" fmla="*/ 208 h 219"/>
                  <a:gd name="T80" fmla="*/ 192 w 341"/>
                  <a:gd name="T81" fmla="*/ 126 h 219"/>
                  <a:gd name="T82" fmla="*/ 114 w 341"/>
                  <a:gd name="T83" fmla="*/ 71 h 219"/>
                  <a:gd name="T84" fmla="*/ 150 w 341"/>
                  <a:gd name="T85" fmla="*/ 71 h 219"/>
                  <a:gd name="T86" fmla="*/ 150 w 341"/>
                  <a:gd name="T87" fmla="*/ 208 h 219"/>
                  <a:gd name="T88" fmla="*/ 114 w 341"/>
                  <a:gd name="T89" fmla="*/ 208 h 219"/>
                  <a:gd name="T90" fmla="*/ 114 w 341"/>
                  <a:gd name="T91" fmla="*/ 71 h 219"/>
                  <a:gd name="T92" fmla="*/ 36 w 341"/>
                  <a:gd name="T93" fmla="*/ 11 h 219"/>
                  <a:gd name="T94" fmla="*/ 72 w 341"/>
                  <a:gd name="T95" fmla="*/ 11 h 219"/>
                  <a:gd name="T96" fmla="*/ 72 w 341"/>
                  <a:gd name="T97" fmla="*/ 208 h 219"/>
                  <a:gd name="T98" fmla="*/ 36 w 341"/>
                  <a:gd name="T99" fmla="*/ 208 h 219"/>
                  <a:gd name="T100" fmla="*/ 36 w 341"/>
                  <a:gd name="T101" fmla="*/ 11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41" h="219">
                    <a:moveTo>
                      <a:pt x="335" y="208"/>
                    </a:moveTo>
                    <a:cubicBezTo>
                      <a:pt x="317" y="208"/>
                      <a:pt x="317" y="208"/>
                      <a:pt x="317" y="208"/>
                    </a:cubicBezTo>
                    <a:cubicBezTo>
                      <a:pt x="317" y="170"/>
                      <a:pt x="317" y="170"/>
                      <a:pt x="317" y="170"/>
                    </a:cubicBezTo>
                    <a:cubicBezTo>
                      <a:pt x="317" y="167"/>
                      <a:pt x="315" y="164"/>
                      <a:pt x="312" y="164"/>
                    </a:cubicBezTo>
                    <a:cubicBezTo>
                      <a:pt x="265" y="164"/>
                      <a:pt x="265" y="164"/>
                      <a:pt x="265" y="164"/>
                    </a:cubicBezTo>
                    <a:cubicBezTo>
                      <a:pt x="261" y="164"/>
                      <a:pt x="259" y="167"/>
                      <a:pt x="259" y="170"/>
                    </a:cubicBezTo>
                    <a:cubicBezTo>
                      <a:pt x="259" y="208"/>
                      <a:pt x="259" y="208"/>
                      <a:pt x="259" y="208"/>
                    </a:cubicBezTo>
                    <a:cubicBezTo>
                      <a:pt x="239" y="208"/>
                      <a:pt x="239" y="208"/>
                      <a:pt x="239" y="208"/>
                    </a:cubicBezTo>
                    <a:cubicBezTo>
                      <a:pt x="239" y="120"/>
                      <a:pt x="239" y="120"/>
                      <a:pt x="239" y="120"/>
                    </a:cubicBezTo>
                    <a:cubicBezTo>
                      <a:pt x="239" y="117"/>
                      <a:pt x="237" y="115"/>
                      <a:pt x="234" y="115"/>
                    </a:cubicBezTo>
                    <a:cubicBezTo>
                      <a:pt x="187" y="115"/>
                      <a:pt x="187" y="115"/>
                      <a:pt x="187" y="115"/>
                    </a:cubicBezTo>
                    <a:cubicBezTo>
                      <a:pt x="183" y="115"/>
                      <a:pt x="181" y="117"/>
                      <a:pt x="181" y="120"/>
                    </a:cubicBezTo>
                    <a:cubicBezTo>
                      <a:pt x="181" y="208"/>
                      <a:pt x="181" y="208"/>
                      <a:pt x="181" y="208"/>
                    </a:cubicBezTo>
                    <a:cubicBezTo>
                      <a:pt x="161" y="208"/>
                      <a:pt x="161" y="208"/>
                      <a:pt x="161" y="208"/>
                    </a:cubicBezTo>
                    <a:cubicBezTo>
                      <a:pt x="161" y="65"/>
                      <a:pt x="161" y="65"/>
                      <a:pt x="161" y="65"/>
                    </a:cubicBezTo>
                    <a:cubicBezTo>
                      <a:pt x="161" y="62"/>
                      <a:pt x="159" y="59"/>
                      <a:pt x="156" y="59"/>
                    </a:cubicBezTo>
                    <a:cubicBezTo>
                      <a:pt x="109" y="59"/>
                      <a:pt x="109" y="59"/>
                      <a:pt x="109" y="59"/>
                    </a:cubicBezTo>
                    <a:cubicBezTo>
                      <a:pt x="105" y="59"/>
                      <a:pt x="103" y="62"/>
                      <a:pt x="103" y="65"/>
                    </a:cubicBezTo>
                    <a:cubicBezTo>
                      <a:pt x="103" y="208"/>
                      <a:pt x="103" y="208"/>
                      <a:pt x="103" y="208"/>
                    </a:cubicBezTo>
                    <a:cubicBezTo>
                      <a:pt x="83" y="208"/>
                      <a:pt x="83" y="208"/>
                      <a:pt x="83" y="208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83" y="3"/>
                      <a:pt x="81" y="0"/>
                      <a:pt x="7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7" y="0"/>
                      <a:pt x="25" y="3"/>
                      <a:pt x="25" y="6"/>
                    </a:cubicBezTo>
                    <a:cubicBezTo>
                      <a:pt x="25" y="208"/>
                      <a:pt x="25" y="208"/>
                      <a:pt x="25" y="208"/>
                    </a:cubicBezTo>
                    <a:cubicBezTo>
                      <a:pt x="6" y="208"/>
                      <a:pt x="6" y="208"/>
                      <a:pt x="6" y="208"/>
                    </a:cubicBezTo>
                    <a:cubicBezTo>
                      <a:pt x="2" y="208"/>
                      <a:pt x="0" y="210"/>
                      <a:pt x="0" y="214"/>
                    </a:cubicBezTo>
                    <a:cubicBezTo>
                      <a:pt x="0" y="217"/>
                      <a:pt x="2" y="219"/>
                      <a:pt x="6" y="219"/>
                    </a:cubicBezTo>
                    <a:cubicBezTo>
                      <a:pt x="335" y="219"/>
                      <a:pt x="335" y="219"/>
                      <a:pt x="335" y="219"/>
                    </a:cubicBezTo>
                    <a:cubicBezTo>
                      <a:pt x="338" y="219"/>
                      <a:pt x="341" y="217"/>
                      <a:pt x="341" y="214"/>
                    </a:cubicBezTo>
                    <a:cubicBezTo>
                      <a:pt x="341" y="210"/>
                      <a:pt x="338" y="208"/>
                      <a:pt x="335" y="208"/>
                    </a:cubicBezTo>
                    <a:close/>
                    <a:moveTo>
                      <a:pt x="270" y="175"/>
                    </a:moveTo>
                    <a:cubicBezTo>
                      <a:pt x="306" y="175"/>
                      <a:pt x="306" y="175"/>
                      <a:pt x="306" y="175"/>
                    </a:cubicBezTo>
                    <a:cubicBezTo>
                      <a:pt x="306" y="208"/>
                      <a:pt x="306" y="208"/>
                      <a:pt x="306" y="208"/>
                    </a:cubicBezTo>
                    <a:cubicBezTo>
                      <a:pt x="270" y="208"/>
                      <a:pt x="270" y="208"/>
                      <a:pt x="270" y="208"/>
                    </a:cubicBezTo>
                    <a:lnTo>
                      <a:pt x="270" y="175"/>
                    </a:lnTo>
                    <a:close/>
                    <a:moveTo>
                      <a:pt x="192" y="126"/>
                    </a:moveTo>
                    <a:cubicBezTo>
                      <a:pt x="228" y="126"/>
                      <a:pt x="228" y="126"/>
                      <a:pt x="228" y="126"/>
                    </a:cubicBezTo>
                    <a:cubicBezTo>
                      <a:pt x="228" y="208"/>
                      <a:pt x="228" y="208"/>
                      <a:pt x="228" y="208"/>
                    </a:cubicBezTo>
                    <a:cubicBezTo>
                      <a:pt x="192" y="208"/>
                      <a:pt x="192" y="208"/>
                      <a:pt x="192" y="208"/>
                    </a:cubicBezTo>
                    <a:lnTo>
                      <a:pt x="192" y="126"/>
                    </a:lnTo>
                    <a:close/>
                    <a:moveTo>
                      <a:pt x="114" y="71"/>
                    </a:moveTo>
                    <a:cubicBezTo>
                      <a:pt x="150" y="71"/>
                      <a:pt x="150" y="71"/>
                      <a:pt x="150" y="71"/>
                    </a:cubicBezTo>
                    <a:cubicBezTo>
                      <a:pt x="150" y="208"/>
                      <a:pt x="150" y="208"/>
                      <a:pt x="150" y="208"/>
                    </a:cubicBezTo>
                    <a:cubicBezTo>
                      <a:pt x="114" y="208"/>
                      <a:pt x="114" y="208"/>
                      <a:pt x="114" y="208"/>
                    </a:cubicBezTo>
                    <a:lnTo>
                      <a:pt x="114" y="71"/>
                    </a:lnTo>
                    <a:close/>
                    <a:moveTo>
                      <a:pt x="36" y="11"/>
                    </a:moveTo>
                    <a:cubicBezTo>
                      <a:pt x="72" y="11"/>
                      <a:pt x="72" y="11"/>
                      <a:pt x="72" y="11"/>
                    </a:cubicBezTo>
                    <a:cubicBezTo>
                      <a:pt x="72" y="208"/>
                      <a:pt x="72" y="208"/>
                      <a:pt x="72" y="208"/>
                    </a:cubicBezTo>
                    <a:cubicBezTo>
                      <a:pt x="36" y="208"/>
                      <a:pt x="36" y="208"/>
                      <a:pt x="36" y="208"/>
                    </a:cubicBezTo>
                    <a:lnTo>
                      <a:pt x="3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2EF2121-9379-A728-3D67-03115D130A04}"/>
              </a:ext>
            </a:extLst>
          </p:cNvPr>
          <p:cNvGrpSpPr/>
          <p:nvPr/>
        </p:nvGrpSpPr>
        <p:grpSpPr>
          <a:xfrm>
            <a:off x="4607496" y="5143784"/>
            <a:ext cx="1005840" cy="1005840"/>
            <a:chOff x="4607496" y="5143784"/>
            <a:chExt cx="1005840" cy="100584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7014AAB-EE75-CEE8-08A9-08F93C9140B7}"/>
                </a:ext>
              </a:extLst>
            </p:cNvPr>
            <p:cNvSpPr/>
            <p:nvPr/>
          </p:nvSpPr>
          <p:spPr bwMode="auto">
            <a:xfrm>
              <a:off x="4607496" y="5143784"/>
              <a:ext cx="1005840" cy="1005840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C39B8A9-890E-C3F9-8448-8E770282FEAA}"/>
                </a:ext>
              </a:extLst>
            </p:cNvPr>
            <p:cNvGrpSpPr/>
            <p:nvPr/>
          </p:nvGrpSpPr>
          <p:grpSpPr>
            <a:xfrm>
              <a:off x="4831030" y="5393091"/>
              <a:ext cx="558773" cy="507226"/>
              <a:chOff x="6800850" y="844550"/>
              <a:chExt cx="430213" cy="390526"/>
            </a:xfrm>
            <a:solidFill>
              <a:schemeClr val="accent1"/>
            </a:solidFill>
          </p:grpSpPr>
          <p:sp>
            <p:nvSpPr>
              <p:cNvPr id="46" name="Freeform 215">
                <a:extLst>
                  <a:ext uri="{FF2B5EF4-FFF2-40B4-BE49-F238E27FC236}">
                    <a16:creationId xmlns:a16="http://schemas.microsoft.com/office/drawing/2014/main" id="{B7AA5DA9-DFBB-4716-D1C9-A4EFD5430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9425" y="844550"/>
                <a:ext cx="342900" cy="271463"/>
              </a:xfrm>
              <a:custGeom>
                <a:avLst/>
                <a:gdLst>
                  <a:gd name="T0" fmla="*/ 6 w 271"/>
                  <a:gd name="T1" fmla="*/ 215 h 215"/>
                  <a:gd name="T2" fmla="*/ 8 w 271"/>
                  <a:gd name="T3" fmla="*/ 215 h 215"/>
                  <a:gd name="T4" fmla="*/ 233 w 271"/>
                  <a:gd name="T5" fmla="*/ 50 h 215"/>
                  <a:gd name="T6" fmla="*/ 254 w 271"/>
                  <a:gd name="T7" fmla="*/ 22 h 215"/>
                  <a:gd name="T8" fmla="*/ 259 w 271"/>
                  <a:gd name="T9" fmla="*/ 45 h 215"/>
                  <a:gd name="T10" fmla="*/ 266 w 271"/>
                  <a:gd name="T11" fmla="*/ 49 h 215"/>
                  <a:gd name="T12" fmla="*/ 270 w 271"/>
                  <a:gd name="T13" fmla="*/ 42 h 215"/>
                  <a:gd name="T14" fmla="*/ 264 w 271"/>
                  <a:gd name="T15" fmla="*/ 5 h 215"/>
                  <a:gd name="T16" fmla="*/ 264 w 271"/>
                  <a:gd name="T17" fmla="*/ 5 h 215"/>
                  <a:gd name="T18" fmla="*/ 264 w 271"/>
                  <a:gd name="T19" fmla="*/ 3 h 215"/>
                  <a:gd name="T20" fmla="*/ 263 w 271"/>
                  <a:gd name="T21" fmla="*/ 2 h 215"/>
                  <a:gd name="T22" fmla="*/ 263 w 271"/>
                  <a:gd name="T23" fmla="*/ 2 h 215"/>
                  <a:gd name="T24" fmla="*/ 261 w 271"/>
                  <a:gd name="T25" fmla="*/ 0 h 215"/>
                  <a:gd name="T26" fmla="*/ 260 w 271"/>
                  <a:gd name="T27" fmla="*/ 0 h 215"/>
                  <a:gd name="T28" fmla="*/ 260 w 271"/>
                  <a:gd name="T29" fmla="*/ 0 h 215"/>
                  <a:gd name="T30" fmla="*/ 257 w 271"/>
                  <a:gd name="T31" fmla="*/ 0 h 215"/>
                  <a:gd name="T32" fmla="*/ 257 w 271"/>
                  <a:gd name="T33" fmla="*/ 0 h 215"/>
                  <a:gd name="T34" fmla="*/ 256 w 271"/>
                  <a:gd name="T35" fmla="*/ 0 h 215"/>
                  <a:gd name="T36" fmla="*/ 221 w 271"/>
                  <a:gd name="T37" fmla="*/ 8 h 215"/>
                  <a:gd name="T38" fmla="*/ 215 w 271"/>
                  <a:gd name="T39" fmla="*/ 14 h 215"/>
                  <a:gd name="T40" fmla="*/ 221 w 271"/>
                  <a:gd name="T41" fmla="*/ 19 h 215"/>
                  <a:gd name="T42" fmla="*/ 221 w 271"/>
                  <a:gd name="T43" fmla="*/ 19 h 215"/>
                  <a:gd name="T44" fmla="*/ 244 w 271"/>
                  <a:gd name="T45" fmla="*/ 16 h 215"/>
                  <a:gd name="T46" fmla="*/ 224 w 271"/>
                  <a:gd name="T47" fmla="*/ 43 h 215"/>
                  <a:gd name="T48" fmla="*/ 4 w 271"/>
                  <a:gd name="T49" fmla="*/ 204 h 215"/>
                  <a:gd name="T50" fmla="*/ 1 w 271"/>
                  <a:gd name="T51" fmla="*/ 211 h 215"/>
                  <a:gd name="T52" fmla="*/ 6 w 271"/>
                  <a:gd name="T53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1" h="215">
                    <a:moveTo>
                      <a:pt x="6" y="215"/>
                    </a:moveTo>
                    <a:cubicBezTo>
                      <a:pt x="7" y="215"/>
                      <a:pt x="7" y="215"/>
                      <a:pt x="8" y="215"/>
                    </a:cubicBezTo>
                    <a:cubicBezTo>
                      <a:pt x="99" y="184"/>
                      <a:pt x="177" y="127"/>
                      <a:pt x="233" y="50"/>
                    </a:cubicBezTo>
                    <a:cubicBezTo>
                      <a:pt x="254" y="22"/>
                      <a:pt x="254" y="22"/>
                      <a:pt x="254" y="22"/>
                    </a:cubicBezTo>
                    <a:cubicBezTo>
                      <a:pt x="255" y="30"/>
                      <a:pt x="256" y="37"/>
                      <a:pt x="259" y="45"/>
                    </a:cubicBezTo>
                    <a:cubicBezTo>
                      <a:pt x="260" y="48"/>
                      <a:pt x="263" y="50"/>
                      <a:pt x="266" y="49"/>
                    </a:cubicBezTo>
                    <a:cubicBezTo>
                      <a:pt x="269" y="48"/>
                      <a:pt x="271" y="45"/>
                      <a:pt x="270" y="42"/>
                    </a:cubicBezTo>
                    <a:cubicBezTo>
                      <a:pt x="266" y="30"/>
                      <a:pt x="264" y="18"/>
                      <a:pt x="264" y="5"/>
                    </a:cubicBezTo>
                    <a:cubicBezTo>
                      <a:pt x="264" y="5"/>
                      <a:pt x="264" y="5"/>
                      <a:pt x="264" y="5"/>
                    </a:cubicBezTo>
                    <a:cubicBezTo>
                      <a:pt x="264" y="5"/>
                      <a:pt x="264" y="4"/>
                      <a:pt x="264" y="3"/>
                    </a:cubicBezTo>
                    <a:cubicBezTo>
                      <a:pt x="264" y="3"/>
                      <a:pt x="263" y="3"/>
                      <a:pt x="263" y="2"/>
                    </a:cubicBezTo>
                    <a:cubicBezTo>
                      <a:pt x="263" y="2"/>
                      <a:pt x="263" y="2"/>
                      <a:pt x="263" y="2"/>
                    </a:cubicBezTo>
                    <a:cubicBezTo>
                      <a:pt x="262" y="1"/>
                      <a:pt x="261" y="0"/>
                      <a:pt x="261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59" y="0"/>
                      <a:pt x="258" y="0"/>
                      <a:pt x="257" y="0"/>
                    </a:cubicBezTo>
                    <a:cubicBezTo>
                      <a:pt x="257" y="0"/>
                      <a:pt x="257" y="0"/>
                      <a:pt x="257" y="0"/>
                    </a:cubicBezTo>
                    <a:cubicBezTo>
                      <a:pt x="257" y="0"/>
                      <a:pt x="256" y="0"/>
                      <a:pt x="256" y="0"/>
                    </a:cubicBezTo>
                    <a:cubicBezTo>
                      <a:pt x="245" y="5"/>
                      <a:pt x="233" y="7"/>
                      <a:pt x="221" y="8"/>
                    </a:cubicBezTo>
                    <a:cubicBezTo>
                      <a:pt x="218" y="8"/>
                      <a:pt x="215" y="11"/>
                      <a:pt x="215" y="14"/>
                    </a:cubicBezTo>
                    <a:cubicBezTo>
                      <a:pt x="215" y="17"/>
                      <a:pt x="218" y="19"/>
                      <a:pt x="221" y="19"/>
                    </a:cubicBezTo>
                    <a:cubicBezTo>
                      <a:pt x="221" y="19"/>
                      <a:pt x="221" y="19"/>
                      <a:pt x="221" y="19"/>
                    </a:cubicBezTo>
                    <a:cubicBezTo>
                      <a:pt x="229" y="19"/>
                      <a:pt x="236" y="18"/>
                      <a:pt x="244" y="16"/>
                    </a:cubicBezTo>
                    <a:cubicBezTo>
                      <a:pt x="224" y="43"/>
                      <a:pt x="224" y="43"/>
                      <a:pt x="224" y="43"/>
                    </a:cubicBezTo>
                    <a:cubicBezTo>
                      <a:pt x="169" y="118"/>
                      <a:pt x="93" y="174"/>
                      <a:pt x="4" y="204"/>
                    </a:cubicBezTo>
                    <a:cubicBezTo>
                      <a:pt x="1" y="205"/>
                      <a:pt x="0" y="208"/>
                      <a:pt x="1" y="211"/>
                    </a:cubicBezTo>
                    <a:cubicBezTo>
                      <a:pt x="2" y="213"/>
                      <a:pt x="4" y="215"/>
                      <a:pt x="6" y="2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7" name="Freeform 216">
                <a:extLst>
                  <a:ext uri="{FF2B5EF4-FFF2-40B4-BE49-F238E27FC236}">
                    <a16:creationId xmlns:a16="http://schemas.microsoft.com/office/drawing/2014/main" id="{4F6007DC-406A-BA35-C19B-923D1314C6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0850" y="957263"/>
                <a:ext cx="430213" cy="277813"/>
              </a:xfrm>
              <a:custGeom>
                <a:avLst/>
                <a:gdLst>
                  <a:gd name="T0" fmla="*/ 335 w 340"/>
                  <a:gd name="T1" fmla="*/ 208 h 219"/>
                  <a:gd name="T2" fmla="*/ 315 w 340"/>
                  <a:gd name="T3" fmla="*/ 208 h 219"/>
                  <a:gd name="T4" fmla="*/ 315 w 340"/>
                  <a:gd name="T5" fmla="*/ 6 h 219"/>
                  <a:gd name="T6" fmla="*/ 310 w 340"/>
                  <a:gd name="T7" fmla="*/ 0 h 219"/>
                  <a:gd name="T8" fmla="*/ 263 w 340"/>
                  <a:gd name="T9" fmla="*/ 0 h 219"/>
                  <a:gd name="T10" fmla="*/ 257 w 340"/>
                  <a:gd name="T11" fmla="*/ 6 h 219"/>
                  <a:gd name="T12" fmla="*/ 257 w 340"/>
                  <a:gd name="T13" fmla="*/ 208 h 219"/>
                  <a:gd name="T14" fmla="*/ 238 w 340"/>
                  <a:gd name="T15" fmla="*/ 208 h 219"/>
                  <a:gd name="T16" fmla="*/ 238 w 340"/>
                  <a:gd name="T17" fmla="*/ 65 h 219"/>
                  <a:gd name="T18" fmla="*/ 232 w 340"/>
                  <a:gd name="T19" fmla="*/ 59 h 219"/>
                  <a:gd name="T20" fmla="*/ 185 w 340"/>
                  <a:gd name="T21" fmla="*/ 59 h 219"/>
                  <a:gd name="T22" fmla="*/ 179 w 340"/>
                  <a:gd name="T23" fmla="*/ 65 h 219"/>
                  <a:gd name="T24" fmla="*/ 179 w 340"/>
                  <a:gd name="T25" fmla="*/ 208 h 219"/>
                  <a:gd name="T26" fmla="*/ 160 w 340"/>
                  <a:gd name="T27" fmla="*/ 208 h 219"/>
                  <a:gd name="T28" fmla="*/ 160 w 340"/>
                  <a:gd name="T29" fmla="*/ 120 h 219"/>
                  <a:gd name="T30" fmla="*/ 154 w 340"/>
                  <a:gd name="T31" fmla="*/ 115 h 219"/>
                  <a:gd name="T32" fmla="*/ 107 w 340"/>
                  <a:gd name="T33" fmla="*/ 115 h 219"/>
                  <a:gd name="T34" fmla="*/ 101 w 340"/>
                  <a:gd name="T35" fmla="*/ 120 h 219"/>
                  <a:gd name="T36" fmla="*/ 101 w 340"/>
                  <a:gd name="T37" fmla="*/ 208 h 219"/>
                  <a:gd name="T38" fmla="*/ 82 w 340"/>
                  <a:gd name="T39" fmla="*/ 208 h 219"/>
                  <a:gd name="T40" fmla="*/ 82 w 340"/>
                  <a:gd name="T41" fmla="*/ 170 h 219"/>
                  <a:gd name="T42" fmla="*/ 76 w 340"/>
                  <a:gd name="T43" fmla="*/ 164 h 219"/>
                  <a:gd name="T44" fmla="*/ 29 w 340"/>
                  <a:gd name="T45" fmla="*/ 164 h 219"/>
                  <a:gd name="T46" fmla="*/ 23 w 340"/>
                  <a:gd name="T47" fmla="*/ 170 h 219"/>
                  <a:gd name="T48" fmla="*/ 23 w 340"/>
                  <a:gd name="T49" fmla="*/ 208 h 219"/>
                  <a:gd name="T50" fmla="*/ 6 w 340"/>
                  <a:gd name="T51" fmla="*/ 208 h 219"/>
                  <a:gd name="T52" fmla="*/ 0 w 340"/>
                  <a:gd name="T53" fmla="*/ 213 h 219"/>
                  <a:gd name="T54" fmla="*/ 6 w 340"/>
                  <a:gd name="T55" fmla="*/ 219 h 219"/>
                  <a:gd name="T56" fmla="*/ 335 w 340"/>
                  <a:gd name="T57" fmla="*/ 219 h 219"/>
                  <a:gd name="T58" fmla="*/ 340 w 340"/>
                  <a:gd name="T59" fmla="*/ 213 h 219"/>
                  <a:gd name="T60" fmla="*/ 335 w 340"/>
                  <a:gd name="T61" fmla="*/ 208 h 219"/>
                  <a:gd name="T62" fmla="*/ 268 w 340"/>
                  <a:gd name="T63" fmla="*/ 12 h 219"/>
                  <a:gd name="T64" fmla="*/ 304 w 340"/>
                  <a:gd name="T65" fmla="*/ 12 h 219"/>
                  <a:gd name="T66" fmla="*/ 304 w 340"/>
                  <a:gd name="T67" fmla="*/ 208 h 219"/>
                  <a:gd name="T68" fmla="*/ 268 w 340"/>
                  <a:gd name="T69" fmla="*/ 208 h 219"/>
                  <a:gd name="T70" fmla="*/ 268 w 340"/>
                  <a:gd name="T71" fmla="*/ 12 h 219"/>
                  <a:gd name="T72" fmla="*/ 191 w 340"/>
                  <a:gd name="T73" fmla="*/ 71 h 219"/>
                  <a:gd name="T74" fmla="*/ 226 w 340"/>
                  <a:gd name="T75" fmla="*/ 71 h 219"/>
                  <a:gd name="T76" fmla="*/ 226 w 340"/>
                  <a:gd name="T77" fmla="*/ 208 h 219"/>
                  <a:gd name="T78" fmla="*/ 191 w 340"/>
                  <a:gd name="T79" fmla="*/ 208 h 219"/>
                  <a:gd name="T80" fmla="*/ 191 w 340"/>
                  <a:gd name="T81" fmla="*/ 71 h 219"/>
                  <a:gd name="T82" fmla="*/ 113 w 340"/>
                  <a:gd name="T83" fmla="*/ 126 h 219"/>
                  <a:gd name="T84" fmla="*/ 148 w 340"/>
                  <a:gd name="T85" fmla="*/ 126 h 219"/>
                  <a:gd name="T86" fmla="*/ 148 w 340"/>
                  <a:gd name="T87" fmla="*/ 208 h 219"/>
                  <a:gd name="T88" fmla="*/ 113 w 340"/>
                  <a:gd name="T89" fmla="*/ 208 h 219"/>
                  <a:gd name="T90" fmla="*/ 113 w 340"/>
                  <a:gd name="T91" fmla="*/ 126 h 219"/>
                  <a:gd name="T92" fmla="*/ 35 w 340"/>
                  <a:gd name="T93" fmla="*/ 175 h 219"/>
                  <a:gd name="T94" fmla="*/ 71 w 340"/>
                  <a:gd name="T95" fmla="*/ 175 h 219"/>
                  <a:gd name="T96" fmla="*/ 71 w 340"/>
                  <a:gd name="T97" fmla="*/ 208 h 219"/>
                  <a:gd name="T98" fmla="*/ 35 w 340"/>
                  <a:gd name="T99" fmla="*/ 208 h 219"/>
                  <a:gd name="T100" fmla="*/ 35 w 340"/>
                  <a:gd name="T101" fmla="*/ 17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40" h="219">
                    <a:moveTo>
                      <a:pt x="335" y="208"/>
                    </a:moveTo>
                    <a:cubicBezTo>
                      <a:pt x="315" y="208"/>
                      <a:pt x="315" y="208"/>
                      <a:pt x="315" y="208"/>
                    </a:cubicBezTo>
                    <a:cubicBezTo>
                      <a:pt x="315" y="6"/>
                      <a:pt x="315" y="6"/>
                      <a:pt x="315" y="6"/>
                    </a:cubicBezTo>
                    <a:cubicBezTo>
                      <a:pt x="315" y="3"/>
                      <a:pt x="313" y="0"/>
                      <a:pt x="310" y="0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60" y="0"/>
                      <a:pt x="257" y="3"/>
                      <a:pt x="257" y="6"/>
                    </a:cubicBezTo>
                    <a:cubicBezTo>
                      <a:pt x="257" y="208"/>
                      <a:pt x="257" y="208"/>
                      <a:pt x="257" y="208"/>
                    </a:cubicBezTo>
                    <a:cubicBezTo>
                      <a:pt x="238" y="208"/>
                      <a:pt x="238" y="208"/>
                      <a:pt x="238" y="208"/>
                    </a:cubicBezTo>
                    <a:cubicBezTo>
                      <a:pt x="238" y="65"/>
                      <a:pt x="238" y="65"/>
                      <a:pt x="238" y="65"/>
                    </a:cubicBezTo>
                    <a:cubicBezTo>
                      <a:pt x="238" y="62"/>
                      <a:pt x="235" y="59"/>
                      <a:pt x="232" y="59"/>
                    </a:cubicBezTo>
                    <a:cubicBezTo>
                      <a:pt x="185" y="59"/>
                      <a:pt x="185" y="59"/>
                      <a:pt x="185" y="59"/>
                    </a:cubicBezTo>
                    <a:cubicBezTo>
                      <a:pt x="182" y="59"/>
                      <a:pt x="179" y="62"/>
                      <a:pt x="179" y="65"/>
                    </a:cubicBezTo>
                    <a:cubicBezTo>
                      <a:pt x="179" y="208"/>
                      <a:pt x="179" y="208"/>
                      <a:pt x="179" y="208"/>
                    </a:cubicBezTo>
                    <a:cubicBezTo>
                      <a:pt x="160" y="208"/>
                      <a:pt x="160" y="208"/>
                      <a:pt x="160" y="208"/>
                    </a:cubicBezTo>
                    <a:cubicBezTo>
                      <a:pt x="160" y="120"/>
                      <a:pt x="160" y="120"/>
                      <a:pt x="160" y="120"/>
                    </a:cubicBezTo>
                    <a:cubicBezTo>
                      <a:pt x="160" y="117"/>
                      <a:pt x="157" y="115"/>
                      <a:pt x="154" y="115"/>
                    </a:cubicBezTo>
                    <a:cubicBezTo>
                      <a:pt x="107" y="115"/>
                      <a:pt x="107" y="115"/>
                      <a:pt x="107" y="115"/>
                    </a:cubicBezTo>
                    <a:cubicBezTo>
                      <a:pt x="104" y="115"/>
                      <a:pt x="101" y="117"/>
                      <a:pt x="101" y="120"/>
                    </a:cubicBezTo>
                    <a:cubicBezTo>
                      <a:pt x="101" y="208"/>
                      <a:pt x="101" y="208"/>
                      <a:pt x="101" y="208"/>
                    </a:cubicBezTo>
                    <a:cubicBezTo>
                      <a:pt x="82" y="208"/>
                      <a:pt x="82" y="208"/>
                      <a:pt x="82" y="208"/>
                    </a:cubicBezTo>
                    <a:cubicBezTo>
                      <a:pt x="82" y="170"/>
                      <a:pt x="82" y="170"/>
                      <a:pt x="82" y="170"/>
                    </a:cubicBezTo>
                    <a:cubicBezTo>
                      <a:pt x="82" y="166"/>
                      <a:pt x="79" y="164"/>
                      <a:pt x="76" y="164"/>
                    </a:cubicBezTo>
                    <a:cubicBezTo>
                      <a:pt x="29" y="164"/>
                      <a:pt x="29" y="164"/>
                      <a:pt x="29" y="164"/>
                    </a:cubicBezTo>
                    <a:cubicBezTo>
                      <a:pt x="26" y="164"/>
                      <a:pt x="23" y="166"/>
                      <a:pt x="23" y="170"/>
                    </a:cubicBezTo>
                    <a:cubicBezTo>
                      <a:pt x="23" y="208"/>
                      <a:pt x="23" y="208"/>
                      <a:pt x="23" y="208"/>
                    </a:cubicBezTo>
                    <a:cubicBezTo>
                      <a:pt x="6" y="208"/>
                      <a:pt x="6" y="208"/>
                      <a:pt x="6" y="208"/>
                    </a:cubicBezTo>
                    <a:cubicBezTo>
                      <a:pt x="3" y="208"/>
                      <a:pt x="0" y="210"/>
                      <a:pt x="0" y="213"/>
                    </a:cubicBezTo>
                    <a:cubicBezTo>
                      <a:pt x="0" y="216"/>
                      <a:pt x="3" y="219"/>
                      <a:pt x="6" y="219"/>
                    </a:cubicBezTo>
                    <a:cubicBezTo>
                      <a:pt x="335" y="219"/>
                      <a:pt x="335" y="219"/>
                      <a:pt x="335" y="219"/>
                    </a:cubicBezTo>
                    <a:cubicBezTo>
                      <a:pt x="338" y="219"/>
                      <a:pt x="340" y="216"/>
                      <a:pt x="340" y="213"/>
                    </a:cubicBezTo>
                    <a:cubicBezTo>
                      <a:pt x="340" y="210"/>
                      <a:pt x="338" y="208"/>
                      <a:pt x="335" y="208"/>
                    </a:cubicBezTo>
                    <a:close/>
                    <a:moveTo>
                      <a:pt x="268" y="12"/>
                    </a:moveTo>
                    <a:cubicBezTo>
                      <a:pt x="304" y="12"/>
                      <a:pt x="304" y="12"/>
                      <a:pt x="304" y="12"/>
                    </a:cubicBezTo>
                    <a:cubicBezTo>
                      <a:pt x="304" y="208"/>
                      <a:pt x="304" y="208"/>
                      <a:pt x="304" y="208"/>
                    </a:cubicBezTo>
                    <a:cubicBezTo>
                      <a:pt x="268" y="208"/>
                      <a:pt x="268" y="208"/>
                      <a:pt x="268" y="208"/>
                    </a:cubicBezTo>
                    <a:lnTo>
                      <a:pt x="268" y="12"/>
                    </a:lnTo>
                    <a:close/>
                    <a:moveTo>
                      <a:pt x="191" y="71"/>
                    </a:moveTo>
                    <a:cubicBezTo>
                      <a:pt x="226" y="71"/>
                      <a:pt x="226" y="71"/>
                      <a:pt x="226" y="71"/>
                    </a:cubicBezTo>
                    <a:cubicBezTo>
                      <a:pt x="226" y="208"/>
                      <a:pt x="226" y="208"/>
                      <a:pt x="226" y="208"/>
                    </a:cubicBezTo>
                    <a:cubicBezTo>
                      <a:pt x="191" y="208"/>
                      <a:pt x="191" y="208"/>
                      <a:pt x="191" y="208"/>
                    </a:cubicBezTo>
                    <a:lnTo>
                      <a:pt x="191" y="71"/>
                    </a:lnTo>
                    <a:close/>
                    <a:moveTo>
                      <a:pt x="113" y="126"/>
                    </a:moveTo>
                    <a:cubicBezTo>
                      <a:pt x="148" y="126"/>
                      <a:pt x="148" y="126"/>
                      <a:pt x="148" y="126"/>
                    </a:cubicBezTo>
                    <a:cubicBezTo>
                      <a:pt x="148" y="208"/>
                      <a:pt x="148" y="208"/>
                      <a:pt x="148" y="208"/>
                    </a:cubicBezTo>
                    <a:cubicBezTo>
                      <a:pt x="113" y="208"/>
                      <a:pt x="113" y="208"/>
                      <a:pt x="113" y="208"/>
                    </a:cubicBezTo>
                    <a:lnTo>
                      <a:pt x="113" y="126"/>
                    </a:lnTo>
                    <a:close/>
                    <a:moveTo>
                      <a:pt x="35" y="175"/>
                    </a:moveTo>
                    <a:cubicBezTo>
                      <a:pt x="71" y="175"/>
                      <a:pt x="71" y="175"/>
                      <a:pt x="71" y="175"/>
                    </a:cubicBezTo>
                    <a:cubicBezTo>
                      <a:pt x="71" y="208"/>
                      <a:pt x="71" y="208"/>
                      <a:pt x="71" y="208"/>
                    </a:cubicBezTo>
                    <a:cubicBezTo>
                      <a:pt x="35" y="208"/>
                      <a:pt x="35" y="208"/>
                      <a:pt x="35" y="208"/>
                    </a:cubicBezTo>
                    <a:lnTo>
                      <a:pt x="35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20216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9248E7-3EE2-C826-7176-3D1F37F85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4572000"/>
            <a:ext cx="11573123" cy="1825409"/>
          </a:xfrm>
        </p:spPr>
        <p:txBody>
          <a:bodyPr/>
          <a:lstStyle/>
          <a:p>
            <a:r>
              <a:rPr lang="en-US" sz="2000">
                <a:latin typeface="+mn-lt"/>
              </a:rPr>
              <a:t>Ability to switch the device from High Performance (HP) to Low Power (LP) mode by changing the technology back bias via a performance grade selection.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7B57B9-3B34-2A0D-15B0-393F52F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Software enabled high performance or low power operation</a:t>
            </a:r>
            <a:endParaRPr lang="en-D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6F26F8-D219-7400-CE89-ABAB6CDF1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546" y="905983"/>
            <a:ext cx="3477985" cy="313570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Speech Bubble: Rectangle with Corners Rounded 15">
            <a:extLst>
              <a:ext uri="{FF2B5EF4-FFF2-40B4-BE49-F238E27FC236}">
                <a16:creationId xmlns:a16="http://schemas.microsoft.com/office/drawing/2014/main" id="{D82CA0F5-71D1-02D5-30C3-F2234B2A783D}"/>
              </a:ext>
            </a:extLst>
          </p:cNvPr>
          <p:cNvSpPr/>
          <p:nvPr/>
        </p:nvSpPr>
        <p:spPr bwMode="auto">
          <a:xfrm>
            <a:off x="3515439" y="2602084"/>
            <a:ext cx="2104079" cy="786211"/>
          </a:xfrm>
          <a:prstGeom prst="wedgeRoundRectCallout">
            <a:avLst>
              <a:gd name="adj1" fmla="val -81616"/>
              <a:gd name="adj2" fmla="val 84977"/>
              <a:gd name="adj3" fmla="val 16667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9680000" scaled="0"/>
            <a:tileRect/>
          </a:gradFill>
          <a:ln w="1270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rPr>
              <a:t>Nexus Device options for same speed grade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rPr>
              <a:t>(HP or LP)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8AB242-C529-F3A5-25F8-06A2D9D464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 bwMode="auto">
          <a:xfrm>
            <a:off x="7545136" y="843636"/>
            <a:ext cx="3154985" cy="171668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Connector: Curved 8">
            <a:extLst>
              <a:ext uri="{FF2B5EF4-FFF2-40B4-BE49-F238E27FC236}">
                <a16:creationId xmlns:a16="http://schemas.microsoft.com/office/drawing/2014/main" id="{A586832A-BE8B-CE3E-9462-886ED05FD520}"/>
              </a:ext>
            </a:extLst>
          </p:cNvPr>
          <p:cNvCxnSpPr>
            <a:cxnSpLocks/>
            <a:stCxn id="14" idx="3"/>
          </p:cNvCxnSpPr>
          <p:nvPr/>
        </p:nvCxnSpPr>
        <p:spPr bwMode="auto">
          <a:xfrm flipV="1">
            <a:off x="8563940" y="2000250"/>
            <a:ext cx="625780" cy="915858"/>
          </a:xfrm>
          <a:prstGeom prst="curvedConnector2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03A902C6-BA59-CA71-B1B5-2E5FD20AC049}"/>
              </a:ext>
            </a:extLst>
          </p:cNvPr>
          <p:cNvSpPr/>
          <p:nvPr/>
        </p:nvSpPr>
        <p:spPr bwMode="auto">
          <a:xfrm>
            <a:off x="7379651" y="2588366"/>
            <a:ext cx="1184289" cy="65548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000000"/>
                </a:solidFill>
                <a:latin typeface="Arial" panose="020B0604020202020204"/>
                <a:sym typeface="Gill Sans" charset="0"/>
              </a:rPr>
              <a:t>Software controlled bias voltage</a:t>
            </a:r>
            <a:endParaRPr lang="en-DE" sz="1200" b="1">
              <a:solidFill>
                <a:srgbClr val="000000"/>
              </a:solidFill>
              <a:latin typeface="Arial" panose="020B0604020202020204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7666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9E53AD-53B3-F264-C8C9-EA8FF84E19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73C82E7-AB2B-F063-914F-5470A1582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Architecture features</a:t>
            </a:r>
          </a:p>
        </p:txBody>
      </p:sp>
    </p:spTree>
    <p:extLst>
      <p:ext uri="{BB962C8B-B14F-4D97-AF65-F5344CB8AC3E}">
        <p14:creationId xmlns:p14="http://schemas.microsoft.com/office/powerpoint/2010/main" val="1017580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D454BB-2531-20E4-B4E9-6C8942D2EF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7C9C76-460B-9B28-63EC-8850D153E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989380"/>
            <a:ext cx="5824198" cy="540802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43199" indent="-243199">
              <a:spcAft>
                <a:spcPts val="1800"/>
              </a:spcAft>
            </a:pPr>
            <a:r>
              <a:rPr lang="en-US">
                <a:cs typeface="Arial"/>
              </a:rPr>
              <a:t>Both Lattice Avant™ and Lattice Nexus™ integrate features to dynamically reduce power usage of a design. </a:t>
            </a:r>
          </a:p>
          <a:p>
            <a:pPr marL="243199" indent="-243199"/>
            <a:r>
              <a:rPr lang="en-US">
                <a:cs typeface="Arial"/>
              </a:rPr>
              <a:t>Lattice Nexus™ features example: </a:t>
            </a:r>
            <a:endParaRPr lang="en-US"/>
          </a:p>
          <a:p>
            <a:pPr marL="487033" lvl="1" indent="-243199">
              <a:lnSpc>
                <a:spcPct val="100000"/>
              </a:lnSpc>
            </a:pPr>
            <a:r>
              <a:rPr lang="en-US" sz="1800">
                <a:latin typeface="+mn-lt"/>
              </a:rPr>
              <a:t>Dynamic Clock Control (DCC, DCS)</a:t>
            </a:r>
          </a:p>
          <a:p>
            <a:pPr marL="487033" lvl="1" indent="-243199">
              <a:lnSpc>
                <a:spcPct val="100000"/>
              </a:lnSpc>
            </a:pPr>
            <a:r>
              <a:rPr lang="en-US" sz="1800">
                <a:latin typeface="+mn-lt"/>
              </a:rPr>
              <a:t>PLL: Keep PLL in reset, VCO OFF </a:t>
            </a:r>
          </a:p>
          <a:p>
            <a:pPr marL="487033" lvl="1" indent="-243199">
              <a:lnSpc>
                <a:spcPct val="100000"/>
              </a:lnSpc>
            </a:pPr>
            <a:r>
              <a:rPr lang="en-US" sz="1800">
                <a:latin typeface="+mn-lt"/>
              </a:rPr>
              <a:t>LRAM: S</a:t>
            </a:r>
            <a:r>
              <a:rPr lang="en-US" sz="1800">
                <a:latin typeface="+mn-lt"/>
                <a:ea typeface="Calibri" panose="020F0502020204030204" pitchFamily="34" charset="0"/>
              </a:rPr>
              <a:t>huts down the internal memory</a:t>
            </a:r>
            <a:endParaRPr lang="en-US" sz="1800">
              <a:latin typeface="+mn-lt"/>
            </a:endParaRPr>
          </a:p>
          <a:p>
            <a:pPr marL="487033" lvl="1" indent="-243199">
              <a:lnSpc>
                <a:spcPct val="100000"/>
              </a:lnSpc>
            </a:pPr>
            <a:r>
              <a:rPr lang="en-US" sz="1800">
                <a:latin typeface="+mn-lt"/>
              </a:rPr>
              <a:t>ADC: Disables the clocking within the block</a:t>
            </a:r>
          </a:p>
          <a:p>
            <a:pPr marL="487033" lvl="1" indent="-243199">
              <a:lnSpc>
                <a:spcPct val="100000"/>
              </a:lnSpc>
            </a:pPr>
            <a:r>
              <a:rPr lang="en-US" sz="1800">
                <a:latin typeface="+mn-lt"/>
              </a:rPr>
              <a:t>I/O Bank (Bottom bank): It allows you to turn OFF referenced and differential input. </a:t>
            </a:r>
          </a:p>
          <a:p>
            <a:pPr marL="243199" indent="-243199">
              <a:spcBef>
                <a:spcPts val="1200"/>
              </a:spcBef>
            </a:pPr>
            <a:r>
              <a:rPr lang="en-US">
                <a:cs typeface="Arial"/>
              </a:rPr>
              <a:t>Power calculator integrate EF (%)</a:t>
            </a:r>
          </a:p>
          <a:p>
            <a:pPr marL="487033" lvl="1" indent="-243199">
              <a:spcBef>
                <a:spcPts val="1200"/>
              </a:spcBef>
            </a:pPr>
            <a:r>
              <a:rPr lang="en-US">
                <a:cs typeface="Arial"/>
              </a:rPr>
              <a:t>Estimate how much the block will be used for power consumption estimation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FE0A92-795B-A9FD-7D0D-4DEFC74A7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3" y="96437"/>
            <a:ext cx="11573123" cy="655484"/>
          </a:xfrm>
        </p:spPr>
        <p:txBody>
          <a:bodyPr/>
          <a:lstStyle/>
          <a:p>
            <a:r>
              <a:rPr lang="en-US"/>
              <a:t>Device Architecture decision 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571B6B-0812-CE84-A1AB-FD7DE5D8B613}"/>
              </a:ext>
            </a:extLst>
          </p:cNvPr>
          <p:cNvSpPr/>
          <p:nvPr/>
        </p:nvSpPr>
        <p:spPr bwMode="auto">
          <a:xfrm>
            <a:off x="6096000" y="1425378"/>
            <a:ext cx="2032000" cy="1537596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9680000" scaled="0"/>
            <a:tileRect/>
          </a:gradFill>
          <a:ln w="38100"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User logic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State Machine/soft processor to Control User Standby Mode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73218C-E7AF-056D-F2E1-914282D996C5}"/>
              </a:ext>
            </a:extLst>
          </p:cNvPr>
          <p:cNvGrpSpPr/>
          <p:nvPr/>
        </p:nvGrpSpPr>
        <p:grpSpPr>
          <a:xfrm>
            <a:off x="8943975" y="989379"/>
            <a:ext cx="2943225" cy="2373823"/>
            <a:chOff x="8943975" y="989379"/>
            <a:chExt cx="2943225" cy="237382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C3A725-BBC7-DA64-0E2A-F2AD99A4EDBD}"/>
                </a:ext>
              </a:extLst>
            </p:cNvPr>
            <p:cNvSpPr/>
            <p:nvPr/>
          </p:nvSpPr>
          <p:spPr bwMode="auto">
            <a:xfrm>
              <a:off x="8943975" y="989379"/>
              <a:ext cx="2943225" cy="45720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99000">
                  <a:schemeClr val="accent4"/>
                </a:gs>
              </a:gsLst>
              <a:lin ang="19680000" scaled="0"/>
              <a:tileRect/>
            </a:gradFill>
            <a:ln w="38100"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40" rIns="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  <a:sym typeface="Gill Sans" charset="0"/>
                </a:rPr>
                <a:t>PLL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E1A75AD-B2B9-6523-CBB4-C7083181091F}"/>
                </a:ext>
              </a:extLst>
            </p:cNvPr>
            <p:cNvSpPr/>
            <p:nvPr/>
          </p:nvSpPr>
          <p:spPr bwMode="auto">
            <a:xfrm>
              <a:off x="8943975" y="1628253"/>
              <a:ext cx="2943225" cy="45720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99000">
                  <a:schemeClr val="accent4"/>
                </a:gs>
              </a:gsLst>
              <a:lin ang="19680000" scaled="0"/>
              <a:tileRect/>
            </a:gradFill>
            <a:ln w="38100"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40" rIns="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  <a:sym typeface="Gill Sans" charset="0"/>
                </a:rPr>
                <a:t>LRAM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3424AD4-BEED-1CD4-1B46-91369ECBF7F1}"/>
                </a:ext>
              </a:extLst>
            </p:cNvPr>
            <p:cNvSpPr/>
            <p:nvPr/>
          </p:nvSpPr>
          <p:spPr bwMode="auto">
            <a:xfrm>
              <a:off x="8943975" y="2267127"/>
              <a:ext cx="2943225" cy="45720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99000">
                  <a:schemeClr val="accent4"/>
                </a:gs>
              </a:gsLst>
              <a:lin ang="19680000" scaled="0"/>
              <a:tileRect/>
            </a:gradFill>
            <a:ln w="38100"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40" rIns="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  <a:sym typeface="Gill Sans" charset="0"/>
                </a:rPr>
                <a:t>BNKREF18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4E7B39B-F016-C16A-BBC2-BE51C5E45716}"/>
                </a:ext>
              </a:extLst>
            </p:cNvPr>
            <p:cNvSpPr/>
            <p:nvPr/>
          </p:nvSpPr>
          <p:spPr bwMode="auto">
            <a:xfrm>
              <a:off x="8943975" y="2906002"/>
              <a:ext cx="2943225" cy="457200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99000">
                  <a:schemeClr val="accent4"/>
                </a:gs>
              </a:gsLst>
              <a:lin ang="19680000" scaled="0"/>
              <a:tileRect/>
            </a:gradFill>
            <a:ln w="38100"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40" rIns="0" rtlCol="0"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  <a:sym typeface="Gill Sans" charset="0"/>
                </a:rPr>
                <a:t>ADC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4A93BBF-5F0A-D4E4-A6B0-3E4A238E0BFD}"/>
              </a:ext>
            </a:extLst>
          </p:cNvPr>
          <p:cNvSpPr txBox="1"/>
          <p:nvPr/>
        </p:nvSpPr>
        <p:spPr>
          <a:xfrm>
            <a:off x="8943975" y="1079480"/>
            <a:ext cx="1355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pllpd_en_n_i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B4D587-34E3-DC79-04DF-B50C2A71407C}"/>
              </a:ext>
            </a:extLst>
          </p:cNvPr>
          <p:cNvSpPr txBox="1"/>
          <p:nvPr/>
        </p:nvSpPr>
        <p:spPr>
          <a:xfrm>
            <a:off x="8943975" y="1718354"/>
            <a:ext cx="1355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dps_i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84970A-2FA9-BFA6-B414-E6B11AC577E5}"/>
              </a:ext>
            </a:extLst>
          </p:cNvPr>
          <p:cNvSpPr txBox="1"/>
          <p:nvPr/>
        </p:nvSpPr>
        <p:spPr>
          <a:xfrm>
            <a:off x="8921916" y="2229481"/>
            <a:ext cx="1355391" cy="276999"/>
          </a:xfrm>
          <a:prstGeom prst="rect">
            <a:avLst/>
          </a:prstGeom>
          <a:noFill/>
        </p:spPr>
        <p:txBody>
          <a:bodyPr wrap="square" lIns="91440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STDBYINR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0A8214-304B-EBDA-68F7-450DD489CC9C}"/>
              </a:ext>
            </a:extLst>
          </p:cNvPr>
          <p:cNvSpPr txBox="1"/>
          <p:nvPr/>
        </p:nvSpPr>
        <p:spPr>
          <a:xfrm>
            <a:off x="8921916" y="2476904"/>
            <a:ext cx="1355391" cy="276999"/>
          </a:xfrm>
          <a:prstGeom prst="rect">
            <a:avLst/>
          </a:prstGeom>
          <a:noFill/>
        </p:spPr>
        <p:txBody>
          <a:bodyPr wrap="square" lIns="91440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STDBYINR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991EF8-9601-BA71-C349-22C6D564C553}"/>
              </a:ext>
            </a:extLst>
          </p:cNvPr>
          <p:cNvSpPr txBox="1"/>
          <p:nvPr/>
        </p:nvSpPr>
        <p:spPr>
          <a:xfrm>
            <a:off x="8943975" y="2980713"/>
            <a:ext cx="1355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adc_en_i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5BA14A3-CB2F-28A1-9AAF-5EEE5AF7DE43}"/>
              </a:ext>
            </a:extLst>
          </p:cNvPr>
          <p:cNvGrpSpPr/>
          <p:nvPr/>
        </p:nvGrpSpPr>
        <p:grpSpPr>
          <a:xfrm>
            <a:off x="8128000" y="1245103"/>
            <a:ext cx="815975" cy="1898147"/>
            <a:chOff x="8128000" y="1245103"/>
            <a:chExt cx="815975" cy="1898147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F3E47E5-ACCE-3CFC-DB2B-B719B30A5B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15350" y="2367980"/>
              <a:ext cx="428625" cy="0"/>
            </a:xfrm>
            <a:prstGeom prst="line">
              <a:avLst/>
            </a:prstGeom>
            <a:noFill/>
            <a:ln w="12700" cap="flat" cmpd="sng" algn="ctr">
              <a:gradFill>
                <a:gsLst>
                  <a:gs pos="33000">
                    <a:schemeClr val="accent1">
                      <a:lumMod val="20000"/>
                      <a:lumOff val="80000"/>
                    </a:schemeClr>
                  </a:gs>
                  <a:gs pos="0">
                    <a:schemeClr val="accent1"/>
                  </a:gs>
                  <a:gs pos="69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E03632B-A673-2972-379F-72216F0094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15350" y="2604937"/>
              <a:ext cx="428625" cy="0"/>
            </a:xfrm>
            <a:prstGeom prst="line">
              <a:avLst/>
            </a:prstGeom>
            <a:noFill/>
            <a:ln w="12700" cap="flat" cmpd="sng" algn="ctr">
              <a:gradFill>
                <a:gsLst>
                  <a:gs pos="33000">
                    <a:schemeClr val="accent1">
                      <a:lumMod val="20000"/>
                      <a:lumOff val="80000"/>
                    </a:schemeClr>
                  </a:gs>
                  <a:gs pos="0">
                    <a:schemeClr val="accent1"/>
                  </a:gs>
                  <a:gs pos="69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0231C3A-1E3A-4C03-EECA-C22E9C9497AB}"/>
                </a:ext>
              </a:extLst>
            </p:cNvPr>
            <p:cNvCxnSpPr>
              <a:cxnSpLocks/>
              <a:endCxn id="9" idx="1"/>
            </p:cNvCxnSpPr>
            <p:nvPr/>
          </p:nvCxnSpPr>
          <p:spPr bwMode="auto">
            <a:xfrm>
              <a:off x="8515350" y="1856853"/>
              <a:ext cx="428625" cy="0"/>
            </a:xfrm>
            <a:prstGeom prst="line">
              <a:avLst/>
            </a:prstGeom>
            <a:noFill/>
            <a:ln w="12700" cap="flat" cmpd="sng" algn="ctr">
              <a:gradFill>
                <a:gsLst>
                  <a:gs pos="33000">
                    <a:schemeClr val="accent1">
                      <a:lumMod val="20000"/>
                      <a:lumOff val="80000"/>
                    </a:schemeClr>
                  </a:gs>
                  <a:gs pos="0">
                    <a:schemeClr val="accent1"/>
                  </a:gs>
                  <a:gs pos="69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9C142F8-0488-8786-C699-DFBFC3B27819}"/>
                </a:ext>
              </a:extLst>
            </p:cNvPr>
            <p:cNvCxnSpPr>
              <a:cxnSpLocks/>
              <a:stCxn id="6" idx="3"/>
              <a:endCxn id="22" idx="1"/>
            </p:cNvCxnSpPr>
            <p:nvPr/>
          </p:nvCxnSpPr>
          <p:spPr bwMode="auto">
            <a:xfrm>
              <a:off x="8128000" y="2194176"/>
              <a:ext cx="387350" cy="1"/>
            </a:xfrm>
            <a:prstGeom prst="line">
              <a:avLst/>
            </a:prstGeom>
            <a:noFill/>
            <a:ln w="12700" cap="flat" cmpd="sng" algn="ctr">
              <a:gradFill>
                <a:gsLst>
                  <a:gs pos="33000">
                    <a:schemeClr val="accent1">
                      <a:lumMod val="20000"/>
                      <a:lumOff val="80000"/>
                    </a:schemeClr>
                  </a:gs>
                  <a:gs pos="0">
                    <a:schemeClr val="accent1"/>
                  </a:gs>
                  <a:gs pos="69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Left Bracket 21">
              <a:extLst>
                <a:ext uri="{FF2B5EF4-FFF2-40B4-BE49-F238E27FC236}">
                  <a16:creationId xmlns:a16="http://schemas.microsoft.com/office/drawing/2014/main" id="{9F822FF6-A28D-84F6-A514-57A96E728BA4}"/>
                </a:ext>
              </a:extLst>
            </p:cNvPr>
            <p:cNvSpPr/>
            <p:nvPr/>
          </p:nvSpPr>
          <p:spPr bwMode="auto">
            <a:xfrm>
              <a:off x="8515350" y="1245103"/>
              <a:ext cx="406566" cy="1898147"/>
            </a:xfrm>
            <a:prstGeom prst="leftBracket">
              <a:avLst>
                <a:gd name="adj" fmla="val 0"/>
              </a:avLst>
            </a:prstGeom>
            <a:noFill/>
            <a:ln w="12700" cap="flat" cmpd="sng" algn="ctr">
              <a:gradFill>
                <a:gsLst>
                  <a:gs pos="33000">
                    <a:schemeClr val="accent1">
                      <a:lumMod val="20000"/>
                      <a:lumOff val="80000"/>
                    </a:schemeClr>
                  </a:gs>
                  <a:gs pos="0">
                    <a:schemeClr val="accent1"/>
                  </a:gs>
                  <a:gs pos="69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 charset="0"/>
                <a:ea typeface="+mn-ea"/>
                <a:cs typeface="+mn-cs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46727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8161EF-6A56-81CF-5022-FA479B34B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499" y="4958618"/>
            <a:ext cx="11573123" cy="987545"/>
          </a:xfrm>
        </p:spPr>
        <p:txBody>
          <a:bodyPr/>
          <a:lstStyle/>
          <a:p>
            <a:r>
              <a:rPr lang="en-US"/>
              <a:t>Lattice FPGAs can be entirely shut-down within the </a:t>
            </a:r>
            <a:r>
              <a:rPr lang="en-US" i="1">
                <a:solidFill>
                  <a:schemeClr val="accent1"/>
                </a:solidFill>
              </a:rPr>
              <a:t>task period </a:t>
            </a:r>
            <a:r>
              <a:rPr lang="en-US"/>
              <a:t>to save power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6DA13F-7BB8-AB3F-01E6-6DCBA8001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 boot-up for low power consumption</a:t>
            </a:r>
            <a:endParaRPr lang="en-DE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D1589E4-3652-455E-2474-1BF70FD1DE22}"/>
              </a:ext>
            </a:extLst>
          </p:cNvPr>
          <p:cNvCxnSpPr/>
          <p:nvPr/>
        </p:nvCxnSpPr>
        <p:spPr bwMode="auto">
          <a:xfrm flipV="1">
            <a:off x="1305536" y="1117600"/>
            <a:ext cx="0" cy="918797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466B950-8F40-2C76-393C-64C768F32727}"/>
              </a:ext>
            </a:extLst>
          </p:cNvPr>
          <p:cNvCxnSpPr>
            <a:cxnSpLocks/>
          </p:cNvCxnSpPr>
          <p:nvPr/>
        </p:nvCxnSpPr>
        <p:spPr bwMode="auto">
          <a:xfrm>
            <a:off x="1301262" y="2022231"/>
            <a:ext cx="4900571" cy="14166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659596F-44F1-4ED4-0C88-5E96FD6AD496}"/>
              </a:ext>
            </a:extLst>
          </p:cNvPr>
          <p:cNvCxnSpPr/>
          <p:nvPr/>
        </p:nvCxnSpPr>
        <p:spPr bwMode="auto">
          <a:xfrm flipV="1">
            <a:off x="1305536" y="2408766"/>
            <a:ext cx="0" cy="918797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4C07F01-BD55-0513-C34B-4A01FB9F1C34}"/>
              </a:ext>
            </a:extLst>
          </p:cNvPr>
          <p:cNvCxnSpPr>
            <a:cxnSpLocks/>
          </p:cNvCxnSpPr>
          <p:nvPr/>
        </p:nvCxnSpPr>
        <p:spPr bwMode="auto">
          <a:xfrm>
            <a:off x="1301262" y="3313397"/>
            <a:ext cx="4883638" cy="0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DBF8ADB0-C560-6473-F6ED-5B6DD767F666}"/>
              </a:ext>
            </a:extLst>
          </p:cNvPr>
          <p:cNvSpPr/>
          <p:nvPr/>
        </p:nvSpPr>
        <p:spPr bwMode="auto">
          <a:xfrm>
            <a:off x="1642534" y="1693333"/>
            <a:ext cx="575732" cy="314733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err="1">
                <a:solidFill>
                  <a:srgbClr val="000000"/>
                </a:solidFill>
                <a:latin typeface="Symbol" panose="05050102010706020507" pitchFamily="18" charset="2"/>
                <a:ea typeface="ヒラギノ角ゴ ProN W3" charset="0"/>
                <a:cs typeface="ヒラギノ角ゴ ProN W3" charset="0"/>
                <a:sym typeface="Gill Sans" charset="0"/>
              </a:rPr>
              <a:t>t</a:t>
            </a:r>
            <a:r>
              <a:rPr lang="en-US" sz="2000" baseline="-25000" err="1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i</a:t>
            </a: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41EAEB-9C89-2984-B791-2C90EDE05ABC}"/>
              </a:ext>
            </a:extLst>
          </p:cNvPr>
          <p:cNvSpPr/>
          <p:nvPr/>
        </p:nvSpPr>
        <p:spPr bwMode="auto">
          <a:xfrm>
            <a:off x="2747434" y="1693333"/>
            <a:ext cx="575732" cy="314733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Symbol" panose="05050102010706020507" pitchFamily="18" charset="2"/>
                <a:ea typeface="ヒラギノ角ゴ ProN W3" charset="0"/>
                <a:cs typeface="ヒラギノ角ゴ ProN W3" charset="0"/>
                <a:sym typeface="Gill Sans" charset="0"/>
              </a:rPr>
              <a:t>t</a:t>
            </a:r>
            <a:r>
              <a:rPr lang="en-US" sz="2000" baseline="-2500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i+1</a:t>
            </a: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61812E-ABDE-2CFB-EA34-01300A0AF6E4}"/>
              </a:ext>
            </a:extLst>
          </p:cNvPr>
          <p:cNvSpPr/>
          <p:nvPr/>
        </p:nvSpPr>
        <p:spPr bwMode="auto">
          <a:xfrm>
            <a:off x="3852334" y="1706133"/>
            <a:ext cx="575732" cy="314733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latin typeface="Symbol" panose="05050102010706020507" pitchFamily="18" charset="2"/>
                <a:ea typeface="ヒラギノ角ゴ ProN W3" charset="0"/>
                <a:cs typeface="ヒラギノ角ゴ ProN W3" charset="0"/>
                <a:sym typeface="Gill Sans" charset="0"/>
              </a:rPr>
              <a:t>t</a:t>
            </a:r>
            <a:r>
              <a:rPr lang="en-US" sz="2000" baseline="-25000" dirty="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i+2</a:t>
            </a: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45C4AA0-186F-C98E-37AF-F2DC5B0BD568}"/>
              </a:ext>
            </a:extLst>
          </p:cNvPr>
          <p:cNvSpPr/>
          <p:nvPr/>
        </p:nvSpPr>
        <p:spPr bwMode="auto">
          <a:xfrm>
            <a:off x="4957234" y="1706133"/>
            <a:ext cx="575732" cy="314733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latin typeface="Symbol" panose="05050102010706020507" pitchFamily="18" charset="2"/>
                <a:ea typeface="ヒラギノ角ゴ ProN W3" charset="0"/>
                <a:cs typeface="ヒラギノ角ゴ ProN W3" charset="0"/>
                <a:sym typeface="Gill Sans" charset="0"/>
              </a:rPr>
              <a:t>t</a:t>
            </a:r>
            <a:r>
              <a:rPr lang="en-US" sz="2000" baseline="-25000" dirty="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in</a:t>
            </a: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0F5DE5-83FD-6B7D-019A-281A8DC8F8B2}"/>
              </a:ext>
            </a:extLst>
          </p:cNvPr>
          <p:cNvCxnSpPr>
            <a:cxnSpLocks/>
          </p:cNvCxnSpPr>
          <p:nvPr/>
        </p:nvCxnSpPr>
        <p:spPr bwMode="auto">
          <a:xfrm flipV="1">
            <a:off x="1639970" y="1299104"/>
            <a:ext cx="0" cy="719830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2E46DC3-0A25-D4E6-6999-F1289FF492BA}"/>
              </a:ext>
            </a:extLst>
          </p:cNvPr>
          <p:cNvCxnSpPr>
            <a:cxnSpLocks/>
          </p:cNvCxnSpPr>
          <p:nvPr/>
        </p:nvCxnSpPr>
        <p:spPr bwMode="auto">
          <a:xfrm flipV="1">
            <a:off x="2747434" y="1288333"/>
            <a:ext cx="0" cy="719830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72F8E50-F3FC-92C8-30E6-4AA195CEC106}"/>
              </a:ext>
            </a:extLst>
          </p:cNvPr>
          <p:cNvCxnSpPr>
            <a:cxnSpLocks/>
          </p:cNvCxnSpPr>
          <p:nvPr/>
        </p:nvCxnSpPr>
        <p:spPr bwMode="auto">
          <a:xfrm flipV="1">
            <a:off x="3849770" y="1295928"/>
            <a:ext cx="0" cy="719830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C5EB4DA-AB8C-3A42-AFA2-EDFD3239AB61}"/>
              </a:ext>
            </a:extLst>
          </p:cNvPr>
          <p:cNvCxnSpPr>
            <a:cxnSpLocks/>
          </p:cNvCxnSpPr>
          <p:nvPr/>
        </p:nvCxnSpPr>
        <p:spPr bwMode="auto">
          <a:xfrm flipV="1">
            <a:off x="4957234" y="1294682"/>
            <a:ext cx="0" cy="719830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F9B92094-3E63-91C2-C66B-7FC89315F47E}"/>
              </a:ext>
            </a:extLst>
          </p:cNvPr>
          <p:cNvSpPr/>
          <p:nvPr/>
        </p:nvSpPr>
        <p:spPr bwMode="auto">
          <a:xfrm>
            <a:off x="1639970" y="2998664"/>
            <a:ext cx="575732" cy="314733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aseline="-2500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ON</a:t>
            </a: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BDC570-CB1C-9219-D5B0-17A536639DD8}"/>
              </a:ext>
            </a:extLst>
          </p:cNvPr>
          <p:cNvSpPr/>
          <p:nvPr/>
        </p:nvSpPr>
        <p:spPr bwMode="auto">
          <a:xfrm>
            <a:off x="2747434" y="3000536"/>
            <a:ext cx="575732" cy="314733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aseline="-2500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ON</a:t>
            </a: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2D77C0-387B-A068-B04D-1593FB66F732}"/>
              </a:ext>
            </a:extLst>
          </p:cNvPr>
          <p:cNvSpPr/>
          <p:nvPr/>
        </p:nvSpPr>
        <p:spPr bwMode="auto">
          <a:xfrm>
            <a:off x="3849770" y="2996792"/>
            <a:ext cx="575732" cy="314733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aseline="-2500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ON</a:t>
            </a: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C0CE4A-6F9A-D36C-40BA-626AC4ECF418}"/>
              </a:ext>
            </a:extLst>
          </p:cNvPr>
          <p:cNvSpPr/>
          <p:nvPr/>
        </p:nvSpPr>
        <p:spPr bwMode="auto">
          <a:xfrm>
            <a:off x="4957234" y="2998664"/>
            <a:ext cx="575732" cy="314733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aseline="-2500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ON</a:t>
            </a: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28C585E-F408-9AA8-3039-339ACFF7F290}"/>
              </a:ext>
            </a:extLst>
          </p:cNvPr>
          <p:cNvSpPr/>
          <p:nvPr/>
        </p:nvSpPr>
        <p:spPr bwMode="auto">
          <a:xfrm>
            <a:off x="2215702" y="2998664"/>
            <a:ext cx="50924" cy="314733"/>
          </a:xfrm>
          <a:prstGeom prst="rect">
            <a:avLst/>
          </a:prstGeom>
          <a:solidFill>
            <a:srgbClr val="965F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5F73B59-E115-668E-B051-35EBC836C15B}"/>
              </a:ext>
            </a:extLst>
          </p:cNvPr>
          <p:cNvSpPr/>
          <p:nvPr/>
        </p:nvSpPr>
        <p:spPr bwMode="auto">
          <a:xfrm>
            <a:off x="1527788" y="2998664"/>
            <a:ext cx="112182" cy="314733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427DBDD-7D7F-7B83-43DF-B39F842E4E51}"/>
              </a:ext>
            </a:extLst>
          </p:cNvPr>
          <p:cNvSpPr/>
          <p:nvPr/>
        </p:nvSpPr>
        <p:spPr bwMode="auto">
          <a:xfrm>
            <a:off x="3318038" y="3001839"/>
            <a:ext cx="50924" cy="314733"/>
          </a:xfrm>
          <a:prstGeom prst="rect">
            <a:avLst/>
          </a:prstGeom>
          <a:solidFill>
            <a:srgbClr val="965F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6312383-21AD-459C-CB63-EE593DE461D3}"/>
              </a:ext>
            </a:extLst>
          </p:cNvPr>
          <p:cNvSpPr/>
          <p:nvPr/>
        </p:nvSpPr>
        <p:spPr bwMode="auto">
          <a:xfrm>
            <a:off x="2645508" y="2998664"/>
            <a:ext cx="112182" cy="314733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7D3AAEC-05CB-4CD1-B6CD-F1B30B6369CE}"/>
              </a:ext>
            </a:extLst>
          </p:cNvPr>
          <p:cNvSpPr/>
          <p:nvPr/>
        </p:nvSpPr>
        <p:spPr bwMode="auto">
          <a:xfrm>
            <a:off x="4420374" y="2995489"/>
            <a:ext cx="50924" cy="314733"/>
          </a:xfrm>
          <a:prstGeom prst="rect">
            <a:avLst/>
          </a:prstGeom>
          <a:solidFill>
            <a:srgbClr val="965F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252B5E7-BB70-C2B5-553D-891CF8CF07FA}"/>
              </a:ext>
            </a:extLst>
          </p:cNvPr>
          <p:cNvSpPr/>
          <p:nvPr/>
        </p:nvSpPr>
        <p:spPr bwMode="auto">
          <a:xfrm>
            <a:off x="3742270" y="2995488"/>
            <a:ext cx="112182" cy="314733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5E5C31A-965E-0C4A-3804-679008685768}"/>
              </a:ext>
            </a:extLst>
          </p:cNvPr>
          <p:cNvSpPr/>
          <p:nvPr/>
        </p:nvSpPr>
        <p:spPr bwMode="auto">
          <a:xfrm>
            <a:off x="5522710" y="2998664"/>
            <a:ext cx="50924" cy="314733"/>
          </a:xfrm>
          <a:prstGeom prst="rect">
            <a:avLst/>
          </a:prstGeom>
          <a:solidFill>
            <a:srgbClr val="965F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CDCAB3A-62B5-91BB-67FB-34AA819C06CE}"/>
              </a:ext>
            </a:extLst>
          </p:cNvPr>
          <p:cNvSpPr/>
          <p:nvPr/>
        </p:nvSpPr>
        <p:spPr bwMode="auto">
          <a:xfrm>
            <a:off x="4844606" y="2998663"/>
            <a:ext cx="112182" cy="314733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DE" sz="2000" b="0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2A432AF-74F9-641F-4F9F-309B13FA94BE}"/>
              </a:ext>
            </a:extLst>
          </p:cNvPr>
          <p:cNvCxnSpPr/>
          <p:nvPr/>
        </p:nvCxnSpPr>
        <p:spPr bwMode="auto">
          <a:xfrm>
            <a:off x="1639970" y="1576998"/>
            <a:ext cx="1107464" cy="0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9806497-967D-648B-57B5-F69237EB145A}"/>
              </a:ext>
            </a:extLst>
          </p:cNvPr>
          <p:cNvSpPr txBox="1"/>
          <p:nvPr/>
        </p:nvSpPr>
        <p:spPr>
          <a:xfrm>
            <a:off x="1702702" y="1303175"/>
            <a:ext cx="1061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Task period</a:t>
            </a:r>
            <a:endParaRPr lang="en-DE" sz="120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FCF989-071C-272F-4932-E5AA8F27C4D2}"/>
              </a:ext>
            </a:extLst>
          </p:cNvPr>
          <p:cNvSpPr txBox="1"/>
          <p:nvPr/>
        </p:nvSpPr>
        <p:spPr>
          <a:xfrm>
            <a:off x="5041901" y="2562923"/>
            <a:ext cx="1278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FPGA turned of</a:t>
            </a:r>
            <a:endParaRPr lang="en-DE" sz="1200">
              <a:solidFill>
                <a:schemeClr val="bg1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35D987F-8A92-9C5C-74ED-89D066858460}"/>
              </a:ext>
            </a:extLst>
          </p:cNvPr>
          <p:cNvCxnSpPr>
            <a:cxnSpLocks/>
            <a:stCxn id="32" idx="3"/>
            <a:endCxn id="35" idx="1"/>
          </p:cNvCxnSpPr>
          <p:nvPr/>
        </p:nvCxnSpPr>
        <p:spPr bwMode="auto">
          <a:xfrm>
            <a:off x="4471298" y="3152856"/>
            <a:ext cx="373308" cy="3174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nector: Curved 42">
            <a:extLst>
              <a:ext uri="{FF2B5EF4-FFF2-40B4-BE49-F238E27FC236}">
                <a16:creationId xmlns:a16="http://schemas.microsoft.com/office/drawing/2014/main" id="{8CFCA742-5325-9C68-7A4F-E43CB5289EDA}"/>
              </a:ext>
            </a:extLst>
          </p:cNvPr>
          <p:cNvCxnSpPr>
            <a:cxnSpLocks/>
            <a:stCxn id="39" idx="1"/>
          </p:cNvCxnSpPr>
          <p:nvPr/>
        </p:nvCxnSpPr>
        <p:spPr bwMode="auto">
          <a:xfrm rot="10800000" flipV="1">
            <a:off x="4686305" y="2701423"/>
            <a:ext cx="355597" cy="454608"/>
          </a:xfrm>
          <a:prstGeom prst="curvedConnector2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DFB71278-4DBD-79BA-4AAA-86AC50A88F67}"/>
              </a:ext>
            </a:extLst>
          </p:cNvPr>
          <p:cNvSpPr txBox="1"/>
          <p:nvPr/>
        </p:nvSpPr>
        <p:spPr>
          <a:xfrm>
            <a:off x="1802123" y="3511489"/>
            <a:ext cx="1443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FPGA booting up</a:t>
            </a:r>
            <a:endParaRPr lang="en-DE" sz="1200">
              <a:solidFill>
                <a:schemeClr val="bg1"/>
              </a:solidFill>
            </a:endParaRPr>
          </a:p>
        </p:txBody>
      </p:sp>
      <p:cxnSp>
        <p:nvCxnSpPr>
          <p:cNvPr id="48" name="Connector: Curved 47">
            <a:extLst>
              <a:ext uri="{FF2B5EF4-FFF2-40B4-BE49-F238E27FC236}">
                <a16:creationId xmlns:a16="http://schemas.microsoft.com/office/drawing/2014/main" id="{43233EAC-1523-6DDF-F123-AC763FD94E81}"/>
              </a:ext>
            </a:extLst>
          </p:cNvPr>
          <p:cNvCxnSpPr>
            <a:cxnSpLocks/>
            <a:stCxn id="47" idx="1"/>
          </p:cNvCxnSpPr>
          <p:nvPr/>
        </p:nvCxnSpPr>
        <p:spPr bwMode="auto">
          <a:xfrm rot="10800000">
            <a:off x="1560823" y="3298209"/>
            <a:ext cx="241300" cy="351780"/>
          </a:xfrm>
          <a:prstGeom prst="curvedConnector2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428F79E1-C01E-FD1F-CD42-795176AF61EC}"/>
              </a:ext>
            </a:extLst>
          </p:cNvPr>
          <p:cNvSpPr txBox="1"/>
          <p:nvPr/>
        </p:nvSpPr>
        <p:spPr>
          <a:xfrm>
            <a:off x="4690539" y="3544722"/>
            <a:ext cx="16340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FPGA shutting down</a:t>
            </a:r>
            <a:endParaRPr lang="en-DE" sz="1200">
              <a:solidFill>
                <a:schemeClr val="bg1"/>
              </a:solidFill>
            </a:endParaRPr>
          </a:p>
        </p:txBody>
      </p:sp>
      <p:cxnSp>
        <p:nvCxnSpPr>
          <p:cNvPr id="52" name="Connector: Curved 51">
            <a:extLst>
              <a:ext uri="{FF2B5EF4-FFF2-40B4-BE49-F238E27FC236}">
                <a16:creationId xmlns:a16="http://schemas.microsoft.com/office/drawing/2014/main" id="{EA33983F-18EC-1B1E-BE1C-40CDD5E724F5}"/>
              </a:ext>
            </a:extLst>
          </p:cNvPr>
          <p:cNvCxnSpPr>
            <a:cxnSpLocks/>
            <a:stCxn id="51" idx="1"/>
          </p:cNvCxnSpPr>
          <p:nvPr/>
        </p:nvCxnSpPr>
        <p:spPr bwMode="auto">
          <a:xfrm rot="10800000">
            <a:off x="4449239" y="3331446"/>
            <a:ext cx="241300" cy="351776"/>
          </a:xfrm>
          <a:prstGeom prst="curvedConnector2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E39AAF73-9585-56DB-3E04-6F0B3265C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513364"/>
              </p:ext>
            </p:extLst>
          </p:nvPr>
        </p:nvGraphicFramePr>
        <p:xfrm>
          <a:off x="7198782" y="2414465"/>
          <a:ext cx="4491568" cy="1192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5784">
                  <a:extLst>
                    <a:ext uri="{9D8B030D-6E8A-4147-A177-3AD203B41FA5}">
                      <a16:colId xmlns:a16="http://schemas.microsoft.com/office/drawing/2014/main" val="511885596"/>
                    </a:ext>
                  </a:extLst>
                </a:gridCol>
                <a:gridCol w="2245784">
                  <a:extLst>
                    <a:ext uri="{9D8B030D-6E8A-4147-A177-3AD203B41FA5}">
                      <a16:colId xmlns:a16="http://schemas.microsoft.com/office/drawing/2014/main" val="1962682184"/>
                    </a:ext>
                  </a:extLst>
                </a:gridCol>
              </a:tblGrid>
              <a:tr h="298084">
                <a:tc>
                  <a:txBody>
                    <a:bodyPr/>
                    <a:lstStyle/>
                    <a:p>
                      <a:r>
                        <a:rPr lang="en-US" sz="1200"/>
                        <a:t>Device</a:t>
                      </a:r>
                      <a:endParaRPr lang="en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Configuration time</a:t>
                      </a:r>
                      <a:endParaRPr lang="en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11187"/>
                  </a:ext>
                </a:extLst>
              </a:tr>
              <a:tr h="298084">
                <a:tc>
                  <a:txBody>
                    <a:bodyPr/>
                    <a:lstStyle/>
                    <a:p>
                      <a:r>
                        <a:rPr lang="en-US" sz="1200"/>
                        <a:t>CertusPro™-NX</a:t>
                      </a:r>
                      <a:endParaRPr lang="en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30 </a:t>
                      </a:r>
                      <a:r>
                        <a:rPr lang="en-US" sz="1200" err="1"/>
                        <a:t>ms</a:t>
                      </a:r>
                      <a:endParaRPr lang="en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44076"/>
                  </a:ext>
                </a:extLst>
              </a:tr>
              <a:tr h="298084">
                <a:tc>
                  <a:txBody>
                    <a:bodyPr/>
                    <a:lstStyle/>
                    <a:p>
                      <a:r>
                        <a:rPr lang="en-US" sz="1200" err="1"/>
                        <a:t>CrossLink</a:t>
                      </a:r>
                      <a:r>
                        <a:rPr lang="en-US" sz="1200"/>
                        <a:t>™-NX</a:t>
                      </a:r>
                      <a:endParaRPr lang="en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8 </a:t>
                      </a:r>
                      <a:r>
                        <a:rPr lang="en-US" sz="1200" err="1"/>
                        <a:t>ms</a:t>
                      </a:r>
                      <a:endParaRPr lang="en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632476"/>
                  </a:ext>
                </a:extLst>
              </a:tr>
              <a:tr h="298084">
                <a:tc>
                  <a:txBody>
                    <a:bodyPr/>
                    <a:lstStyle/>
                    <a:p>
                      <a:r>
                        <a:rPr lang="en-US" sz="1200"/>
                        <a:t>MachXO3™</a:t>
                      </a:r>
                      <a:endParaRPr lang="en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1 </a:t>
                      </a:r>
                      <a:r>
                        <a:rPr lang="en-US" sz="1200" err="1"/>
                        <a:t>ms</a:t>
                      </a:r>
                      <a:endParaRPr lang="en-DE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7275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28534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69A3F9-B058-3468-4464-BDAEC6870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Low power is the key focus of Lattice</a:t>
            </a:r>
          </a:p>
          <a:p>
            <a:pPr lvl="1"/>
            <a:r>
              <a:rPr lang="en-US"/>
              <a:t>LUT4 vs LUT6</a:t>
            </a:r>
          </a:p>
          <a:p>
            <a:pPr lvl="1"/>
            <a:r>
              <a:rPr lang="en-US"/>
              <a:t>Technology node selection with software controlled bias voltage</a:t>
            </a:r>
          </a:p>
          <a:p>
            <a:pPr lvl="1"/>
            <a:r>
              <a:rPr lang="en-US"/>
              <a:t>Selective turn on/off of on-chip modules</a:t>
            </a:r>
          </a:p>
          <a:p>
            <a:pPr lvl="1"/>
            <a:r>
              <a:rPr lang="en-US"/>
              <a:t>Quick boot-up of Lattice FPGA results in significant power savings</a:t>
            </a:r>
          </a:p>
          <a:p>
            <a:r>
              <a:rPr lang="en-US"/>
              <a:t>Register for Lattice Insights – 3 lucky draw winners to receive Lattice FPGA Evaluation board</a:t>
            </a:r>
            <a:endParaRPr lang="en-DE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F9A684-9F69-C282-2DCC-CE5081E5A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  <a:endParaRPr lang="en-DE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78CDD98-321A-2DB3-0967-B1EFEFE3AE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289" y="3894666"/>
            <a:ext cx="1940407" cy="1931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7635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976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C58461-B3AD-685A-933A-B49F1380B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Lattice insights – register and win</a:t>
            </a:r>
            <a:endParaRPr lang="en-D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3D2C0A-F051-F898-B41A-631335B57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951" y="177167"/>
            <a:ext cx="4908477" cy="609945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Picture 2" descr="Lattice Insights">
            <a:extLst>
              <a:ext uri="{FF2B5EF4-FFF2-40B4-BE49-F238E27FC236}">
                <a16:creationId xmlns:a16="http://schemas.microsoft.com/office/drawing/2014/main" id="{473A5E4E-6A9F-3CED-8E50-15721447A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93" y="4094600"/>
            <a:ext cx="4190337" cy="1607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8E7BAA-321B-0475-5ED9-18CDD2024720}"/>
              </a:ext>
            </a:extLst>
          </p:cNvPr>
          <p:cNvSpPr txBox="1"/>
          <p:nvPr/>
        </p:nvSpPr>
        <p:spPr>
          <a:xfrm>
            <a:off x="3277262" y="6333432"/>
            <a:ext cx="5637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4"/>
              </a:rPr>
              <a:t>https://www.latticesemi-insights.com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NL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010814-C42C-BC30-1D1B-5906266D4F55}"/>
              </a:ext>
            </a:extLst>
          </p:cNvPr>
          <p:cNvSpPr txBox="1"/>
          <p:nvPr/>
        </p:nvSpPr>
        <p:spPr>
          <a:xfrm>
            <a:off x="806924" y="5781180"/>
            <a:ext cx="454078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ain Display Orangutan" panose="00000500000000000000" pitchFamily="50" charset="0"/>
                <a:ea typeface="+mn-ea"/>
                <a:cs typeface="+mn-cs"/>
              </a:rPr>
              <a:t>The Official Lattice FPGA Training Program</a:t>
            </a:r>
            <a:endParaRPr kumimoji="0" lang="en-NL" sz="1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imain Display Orangutan" panose="00000500000000000000" pitchFamily="50" charset="0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225012B-9EAB-C798-C9BC-D76F0817C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767" y="751921"/>
            <a:ext cx="2899095" cy="288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884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6268A-7CF7-721E-500E-B70BE5C88D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4FBBC-8CA5-3775-0D1A-608F9DEF0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Dr. Hardik Shah </a:t>
            </a:r>
            <a:br>
              <a:rPr lang="en-US"/>
            </a:b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3F475C-CEC7-7EB8-AAFD-BC5D9548F72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74975" y="4624977"/>
            <a:ext cx="6242050" cy="113506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US" sz="3600">
                <a:solidFill>
                  <a:schemeClr val="bg1"/>
                </a:solidFill>
                <a:latin typeface="+mn-lt"/>
              </a:rPr>
              <a:t>Let’s connect on </a:t>
            </a:r>
            <a:r>
              <a:rPr lang="en-US" sz="3600">
                <a:latin typeface="+mn-lt"/>
                <a:hlinkClick r:id="rId3"/>
              </a:rPr>
              <a:t>LinkedIn</a:t>
            </a:r>
            <a:endParaRPr lang="en-US" sz="3600">
              <a:latin typeface="+mn-lt"/>
            </a:endParaRPr>
          </a:p>
        </p:txBody>
      </p:sp>
      <p:pic>
        <p:nvPicPr>
          <p:cNvPr id="1026" name="Picture 2" descr="profile image">
            <a:extLst>
              <a:ext uri="{FF2B5EF4-FFF2-40B4-BE49-F238E27FC236}">
                <a16:creationId xmlns:a16="http://schemas.microsoft.com/office/drawing/2014/main" id="{8CB5496F-5A87-0FBB-E67E-43B6B1090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761" y="1234216"/>
            <a:ext cx="2808513" cy="28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QR Code Image">
            <a:extLst>
              <a:ext uri="{FF2B5EF4-FFF2-40B4-BE49-F238E27FC236}">
                <a16:creationId xmlns:a16="http://schemas.microsoft.com/office/drawing/2014/main" id="{45BB64B4-929A-BD87-5D10-1EBA9869B3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340" y="1234215"/>
            <a:ext cx="2808514" cy="280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185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60000"/>
              </a:lnSpc>
            </a:pPr>
            <a:r>
              <a:rPr lang="en-DE" sz="2400" i="1">
                <a:effectLst/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extended battery life</a:t>
            </a:r>
            <a:endParaRPr lang="en-US" sz="2400" i="1">
              <a:effectLst/>
              <a:latin typeface="+mn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en-DE" sz="2400" i="1">
                <a:effectLst/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simplified heat sink requirements</a:t>
            </a:r>
            <a:endParaRPr lang="en-US" sz="2400" i="1">
              <a:effectLst/>
              <a:latin typeface="+mn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en-DE" sz="2400" i="1">
                <a:effectLst/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reduced complexity of the PCB power network</a:t>
            </a:r>
            <a:endParaRPr lang="en-US" sz="2400" i="1">
              <a:effectLst/>
              <a:latin typeface="+mn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en-DE" sz="2400" i="1">
                <a:effectLst/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the potential for smaller package sizes</a:t>
            </a:r>
            <a:endParaRPr lang="en-US" sz="2400" i="1">
              <a:effectLst/>
              <a:latin typeface="+mn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en-DE" sz="2400" i="1">
                <a:effectLst/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increased component longevity</a:t>
            </a:r>
            <a:endParaRPr lang="en-US" sz="2400" i="1">
              <a:effectLst/>
              <a:latin typeface="+mn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en-DE" sz="2400" i="1">
                <a:effectLst/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minimized heat-related measurement errors</a:t>
            </a:r>
            <a:endParaRPr lang="en-US" sz="2400" i="1">
              <a:effectLst/>
              <a:latin typeface="+mn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AA191C-C06D-2EB0-F544-4D5B3C6C8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low power ? </a:t>
            </a:r>
            <a:br>
              <a:rPr lang="en-US"/>
            </a:b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EFF172-D065-1BDD-2A5E-CD6028AA18BC}"/>
              </a:ext>
            </a:extLst>
          </p:cNvPr>
          <p:cNvSpPr txBox="1"/>
          <p:nvPr/>
        </p:nvSpPr>
        <p:spPr>
          <a:xfrm>
            <a:off x="6744688" y="989380"/>
            <a:ext cx="1099697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}</a:t>
            </a:r>
            <a:endParaRPr lang="en-DE" sz="200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B1FFF4-3E13-702B-29A1-F5F12D823F58}"/>
              </a:ext>
            </a:extLst>
          </p:cNvPr>
          <p:cNvSpPr txBox="1"/>
          <p:nvPr/>
        </p:nvSpPr>
        <p:spPr>
          <a:xfrm>
            <a:off x="7844385" y="2782178"/>
            <a:ext cx="2316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>
                <a:solidFill>
                  <a:schemeClr val="bg1"/>
                </a:solidFill>
                <a:sym typeface="Gill Sans" charset="0"/>
              </a:rPr>
              <a:t>Cost reduction</a:t>
            </a:r>
            <a:endParaRPr lang="en-DE" sz="2400" i="1">
              <a:solidFill>
                <a:schemeClr val="bg1"/>
              </a:solidFill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978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FA4DC-1838-13E1-4110-72DE53093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F12D233-C953-B0E5-FCA7-706386A15C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60000"/>
              </a:lnSpc>
            </a:pPr>
            <a:r>
              <a:rPr lang="en-US" sz="2400" i="1">
                <a:effectLst/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Company strategy</a:t>
            </a:r>
          </a:p>
          <a:p>
            <a:pPr algn="just">
              <a:lnSpc>
                <a:spcPct val="160000"/>
              </a:lnSpc>
            </a:pPr>
            <a:r>
              <a:rPr lang="en-US" sz="2400" i="1"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Target market</a:t>
            </a:r>
            <a:endParaRPr lang="en-US" sz="2400" i="1">
              <a:effectLst/>
              <a:latin typeface="+mn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en-US" sz="2400" i="1"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Technology node</a:t>
            </a:r>
            <a:endParaRPr lang="en-US" sz="2400" i="1">
              <a:effectLst/>
              <a:latin typeface="+mn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en-US" sz="2400" i="1"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Architecture features</a:t>
            </a:r>
            <a:endParaRPr lang="en-US" sz="2400" i="1">
              <a:effectLst/>
              <a:latin typeface="+mn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1B3CAD-BA2D-0A79-5563-83A0CD7C0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? </a:t>
            </a:r>
            <a:br>
              <a:rPr lang="en-US"/>
            </a:b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6FE754-CA79-FB0A-8365-4337686AE42E}"/>
              </a:ext>
            </a:extLst>
          </p:cNvPr>
          <p:cNvSpPr txBox="1"/>
          <p:nvPr/>
        </p:nvSpPr>
        <p:spPr>
          <a:xfrm>
            <a:off x="2369920" y="3748794"/>
            <a:ext cx="74521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400" b="1">
                <a:solidFill>
                  <a:schemeClr val="accent1"/>
                </a:solidFill>
              </a:rPr>
              <a:t>… Low Power Programmable Leader</a:t>
            </a:r>
          </a:p>
        </p:txBody>
      </p:sp>
    </p:spTree>
    <p:extLst>
      <p:ext uri="{BB962C8B-B14F-4D97-AF65-F5344CB8AC3E}">
        <p14:creationId xmlns:p14="http://schemas.microsoft.com/office/powerpoint/2010/main" val="2322005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BBBB1-9913-EF25-7465-08E585D59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919E2F-8D0A-9E08-B642-992C60589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60000"/>
              </a:lnSpc>
            </a:pPr>
            <a:r>
              <a:rPr lang="en-US" sz="2400" i="1">
                <a:effectLst/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Largest FPGA device</a:t>
            </a:r>
          </a:p>
          <a:p>
            <a:pPr algn="just">
              <a:lnSpc>
                <a:spcPct val="160000"/>
              </a:lnSpc>
            </a:pPr>
            <a:r>
              <a:rPr lang="en-US" sz="2400" i="1"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Fastest Fabric </a:t>
            </a:r>
            <a:endParaRPr lang="en-US" sz="2400" i="1">
              <a:effectLst/>
              <a:latin typeface="+mn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en-US" sz="2400" i="1">
                <a:effectLst/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Latest technology node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5C1CB5-A7EB-B909-36A1-01CC17D05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 what cost ? </a:t>
            </a:r>
            <a:br>
              <a:rPr lang="en-US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397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2F8ABB-D8CD-36FE-406E-3D85F6954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95" y="3726298"/>
            <a:ext cx="11573123" cy="2671111"/>
          </a:xfrm>
        </p:spPr>
        <p:txBody>
          <a:bodyPr/>
          <a:lstStyle/>
          <a:p>
            <a:r>
              <a:rPr lang="en-US" dirty="0"/>
              <a:t>Edge processing</a:t>
            </a:r>
          </a:p>
          <a:p>
            <a:pPr lvl="1"/>
            <a:r>
              <a:rPr lang="en-US" dirty="0"/>
              <a:t>Aggregator is often close to detector in a confined space</a:t>
            </a:r>
          </a:p>
          <a:p>
            <a:pPr lvl="1"/>
            <a:r>
              <a:rPr lang="en-US" dirty="0"/>
              <a:t>Less data volume close to detector</a:t>
            </a:r>
          </a:p>
          <a:p>
            <a:pPr lvl="1"/>
            <a:r>
              <a:rPr lang="en-US" dirty="0"/>
              <a:t>Requires low power and small size</a:t>
            </a:r>
          </a:p>
          <a:p>
            <a:r>
              <a:rPr lang="en-US" dirty="0"/>
              <a:t>Post Quantum Cryptography, Board Management Controller</a:t>
            </a:r>
          </a:p>
          <a:p>
            <a:pPr lvl="1"/>
            <a:r>
              <a:rPr lang="en-US" dirty="0"/>
              <a:t>Low power, small footprint, </a:t>
            </a:r>
            <a:r>
              <a:rPr lang="en-US" b="1" dirty="0">
                <a:solidFill>
                  <a:srgbClr val="00B0F0"/>
                </a:solidFill>
              </a:rPr>
              <a:t>flexibility</a:t>
            </a:r>
            <a:r>
              <a:rPr lang="en-US" dirty="0"/>
              <a:t> and </a:t>
            </a:r>
            <a:r>
              <a:rPr lang="en-US" b="1" dirty="0">
                <a:solidFill>
                  <a:schemeClr val="accent1"/>
                </a:solidFill>
              </a:rPr>
              <a:t>quick boot-up </a:t>
            </a:r>
            <a:r>
              <a:rPr lang="en-US" dirty="0"/>
              <a:t>time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C307AC-2261-7F27-5F71-22F9D4A1D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Motivating Example (Data Acquisition System)</a:t>
            </a:r>
            <a:endParaRPr lang="en-DE"/>
          </a:p>
        </p:txBody>
      </p:sp>
      <p:pic>
        <p:nvPicPr>
          <p:cNvPr id="2050" name="Picture 2" descr="What is CMS? | CMS Experiment">
            <a:extLst>
              <a:ext uri="{FF2B5EF4-FFF2-40B4-BE49-F238E27FC236}">
                <a16:creationId xmlns:a16="http://schemas.microsoft.com/office/drawing/2014/main" id="{7A4A9EFC-814D-3D87-0852-D67310499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846" y="855842"/>
            <a:ext cx="4015911" cy="268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7D52A8-5585-4F61-FCA1-A3E58C737B2A}"/>
              </a:ext>
            </a:extLst>
          </p:cNvPr>
          <p:cNvSpPr/>
          <p:nvPr/>
        </p:nvSpPr>
        <p:spPr bwMode="auto">
          <a:xfrm>
            <a:off x="6122858" y="1238519"/>
            <a:ext cx="871122" cy="3203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rPr>
              <a:t>Detector</a:t>
            </a:r>
            <a:endParaRPr kumimoji="0" lang="en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B3EDFC-9F44-851A-DE97-B76B406BB932}"/>
              </a:ext>
            </a:extLst>
          </p:cNvPr>
          <p:cNvSpPr/>
          <p:nvPr/>
        </p:nvSpPr>
        <p:spPr bwMode="auto">
          <a:xfrm>
            <a:off x="6122858" y="1777625"/>
            <a:ext cx="871122" cy="3203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rPr>
              <a:t>Detector</a:t>
            </a:r>
            <a:endParaRPr kumimoji="0" lang="en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83949B-6E59-AE5E-1724-6FE9A31ADB3B}"/>
              </a:ext>
            </a:extLst>
          </p:cNvPr>
          <p:cNvSpPr/>
          <p:nvPr/>
        </p:nvSpPr>
        <p:spPr bwMode="auto">
          <a:xfrm>
            <a:off x="6122858" y="2316731"/>
            <a:ext cx="871122" cy="3203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rPr>
              <a:t>Detector</a:t>
            </a:r>
            <a:endParaRPr kumimoji="0" lang="en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6BA248-E333-0514-02BB-5F67D967EAC4}"/>
              </a:ext>
            </a:extLst>
          </p:cNvPr>
          <p:cNvSpPr/>
          <p:nvPr/>
        </p:nvSpPr>
        <p:spPr bwMode="auto">
          <a:xfrm>
            <a:off x="6122858" y="2859710"/>
            <a:ext cx="871122" cy="3203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rPr>
              <a:t>Detector</a:t>
            </a:r>
            <a:endParaRPr kumimoji="0" lang="en-DE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E0670B9-5C6E-E1B6-5BC8-A1C428EA601A}"/>
              </a:ext>
            </a:extLst>
          </p:cNvPr>
          <p:cNvSpPr/>
          <p:nvPr/>
        </p:nvSpPr>
        <p:spPr bwMode="auto">
          <a:xfrm>
            <a:off x="7453299" y="1494462"/>
            <a:ext cx="1050220" cy="32039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rPr>
              <a:t>Aggregator</a:t>
            </a:r>
            <a:endParaRPr kumimoji="0" lang="en-DE" sz="12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AF7305-D257-D3DD-BA18-04F4344BACEB}"/>
              </a:ext>
            </a:extLst>
          </p:cNvPr>
          <p:cNvSpPr/>
          <p:nvPr/>
        </p:nvSpPr>
        <p:spPr bwMode="auto">
          <a:xfrm>
            <a:off x="7453299" y="2611795"/>
            <a:ext cx="1050220" cy="32039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rPr>
              <a:t>Aggregator</a:t>
            </a:r>
            <a:endParaRPr kumimoji="0" lang="en-DE" sz="12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D8E018DA-F2CE-3249-1D86-F1A92A40B265}"/>
              </a:ext>
            </a:extLst>
          </p:cNvPr>
          <p:cNvCxnSpPr>
            <a:stCxn id="4" idx="3"/>
          </p:cNvCxnSpPr>
          <p:nvPr/>
        </p:nvCxnSpPr>
        <p:spPr bwMode="auto">
          <a:xfrm>
            <a:off x="6993980" y="1398715"/>
            <a:ext cx="447439" cy="206051"/>
          </a:xfrm>
          <a:prstGeom prst="bentConnector3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E2098B56-A401-8DF0-04DB-CDA56F58C993}"/>
              </a:ext>
            </a:extLst>
          </p:cNvPr>
          <p:cNvCxnSpPr>
            <a:cxnSpLocks/>
          </p:cNvCxnSpPr>
          <p:nvPr/>
        </p:nvCxnSpPr>
        <p:spPr bwMode="auto">
          <a:xfrm flipV="1">
            <a:off x="6993979" y="1754448"/>
            <a:ext cx="447440" cy="196071"/>
          </a:xfrm>
          <a:prstGeom prst="bentConnector3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A2EF0BB1-AE0D-4BE8-D3EA-4FAFA845E058}"/>
              </a:ext>
            </a:extLst>
          </p:cNvPr>
          <p:cNvCxnSpPr/>
          <p:nvPr/>
        </p:nvCxnSpPr>
        <p:spPr bwMode="auto">
          <a:xfrm>
            <a:off x="7005860" y="2483675"/>
            <a:ext cx="447439" cy="206051"/>
          </a:xfrm>
          <a:prstGeom prst="bentConnector3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F0E80181-FDEF-087F-1EBC-D7BFA6D4A69C}"/>
              </a:ext>
            </a:extLst>
          </p:cNvPr>
          <p:cNvCxnSpPr>
            <a:cxnSpLocks/>
          </p:cNvCxnSpPr>
          <p:nvPr/>
        </p:nvCxnSpPr>
        <p:spPr bwMode="auto">
          <a:xfrm flipV="1">
            <a:off x="7005859" y="2839408"/>
            <a:ext cx="447440" cy="196071"/>
          </a:xfrm>
          <a:prstGeom prst="bentConnector3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192FE4C-3C0D-5C60-4F37-5E3B031A9050}"/>
              </a:ext>
            </a:extLst>
          </p:cNvPr>
          <p:cNvSpPr/>
          <p:nvPr/>
        </p:nvSpPr>
        <p:spPr bwMode="auto">
          <a:xfrm>
            <a:off x="9112243" y="2035092"/>
            <a:ext cx="1373148" cy="32039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Server/Processor</a:t>
            </a:r>
            <a:endParaRPr kumimoji="0" lang="en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527DCFE4-BDEC-436D-81F1-37483B626F75}"/>
              </a:ext>
            </a:extLst>
          </p:cNvPr>
          <p:cNvCxnSpPr>
            <a:cxnSpLocks/>
            <a:stCxn id="8" idx="3"/>
          </p:cNvCxnSpPr>
          <p:nvPr/>
        </p:nvCxnSpPr>
        <p:spPr bwMode="auto">
          <a:xfrm>
            <a:off x="8503519" y="1654658"/>
            <a:ext cx="608724" cy="458365"/>
          </a:xfrm>
          <a:prstGeom prst="bentConnector3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E2221531-6D9D-32C8-935F-046964CCBD3E}"/>
              </a:ext>
            </a:extLst>
          </p:cNvPr>
          <p:cNvCxnSpPr>
            <a:cxnSpLocks/>
            <a:stCxn id="9" idx="3"/>
          </p:cNvCxnSpPr>
          <p:nvPr/>
        </p:nvCxnSpPr>
        <p:spPr bwMode="auto">
          <a:xfrm flipV="1">
            <a:off x="8503519" y="2262705"/>
            <a:ext cx="608724" cy="509286"/>
          </a:xfrm>
          <a:prstGeom prst="bentConnector3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F69523E7-D8FD-626B-ECAC-5F39647DF803}"/>
              </a:ext>
            </a:extLst>
          </p:cNvPr>
          <p:cNvSpPr/>
          <p:nvPr/>
        </p:nvSpPr>
        <p:spPr bwMode="auto">
          <a:xfrm>
            <a:off x="5955015" y="917454"/>
            <a:ext cx="2972807" cy="2590129"/>
          </a:xfrm>
          <a:prstGeom prst="rect">
            <a:avLst/>
          </a:prstGeom>
          <a:noFill/>
          <a:ln w="28575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BD8CA6-F25A-1AC6-67AA-CE4FC10AD26C}"/>
              </a:ext>
            </a:extLst>
          </p:cNvPr>
          <p:cNvSpPr/>
          <p:nvPr/>
        </p:nvSpPr>
        <p:spPr bwMode="auto">
          <a:xfrm>
            <a:off x="8487406" y="4243176"/>
            <a:ext cx="2582072" cy="15533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BBA52C-915C-3EFF-CD14-7EBECD52C96A}"/>
              </a:ext>
            </a:extLst>
          </p:cNvPr>
          <p:cNvSpPr/>
          <p:nvPr/>
        </p:nvSpPr>
        <p:spPr bwMode="auto">
          <a:xfrm>
            <a:off x="8605568" y="4325344"/>
            <a:ext cx="741188" cy="334340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rPr>
              <a:t>CPU</a:t>
            </a:r>
            <a:endParaRPr kumimoji="0" lang="en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7384988-DB70-E4A5-96FE-6F6C339A2991}"/>
              </a:ext>
            </a:extLst>
          </p:cNvPr>
          <p:cNvSpPr/>
          <p:nvPr/>
        </p:nvSpPr>
        <p:spPr bwMode="auto">
          <a:xfrm>
            <a:off x="8605568" y="4822971"/>
            <a:ext cx="741188" cy="334340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G</a:t>
            </a: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rPr>
              <a:t>PU</a:t>
            </a:r>
            <a:endParaRPr kumimoji="0" lang="en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0F13B0-6955-6FEC-FDF5-A8107D865355}"/>
              </a:ext>
            </a:extLst>
          </p:cNvPr>
          <p:cNvSpPr/>
          <p:nvPr/>
        </p:nvSpPr>
        <p:spPr bwMode="auto">
          <a:xfrm>
            <a:off x="8605568" y="5320598"/>
            <a:ext cx="741188" cy="334340"/>
          </a:xfrm>
          <a:prstGeom prst="rect">
            <a:avLst/>
          </a:prstGeom>
          <a:solidFill>
            <a:srgbClr val="965F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ASICs</a:t>
            </a:r>
            <a:endParaRPr kumimoji="0" lang="en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F43085F-2E25-AD41-8C63-C0679D5B74CA}"/>
              </a:ext>
            </a:extLst>
          </p:cNvPr>
          <p:cNvSpPr/>
          <p:nvPr/>
        </p:nvSpPr>
        <p:spPr bwMode="auto">
          <a:xfrm>
            <a:off x="9917415" y="4325344"/>
            <a:ext cx="1031217" cy="334340"/>
          </a:xfrm>
          <a:prstGeom prst="rect">
            <a:avLst/>
          </a:prstGeom>
          <a:solidFill>
            <a:srgbClr val="965F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Peripherals</a:t>
            </a:r>
            <a:endParaRPr kumimoji="0" lang="en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B3B2A01-8037-A5D0-C849-3A2FAC02BD45}"/>
              </a:ext>
            </a:extLst>
          </p:cNvPr>
          <p:cNvSpPr/>
          <p:nvPr/>
        </p:nvSpPr>
        <p:spPr bwMode="auto">
          <a:xfrm>
            <a:off x="9917415" y="5320292"/>
            <a:ext cx="1078884" cy="33434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>
                <a:solidFill>
                  <a:srgbClr val="000000"/>
                </a:solidFill>
                <a:ea typeface="ヒラギノ角ゴ ProN W3" charset="0"/>
                <a:cs typeface="ヒラギノ角ゴ ProN W3" charset="0"/>
                <a:sym typeface="Gill Sans" charset="0"/>
              </a:rPr>
              <a:t>BMC/PQC</a:t>
            </a:r>
            <a:endParaRPr kumimoji="0" lang="en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AE9058F-5577-6C1C-857B-D542E583A868}"/>
              </a:ext>
            </a:extLst>
          </p:cNvPr>
          <p:cNvSpPr/>
          <p:nvPr/>
        </p:nvSpPr>
        <p:spPr bwMode="auto">
          <a:xfrm>
            <a:off x="9917415" y="4822971"/>
            <a:ext cx="1031217" cy="334340"/>
          </a:xfrm>
          <a:prstGeom prst="rect">
            <a:avLst/>
          </a:prstGeom>
          <a:solidFill>
            <a:srgbClr val="965F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ヒラギノ角ゴ ProN W3" charset="0"/>
                <a:cs typeface="ヒラギノ角ゴ ProN W3" charset="0"/>
                <a:sym typeface="Gill Sans" charset="0"/>
              </a:rPr>
              <a:t>….</a:t>
            </a:r>
            <a:endParaRPr kumimoji="0" lang="en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5" name="Trapezoid 24">
            <a:extLst>
              <a:ext uri="{FF2B5EF4-FFF2-40B4-BE49-F238E27FC236}">
                <a16:creationId xmlns:a16="http://schemas.microsoft.com/office/drawing/2014/main" id="{CA3BAC52-4A19-8D8D-B785-C0696DE7C928}"/>
              </a:ext>
            </a:extLst>
          </p:cNvPr>
          <p:cNvSpPr/>
          <p:nvPr/>
        </p:nvSpPr>
        <p:spPr bwMode="auto">
          <a:xfrm>
            <a:off x="8487406" y="2355482"/>
            <a:ext cx="2582072" cy="1887694"/>
          </a:xfrm>
          <a:prstGeom prst="trapezoid">
            <a:avLst>
              <a:gd name="adj" fmla="val 56119"/>
            </a:avLst>
          </a:prstGeom>
          <a:gradFill flip="none" rotWithShape="1">
            <a:gsLst>
              <a:gs pos="6000">
                <a:schemeClr val="bg1">
                  <a:lumMod val="65000"/>
                  <a:shade val="30000"/>
                  <a:satMod val="115000"/>
                </a:schemeClr>
              </a:gs>
              <a:gs pos="31000">
                <a:schemeClr val="bg1">
                  <a:lumMod val="65000"/>
                  <a:shade val="67500"/>
                  <a:satMod val="115000"/>
                </a:schemeClr>
              </a:gs>
              <a:gs pos="62000">
                <a:schemeClr val="bg1">
                  <a:lumMod val="6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DE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228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6" grpId="0" animBg="1"/>
      <p:bldP spid="21" grpId="0" animBg="1"/>
      <p:bldP spid="10" grpId="0" animBg="1"/>
      <p:bldP spid="13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1618C3-9F0A-4941-84A3-CB24DE256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Avant Families 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B19FA00-6365-473F-B654-9F5C46FAA05B}"/>
              </a:ext>
            </a:extLst>
          </p:cNvPr>
          <p:cNvSpPr/>
          <p:nvPr/>
        </p:nvSpPr>
        <p:spPr bwMode="auto">
          <a:xfrm>
            <a:off x="5732374" y="952541"/>
            <a:ext cx="5886519" cy="1560095"/>
          </a:xfrm>
          <a:prstGeom prst="roundRect">
            <a:avLst>
              <a:gd name="adj" fmla="val 9726"/>
            </a:avLst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22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rPr>
              <a:t>DDR4, LPDDR4 memory interface</a:t>
            </a:r>
          </a:p>
          <a:p>
            <a:pPr marL="228600" marR="0" lvl="0" indent="-22860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222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rPr>
              <a:t>Fast and flexible IO: 1.8 Gbps MIPI D-PHY, 1.6 Gbps LVDS, 3.3 V support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2EA481B-E16D-4C94-8488-CA97D89D323D}"/>
              </a:ext>
            </a:extLst>
          </p:cNvPr>
          <p:cNvSpPr/>
          <p:nvPr/>
        </p:nvSpPr>
        <p:spPr bwMode="auto">
          <a:xfrm>
            <a:off x="5756186" y="2736194"/>
            <a:ext cx="5886519" cy="1560095"/>
          </a:xfrm>
          <a:prstGeom prst="roundRect">
            <a:avLst>
              <a:gd name="adj" fmla="val 9726"/>
            </a:avLst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  <a:buClr>
                <a:srgbClr val="FFC222"/>
              </a:buClr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Avant-E </a:t>
            </a:r>
            <a:r>
              <a:rPr lang="en-US" sz="1800">
                <a:solidFill>
                  <a:schemeClr val="accent1"/>
                </a:solidFill>
                <a:latin typeface="Arial" panose="020B0604020202020204"/>
                <a:ea typeface="ヒラギノ角ゴ ProN W3" charset="0"/>
                <a:sym typeface="Gill Sans" charset="0"/>
              </a:rPr>
              <a:t>features, plus:</a:t>
            </a:r>
            <a:endParaRPr lang="en-US">
              <a:solidFill>
                <a:schemeClr val="accent1"/>
              </a:solidFill>
              <a:cs typeface="Arial"/>
            </a:endParaRPr>
          </a:p>
          <a:p>
            <a:pPr marL="837565" lvl="1" indent="-228600" defTabSz="914377" fontAlgn="base">
              <a:spcBef>
                <a:spcPct val="0"/>
              </a:spcBef>
              <a:spcAft>
                <a:spcPct val="0"/>
              </a:spcAft>
              <a:buClr>
                <a:srgbClr val="FFC222"/>
              </a:buClr>
              <a:buFont typeface="Courier New" pitchFamily="2" charset="2"/>
              <a:buChar char="o"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12.5 Gbps SERDES:</a:t>
            </a:r>
            <a:r>
              <a:rPr lang="en-US" sz="1600">
                <a:solidFill>
                  <a:srgbClr val="FFFFFF"/>
                </a:solidFill>
                <a:latin typeface="Arial" panose="020B0604020202020204"/>
                <a:ea typeface="ヒラギノ角ゴ ProN W3" charset="0"/>
                <a:sym typeface="Gill Sans" charset="0"/>
              </a:rPr>
              <a:t> 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 up to PCIe Gen3, 10GE</a:t>
            </a:r>
            <a:endParaRPr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Arial"/>
            </a:endParaRPr>
          </a:p>
          <a:p>
            <a:pPr marL="837565" marR="0" lvl="1" indent="-22860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222"/>
              </a:buClr>
              <a:buSzTx/>
              <a:buFont typeface="Courier New" pitchFamily="2" charset="2"/>
              <a:buChar char="o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Advanced Bitstream Authentication and Encryption</a:t>
            </a:r>
          </a:p>
          <a:p>
            <a:pPr marL="837565" marR="0" lvl="1" indent="-22860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222"/>
              </a:buClr>
              <a:buSzTx/>
              <a:buFont typeface="Courier New" pitchFamily="2" charset="2"/>
              <a:buChar char="o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SED/SEC</a:t>
            </a:r>
            <a:endParaRPr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38D883-6DE1-48B5-AF55-0985EF9A1C92}"/>
              </a:ext>
            </a:extLst>
          </p:cNvPr>
          <p:cNvSpPr txBox="1"/>
          <p:nvPr/>
        </p:nvSpPr>
        <p:spPr>
          <a:xfrm>
            <a:off x="34057" y="3017959"/>
            <a:ext cx="2234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C22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Edge +</a:t>
            </a: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C22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12.5 Gbps SERDES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1B6B444-4904-4760-A1E1-F3219026774D}"/>
              </a:ext>
            </a:extLst>
          </p:cNvPr>
          <p:cNvSpPr/>
          <p:nvPr/>
        </p:nvSpPr>
        <p:spPr bwMode="auto">
          <a:xfrm>
            <a:off x="5756186" y="4568003"/>
            <a:ext cx="5886519" cy="1560095"/>
          </a:xfrm>
          <a:prstGeom prst="roundRect">
            <a:avLst>
              <a:gd name="adj" fmla="val 9726"/>
            </a:avLst>
          </a:prstGeom>
          <a:noFill/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  <a:buClr>
                <a:srgbClr val="FFC222"/>
              </a:buClr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Avant-G </a:t>
            </a:r>
            <a:r>
              <a:rPr lang="en-US" sz="1800">
                <a:solidFill>
                  <a:schemeClr val="accent1"/>
                </a:solidFill>
                <a:latin typeface="Arial" panose="020B0604020202020204"/>
                <a:ea typeface="ヒラギノ角ゴ ProN W3" charset="0"/>
                <a:sym typeface="Gill Sans" charset="0"/>
              </a:rPr>
              <a:t>features, plus:</a:t>
            </a:r>
            <a:endParaRPr lang="en-US">
              <a:solidFill>
                <a:schemeClr val="accent1"/>
              </a:solidFill>
              <a:cs typeface="Arial"/>
            </a:endParaRPr>
          </a:p>
          <a:p>
            <a:pPr marL="837565" marR="0" lvl="1" indent="-22860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222"/>
              </a:buClr>
              <a:buSzTx/>
              <a:buFont typeface="Courier New" pitchFamily="2" charset="2"/>
              <a:buChar char="o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DDR5 memory interface</a:t>
            </a:r>
            <a:endParaRPr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Arial"/>
            </a:endParaRPr>
          </a:p>
          <a:p>
            <a:pPr marL="837565" marR="0" lvl="1" indent="-22860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222"/>
              </a:buClr>
              <a:buSzTx/>
              <a:buFont typeface="Courier New" pitchFamily="2" charset="2"/>
              <a:buChar char="o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25 Gbps SERDES (up to PCIe Gen4, 25GE)</a:t>
            </a:r>
            <a:endParaRPr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Arial"/>
            </a:endParaRPr>
          </a:p>
          <a:p>
            <a:pPr marL="837565" marR="0" lvl="1" indent="-22860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222"/>
              </a:buClr>
              <a:buSzTx/>
              <a:buFont typeface="Courier New" pitchFamily="2" charset="2"/>
              <a:buChar char="o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Advanced security (bitstream + user security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)</a:t>
            </a:r>
            <a:endParaRPr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ヒラギノ角ゴ ProN W3" charset="0"/>
              <a:cs typeface="Arial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CC281E3-776B-451E-AC77-041C04A86354}"/>
              </a:ext>
            </a:extLst>
          </p:cNvPr>
          <p:cNvSpPr/>
          <p:nvPr/>
        </p:nvSpPr>
        <p:spPr bwMode="auto">
          <a:xfrm>
            <a:off x="2002358" y="4559163"/>
            <a:ext cx="3515575" cy="1542412"/>
          </a:xfrm>
          <a:prstGeom prst="roundRect">
            <a:avLst>
              <a:gd name="adj" fmla="val 9726"/>
            </a:avLst>
          </a:prstGeom>
          <a:solidFill>
            <a:schemeClr val="accent4">
              <a:lumMod val="50000"/>
            </a:schemeClr>
          </a:solidFill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Avant-X</a:t>
            </a:r>
          </a:p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eXtra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 Speed</a:t>
            </a:r>
          </a:p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Mid-range FPGA with 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</a:b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25 Gbps SERDES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500C8A9-1C3E-4418-8D60-3780A05C4D24}"/>
              </a:ext>
            </a:extLst>
          </p:cNvPr>
          <p:cNvSpPr/>
          <p:nvPr/>
        </p:nvSpPr>
        <p:spPr bwMode="auto">
          <a:xfrm>
            <a:off x="2009286" y="2770970"/>
            <a:ext cx="3515575" cy="1542412"/>
          </a:xfrm>
          <a:prstGeom prst="roundRect">
            <a:avLst>
              <a:gd name="adj" fmla="val 9726"/>
            </a:avLst>
          </a:prstGeom>
          <a:solidFill>
            <a:schemeClr val="accent4">
              <a:lumMod val="50000"/>
            </a:schemeClr>
          </a:solidFill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Avant-G</a:t>
            </a:r>
          </a:p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General Purpose</a:t>
            </a:r>
          </a:p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Mid-range FPGA with </a:t>
            </a:r>
          </a:p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+mn-cs"/>
                <a:sym typeface="Gill Sans" charset="0"/>
              </a:rPr>
              <a:t>12.5 Gbps SERDES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3784205-784D-4E6C-991F-1EE89CC2233E}"/>
              </a:ext>
            </a:extLst>
          </p:cNvPr>
          <p:cNvSpPr/>
          <p:nvPr/>
        </p:nvSpPr>
        <p:spPr bwMode="auto">
          <a:xfrm>
            <a:off x="1985474" y="940707"/>
            <a:ext cx="3515575" cy="1542412"/>
          </a:xfrm>
          <a:prstGeom prst="roundRect">
            <a:avLst>
              <a:gd name="adj" fmla="val 9726"/>
            </a:avLst>
          </a:prstGeom>
          <a:solidFill>
            <a:schemeClr val="accent4">
              <a:lumMod val="50000"/>
            </a:schemeClr>
          </a:solidFill>
          <a:ln w="2857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rPr>
              <a:t>Avant-E </a:t>
            </a:r>
          </a:p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rPr>
              <a:t>Edge</a:t>
            </a:r>
          </a:p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rPr>
              <a:t>Optimized for edge 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rPr>
            </a:b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ヒラギノ角ゴ ProN W3" charset="0"/>
                <a:cs typeface="ヒラギノ角ゴ ProN W3" charset="0"/>
                <a:sym typeface="Gill Sans" charset="0"/>
              </a:rPr>
              <a:t>processing applications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A05F1C-E319-46F7-AB69-0B98F65D103C}"/>
              </a:ext>
            </a:extLst>
          </p:cNvPr>
          <p:cNvSpPr txBox="1"/>
          <p:nvPr/>
        </p:nvSpPr>
        <p:spPr>
          <a:xfrm>
            <a:off x="34057" y="4646286"/>
            <a:ext cx="21295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C22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General Purpose +</a:t>
            </a: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C22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25 Gbps SERDES</a:t>
            </a:r>
          </a:p>
        </p:txBody>
      </p:sp>
    </p:spTree>
    <p:extLst>
      <p:ext uri="{BB962C8B-B14F-4D97-AF65-F5344CB8AC3E}">
        <p14:creationId xmlns:p14="http://schemas.microsoft.com/office/powerpoint/2010/main" val="36331106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attice_Template_External_2021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C222"/>
      </a:accent1>
      <a:accent2>
        <a:srgbClr val="F58220"/>
      </a:accent2>
      <a:accent3>
        <a:srgbClr val="0076C0"/>
      </a:accent3>
      <a:accent4>
        <a:srgbClr val="00A3E3"/>
      </a:accent4>
      <a:accent5>
        <a:srgbClr val="54B948"/>
      </a:accent5>
      <a:accent6>
        <a:srgbClr val="008751"/>
      </a:accent6>
      <a:hlink>
        <a:srgbClr val="0088CC"/>
      </a:hlink>
      <a:folHlink>
        <a:srgbClr val="71707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Lattice Template 2021 MASTER_draft" id="{36DA785A-F84C-154E-B3B5-8EEE47032E65}" vid="{F1588B02-98BB-9246-8965-1A1EFD5F9029}"/>
    </a:ext>
  </a:extLst>
</a:theme>
</file>

<file path=ppt/theme/theme2.xml><?xml version="1.0" encoding="utf-8"?>
<a:theme xmlns:a="http://schemas.openxmlformats.org/drawingml/2006/main" name="Lattice_tpl_wide">
  <a:themeElements>
    <a:clrScheme name="LSC-PPT">
      <a:dk1>
        <a:srgbClr val="2E2E2E"/>
      </a:dk1>
      <a:lt1>
        <a:srgbClr val="FFFFFF"/>
      </a:lt1>
      <a:dk2>
        <a:srgbClr val="6D6E70"/>
      </a:dk2>
      <a:lt2>
        <a:srgbClr val="AEAFB2"/>
      </a:lt2>
      <a:accent1>
        <a:srgbClr val="FDBC13"/>
      </a:accent1>
      <a:accent2>
        <a:srgbClr val="F16F21"/>
      </a:accent2>
      <a:accent3>
        <a:srgbClr val="0069B4"/>
      </a:accent3>
      <a:accent4>
        <a:srgbClr val="009FE1"/>
      </a:accent4>
      <a:accent5>
        <a:srgbClr val="038245"/>
      </a:accent5>
      <a:accent6>
        <a:srgbClr val="37B34A"/>
      </a:accent6>
      <a:hlink>
        <a:srgbClr val="00B0FF"/>
      </a:hlink>
      <a:folHlink>
        <a:srgbClr val="525380"/>
      </a:folHlink>
    </a:clrScheme>
    <a:fontScheme name="LSC_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Presentation3" id="{179D83FB-F7AB-F04D-9545-D006DAA4094A}" vid="{24C92BB9-AF04-5948-A126-586723FC8109}"/>
    </a:ext>
  </a:extLst>
</a:theme>
</file>

<file path=ppt/theme/theme3.xml><?xml version="1.0" encoding="utf-8"?>
<a:theme xmlns:a="http://schemas.openxmlformats.org/drawingml/2006/main" name="Lattice_Template_Internal_2021">
  <a:themeElements>
    <a:clrScheme name="LATTICE OFFICIAL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222"/>
      </a:accent1>
      <a:accent2>
        <a:srgbClr val="F58220"/>
      </a:accent2>
      <a:accent3>
        <a:srgbClr val="0076C0"/>
      </a:accent3>
      <a:accent4>
        <a:srgbClr val="00A3E3"/>
      </a:accent4>
      <a:accent5>
        <a:srgbClr val="54B948"/>
      </a:accent5>
      <a:accent6>
        <a:srgbClr val="008751"/>
      </a:accent6>
      <a:hlink>
        <a:srgbClr val="0088CC"/>
      </a:hlink>
      <a:folHlink>
        <a:srgbClr val="71707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Lattice Template 2021 MASTER_draft" id="{36DA785A-F84C-154E-B3B5-8EEE47032E65}" vid="{ACCBBA90-CAC8-4247-9D18-C674451C2857}"/>
    </a:ext>
  </a:extLst>
</a:theme>
</file>

<file path=ppt/theme/theme4.xml><?xml version="1.0" encoding="utf-8"?>
<a:theme xmlns:a="http://schemas.openxmlformats.org/drawingml/2006/main" name="Lattice_Template_External_2022">
  <a:themeElements>
    <a:clrScheme name="OFFICIAL LATTICE COLORS 1122202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222"/>
      </a:accent1>
      <a:accent2>
        <a:srgbClr val="5955DD"/>
      </a:accent2>
      <a:accent3>
        <a:srgbClr val="0076C0"/>
      </a:accent3>
      <a:accent4>
        <a:srgbClr val="00A3E3"/>
      </a:accent4>
      <a:accent5>
        <a:srgbClr val="54B948"/>
      </a:accent5>
      <a:accent6>
        <a:srgbClr val="5CB8B2"/>
      </a:accent6>
      <a:hlink>
        <a:srgbClr val="0088CC"/>
      </a:hlink>
      <a:folHlink>
        <a:srgbClr val="71707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Lattice Template 2021 MASTER_draft" id="{36DA785A-F84C-154E-B3B5-8EEE47032E65}" vid="{F1588B02-98BB-9246-8965-1A1EFD5F9029}"/>
    </a:ext>
  </a:extLst>
</a:theme>
</file>

<file path=ppt/theme/theme5.xml><?xml version="1.0" encoding="utf-8"?>
<a:theme xmlns:a="http://schemas.openxmlformats.org/drawingml/2006/main" name="2_Lattice_Template_External_2022">
  <a:themeElements>
    <a:clrScheme name="OFFICIAL LATTICE COLORS 1122202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222"/>
      </a:accent1>
      <a:accent2>
        <a:srgbClr val="5955DD"/>
      </a:accent2>
      <a:accent3>
        <a:srgbClr val="0076C0"/>
      </a:accent3>
      <a:accent4>
        <a:srgbClr val="00A3E3"/>
      </a:accent4>
      <a:accent5>
        <a:srgbClr val="54B948"/>
      </a:accent5>
      <a:accent6>
        <a:srgbClr val="5CB8B2"/>
      </a:accent6>
      <a:hlink>
        <a:srgbClr val="0088CC"/>
      </a:hlink>
      <a:folHlink>
        <a:srgbClr val="71707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Lattice Template 2021 MASTER_draft" id="{36DA785A-F84C-154E-B3B5-8EEE47032E65}" vid="{F1588B02-98BB-9246-8965-1A1EFD5F9029}"/>
    </a:ext>
  </a:extLst>
</a:theme>
</file>

<file path=ppt/theme/theme6.xml><?xml version="1.0" encoding="utf-8"?>
<a:theme xmlns:a="http://schemas.openxmlformats.org/drawingml/2006/main" name="3_Lattice_Template_External_2022">
  <a:themeElements>
    <a:clrScheme name="OFFICIAL LATTICE COLORS 1122202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222"/>
      </a:accent1>
      <a:accent2>
        <a:srgbClr val="5955DD"/>
      </a:accent2>
      <a:accent3>
        <a:srgbClr val="0076C0"/>
      </a:accent3>
      <a:accent4>
        <a:srgbClr val="00A3E3"/>
      </a:accent4>
      <a:accent5>
        <a:srgbClr val="54B948"/>
      </a:accent5>
      <a:accent6>
        <a:srgbClr val="5CB8B2"/>
      </a:accent6>
      <a:hlink>
        <a:srgbClr val="0088CC"/>
      </a:hlink>
      <a:folHlink>
        <a:srgbClr val="71707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Lattice Template 2021 MASTER_draft" id="{36DA785A-F84C-154E-B3B5-8EEE47032E65}" vid="{F1588B02-98BB-9246-8965-1A1EFD5F9029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E770A07FE6B40B7A9591DC4109BA2" ma:contentTypeVersion="14" ma:contentTypeDescription="Create a new document." ma:contentTypeScope="" ma:versionID="9979b94b984ba65eb62b85ed858e7042">
  <xsd:schema xmlns:xsd="http://www.w3.org/2001/XMLSchema" xmlns:xs="http://www.w3.org/2001/XMLSchema" xmlns:p="http://schemas.microsoft.com/office/2006/metadata/properties" xmlns:ns2="8bab1cfc-b3a9-449a-a863-e4abce348e44" xmlns:ns3="36ef9994-dde4-4a4c-a54e-9e03057b6a80" targetNamespace="http://schemas.microsoft.com/office/2006/metadata/properties" ma:root="true" ma:fieldsID="c676f79ba88c891c373e0952d933bc85" ns2:_="" ns3:_="">
    <xsd:import namespace="8bab1cfc-b3a9-449a-a863-e4abce348e44"/>
    <xsd:import namespace="36ef9994-dde4-4a4c-a54e-9e03057b6a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ab1cfc-b3a9-449a-a863-e4abce348e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20a09417-7b71-4d36-8a02-1085694b92a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ef9994-dde4-4a4c-a54e-9e03057b6a8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bdaefb6-c5fe-4a45-a62e-0db0718006b3}" ma:internalName="TaxCatchAll" ma:showField="CatchAllData" ma:web="36ef9994-dde4-4a4c-a54e-9e03057b6a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6ef9994-dde4-4a4c-a54e-9e03057b6a80" xsi:nil="true"/>
    <lcf76f155ced4ddcb4097134ff3c332f xmlns="8bab1cfc-b3a9-449a-a863-e4abce348e4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2EC781D-83CC-405F-A1BA-70040D9ECE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6BD9FC-CD12-406C-AEB7-7A21756C4C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ab1cfc-b3a9-449a-a863-e4abce348e44"/>
    <ds:schemaRef ds:uri="36ef9994-dde4-4a4c-a54e-9e03057b6a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318E9B-EEAF-4F8F-A0E6-293D193B7C28}">
  <ds:schemaRefs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c09ce123-b7a5-4166-bc05-fcca88dde364"/>
    <ds:schemaRef ds:uri="c5b4b1e2-8401-42c1-89d4-62e56d69f598"/>
    <ds:schemaRef ds:uri="http://www.w3.org/XML/1998/namespace"/>
    <ds:schemaRef ds:uri="36ef9994-dde4-4a4c-a54e-9e03057b6a80"/>
    <ds:schemaRef ds:uri="8bab1cfc-b3a9-449a-a863-e4abce348e4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Vue</Template>
  <TotalTime>0</TotalTime>
  <Words>1478</Words>
  <Application>Microsoft Office PowerPoint</Application>
  <PresentationFormat>Widescreen</PresentationFormat>
  <Paragraphs>276</Paragraphs>
  <Slides>28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28</vt:i4>
      </vt:variant>
    </vt:vector>
  </HeadingPairs>
  <TitlesOfParts>
    <vt:vector size="46" baseType="lpstr">
      <vt:lpstr>Arabic Typesetting</vt:lpstr>
      <vt:lpstr>Arial</vt:lpstr>
      <vt:lpstr>Arial Black</vt:lpstr>
      <vt:lpstr>Calibri</vt:lpstr>
      <vt:lpstr>Courier New</vt:lpstr>
      <vt:lpstr>Gill Sans</vt:lpstr>
      <vt:lpstr>Lato Regular</vt:lpstr>
      <vt:lpstr>Leelawadee UI</vt:lpstr>
      <vt:lpstr>Simain Display Orangutan</vt:lpstr>
      <vt:lpstr>Symbol</vt:lpstr>
      <vt:lpstr>Wingdings</vt:lpstr>
      <vt:lpstr>ヒラギノ角ゴ ProN W3</vt:lpstr>
      <vt:lpstr>Lattice_Template_External_2021</vt:lpstr>
      <vt:lpstr>Lattice_tpl_wide</vt:lpstr>
      <vt:lpstr>Lattice_Template_Internal_2021</vt:lpstr>
      <vt:lpstr>Lattice_Template_External_2022</vt:lpstr>
      <vt:lpstr>2_Lattice_Template_External_2022</vt:lpstr>
      <vt:lpstr>3_Lattice_Template_External_2022</vt:lpstr>
      <vt:lpstr>PowerPoint Presentation</vt:lpstr>
      <vt:lpstr>Lattice Semiconductor Overview</vt:lpstr>
      <vt:lpstr>Lattice insights – register and win</vt:lpstr>
      <vt:lpstr>Dr. Hardik Shah  </vt:lpstr>
      <vt:lpstr>Why low power ?  </vt:lpstr>
      <vt:lpstr>How ?  </vt:lpstr>
      <vt:lpstr>At what cost ?  </vt:lpstr>
      <vt:lpstr>Motivating Example (Data Acquisition System)</vt:lpstr>
      <vt:lpstr>Avant Families </vt:lpstr>
      <vt:lpstr>Lattice Nexus 2 Platform Key Capabilities</vt:lpstr>
      <vt:lpstr>Platform Positioning </vt:lpstr>
      <vt:lpstr>Agenda</vt:lpstr>
      <vt:lpstr>Power Consumption</vt:lpstr>
      <vt:lpstr>What Impacts Power Consumption?</vt:lpstr>
      <vt:lpstr>Power Components in FPGAs</vt:lpstr>
      <vt:lpstr>Architecture decisions for low Power</vt:lpstr>
      <vt:lpstr>LUT4 vs LUT6</vt:lpstr>
      <vt:lpstr>LUT4 Architecture Optimal for Small &amp; Mid-Range FPGAs  </vt:lpstr>
      <vt:lpstr>Why LUT4 has been the standard for so long?</vt:lpstr>
      <vt:lpstr>Public Articles</vt:lpstr>
      <vt:lpstr>Process node selection</vt:lpstr>
      <vt:lpstr>Process node selection: FD-SOI Benefits (Lattice Nexus™ Family)</vt:lpstr>
      <vt:lpstr>Software enabled high performance or low power operation</vt:lpstr>
      <vt:lpstr>Architecture features</vt:lpstr>
      <vt:lpstr>Device Architecture decision  </vt:lpstr>
      <vt:lpstr>Quick boot-up for low power consumption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Discrete to FPGA</dc:title>
  <dc:creator>Mourad Zakhama</dc:creator>
  <cp:lastModifiedBy>Hardik Shah</cp:lastModifiedBy>
  <cp:revision>10</cp:revision>
  <cp:lastPrinted>2022-02-13T09:52:14Z</cp:lastPrinted>
  <dcterms:created xsi:type="dcterms:W3CDTF">2021-12-02T17:49:27Z</dcterms:created>
  <dcterms:modified xsi:type="dcterms:W3CDTF">2025-05-22T02:57:57Z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0x0101001E9E770A07FE6B40B7A9591DC4109BA2</vt:lpwstr>
  </property>
  <property fmtid="{D5CDD505-2E9C-101B-9397-08002B2CF9AE}" pid="3" name="MediaServiceImageTags">
    <vt:lpwstr/>
  </property>
</Properties>
</file>