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9" r:id="rId3"/>
    <p:sldId id="295" r:id="rId4"/>
    <p:sldId id="281" r:id="rId5"/>
    <p:sldId id="296" r:id="rId6"/>
    <p:sldId id="297" r:id="rId7"/>
    <p:sldId id="298" r:id="rId8"/>
    <p:sldId id="285" r:id="rId9"/>
    <p:sldId id="286" r:id="rId10"/>
    <p:sldId id="288" r:id="rId11"/>
    <p:sldId id="289" r:id="rId12"/>
    <p:sldId id="290" r:id="rId13"/>
    <p:sldId id="291" r:id="rId14"/>
    <p:sldId id="294" r:id="rId15"/>
    <p:sldId id="292" r:id="rId16"/>
    <p:sldId id="299" r:id="rId17"/>
    <p:sldId id="300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7505"/>
  </p:normalViewPr>
  <p:slideViewPr>
    <p:cSldViewPr>
      <p:cViewPr varScale="1">
        <p:scale>
          <a:sx n="107" d="100"/>
          <a:sy n="107" d="100"/>
        </p:scale>
        <p:origin x="672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086503" y="720000"/>
            <a:ext cx="2018995" cy="199705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E1E9045A-D05A-3C87-193C-F51831C0D4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1" y="6408000"/>
            <a:ext cx="719461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A921C1-C5F7-0895-759D-7211CBF17778}"/>
              </a:ext>
            </a:extLst>
          </p:cNvPr>
          <p:cNvSpPr/>
          <p:nvPr userDrawn="1"/>
        </p:nvSpPr>
        <p:spPr>
          <a:xfrm>
            <a:off x="0" y="6332400"/>
            <a:ext cx="12192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CH"/>
              <a:t>21/05/2025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1" y="6408000"/>
            <a:ext cx="71946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/>
              <a:t>ABT git workflow – FDF 2025 – P. Van Trappen &amp; L. Strobino</a:t>
            </a:r>
          </a:p>
        </p:txBody>
      </p:sp>
      <p:pic>
        <p:nvPicPr>
          <p:cNvPr id="5" name="Image 2" descr="CERN logo">
            <a:extLst>
              <a:ext uri="{FF2B5EF4-FFF2-40B4-BE49-F238E27FC236}">
                <a16:creationId xmlns:a16="http://schemas.microsoft.com/office/drawing/2014/main" id="{0B4408E6-7DA9-6D88-AE5F-68ECB6BC9D0A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/>
        </p:blipFill>
        <p:spPr bwMode="auto">
          <a:xfrm>
            <a:off x="407988" y="6383100"/>
            <a:ext cx="436747" cy="432000"/>
          </a:xfrm>
          <a:prstGeom prst="rect">
            <a:avLst/>
          </a:prstGeom>
        </p:spPr>
      </p:pic>
      <p:pic>
        <p:nvPicPr>
          <p:cNvPr id="10" name="Picture 9" descr="ABT logo">
            <a:extLst>
              <a:ext uri="{FF2B5EF4-FFF2-40B4-BE49-F238E27FC236}">
                <a16:creationId xmlns:a16="http://schemas.microsoft.com/office/drawing/2014/main" id="{D8FD51BD-5A30-DDBE-84FF-107663D340C0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64000" y="6347628"/>
            <a:ext cx="502945" cy="502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741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iki.yoctoproject.org/wiki/Reproducible_Build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e-cem-edl.web.cern.ch/diot-boot-image/v2.1.0-rc/doc/bootimage/gateware.html#user-development-entry-point" TargetMode="External"/><Relationship Id="rId7" Type="http://schemas.openxmlformats.org/officeDocument/2006/relationships/image" Target="../media/image25.svg"/><Relationship Id="rId2" Type="http://schemas.openxmlformats.org/officeDocument/2006/relationships/hyperlink" Target="https://gitlab.com/ohwr/project/diot/-/wikis/home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s://github.com/jj-vcs/jj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3511" TargetMode="External"/><Relationship Id="rId2" Type="http://schemas.openxmlformats.org/officeDocument/2006/relationships/hyperlink" Target="https://cds.cern.ch/record/2213479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ws.com/products/xmc/txmc635/" TargetMode="External"/><Relationship Id="rId2" Type="http://schemas.openxmlformats.org/officeDocument/2006/relationships/hyperlink" Target="https://gitlab.com/ohwr/project/fasec/-/wikis/hom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docs.gitlab.com/ci/pipelines/downstream_pipelines/#fetch-artifacts-from-an-upstream-merge-request-pipeline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CH" noProof="0" dirty="0"/>
              <a:t>CERN </a:t>
            </a:r>
            <a:r>
              <a:rPr lang="en-CH" noProof="0" dirty="0" err="1"/>
              <a:t>ABT’s</a:t>
            </a:r>
            <a:r>
              <a:rPr lang="en-CH" noProof="0" dirty="0"/>
              <a:t> lazy git workflow for equipment-specific designs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CH" noProof="0" dirty="0"/>
              <a:t>Pieter Van Trappen, Léa Strobino</a:t>
            </a:r>
          </a:p>
          <a:p>
            <a:pPr>
              <a:spcAft>
                <a:spcPts val="0"/>
              </a:spcAft>
            </a:pPr>
            <a:r>
              <a:rPr lang="en-CH" noProof="0" dirty="0"/>
              <a:t>2nd FPGA Developers’ Forum – </a:t>
            </a:r>
            <a:r>
              <a:rPr lang="en-CH" noProof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https://indico.cern.ch/event/1467417</a:t>
            </a:r>
            <a:endParaRPr lang="en-CH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27C6FF-484B-A98F-3F48-ED3DFB895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Single branch, loops over a list of installations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Configures the </a:t>
            </a:r>
            <a:r>
              <a:rPr lang="en-GB" sz="1800" b="0" dirty="0" err="1"/>
              <a:t>Yocto</a:t>
            </a:r>
            <a:r>
              <a:rPr lang="en-GB" sz="1800" b="0" dirty="0"/>
              <a:t> recipes </a:t>
            </a:r>
            <a:br>
              <a:rPr lang="en-CH" sz="1800" b="0" dirty="0"/>
            </a:br>
            <a:r>
              <a:rPr lang="en-CH" sz="1800" b="0" dirty="0"/>
              <a:t>and </a:t>
            </a:r>
            <a:r>
              <a:rPr lang="en-GB" sz="1800" b="0" dirty="0"/>
              <a:t>submodules branches </a:t>
            </a:r>
            <a:br>
              <a:rPr lang="en-CH" sz="1800" b="0" dirty="0"/>
            </a:br>
            <a:r>
              <a:rPr lang="en-GB" sz="1800" b="0" dirty="0"/>
              <a:t>within</a:t>
            </a:r>
            <a:r>
              <a:rPr lang="en-CH" sz="1800" b="0" dirty="0"/>
              <a:t> the recipes</a:t>
            </a:r>
            <a:endParaRPr lang="en-GB" sz="1800" b="0" dirty="0"/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Saves identification file</a:t>
            </a:r>
            <a:r>
              <a:rPr lang="en-CH" sz="1800" b="0" dirty="0"/>
              <a:t>s</a:t>
            </a:r>
            <a:r>
              <a:rPr lang="en-GB" sz="1800" b="0" dirty="0"/>
              <a:t> with</a:t>
            </a:r>
            <a:br>
              <a:rPr lang="en-GB" sz="1800" b="0" dirty="0"/>
            </a:br>
            <a:r>
              <a:rPr lang="en-GB" sz="1800" b="0" dirty="0"/>
              <a:t>git hashes of all dependencies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120 minutes</a:t>
            </a:r>
            <a:r>
              <a:rPr lang="en-GB" sz="1800" b="0" dirty="0"/>
              <a:t> to build </a:t>
            </a:r>
            <a:br>
              <a:rPr lang="en-CH" sz="1800" b="0" dirty="0"/>
            </a:br>
            <a:r>
              <a:rPr lang="en-GB" sz="1800" b="0" u="sng" dirty="0"/>
              <a:t>all 9 “branches”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Triggers one downstream </a:t>
            </a:r>
            <a:br>
              <a:rPr lang="en-GB" sz="1800" b="0" dirty="0"/>
            </a:br>
            <a:r>
              <a:rPr lang="en-GB" sz="1800" b="0" dirty="0"/>
              <a:t>pipeline per “branch”</a:t>
            </a:r>
            <a:br>
              <a:rPr lang="en-GB" sz="1800" b="0" dirty="0"/>
            </a:br>
            <a:r>
              <a:rPr lang="en-GB" sz="1800" b="0" dirty="0"/>
              <a:t>to package and deploy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More</a:t>
            </a:r>
            <a:r>
              <a:rPr lang="en-GB" sz="1800" b="0" dirty="0"/>
              <a:t> reproducibility</a:t>
            </a:r>
            <a:r>
              <a:rPr lang="en-CH" sz="1800" b="0" dirty="0"/>
              <a:t> (</a:t>
            </a:r>
            <a:r>
              <a:rPr lang="en-CH" sz="18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docs</a:t>
            </a:r>
            <a:r>
              <a:rPr lang="en-CH" sz="1800" b="0" dirty="0"/>
              <a:t>)</a:t>
            </a: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D57844-F5CC-6518-4588-2801B9822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Use case</a:t>
            </a:r>
            <a:r>
              <a:rPr lang="en-CH" dirty="0"/>
              <a:t> </a:t>
            </a:r>
            <a:r>
              <a:rPr lang="en-US" dirty="0"/>
              <a:t>–</a:t>
            </a:r>
            <a:r>
              <a:rPr lang="en-GB" dirty="0"/>
              <a:t> fids-</a:t>
            </a:r>
            <a:r>
              <a:rPr lang="en-GB" dirty="0" err="1"/>
              <a:t>ps</a:t>
            </a:r>
            <a:r>
              <a:rPr lang="en-GB" dirty="0"/>
              <a:t>-</a:t>
            </a:r>
            <a:r>
              <a:rPr lang="en-GB" dirty="0" err="1"/>
              <a:t>sw</a:t>
            </a:r>
            <a:r>
              <a:rPr lang="en-GB" dirty="0"/>
              <a:t> (new pipeline)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EDD11D-939A-D7FF-30C8-169A22F1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471A311-F335-C62C-D2F7-3CE1BFBA3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013" y="1941178"/>
            <a:ext cx="7380000" cy="425959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482D57-4BEF-6746-AD8B-43F198E06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51AABBB-3817-50CB-2722-FF051F2B2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3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EC4202-A483-AEC0-FE84-6387A79F2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467737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Additional ‘trigger’ stage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Downstream pipelines are </a:t>
            </a:r>
            <a:r>
              <a:rPr lang="en-CH" sz="1800" noProof="0" dirty="0"/>
              <a:t>created dynamically using GitLab API</a:t>
            </a:r>
            <a:r>
              <a:rPr lang="en-CH" sz="1800" b="0" noProof="0" dirty="0"/>
              <a:t>, authenticated with the job token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Also possible to pass variables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55534A-42FC-3193-9F6B-0493A2E8C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Use case – fids-</a:t>
            </a:r>
            <a:r>
              <a:rPr lang="en-CH" noProof="0" dirty="0" err="1"/>
              <a:t>ps</a:t>
            </a:r>
            <a:r>
              <a:rPr lang="en-CH" noProof="0" dirty="0"/>
              <a:t>-</a:t>
            </a:r>
            <a:r>
              <a:rPr lang="en-CH" noProof="0" dirty="0" err="1"/>
              <a:t>sw</a:t>
            </a:r>
            <a:r>
              <a:rPr lang="en-CH" noProof="0" dirty="0"/>
              <a:t> (new pipeline)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60FF5-AF5D-FDBD-3215-74011A59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11</a:t>
            </a:fld>
            <a:endParaRPr lang="en-CH" noProof="0" dirty="0"/>
          </a:p>
        </p:txBody>
      </p:sp>
      <p:pic>
        <p:nvPicPr>
          <p:cNvPr id="5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13865AB-38C9-31C2-7D6D-65A1EB603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3060000"/>
            <a:ext cx="11374920" cy="298059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30B9E1-C165-8D5F-D3D0-C1DDC0A1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BA9E3E9-3F2B-AE29-3E93-FB159E9A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843400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C79C72-6B00-40CA-0C48-A02D89E1B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96020" cy="460851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Main branch containing global CI config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One branch per installation with </a:t>
            </a:r>
            <a:br>
              <a:rPr lang="en-CH" sz="1800" b="0" dirty="0"/>
            </a:br>
            <a:r>
              <a:rPr lang="en-CH" sz="1800" b="0" dirty="0"/>
              <a:t>installation-specific mappings </a:t>
            </a:r>
            <a:br>
              <a:rPr lang="en-CH" sz="1800" b="0" dirty="0"/>
            </a:br>
            <a:r>
              <a:rPr lang="en-CH" sz="1800" b="0" dirty="0"/>
              <a:t>(</a:t>
            </a:r>
            <a:r>
              <a:rPr lang="en-CH" sz="1800" b="0" dirty="0" err="1"/>
              <a:t>gw</a:t>
            </a:r>
            <a:r>
              <a:rPr lang="en-CH" sz="1800" b="0" dirty="0"/>
              <a:t> &amp; </a:t>
            </a:r>
            <a:r>
              <a:rPr lang="en-CH" sz="1800" b="0" dirty="0" err="1"/>
              <a:t>sw</a:t>
            </a:r>
            <a:r>
              <a:rPr lang="en-CH" sz="1800" b="0" dirty="0"/>
              <a:t> branches </a:t>
            </a:r>
            <a:r>
              <a:rPr lang="en-CH" sz="1800" noProof="0" dirty="0"/>
              <a:t>→ </a:t>
            </a:r>
            <a:r>
              <a:rPr lang="en-CH" sz="1800" b="0" dirty="0"/>
              <a:t>devices)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Combines gateware and software artifacts, creates boot images, uploads to GitLab package registry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dirty="0"/>
              <a:t>Selects one software artifact from upstream pipeline (all included in the same archive because of the loop)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Generates release text from identification files of each artifact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Creates a release using the </a:t>
            </a:r>
            <a:r>
              <a:rPr lang="en-CH" sz="1800" dirty="0"/>
              <a:t>job ID as tag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dirty="0"/>
              <a:t>Passes this tag to next job in .env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F4AA96-EDF8-4099-1E98-9B11A050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Use case</a:t>
            </a:r>
            <a:r>
              <a:rPr lang="en-CH" dirty="0"/>
              <a:t> – fids-release</a:t>
            </a:r>
            <a:br>
              <a:rPr lang="en-CH" dirty="0"/>
            </a:br>
            <a:r>
              <a:rPr lang="en-CH" sz="2000" dirty="0"/>
              <a:t>► </a:t>
            </a:r>
            <a:r>
              <a:rPr lang="en-CH" sz="2800" dirty="0"/>
              <a:t>package &amp; release jobs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49A58-398C-C456-02C4-80931B727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smtClean="0"/>
              <a:t>12</a:t>
            </a:fld>
            <a:endParaRPr lang="en-CH" dirty="0"/>
          </a:p>
        </p:txBody>
      </p:sp>
      <p:pic>
        <p:nvPicPr>
          <p:cNvPr id="5" name="Picture 4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1E725E50-316D-50F1-389D-3C7B2B4FF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11" y="1180455"/>
            <a:ext cx="6480000" cy="502032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DF6E82-D760-31BF-64BA-BCA3E430B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7FEB063-7AA2-F19F-BB6E-C83977BA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174541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FE67C6-1032-A2E3-D6B8-93EDDDE12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4860000" cy="460851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H" sz="1800" b="0" noProof="0" dirty="0"/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All releases attached to the ‘fids-release’ repository, which doesn't contain any code (just config files)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Direct links to artifacts stored in </a:t>
            </a:r>
            <a:br>
              <a:rPr lang="en-CH" sz="1800" b="0" noProof="0" dirty="0"/>
            </a:br>
            <a:r>
              <a:rPr lang="en-CH" sz="1800" b="0" noProof="0" dirty="0"/>
              <a:t>GitLab package registry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Table summarizing </a:t>
            </a:r>
            <a:r>
              <a:rPr lang="en-CH" sz="1800" b="0" noProof="0" dirty="0" err="1"/>
              <a:t>gw</a:t>
            </a:r>
            <a:r>
              <a:rPr lang="en-CH" sz="1800" b="0" noProof="0" dirty="0"/>
              <a:t> &amp; </a:t>
            </a:r>
            <a:r>
              <a:rPr lang="en-CH" sz="1800" b="0" noProof="0" dirty="0" err="1"/>
              <a:t>sw</a:t>
            </a:r>
            <a:r>
              <a:rPr lang="en-CH" sz="1800" b="0" noProof="0" dirty="0"/>
              <a:t> git hashes, </a:t>
            </a:r>
            <a:br>
              <a:rPr lang="en-CH" sz="1800" b="0" noProof="0" dirty="0"/>
            </a:br>
            <a:r>
              <a:rPr lang="en-CH" sz="1800" b="0" noProof="0" dirty="0"/>
              <a:t>incl. dependencies, with links to commits </a:t>
            </a:r>
            <a:br>
              <a:rPr lang="en-CH" sz="1800" b="0" noProof="0" dirty="0"/>
            </a:br>
            <a:r>
              <a:rPr lang="en-CH" sz="1800" b="0" noProof="0" dirty="0"/>
              <a:t>in their respective repository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Link to pipeline containing deployment jobs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6EDA6D-1AE1-9BCF-E860-C567E0681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 dirty="0"/>
              <a:t>Use case – fids-release</a:t>
            </a:r>
            <a:br>
              <a:rPr lang="en-CH" noProof="0" dirty="0"/>
            </a:br>
            <a:r>
              <a:rPr lang="en-CH" sz="2000" noProof="0" dirty="0"/>
              <a:t>► </a:t>
            </a:r>
            <a:r>
              <a:rPr lang="en-CH" sz="2800" noProof="0" dirty="0"/>
              <a:t>GitLab release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A97C9-50A4-D2CF-6DFF-19FDB041C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13</a:t>
            </a:fld>
            <a:endParaRPr lang="en-CH" noProof="0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B7B8187-71A7-BBC4-5A09-8DE70DF28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705" y="620775"/>
            <a:ext cx="6250307" cy="5580000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D6F38B6-5DF9-F7EA-7763-61B4AC742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6A29603-E526-3C5B-6FE5-7F797CD7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1345125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F8184A-D8DE-631C-1C4C-790100092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00000" cy="460851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1-click deployment to operational and test devices, from </a:t>
            </a:r>
            <a:r>
              <a:rPr lang="en-CH" sz="1800" b="0" u="sng" noProof="0" dirty="0"/>
              <a:t>pre-configured mappings</a:t>
            </a:r>
            <a:r>
              <a:rPr lang="en-CH" sz="1800" b="0" noProof="0" dirty="0"/>
              <a:t>: </a:t>
            </a:r>
            <a:r>
              <a:rPr lang="en-CH" sz="1800" noProof="0" dirty="0"/>
              <a:t>no risk to deploy a development version in operation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Downloads artifacts from GitLab package registry, using release tag passed from previous job in .env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Uploads the bitstream and boot image to CERN’s TFTP server, for each configured device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noProof="0" dirty="0"/>
              <a:t>Example here: same image for devices </a:t>
            </a:r>
            <a:br>
              <a:rPr lang="en-CH" sz="1600" b="0" noProof="0" dirty="0"/>
            </a:br>
            <a:r>
              <a:rPr lang="en-CH" sz="1600" b="0" noProof="0" dirty="0"/>
              <a:t>cfe-365-mkkfa45fidsgen1 to cfe-365-mkkfa45fidsgen4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C09426-6ED9-95E5-0C5D-3A8BF8F64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Use case – fids-release</a:t>
            </a:r>
            <a:br>
              <a:rPr lang="en-CH" noProof="0" dirty="0"/>
            </a:br>
            <a:r>
              <a:rPr lang="en-CH" sz="2000" noProof="0" dirty="0"/>
              <a:t>► </a:t>
            </a:r>
            <a:r>
              <a:rPr lang="en-CH" sz="2800" noProof="0" dirty="0"/>
              <a:t>deploy job</a:t>
            </a:r>
            <a:endParaRPr lang="en-CH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CF102-FA84-E47D-6858-86850C47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14</a:t>
            </a:fld>
            <a:endParaRPr lang="en-CH" noProof="0" dirty="0"/>
          </a:p>
        </p:txBody>
      </p:sp>
      <p:pic>
        <p:nvPicPr>
          <p:cNvPr id="5" name="Picture 4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D36BE727-DEAB-F1C9-6204-318887763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159" y="373593"/>
            <a:ext cx="4597642" cy="582596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04184B-9A02-9E17-BECC-A92FC38F3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98857AA-48E7-6B22-036F-82C8F69A3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8E7F2AA-8AEB-818A-659D-447FB14A7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00" y="4392000"/>
            <a:ext cx="2160000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75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BA0755-1D73-0633-3859-71DF25AFA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4400"/>
            <a:ext cx="11376000" cy="1065600"/>
          </a:xfrm>
        </p:spPr>
        <p:txBody>
          <a:bodyPr/>
          <a:lstStyle/>
          <a:p>
            <a:r>
              <a:rPr lang="en-CH" noProof="0" dirty="0"/>
              <a:t>Use case – fids-release</a:t>
            </a:r>
            <a:br>
              <a:rPr lang="en-CH" noProof="0" dirty="0"/>
            </a:br>
            <a:r>
              <a:rPr lang="en-CH" sz="2000" noProof="0" dirty="0"/>
              <a:t>► </a:t>
            </a:r>
            <a:r>
              <a:rPr lang="en-CH" sz="2800" noProof="0" dirty="0"/>
              <a:t>identification</a:t>
            </a:r>
            <a:endParaRPr lang="en-CH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F53DCC-01B9-35BA-C841-8E615BD0E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040000" cy="668337"/>
          </a:xfrm>
        </p:spPr>
        <p:txBody>
          <a:bodyPr/>
          <a:lstStyle/>
          <a:p>
            <a:pPr>
              <a:tabLst>
                <a:tab pos="179388" algn="l"/>
              </a:tabLst>
            </a:pPr>
            <a:r>
              <a:rPr lang="en-CH" sz="1800" noProof="0" dirty="0">
                <a:solidFill>
                  <a:schemeClr val="tx2"/>
                </a:solidFill>
              </a:rPr>
              <a:t>From AIMS boot server:</a:t>
            </a:r>
            <a:br>
              <a:rPr lang="en-CH" sz="1800" noProof="0" dirty="0">
                <a:solidFill>
                  <a:schemeClr val="tx2"/>
                </a:solidFill>
              </a:rPr>
            </a:br>
            <a:r>
              <a:rPr lang="en-CH" sz="1800" noProof="0" dirty="0">
                <a:solidFill>
                  <a:schemeClr val="tx2"/>
                </a:solidFill>
              </a:rPr>
              <a:t>	deployed image with release tag</a:t>
            </a:r>
          </a:p>
          <a:p>
            <a:endParaRPr lang="en-CH" sz="1800" noProof="0" dirty="0">
              <a:solidFill>
                <a:schemeClr val="tx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60900C-1B81-92F4-AAB9-F510844FD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040000" cy="376237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[lstrobin@</a:t>
            </a:r>
            <a:r>
              <a:rPr lang="en-GB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cwe-513-vml321</a:t>
            </a: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 ~]$ aims2client showimage cfe-ua*-*fids*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Image Name          Arch   UEFI  Description             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----------------------------------------------------------------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CFE-UA23-MKIFIDSA1  armv7  N     FIDS-RELEASE-MKI_TYPEA-44971639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CFE-UA23-MKIFIDSA2  armv7  N     FIDS-RELEASE-MKI_TYPEA-44971639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CFE-UA23-MKIFIDSB1  armv7  N     FIDS-RELEASE-MKI_TYPEB-44971650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CFE-UA23-MKIFIDSB2  armv7  N     FIDS-RELEASE-MKI_TYPEB-44971650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CFE-UA87-MKIFIDSA1  armv7  N     FIDS-RELEASE-MKI_TYPEA-44971639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CFE-UA87-MKIFIDSA2  armv7  N     FIDS-RELEASE-MKI_TYPEA-44971639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CFE-UA87-MKIFIDSB1  armv7  N     FIDS-RELEASE-MKI_TYPEB-44971650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CFE-UA87-MKIFIDSB2  armv7  N     FIDS-RELEASE-MKI_TYPEB-44971650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H" sz="1000" b="0" noProof="1">
              <a:latin typeface="Courier New" panose="02070309020205020404" pitchFamily="49" charset="0"/>
              <a:ea typeface="Noto Mono" panose="020B06090308040202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H" sz="1000" b="0" noProof="1">
              <a:latin typeface="Courier New" panose="02070309020205020404" pitchFamily="49" charset="0"/>
              <a:ea typeface="Noto Mono" panose="020B06090308040202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0D3F46-21F6-3D67-FEAA-26489CF496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63952" y="1604966"/>
            <a:ext cx="6124848" cy="655634"/>
          </a:xfrm>
        </p:spPr>
        <p:txBody>
          <a:bodyPr/>
          <a:lstStyle/>
          <a:p>
            <a:pPr>
              <a:tabLst>
                <a:tab pos="179388" algn="l"/>
              </a:tabLst>
            </a:pPr>
            <a:r>
              <a:rPr lang="en-CH" sz="1800" noProof="0" dirty="0">
                <a:solidFill>
                  <a:schemeClr val="tx2"/>
                </a:solidFill>
              </a:rPr>
              <a:t>From FASEC devices (SSH):</a:t>
            </a:r>
            <a:br>
              <a:rPr lang="en-CH" sz="1800" noProof="0" dirty="0">
                <a:solidFill>
                  <a:schemeClr val="tx2"/>
                </a:solidFill>
              </a:rPr>
            </a:br>
            <a:r>
              <a:rPr lang="en-CH" sz="1800" noProof="0" dirty="0">
                <a:solidFill>
                  <a:schemeClr val="tx2"/>
                </a:solidFill>
              </a:rPr>
              <a:t>	</a:t>
            </a:r>
            <a:r>
              <a:rPr lang="en-CH" sz="1800" noProof="0" dirty="0" err="1">
                <a:solidFill>
                  <a:schemeClr val="tx2"/>
                </a:solidFill>
              </a:rPr>
              <a:t>gw</a:t>
            </a:r>
            <a:r>
              <a:rPr lang="en-CH" sz="1800" noProof="0" dirty="0">
                <a:solidFill>
                  <a:schemeClr val="tx2"/>
                </a:solidFill>
              </a:rPr>
              <a:t> &amp; </a:t>
            </a:r>
            <a:r>
              <a:rPr lang="en-CH" sz="1800" noProof="0" dirty="0" err="1">
                <a:solidFill>
                  <a:schemeClr val="tx2"/>
                </a:solidFill>
              </a:rPr>
              <a:t>sw</a:t>
            </a:r>
            <a:r>
              <a:rPr lang="en-CH" sz="1800" noProof="0" dirty="0">
                <a:solidFill>
                  <a:schemeClr val="tx2"/>
                </a:solidFill>
              </a:rPr>
              <a:t> git hashes (incl. submodules)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66C33F7-9214-61F4-D689-BC3E17E9A2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63952" y="2427287"/>
            <a:ext cx="6120061" cy="3762376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[lstrobin@</a:t>
            </a:r>
            <a:r>
              <a:rPr lang="en-GB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cwe-513-vml321</a:t>
            </a: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 ~]$ ssh cfe-867-mkfa45fids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================================================================================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cfe-867-mkfa45fids - 172.18.210.112 - FASEC FIDS v10.6.2 - kfa45_gpiod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================================================================================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FIDS gateware           commit:  1b0c29fb    date:  Fri Jan 31 13:02:25 UTC 2025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PetaLinux               commit:  b61e55c8    date:  Mon Oct 21 15:24:00 UTC 2024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FASEC driver            commit:  e1034ced    date:  Tue Jun 11 13:11:22 UTC 2024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SILECS server           commit:  3c0e8576    date:  Thu Dec 12 15:18:42 UTC 2024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Snap7 library           commit:  b6a33e55    date:  Mon May  6 14:52:47 UTC 2024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================================================================================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Xilinx Zynq(R)-7000 XC7Z030, Kintex(TM)-7 FPGA, 125K logic cells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2x ARM(R) Cortex(R)-A9 MPCore(TM) CPU @ 333 MHz, 1006 MB memory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PetaLinux 2024.1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Linux cfe-867-mkfa45fids.cern.ch 6.6.10-xilinx-v2024.1-g62eec70a4258 armv7l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Up since: Sat Mar 22 07:02:46 UTC 2025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cfe-867-mkfa45fids:~$ sudo peek 0x43c10008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0x1b0c29fb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H" sz="100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cfe-867-mkfa45fids:~$ ls -l /etc/revision/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-rw-r--r--    1 root     root            78 Oct 21  2024 fasec-driver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-rw-r--r--    1 root     root            59 Oct 21  2024 libsnap7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-rw-r--r--    1 root     root            53 Oct 21  2024 petalinux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000" b="0" noProof="1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-rw-r--r--    1 root     root            64 Oct 21  2024 silecsserv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H" sz="1000" b="0" noProof="1">
              <a:latin typeface="Courier New" panose="02070309020205020404" pitchFamily="49" charset="0"/>
              <a:ea typeface="Noto Mono" panose="020B06090308040202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H" sz="1000" b="0" noProof="1">
              <a:latin typeface="Courier New" panose="02070309020205020404" pitchFamily="49" charset="0"/>
              <a:ea typeface="Noto Mono" panose="020B06090308040202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F1075-2F2B-8CF2-BDE6-EBC2EF87C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15</a:t>
            </a:fld>
            <a:endParaRPr lang="en-CH" noProof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F55B489-AEA0-701C-79F1-A3EA26DE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07BEFB5-B25D-FC5D-BD90-DF8D66AA5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4241189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D1FE2-B125-1CE9-5DC0-DBA40B5BB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D8019F-816F-047E-0C5B-C0BE78C2D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280299" cy="4608512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noProof="0" dirty="0"/>
              <a:t>Migration of both projects</a:t>
            </a:r>
            <a:r>
              <a:rPr lang="en-CH" sz="1600" noProof="0" dirty="0"/>
              <a:t> to DI/OT, little impact on project structure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noProof="0" dirty="0"/>
              <a:t>Distributed Kicker Fast Control (DKFC), using </a:t>
            </a:r>
            <a:r>
              <a:rPr lang="en-US" sz="1400" noProof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common DI/OT hardware</a:t>
            </a:r>
            <a:r>
              <a:rPr lang="en-US" sz="1400" noProof="0" dirty="0"/>
              <a:t> </a:t>
            </a:r>
            <a:br>
              <a:rPr lang="en-CH" sz="1400" noProof="0" dirty="0"/>
            </a:br>
            <a:r>
              <a:rPr lang="en-US" sz="1400" noProof="0" dirty="0"/>
              <a:t>and ABT specific hardware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ZynqMP System Board allows for a user script (block design compatible?) – </a:t>
            </a:r>
            <a:r>
              <a:rPr lang="en-CH" sz="1400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docs</a:t>
            </a:r>
            <a:endParaRPr lang="en-CH" sz="1400" noProof="0" dirty="0"/>
          </a:p>
          <a:p>
            <a:pPr marL="990900" lvl="2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i="1" noProof="0" dirty="0"/>
              <a:t>Branch-per-installation</a:t>
            </a:r>
            <a:r>
              <a:rPr lang="en-US" sz="1300" noProof="0" dirty="0"/>
              <a:t> approach still required..</a:t>
            </a:r>
            <a:r>
              <a:rPr lang="en-CH" sz="1300" noProof="0" dirty="0"/>
              <a:t>.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Possible improvements to the </a:t>
            </a:r>
            <a:r>
              <a:rPr lang="en-CH" sz="1600" i="1" noProof="0" dirty="0"/>
              <a:t>branch-per-installation</a:t>
            </a:r>
            <a:r>
              <a:rPr lang="en-CH" sz="1600" noProof="0" dirty="0"/>
              <a:t> approach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To be investigated but with considerable design effort, all gateware variations between projects/installations could be embedded in the (bigger) ZynqMP PL/FPGA</a:t>
            </a:r>
            <a:r>
              <a:rPr lang="en-US" sz="1400" noProof="0" dirty="0"/>
              <a:t>.</a:t>
            </a:r>
          </a:p>
          <a:p>
            <a:pPr marL="990900" lvl="2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dirty="0"/>
              <a:t>S</a:t>
            </a:r>
            <a:r>
              <a:rPr lang="en-CH" sz="1300" noProof="0" dirty="0"/>
              <a:t>oftware could configure </a:t>
            </a:r>
            <a:r>
              <a:rPr lang="en-US" sz="1300" noProof="0" dirty="0"/>
              <a:t>MUXs</a:t>
            </a:r>
            <a:r>
              <a:rPr lang="en-CH" sz="1300" noProof="0" dirty="0"/>
              <a:t> and enable/disable modules to cater for installation differences.</a:t>
            </a:r>
          </a:p>
          <a:p>
            <a:pPr marL="990900" lvl="2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300" noProof="0" dirty="0"/>
              <a:t>Software in any case already today requires a hand-crafted (FESA3) Deploy Unit i.e. the </a:t>
            </a:r>
            <a:r>
              <a:rPr lang="en-US" sz="1300" noProof="0" dirty="0"/>
              <a:t>instances.</a:t>
            </a:r>
            <a:endParaRPr lang="en-CH" sz="1300" noProof="0" dirty="0"/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Better separation between generic and specific parts so git rebase can be used? Technically not feasible since git uses snapshots and not differences. New version control systems could help</a:t>
            </a:r>
            <a:r>
              <a:rPr lang="en-US" sz="1400" noProof="0" dirty="0"/>
              <a:t>:</a:t>
            </a:r>
            <a:endParaRPr lang="en-CH" sz="1400" noProof="0" dirty="0"/>
          </a:p>
          <a:p>
            <a:pPr marL="990900" lvl="2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300" noProof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Jujutsu</a:t>
            </a:r>
            <a:r>
              <a:rPr lang="en-US" sz="1300" noProof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VCS</a:t>
            </a:r>
            <a:r>
              <a:rPr lang="en-CH" sz="1300" noProof="0" dirty="0"/>
              <a:t> (</a:t>
            </a:r>
            <a:r>
              <a:rPr lang="en-CH" sz="1200" b="1" noProof="0" dirty="0">
                <a:solidFill>
                  <a:schemeClr val="tx2">
                    <a:lumMod val="50000"/>
                  </a:schemeClr>
                </a:solidFill>
                <a:highlight>
                  <a:srgbClr val="C0C0C0"/>
                </a:highlight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jj</a:t>
            </a:r>
            <a:r>
              <a:rPr lang="en-CH" sz="1300" noProof="0" dirty="0"/>
              <a:t>) –</a:t>
            </a:r>
            <a:r>
              <a:rPr lang="en-US" sz="1300" noProof="0" dirty="0"/>
              <a:t> ‘experimental’ but stable and well-advanced,</a:t>
            </a:r>
            <a:r>
              <a:rPr lang="en-CH" sz="1300" noProof="0" dirty="0"/>
              <a:t> most promising</a:t>
            </a:r>
          </a:p>
          <a:p>
            <a:pPr marL="1314900" lvl="3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noProof="0" dirty="0"/>
              <a:t>can be hosted on git forges</a:t>
            </a:r>
          </a:p>
          <a:p>
            <a:pPr marL="1314900" lvl="3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noProof="0" dirty="0"/>
              <a:t>simultaneous multi-branch rebasing would allow for more </a:t>
            </a:r>
            <a:r>
              <a:rPr lang="en-CH" sz="1200" strike="sngStrike" noProof="0" dirty="0"/>
              <a:t>laziness</a:t>
            </a:r>
            <a:r>
              <a:rPr lang="en-CH" sz="1200" noProof="0" dirty="0"/>
              <a:t> efficiency</a:t>
            </a:r>
            <a:endParaRPr lang="en-US" sz="1200" noProof="0" dirty="0"/>
          </a:p>
          <a:p>
            <a:pPr marL="1314900" lvl="3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noProof="0" dirty="0"/>
              <a:t>submodule support lacking but can still be done using git native commands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B77124-229B-5909-77C3-6530AB128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4FDD0-0BAE-2DB5-5C4E-43DEA83A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16</a:t>
            </a:fld>
            <a:endParaRPr lang="en-CH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7C45C3-B18B-3020-CAF7-BAF930215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2B6685-2960-A973-C7F8-8A49112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  <p:pic>
        <p:nvPicPr>
          <p:cNvPr id="2050" name="Picture 2" descr="HL-LHC_WP18">
            <a:extLst>
              <a:ext uri="{FF2B5EF4-FFF2-40B4-BE49-F238E27FC236}">
                <a16:creationId xmlns:a16="http://schemas.microsoft.com/office/drawing/2014/main" id="{D171E93C-CE5C-4D03-EEF9-9B4EF6FFB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54" y="1592263"/>
            <a:ext cx="369625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BD97AE7-CC0F-02AB-635A-9360B64014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44551" y="475730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919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58DE1A1D-7C6C-1317-02DE-491703A980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 anchor="ctr"/>
          <a:lstStyle/>
          <a:p>
            <a:pPr>
              <a:spcAft>
                <a:spcPts val="0"/>
              </a:spcAft>
            </a:pPr>
            <a:r>
              <a:rPr lang="en-US"/>
              <a:t>Thank you for your attention!</a:t>
            </a:r>
          </a:p>
          <a:p>
            <a:pPr>
              <a:spcAft>
                <a:spcPts val="0"/>
              </a:spcAft>
            </a:pPr>
            <a:endParaRPr lang="en-US"/>
          </a:p>
          <a:p>
            <a:pPr>
              <a:spcAft>
                <a:spcPts val="0"/>
              </a:spcAft>
            </a:pPr>
            <a:r>
              <a:rPr lang="en-US"/>
              <a:t>Questions?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DF2F5-9C1B-E907-AC53-2A812054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/>
              <a:t>21/05/2025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BDEAB-E90B-F176-0268-92A7EB9F2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ABT git workflow – FDF 2025 – P. Van Trappen &amp; L. Strobino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5D45F-C775-77E7-A0CE-9B757303C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99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 vert="horz" lIns="0" tIns="0" rIns="0" bIns="0" rtlCol="0">
            <a:noAutofit/>
          </a:bodyPr>
          <a:lstStyle/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noProof="0" dirty="0"/>
              <a:t>C</a:t>
            </a:r>
            <a:r>
              <a:rPr lang="en-CH" sz="2000" noProof="0" dirty="0"/>
              <a:t>ontext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CH" sz="2000" noProof="0" dirty="0"/>
              <a:t>Project structure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CH" sz="2000" noProof="0" dirty="0"/>
              <a:t>Examples and use cases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CH" sz="2000" noProof="0" dirty="0"/>
              <a:t>Future</a:t>
            </a:r>
            <a:endParaRPr lang="en-CH" sz="2000" b="0" noProof="0" dirty="0"/>
          </a:p>
          <a:p>
            <a:pPr>
              <a:spcAft>
                <a:spcPts val="0"/>
              </a:spcAft>
            </a:pPr>
            <a:endParaRPr lang="en-CH" sz="1400" b="0" noProof="0" dirty="0"/>
          </a:p>
          <a:p>
            <a:pPr>
              <a:spcAft>
                <a:spcPts val="0"/>
              </a:spcAft>
            </a:pPr>
            <a:endParaRPr lang="en-US" sz="1400" b="0" noProof="0" dirty="0"/>
          </a:p>
          <a:p>
            <a:pPr>
              <a:spcAft>
                <a:spcPts val="0"/>
              </a:spcAft>
            </a:pPr>
            <a:endParaRPr lang="en-US" sz="1400" b="0" dirty="0"/>
          </a:p>
          <a:p>
            <a:pPr algn="just">
              <a:spcAft>
                <a:spcPts val="0"/>
              </a:spcAft>
            </a:pPr>
            <a:r>
              <a:rPr lang="en-CH" sz="1400" noProof="0" dirty="0"/>
              <a:t>Motivation</a:t>
            </a:r>
            <a:r>
              <a:rPr lang="en-CH" sz="1400" b="0" noProof="0" dirty="0"/>
              <a:t>: present the current, sub-optimal but relatively </a:t>
            </a:r>
            <a:r>
              <a:rPr lang="en-CH" sz="1400" b="0" strike="sngStrike" noProof="0" dirty="0"/>
              <a:t>lazy</a:t>
            </a:r>
            <a:r>
              <a:rPr lang="en-CH" sz="1400" b="0" noProof="0" dirty="0"/>
              <a:t> efficient, git workflow hoping for ideas for improvement. Or maybe inspire others.</a:t>
            </a:r>
            <a:r>
              <a:rPr lang="en-US" sz="1400" b="0" noProof="0" dirty="0"/>
              <a:t> A</a:t>
            </a:r>
            <a:r>
              <a:rPr lang="en-CH" sz="1400" b="0" noProof="0" dirty="0"/>
              <a:t>ll sources available to CERN colleagues, open to share publicly.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 dirty="0"/>
              <a:t>Presentation content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D602CF28-902E-B0C4-C437-27DE726B5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674A5C7F-9679-1918-A76A-0767D039F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DDA7C-A022-6A48-E01E-C2D6AC200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74D3B-0F9D-53E7-E97B-E95AFA79F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776E4E-1664-0E04-2E68-B37C055AE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560000" cy="4608512"/>
          </a:xfrm>
        </p:spPr>
        <p:txBody>
          <a:bodyPr vert="horz" lIns="0" tIns="0" rIns="0" bIns="0" rtlCol="0">
            <a:noAutofit/>
          </a:bodyPr>
          <a:lstStyle/>
          <a:p>
            <a:pPr>
              <a:spcAft>
                <a:spcPts val="0"/>
              </a:spcAft>
            </a:pPr>
            <a:r>
              <a:rPr lang="en-CH" sz="1400" noProof="0" dirty="0"/>
              <a:t>Accelerator Systems, Beam Transfer Group (SY-ABT)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300" b="0" noProof="0" dirty="0"/>
              <a:t>The ABT group is in charge of the design, development, construction, installation, exploitation </a:t>
            </a:r>
            <a:br>
              <a:rPr lang="en-CH" sz="1300" b="0" noProof="0" dirty="0"/>
            </a:br>
            <a:r>
              <a:rPr lang="en-CH" sz="1300" b="0" noProof="0" dirty="0"/>
              <a:t>and maintenance of injection and extraction related equipment and beam-transfer systems.</a:t>
            </a:r>
          </a:p>
          <a:p>
            <a:pPr>
              <a:spcAft>
                <a:spcPts val="0"/>
              </a:spcAft>
            </a:pPr>
            <a:r>
              <a:rPr lang="en-CH" sz="1400" noProof="0" dirty="0"/>
              <a:t>The electronics section designs, among others, </a:t>
            </a:r>
            <a:r>
              <a:rPr lang="en-US" sz="1400" noProof="0" dirty="0"/>
              <a:t>cards</a:t>
            </a:r>
            <a:r>
              <a:rPr lang="en-CH" sz="1400" noProof="0" dirty="0"/>
              <a:t> and gateware for such ‘fast </a:t>
            </a:r>
            <a:br>
              <a:rPr lang="en-CH" sz="1400" noProof="0" dirty="0"/>
            </a:br>
            <a:r>
              <a:rPr lang="en-CH" sz="1400" noProof="0" dirty="0"/>
              <a:t>pulsed transfer systems’.</a:t>
            </a:r>
          </a:p>
          <a:p>
            <a:pPr>
              <a:spcAft>
                <a:spcPts val="0"/>
              </a:spcAft>
            </a:pPr>
            <a:r>
              <a:rPr lang="en-CH" sz="1400" noProof="0" dirty="0"/>
              <a:t>Wide variety of hardware of the ‘70s being consolidated and newer hardware; due to protection latency and timing synchronisation FPGAs in use since 20+ years.</a:t>
            </a:r>
          </a:p>
          <a:p>
            <a:pPr>
              <a:spcAft>
                <a:spcPts val="0"/>
              </a:spcAft>
            </a:pPr>
            <a:r>
              <a:rPr lang="en-CH" sz="1400" noProof="0" dirty="0"/>
              <a:t>ABT handles about 50 installations (aka equipment) and strives for reusable, modular designs for obvious reasons (limited time, knowledge retention, reduce support vector).</a:t>
            </a:r>
          </a:p>
          <a:p>
            <a:pPr>
              <a:spcAft>
                <a:spcPts val="0"/>
              </a:spcAft>
            </a:pPr>
            <a:r>
              <a:rPr lang="en-CH" sz="1400" noProof="0" dirty="0"/>
              <a:t>Main focus here will be on two projects, though there’s more with similar structure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300" b="0" noProof="0" dirty="0"/>
              <a:t>A Fast Interlock Detection System for high-power switch protection (FIDS) - </a:t>
            </a:r>
            <a:r>
              <a:rPr lang="en-CH" sz="1300" b="0" noProof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paper</a:t>
            </a:r>
            <a:endParaRPr lang="en-CH" sz="1300" b="0" noProof="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300" b="0" noProof="0" dirty="0"/>
              <a:t>A Generic Timing Software/Gateware for fast pulsed magnet systems (</a:t>
            </a:r>
            <a:r>
              <a:rPr lang="en-CH" sz="1300" b="0" noProof="0" dirty="0" err="1"/>
              <a:t>KiTS</a:t>
            </a:r>
            <a:r>
              <a:rPr lang="en-CH" sz="1300" b="0" noProof="0" dirty="0"/>
              <a:t>/R) - </a:t>
            </a:r>
            <a:r>
              <a:rPr lang="en-CH" sz="1300" b="0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paper</a:t>
            </a:r>
            <a:endParaRPr lang="en-CH" sz="1300" b="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2F9087-F737-728E-E916-7E59A238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 dirty="0"/>
              <a:t>Context – CERN SY-ABT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3329304C-6300-0E0F-0DDD-F4C68BCE3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B72CA41-B316-D261-502D-8161911C2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A95452-1509-5410-4612-32D1EC5A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Refer to caption">
            <a:extLst>
              <a:ext uri="{FF2B5EF4-FFF2-40B4-BE49-F238E27FC236}">
                <a16:creationId xmlns:a16="http://schemas.microsoft.com/office/drawing/2014/main" id="{D5592612-C583-F7D5-E6C8-5A6D3B34E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989" y="1080000"/>
            <a:ext cx="3816021" cy="272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98B72C9-5E4B-C5AF-972C-177FE257D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886" y="4500000"/>
            <a:ext cx="2236125" cy="149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F027A8D-ADC6-9230-9629-BAFE0FF662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12500"/>
          <a:stretch/>
        </p:blipFill>
        <p:spPr bwMode="auto">
          <a:xfrm>
            <a:off x="7967989" y="4500000"/>
            <a:ext cx="1330043" cy="149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307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71620CE-D1C2-E4AD-CC17-DF76C8F33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/>
              <a:t>Context – Hardware</a:t>
            </a:r>
            <a:endParaRPr lang="en-CH" noProof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47887-CC48-CA39-73B2-80B386A8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3"/>
            <a:ext cx="5616575" cy="46085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CH" sz="2000" noProof="0" dirty="0"/>
              <a:t>FIDS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noProof="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OHWR </a:t>
            </a:r>
            <a:r>
              <a:rPr lang="en-CH" sz="1800" b="0" noProof="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FASEC</a:t>
            </a:r>
            <a:r>
              <a:rPr lang="en-CH" sz="1800" b="0" noProof="0" dirty="0"/>
              <a:t> (FPGA &amp; ARM SoC FMC Carrier) platform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AMD Zynq-7000 SoC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0266B4-8341-553A-0260-155C1394F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CH" sz="2000" noProof="0" dirty="0"/>
              <a:t>KiTR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Uses TEWS’ </a:t>
            </a:r>
            <a:r>
              <a:rPr lang="en-CH" sz="1800" b="0" noProof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TXMC635</a:t>
            </a:r>
            <a:r>
              <a:rPr lang="en-CH" sz="1800" b="0" noProof="0" dirty="0"/>
              <a:t> ‘mixed GPIO’ XMC, </a:t>
            </a:r>
            <a:br>
              <a:rPr lang="en-CH" sz="1800" b="0" noProof="0" dirty="0"/>
            </a:br>
            <a:r>
              <a:rPr lang="en-CH" sz="1800" b="0" noProof="0" dirty="0"/>
              <a:t>hosted on VME or PCIe carriers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Reconfigurable FPGA with Analog Input (16 bit), Analog Output (16 bit), and TTL I/O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AMD Spartan-6 FPGA</a:t>
            </a:r>
          </a:p>
        </p:txBody>
      </p:sp>
      <p:pic>
        <p:nvPicPr>
          <p:cNvPr id="9" name="Picture 185">
            <a:extLst>
              <a:ext uri="{FF2B5EF4-FFF2-40B4-BE49-F238E27FC236}">
                <a16:creationId xmlns:a16="http://schemas.microsoft.com/office/drawing/2014/main" id="{D05B08C0-E6F1-C60D-D4C4-D51988F9EB60}"/>
              </a:ext>
            </a:extLst>
          </p:cNvPr>
          <p:cNvPicPr/>
          <p:nvPr/>
        </p:nvPicPr>
        <p:blipFill>
          <a:blip r:embed="rId4"/>
          <a:srcRect t="25964" b="20696"/>
          <a:stretch/>
        </p:blipFill>
        <p:spPr>
          <a:xfrm>
            <a:off x="6921245" y="4130943"/>
            <a:ext cx="4113720" cy="2193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13BAB7F-A577-1885-2EDB-DD4008191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A623863-468F-C32A-2AAC-5252BA20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ABT git workflow – FDF 2025 – P. Van Trappen &amp; L. Strobino</a:t>
            </a:r>
            <a:endParaRPr lang="en-CH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514090-C477-B6E3-1209-B693F7699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7742E7E-DA78-45A1-4DA9-71DD3D74A90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416274" y="3320330"/>
            <a:ext cx="3600000" cy="2699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760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BBB0B-8E6D-A78A-0DE0-4B395F68D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73BAA492-2749-02AD-A7E6-341B81E99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Our</a:t>
            </a:r>
            <a:r>
              <a:rPr lang="en-CH" sz="1800" noProof="0" dirty="0"/>
              <a:t> typical </a:t>
            </a:r>
            <a:r>
              <a:rPr lang="en-US" sz="1800" dirty="0"/>
              <a:t>gateware </a:t>
            </a:r>
            <a:r>
              <a:rPr lang="en-CH" sz="1800" noProof="0" dirty="0"/>
              <a:t>project structure is composed as follows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noProof="0" dirty="0"/>
              <a:t>one or multiple </a:t>
            </a:r>
            <a:r>
              <a:rPr lang="en-CH" sz="1600" b="0" noProof="0" dirty="0">
                <a:solidFill>
                  <a:schemeClr val="bg1"/>
                </a:solidFill>
                <a:highlight>
                  <a:srgbClr val="008000"/>
                </a:highlight>
              </a:rPr>
              <a:t>common</a:t>
            </a:r>
            <a:r>
              <a:rPr lang="en-CH" sz="1600" b="0" noProof="0" dirty="0"/>
              <a:t> </a:t>
            </a:r>
            <a:r>
              <a:rPr lang="en-US" sz="1600" b="0" noProof="0" dirty="0"/>
              <a:t>and</a:t>
            </a:r>
            <a:r>
              <a:rPr lang="en-CH" sz="1600" b="0" noProof="0" dirty="0"/>
              <a:t> </a:t>
            </a:r>
            <a:r>
              <a:rPr lang="en-CH" sz="1600" b="0" noProof="0" dirty="0">
                <a:highlight>
                  <a:srgbClr val="FFFF00"/>
                </a:highlight>
              </a:rPr>
              <a:t>dedicated</a:t>
            </a:r>
            <a:r>
              <a:rPr lang="en-CH" sz="1600" b="0" noProof="0" dirty="0"/>
              <a:t> IP/HDL cores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noProof="0" dirty="0"/>
              <a:t>a top-level design, specific for each installation</a:t>
            </a:r>
          </a:p>
          <a:p>
            <a:pPr marL="990900" lvl="2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500" dirty="0"/>
              <a:t>specific</a:t>
            </a:r>
            <a:r>
              <a:rPr lang="en-CH" sz="1500" b="0" noProof="0" dirty="0"/>
              <a:t>: HW IO interconnections, cores instantiation, (</a:t>
            </a:r>
            <a:r>
              <a:rPr lang="en-CH" sz="1500" b="0" noProof="0" dirty="0" err="1"/>
              <a:t>cheby</a:t>
            </a:r>
            <a:r>
              <a:rPr lang="en-CH" sz="1500" b="0" noProof="0" dirty="0"/>
              <a:t>) </a:t>
            </a:r>
            <a:r>
              <a:rPr lang="en-CH" sz="1500" b="0" noProof="0" dirty="0" err="1"/>
              <a:t>memmap</a:t>
            </a:r>
            <a:r>
              <a:rPr lang="en-CH" sz="1500" b="0" noProof="0" dirty="0"/>
              <a:t>, AXI4 interconnects, etc.</a:t>
            </a:r>
          </a:p>
          <a:p>
            <a:pPr marL="990900" lvl="2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500" dirty="0"/>
              <a:t>common</a:t>
            </a:r>
            <a:r>
              <a:rPr lang="en-CH" sz="1500" b="0" noProof="0" dirty="0"/>
              <a:t>: HW IO interface, </a:t>
            </a:r>
            <a:r>
              <a:rPr lang="en-CH" sz="1500" b="0" noProof="0" dirty="0" err="1"/>
              <a:t>abt_card_header</a:t>
            </a:r>
            <a:r>
              <a:rPr lang="en-CH" sz="1500" b="0" noProof="0" dirty="0"/>
              <a:t>, submodules, etc.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Some projects predate wider ABT/CERN git adaptation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noProof="0" dirty="0"/>
              <a:t>No use of git or any other version control system; common files were copied around (though often modified).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b="0" noProof="0" dirty="0"/>
              <a:t>Some had an IP-based structure, but</a:t>
            </a:r>
            <a:r>
              <a:rPr lang="en-US" sz="1600" b="0" noProof="0" dirty="0"/>
              <a:t> such</a:t>
            </a:r>
            <a:r>
              <a:rPr lang="en-CH" sz="1600" b="0" noProof="0" dirty="0"/>
              <a:t> ‘common cores’ were managed at the level of the designer’s </a:t>
            </a:r>
            <a:r>
              <a:rPr lang="en-CH" sz="1600" b="0" u="sng" noProof="0" dirty="0"/>
              <a:t>HDD with a common, single folder</a:t>
            </a:r>
            <a:r>
              <a:rPr lang="en-CH" sz="1600" b="0" noProof="0" dirty="0"/>
              <a:t> for multiple projects.</a:t>
            </a:r>
          </a:p>
          <a:p>
            <a:pPr marL="990900" lvl="2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500" b="0" noProof="0" dirty="0"/>
              <a:t>No use of git submodules thus once </a:t>
            </a:r>
            <a:r>
              <a:rPr lang="en-US" sz="1500" b="0" noProof="0" dirty="0"/>
              <a:t>such </a:t>
            </a:r>
            <a:r>
              <a:rPr lang="en-CH" sz="1500" b="0" noProof="0" dirty="0"/>
              <a:t>a dependency had advanced for one project, all remaining projects required implementing similar API changes (e.g. modules’ port); zero reproducibility.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noProof="0" dirty="0"/>
              <a:t>Recently we’ve seen s</a:t>
            </a:r>
            <a:r>
              <a:rPr lang="en-CH" sz="1600" b="0" noProof="0" dirty="0"/>
              <a:t>ubstantial efforts to migrate to the common </a:t>
            </a:r>
            <a:r>
              <a:rPr lang="en-US" sz="1600" b="0" noProof="0" dirty="0"/>
              <a:t>‘modern’ </a:t>
            </a:r>
            <a:r>
              <a:rPr lang="en-CH" sz="1600" b="0" noProof="0" dirty="0"/>
              <a:t>approach i.e. </a:t>
            </a:r>
            <a:r>
              <a:rPr lang="en-CH" sz="1600" b="1" noProof="0" dirty="0"/>
              <a:t>git submodules with a GitLab CI/CD pipeline</a:t>
            </a:r>
            <a:r>
              <a:rPr lang="en-CH" sz="1600" b="0" noProof="0" dirty="0"/>
              <a:t> to obtain (~reproducible) bitstreams.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H" sz="2000" b="0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119A52-BD5B-1756-B0F2-9F4B5C605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 dirty="0"/>
              <a:t>Project structure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DF874-9530-DDF3-DCE0-4625DA04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D6F7D6-18C4-E612-F0C1-6B6A705A4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CH" noProof="0" dirty="0"/>
              <a:t>ABT git workflow – FDF 2025 – P. Van Trappen &amp; L. Strobino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C46D5-F7B4-9A06-1C81-EDB7000E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1" y="6408000"/>
            <a:ext cx="719461" cy="365125"/>
          </a:xfrm>
        </p:spPr>
        <p:txBody>
          <a:bodyPr/>
          <a:lstStyle/>
          <a:p>
            <a:fld id="{36B5EA5A-BC32-A742-B11B-8E7414D5B535}" type="slidenum">
              <a:rPr lang="en-CH" noProof="0" smtClean="0"/>
              <a:pPr/>
              <a:t>5</a:t>
            </a:fld>
            <a:endParaRPr lang="en-CH" noProof="0" dirty="0"/>
          </a:p>
        </p:txBody>
      </p:sp>
      <p:pic>
        <p:nvPicPr>
          <p:cNvPr id="8" name="Picture 202">
            <a:extLst>
              <a:ext uri="{FF2B5EF4-FFF2-40B4-BE49-F238E27FC236}">
                <a16:creationId xmlns:a16="http://schemas.microsoft.com/office/drawing/2014/main" id="{81E9AC42-741A-979A-6700-9248AAC706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967595" y="373593"/>
            <a:ext cx="1816418" cy="3005196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253306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14BE7-8A2F-CA5E-CBEE-0AE3F3998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25CF64-DEF4-9B53-EE03-3731391D6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4"/>
            <a:ext cx="11376024" cy="2802094"/>
          </a:xfrm>
        </p:spPr>
        <p:txBody>
          <a:bodyPr/>
          <a:lstStyle/>
          <a:p>
            <a:pPr marL="342900" indent="-342900" defTabSz="990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ABT gateware projects are very similar but still different!</a:t>
            </a:r>
          </a:p>
          <a:p>
            <a:pPr marL="342900" indent="-342900" defTabSz="990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The project’s top-level design contains both common and </a:t>
            </a:r>
            <a:r>
              <a:rPr lang="en-CH" sz="1600" u="sng" noProof="0" dirty="0"/>
              <a:t>project-specific parts</a:t>
            </a:r>
            <a:r>
              <a:rPr lang="en-CH" sz="1600" noProof="0" dirty="0"/>
              <a:t> (not including the submodules), such as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HW IO interconnections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cores instantiation, through (</a:t>
            </a:r>
            <a:r>
              <a:rPr lang="en-CH" sz="1400" noProof="0" dirty="0" err="1"/>
              <a:t>cheby</a:t>
            </a:r>
            <a:r>
              <a:rPr lang="en-CH" sz="1400" noProof="0" dirty="0"/>
              <a:t>) </a:t>
            </a:r>
            <a:r>
              <a:rPr lang="en-CH" sz="1400" noProof="0" dirty="0" err="1"/>
              <a:t>memmap</a:t>
            </a:r>
            <a:endParaRPr lang="en-CH" sz="1400" noProof="0" dirty="0"/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AXI4 interconnects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project peculiarities such as additional gating, </a:t>
            </a:r>
            <a:r>
              <a:rPr lang="en-CH" sz="1400" noProof="0" dirty="0" err="1"/>
              <a:t>muxing</a:t>
            </a:r>
            <a:r>
              <a:rPr lang="en-CH" sz="1400" dirty="0"/>
              <a:t>, </a:t>
            </a:r>
            <a:r>
              <a:rPr lang="en-CH" sz="1400" noProof="0" dirty="0"/>
              <a:t>etc.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As such, for each project/installation there’s a dedicated git branch.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BCE9E-CAA6-A97C-7ABD-ED90B0318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Project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0EF1E-A762-D54F-03B8-26FF09300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6</a:t>
            </a:fld>
            <a:endParaRPr lang="en-CH" noProof="0" dirty="0"/>
          </a:p>
        </p:txBody>
      </p:sp>
      <p:pic>
        <p:nvPicPr>
          <p:cNvPr id="5" name="Picture 192">
            <a:extLst>
              <a:ext uri="{FF2B5EF4-FFF2-40B4-BE49-F238E27FC236}">
                <a16:creationId xmlns:a16="http://schemas.microsoft.com/office/drawing/2014/main" id="{318B9184-E662-4BAC-FD2F-F74028FD8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334980" y="4394357"/>
            <a:ext cx="5522040" cy="1742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7EBA8F-22C8-DD2E-421F-2CC7BF777E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693600" y="2106000"/>
            <a:ext cx="5666760" cy="3672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872C1-2249-FE5F-EB22-A9E583884F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7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4053600" y="1778400"/>
            <a:ext cx="5454360" cy="3639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4E39DF6-D0BF-77D8-E824-03E5570DE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598B9-FF69-C4E8-7124-D61EBC085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156110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4D693-9489-7D64-9110-95EB7D65D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90BF9F-DB20-CCFC-1C86-30431D39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Project structure – </a:t>
            </a:r>
            <a:r>
              <a:rPr lang="en-CH" i="1" noProof="0" dirty="0"/>
              <a:t>branch-per-installation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7FA523-3FC7-0F6A-74AF-513230180B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CH" sz="2000" noProof="0" dirty="0"/>
              <a:t>Pros</a:t>
            </a:r>
            <a:endParaRPr lang="en-CH" sz="1600" noProof="0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Apply changes to the common part relatively fast using </a:t>
            </a:r>
            <a:r>
              <a:rPr lang="en-CH" sz="1400" noProof="0" dirty="0">
                <a:highlight>
                  <a:srgbClr val="C0C0C0"/>
                </a:highlight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git cherry-pick</a:t>
            </a:r>
            <a:endParaRPr lang="en-CH" sz="1600" noProof="0" dirty="0">
              <a:highlight>
                <a:srgbClr val="C0C0C0"/>
              </a:highlight>
              <a:latin typeface="Courier New" panose="02070309020205020404" pitchFamily="49" charset="0"/>
              <a:ea typeface="Noto Mono" panose="020B0609030804020204" pitchFamily="49" charset="0"/>
              <a:cs typeface="Courier New" panose="02070309020205020404" pitchFamily="49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No need to abstract away all peculiarities into a generic module (in a submodule)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Common GitLab CI/CD repository pipeline configuration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EE97-5519-ABBB-980A-42C2072891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CH" sz="2000" noProof="0" dirty="0"/>
              <a:t>Cons</a:t>
            </a:r>
            <a:endParaRPr lang="en-CH" sz="1600" noProof="0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Cherry-pick not as fast as rebase and still manual, time consuming e.g. 10+ branches for FIDS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Not all commits apply cleanly, need to pay attention to git commit best practices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noProof="0" dirty="0"/>
              <a:t>Difficult to use git tags</a:t>
            </a:r>
          </a:p>
          <a:p>
            <a:pPr marL="66675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noProof="0" dirty="0"/>
              <a:t>Tags are unique per repo, thus tags </a:t>
            </a:r>
            <a:r>
              <a:rPr lang="en-CH" sz="1200" dirty="0"/>
              <a:t>à</a:t>
            </a:r>
            <a:r>
              <a:rPr lang="en-CH" sz="1200" noProof="0" dirty="0"/>
              <a:t> la `v1.2.3` for such a </a:t>
            </a:r>
            <a:r>
              <a:rPr lang="en-CH" sz="1200" i="1" noProof="0" dirty="0"/>
              <a:t>branch-per-installation</a:t>
            </a:r>
            <a:r>
              <a:rPr lang="en-CH" sz="1200" noProof="0" dirty="0"/>
              <a:t> IP repo cannot be used; workaround being branch-name prefix à la `foo_v1.2.3`.</a:t>
            </a:r>
          </a:p>
          <a:p>
            <a:pPr marL="66675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noProof="0" dirty="0"/>
              <a:t>GitLab’s </a:t>
            </a:r>
            <a:r>
              <a:rPr lang="en-CH" sz="1200" b="1" noProof="0" dirty="0"/>
              <a:t>multi-project pipeline </a:t>
            </a:r>
            <a:r>
              <a:rPr lang="en-CH" sz="1200" noProof="0" dirty="0"/>
              <a:t>does not work reliably with </a:t>
            </a:r>
            <a:r>
              <a:rPr lang="en-CH" sz="1200" b="1" noProof="0" dirty="0"/>
              <a:t>tag pipelines</a:t>
            </a:r>
            <a:r>
              <a:rPr lang="en-CH" sz="1200" noProof="0" dirty="0"/>
              <a:t> (</a:t>
            </a:r>
            <a:r>
              <a:rPr lang="en-CH" sz="1100" b="1" noProof="0" dirty="0">
                <a:highlight>
                  <a:srgbClr val="C0C0C0"/>
                </a:highlight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if: $CI_COMMIT_TAG</a:t>
            </a:r>
            <a:r>
              <a:rPr lang="en-CH" sz="1200" noProof="0" dirty="0"/>
              <a:t>) which one commonly would use to trigger the downstream build → downstream will be triggered but </a:t>
            </a:r>
            <a:r>
              <a:rPr lang="en-CH" sz="1200" u="sng" noProof="0" dirty="0"/>
              <a:t>fetch the latest BRANCH artifacts, not necessarily the TAG ones</a:t>
            </a:r>
            <a:r>
              <a:rPr lang="en-CH" sz="1200" noProof="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D42B4-465F-1629-1851-33058CDA6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7</a:t>
            </a:fld>
            <a:endParaRPr lang="en-CH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73BDC6-4C16-EBC3-6649-EC2E98D25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F91D26-1460-A6CF-8B14-4419AB1DE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1374423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CA871A-40BA-9058-B484-6CC9E5FBC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7200000" cy="4608512"/>
          </a:xfrm>
        </p:spPr>
        <p:txBody>
          <a:bodyPr/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Project where gateware commits/tags trigger downstream </a:t>
            </a:r>
            <a:r>
              <a:rPr lang="en-CH" sz="1800" u="sng" noProof="0" dirty="0"/>
              <a:t>softcore firmware </a:t>
            </a:r>
            <a:r>
              <a:rPr lang="en-CH" sz="1800" noProof="0" dirty="0"/>
              <a:t>compilation, to be included in </a:t>
            </a:r>
            <a:r>
              <a:rPr lang="en-US" sz="1800" noProof="0" dirty="0"/>
              <a:t>bitstream</a:t>
            </a:r>
            <a:endParaRPr lang="en-CH" sz="1800" noProof="0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GitLab’s multi-project pipeline incompatible with tag pipelines → downstream will be triggered but fetch the latest BRANCH artifacts, not necessarily the latest TAG ones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Current workaround for such multi-project pipelines</a:t>
            </a:r>
          </a:p>
          <a:p>
            <a:pPr marL="666900" lvl="1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Disable tag pipelines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Custom job rules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noProof="0" dirty="0"/>
              <a:t>Push atomically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b="1" noProof="0" dirty="0"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git push --atomic origin &lt;branch&gt; &lt;tag&gt;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To-do: make a GitLab feature request for tag support for </a:t>
            </a:r>
            <a:r>
              <a:rPr lang="en-CH" sz="1600" noProof="0" dirty="0">
                <a:highlight>
                  <a:srgbClr val="C0C0C0"/>
                </a:highlight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needs: ref:</a:t>
            </a:r>
            <a:r>
              <a:rPr lang="en-CH" sz="1800" noProof="0" dirty="0"/>
              <a:t>, similarly to </a:t>
            </a:r>
            <a:r>
              <a:rPr lang="en-CH" sz="1600" noProof="0" dirty="0">
                <a:highlight>
                  <a:srgbClr val="C0C0C0"/>
                </a:highlight>
                <a:latin typeface="Courier New" panose="02070309020205020404" pitchFamily="49" charset="0"/>
                <a:ea typeface="Noto Mono" panose="020B0609030804020204" pitchFamily="49" charset="0"/>
                <a:cs typeface="Courier New" panose="02070309020205020404" pitchFamily="49" charset="0"/>
              </a:rPr>
              <a:t>$CI_MERGE_REQUEST_REF_PATH</a:t>
            </a:r>
            <a:r>
              <a:rPr lang="en-CH" sz="1800" noProof="0" dirty="0">
                <a:latin typeface="+mj-lt"/>
                <a:cs typeface="Courier New" panose="02070309020205020404" pitchFamily="49" charset="0"/>
              </a:rPr>
              <a:t> (</a:t>
            </a:r>
            <a:r>
              <a:rPr lang="en-CH" sz="1800" noProof="0" dirty="0">
                <a:latin typeface="+mj-lt"/>
                <a:cs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docs</a:t>
            </a:r>
            <a:r>
              <a:rPr lang="en-CH" sz="1800" noProof="0" dirty="0">
                <a:latin typeface="+mj-lt"/>
                <a:cs typeface="Courier New" panose="02070309020205020404" pitchFamily="49" charset="0"/>
              </a:rPr>
              <a:t>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H" sz="1800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838FE7E-4E15-659C-8005-F270FF235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noProof="0" dirty="0"/>
              <a:t>Use case – TXMC635 semi-tag pipeline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756235-B9A6-EC3C-808E-268F4738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CH" noProof="0" smtClean="0"/>
              <a:t>8</a:t>
            </a:fld>
            <a:endParaRPr lang="en-CH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86E415-BFF4-1919-A2AB-EF8BE5358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595670" y="1340768"/>
            <a:ext cx="4621010" cy="38041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66A32F6-ED08-E36D-4FB9-E5DADAF154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69" t="9584" r="63585" b="11150"/>
          <a:stretch/>
        </p:blipFill>
        <p:spPr>
          <a:xfrm>
            <a:off x="2351584" y="527737"/>
            <a:ext cx="4320480" cy="552820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releases screenshot">
            <a:extLst>
              <a:ext uri="{FF2B5EF4-FFF2-40B4-BE49-F238E27FC236}">
                <a16:creationId xmlns:a16="http://schemas.microsoft.com/office/drawing/2014/main" id="{0661D8DD-0354-9636-C80D-658DAA1506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94" t="909" r="1426"/>
          <a:stretch/>
        </p:blipFill>
        <p:spPr>
          <a:xfrm>
            <a:off x="3163220" y="84875"/>
            <a:ext cx="5058541" cy="520732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FC846-61B8-A8A3-26B2-7B113097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43DE9E-B604-12D9-AA23-C1CA0D14F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</p:spTree>
    <p:extLst>
      <p:ext uri="{BB962C8B-B14F-4D97-AF65-F5344CB8AC3E}">
        <p14:creationId xmlns:p14="http://schemas.microsoft.com/office/powerpoint/2010/main" val="261906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9D1F352-E98C-BC17-E3B1-34A2FF529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5" cy="4608512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Downstream pipeline from gateware, one branch per installation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noProof="0" dirty="0"/>
              <a:t>80 minutes</a:t>
            </a:r>
            <a:r>
              <a:rPr lang="en-CH" sz="1800" b="0" noProof="0" dirty="0"/>
              <a:t> to build the software, must run </a:t>
            </a:r>
            <a:r>
              <a:rPr lang="en-CH" sz="1800" b="0" u="sng" noProof="0" dirty="0"/>
              <a:t>for each branch</a:t>
            </a:r>
            <a:r>
              <a:rPr lang="en-CH" sz="1800" b="0" noProof="0" dirty="0"/>
              <a:t> (10+)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Triggers one downstream pipeline to package and deploy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800" b="0" noProof="0" dirty="0"/>
              <a:t>Not reproducible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3C6A84-0E99-07C0-A800-8677FFCD4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noProof="0" dirty="0"/>
              <a:t>Use case – fids-</a:t>
            </a:r>
            <a:r>
              <a:rPr lang="en-CH" noProof="0" dirty="0" err="1"/>
              <a:t>ps</a:t>
            </a:r>
            <a:r>
              <a:rPr lang="en-CH" noProof="0" dirty="0"/>
              <a:t>-</a:t>
            </a:r>
            <a:r>
              <a:rPr lang="en-CH" noProof="0" dirty="0" err="1"/>
              <a:t>sw</a:t>
            </a:r>
            <a:r>
              <a:rPr lang="en-CH" noProof="0" dirty="0"/>
              <a:t> (old pipeline)</a:t>
            </a:r>
          </a:p>
        </p:txBody>
      </p:sp>
      <p:pic>
        <p:nvPicPr>
          <p:cNvPr id="17" name="Picture 1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3831CD-C2F1-1CD1-C1DE-2489FD482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010" y="2780775"/>
            <a:ext cx="8016002" cy="3420000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A44427A1-2D5D-D2B7-04D5-EDA40CCF4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H" noProof="0"/>
              <a:t>21/05/2025</a:t>
            </a:r>
            <a:endParaRPr lang="en-CH" noProof="0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08F6E16-4DBD-491F-E2C0-F001FA779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H" noProof="0" dirty="0"/>
              <a:t>ABT git workflow – FDF 2025 – P. Van Trappen &amp; L. Strobino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60AB38-E332-09DF-E51B-D2F55D18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5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438</TotalTime>
  <Words>2010</Words>
  <DocSecurity>0</DocSecurity>
  <PresentationFormat>Widescreen</PresentationFormat>
  <Paragraphs>204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Courier New</vt:lpstr>
      <vt:lpstr>Office Theme</vt:lpstr>
      <vt:lpstr>CERN ABT’s lazy git workflow for equipment-specific designs</vt:lpstr>
      <vt:lpstr>Presentation content</vt:lpstr>
      <vt:lpstr>Context – CERN SY-ABT</vt:lpstr>
      <vt:lpstr>Context – Hardware</vt:lpstr>
      <vt:lpstr>Project structure</vt:lpstr>
      <vt:lpstr>Project structure</vt:lpstr>
      <vt:lpstr>Project structure – branch-per-installation</vt:lpstr>
      <vt:lpstr>Use case – TXMC635 semi-tag pipeline</vt:lpstr>
      <vt:lpstr>Use case – fids-ps-sw (old pipeline)</vt:lpstr>
      <vt:lpstr>Use case – fids-ps-sw (new pipeline)</vt:lpstr>
      <vt:lpstr>Use case – fids-ps-sw (new pipeline)</vt:lpstr>
      <vt:lpstr>Use case – fids-release ► package &amp; release jobs</vt:lpstr>
      <vt:lpstr>Use case – fids-release ► GitLab release</vt:lpstr>
      <vt:lpstr>Use case – fids-release ► deploy job</vt:lpstr>
      <vt:lpstr>Use case – fids-release ► identification</vt:lpstr>
      <vt:lpstr>Future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ABT's lazy git workflow for equipment-specific designs</dc:title>
  <dc:subject>2nd FPGA Developers' Forum (FDF)</dc:subject>
  <dc:creator>Pieter Van Trappen; Lea Strobino</dc:creator>
  <cp:keywords/>
  <dc:description/>
  <cp:lastModifiedBy>Lea Strobino</cp:lastModifiedBy>
  <dcterms:created xsi:type="dcterms:W3CDTF">2024-12-09T13:54:38Z</dcterms:created>
  <dcterms:modified xsi:type="dcterms:W3CDTF">2025-05-20T22:40:54Z</dcterms:modified>
  <cp:category/>
  <dc:identifier/>
  <cp:contentStatus/>
  <dc:language/>
  <cp:version/>
</cp:coreProperties>
</file>