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3" r:id="rId2"/>
    <p:sldId id="376" r:id="rId3"/>
    <p:sldId id="377" r:id="rId4"/>
    <p:sldId id="375" r:id="rId5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us Zerlauth" initials="MZ" lastIdx="1" clrIdx="0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E292"/>
    <a:srgbClr val="4472C4"/>
    <a:srgbClr val="5FB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64" autoAdjust="0"/>
    <p:restoredTop sz="92781" autoAdjust="0"/>
  </p:normalViewPr>
  <p:slideViewPr>
    <p:cSldViewPr snapToObjects="1" showGuides="1">
      <p:cViewPr varScale="1">
        <p:scale>
          <a:sx n="202" d="100"/>
          <a:sy n="202" d="100"/>
        </p:scale>
        <p:origin x="708" y="1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29" tIns="46964" rIns="93929" bIns="4696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3929" tIns="46964" rIns="93929" bIns="4696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6332"/>
          </a:xfrm>
          <a:prstGeom prst="rect">
            <a:avLst/>
          </a:prstGeom>
        </p:spPr>
        <p:txBody>
          <a:bodyPr vert="horz" lIns="93929" tIns="46964" rIns="93929" bIns="46964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311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H. Mainaud Durand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H. Mainaud Durand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H. Mainaud Durand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H. Mainaud Durand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H. Mainaud Durand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H. Mainaud Durand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H. Mainaud Durand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H. Mainaud Durand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4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387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H. Mainaud Durand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73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64085/0.1" TargetMode="External"/><Relationship Id="rId2" Type="http://schemas.openxmlformats.org/officeDocument/2006/relationships/hyperlink" Target="https://edms.cern.ch/document/2166298/1.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57615/" TargetMode="External"/><Relationship Id="rId4" Type="http://schemas.openxmlformats.org/officeDocument/2006/relationships/hyperlink" Target="https://indico.cern.ch/event/1452042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27584" y="1779662"/>
            <a:ext cx="6192688" cy="1350000"/>
          </a:xfrm>
        </p:spPr>
        <p:txBody>
          <a:bodyPr/>
          <a:lstStyle/>
          <a:p>
            <a:br>
              <a:rPr lang="en-GB" dirty="0"/>
            </a:br>
            <a:r>
              <a:rPr lang="en-GB" sz="3000" dirty="0"/>
              <a:t>FRAS Engineering Specification</a:t>
            </a:r>
            <a:br>
              <a:rPr lang="en-GB" dirty="0"/>
            </a:br>
            <a:endParaRPr lang="en-GB" dirty="0"/>
          </a:p>
        </p:txBody>
      </p:sp>
      <p:sp>
        <p:nvSpPr>
          <p:cNvPr id="9" name="Sous-titre 18">
            <a:extLst>
              <a:ext uri="{FF2B5EF4-FFF2-40B4-BE49-F238E27FC236}">
                <a16:creationId xmlns:a16="http://schemas.microsoft.com/office/drawing/2014/main" id="{F9AE5121-5654-411D-B2FD-D35EB62C49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584" y="3507854"/>
            <a:ext cx="6480720" cy="1080120"/>
          </a:xfrm>
        </p:spPr>
        <p:txBody>
          <a:bodyPr>
            <a:normAutofit/>
          </a:bodyPr>
          <a:lstStyle/>
          <a:p>
            <a:r>
              <a:rPr lang="en-GB" b="1" dirty="0"/>
              <a:t>Hélène Mainaud Durand, on behalf of WP19</a:t>
            </a:r>
          </a:p>
          <a:p>
            <a:r>
              <a:rPr lang="en-GB" b="1" i="0" dirty="0">
                <a:solidFill>
                  <a:srgbClr val="777777"/>
                </a:solidFill>
                <a:effectLst/>
                <a:highlight>
                  <a:srgbClr val="FFFFFF"/>
                </a:highlight>
                <a:latin typeface="Roboto Light" panose="02000000000000000000" pitchFamily="2" charset="0"/>
              </a:rPr>
              <a:t>HL-LHC TCC– 17 October 2024</a:t>
            </a:r>
            <a:endParaRPr lang="en-GB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9B99D-145A-1D93-957F-C888FB67C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Introduction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18A1F3-001A-03E7-4E2E-EEB09ECDD7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FRAS Functional Specification, released in 2019, available here </a:t>
            </a:r>
            <a:r>
              <a:rPr lang="en-GB" sz="1800" u="sng" kern="100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LHC-ES-0044</a:t>
            </a:r>
            <a:endParaRPr lang="en-US" sz="1600" dirty="0"/>
          </a:p>
          <a:p>
            <a:r>
              <a:rPr lang="en-US" sz="1600" dirty="0"/>
              <a:t>FRAS Engineering Specification proposed for comments, here </a:t>
            </a:r>
            <a:r>
              <a:rPr lang="en-US" sz="1600" dirty="0">
                <a:hlinkClick r:id="rId3"/>
              </a:rPr>
              <a:t>LHC-_-ES-0049</a:t>
            </a:r>
            <a:r>
              <a:rPr lang="en-US" sz="1600" dirty="0"/>
              <a:t> 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US" sz="1600" dirty="0"/>
              <a:t>Process followed:</a:t>
            </a:r>
          </a:p>
          <a:p>
            <a:pPr>
              <a:buFontTx/>
              <a:buChar char="-"/>
            </a:pPr>
            <a:r>
              <a:rPr lang="en-US" sz="1600" dirty="0"/>
              <a:t>Document preparation until mid of August 2024,</a:t>
            </a:r>
          </a:p>
          <a:p>
            <a:pPr>
              <a:buFontTx/>
              <a:buChar char="-"/>
            </a:pPr>
            <a:r>
              <a:rPr lang="en-US" sz="1600" dirty="0"/>
              <a:t>Interface sub-chapters sent to WPLs for comments between mid of August and mid of September 2024 (</a:t>
            </a:r>
            <a:r>
              <a:rPr lang="en-GB" sz="1100" dirty="0">
                <a:hlinkClick r:id="rId4"/>
              </a:rPr>
              <a:t>INDICO</a:t>
            </a:r>
            <a:r>
              <a:rPr lang="en-GB" sz="1600" dirty="0"/>
              <a:t>).</a:t>
            </a:r>
            <a:r>
              <a:rPr lang="en-US" sz="1600" dirty="0"/>
              <a:t> </a:t>
            </a:r>
          </a:p>
          <a:p>
            <a:pPr>
              <a:buFontTx/>
              <a:buChar char="-"/>
            </a:pPr>
            <a:r>
              <a:rPr lang="en-US" sz="1600" dirty="0"/>
              <a:t>Presentation of the document during the WGA 18/09/24</a:t>
            </a:r>
            <a:r>
              <a:rPr lang="en-US" sz="2400" dirty="0"/>
              <a:t> (</a:t>
            </a:r>
            <a:r>
              <a:rPr lang="en-GB" sz="1600" dirty="0">
                <a:hlinkClick r:id="rId5"/>
              </a:rPr>
              <a:t>INDICO</a:t>
            </a:r>
            <a:r>
              <a:rPr lang="en-GB" sz="2400" dirty="0"/>
              <a:t>),</a:t>
            </a:r>
            <a:r>
              <a:rPr lang="en-US" sz="1600" dirty="0"/>
              <a:t> and presentation of the feedback received, and improvements during the WGA 02/10/24 mainly from WP2 (</a:t>
            </a:r>
            <a:r>
              <a:rPr lang="en-GB" sz="1100" dirty="0">
                <a:hlinkClick r:id="rId5"/>
              </a:rPr>
              <a:t>INDICO</a:t>
            </a:r>
            <a:r>
              <a:rPr lang="en-GB" sz="1600" dirty="0"/>
              <a:t>)</a:t>
            </a:r>
            <a:endParaRPr lang="en-US" sz="1600" dirty="0"/>
          </a:p>
          <a:p>
            <a:pPr>
              <a:buFontTx/>
              <a:buChar char="-"/>
            </a:pPr>
            <a:r>
              <a:rPr lang="en-US" sz="1600" dirty="0"/>
              <a:t>Improved version launched for comments under EDMS. </a:t>
            </a:r>
            <a:r>
              <a:rPr lang="en-US" sz="1600" b="1" u="sng" dirty="0"/>
              <a:t>Deadline: 23/10.</a:t>
            </a:r>
          </a:p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7751EB-490D-FDF4-7988-B71AD84AE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H. Mainaud Durand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E63AD6-6DC2-411E-725B-EE3B065D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90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7FA83-531E-785F-2324-8AC5A44C5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Introduction to the document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B9570-3BFA-703C-E6A6-9DA01DA65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8558" y="925308"/>
            <a:ext cx="5400600" cy="3680222"/>
          </a:xfrm>
        </p:spPr>
        <p:txBody>
          <a:bodyPr>
            <a:noAutofit/>
          </a:bodyPr>
          <a:lstStyle/>
          <a:p>
            <a:r>
              <a:rPr lang="en-US" sz="1600" dirty="0"/>
              <a:t>Team work for the preparation.</a:t>
            </a:r>
          </a:p>
          <a:p>
            <a:r>
              <a:rPr lang="en-US" sz="1600" dirty="0"/>
              <a:t>Document divided into 8 chapters:</a:t>
            </a:r>
          </a:p>
          <a:p>
            <a:pPr lvl="1"/>
            <a:r>
              <a:rPr lang="en-US" sz="1600" dirty="0"/>
              <a:t>Scope, life cycle overview, etc.</a:t>
            </a:r>
          </a:p>
          <a:p>
            <a:pPr lvl="1"/>
            <a:r>
              <a:rPr lang="en-US" sz="1600" dirty="0"/>
              <a:t>Applicable documents</a:t>
            </a:r>
          </a:p>
          <a:p>
            <a:pPr lvl="1"/>
            <a:r>
              <a:rPr lang="en-US" sz="1600" dirty="0"/>
              <a:t>Requirements &amp; sols. for position determination</a:t>
            </a:r>
          </a:p>
          <a:p>
            <a:pPr lvl="1"/>
            <a:r>
              <a:rPr lang="en-US" sz="1600" dirty="0"/>
              <a:t>Requirements &amp; sols. for adjustment</a:t>
            </a:r>
          </a:p>
          <a:p>
            <a:pPr lvl="1"/>
            <a:r>
              <a:rPr lang="en-US" sz="1600" dirty="0"/>
              <a:t>FRAS control system</a:t>
            </a:r>
          </a:p>
          <a:p>
            <a:pPr lvl="1"/>
            <a:r>
              <a:rPr lang="en-US" sz="1600" dirty="0"/>
              <a:t>Interfaces with WPs</a:t>
            </a:r>
          </a:p>
          <a:p>
            <a:pPr lvl="1"/>
            <a:r>
              <a:rPr lang="en-US" sz="1600" dirty="0"/>
              <a:t>References</a:t>
            </a:r>
          </a:p>
          <a:p>
            <a:pPr lvl="1"/>
            <a:r>
              <a:rPr lang="en-US" sz="1600" dirty="0"/>
              <a:t>Annexes:</a:t>
            </a:r>
          </a:p>
          <a:p>
            <a:pPr lvl="2"/>
            <a:r>
              <a:rPr lang="en-US" sz="1600" dirty="0"/>
              <a:t>Layout of component per FRAS classes</a:t>
            </a:r>
          </a:p>
          <a:p>
            <a:pPr lvl="2"/>
            <a:r>
              <a:rPr lang="en-US" sz="1600" dirty="0"/>
              <a:t>Number of sensors per component</a:t>
            </a:r>
          </a:p>
          <a:p>
            <a:pPr lvl="2"/>
            <a:r>
              <a:rPr lang="en-US" sz="1600" dirty="0"/>
              <a:t>Adjustment system per component</a:t>
            </a:r>
          </a:p>
          <a:p>
            <a:pPr lvl="2"/>
            <a:r>
              <a:rPr lang="en-US" sz="1600" dirty="0"/>
              <a:t>Jacks’ layout</a:t>
            </a:r>
          </a:p>
          <a:p>
            <a:pPr lvl="2"/>
            <a:endParaRPr lang="en-US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8BC277-C3A9-6932-D003-AD247D023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H. Mainaud Durand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F1E9D4-B336-8655-B1D1-B4E5E0FB6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FAA534-F744-1609-A3C6-47CFC17EB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70" y="789600"/>
            <a:ext cx="3563888" cy="42189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28541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24043371-4FE5-70D2-26FB-DF19CE820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very much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914400" rtl="0" eaLnBrk="1" latinLnBrk="0" hangingPunct="1">
              <a:defRPr sz="1200" b="1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4</a:t>
            </a:fld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136132-9D5A-3A8A-DF5B-8C69A22984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H. Mainaud Durand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4087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38760</TotalTime>
  <Words>200</Words>
  <Application>Microsoft Office PowerPoint</Application>
  <PresentationFormat>On-screen Show (16:9)</PresentationFormat>
  <Paragraphs>36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Roboto Light</vt:lpstr>
      <vt:lpstr>Wingdings</vt:lpstr>
      <vt:lpstr>Thème Office</vt:lpstr>
      <vt:lpstr> FRAS Engineering Specification </vt:lpstr>
      <vt:lpstr>Introduction</vt:lpstr>
      <vt:lpstr>Introduction to the document</vt:lpstr>
      <vt:lpstr>Thank you very much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Hector Garcia Gavela</dc:creator>
  <cp:lastModifiedBy>Helene Mainaud Durand</cp:lastModifiedBy>
  <cp:revision>2304</cp:revision>
  <cp:lastPrinted>2024-07-16T12:53:33Z</cp:lastPrinted>
  <dcterms:created xsi:type="dcterms:W3CDTF">2016-02-11T10:47:23Z</dcterms:created>
  <dcterms:modified xsi:type="dcterms:W3CDTF">2024-10-17T15:26:39Z</dcterms:modified>
</cp:coreProperties>
</file>