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355" r:id="rId5"/>
    <p:sldId id="356" r:id="rId6"/>
    <p:sldId id="357" r:id="rId7"/>
    <p:sldId id="358" r:id="rId8"/>
    <p:sldId id="359" r:id="rId9"/>
    <p:sldId id="364" r:id="rId10"/>
    <p:sldId id="360" r:id="rId11"/>
    <p:sldId id="370" r:id="rId12"/>
    <p:sldId id="361" r:id="rId13"/>
    <p:sldId id="369" r:id="rId14"/>
    <p:sldId id="368" r:id="rId15"/>
    <p:sldId id="374" r:id="rId16"/>
    <p:sldId id="362" r:id="rId17"/>
    <p:sldId id="363" r:id="rId18"/>
    <p:sldId id="365" r:id="rId19"/>
    <p:sldId id="373" r:id="rId20"/>
    <p:sldId id="371" r:id="rId21"/>
    <p:sldId id="366" r:id="rId22"/>
    <p:sldId id="372" r:id="rId23"/>
  </p:sldIdLst>
  <p:sldSz cx="9144000" cy="5143500" type="screen16x9"/>
  <p:notesSz cx="7099300" cy="102346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9F29"/>
    <a:srgbClr val="A1524B"/>
    <a:srgbClr val="9EC79F"/>
    <a:srgbClr val="C6DEC6"/>
    <a:srgbClr val="C5CEA9"/>
    <a:srgbClr val="626262"/>
    <a:srgbClr val="FECC31"/>
    <a:srgbClr val="A9A9A9"/>
    <a:srgbClr val="5A5A5A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87" autoAdjust="0"/>
    <p:restoredTop sz="94660"/>
  </p:normalViewPr>
  <p:slideViewPr>
    <p:cSldViewPr snapToObjects="1" showGuides="1">
      <p:cViewPr varScale="1">
        <p:scale>
          <a:sx n="200" d="100"/>
          <a:sy n="200" d="100"/>
        </p:scale>
        <p:origin x="552" y="150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5" y="2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3F5CDDF-3246-6843-A314-FDDEB3F3DF8E}" type="datetimeFigureOut">
              <a:rPr lang="fr-FR" smtClean="0"/>
              <a:pPr/>
              <a:t>17/10/2024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721108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5" y="9721108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5" y="2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81D8F6D-3354-BF4D-834B-467E3215D30A}" type="datetimeFigureOut">
              <a:rPr lang="fr-FR" smtClean="0"/>
              <a:pPr/>
              <a:t>17/10/2024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987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383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008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Nikolai Beev, SY-EPC-HPM, 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Michele Martino - CERN - International Review of HL-LHC Magnet Circuits – September 9th 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Nikolai Beev, SY-EPC-HPM, CERN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/>
              <a:t>Nikolai Beev, SY-EPC-HPM, CERN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/>
              <a:t>Nikolai Beev, SY-EPC-HPM, CERN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dirty="0"/>
              <a:t>Nikolai Beev, SY-EPC-HPM, CERN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dirty="0"/>
              <a:t>Nikolai Beev, SY-EPC-HPM, CERN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Michele Martino - CERN - International Review of HL-LHC Magnet Circuits – September 9th  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emf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hdl.handle.net/10589/21450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01294B6-9DDC-BF0A-6729-7FF9D070DF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755150"/>
            <a:ext cx="7376864" cy="1350000"/>
          </a:xfrm>
        </p:spPr>
        <p:txBody>
          <a:bodyPr/>
          <a:lstStyle/>
          <a:p>
            <a:r>
              <a:rPr lang="en-US" dirty="0"/>
              <a:t>The Upgraded CERN DC-current Calibrator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E61213A-ADC0-E1F6-E3B4-9DEF3C141E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661910"/>
            <a:ext cx="6800800" cy="1350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Marinko </a:t>
            </a:r>
            <a:r>
              <a:rPr lang="en-US" dirty="0" err="1"/>
              <a:t>Kovačić</a:t>
            </a:r>
            <a:r>
              <a:rPr lang="en-US" dirty="0"/>
              <a:t> </a:t>
            </a:r>
            <a:r>
              <a:rPr lang="en-US" baseline="30000" dirty="0"/>
              <a:t>1</a:t>
            </a:r>
            <a:r>
              <a:rPr lang="en-US" dirty="0"/>
              <a:t>, Miguel Cerqueira Bastos </a:t>
            </a:r>
            <a:r>
              <a:rPr lang="en-US" baseline="30000" dirty="0"/>
              <a:t>2</a:t>
            </a:r>
            <a:r>
              <a:rPr lang="en-US" dirty="0"/>
              <a:t>, Michele Martino </a:t>
            </a:r>
            <a:r>
              <a:rPr lang="en-US" baseline="30000" dirty="0"/>
              <a:t>2</a:t>
            </a:r>
            <a:r>
              <a:rPr lang="en-US" dirty="0"/>
              <a:t>, </a:t>
            </a:r>
            <a:r>
              <a:rPr lang="en-US" b="1" dirty="0"/>
              <a:t>Nikolai Beev </a:t>
            </a:r>
            <a:r>
              <a:rPr lang="en-US" baseline="30000" dirty="0"/>
              <a:t>2,3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Daniel Valuch </a:t>
            </a:r>
            <a:r>
              <a:rPr lang="en-US" baseline="30000" dirty="0"/>
              <a:t>2,3</a:t>
            </a:r>
            <a:r>
              <a:rPr lang="en-US" dirty="0"/>
              <a:t>, Valerio Nappi </a:t>
            </a:r>
            <a:r>
              <a:rPr lang="en-US" baseline="30000" dirty="0"/>
              <a:t>2</a:t>
            </a:r>
            <a:r>
              <a:rPr lang="en-US" dirty="0"/>
              <a:t>, and John R. Pickering </a:t>
            </a:r>
            <a:r>
              <a:rPr lang="en-US" baseline="30000" dirty="0"/>
              <a:t>4</a:t>
            </a:r>
            <a:endParaRPr lang="en-US" dirty="0"/>
          </a:p>
          <a:p>
            <a:endParaRPr lang="en-US" dirty="0"/>
          </a:p>
          <a:p>
            <a:pPr>
              <a:spcBef>
                <a:spcPts val="0"/>
              </a:spcBef>
            </a:pPr>
            <a:r>
              <a:rPr lang="en-US" sz="1700" baseline="30000" dirty="0"/>
              <a:t>1 </a:t>
            </a:r>
            <a:r>
              <a:rPr lang="en-US" sz="1700" dirty="0"/>
              <a:t>University of Zagreb, Faculty of Electrical Engineering and Computing, Croatia </a:t>
            </a:r>
            <a:br>
              <a:rPr lang="en-US" sz="1700" dirty="0"/>
            </a:br>
            <a:r>
              <a:rPr lang="en-US" sz="1700" baseline="30000" dirty="0"/>
              <a:t>2 </a:t>
            </a:r>
            <a:r>
              <a:rPr lang="en-US" sz="1700" dirty="0"/>
              <a:t>European Organization for Nuclear Research - CERN, Geneva, Switzerland </a:t>
            </a:r>
            <a:br>
              <a:rPr lang="en-US" sz="1700" dirty="0"/>
            </a:br>
            <a:r>
              <a:rPr lang="en-US" sz="1700" baseline="30000" dirty="0"/>
              <a:t>3 </a:t>
            </a:r>
            <a:r>
              <a:rPr lang="en-US" sz="1700" dirty="0"/>
              <a:t>Slovak University of Technology, Bratislava, Slovakia </a:t>
            </a:r>
          </a:p>
          <a:p>
            <a:pPr>
              <a:spcBef>
                <a:spcPts val="0"/>
              </a:spcBef>
            </a:pPr>
            <a:r>
              <a:rPr lang="en-US" sz="1700" baseline="30000" dirty="0"/>
              <a:t>4 </a:t>
            </a:r>
            <a:r>
              <a:rPr lang="en-US" sz="1700" dirty="0" err="1"/>
              <a:t>Metron</a:t>
            </a:r>
            <a:r>
              <a:rPr lang="en-US" sz="1700" dirty="0"/>
              <a:t> Designs Ltd., Norwich, UK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C2C080-8D2B-98EE-3B8B-8202C2DC3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9B83E2-150D-BE82-FFAC-038ECEE1E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FC3490F-BAFB-08F2-9EA6-A3C0B096B0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203</a:t>
            </a:r>
            <a:r>
              <a:rPr lang="en-US" baseline="30000" dirty="0">
                <a:latin typeface="Aptos" panose="020B0004020202020204" pitchFamily="34" charset="0"/>
              </a:rPr>
              <a:t>rd</a:t>
            </a:r>
            <a:r>
              <a:rPr lang="en-US" dirty="0">
                <a:latin typeface="Aptos" panose="020B0004020202020204" pitchFamily="34" charset="0"/>
              </a:rPr>
              <a:t> </a:t>
            </a:r>
            <a:r>
              <a:rPr lang="en-GB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HL-LHC Technical Coordination Committee</a:t>
            </a:r>
            <a:r>
              <a:rPr lang="en-GB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(TCC)</a:t>
            </a:r>
            <a:r>
              <a:rPr lang="en-US" dirty="0">
                <a:latin typeface="Aptos" panose="020B0004020202020204" pitchFamily="34" charset="0"/>
              </a:rPr>
              <a:t>		17</a:t>
            </a:r>
            <a:r>
              <a:rPr lang="en-US" baseline="30000" dirty="0">
                <a:latin typeface="Aptos" panose="020B0004020202020204" pitchFamily="34" charset="0"/>
              </a:rPr>
              <a:t>th</a:t>
            </a:r>
            <a:r>
              <a:rPr lang="en-US" dirty="0">
                <a:latin typeface="Aptos" panose="020B0004020202020204" pitchFamily="34" charset="0"/>
              </a:rPr>
              <a:t> October 2024</a:t>
            </a:r>
          </a:p>
        </p:txBody>
      </p:sp>
    </p:spTree>
    <p:extLst>
      <p:ext uri="{BB962C8B-B14F-4D97-AF65-F5344CB8AC3E}">
        <p14:creationId xmlns:p14="http://schemas.microsoft.com/office/powerpoint/2010/main" val="2208179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9B72F-8D77-5DFA-97CC-94F043AC7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of the electronic modules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647A3-1892-E9A5-E81C-3299EE1D5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136464" cy="3680222"/>
          </a:xfrm>
        </p:spPr>
        <p:txBody>
          <a:bodyPr>
            <a:normAutofit/>
          </a:bodyPr>
          <a:lstStyle/>
          <a:p>
            <a:pPr algn="l">
              <a:spcBef>
                <a:spcPts val="400"/>
              </a:spcBef>
            </a:pPr>
            <a:r>
              <a:rPr lang="en-US" sz="1900" dirty="0"/>
              <a:t>Replacement of obsolete components (CPLD, power amplifiers, etc.)</a:t>
            </a:r>
          </a:p>
          <a:p>
            <a:pPr algn="l">
              <a:spcBef>
                <a:spcPts val="400"/>
              </a:spcBef>
            </a:pPr>
            <a:r>
              <a:rPr lang="en-US" sz="1900" dirty="0"/>
              <a:t>Use of modern components, particularly precision auto-zero operational amplifiers in the DC signal path</a:t>
            </a:r>
          </a:p>
          <a:p>
            <a:pPr algn="l">
              <a:spcBef>
                <a:spcPts val="400"/>
              </a:spcBef>
            </a:pPr>
            <a:r>
              <a:rPr lang="en-US" sz="1900" dirty="0"/>
              <a:t>The most sensitive DC signal path is kept within a single module</a:t>
            </a:r>
          </a:p>
          <a:p>
            <a:pPr algn="l">
              <a:spcBef>
                <a:spcPts val="400"/>
              </a:spcBef>
            </a:pPr>
            <a:r>
              <a:rPr lang="en-US" sz="1900" dirty="0"/>
              <a:t>Differential signaling between modules for lower noise and better EMI immunity</a:t>
            </a:r>
          </a:p>
          <a:p>
            <a:pPr algn="l">
              <a:spcBef>
                <a:spcPts val="400"/>
              </a:spcBef>
            </a:pPr>
            <a:r>
              <a:rPr lang="en-US" sz="1900" dirty="0"/>
              <a:t>Differential drive for the ZFD cores → reduced modulation noise</a:t>
            </a:r>
          </a:p>
          <a:p>
            <a:pPr algn="l">
              <a:spcBef>
                <a:spcPts val="400"/>
              </a:spcBef>
            </a:pPr>
            <a:r>
              <a:rPr lang="en-US" sz="1900" dirty="0"/>
              <a:t>Higher flexibility due to local FPGAs, e.g. for generation of the 10 kHz modulation waveform</a:t>
            </a:r>
          </a:p>
          <a:p>
            <a:pPr marL="0" indent="0" algn="l">
              <a:spcBef>
                <a:spcPts val="400"/>
              </a:spcBef>
              <a:buNone/>
            </a:pPr>
            <a:r>
              <a:rPr lang="en-US" sz="1900" i="1" dirty="0"/>
              <a:t>	(but basic architecture remains analog)</a:t>
            </a:r>
          </a:p>
          <a:p>
            <a:pPr algn="l">
              <a:spcBef>
                <a:spcPts val="400"/>
              </a:spcBef>
            </a:pPr>
            <a:r>
              <a:rPr lang="en-US" sz="1900" dirty="0"/>
              <a:t>Improved linear power supply for lower CM noise at mains frequencies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ADE02A-D110-100A-0779-A1408AB2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670CE3-2D1F-49FE-78F4-3EA9670D6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00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8A700-4A50-5152-9537-B6E42F9DB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primary current 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4D9D9-2571-020B-233A-CCB57629A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074800" cy="2397463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800" dirty="0"/>
              <a:t>Developed together with </a:t>
            </a:r>
            <a:r>
              <a:rPr lang="en-US" sz="1800" dirty="0" err="1"/>
              <a:t>Metron</a:t>
            </a:r>
            <a:r>
              <a:rPr lang="en-US" sz="1800" dirty="0"/>
              <a:t> Designs Ltd., based on the previous version developed for LHC in the early 2000s</a:t>
            </a:r>
          </a:p>
          <a:p>
            <a:pPr algn="l"/>
            <a:r>
              <a:rPr lang="en-US" sz="1800" dirty="0"/>
              <a:t>Lower-noise voltage reference: Analog Devices Inc. </a:t>
            </a:r>
            <a:r>
              <a:rPr lang="en-US" sz="1800" b="1" dirty="0"/>
              <a:t>ADR1000 </a:t>
            </a:r>
            <a:r>
              <a:rPr lang="en-US" sz="1800" dirty="0"/>
              <a:t>(vs LTZ1000)</a:t>
            </a:r>
          </a:p>
          <a:p>
            <a:pPr algn="l"/>
            <a:r>
              <a:rPr lang="en-US" sz="1800" dirty="0"/>
              <a:t>Improved 6.665 V → 10 V and 10 V → 10 mA conversion stages</a:t>
            </a:r>
          </a:p>
          <a:p>
            <a:pPr algn="l"/>
            <a:r>
              <a:rPr lang="en-US" sz="1800" dirty="0"/>
              <a:t>Overall improvement: 3 – 5 times lower LF current noise compared to the older LTZ1000-based variant</a:t>
            </a:r>
          </a:p>
          <a:p>
            <a:pPr algn="l"/>
            <a:r>
              <a:rPr lang="en-US" sz="1800" dirty="0"/>
              <a:t>Chassis with 5 units (50 mA) was prepared for the upgraded CDC</a:t>
            </a:r>
          </a:p>
          <a:p>
            <a:pPr marL="0" indent="0" algn="l">
              <a:buNone/>
            </a:pPr>
            <a:r>
              <a:rPr lang="en-US" sz="1800" i="1" dirty="0"/>
              <a:t>     (additional bonus of external chassis: separation from CDC heat sources)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FCE915-1AD6-662F-468D-F58E2A76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508A98-B4F1-801F-1BCD-9E0EFC120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327238-04C3-4846-B0B7-D3101F925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579" y="3228232"/>
            <a:ext cx="3096344" cy="1514997"/>
          </a:xfrm>
          <a:prstGeom prst="rect">
            <a:avLst/>
          </a:prstGeom>
        </p:spPr>
      </p:pic>
      <p:pic>
        <p:nvPicPr>
          <p:cNvPr id="13" name="Picture 12" descr="A diagram of a device&#10;&#10;Description automatically generated">
            <a:extLst>
              <a:ext uri="{FF2B5EF4-FFF2-40B4-BE49-F238E27FC236}">
                <a16:creationId xmlns:a16="http://schemas.microsoft.com/office/drawing/2014/main" id="{2037B863-4C4C-CD1F-9481-3309F087FD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4" y="3386581"/>
            <a:ext cx="1817022" cy="10250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4BBD88-1550-8216-8C12-0F1FEB94D9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3291637"/>
            <a:ext cx="213078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1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C9BAC-096C-84F0-0F4C-E7971F569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primary current reference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C52D47-D01A-0E73-09D3-B7D084D14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2BB0F0-95E0-1726-C3A2-A5CE41DD1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B4A4D29-380F-A368-D871-C69077EFA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914400"/>
            <a:ext cx="7918450" cy="3679825"/>
          </a:xfrm>
        </p:spPr>
        <p:txBody>
          <a:bodyPr>
            <a:normAutofit/>
          </a:bodyPr>
          <a:lstStyle/>
          <a:p>
            <a:pPr algn="l"/>
            <a:r>
              <a:rPr lang="en-US" sz="1400" dirty="0"/>
              <a:t>Test with </a:t>
            </a:r>
            <a:r>
              <a:rPr lang="en-US" sz="1400" b="1" dirty="0"/>
              <a:t>two</a:t>
            </a:r>
            <a:r>
              <a:rPr lang="en-US" sz="1400" dirty="0"/>
              <a:t> Josephson systems at PTB - Braunschweig</a:t>
            </a:r>
          </a:p>
          <a:p>
            <a:pPr algn="l"/>
            <a:r>
              <a:rPr lang="en-US" sz="1400" dirty="0"/>
              <a:t>Ultimate confirmation of short-term stability of both </a:t>
            </a:r>
            <a:br>
              <a:rPr lang="en-US" sz="1400" dirty="0"/>
            </a:br>
            <a:r>
              <a:rPr lang="en-US" sz="1400" dirty="0"/>
              <a:t>outputs (10 V and 10 mA) on the level of few times </a:t>
            </a:r>
            <a:r>
              <a:rPr lang="en-US" sz="1400" b="1" dirty="0"/>
              <a:t>10</a:t>
            </a:r>
            <a:r>
              <a:rPr lang="en-US" sz="1400" b="1" baseline="30000" dirty="0"/>
              <a:t>-9</a:t>
            </a:r>
          </a:p>
          <a:p>
            <a:pPr algn="l"/>
            <a:r>
              <a:rPr lang="en-US" sz="1400" i="1" dirty="0"/>
              <a:t>Probably the lowest-noise non-quantum current </a:t>
            </a:r>
            <a:br>
              <a:rPr lang="en-US" sz="1400" i="1" dirty="0"/>
            </a:br>
            <a:r>
              <a:rPr lang="en-US" sz="1400" i="1" dirty="0"/>
              <a:t>standard ever built and tested</a:t>
            </a:r>
          </a:p>
          <a:p>
            <a:pPr algn="l"/>
            <a:r>
              <a:rPr lang="en-US" sz="1400" dirty="0"/>
              <a:t>Also presented at CPEM-2024 [4]</a:t>
            </a:r>
          </a:p>
          <a:p>
            <a:pPr algn="l"/>
            <a:endParaRPr lang="en-US" sz="1800" i="1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2448E3-2202-0987-6ABB-B64F9A134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487" y="850879"/>
            <a:ext cx="3075770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" name="Picture 8" descr="A diagram of electrical components&#10;&#10;Description automatically generated">
            <a:extLst>
              <a:ext uri="{FF2B5EF4-FFF2-40B4-BE49-F238E27FC236}">
                <a16:creationId xmlns:a16="http://schemas.microsoft.com/office/drawing/2014/main" id="{2943A9EE-53CF-7EB8-0EA9-5BD60A101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856" y="2496616"/>
            <a:ext cx="3281863" cy="12086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85C38B-794B-62B1-EEEB-3186D508C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487" y="2546838"/>
            <a:ext cx="3089403" cy="16635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D41D82-53E7-1C53-5A42-AD6D91D173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639" y="2581032"/>
            <a:ext cx="486793" cy="1208604"/>
          </a:xfrm>
          <a:prstGeom prst="rect">
            <a:avLst/>
          </a:prstGeom>
        </p:spPr>
      </p:pic>
      <p:pic>
        <p:nvPicPr>
          <p:cNvPr id="6" name="Picture 5" descr="Close-up of a device with buttons and switches&#10;&#10;Description automatically generated">
            <a:extLst>
              <a:ext uri="{FF2B5EF4-FFF2-40B4-BE49-F238E27FC236}">
                <a16:creationId xmlns:a16="http://schemas.microsoft.com/office/drawing/2014/main" id="{28E08575-6499-47D6-0151-A9CEEF0B1F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29547" y="3751644"/>
            <a:ext cx="531249" cy="9061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A95050-2CF1-48E3-E29B-9C8715F2E6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3525" y="3636887"/>
            <a:ext cx="497960" cy="63303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C5D9597-E35F-DFFD-14F1-B46F78110128}"/>
              </a:ext>
            </a:extLst>
          </p:cNvPr>
          <p:cNvCxnSpPr>
            <a:cxnSpLocks/>
          </p:cNvCxnSpPr>
          <p:nvPr/>
        </p:nvCxnSpPr>
        <p:spPr>
          <a:xfrm>
            <a:off x="3493209" y="3097067"/>
            <a:ext cx="359392" cy="50394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Physikalisch-Technische Bundesanstalt - Wikipedia">
            <a:extLst>
              <a:ext uri="{FF2B5EF4-FFF2-40B4-BE49-F238E27FC236}">
                <a16:creationId xmlns:a16="http://schemas.microsoft.com/office/drawing/2014/main" id="{66119D5C-75D2-353A-A19D-8D61AEFE4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655" y="4315202"/>
            <a:ext cx="829793" cy="31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ome | High Luminosity LHC Project">
            <a:extLst>
              <a:ext uri="{FF2B5EF4-FFF2-40B4-BE49-F238E27FC236}">
                <a16:creationId xmlns:a16="http://schemas.microsoft.com/office/drawing/2014/main" id="{14958FF7-6779-CA52-60B3-FB7ACEAAB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579" y="4317586"/>
            <a:ext cx="739283" cy="29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25F85E5-0246-E0F7-07F4-23D1233605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96136" y="4296882"/>
            <a:ext cx="650676" cy="340918"/>
          </a:xfrm>
          <a:prstGeom prst="rect">
            <a:avLst/>
          </a:prstGeom>
        </p:spPr>
      </p:pic>
      <p:pic>
        <p:nvPicPr>
          <p:cNvPr id="21" name="Picture 6" descr="CERN - Wikipedia">
            <a:extLst>
              <a:ext uri="{FF2B5EF4-FFF2-40B4-BE49-F238E27FC236}">
                <a16:creationId xmlns:a16="http://schemas.microsoft.com/office/drawing/2014/main" id="{EE8FAF97-3992-644B-56C0-3455010F1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336" y="4322388"/>
            <a:ext cx="303675" cy="30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4756149-76C9-4FC9-D31D-498A56D257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2601" y="2581032"/>
            <a:ext cx="486793" cy="120860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1A8302A-1BDE-0153-B1E1-79450CFA4F2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93166" y="2054643"/>
            <a:ext cx="578319" cy="36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5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11048-7130-DD73-7605-5411575FF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controller board and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D7AB4-999B-7E4C-0933-51955CFA0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208472" cy="2233413"/>
          </a:xfrm>
        </p:spPr>
        <p:txBody>
          <a:bodyPr>
            <a:noAutofit/>
          </a:bodyPr>
          <a:lstStyle/>
          <a:p>
            <a:pPr algn="l"/>
            <a:r>
              <a:rPr lang="en-US" sz="1800" dirty="0"/>
              <a:t>Based on Xilinx Zynq-7000 System-on-Chip</a:t>
            </a:r>
          </a:p>
          <a:p>
            <a:pPr algn="l"/>
            <a:r>
              <a:rPr lang="en-US" sz="1800" dirty="0"/>
              <a:t>Supports Ethernet network connection</a:t>
            </a:r>
          </a:p>
          <a:p>
            <a:pPr algn="l"/>
            <a:r>
              <a:rPr lang="en-US" sz="1800" dirty="0"/>
              <a:t>Programmable Logic (FPGA) – controls the other modules through SPI (2x FPGAs, 1 DAC, 1 ADC)</a:t>
            </a:r>
          </a:p>
          <a:p>
            <a:pPr algn="l"/>
            <a:r>
              <a:rPr lang="en-US" sz="1800" dirty="0"/>
              <a:t>Processing System (ARM core) – runs Python software on Linux, parses and executes commands sent over TCP</a:t>
            </a:r>
          </a:p>
          <a:p>
            <a:pPr algn="l"/>
            <a:r>
              <a:rPr lang="en-US" sz="1800" dirty="0"/>
              <a:t>More information available in [5]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4D5BB4-52D8-536A-F631-BB284D4DB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4A4AB8-8E6B-DB14-BADC-BB0E0CB91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6B2F84-E662-ACC5-1A0F-83F5950C4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7" y="3147814"/>
            <a:ext cx="4035207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6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BA031-706F-14D2-849D-33660B696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ZFD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EB2B4-7C1F-9BBE-AEF8-E9B485C1D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600" dirty="0"/>
              <a:t>The availability of magnetic materials has been declining over the years</a:t>
            </a:r>
          </a:p>
          <a:p>
            <a:pPr algn="l"/>
            <a:r>
              <a:rPr lang="en-US" sz="1600" dirty="0"/>
              <a:t>As of 2024 the assembly can be produced, but there is no replacement yet for the obsolete radial shield material (</a:t>
            </a:r>
            <a:r>
              <a:rPr lang="en-US" sz="1600" dirty="0" err="1"/>
              <a:t>Nanophylm</a:t>
            </a:r>
            <a:r>
              <a:rPr lang="en-US" sz="1600" dirty="0"/>
              <a:t>)</a:t>
            </a:r>
          </a:p>
          <a:p>
            <a:pPr algn="l"/>
            <a:r>
              <a:rPr lang="en-US" sz="1600" dirty="0"/>
              <a:t>The cross-section of the secondary windings was increased to reduce heating when using 40 turns in the 1 A range for 5 A output</a:t>
            </a:r>
          </a:p>
          <a:p>
            <a:pPr algn="l"/>
            <a:endParaRPr lang="en-US" sz="1800" dirty="0"/>
          </a:p>
          <a:p>
            <a:pPr algn="l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A76434-4468-60E7-0F5D-BD779DB4D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FF563E-338D-130E-B64C-59449CA37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E8330D-D7BA-8A9C-9050-CF602ECCD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1" y="2364483"/>
            <a:ext cx="4392488" cy="19921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2D2815-F35A-15B1-A128-23CA2AFC43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52121" y="2376372"/>
            <a:ext cx="2467180" cy="1968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0F9DDA-CC31-347B-D868-7A8F3CAD1E67}"/>
              </a:ext>
            </a:extLst>
          </p:cNvPr>
          <p:cNvSpPr txBox="1"/>
          <p:nvPr/>
        </p:nvSpPr>
        <p:spPr>
          <a:xfrm>
            <a:off x="4439250" y="4275140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[6]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F3EF53-72C3-3C97-5651-E2B1A469A346}"/>
              </a:ext>
            </a:extLst>
          </p:cNvPr>
          <p:cNvSpPr/>
          <p:nvPr/>
        </p:nvSpPr>
        <p:spPr>
          <a:xfrm>
            <a:off x="4572000" y="3886200"/>
            <a:ext cx="792089" cy="28445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0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46567-780A-FD53-0D09-947422E8F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characterization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C2B1B-383B-B180-DD81-CA94518CD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074800" cy="1713050"/>
          </a:xfrm>
        </p:spPr>
        <p:txBody>
          <a:bodyPr/>
          <a:lstStyle/>
          <a:p>
            <a:pPr marL="274320" indent="-274320" algn="l">
              <a:buFont typeface="+mj-lt"/>
              <a:buAutoNum type="alphaLcParenR"/>
            </a:pPr>
            <a:r>
              <a:rPr lang="en-US" sz="1300" dirty="0"/>
              <a:t>Precision 0.2 </a:t>
            </a:r>
            <a:r>
              <a:rPr lang="el-GR" sz="1300" dirty="0"/>
              <a:t>Ω</a:t>
            </a:r>
            <a:r>
              <a:rPr lang="en-US" sz="1300" dirty="0"/>
              <a:t> resistor (Alpha FNP series) on heatsink + fan, temperature-stabilized in an oven and pre-heated with 5 A from a power supply prior to the CDC test</a:t>
            </a:r>
          </a:p>
          <a:p>
            <a:pPr marL="274320" indent="-274320" algn="l">
              <a:buFont typeface="+mj-lt"/>
              <a:buAutoNum type="alphaLcParenR"/>
            </a:pPr>
            <a:r>
              <a:rPr lang="en-US" sz="1300" dirty="0"/>
              <a:t>Precision auto-zero amplifier with G = 10 V/V</a:t>
            </a:r>
          </a:p>
          <a:p>
            <a:pPr marL="274320" indent="-274320" algn="l">
              <a:buFont typeface="+mj-lt"/>
              <a:buAutoNum type="alphaLcParenR"/>
            </a:pPr>
            <a:r>
              <a:rPr lang="en-US" sz="1300" dirty="0"/>
              <a:t>MOSFET bridge for CDC output current reversals</a:t>
            </a:r>
          </a:p>
          <a:p>
            <a:pPr marL="274320" indent="-274320" algn="l">
              <a:buFont typeface="+mj-lt"/>
              <a:buAutoNum type="alphaLcParenR"/>
            </a:pPr>
            <a:r>
              <a:rPr lang="en-US" sz="1300" dirty="0"/>
              <a:t>5x HPM7177 metrology-grade digitizers [7], digital reconstruction of signal from the recorded data</a:t>
            </a:r>
          </a:p>
          <a:p>
            <a:pPr marL="274320" indent="-274320" algn="l"/>
            <a:r>
              <a:rPr lang="en-US" sz="1300" dirty="0"/>
              <a:t>Disregarding the initial thermal transient in the 0.2 </a:t>
            </a:r>
            <a:r>
              <a:rPr lang="el-GR" sz="1300" dirty="0"/>
              <a:t>Ω</a:t>
            </a:r>
            <a:r>
              <a:rPr lang="en-US" sz="1300" dirty="0"/>
              <a:t> resistor, the output current stability is within the </a:t>
            </a:r>
            <a:br>
              <a:rPr lang="en-US" sz="1300" dirty="0"/>
            </a:br>
            <a:r>
              <a:rPr lang="en-US" sz="1300" dirty="0"/>
              <a:t>12-hour target of 0.2 µA/A p-p, but the measurement is still limited by the test setup [5]</a:t>
            </a:r>
          </a:p>
          <a:p>
            <a:pPr algn="l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E62D5E-CAC7-274E-E4ED-14232AD15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13B508-D9F5-E2A9-9421-5E056059B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2B3297-2A6A-1CF4-A5A8-1F1D8C198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0996" y="2487782"/>
            <a:ext cx="3876148" cy="2119665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1C6BCCA7-18E2-C60B-78E4-3AC90538E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27451"/>
            <a:ext cx="2401820" cy="180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1A831C3-CF20-345E-3902-B65903F2B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661460"/>
              </p:ext>
            </p:extLst>
          </p:nvPr>
        </p:nvGraphicFramePr>
        <p:xfrm>
          <a:off x="6778844" y="2940306"/>
          <a:ext cx="1981595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468">
                  <a:extLst>
                    <a:ext uri="{9D8B030D-6E8A-4147-A177-3AD203B41FA5}">
                      <a16:colId xmlns:a16="http://schemas.microsoft.com/office/drawing/2014/main" val="1073430173"/>
                    </a:ext>
                  </a:extLst>
                </a:gridCol>
                <a:gridCol w="647077">
                  <a:extLst>
                    <a:ext uri="{9D8B030D-6E8A-4147-A177-3AD203B41FA5}">
                      <a16:colId xmlns:a16="http://schemas.microsoft.com/office/drawing/2014/main" val="2506883221"/>
                    </a:ext>
                  </a:extLst>
                </a:gridCol>
                <a:gridCol w="733050">
                  <a:extLst>
                    <a:ext uri="{9D8B030D-6E8A-4147-A177-3AD203B41FA5}">
                      <a16:colId xmlns:a16="http://schemas.microsoft.com/office/drawing/2014/main" val="312697288"/>
                    </a:ext>
                  </a:extLst>
                </a:gridCol>
              </a:tblGrid>
              <a:tr h="236124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Time scale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Measured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81461"/>
                  </a:ext>
                </a:extLst>
              </a:tr>
              <a:tr h="291112">
                <a:tc>
                  <a:txBody>
                    <a:bodyPr/>
                    <a:lstStyle/>
                    <a:p>
                      <a:r>
                        <a:rPr lang="en-US" sz="800" dirty="0"/>
                        <a:t>20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0.05</a:t>
                      </a:r>
                    </a:p>
                    <a:p>
                      <a:r>
                        <a:rPr lang="en-US" sz="800" dirty="0"/>
                        <a:t>µA/A 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&lt;0.026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µA/A rms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531193"/>
                  </a:ext>
                </a:extLst>
              </a:tr>
              <a:tr h="291112">
                <a:tc>
                  <a:txBody>
                    <a:bodyPr/>
                    <a:lstStyle/>
                    <a:p>
                      <a:r>
                        <a:rPr lang="en-US" sz="800" dirty="0"/>
                        <a:t>12 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0.2</a:t>
                      </a:r>
                    </a:p>
                    <a:p>
                      <a:r>
                        <a:rPr lang="en-US" sz="800" dirty="0"/>
                        <a:t>µA/A p-p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&lt;0.14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µA/A p-p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5752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1C0A6EC-75F6-311A-71CD-14D4AEF2EE67}"/>
              </a:ext>
            </a:extLst>
          </p:cNvPr>
          <p:cNvSpPr txBox="1"/>
          <p:nvPr/>
        </p:nvSpPr>
        <p:spPr>
          <a:xfrm>
            <a:off x="1624279" y="388659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76DC18-9FC5-6E9C-8212-6FA124749C67}"/>
              </a:ext>
            </a:extLst>
          </p:cNvPr>
          <p:cNvSpPr txBox="1"/>
          <p:nvPr/>
        </p:nvSpPr>
        <p:spPr>
          <a:xfrm>
            <a:off x="1930384" y="388659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b)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55276B-AE8F-89E0-05B8-DA7AC9F6ACBC}"/>
              </a:ext>
            </a:extLst>
          </p:cNvPr>
          <p:cNvSpPr txBox="1"/>
          <p:nvPr/>
        </p:nvSpPr>
        <p:spPr>
          <a:xfrm>
            <a:off x="1703304" y="305742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C815F6-AC22-1973-B9B8-F446A68A5F70}"/>
              </a:ext>
            </a:extLst>
          </p:cNvPr>
          <p:cNvSpPr txBox="1"/>
          <p:nvPr/>
        </p:nvSpPr>
        <p:spPr>
          <a:xfrm>
            <a:off x="2138291" y="268809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311228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8247A-75C1-DBFD-C76A-DA7FD2605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of PC tests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2C8D7D-76F6-4F0B-F217-79641AFC3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BFB036-09B8-607B-A300-0CBA4D58A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D57EFC-6C2F-7B18-8906-C9BAA6AA6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414" y="1007551"/>
            <a:ext cx="2092647" cy="27866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6A6BE5-0FD0-CF9A-B558-EDD139372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315" y="1085165"/>
            <a:ext cx="2461652" cy="8848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0D61156-0EE8-FFAD-A8FD-A772E71DCB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3941" y="2225610"/>
            <a:ext cx="2725026" cy="204376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F29D0A2-A7A1-508A-342D-EA7201C8F07A}"/>
              </a:ext>
            </a:extLst>
          </p:cNvPr>
          <p:cNvSpPr txBox="1"/>
          <p:nvPr/>
        </p:nvSpPr>
        <p:spPr>
          <a:xfrm>
            <a:off x="1622487" y="3848805"/>
            <a:ext cx="1340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HL-LHC 14 kA</a:t>
            </a:r>
          </a:p>
          <a:p>
            <a:r>
              <a:rPr lang="en-US" sz="1400" dirty="0"/>
              <a:t>prototype PC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676460-16C0-CADC-CE76-D0ED7B0961C6}"/>
              </a:ext>
            </a:extLst>
          </p:cNvPr>
          <p:cNvSpPr txBox="1"/>
          <p:nvPr/>
        </p:nvSpPr>
        <p:spPr>
          <a:xfrm>
            <a:off x="3346004" y="3861263"/>
            <a:ext cx="1340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Temperature- controlled rack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8A98DE-FE2F-ED7B-2DAC-726FEBEA5651}"/>
              </a:ext>
            </a:extLst>
          </p:cNvPr>
          <p:cNvSpPr txBox="1"/>
          <p:nvPr/>
        </p:nvSpPr>
        <p:spPr>
          <a:xfrm>
            <a:off x="6652866" y="2479407"/>
            <a:ext cx="1565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0070C0"/>
                </a:solidFill>
              </a:rPr>
              <a:t>First test &gt;12 h</a:t>
            </a:r>
            <a:br>
              <a:rPr lang="en-US" sz="1400" i="1" dirty="0">
                <a:solidFill>
                  <a:srgbClr val="0070C0"/>
                </a:solidFill>
              </a:rPr>
            </a:br>
            <a:r>
              <a:rPr lang="en-US" sz="1400" i="1" dirty="0">
                <a:solidFill>
                  <a:srgbClr val="0070C0"/>
                </a:solidFill>
              </a:rPr>
              <a:t>with high current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FF78C4D-C2AA-5DC5-B850-C3FEEC56365B}"/>
              </a:ext>
            </a:extLst>
          </p:cNvPr>
          <p:cNvCxnSpPr>
            <a:cxnSpLocks/>
          </p:cNvCxnSpPr>
          <p:nvPr/>
        </p:nvCxnSpPr>
        <p:spPr>
          <a:xfrm flipV="1">
            <a:off x="1043608" y="2498016"/>
            <a:ext cx="997902" cy="12867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E99FC57-3769-C553-BAF1-5646197E0BA3}"/>
              </a:ext>
            </a:extLst>
          </p:cNvPr>
          <p:cNvSpPr txBox="1"/>
          <p:nvPr/>
        </p:nvSpPr>
        <p:spPr>
          <a:xfrm>
            <a:off x="169325" y="2430041"/>
            <a:ext cx="9952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Regulation DCCT head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E3C373-BAA4-CB37-7C4B-4FF226D44573}"/>
              </a:ext>
            </a:extLst>
          </p:cNvPr>
          <p:cNvSpPr txBox="1"/>
          <p:nvPr/>
        </p:nvSpPr>
        <p:spPr>
          <a:xfrm>
            <a:off x="4577761" y="1379492"/>
            <a:ext cx="10539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Regulation DCCT chassis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5551482-5AB9-A5D7-C551-FD9141253A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8007" y="1006824"/>
            <a:ext cx="1016427" cy="278660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24B41C9-DAA9-B958-3562-75C233C48822}"/>
              </a:ext>
            </a:extLst>
          </p:cNvPr>
          <p:cNvSpPr txBox="1"/>
          <p:nvPr/>
        </p:nvSpPr>
        <p:spPr>
          <a:xfrm>
            <a:off x="4577761" y="1145475"/>
            <a:ext cx="10539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ADC chassis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670298-77B4-A029-4C6E-6733BFD1AE78}"/>
              </a:ext>
            </a:extLst>
          </p:cNvPr>
          <p:cNvSpPr txBox="1"/>
          <p:nvPr/>
        </p:nvSpPr>
        <p:spPr>
          <a:xfrm>
            <a:off x="4577761" y="1917438"/>
            <a:ext cx="10539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Reference DCCT chassis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DCC0FAD-5F4A-9715-F263-DB588DB919DB}"/>
              </a:ext>
            </a:extLst>
          </p:cNvPr>
          <p:cNvSpPr txBox="1"/>
          <p:nvPr/>
        </p:nvSpPr>
        <p:spPr>
          <a:xfrm>
            <a:off x="4586767" y="2489826"/>
            <a:ext cx="11957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5x 10 mA PBCs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4C49B0-7AE3-EDB7-04EE-A422B081ADE7}"/>
              </a:ext>
            </a:extLst>
          </p:cNvPr>
          <p:cNvSpPr txBox="1"/>
          <p:nvPr/>
        </p:nvSpPr>
        <p:spPr>
          <a:xfrm>
            <a:off x="4586767" y="2731105"/>
            <a:ext cx="11957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Upgraded CDC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DB5A6D0-2698-2DBE-90A7-213E28BD540A}"/>
              </a:ext>
            </a:extLst>
          </p:cNvPr>
          <p:cNvCxnSpPr>
            <a:cxnSpLocks/>
          </p:cNvCxnSpPr>
          <p:nvPr/>
        </p:nvCxnSpPr>
        <p:spPr>
          <a:xfrm flipH="1">
            <a:off x="4139952" y="2855824"/>
            <a:ext cx="440552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D9119BF-2B29-CBA7-6102-791CE53D94D1}"/>
              </a:ext>
            </a:extLst>
          </p:cNvPr>
          <p:cNvCxnSpPr>
            <a:cxnSpLocks/>
          </p:cNvCxnSpPr>
          <p:nvPr/>
        </p:nvCxnSpPr>
        <p:spPr>
          <a:xfrm flipH="1">
            <a:off x="4360228" y="2613623"/>
            <a:ext cx="211772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04F696E-78B2-684E-D59A-C7E540EF1844}"/>
              </a:ext>
            </a:extLst>
          </p:cNvPr>
          <p:cNvCxnSpPr>
            <a:cxnSpLocks/>
          </p:cNvCxnSpPr>
          <p:nvPr/>
        </p:nvCxnSpPr>
        <p:spPr>
          <a:xfrm flipH="1">
            <a:off x="4160924" y="2123952"/>
            <a:ext cx="440552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D33E1CE-D70A-BBEE-A8BB-FFCD0509A6C2}"/>
              </a:ext>
            </a:extLst>
          </p:cNvPr>
          <p:cNvCxnSpPr>
            <a:cxnSpLocks/>
          </p:cNvCxnSpPr>
          <p:nvPr/>
        </p:nvCxnSpPr>
        <p:spPr>
          <a:xfrm flipH="1">
            <a:off x="4139952" y="1563638"/>
            <a:ext cx="440552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77D9C10-4F8C-A3D8-05ED-C06BFD3D4671}"/>
              </a:ext>
            </a:extLst>
          </p:cNvPr>
          <p:cNvCxnSpPr>
            <a:cxnSpLocks/>
          </p:cNvCxnSpPr>
          <p:nvPr/>
        </p:nvCxnSpPr>
        <p:spPr>
          <a:xfrm flipH="1">
            <a:off x="4160924" y="1263504"/>
            <a:ext cx="411076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14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2" grpId="0"/>
      <p:bldP spid="25" grpId="0"/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B19A3-5EC0-E775-810B-1C23EE368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4D615-7201-EBA9-F4EA-CC4DEA4EC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92448" cy="3680222"/>
          </a:xfrm>
        </p:spPr>
        <p:txBody>
          <a:bodyPr>
            <a:normAutofit fontScale="92500"/>
          </a:bodyPr>
          <a:lstStyle/>
          <a:p>
            <a:pPr algn="l"/>
            <a:r>
              <a:rPr lang="en-US" sz="2300" dirty="0"/>
              <a:t>The CDC was improved in terms of functionality and performance</a:t>
            </a:r>
          </a:p>
          <a:p>
            <a:pPr algn="l"/>
            <a:r>
              <a:rPr lang="en-US" sz="2300" dirty="0"/>
              <a:t>The new design is not constrained by electronic component obsolescence or backward compatibility issues</a:t>
            </a:r>
          </a:p>
          <a:p>
            <a:pPr algn="l"/>
            <a:r>
              <a:rPr lang="en-US" sz="2300" dirty="0"/>
              <a:t>The upgraded CDC is now functionally tested, and preliminary performance tests show good results</a:t>
            </a:r>
          </a:p>
          <a:p>
            <a:pPr algn="l"/>
            <a:r>
              <a:rPr lang="en-US" sz="2300" dirty="0"/>
              <a:t>Further characterization is needed to fully qualify the upgraded CDC for testing of HL-LHC Accuracy Class 0 DCCTs</a:t>
            </a:r>
          </a:p>
          <a:p>
            <a:pPr algn="l"/>
            <a:r>
              <a:rPr lang="en-US" sz="2300" dirty="0"/>
              <a:t>The upgraded CDC was already used for testing the prototype 14 kA power converter in P-hall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ABD2C4-0BCB-2859-E52B-A506924F0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C00E32-734B-1745-99DB-6FD976E90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64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BDC49-C69A-65A5-6DD7-085E9C0D0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FE4CF-CB72-232E-9892-1007D5D41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848432" cy="3680222"/>
          </a:xfrm>
        </p:spPr>
        <p:txBody>
          <a:bodyPr>
            <a:normAutofit fontScale="47500" lnSpcReduction="20000"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500" dirty="0"/>
              <a:t>[1] 	G. Fernqvist, B. </a:t>
            </a:r>
            <a:r>
              <a:rPr lang="en-US" sz="2500" dirty="0" err="1"/>
              <a:t>Halvarsson</a:t>
            </a:r>
            <a:r>
              <a:rPr lang="en-US" sz="2500" dirty="0"/>
              <a:t>, and J. </a:t>
            </a:r>
            <a:r>
              <a:rPr lang="en-US" sz="2500" dirty="0" err="1"/>
              <a:t>Pett</a:t>
            </a:r>
            <a:r>
              <a:rPr lang="en-US" sz="2500" dirty="0"/>
              <a:t>. The CERN current calibrator - a new type of instrument. In 	</a:t>
            </a:r>
            <a:r>
              <a:rPr lang="en-US" sz="2500" i="1" dirty="0"/>
              <a:t>Conference on Precision Electromagnetic Measurements (CPEM) Digest</a:t>
            </a:r>
            <a:r>
              <a:rPr lang="en-US" sz="2500" dirty="0"/>
              <a:t>, pages 410–411, 2002. 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500" dirty="0"/>
              <a:t>[2] 	I. </a:t>
            </a:r>
            <a:r>
              <a:rPr lang="en-US" sz="2500" dirty="0" err="1"/>
              <a:t>Béjar</a:t>
            </a:r>
            <a:r>
              <a:rPr lang="en-US" sz="2500" dirty="0"/>
              <a:t> Alonso, O. </a:t>
            </a:r>
            <a:r>
              <a:rPr lang="en-US" sz="2500" dirty="0" err="1"/>
              <a:t>Brüning</a:t>
            </a:r>
            <a:r>
              <a:rPr lang="en-US" sz="2500" dirty="0"/>
              <a:t>, P. </a:t>
            </a:r>
            <a:r>
              <a:rPr lang="en-US" sz="2500" dirty="0" err="1"/>
              <a:t>Fessia</a:t>
            </a:r>
            <a:r>
              <a:rPr lang="en-US" sz="2500" dirty="0"/>
              <a:t>, M. Lamont, L. Rossi, L. Tavian, and M. </a:t>
            </a:r>
            <a:r>
              <a:rPr lang="en-US" sz="2500" dirty="0" err="1"/>
              <a:t>Zerlauth</a:t>
            </a:r>
            <a:r>
              <a:rPr lang="en-US" sz="2500" dirty="0"/>
              <a:t> (EDS). 	High-	Luminosity Large Hadron Collider (HL-LHC). Technical Design Report. Ch. 6B. CERN-2020-010, 2020. 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500" dirty="0"/>
              <a:t>[3] 	G. Fernqvist, B. </a:t>
            </a:r>
            <a:r>
              <a:rPr lang="en-US" sz="2500" dirty="0" err="1"/>
              <a:t>Halvarsson</a:t>
            </a:r>
            <a:r>
              <a:rPr lang="en-US" sz="2500" dirty="0"/>
              <a:t>, J. </a:t>
            </a:r>
            <a:r>
              <a:rPr lang="en-US" sz="2500" dirty="0" err="1"/>
              <a:t>Pett</a:t>
            </a:r>
            <a:r>
              <a:rPr lang="en-US" sz="2500" dirty="0"/>
              <a:t>, and J. R. Pickering. A novel current calibration system up to 20 kA. </a:t>
            </a:r>
            <a:r>
              <a:rPr lang="en-US" sz="2500" i="1" dirty="0"/>
              <a:t>IEEE 	Transactions on Instrumentation and Measurement</a:t>
            </a:r>
            <a:r>
              <a:rPr lang="en-US" sz="2500" dirty="0"/>
              <a:t>, 52(2):445–448, 2003. 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500" dirty="0"/>
              <a:t>[4] 	J. R. Pickering, N. Beev, M. C. Bastos, D. Valuch, G. Hudson, L. Palafox, and R. Behr. An Improved 10 mA / 	10 V Standard for the CERN DC-current Calibrator. In </a:t>
            </a:r>
            <a:r>
              <a:rPr lang="en-US" sz="2500" i="1" dirty="0"/>
              <a:t>Conference on Precision Electromagnetic	Measurements (CPEM)</a:t>
            </a:r>
            <a:r>
              <a:rPr lang="en-US" sz="2500" dirty="0"/>
              <a:t>, Denver, CO, USA, 2024. 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500" dirty="0"/>
              <a:t>[5] 	V. Nappi. </a:t>
            </a:r>
            <a:r>
              <a:rPr lang="en-GB" sz="2500" i="0" dirty="0">
                <a:effectLst/>
              </a:rPr>
              <a:t>Design and implementation of a new Controller for CERN's sub-ppm stable Current source. MSc 	Thesis, 2023. Available online: </a:t>
            </a:r>
            <a:r>
              <a:rPr lang="en-US" sz="2500" u="sng" dirty="0">
                <a:effectLst/>
                <a:ea typeface="Times New Roman" panose="02020603050405020304" pitchFamily="18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https://hdl.handle.net/10589/214506</a:t>
            </a:r>
            <a:endParaRPr lang="en-US" sz="2500" u="sng" dirty="0"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500" dirty="0"/>
              <a:t>[6] 	M. C. Bastos, G. Fernqvist, G. Hudson, J. </a:t>
            </a:r>
            <a:r>
              <a:rPr lang="en-US" sz="2500" dirty="0" err="1"/>
              <a:t>Pett</a:t>
            </a:r>
            <a:r>
              <a:rPr lang="en-US" sz="2500" dirty="0"/>
              <a:t>, A. Cantone, F. Power, A. Saab, B. </a:t>
            </a:r>
            <a:r>
              <a:rPr lang="en-US" sz="2500" dirty="0" err="1"/>
              <a:t>Halvarsson</a:t>
            </a:r>
            <a:r>
              <a:rPr lang="en-US" sz="2500" dirty="0"/>
              <a:t>, 	and J. R. 	Pickering. High accuracy current measurement in the main power converters of the Large Hadron Collider: 	tutorial 53. </a:t>
            </a:r>
            <a:r>
              <a:rPr lang="en-US" sz="2500" i="1" dirty="0"/>
              <a:t>IEEE Instrumentation and Measurement Magazine</a:t>
            </a:r>
            <a:r>
              <a:rPr lang="en-US" sz="2500" dirty="0"/>
              <a:t>, 17(1):66– 73, 2014.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500" dirty="0"/>
              <a:t>[7] 	</a:t>
            </a:r>
            <a:r>
              <a:rPr lang="en-US" sz="2500" b="0" i="0" dirty="0">
                <a:effectLst/>
                <a:latin typeface="HelveticaNeue Regular"/>
              </a:rPr>
              <a:t>N. Beev, M. C. Bastos, M. Martino, D. Valuch, L. Palafox and R. Behr. Design and Metrological 	Characterization of a Digitizer for the Highest Precision Magnet Powering in the High Luminosity Large 	Hadron Collider. </a:t>
            </a:r>
            <a:r>
              <a:rPr lang="en-US" sz="2500" b="0" i="1" dirty="0">
                <a:effectLst/>
                <a:latin typeface="HelveticaNeue Regular"/>
              </a:rPr>
              <a:t>IEEE Transactions on Instrumentation and Measurement</a:t>
            </a:r>
            <a:r>
              <a:rPr lang="en-US" sz="2500" b="0" i="0" dirty="0">
                <a:effectLst/>
                <a:latin typeface="HelveticaNeue Regular"/>
              </a:rPr>
              <a:t>, vol. 73, pp. 1-10, 2024.</a:t>
            </a:r>
            <a:endParaRPr lang="en-US" sz="2500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62D32B-C9E2-C2F7-9A32-CF5B47284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5FE0CF-E115-0753-D06B-AC64E6D40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2182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FC69973-4AD6-3328-44AD-DB64E04E5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6BE43-4813-478B-1F16-315D44862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746ADA-2E77-A7C3-69D8-F3E8A50C3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3985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3CC19-C5E0-1249-7069-F875B488E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0BA2F-3213-5B4E-8C4D-9F3794747A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208472" cy="1657349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1700" dirty="0"/>
              <a:t>Extremely precise </a:t>
            </a:r>
            <a:r>
              <a:rPr lang="en-US" sz="1700" b="1" dirty="0"/>
              <a:t>(ppm-level) </a:t>
            </a:r>
            <a:r>
              <a:rPr lang="en-US" sz="1700" dirty="0"/>
              <a:t>high currents </a:t>
            </a:r>
            <a:r>
              <a:rPr lang="en-US" sz="1700" b="1" dirty="0"/>
              <a:t>(kA) </a:t>
            </a:r>
            <a:r>
              <a:rPr lang="en-US" sz="1700" dirty="0"/>
              <a:t>are needed for magnet powering</a:t>
            </a:r>
          </a:p>
          <a:p>
            <a:pPr algn="l"/>
            <a:r>
              <a:rPr lang="en-US" sz="1700" dirty="0"/>
              <a:t>The high (primary) current is stepped down to a lower (secondary) current using a </a:t>
            </a:r>
            <a:r>
              <a:rPr lang="en-US" sz="1700" b="1" dirty="0"/>
              <a:t>D</a:t>
            </a:r>
            <a:r>
              <a:rPr lang="en-US" sz="1700" dirty="0"/>
              <a:t>irect </a:t>
            </a:r>
            <a:r>
              <a:rPr lang="en-US" sz="1700" b="1" dirty="0"/>
              <a:t>C</a:t>
            </a:r>
            <a:r>
              <a:rPr lang="en-US" sz="1700" dirty="0"/>
              <a:t>urrent </a:t>
            </a:r>
            <a:r>
              <a:rPr lang="en-US" sz="1700" b="1" dirty="0" err="1"/>
              <a:t>C</a:t>
            </a:r>
            <a:r>
              <a:rPr lang="en-US" sz="1700" dirty="0" err="1"/>
              <a:t>urrent</a:t>
            </a:r>
            <a:r>
              <a:rPr lang="en-US" sz="1700" dirty="0"/>
              <a:t> </a:t>
            </a:r>
            <a:r>
              <a:rPr lang="en-US" sz="1700" b="1" dirty="0"/>
              <a:t>T</a:t>
            </a:r>
            <a:r>
              <a:rPr lang="en-US" sz="1700" dirty="0"/>
              <a:t>ransformer (</a:t>
            </a:r>
            <a:r>
              <a:rPr lang="en-US" sz="1700" b="1" dirty="0"/>
              <a:t>DCCT</a:t>
            </a:r>
            <a:r>
              <a:rPr lang="en-US" sz="1700" dirty="0"/>
              <a:t>)</a:t>
            </a:r>
          </a:p>
          <a:p>
            <a:pPr algn="l"/>
            <a:r>
              <a:rPr lang="en-US" sz="1700" dirty="0"/>
              <a:t>The secondary current is converted to voltage, then digitized. </a:t>
            </a:r>
          </a:p>
          <a:p>
            <a:pPr algn="l"/>
            <a:r>
              <a:rPr lang="en-US" sz="1700" dirty="0"/>
              <a:t>A digital current regulation loop is closed around the power converter / magnet circuit. The measurement chain (DCCT + digitizer) directly determines the precision of the delivered primary current</a:t>
            </a:r>
          </a:p>
          <a:p>
            <a:pPr algn="l"/>
            <a:r>
              <a:rPr lang="en-US" sz="1700" dirty="0"/>
              <a:t>DCCTs can be tested / calibrated by injecting a reference current in an auxiliary winding to simulate primary current</a:t>
            </a:r>
          </a:p>
          <a:p>
            <a:pPr algn="l"/>
            <a:r>
              <a:rPr lang="en-US" sz="1700" dirty="0"/>
              <a:t>There are </a:t>
            </a:r>
            <a:r>
              <a:rPr lang="en-US" sz="1700" b="1" dirty="0"/>
              <a:t>no commercial current sources or meters</a:t>
            </a:r>
            <a:r>
              <a:rPr lang="en-US" sz="1700" dirty="0"/>
              <a:t> with the required precision and stability, either at the primary (kA) or secondary (few A) current levels → the </a:t>
            </a:r>
            <a:r>
              <a:rPr lang="en-US" sz="1700" b="1" dirty="0"/>
              <a:t>CERN DC-current Calibrator (CDC)</a:t>
            </a:r>
            <a:r>
              <a:rPr lang="en-US" sz="1700" dirty="0"/>
              <a:t> was developed for LHC [1]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B7735-B370-3D62-B556-62184BAAC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D5FF7E-5F09-1FE2-325B-72AC7948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7A31AC7-E22A-491E-16DB-E1A325B66F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129043"/>
              </p:ext>
            </p:extLst>
          </p:nvPr>
        </p:nvGraphicFramePr>
        <p:xfrm>
          <a:off x="4018435" y="2499358"/>
          <a:ext cx="4586012" cy="2096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604">
                  <a:extLst>
                    <a:ext uri="{9D8B030D-6E8A-4147-A177-3AD203B41FA5}">
                      <a16:colId xmlns:a16="http://schemas.microsoft.com/office/drawing/2014/main" val="2406908881"/>
                    </a:ext>
                  </a:extLst>
                </a:gridCol>
                <a:gridCol w="1182122">
                  <a:extLst>
                    <a:ext uri="{9D8B030D-6E8A-4147-A177-3AD203B41FA5}">
                      <a16:colId xmlns:a16="http://schemas.microsoft.com/office/drawing/2014/main" val="3033260094"/>
                    </a:ext>
                  </a:extLst>
                </a:gridCol>
                <a:gridCol w="504071">
                  <a:extLst>
                    <a:ext uri="{9D8B030D-6E8A-4147-A177-3AD203B41FA5}">
                      <a16:colId xmlns:a16="http://schemas.microsoft.com/office/drawing/2014/main" val="3993039839"/>
                    </a:ext>
                  </a:extLst>
                </a:gridCol>
                <a:gridCol w="617720">
                  <a:extLst>
                    <a:ext uri="{9D8B030D-6E8A-4147-A177-3AD203B41FA5}">
                      <a16:colId xmlns:a16="http://schemas.microsoft.com/office/drawing/2014/main" val="703290225"/>
                    </a:ext>
                  </a:extLst>
                </a:gridCol>
                <a:gridCol w="628340">
                  <a:extLst>
                    <a:ext uri="{9D8B030D-6E8A-4147-A177-3AD203B41FA5}">
                      <a16:colId xmlns:a16="http://schemas.microsoft.com/office/drawing/2014/main" val="2197135725"/>
                    </a:ext>
                  </a:extLst>
                </a:gridCol>
                <a:gridCol w="698155">
                  <a:extLst>
                    <a:ext uri="{9D8B030D-6E8A-4147-A177-3AD203B41FA5}">
                      <a16:colId xmlns:a16="http://schemas.microsoft.com/office/drawing/2014/main" val="2678474820"/>
                    </a:ext>
                  </a:extLst>
                </a:gridCol>
              </a:tblGrid>
              <a:tr h="37692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Accuracy 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Circuits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i="1" dirty="0" err="1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US" sz="900" i="1" baseline="-25000" dirty="0" err="1">
                          <a:solidFill>
                            <a:schemeClr val="bg1"/>
                          </a:solidFill>
                        </a:rPr>
                        <a:t>primary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 (kA)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i="1" dirty="0" err="1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US" sz="900" b="1" i="1" baseline="-25000" dirty="0" err="1">
                          <a:solidFill>
                            <a:schemeClr val="bg1"/>
                          </a:solidFill>
                        </a:rPr>
                        <a:t>secondary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 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N turns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i="1" dirty="0" err="1">
                          <a:solidFill>
                            <a:schemeClr val="bg1"/>
                          </a:solidFill>
                        </a:rPr>
                        <a:t>R</a:t>
                      </a:r>
                      <a:r>
                        <a:rPr lang="en-US" sz="900" i="1" baseline="-25000" dirty="0" err="1">
                          <a:solidFill>
                            <a:schemeClr val="bg1"/>
                          </a:solidFill>
                        </a:rPr>
                        <a:t>burden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el-GR" sz="900" dirty="0">
                          <a:solidFill>
                            <a:schemeClr val="bg1"/>
                          </a:solidFill>
                        </a:rPr>
                        <a:t>Ω</a:t>
                      </a:r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7474463"/>
                  </a:ext>
                </a:extLst>
              </a:tr>
              <a:tr h="359794">
                <a:tc>
                  <a:txBody>
                    <a:bodyPr/>
                    <a:lstStyle/>
                    <a:p>
                      <a:r>
                        <a:rPr lang="en-US" sz="800" dirty="0"/>
                        <a:t>LHC Class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main dipoles, main quadrupoles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297694"/>
                  </a:ext>
                </a:extLst>
              </a:tr>
              <a:tr h="488291">
                <a:tc>
                  <a:txBody>
                    <a:bodyPr/>
                    <a:lstStyle/>
                    <a:p>
                      <a:r>
                        <a:rPr lang="en-US" sz="800" dirty="0"/>
                        <a:t>LHC Class 1 &amp;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inner triplets, insertion quads, separation/ recombination dipoles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4</a:t>
                      </a:r>
                    </a:p>
                    <a:p>
                      <a:r>
                        <a:rPr lang="en-US" sz="900" dirty="0"/>
                        <a:t>5</a:t>
                      </a:r>
                    </a:p>
                    <a:p>
                      <a:r>
                        <a:rPr lang="en-US" sz="900" dirty="0"/>
                        <a:t>6</a:t>
                      </a:r>
                    </a:p>
                    <a:p>
                      <a:r>
                        <a:rPr lang="en-US" sz="9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2000 2500 3000 3500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0457809"/>
                  </a:ext>
                </a:extLst>
              </a:tr>
              <a:tr h="359794">
                <a:tc>
                  <a:txBody>
                    <a:bodyPr/>
                    <a:lstStyle/>
                    <a:p>
                      <a:r>
                        <a:rPr lang="en-US" sz="800" dirty="0"/>
                        <a:t>HL-LHC Class 0</a:t>
                      </a:r>
                    </a:p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separation/ recombination dipoles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235913"/>
                  </a:ext>
                </a:extLst>
              </a:tr>
              <a:tr h="359794">
                <a:tc>
                  <a:txBody>
                    <a:bodyPr/>
                    <a:lstStyle/>
                    <a:p>
                      <a:r>
                        <a:rPr lang="en-US" sz="800" dirty="0"/>
                        <a:t>HL-LHC Class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inner triplet quadrupoles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622831"/>
                  </a:ext>
                </a:extLst>
              </a:tr>
            </a:tbl>
          </a:graphicData>
        </a:graphic>
      </p:graphicFrame>
      <p:pic>
        <p:nvPicPr>
          <p:cNvPr id="7" name="Picture 6" descr="A diagram of a device&#10;&#10;Description automatically generated">
            <a:extLst>
              <a:ext uri="{FF2B5EF4-FFF2-40B4-BE49-F238E27FC236}">
                <a16:creationId xmlns:a16="http://schemas.microsoft.com/office/drawing/2014/main" id="{879D1D98-D031-37E2-DAC9-3ECA551D8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411" y="2655350"/>
            <a:ext cx="3672408" cy="13349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7EFC23-6851-71B6-9B59-AF8F137A0D81}"/>
                  </a:ext>
                </a:extLst>
              </p:cNvPr>
              <p:cNvSpPr txBox="1"/>
              <p:nvPr/>
            </p:nvSpPr>
            <p:spPr>
              <a:xfrm>
                <a:off x="587439" y="3986411"/>
                <a:ext cx="3168352" cy="3820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  <m: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𝐷𝐶𝐶𝑇</m:t>
                          </m:r>
                          <m: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𝑝𝑟𝑖𝑚𝑎𝑟𝑦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𝒕𝒖𝒓𝒏𝒔</m:t>
                              </m:r>
                            </m:sub>
                          </m:sSub>
                        </m:den>
                      </m:f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𝒃𝒖𝒓𝒅𝒆𝒏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𝒑𝒓𝒆𝒄𝒊𝒔𝒊𝒐𝒏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𝒂𝒎𝒑</m:t>
                          </m:r>
                        </m:sub>
                      </m:sSub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67EFC23-6851-71B6-9B59-AF8F137A0D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439" y="3986411"/>
                <a:ext cx="3168352" cy="382092"/>
              </a:xfrm>
              <a:prstGeom prst="rect">
                <a:avLst/>
              </a:prstGeom>
              <a:blipFill>
                <a:blip r:embed="rId3"/>
                <a:stretch>
                  <a:fillRect l="-1538" t="-3175" r="-962" b="-7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0DD75D89-D6A1-34E8-CED9-93ACEA3977D6}"/>
              </a:ext>
            </a:extLst>
          </p:cNvPr>
          <p:cNvSpPr/>
          <p:nvPr/>
        </p:nvSpPr>
        <p:spPr>
          <a:xfrm>
            <a:off x="335411" y="2907792"/>
            <a:ext cx="581930" cy="504056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66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2FEE3-D854-46E4-6F64-1D9936379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Class 0 DCCT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F9E96-4B5D-A16B-05AE-4241F4E20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035" y="917753"/>
            <a:ext cx="3859429" cy="3680222"/>
          </a:xfrm>
        </p:spPr>
        <p:txBody>
          <a:bodyPr>
            <a:normAutofit fontScale="92500"/>
          </a:bodyPr>
          <a:lstStyle/>
          <a:p>
            <a:pPr algn="l"/>
            <a:r>
              <a:rPr lang="en-US" sz="1600" dirty="0"/>
              <a:t>Stricter precision powering requirements than existing in LHC [2]. In particular: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200" dirty="0"/>
              <a:t>short-term stability (20 minutes)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200" dirty="0"/>
              <a:t>fill stability (12 hours)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200" dirty="0"/>
              <a:t>noise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200" dirty="0"/>
              <a:t>fill-to-fill repeatability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200" dirty="0"/>
              <a:t>temperature coefficient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600" dirty="0"/>
              <a:t>New ADC developed [7] and already presented at the 92</a:t>
            </a:r>
            <a:r>
              <a:rPr lang="en-US" sz="1600" baseline="30000" dirty="0"/>
              <a:t>nd</a:t>
            </a:r>
            <a:r>
              <a:rPr lang="en-US" sz="1600" dirty="0"/>
              <a:t> HL-LHC TCC (13.02.2020)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600" dirty="0"/>
              <a:t>Improved DCCT test infrastructure needed, targeting the enhanced performance</a:t>
            </a:r>
          </a:p>
          <a:p>
            <a:pPr algn="l">
              <a:buFont typeface="Wingdings" panose="05000000000000000000" pitchFamily="2" charset="2"/>
              <a:buChar char="§"/>
            </a:pPr>
            <a:r>
              <a:rPr lang="en-US" sz="1600" dirty="0"/>
              <a:t>Performance and functional improvements needed for the </a:t>
            </a:r>
            <a:br>
              <a:rPr lang="en-US" sz="1600" dirty="0"/>
            </a:br>
            <a:r>
              <a:rPr lang="en-US" sz="1600" dirty="0"/>
              <a:t>&gt;20 year-old CDC</a:t>
            </a:r>
            <a:endParaRPr lang="en-US" sz="1800" dirty="0"/>
          </a:p>
          <a:p>
            <a:pPr algn="l"/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E7B34E-1C78-32E8-D99C-1753C9032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EA34A5-B043-C36B-C3FC-8C2B9C1FE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12">
            <a:extLst>
              <a:ext uri="{FF2B5EF4-FFF2-40B4-BE49-F238E27FC236}">
                <a16:creationId xmlns:a16="http://schemas.microsoft.com/office/drawing/2014/main" id="{6A532BE7-A106-2E17-487D-AF762DA77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01" y="917753"/>
            <a:ext cx="4080152" cy="1371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A154E34-D57D-A3DC-963D-6D8B685B1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438628"/>
              </p:ext>
            </p:extLst>
          </p:nvPr>
        </p:nvGraphicFramePr>
        <p:xfrm>
          <a:off x="733301" y="2463216"/>
          <a:ext cx="3838699" cy="18903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0587">
                  <a:extLst>
                    <a:ext uri="{9D8B030D-6E8A-4147-A177-3AD203B41FA5}">
                      <a16:colId xmlns:a16="http://schemas.microsoft.com/office/drawing/2014/main" val="359286882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534417925"/>
                    </a:ext>
                  </a:extLst>
                </a:gridCol>
              </a:tblGrid>
              <a:tr h="2463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0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400" b="1" dirty="0">
                          <a:effectLst/>
                        </a:rPr>
                        <a:t>DCCT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623058740"/>
                  </a:ext>
                </a:extLst>
              </a:tr>
              <a:tr h="2055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Initial uncertainty after </a:t>
                      </a:r>
                      <a:r>
                        <a:rPr lang="en-US" sz="1000" dirty="0" err="1">
                          <a:effectLst/>
                        </a:rPr>
                        <a:t>cal</a:t>
                      </a:r>
                      <a:r>
                        <a:rPr lang="en-US" sz="1000" dirty="0">
                          <a:effectLst/>
                        </a:rPr>
                        <a:t> [2xrms ppm]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1.0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809849"/>
                  </a:ext>
                </a:extLst>
              </a:tr>
              <a:tr h="2055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Linearity [|.|max ppm]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</a:rPr>
                        <a:t>1.0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35078"/>
                  </a:ext>
                </a:extLst>
              </a:tr>
              <a:tr h="2055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Stability during a fill (12h) [|.|max ppm]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</a:rPr>
                        <a:t>0.5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246463"/>
                  </a:ext>
                </a:extLst>
              </a:tr>
              <a:tr h="2055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Short term stability (20min)  [2xrms ppm]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</a:rPr>
                        <a:t>0.1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889954"/>
                  </a:ext>
                </a:extLst>
              </a:tr>
              <a:tr h="2055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Noise (&lt;500Hz)  [2xrms ppm]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</a:rPr>
                        <a:t>2.0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455202"/>
                  </a:ext>
                </a:extLst>
              </a:tr>
              <a:tr h="2055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Fill to fill repeatability  [2xrms ppm]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</a:rPr>
                        <a:t>0.3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860848"/>
                  </a:ext>
                </a:extLst>
              </a:tr>
              <a:tr h="2055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Long term fill to fill stability  [|.|max ppm]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</a:rPr>
                        <a:t>4.0</a:t>
                      </a:r>
                      <a:endParaRPr lang="en-US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084422"/>
                  </a:ext>
                </a:extLst>
              </a:tr>
              <a:tr h="2055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Temperature coefficient [max abs ppm/°C]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</a:rPr>
                        <a:t>0.8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849801"/>
                  </a:ext>
                </a:extLst>
              </a:tr>
            </a:tbl>
          </a:graphicData>
        </a:graphic>
      </p:graphicFrame>
      <p:sp>
        <p:nvSpPr>
          <p:cNvPr id="8" name="Left Brace 7">
            <a:extLst>
              <a:ext uri="{FF2B5EF4-FFF2-40B4-BE49-F238E27FC236}">
                <a16:creationId xmlns:a16="http://schemas.microsoft.com/office/drawing/2014/main" id="{1BA954B8-D70A-6F63-CE65-FAC1BB3F0A3F}"/>
              </a:ext>
            </a:extLst>
          </p:cNvPr>
          <p:cNvSpPr/>
          <p:nvPr/>
        </p:nvSpPr>
        <p:spPr>
          <a:xfrm>
            <a:off x="542706" y="2787774"/>
            <a:ext cx="115013" cy="129614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B8034F-D156-1B1A-6590-BCA34C16FA12}"/>
              </a:ext>
            </a:extLst>
          </p:cNvPr>
          <p:cNvSpPr txBox="1"/>
          <p:nvPr/>
        </p:nvSpPr>
        <p:spPr>
          <a:xfrm rot="16200000">
            <a:off x="-116289" y="3281957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isothermal</a:t>
            </a:r>
          </a:p>
        </p:txBody>
      </p:sp>
    </p:spTree>
    <p:extLst>
      <p:ext uri="{BB962C8B-B14F-4D97-AF65-F5344CB8AC3E}">
        <p14:creationId xmlns:p14="http://schemas.microsoft.com/office/powerpoint/2010/main" val="102529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22071-A4A1-666A-374C-6C5252CBF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the CDC is used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B8A60-4734-6C9B-D029-7F90CFDAE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A06221-8194-B60C-5F1B-C231B2DD5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BBDB76F-A1AA-D0D5-2A63-1F0A54B9F712}"/>
              </a:ext>
            </a:extLst>
          </p:cNvPr>
          <p:cNvSpPr txBox="1"/>
          <p:nvPr/>
        </p:nvSpPr>
        <p:spPr>
          <a:xfrm>
            <a:off x="613386" y="1017038"/>
            <a:ext cx="46859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l">
              <a:buClr>
                <a:schemeClr val="accent6"/>
              </a:buClr>
              <a:buFont typeface="+mj-lt"/>
              <a:buAutoNum type="arabicParenR"/>
            </a:pPr>
            <a:r>
              <a:rPr lang="en-US" sz="1400" b="1" u="sng" dirty="0"/>
              <a:t>Direct measurements</a:t>
            </a:r>
            <a:r>
              <a:rPr lang="en-US" sz="1400" b="1" dirty="0"/>
              <a:t> </a:t>
            </a:r>
            <a:r>
              <a:rPr lang="en-US" sz="1400" dirty="0">
                <a:solidFill>
                  <a:schemeClr val="accent5"/>
                </a:solidFill>
              </a:rPr>
              <a:t>of burden resistors at ppm level (characterization - temperature/power coefficient)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C2425E-E06A-5C6C-88CE-BC8E2CC3DEFC}"/>
              </a:ext>
            </a:extLst>
          </p:cNvPr>
          <p:cNvSpPr txBox="1"/>
          <p:nvPr/>
        </p:nvSpPr>
        <p:spPr>
          <a:xfrm>
            <a:off x="613386" y="1758464"/>
            <a:ext cx="4652845" cy="1677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l">
              <a:buClr>
                <a:schemeClr val="accent6"/>
              </a:buClr>
              <a:buFont typeface="+mj-lt"/>
              <a:buAutoNum type="arabicParenR" startAt="2"/>
            </a:pPr>
            <a:r>
              <a:rPr lang="en-US" sz="1400" b="1" u="sng" dirty="0"/>
              <a:t>Testing and calibration of DCCTs</a:t>
            </a:r>
            <a:endParaRPr lang="en-US" sz="1400" b="1" dirty="0"/>
          </a:p>
          <a:p>
            <a:pPr lvl="1" indent="-22860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Feeding the calibration winding of a DCCT with precise current (using a voltage booster)</a:t>
            </a:r>
          </a:p>
          <a:p>
            <a:pPr lvl="1" indent="-22860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e.g. in-situ calibration of LHC dipole magnet current measuring chain</a:t>
            </a:r>
            <a:endParaRPr lang="hr-HR" sz="1400" dirty="0">
              <a:solidFill>
                <a:schemeClr val="accent5"/>
              </a:solidFill>
            </a:endParaRPr>
          </a:p>
          <a:p>
            <a:pPr lvl="1" indent="-228600" algn="just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Back-to-back measurement (compensation of DCCT secondary current ) – excludes the burden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B21B7A-83CA-D97B-B388-E8333EE8FC28}"/>
              </a:ext>
            </a:extLst>
          </p:cNvPr>
          <p:cNvSpPr txBox="1"/>
          <p:nvPr/>
        </p:nvSpPr>
        <p:spPr>
          <a:xfrm>
            <a:off x="663087" y="3571678"/>
            <a:ext cx="46528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 algn="l">
              <a:buClr>
                <a:schemeClr val="accent6"/>
              </a:buClr>
              <a:buFont typeface="+mj-lt"/>
              <a:buAutoNum type="arabicParenR" startAt="3"/>
            </a:pPr>
            <a:r>
              <a:rPr lang="en-US" sz="1400" b="1" u="sng" dirty="0"/>
              <a:t>Measurement of primary current</a:t>
            </a:r>
            <a:r>
              <a:rPr lang="en-US" sz="1400" b="1" dirty="0"/>
              <a:t> </a:t>
            </a:r>
            <a:r>
              <a:rPr lang="en-US" sz="1400" dirty="0">
                <a:solidFill>
                  <a:schemeClr val="accent5"/>
                </a:solidFill>
              </a:rPr>
              <a:t>using the back-to-back method [3]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BC3CCE0-1BCA-FC28-5A46-904A485F0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2660" y="921649"/>
            <a:ext cx="1872208" cy="7139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9848A7C-EE1A-1AF5-B06A-5DB14BFBD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2660" y="2126363"/>
            <a:ext cx="3528391" cy="8907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B111D75-5F17-885D-B85A-9F69F157BC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0708" y="3435846"/>
            <a:ext cx="3322711" cy="119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18C47-9A00-1A2E-9045-E9A4CC047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 of operation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5D47CA-29C8-3222-3F82-71152A7B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0FB01-EA94-3D9F-7B44-DEB3B905C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63444F-5135-A4B1-371D-043D442BB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125520"/>
            <a:ext cx="4913463" cy="293179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22D5D81-0996-ABB7-16BC-4B0BA3AD1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4432" y="935670"/>
            <a:ext cx="3823120" cy="2778872"/>
          </a:xfrm>
          <a:ln>
            <a:noFill/>
          </a:ln>
        </p:spPr>
        <p:txBody>
          <a:bodyPr>
            <a:noAutofit/>
          </a:bodyPr>
          <a:lstStyle/>
          <a:p>
            <a:pPr marL="274320" indent="-274320" algn="l">
              <a:buFont typeface="+mj-lt"/>
              <a:buAutoNum type="alphaLcParenR"/>
            </a:pPr>
            <a:r>
              <a:rPr lang="en-US" sz="1400" b="1" dirty="0"/>
              <a:t>Z</a:t>
            </a:r>
            <a:r>
              <a:rPr lang="en-US" sz="1400" dirty="0"/>
              <a:t>ero </a:t>
            </a:r>
            <a:r>
              <a:rPr lang="en-US" sz="1400" b="1" dirty="0"/>
              <a:t>F</a:t>
            </a:r>
            <a:r>
              <a:rPr lang="en-US" sz="1400" dirty="0"/>
              <a:t>lux </a:t>
            </a:r>
            <a:r>
              <a:rPr lang="en-US" sz="1400" b="1" dirty="0"/>
              <a:t>D</a:t>
            </a:r>
            <a:r>
              <a:rPr lang="en-US" sz="1400" dirty="0"/>
              <a:t>etector (</a:t>
            </a:r>
            <a:r>
              <a:rPr lang="en-US" sz="1400" b="1" dirty="0"/>
              <a:t>ZFD</a:t>
            </a:r>
            <a:r>
              <a:rPr lang="en-US" sz="1400" dirty="0"/>
              <a:t>)</a:t>
            </a:r>
          </a:p>
          <a:p>
            <a:pPr marL="274320" lvl="1" indent="-182880" algn="l">
              <a:buFont typeface="Wingdings" panose="05000000000000000000" pitchFamily="2" charset="2"/>
              <a:buChar char="Ø"/>
            </a:pPr>
            <a:r>
              <a:rPr lang="en-US" sz="1100" dirty="0"/>
              <a:t>two matched cores, modulated in opposite directions</a:t>
            </a:r>
          </a:p>
          <a:p>
            <a:pPr marL="274320" lvl="1" indent="-182880" algn="l">
              <a:buFont typeface="Wingdings" panose="05000000000000000000" pitchFamily="2" charset="2"/>
              <a:buChar char="Ø"/>
            </a:pPr>
            <a:r>
              <a:rPr lang="en-US" sz="1100" dirty="0"/>
              <a:t>2</a:t>
            </a:r>
            <a:r>
              <a:rPr lang="en-US" sz="1100" baseline="30000" dirty="0"/>
              <a:t>nd</a:t>
            </a:r>
            <a:r>
              <a:rPr lang="en-US" sz="1100" dirty="0"/>
              <a:t> harmonic proportional to DC flux</a:t>
            </a:r>
          </a:p>
          <a:p>
            <a:pPr marL="274320" lvl="1" indent="-182880" algn="l">
              <a:buFont typeface="Wingdings" panose="05000000000000000000" pitchFamily="2" charset="2"/>
              <a:buChar char="Ø"/>
            </a:pPr>
            <a:r>
              <a:rPr lang="en-US" sz="1100" dirty="0"/>
              <a:t>closed-loop system with DC and AC feedback paths</a:t>
            </a:r>
          </a:p>
          <a:p>
            <a:pPr marL="274320" indent="-274320" algn="l">
              <a:buFont typeface="Wingdings" charset="2"/>
              <a:buAutoNum type="alphaLcParenR"/>
            </a:pPr>
            <a:r>
              <a:rPr lang="en-US" sz="1400" b="1" dirty="0"/>
              <a:t>10 mA primary reference current</a:t>
            </a:r>
          </a:p>
          <a:p>
            <a:pPr marL="0" indent="0" algn="l">
              <a:buNone/>
            </a:pPr>
            <a:br>
              <a:rPr lang="en-US" sz="1400" b="1" dirty="0"/>
            </a:br>
            <a:r>
              <a:rPr lang="en-US" sz="1400" b="1" dirty="0"/>
              <a:t>   Resolution</a:t>
            </a:r>
            <a:r>
              <a:rPr lang="en-US" sz="1400" dirty="0"/>
              <a:t>: &gt;24 bits (theoretically 28 bits)</a:t>
            </a:r>
          </a:p>
          <a:p>
            <a:pPr marL="274320" indent="-274320" algn="l">
              <a:buFont typeface="+mj-lt"/>
              <a:buAutoNum type="alphaLcParenR" startAt="3"/>
            </a:pPr>
            <a:r>
              <a:rPr lang="en-US" sz="1400" dirty="0"/>
              <a:t>coarse: binary-encoded windings (12 b)</a:t>
            </a:r>
          </a:p>
          <a:p>
            <a:pPr marL="274320" indent="-274320" algn="l">
              <a:buFont typeface="Wingdings" charset="2"/>
              <a:buAutoNum type="alphaLcParenR" startAt="3"/>
            </a:pPr>
            <a:r>
              <a:rPr lang="en-US" sz="1400" dirty="0"/>
              <a:t>fine: one-turn DAC (16 b)</a:t>
            </a:r>
          </a:p>
          <a:p>
            <a:pPr marL="274320" indent="-274320" algn="l">
              <a:buAutoNum type="alphaLcParenR" startAt="3"/>
            </a:pPr>
            <a:r>
              <a:rPr lang="en-US" sz="1400" b="1" dirty="0"/>
              <a:t>Output ranges: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6E84E3-4E24-1531-9893-13EAE4EEFDCA}"/>
              </a:ext>
            </a:extLst>
          </p:cNvPr>
          <p:cNvSpPr txBox="1"/>
          <p:nvPr/>
        </p:nvSpPr>
        <p:spPr>
          <a:xfrm>
            <a:off x="1826296" y="362693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3CC643-F541-D30B-A152-8674CCDF1E40}"/>
              </a:ext>
            </a:extLst>
          </p:cNvPr>
          <p:cNvSpPr txBox="1"/>
          <p:nvPr/>
        </p:nvSpPr>
        <p:spPr>
          <a:xfrm>
            <a:off x="4308773" y="191762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46E8F0-4F4F-2F55-D4E3-76457FFFA56C}"/>
              </a:ext>
            </a:extLst>
          </p:cNvPr>
          <p:cNvSpPr txBox="1"/>
          <p:nvPr/>
        </p:nvSpPr>
        <p:spPr>
          <a:xfrm>
            <a:off x="659648" y="289028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4719F6-648D-24C5-6BDE-94FC63D10C84}"/>
              </a:ext>
            </a:extLst>
          </p:cNvPr>
          <p:cNvSpPr/>
          <p:nvPr/>
        </p:nvSpPr>
        <p:spPr>
          <a:xfrm>
            <a:off x="863515" y="1203599"/>
            <a:ext cx="742783" cy="72008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49F107-3BB2-B46A-DE86-09FC7A5FD36D}"/>
              </a:ext>
            </a:extLst>
          </p:cNvPr>
          <p:cNvSpPr/>
          <p:nvPr/>
        </p:nvSpPr>
        <p:spPr>
          <a:xfrm>
            <a:off x="1756992" y="1707654"/>
            <a:ext cx="2592288" cy="5853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BAB167-BAC3-88AA-B51F-539DFE69C865}"/>
              </a:ext>
            </a:extLst>
          </p:cNvPr>
          <p:cNvSpPr/>
          <p:nvPr/>
        </p:nvSpPr>
        <p:spPr>
          <a:xfrm>
            <a:off x="458041" y="2222269"/>
            <a:ext cx="1010919" cy="668017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ABAB167-BAC3-88AA-B51F-539DFE69C865}"/>
              </a:ext>
            </a:extLst>
          </p:cNvPr>
          <p:cNvSpPr/>
          <p:nvPr/>
        </p:nvSpPr>
        <p:spPr>
          <a:xfrm>
            <a:off x="3313310" y="2904642"/>
            <a:ext cx="1035970" cy="45919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D8BC45-E679-E6B1-2DCD-FFC19FD510E5}"/>
              </a:ext>
            </a:extLst>
          </p:cNvPr>
          <p:cNvSpPr/>
          <p:nvPr/>
        </p:nvSpPr>
        <p:spPr>
          <a:xfrm>
            <a:off x="1670566" y="2899516"/>
            <a:ext cx="683025" cy="741773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F7D0DE-162D-4B7D-8F5B-7A020E568E37}"/>
              </a:ext>
            </a:extLst>
          </p:cNvPr>
          <p:cNvSpPr txBox="1"/>
          <p:nvPr/>
        </p:nvSpPr>
        <p:spPr>
          <a:xfrm>
            <a:off x="485729" y="140241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061778-2282-3C5D-DFA9-3DA046558D7D}"/>
              </a:ext>
            </a:extLst>
          </p:cNvPr>
          <p:cNvSpPr txBox="1"/>
          <p:nvPr/>
        </p:nvSpPr>
        <p:spPr>
          <a:xfrm>
            <a:off x="4324229" y="3026489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e)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822091D-7EA6-FE9A-71CE-6B003A1620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019040"/>
              </p:ext>
            </p:extLst>
          </p:nvPr>
        </p:nvGraphicFramePr>
        <p:xfrm>
          <a:off x="5527645" y="3357940"/>
          <a:ext cx="3159155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63">
                  <a:extLst>
                    <a:ext uri="{9D8B030D-6E8A-4147-A177-3AD203B41FA5}">
                      <a16:colId xmlns:a16="http://schemas.microsoft.com/office/drawing/2014/main" val="3133724099"/>
                    </a:ext>
                  </a:extLst>
                </a:gridCol>
                <a:gridCol w="521096">
                  <a:extLst>
                    <a:ext uri="{9D8B030D-6E8A-4147-A177-3AD203B41FA5}">
                      <a16:colId xmlns:a16="http://schemas.microsoft.com/office/drawing/2014/main" val="2451531034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469075249"/>
                    </a:ext>
                  </a:extLst>
                </a:gridCol>
                <a:gridCol w="585609">
                  <a:extLst>
                    <a:ext uri="{9D8B030D-6E8A-4147-A177-3AD203B41FA5}">
                      <a16:colId xmlns:a16="http://schemas.microsoft.com/office/drawing/2014/main" val="2454741203"/>
                    </a:ext>
                  </a:extLst>
                </a:gridCol>
                <a:gridCol w="631831">
                  <a:extLst>
                    <a:ext uri="{9D8B030D-6E8A-4147-A177-3AD203B41FA5}">
                      <a16:colId xmlns:a16="http://schemas.microsoft.com/office/drawing/2014/main" val="2103749170"/>
                    </a:ext>
                  </a:extLst>
                </a:gridCol>
              </a:tblGrid>
              <a:tr h="17329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Current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±1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±2.5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±5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±10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686523"/>
                  </a:ext>
                </a:extLst>
              </a:tr>
              <a:tr h="173290">
                <a:tc>
                  <a:txBody>
                    <a:bodyPr/>
                    <a:lstStyle/>
                    <a:p>
                      <a:pPr algn="ctr"/>
                      <a:r>
                        <a:rPr lang="en-US" sz="1050" i="1" dirty="0"/>
                        <a:t>N</a:t>
                      </a:r>
                      <a:r>
                        <a:rPr lang="en-US" sz="1050" i="1" baseline="-25000" dirty="0"/>
                        <a:t>S</a:t>
                      </a:r>
                      <a:r>
                        <a:rPr lang="en-US" sz="1050" dirty="0"/>
                        <a:t> (turns)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531866"/>
                  </a:ext>
                </a:extLst>
              </a:tr>
              <a:tr h="17329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i="1" dirty="0"/>
                        <a:t>N</a:t>
                      </a:r>
                      <a:r>
                        <a:rPr lang="en-US" sz="1050" i="1" baseline="-25000" dirty="0"/>
                        <a:t>P </a:t>
                      </a:r>
                      <a:r>
                        <a:rPr lang="en-US" sz="1050" i="1" dirty="0"/>
                        <a:t>/ N</a:t>
                      </a:r>
                      <a:r>
                        <a:rPr lang="en-US" sz="1050" i="1" baseline="-25000" dirty="0"/>
                        <a:t>S</a:t>
                      </a:r>
                    </a:p>
                    <a:p>
                      <a:pPr algn="ctr"/>
                      <a:r>
                        <a:rPr lang="en-US" sz="1050" dirty="0"/>
                        <a:t>at full scale</a:t>
                      </a:r>
                    </a:p>
                    <a:p>
                      <a:pPr algn="ctr"/>
                      <a:r>
                        <a:rPr lang="en-US" sz="1050" dirty="0"/>
                        <a:t>(</a:t>
                      </a:r>
                      <a:r>
                        <a:rPr lang="en-US" sz="1050" i="1" dirty="0"/>
                        <a:t>N</a:t>
                      </a:r>
                      <a:r>
                        <a:rPr lang="en-US" sz="1050" i="1" baseline="-25000" dirty="0"/>
                        <a:t>P</a:t>
                      </a:r>
                      <a:r>
                        <a:rPr lang="en-US" sz="1050" i="1" baseline="0" dirty="0"/>
                        <a:t> = 4096)</a:t>
                      </a:r>
                      <a:endParaRPr lang="en-US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102.4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512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8106554"/>
                  </a:ext>
                </a:extLst>
              </a:tr>
            </a:tbl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90521BD-420D-1426-258E-D42573C170C8}"/>
              </a:ext>
            </a:extLst>
          </p:cNvPr>
          <p:cNvSpPr/>
          <p:nvPr/>
        </p:nvSpPr>
        <p:spPr>
          <a:xfrm>
            <a:off x="7516368" y="3337560"/>
            <a:ext cx="501062" cy="1097280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8C6E48-5A98-DD6E-ECF0-198E75D2449A}"/>
              </a:ext>
            </a:extLst>
          </p:cNvPr>
          <p:cNvSpPr txBox="1"/>
          <p:nvPr/>
        </p:nvSpPr>
        <p:spPr>
          <a:xfrm>
            <a:off x="7011695" y="4424495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Nominal (DCCT)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CA0DC7-8471-658A-9D1E-289C016F5318}"/>
              </a:ext>
            </a:extLst>
          </p:cNvPr>
          <p:cNvSpPr txBox="1"/>
          <p:nvPr/>
        </p:nvSpPr>
        <p:spPr>
          <a:xfrm>
            <a:off x="1846080" y="1508941"/>
            <a:ext cx="10150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1" dirty="0"/>
              <a:t>N</a:t>
            </a:r>
            <a:r>
              <a:rPr lang="en-US" sz="900" b="1" i="1" baseline="-25000" dirty="0"/>
              <a:t>P</a:t>
            </a:r>
            <a:r>
              <a:rPr lang="en-US" sz="900" dirty="0"/>
              <a:t> = 1/2/…4096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786FB6-62AE-77C4-C8C4-34C36FE02F40}"/>
              </a:ext>
            </a:extLst>
          </p:cNvPr>
          <p:cNvSpPr txBox="1"/>
          <p:nvPr/>
        </p:nvSpPr>
        <p:spPr>
          <a:xfrm>
            <a:off x="4380639" y="2899516"/>
            <a:ext cx="9316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i="1" dirty="0"/>
              <a:t>N</a:t>
            </a:r>
            <a:r>
              <a:rPr lang="en-US" sz="900" b="1" i="1" baseline="-25000" dirty="0"/>
              <a:t>S</a:t>
            </a:r>
            <a:r>
              <a:rPr lang="en-US" sz="900" dirty="0"/>
              <a:t> = 4/8/16/40</a:t>
            </a:r>
          </a:p>
        </p:txBody>
      </p:sp>
    </p:spTree>
    <p:extLst>
      <p:ext uri="{BB962C8B-B14F-4D97-AF65-F5344CB8AC3E}">
        <p14:creationId xmlns:p14="http://schemas.microsoft.com/office/powerpoint/2010/main" val="105469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9" grpId="0" animBg="1"/>
      <p:bldP spid="21" grpId="0"/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E7539734-40E3-A373-A28D-0C1E2F295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804831"/>
            <a:ext cx="8136523" cy="1482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B3AA65-86B2-E33F-CFB4-F1C5CFAE1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control loop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48DCD5-7201-B1A1-82D1-8A9F06BEA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27FFFA-36BB-9617-4BF8-FF8D755E5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E63DF6FD-1CB8-D491-859F-221210ED4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788" y="1051818"/>
            <a:ext cx="8182692" cy="1447924"/>
          </a:xfrm>
        </p:spPr>
        <p:txBody>
          <a:bodyPr>
            <a:normAutofit fontScale="92500"/>
          </a:bodyPr>
          <a:lstStyle/>
          <a:p>
            <a:pPr marL="182880" indent="-182880" algn="l"/>
            <a:r>
              <a:rPr lang="en-US" sz="1400" b="1" dirty="0"/>
              <a:t>Objectives:</a:t>
            </a:r>
          </a:p>
          <a:p>
            <a:pPr marL="274320" lvl="1" indent="-274320" algn="l">
              <a:buFont typeface="+mj-lt"/>
              <a:buAutoNum type="alphaLcParenR"/>
            </a:pPr>
            <a:r>
              <a:rPr lang="en-US" sz="1600" u="sng" dirty="0"/>
              <a:t>High DC gain</a:t>
            </a:r>
            <a:r>
              <a:rPr lang="en-US" sz="1600" dirty="0"/>
              <a:t> – minimize steady-state error</a:t>
            </a:r>
          </a:p>
          <a:p>
            <a:pPr marL="274320" lvl="1" indent="-274320" algn="l">
              <a:buFont typeface="+mj-lt"/>
              <a:buAutoNum type="alphaLcParenR"/>
            </a:pPr>
            <a:r>
              <a:rPr lang="en-US" sz="1600" u="sng" dirty="0"/>
              <a:t>Very good AC response</a:t>
            </a:r>
            <a:r>
              <a:rPr lang="en-US" sz="1600" dirty="0"/>
              <a:t> – </a:t>
            </a:r>
            <a:r>
              <a:rPr lang="hr-HR" sz="1600" dirty="0"/>
              <a:t>reduce</a:t>
            </a:r>
            <a:r>
              <a:rPr lang="en-US" sz="1600" dirty="0"/>
              <a:t> the effects of transients during the primary relay actuations</a:t>
            </a:r>
          </a:p>
          <a:p>
            <a:pPr marL="274320" lvl="1" indent="-274320" algn="l">
              <a:buFont typeface="+mj-lt"/>
              <a:buAutoNum type="alphaLcParenR"/>
            </a:pPr>
            <a:r>
              <a:rPr lang="en-US" sz="1600" u="sng" dirty="0"/>
              <a:t>Variable gain</a:t>
            </a:r>
            <a:r>
              <a:rPr lang="en-US" sz="1600" dirty="0"/>
              <a:t> – due to different output ranges (numbers of secondary turns)</a:t>
            </a:r>
          </a:p>
          <a:p>
            <a:pPr marL="274320" lvl="1" indent="-274320" algn="l">
              <a:buFont typeface="+mj-lt"/>
              <a:buAutoNum type="alphaLcParenR"/>
            </a:pPr>
            <a:r>
              <a:rPr lang="en-US" sz="1600" u="sng" dirty="0"/>
              <a:t>Integrator clamps</a:t>
            </a:r>
            <a:r>
              <a:rPr lang="en-US" sz="1600" dirty="0"/>
              <a:t> – during startup and range changes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AB7143-FF8E-BB15-3B0D-67EDF19A9DEE}"/>
              </a:ext>
            </a:extLst>
          </p:cNvPr>
          <p:cNvSpPr txBox="1"/>
          <p:nvPr/>
        </p:nvSpPr>
        <p:spPr>
          <a:xfrm>
            <a:off x="4729058" y="436265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9EC6BD-4CAF-35D2-96A0-2A0F1DC00B90}"/>
              </a:ext>
            </a:extLst>
          </p:cNvPr>
          <p:cNvSpPr txBox="1"/>
          <p:nvPr/>
        </p:nvSpPr>
        <p:spPr>
          <a:xfrm>
            <a:off x="3235423" y="2465841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787E5F-F4CC-67C7-E882-0075FAE8AB25}"/>
              </a:ext>
            </a:extLst>
          </p:cNvPr>
          <p:cNvSpPr txBox="1"/>
          <p:nvPr/>
        </p:nvSpPr>
        <p:spPr>
          <a:xfrm>
            <a:off x="6590715" y="314513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D097E8-D286-947E-0E1E-A88985C81A0C}"/>
              </a:ext>
            </a:extLst>
          </p:cNvPr>
          <p:cNvSpPr txBox="1"/>
          <p:nvPr/>
        </p:nvSpPr>
        <p:spPr>
          <a:xfrm>
            <a:off x="6592937" y="281414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d)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6DEA11B9-63BE-7F81-9946-BAA549B835C7}"/>
              </a:ext>
            </a:extLst>
          </p:cNvPr>
          <p:cNvSpPr/>
          <p:nvPr/>
        </p:nvSpPr>
        <p:spPr>
          <a:xfrm rot="5400000">
            <a:off x="4839682" y="1692717"/>
            <a:ext cx="168603" cy="5200689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8577FE-7456-E4AD-5F27-0639CBBD53CE}"/>
              </a:ext>
            </a:extLst>
          </p:cNvPr>
          <p:cNvSpPr/>
          <p:nvPr/>
        </p:nvSpPr>
        <p:spPr>
          <a:xfrm>
            <a:off x="2259647" y="2814147"/>
            <a:ext cx="2731251" cy="69370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FCB967F-4BAF-DA3A-EB03-88724C172C68}"/>
              </a:ext>
            </a:extLst>
          </p:cNvPr>
          <p:cNvCxnSpPr>
            <a:cxnSpLocks/>
          </p:cNvCxnSpPr>
          <p:nvPr/>
        </p:nvCxnSpPr>
        <p:spPr>
          <a:xfrm>
            <a:off x="6768407" y="3480411"/>
            <a:ext cx="0" cy="17158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1F8F116-7711-3794-6587-CBA6E957B423}"/>
              </a:ext>
            </a:extLst>
          </p:cNvPr>
          <p:cNvCxnSpPr>
            <a:cxnSpLocks/>
          </p:cNvCxnSpPr>
          <p:nvPr/>
        </p:nvCxnSpPr>
        <p:spPr>
          <a:xfrm flipH="1">
            <a:off x="6294713" y="3117481"/>
            <a:ext cx="391474" cy="401555"/>
          </a:xfrm>
          <a:prstGeom prst="straightConnector1">
            <a:avLst/>
          </a:prstGeom>
          <a:ln>
            <a:solidFill>
              <a:srgbClr val="299F2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8479326-9625-FD8C-C2DA-3DF36EEFFF9D}"/>
              </a:ext>
            </a:extLst>
          </p:cNvPr>
          <p:cNvCxnSpPr>
            <a:cxnSpLocks/>
          </p:cNvCxnSpPr>
          <p:nvPr/>
        </p:nvCxnSpPr>
        <p:spPr>
          <a:xfrm>
            <a:off x="6897175" y="3117481"/>
            <a:ext cx="339121" cy="396986"/>
          </a:xfrm>
          <a:prstGeom prst="straightConnector1">
            <a:avLst/>
          </a:prstGeom>
          <a:ln>
            <a:solidFill>
              <a:srgbClr val="299F2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550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9" grpId="0"/>
      <p:bldP spid="10" grpId="0"/>
      <p:bldP spid="11" grpId="0"/>
      <p:bldP spid="12" grpId="0"/>
      <p:bldP spid="13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diagram of a computer system&#10;&#10;Description automatically generated">
            <a:extLst>
              <a:ext uri="{FF2B5EF4-FFF2-40B4-BE49-F238E27FC236}">
                <a16:creationId xmlns:a16="http://schemas.microsoft.com/office/drawing/2014/main" id="{3D5E5644-DBC5-9639-AEBF-9C14E8952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804831"/>
            <a:ext cx="8136523" cy="1482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51F373-D509-8F64-6BE8-E25A2A3E0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sources – low-frequency noise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D1C5BC-95DF-5763-D6A5-B9CDF46A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A4E99-BB33-F62A-9654-FAE9ED055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3AACC7-B6CE-3615-0B8F-E97B66C4DF1B}"/>
              </a:ext>
            </a:extLst>
          </p:cNvPr>
          <p:cNvSpPr/>
          <p:nvPr/>
        </p:nvSpPr>
        <p:spPr>
          <a:xfrm>
            <a:off x="4067944" y="4008820"/>
            <a:ext cx="360040" cy="25705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AC5709-9DE8-149D-0718-1D2E38E94286}"/>
              </a:ext>
            </a:extLst>
          </p:cNvPr>
          <p:cNvSpPr/>
          <p:nvPr/>
        </p:nvSpPr>
        <p:spPr>
          <a:xfrm>
            <a:off x="1685704" y="4051703"/>
            <a:ext cx="510032" cy="257383"/>
          </a:xfrm>
          <a:prstGeom prst="rect">
            <a:avLst/>
          </a:prstGeom>
          <a:noFill/>
          <a:ln w="25400">
            <a:solidFill>
              <a:srgbClr val="299F2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D747FC-F8D0-5191-888B-A550EB424930}"/>
              </a:ext>
            </a:extLst>
          </p:cNvPr>
          <p:cNvSpPr/>
          <p:nvPr/>
        </p:nvSpPr>
        <p:spPr>
          <a:xfrm>
            <a:off x="863751" y="4008821"/>
            <a:ext cx="432048" cy="257056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6748EE5-E91F-ADB3-A23D-2E069A4E9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109453"/>
              </p:ext>
            </p:extLst>
          </p:nvPr>
        </p:nvGraphicFramePr>
        <p:xfrm>
          <a:off x="707776" y="786200"/>
          <a:ext cx="782422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8801">
                  <a:extLst>
                    <a:ext uri="{9D8B030D-6E8A-4147-A177-3AD203B41FA5}">
                      <a16:colId xmlns:a16="http://schemas.microsoft.com/office/drawing/2014/main" val="1603335162"/>
                    </a:ext>
                  </a:extLst>
                </a:gridCol>
                <a:gridCol w="4071247">
                  <a:extLst>
                    <a:ext uri="{9D8B030D-6E8A-4147-A177-3AD203B41FA5}">
                      <a16:colId xmlns:a16="http://schemas.microsoft.com/office/drawing/2014/main" val="403362823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487311873"/>
                    </a:ext>
                  </a:extLst>
                </a:gridCol>
              </a:tblGrid>
              <a:tr h="27556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Scaling (at low frequencies)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538863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3F16A75-28E6-43CF-00CB-DAC26955FDDE}"/>
              </a:ext>
            </a:extLst>
          </p:cNvPr>
          <p:cNvSpPr txBox="1"/>
          <p:nvPr/>
        </p:nvSpPr>
        <p:spPr>
          <a:xfrm>
            <a:off x="4067944" y="421864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F6511C-7BA1-A0C0-3F74-F84D2816F6EE}"/>
              </a:ext>
            </a:extLst>
          </p:cNvPr>
          <p:cNvSpPr txBox="1"/>
          <p:nvPr/>
        </p:nvSpPr>
        <p:spPr>
          <a:xfrm>
            <a:off x="2187520" y="409011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CDC63F-2018-624A-07B3-C454010C6AEE}"/>
              </a:ext>
            </a:extLst>
          </p:cNvPr>
          <p:cNvSpPr txBox="1"/>
          <p:nvPr/>
        </p:nvSpPr>
        <p:spPr>
          <a:xfrm>
            <a:off x="884850" y="421864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FC0A7260-F11B-5D6C-7D84-ABD5ADAD7EA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9785033"/>
                  </p:ext>
                </p:extLst>
              </p:nvPr>
            </p:nvGraphicFramePr>
            <p:xfrm>
              <a:off x="707776" y="2122334"/>
              <a:ext cx="7824224" cy="518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8801">
                      <a:extLst>
                        <a:ext uri="{9D8B030D-6E8A-4147-A177-3AD203B41FA5}">
                          <a16:colId xmlns:a16="http://schemas.microsoft.com/office/drawing/2014/main" val="4234233731"/>
                        </a:ext>
                      </a:extLst>
                    </a:gridCol>
                    <a:gridCol w="4071247">
                      <a:extLst>
                        <a:ext uri="{9D8B030D-6E8A-4147-A177-3AD203B41FA5}">
                          <a16:colId xmlns:a16="http://schemas.microsoft.com/office/drawing/2014/main" val="3761667284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1141327624"/>
                        </a:ext>
                      </a:extLst>
                    </a:gridCol>
                  </a:tblGrid>
                  <a:tr h="275568">
                    <a:tc>
                      <a:txBody>
                        <a:bodyPr/>
                        <a:lstStyle/>
                        <a:p>
                          <a:pPr marL="228600" indent="-228600">
                            <a:buClr>
                              <a:schemeClr val="accent6"/>
                            </a:buClr>
                            <a:buFont typeface="+mj-lt"/>
                            <a:buAutoNum type="alphaLcParenR" startAt="3"/>
                          </a:pPr>
                          <a:r>
                            <a:rPr lang="en-US" sz="1400" b="1" dirty="0">
                              <a:solidFill>
                                <a:schemeClr val="tx2"/>
                              </a:solidFill>
                            </a:rPr>
                            <a:t>Primary current reference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2"/>
                              </a:solidFill>
                            </a:rPr>
                            <a:t>Internal voltage reference (LTZ1000 or ADR1000), U→U conversion (~7 V to 10 V),  U→I conversion (10 V to 10 mA)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100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𝒓𝒆𝒇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𝒓𝒆𝒇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den>
                                </m:f>
                                <m:r>
                                  <a:rPr lang="en-US" sz="1100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𝑷</m:t>
                                        </m:r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𝑺</m:t>
                                        </m:r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𝑷</m:t>
                                        </m:r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𝑺</m:t>
                                        </m:r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1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303542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>
                <a:extLst>
                  <a:ext uri="{FF2B5EF4-FFF2-40B4-BE49-F238E27FC236}">
                    <a16:creationId xmlns:a16="http://schemas.microsoft.com/office/drawing/2014/main" id="{FC0A7260-F11B-5D6C-7D84-ABD5ADAD7EA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9785033"/>
                  </p:ext>
                </p:extLst>
              </p:nvPr>
            </p:nvGraphicFramePr>
            <p:xfrm>
              <a:off x="707776" y="2122334"/>
              <a:ext cx="7824224" cy="518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8801">
                      <a:extLst>
                        <a:ext uri="{9D8B030D-6E8A-4147-A177-3AD203B41FA5}">
                          <a16:colId xmlns:a16="http://schemas.microsoft.com/office/drawing/2014/main" val="4234233731"/>
                        </a:ext>
                      </a:extLst>
                    </a:gridCol>
                    <a:gridCol w="4071247">
                      <a:extLst>
                        <a:ext uri="{9D8B030D-6E8A-4147-A177-3AD203B41FA5}">
                          <a16:colId xmlns:a16="http://schemas.microsoft.com/office/drawing/2014/main" val="3761667284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1141327624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marL="228600" indent="-228600">
                            <a:buClr>
                              <a:schemeClr val="accent6"/>
                            </a:buClr>
                            <a:buFont typeface="+mj-lt"/>
                            <a:buAutoNum type="alphaLcParenR" startAt="3"/>
                          </a:pPr>
                          <a:r>
                            <a:rPr lang="en-US" sz="1400" b="1" dirty="0">
                              <a:solidFill>
                                <a:schemeClr val="tx2"/>
                              </a:solidFill>
                            </a:rPr>
                            <a:t>Primary current reference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2"/>
                              </a:solidFill>
                            </a:rPr>
                            <a:t>Internal voltage reference (LTZ1000 or ADR1000), U→U conversion (~7 V to 10 V),  U→I conversion (10 V to 10 mA)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4231" t="-2326" r="-1538" b="-116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3035422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E4055BB5-4E09-D166-41C7-C576CD72EF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6218916"/>
                  </p:ext>
                </p:extLst>
              </p:nvPr>
            </p:nvGraphicFramePr>
            <p:xfrm>
              <a:off x="707776" y="1678729"/>
              <a:ext cx="7824224" cy="46062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8801">
                      <a:extLst>
                        <a:ext uri="{9D8B030D-6E8A-4147-A177-3AD203B41FA5}">
                          <a16:colId xmlns:a16="http://schemas.microsoft.com/office/drawing/2014/main" val="3788886595"/>
                        </a:ext>
                      </a:extLst>
                    </a:gridCol>
                    <a:gridCol w="4071247">
                      <a:extLst>
                        <a:ext uri="{9D8B030D-6E8A-4147-A177-3AD203B41FA5}">
                          <a16:colId xmlns:a16="http://schemas.microsoft.com/office/drawing/2014/main" val="2084992770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3810636330"/>
                        </a:ext>
                      </a:extLst>
                    </a:gridCol>
                  </a:tblGrid>
                  <a:tr h="275568">
                    <a:tc>
                      <a:txBody>
                        <a:bodyPr/>
                        <a:lstStyle/>
                        <a:p>
                          <a:pPr marL="228600" indent="-228600">
                            <a:buClr>
                              <a:schemeClr val="accent6"/>
                            </a:buClr>
                            <a:buFont typeface="+mj-lt"/>
                            <a:buAutoNum type="alphaLcParenR" startAt="2"/>
                          </a:pPr>
                          <a:r>
                            <a:rPr lang="en-US" sz="1400" b="1" dirty="0">
                              <a:solidFill>
                                <a:schemeClr val="tx2"/>
                              </a:solidFill>
                            </a:rPr>
                            <a:t>Magnetics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2"/>
                              </a:solidFill>
                            </a:rPr>
                            <a:t>Magnetic (</a:t>
                          </a:r>
                          <a:r>
                            <a:rPr lang="en-US" sz="1100" dirty="0" err="1">
                              <a:solidFill>
                                <a:schemeClr val="tx2"/>
                              </a:solidFill>
                            </a:rPr>
                            <a:t>Barkhausen</a:t>
                          </a:r>
                          <a:r>
                            <a:rPr lang="en-US" sz="1100" dirty="0">
                              <a:solidFill>
                                <a:schemeClr val="tx2"/>
                              </a:solidFill>
                            </a:rPr>
                            <a:t>) noise, BH curve temperature dependence, remanence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100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𝒎𝒂𝒈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𝒎𝒂𝒈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den>
                                </m:f>
                                <m:r>
                                  <a:rPr lang="en-US" sz="1100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𝑺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𝑺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1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2650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E4055BB5-4E09-D166-41C7-C576CD72EF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6218916"/>
                  </p:ext>
                </p:extLst>
              </p:nvPr>
            </p:nvGraphicFramePr>
            <p:xfrm>
              <a:off x="707776" y="1678729"/>
              <a:ext cx="7824224" cy="46062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8801">
                      <a:extLst>
                        <a:ext uri="{9D8B030D-6E8A-4147-A177-3AD203B41FA5}">
                          <a16:colId xmlns:a16="http://schemas.microsoft.com/office/drawing/2014/main" val="3788886595"/>
                        </a:ext>
                      </a:extLst>
                    </a:gridCol>
                    <a:gridCol w="4071247">
                      <a:extLst>
                        <a:ext uri="{9D8B030D-6E8A-4147-A177-3AD203B41FA5}">
                          <a16:colId xmlns:a16="http://schemas.microsoft.com/office/drawing/2014/main" val="2084992770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3810636330"/>
                        </a:ext>
                      </a:extLst>
                    </a:gridCol>
                  </a:tblGrid>
                  <a:tr h="460629">
                    <a:tc>
                      <a:txBody>
                        <a:bodyPr/>
                        <a:lstStyle/>
                        <a:p>
                          <a:pPr marL="228600" indent="-228600">
                            <a:buClr>
                              <a:schemeClr val="accent6"/>
                            </a:buClr>
                            <a:buFont typeface="+mj-lt"/>
                            <a:buAutoNum type="alphaLcParenR" startAt="2"/>
                          </a:pPr>
                          <a:r>
                            <a:rPr lang="en-US" sz="1400" b="1" dirty="0">
                              <a:solidFill>
                                <a:schemeClr val="tx2"/>
                              </a:solidFill>
                            </a:rPr>
                            <a:t>Magnetics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2"/>
                              </a:solidFill>
                            </a:rPr>
                            <a:t>Magnetic (</a:t>
                          </a:r>
                          <a:r>
                            <a:rPr lang="en-US" sz="1100" dirty="0" err="1">
                              <a:solidFill>
                                <a:schemeClr val="tx2"/>
                              </a:solidFill>
                            </a:rPr>
                            <a:t>Barkhausen</a:t>
                          </a:r>
                          <a:r>
                            <a:rPr lang="en-US" sz="1100" dirty="0">
                              <a:solidFill>
                                <a:schemeClr val="tx2"/>
                              </a:solidFill>
                            </a:rPr>
                            <a:t>) noise, BH curve temperature dependence, remanence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94231" t="-1316" r="-1538" b="-65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26509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296E0702-3B49-6F42-797D-2676F6542B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7636644"/>
                  </p:ext>
                </p:extLst>
              </p:nvPr>
            </p:nvGraphicFramePr>
            <p:xfrm>
              <a:off x="707776" y="1207667"/>
              <a:ext cx="7824224" cy="45910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8801">
                      <a:extLst>
                        <a:ext uri="{9D8B030D-6E8A-4147-A177-3AD203B41FA5}">
                          <a16:colId xmlns:a16="http://schemas.microsoft.com/office/drawing/2014/main" val="2722072861"/>
                        </a:ext>
                      </a:extLst>
                    </a:gridCol>
                    <a:gridCol w="4071247">
                      <a:extLst>
                        <a:ext uri="{9D8B030D-6E8A-4147-A177-3AD203B41FA5}">
                          <a16:colId xmlns:a16="http://schemas.microsoft.com/office/drawing/2014/main" val="3005830700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2375343230"/>
                        </a:ext>
                      </a:extLst>
                    </a:gridCol>
                  </a:tblGrid>
                  <a:tr h="275568">
                    <a:tc>
                      <a:txBody>
                        <a:bodyPr/>
                        <a:lstStyle/>
                        <a:p>
                          <a:pPr marL="228600" indent="-228600">
                            <a:buClr>
                              <a:schemeClr val="accent6"/>
                            </a:buClr>
                            <a:buAutoNum type="alphaLcParenR"/>
                          </a:pPr>
                          <a:r>
                            <a:rPr lang="en-US" sz="1400" b="1" dirty="0">
                              <a:solidFill>
                                <a:schemeClr val="tx2"/>
                              </a:solidFill>
                            </a:rPr>
                            <a:t>Electronics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2"/>
                              </a:solidFill>
                            </a:rPr>
                            <a:t>1/f noise of the operational amplifiers, offset, drift, thermal noise, ground sensing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100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𝒆𝒍𝒆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𝜺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𝒆𝒍𝒆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den>
                                </m:f>
                                <m:r>
                                  <a:rPr lang="en-US" sz="1100" b="1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1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𝑺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1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𝑵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𝑺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1" i="1" smtClean="0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n-US" sz="1100" b="1" dirty="0">
                            <a:solidFill>
                              <a:schemeClr val="tx2"/>
                            </a:solidFill>
                          </a:endParaRP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94980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296E0702-3B49-6F42-797D-2676F6542B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17636644"/>
                  </p:ext>
                </p:extLst>
              </p:nvPr>
            </p:nvGraphicFramePr>
            <p:xfrm>
              <a:off x="707776" y="1207667"/>
              <a:ext cx="7824224" cy="45910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8801">
                      <a:extLst>
                        <a:ext uri="{9D8B030D-6E8A-4147-A177-3AD203B41FA5}">
                          <a16:colId xmlns:a16="http://schemas.microsoft.com/office/drawing/2014/main" val="2722072861"/>
                        </a:ext>
                      </a:extLst>
                    </a:gridCol>
                    <a:gridCol w="4071247">
                      <a:extLst>
                        <a:ext uri="{9D8B030D-6E8A-4147-A177-3AD203B41FA5}">
                          <a16:colId xmlns:a16="http://schemas.microsoft.com/office/drawing/2014/main" val="3005830700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2375343230"/>
                        </a:ext>
                      </a:extLst>
                    </a:gridCol>
                  </a:tblGrid>
                  <a:tr h="459105">
                    <a:tc>
                      <a:txBody>
                        <a:bodyPr/>
                        <a:lstStyle/>
                        <a:p>
                          <a:pPr marL="228600" indent="-228600">
                            <a:buClr>
                              <a:schemeClr val="accent6"/>
                            </a:buClr>
                            <a:buAutoNum type="alphaLcParenR"/>
                          </a:pPr>
                          <a:r>
                            <a:rPr lang="en-US" sz="1400" b="1" dirty="0">
                              <a:solidFill>
                                <a:schemeClr val="tx2"/>
                              </a:solidFill>
                            </a:rPr>
                            <a:t>Electronics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tx2"/>
                              </a:solidFill>
                            </a:rPr>
                            <a:t>1/f noise of the operational amplifiers, offset, drift, thermal noise, ground sensing</a:t>
                          </a:r>
                        </a:p>
                      </a:txBody>
                      <a:tcP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94231" t="-2632" r="-1538" b="-52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949804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3873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3" grpId="0"/>
      <p:bldP spid="7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868EA-9971-CA15-9E87-17B2EF6C2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 of low-frequency 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95A136-99A3-4F7D-04FB-0D9B88CF0C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l"/>
                <a:r>
                  <a:rPr lang="en-US" sz="1800" dirty="0"/>
                  <a:t>LF noise directly determines the short-term stability of </a:t>
                </a:r>
                <a:r>
                  <a:rPr lang="en-US" sz="1800" i="1" dirty="0" err="1"/>
                  <a:t>I</a:t>
                </a:r>
                <a:r>
                  <a:rPr lang="en-US" sz="1800" i="1" baseline="-25000" dirty="0" err="1"/>
                  <a:t>out</a:t>
                </a:r>
                <a:r>
                  <a:rPr lang="en-US" sz="1800" i="1" dirty="0"/>
                  <a:t> </a:t>
                </a:r>
                <a:r>
                  <a:rPr lang="en-US" sz="1800" dirty="0"/>
                  <a:t>and contributes significantly to mid-term stability</a:t>
                </a:r>
                <a:endParaRPr lang="en-US" sz="1800" baseline="-25000" dirty="0"/>
              </a:p>
              <a:p>
                <a:pPr algn="l"/>
                <a:r>
                  <a:rPr lang="en-US" sz="1800" dirty="0"/>
                  <a:t>Tests confirmed that the dominant sources are </a:t>
                </a:r>
                <a:r>
                  <a:rPr lang="en-US" sz="1800" b="1" dirty="0"/>
                  <a:t>magnetic noise</a:t>
                </a:r>
                <a:r>
                  <a:rPr lang="en-US" sz="1800" dirty="0"/>
                  <a:t> and </a:t>
                </a:r>
                <a:r>
                  <a:rPr lang="en-US" sz="1800" b="1" dirty="0"/>
                  <a:t>current noise of the primary current reference</a:t>
                </a:r>
              </a:p>
              <a:p>
                <a:pPr algn="l"/>
                <a:r>
                  <a:rPr lang="en-US" sz="1800" dirty="0"/>
                  <a:t>Solutions:</a:t>
                </a:r>
              </a:p>
              <a:p>
                <a:pPr algn="l">
                  <a:buFont typeface="+mj-lt"/>
                  <a:buAutoNum type="alphaLcParenR"/>
                </a:pPr>
                <a:r>
                  <a:rPr lang="en-US" sz="1400" b="1" dirty="0"/>
                  <a:t>Improve the 10 mA primary current reference</a:t>
                </a:r>
              </a:p>
              <a:p>
                <a:pPr algn="l">
                  <a:buFont typeface="+mj-lt"/>
                  <a:buAutoNum type="alphaLcParenR"/>
                </a:pPr>
                <a:r>
                  <a:rPr lang="en-US" sz="1400" i="1" dirty="0"/>
                  <a:t>then magnetic noise becomes the limit</a:t>
                </a:r>
                <a:endParaRPr lang="en-US" sz="1400" b="1" dirty="0"/>
              </a:p>
              <a:p>
                <a:pPr algn="l">
                  <a:buFont typeface="+mj-lt"/>
                  <a:buAutoNum type="alphaLcParenR"/>
                </a:pPr>
                <a:r>
                  <a:rPr lang="en-US" sz="1400" b="1" dirty="0"/>
                  <a:t>Operate with higher </a:t>
                </a:r>
                <a:r>
                  <a:rPr lang="en-US" sz="1400" b="1" i="1" dirty="0" err="1"/>
                  <a:t>I</a:t>
                </a:r>
                <a:r>
                  <a:rPr lang="en-US" sz="1400" b="1" i="1" baseline="-25000" dirty="0" err="1"/>
                  <a:t>ref</a:t>
                </a:r>
                <a:r>
                  <a:rPr lang="en-US" sz="1400" b="1" dirty="0"/>
                  <a:t> on a lower range</a:t>
                </a:r>
              </a:p>
              <a:p>
                <a:pPr marL="400050" lvl="1" indent="0" algn="l">
                  <a:buNone/>
                </a:pPr>
                <a:r>
                  <a:rPr lang="en-US" sz="1400" dirty="0"/>
                  <a:t>50 mA on 1 A range → </a:t>
                </a:r>
                <a:r>
                  <a:rPr lang="en-US" sz="1400" b="1" i="1" dirty="0" err="1"/>
                  <a:t>I</a:t>
                </a:r>
                <a:r>
                  <a:rPr lang="en-US" sz="1400" b="1" i="1" baseline="-25000" dirty="0" err="1"/>
                  <a:t>out</a:t>
                </a:r>
                <a:r>
                  <a:rPr lang="en-US" sz="1400" b="1" dirty="0"/>
                  <a:t> = 5 A</a:t>
                </a:r>
              </a:p>
              <a:p>
                <a:pPr marL="400050" lvl="1" indent="0" algn="l">
                  <a:buNone/>
                </a:pPr>
                <a:r>
                  <a:rPr lang="en-US" sz="1400" dirty="0"/>
                  <a:t>  → </a:t>
                </a:r>
                <a:r>
                  <a:rPr lang="en-US" sz="1400" u="sng" dirty="0"/>
                  <a:t>magnetic noise is 5x lower</a:t>
                </a:r>
              </a:p>
              <a:p>
                <a:pPr marL="274320" lvl="1" indent="-274320" algn="l">
                  <a:buFont typeface="+mj-lt"/>
                  <a:buAutoNum type="alphaLcParenR" startAt="4"/>
                </a:pPr>
                <a:r>
                  <a:rPr lang="en-US" sz="1400" dirty="0"/>
                  <a:t>Use of 5 x 10 mA reference current sources</a:t>
                </a:r>
              </a:p>
              <a:p>
                <a:pPr marL="400050" lvl="1" indent="0" algn="l">
                  <a:buNone/>
                </a:pPr>
                <a:r>
                  <a:rPr lang="en-US" sz="1400" dirty="0"/>
                  <a:t>  → Further improvement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</m:oMath>
                </a14:m>
                <a:endParaRPr lang="en-US" sz="1200" dirty="0"/>
              </a:p>
              <a:p>
                <a:pPr marL="91440" lvl="1" indent="0" algn="l">
                  <a:buNone/>
                </a:pPr>
                <a:r>
                  <a:rPr lang="en-US" sz="1200" b="1" dirty="0"/>
                  <a:t>→ </a:t>
                </a:r>
                <a:r>
                  <a:rPr lang="en-US" sz="1200" u="sng" dirty="0"/>
                  <a:t>Estimated equal contributions of both noise sources</a:t>
                </a:r>
              </a:p>
              <a:p>
                <a:pPr marL="0" indent="0" algn="l">
                  <a:buNone/>
                </a:pPr>
                <a:endParaRPr lang="en-US" sz="1600" dirty="0"/>
              </a:p>
              <a:p>
                <a:pPr algn="l">
                  <a:buFont typeface="Wingdings" panose="05000000000000000000" pitchFamily="2" charset="2"/>
                  <a:buChar char="Ø"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95A136-99A3-4F7D-04FB-0D9B88CF0C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615" t="-2152" r="-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4011EF-4154-3AE3-2DEC-18EF75787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C634A-3134-7519-B43D-EE3BCA600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A17A43-69A4-32D0-5F32-BF3C85281D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2356445"/>
            <a:ext cx="3947716" cy="215880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ACD773-1D68-F84E-E696-6FC1B762D5F6}"/>
              </a:ext>
            </a:extLst>
          </p:cNvPr>
          <p:cNvCxnSpPr/>
          <p:nvPr/>
        </p:nvCxnSpPr>
        <p:spPr>
          <a:xfrm>
            <a:off x="6287908" y="3004517"/>
            <a:ext cx="0" cy="36004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88C64D2-6DB9-2EDE-2F5D-7D455E46F5F0}"/>
              </a:ext>
            </a:extLst>
          </p:cNvPr>
          <p:cNvCxnSpPr>
            <a:cxnSpLocks/>
          </p:cNvCxnSpPr>
          <p:nvPr/>
        </p:nvCxnSpPr>
        <p:spPr>
          <a:xfrm>
            <a:off x="5351804" y="2725777"/>
            <a:ext cx="2232248" cy="8548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D8021EC-9F89-E4C3-E021-0B73B4611A03}"/>
              </a:ext>
            </a:extLst>
          </p:cNvPr>
          <p:cNvCxnSpPr>
            <a:cxnSpLocks/>
          </p:cNvCxnSpPr>
          <p:nvPr/>
        </p:nvCxnSpPr>
        <p:spPr>
          <a:xfrm>
            <a:off x="5639836" y="2860501"/>
            <a:ext cx="0" cy="50405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00303C-CD6C-4015-A79C-A6590D3B8ECB}"/>
              </a:ext>
            </a:extLst>
          </p:cNvPr>
          <p:cNvCxnSpPr>
            <a:cxnSpLocks/>
          </p:cNvCxnSpPr>
          <p:nvPr/>
        </p:nvCxnSpPr>
        <p:spPr>
          <a:xfrm>
            <a:off x="6287908" y="3436565"/>
            <a:ext cx="0" cy="21602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B33A0ED-7C6E-E63D-1AAE-1CB15BBD0E17}"/>
              </a:ext>
            </a:extLst>
          </p:cNvPr>
          <p:cNvSpPr txBox="1"/>
          <p:nvPr/>
        </p:nvSpPr>
        <p:spPr>
          <a:xfrm>
            <a:off x="5283523" y="288721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24B1DD-83EA-D2AE-2062-5800D2B92F9C}"/>
              </a:ext>
            </a:extLst>
          </p:cNvPr>
          <p:cNvSpPr txBox="1"/>
          <p:nvPr/>
        </p:nvSpPr>
        <p:spPr>
          <a:xfrm>
            <a:off x="5927867" y="3031229"/>
            <a:ext cx="432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B8B19A-0D26-E776-9C8E-9B124FD9E3AD}"/>
              </a:ext>
            </a:extLst>
          </p:cNvPr>
          <p:cNvSpPr txBox="1"/>
          <p:nvPr/>
        </p:nvSpPr>
        <p:spPr>
          <a:xfrm>
            <a:off x="5351804" y="2454791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896E25-2329-CF26-FBC9-245D974F1347}"/>
              </a:ext>
            </a:extLst>
          </p:cNvPr>
          <p:cNvSpPr txBox="1"/>
          <p:nvPr/>
        </p:nvSpPr>
        <p:spPr>
          <a:xfrm>
            <a:off x="5927868" y="3314701"/>
            <a:ext cx="43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361349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006ED-5EAC-CB7B-0133-202CA210C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upgrade of the CDC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E08C45-F38E-D87D-D537-79887426A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6653"/>
            <a:ext cx="4968112" cy="367931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900" b="1" dirty="0"/>
              <a:t>Electronics</a:t>
            </a:r>
          </a:p>
          <a:p>
            <a:pPr lvl="1" algn="l"/>
            <a:r>
              <a:rPr lang="en-US" sz="1700" dirty="0"/>
              <a:t>redesign of all modules (12 in total)</a:t>
            </a:r>
          </a:p>
          <a:p>
            <a:pPr lvl="1" algn="l"/>
            <a:r>
              <a:rPr lang="en-US" sz="1700" dirty="0"/>
              <a:t>controller – new System on Chip-based module, new software</a:t>
            </a:r>
          </a:p>
          <a:p>
            <a:pPr lvl="1" algn="l"/>
            <a:r>
              <a:rPr lang="en-US" sz="1700" dirty="0"/>
              <a:t>new primary current reference</a:t>
            </a:r>
          </a:p>
          <a:p>
            <a:pPr algn="l"/>
            <a:r>
              <a:rPr lang="en-US" sz="1900" b="1" dirty="0"/>
              <a:t>ZFD module</a:t>
            </a:r>
          </a:p>
          <a:p>
            <a:pPr lvl="1" algn="l"/>
            <a:r>
              <a:rPr lang="en-US" sz="1700" dirty="0"/>
              <a:t>improved secondary windings (to reduce heating) </a:t>
            </a:r>
          </a:p>
          <a:p>
            <a:pPr algn="l"/>
            <a:r>
              <a:rPr lang="en-US" sz="1900" b="1" dirty="0"/>
              <a:t>Integration</a:t>
            </a:r>
            <a:r>
              <a:rPr lang="en-US" sz="1900" dirty="0"/>
              <a:t>  </a:t>
            </a:r>
          </a:p>
          <a:p>
            <a:pPr lvl="1" algn="l"/>
            <a:r>
              <a:rPr lang="en-US" sz="1700" dirty="0"/>
              <a:t>optimized module placement for reduced thermal coupling </a:t>
            </a:r>
          </a:p>
          <a:p>
            <a:pPr lvl="1" algn="l"/>
            <a:r>
              <a:rPr lang="en-US" sz="1700" dirty="0"/>
              <a:t>1-wire bus for local temperature monitoring</a:t>
            </a:r>
          </a:p>
          <a:p>
            <a:pPr lvl="1" algn="l"/>
            <a:r>
              <a:rPr lang="en-US" sz="1700" dirty="0"/>
              <a:t>thermal decoupling between the power amplifier heatsink and chassis</a:t>
            </a:r>
          </a:p>
          <a:p>
            <a:pPr marL="0" indent="0" algn="l">
              <a:buNone/>
            </a:pPr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93495A-22D1-7971-5D2D-C830A318F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Nikolai Beev, SY-EPC-HPM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00CD46-277A-7109-FF6C-2D30FC92E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007D10-0987-287F-0892-234B3F98A6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11192" y="722919"/>
            <a:ext cx="2839099" cy="22953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BA06A9-BDC1-2418-7D61-0BEF5FCF16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12972" y="3114261"/>
            <a:ext cx="2635537" cy="1491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5C616C-B48E-0B3A-50DA-4860AE2C0071}"/>
              </a:ext>
            </a:extLst>
          </p:cNvPr>
          <p:cNvSpPr txBox="1"/>
          <p:nvPr/>
        </p:nvSpPr>
        <p:spPr>
          <a:xfrm>
            <a:off x="5609834" y="2491964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</a:rPr>
              <a:t>heat sources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0C4842-89F6-4990-0865-9F58C8EDB250}"/>
              </a:ext>
            </a:extLst>
          </p:cNvPr>
          <p:cNvSpPr txBox="1"/>
          <p:nvPr/>
        </p:nvSpPr>
        <p:spPr>
          <a:xfrm>
            <a:off x="7733231" y="2485187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F0"/>
                </a:solidFill>
              </a:rPr>
              <a:t>sensitive</a:t>
            </a:r>
          </a:p>
          <a:p>
            <a:r>
              <a:rPr lang="en-US" sz="1600" b="1" dirty="0">
                <a:solidFill>
                  <a:srgbClr val="00B0F0"/>
                </a:solidFill>
              </a:rPr>
              <a:t>modules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4D4A1FA-3773-0817-CD92-5B172A745F3C}"/>
              </a:ext>
            </a:extLst>
          </p:cNvPr>
          <p:cNvCxnSpPr>
            <a:cxnSpLocks/>
          </p:cNvCxnSpPr>
          <p:nvPr/>
        </p:nvCxnSpPr>
        <p:spPr>
          <a:xfrm flipV="1">
            <a:off x="6038023" y="1347614"/>
            <a:ext cx="334177" cy="11443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2507AAA-701C-EDB6-FE2A-51CFC690E0D1}"/>
              </a:ext>
            </a:extLst>
          </p:cNvPr>
          <p:cNvSpPr/>
          <p:nvPr/>
        </p:nvSpPr>
        <p:spPr>
          <a:xfrm>
            <a:off x="5868144" y="3066272"/>
            <a:ext cx="1584176" cy="143933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7A2CD5D-5CD9-EBF8-B19F-C53D98F45CA8}"/>
              </a:ext>
            </a:extLst>
          </p:cNvPr>
          <p:cNvSpPr/>
          <p:nvPr/>
        </p:nvSpPr>
        <p:spPr>
          <a:xfrm>
            <a:off x="7498208" y="3065533"/>
            <a:ext cx="699864" cy="802361"/>
          </a:xfrm>
          <a:prstGeom prst="roundRect">
            <a:avLst/>
          </a:prstGeom>
          <a:noFill/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34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9" grpId="0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8946e33d-fd2f-4ae4-8ee9-d90c129cdf9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27438</TotalTime>
  <Words>2158</Words>
  <Application>Microsoft Office PowerPoint</Application>
  <PresentationFormat>On-screen Show (16:9)</PresentationFormat>
  <Paragraphs>298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Aptos</vt:lpstr>
      <vt:lpstr>Arial</vt:lpstr>
      <vt:lpstr>Calibri</vt:lpstr>
      <vt:lpstr>Cambria Math</vt:lpstr>
      <vt:lpstr>HelveticaNeue Regular</vt:lpstr>
      <vt:lpstr>Times New Roman</vt:lpstr>
      <vt:lpstr>Wingdings</vt:lpstr>
      <vt:lpstr>Thème Office</vt:lpstr>
      <vt:lpstr>The Upgraded CERN DC-current Calibrator</vt:lpstr>
      <vt:lpstr>Introduction</vt:lpstr>
      <vt:lpstr>HL-LHC Class 0 DCCT Requirements</vt:lpstr>
      <vt:lpstr>How the CDC is used</vt:lpstr>
      <vt:lpstr>Principle of operation</vt:lpstr>
      <vt:lpstr>The control loop</vt:lpstr>
      <vt:lpstr>Error sources – low-frequency noise</vt:lpstr>
      <vt:lpstr>Improvement of low-frequency noise</vt:lpstr>
      <vt:lpstr>The upgrade of the CDC</vt:lpstr>
      <vt:lpstr>Upgrade of the electronic modules</vt:lpstr>
      <vt:lpstr>New primary current reference</vt:lpstr>
      <vt:lpstr>New primary current reference</vt:lpstr>
      <vt:lpstr>New controller board and software</vt:lpstr>
      <vt:lpstr>The ZFD assembly</vt:lpstr>
      <vt:lpstr>Preliminary characterization results</vt:lpstr>
      <vt:lpstr>Preliminary results of PC tests</vt:lpstr>
      <vt:lpstr>Conclusions</vt:lpstr>
      <vt:lpstr>References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Nikolai Beev</cp:lastModifiedBy>
  <cp:revision>617</cp:revision>
  <cp:lastPrinted>2024-06-24T07:00:08Z</cp:lastPrinted>
  <dcterms:created xsi:type="dcterms:W3CDTF">2016-02-12T09:02:01Z</dcterms:created>
  <dcterms:modified xsi:type="dcterms:W3CDTF">2024-10-17T11:56:12Z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