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435" r:id="rId5"/>
    <p:sldId id="465" r:id="rId6"/>
    <p:sldId id="478" r:id="rId7"/>
    <p:sldId id="479" r:id="rId8"/>
    <p:sldId id="476" r:id="rId9"/>
    <p:sldId id="453" r:id="rId10"/>
    <p:sldId id="472" r:id="rId11"/>
    <p:sldId id="474" r:id="rId12"/>
    <p:sldId id="463" r:id="rId13"/>
    <p:sldId id="440" r:id="rId14"/>
    <p:sldId id="345" r:id="rId15"/>
    <p:sldId id="454" r:id="rId16"/>
    <p:sldId id="456" r:id="rId17"/>
    <p:sldId id="477" r:id="rId18"/>
    <p:sldId id="473" r:id="rId19"/>
    <p:sldId id="480" r:id="rId20"/>
    <p:sldId id="481" r:id="rId2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69F58C6-BAE9-F369-0B64-CF5EA5112081}" name="Francois-Xavier Nuiry" initials="FN" userId="S::francois-xavier.nuiry@cern.ch::ac2c6c0a-52b9-4cce-8ccc-9014d89086a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ois-Xavier Nuiry" initials="FN" lastIdx="1" clrIdx="0">
    <p:extLst>
      <p:ext uri="{19B8F6BF-5375-455C-9EA6-DF929625EA0E}">
        <p15:presenceInfo xmlns:p15="http://schemas.microsoft.com/office/powerpoint/2012/main" userId="S-1-5-21-1526224874-1540688658-1361462980-9251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011"/>
    <a:srgbClr val="00B050"/>
    <a:srgbClr val="FB963C"/>
    <a:srgbClr val="FFFFFF"/>
    <a:srgbClr val="CCFF99"/>
    <a:srgbClr val="9BEAFF"/>
    <a:srgbClr val="5F5F5F"/>
    <a:srgbClr val="006E8E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81826" autoAdjust="0"/>
  </p:normalViewPr>
  <p:slideViewPr>
    <p:cSldViewPr snapToObjects="1" showGuides="1">
      <p:cViewPr varScale="1">
        <p:scale>
          <a:sx n="164" d="100"/>
          <a:sy n="164" d="100"/>
        </p:scale>
        <p:origin x="552" y="13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17/10/2024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6454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41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684ED-11DF-1C18-B50A-4EC848398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A0EBA0-E5EB-7938-C51C-0556C0A072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49A284-BEBB-3493-2CDC-81D7FBB22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0E286-A7DF-8220-D601-0B81D1E4E2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8180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684ED-11DF-1C18-B50A-4EC848398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A0EBA0-E5EB-7938-C51C-0556C0A072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49A284-BEBB-3493-2CDC-81D7FBB22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0E286-A7DF-8220-D601-0B81D1E4E2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101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3036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76210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0394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8614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0417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404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8165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0840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1933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3036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2165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584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273844"/>
            <a:ext cx="8535609" cy="81319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08/12/2023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HL-LHC Series Collimators: production challenges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899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Series Edge Welded Bellows for Collimators – Deployment Strategy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2E58B1F-D081-8BFD-DA8C-F951E8FE54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1933777"/>
            <a:ext cx="7632847" cy="1080120"/>
          </a:xfrm>
        </p:spPr>
        <p:txBody>
          <a:bodyPr/>
          <a:lstStyle/>
          <a:p>
            <a:pPr algn="r"/>
            <a:r>
              <a:rPr lang="en-US" sz="3400" dirty="0"/>
              <a:t>Edge Welded Bellows for Series Collimators – Deployment Strategy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8AC57AFA-5AD3-3991-6296-177C9EB05608}"/>
              </a:ext>
            </a:extLst>
          </p:cNvPr>
          <p:cNvSpPr txBox="1">
            <a:spLocks/>
          </p:cNvSpPr>
          <p:nvPr/>
        </p:nvSpPr>
        <p:spPr>
          <a:xfrm>
            <a:off x="4901121" y="3363838"/>
            <a:ext cx="3199270" cy="4320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400" b="0" dirty="0"/>
              <a:t>C. Piccinni on behalf of WP 5.2</a:t>
            </a:r>
          </a:p>
          <a:p>
            <a:pPr algn="r"/>
            <a:r>
              <a:rPr lang="en-US" sz="1400" b="0" dirty="0"/>
              <a:t>17/10/2024</a:t>
            </a:r>
          </a:p>
        </p:txBody>
      </p:sp>
    </p:spTree>
    <p:extLst>
      <p:ext uri="{BB962C8B-B14F-4D97-AF65-F5344CB8AC3E}">
        <p14:creationId xmlns:p14="http://schemas.microsoft.com/office/powerpoint/2010/main" val="4026655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88B32C-4888-40FA-C440-5CB56037A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Thank you for your attention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885CC-9C5F-EC4D-6A19-F1AE0F2FD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1766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273844"/>
            <a:ext cx="8535609" cy="407696"/>
          </a:xfrm>
        </p:spPr>
        <p:txBody>
          <a:bodyPr/>
          <a:lstStyle/>
          <a:p>
            <a:r>
              <a:rPr lang="en-US" dirty="0"/>
              <a:t>What is a Collimator: the mechanical tables</a:t>
            </a: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11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994433-9826-1A33-11AE-53508C79B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8202BE-1706-69CA-3BFD-626F97ED7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Series Edge Welded Bellows for Collimators – Deployment Strategy</a:t>
            </a:r>
          </a:p>
        </p:txBody>
      </p:sp>
      <p:sp>
        <p:nvSpPr>
          <p:cNvPr id="5" name="Espace réservé du contenu 5">
            <a:extLst>
              <a:ext uri="{FF2B5EF4-FFF2-40B4-BE49-F238E27FC236}">
                <a16:creationId xmlns:a16="http://schemas.microsoft.com/office/drawing/2014/main" id="{653DB40F-E1A5-A6F2-E2D5-AA604AC8B1BB}"/>
              </a:ext>
            </a:extLst>
          </p:cNvPr>
          <p:cNvSpPr txBox="1">
            <a:spLocks/>
          </p:cNvSpPr>
          <p:nvPr/>
        </p:nvSpPr>
        <p:spPr>
          <a:xfrm>
            <a:off x="489210" y="740608"/>
            <a:ext cx="3597140" cy="40030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lvl="1" indent="-200025" algn="l" defTabSz="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>
                <a:tab pos="136922" algn="l"/>
              </a:tabLst>
              <a:defRPr/>
            </a:pPr>
            <a:r>
              <a:rPr lang="en-US" sz="1650" dirty="0">
                <a:solidFill>
                  <a:schemeClr val="tx2"/>
                </a:solidFill>
              </a:rPr>
              <a:t>Detailed cross section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87D2B2-27B7-3F47-A72A-1181C8CF065D}"/>
              </a:ext>
            </a:extLst>
          </p:cNvPr>
          <p:cNvGrpSpPr/>
          <p:nvPr/>
        </p:nvGrpSpPr>
        <p:grpSpPr>
          <a:xfrm>
            <a:off x="5981228" y="759736"/>
            <a:ext cx="2789571" cy="1957248"/>
            <a:chOff x="5376579" y="865998"/>
            <a:chExt cx="6519359" cy="463815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7EEBB70-5844-9426-030F-85EC15AD0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28048" y="1116533"/>
              <a:ext cx="3816424" cy="4056490"/>
            </a:xfrm>
            <a:prstGeom prst="rect">
              <a:avLst/>
            </a:prstGeom>
            <a:noFill/>
            <a:ln w="19050">
              <a:noFill/>
            </a:ln>
          </p:spPr>
        </p:pic>
        <p:sp>
          <p:nvSpPr>
            <p:cNvPr id="8" name="Text Box 24">
              <a:extLst>
                <a:ext uri="{FF2B5EF4-FFF2-40B4-BE49-F238E27FC236}">
                  <a16:creationId xmlns:a16="http://schemas.microsoft.com/office/drawing/2014/main" id="{31720023-D352-D92B-C4BC-3EB455DDB75F}"/>
                </a:ext>
              </a:extLst>
            </p:cNvPr>
            <p:cNvSpPr txBox="1"/>
            <p:nvPr/>
          </p:nvSpPr>
          <p:spPr bwMode="auto">
            <a:xfrm>
              <a:off x="10450464" y="4000590"/>
              <a:ext cx="1402598" cy="294189"/>
            </a:xfrm>
            <a:prstGeom prst="rect">
              <a:avLst/>
            </a:prstGeom>
            <a:noFill/>
            <a:ln w="19050">
              <a:noFill/>
            </a:ln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  <a:lvl1pPr marR="0" algn="just">
                <a:spcBef>
                  <a:spcPts val="0"/>
                </a:spcBef>
                <a:spcAft>
                  <a:spcPts val="0"/>
                </a:spcAft>
                <a:defRPr sz="900" kern="1400">
                  <a:solidFill>
                    <a:srgbClr val="5A5A5A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defTabSz="342900">
                <a:defRPr/>
              </a:pPr>
              <a:r>
                <a:rPr lang="en-US" sz="1050" kern="1200" dirty="0">
                  <a:solidFill>
                    <a:prstClr val="black"/>
                  </a:solidFill>
                  <a:latin typeface="Arial"/>
                  <a:ea typeface="+mn-ea"/>
                </a:rPr>
                <a:t>Jaw 2 </a:t>
              </a:r>
            </a:p>
          </p:txBody>
        </p:sp>
        <p:sp>
          <p:nvSpPr>
            <p:cNvPr id="9" name="Text Box 24">
              <a:extLst>
                <a:ext uri="{FF2B5EF4-FFF2-40B4-BE49-F238E27FC236}">
                  <a16:creationId xmlns:a16="http://schemas.microsoft.com/office/drawing/2014/main" id="{27385E64-A7C5-86F4-9FC3-8B14CED51F9A}"/>
                </a:ext>
              </a:extLst>
            </p:cNvPr>
            <p:cNvSpPr txBox="1"/>
            <p:nvPr/>
          </p:nvSpPr>
          <p:spPr bwMode="auto">
            <a:xfrm>
              <a:off x="10493340" y="2076696"/>
              <a:ext cx="1402598" cy="293105"/>
            </a:xfrm>
            <a:prstGeom prst="rect">
              <a:avLst/>
            </a:prstGeom>
            <a:noFill/>
            <a:ln w="19050">
              <a:noFill/>
            </a:ln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  <a:lvl1pPr marR="0" algn="just">
                <a:spcBef>
                  <a:spcPts val="0"/>
                </a:spcBef>
                <a:spcAft>
                  <a:spcPts val="0"/>
                </a:spcAft>
                <a:defRPr sz="900" kern="1400">
                  <a:solidFill>
                    <a:srgbClr val="5A5A5A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defTabSz="342900">
                <a:defRPr/>
              </a:pPr>
              <a:r>
                <a:rPr lang="en-GB" sz="1050" kern="1200" dirty="0">
                  <a:solidFill>
                    <a:prstClr val="black"/>
                  </a:solidFill>
                  <a:latin typeface="Arial"/>
                  <a:ea typeface="+mn-ea"/>
                </a:rPr>
                <a:t>Jaw</a:t>
              </a:r>
              <a:r>
                <a:rPr lang="fr-FR" sz="1050" kern="1200" dirty="0">
                  <a:solidFill>
                    <a:prstClr val="black"/>
                  </a:solidFill>
                  <a:latin typeface="Arial"/>
                  <a:ea typeface="+mn-ea"/>
                </a:rPr>
                <a:t> 1 </a:t>
              </a:r>
              <a:endParaRPr lang="en-GB" sz="1050" kern="1200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  <p:sp>
          <p:nvSpPr>
            <p:cNvPr id="10" name="Text Box 24">
              <a:extLst>
                <a:ext uri="{FF2B5EF4-FFF2-40B4-BE49-F238E27FC236}">
                  <a16:creationId xmlns:a16="http://schemas.microsoft.com/office/drawing/2014/main" id="{A52FD3B5-97B5-FED0-F2F4-46AFB4923FCF}"/>
                </a:ext>
              </a:extLst>
            </p:cNvPr>
            <p:cNvSpPr txBox="1"/>
            <p:nvPr/>
          </p:nvSpPr>
          <p:spPr bwMode="auto">
            <a:xfrm>
              <a:off x="9471756" y="5209962"/>
              <a:ext cx="1896828" cy="294189"/>
            </a:xfrm>
            <a:prstGeom prst="rect">
              <a:avLst/>
            </a:prstGeom>
            <a:noFill/>
            <a:ln w="19050">
              <a:noFill/>
            </a:ln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  <a:lvl1pPr marR="0" algn="just">
                <a:spcBef>
                  <a:spcPts val="0"/>
                </a:spcBef>
                <a:spcAft>
                  <a:spcPts val="0"/>
                </a:spcAft>
                <a:defRPr sz="900" kern="1400">
                  <a:solidFill>
                    <a:srgbClr val="5A5A5A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defTabSz="342900">
                <a:defRPr/>
              </a:pPr>
              <a:r>
                <a:rPr lang="en-US" sz="1050" kern="1200" dirty="0">
                  <a:solidFill>
                    <a:prstClr val="black"/>
                  </a:solidFill>
                  <a:latin typeface="Arial"/>
                  <a:ea typeface="+mn-ea"/>
                </a:rPr>
                <a:t>Shaft 2</a:t>
              </a:r>
            </a:p>
          </p:txBody>
        </p:sp>
        <p:sp>
          <p:nvSpPr>
            <p:cNvPr id="12" name="Text Box 24">
              <a:extLst>
                <a:ext uri="{FF2B5EF4-FFF2-40B4-BE49-F238E27FC236}">
                  <a16:creationId xmlns:a16="http://schemas.microsoft.com/office/drawing/2014/main" id="{F3321CB1-625F-6E30-DF54-B32DAAD4100B}"/>
                </a:ext>
              </a:extLst>
            </p:cNvPr>
            <p:cNvSpPr txBox="1"/>
            <p:nvPr/>
          </p:nvSpPr>
          <p:spPr bwMode="auto">
            <a:xfrm>
              <a:off x="7412278" y="865998"/>
              <a:ext cx="1638826" cy="324897"/>
            </a:xfrm>
            <a:prstGeom prst="rect">
              <a:avLst/>
            </a:prstGeom>
            <a:noFill/>
            <a:ln w="19050">
              <a:noFill/>
            </a:ln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  <a:lvl1pPr marR="0" algn="just">
                <a:spcBef>
                  <a:spcPts val="0"/>
                </a:spcBef>
                <a:spcAft>
                  <a:spcPts val="0"/>
                </a:spcAft>
                <a:defRPr sz="900" kern="1400">
                  <a:solidFill>
                    <a:srgbClr val="5A5A5A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defTabSz="342900">
                <a:defRPr/>
              </a:pPr>
              <a:r>
                <a:rPr lang="en-US" sz="1050" kern="1200" dirty="0">
                  <a:solidFill>
                    <a:prstClr val="black"/>
                  </a:solidFill>
                  <a:latin typeface="Arial"/>
                  <a:ea typeface="+mn-ea"/>
                </a:rPr>
                <a:t>Shaft 1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208C2E1-6EB4-4E4D-B66A-02FD0AF188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93069" y="3284984"/>
              <a:ext cx="4959332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lgDashDot"/>
              <a:tailEnd type="triangle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C5C64DB-E9F3-129D-517F-F3B24B85C4B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805608" y="2436733"/>
              <a:ext cx="832555" cy="488212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tailEnd type="triangle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DE3797B-36BD-7EBD-E49F-C1C31D7B1F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015501" y="1416213"/>
              <a:ext cx="291443" cy="916415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tailEnd type="triangle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8C59729-C84F-FD58-AD99-4F3BC961763D}"/>
                </a:ext>
              </a:extLst>
            </p:cNvPr>
            <p:cNvCxnSpPr>
              <a:cxnSpLocks/>
              <a:stCxn id="8" idx="1"/>
            </p:cNvCxnSpPr>
            <p:nvPr/>
          </p:nvCxnSpPr>
          <p:spPr bwMode="auto">
            <a:xfrm flipH="1" flipV="1">
              <a:off x="9987884" y="3731825"/>
              <a:ext cx="462579" cy="415859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tailEnd type="triangle"/>
            </a:ln>
            <a:effectLst/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6B9CDF3-31F1-E0FD-F37A-951FB8856FC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511233" y="4299752"/>
              <a:ext cx="1210309" cy="997998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tailEnd type="triangle"/>
            </a:ln>
            <a:effectLst/>
          </p:spPr>
        </p:cxnSp>
        <p:sp>
          <p:nvSpPr>
            <p:cNvPr id="18" name="Text Box 24">
              <a:extLst>
                <a:ext uri="{FF2B5EF4-FFF2-40B4-BE49-F238E27FC236}">
                  <a16:creationId xmlns:a16="http://schemas.microsoft.com/office/drawing/2014/main" id="{F97FE96B-13CA-3025-72C8-B2AFC21D992B}"/>
                </a:ext>
              </a:extLst>
            </p:cNvPr>
            <p:cNvSpPr txBox="1"/>
            <p:nvPr/>
          </p:nvSpPr>
          <p:spPr bwMode="auto">
            <a:xfrm>
              <a:off x="5376579" y="2754602"/>
              <a:ext cx="1329205" cy="261608"/>
            </a:xfrm>
            <a:prstGeom prst="rect">
              <a:avLst/>
            </a:prstGeom>
            <a:noFill/>
            <a:ln w="19050">
              <a:noFill/>
            </a:ln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  <a:lvl1pPr marR="0" algn="just">
                <a:spcBef>
                  <a:spcPts val="0"/>
                </a:spcBef>
                <a:spcAft>
                  <a:spcPts val="0"/>
                </a:spcAft>
                <a:defRPr sz="900" kern="1400">
                  <a:solidFill>
                    <a:srgbClr val="5A5A5A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defTabSz="342900">
                <a:defRPr/>
              </a:pPr>
              <a:r>
                <a:rPr lang="fr-FR" sz="1050" kern="1200" dirty="0">
                  <a:solidFill>
                    <a:prstClr val="black"/>
                  </a:solidFill>
                  <a:latin typeface="Arial"/>
                  <a:ea typeface="+mn-ea"/>
                </a:rPr>
                <a:t>Beam </a:t>
              </a:r>
              <a:endParaRPr lang="en-GB" sz="1050" kern="1200" dirty="0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8836868-32BF-95BF-42FA-A2656A96A887}"/>
              </a:ext>
            </a:extLst>
          </p:cNvPr>
          <p:cNvGrpSpPr/>
          <p:nvPr/>
        </p:nvGrpSpPr>
        <p:grpSpPr>
          <a:xfrm>
            <a:off x="3800758" y="2066631"/>
            <a:ext cx="3076823" cy="2586657"/>
            <a:chOff x="3485695" y="2479561"/>
            <a:chExt cx="2800281" cy="2507131"/>
          </a:xfrm>
        </p:grpSpPr>
        <p:pic>
          <p:nvPicPr>
            <p:cNvPr id="20" name="Picture 19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C4CA82A6-7CC3-5533-ED68-697880071F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21" t="6601"/>
            <a:stretch/>
          </p:blipFill>
          <p:spPr>
            <a:xfrm>
              <a:off x="3502134" y="2836144"/>
              <a:ext cx="1984160" cy="2150548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7F536B8-779F-A2AF-A800-A028E01334AF}"/>
                </a:ext>
              </a:extLst>
            </p:cNvPr>
            <p:cNvGrpSpPr/>
            <p:nvPr/>
          </p:nvGrpSpPr>
          <p:grpSpPr>
            <a:xfrm>
              <a:off x="3485695" y="2479561"/>
              <a:ext cx="2800281" cy="2422702"/>
              <a:chOff x="3505492" y="2468664"/>
              <a:chExt cx="2800281" cy="2422702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1CFF35C9-29D2-AF6A-D738-7420C05009F2}"/>
                  </a:ext>
                </a:extLst>
              </p:cNvPr>
              <p:cNvGrpSpPr/>
              <p:nvPr/>
            </p:nvGrpSpPr>
            <p:grpSpPr>
              <a:xfrm rot="10800000">
                <a:off x="3505492" y="2611602"/>
                <a:ext cx="2800281" cy="2279764"/>
                <a:chOff x="284832" y="1435844"/>
                <a:chExt cx="4420842" cy="3857779"/>
              </a:xfrm>
            </p:grpSpPr>
            <p:sp>
              <p:nvSpPr>
                <p:cNvPr id="25" name="Text Box 24">
                  <a:extLst>
                    <a:ext uri="{FF2B5EF4-FFF2-40B4-BE49-F238E27FC236}">
                      <a16:creationId xmlns:a16="http://schemas.microsoft.com/office/drawing/2014/main" id="{1658656F-929B-9354-1666-C21542C6500E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977074" y="1435844"/>
                  <a:ext cx="1227925" cy="299681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68580" tIns="34290" rIns="68580" bIns="3429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fr-FR"/>
                  </a:defPPr>
                  <a:lvl1pPr marR="0" algn="just">
                    <a:spcBef>
                      <a:spcPts val="0"/>
                    </a:spcBef>
                    <a:spcAft>
                      <a:spcPts val="0"/>
                    </a:spcAft>
                    <a:defRPr sz="900" kern="1400">
                      <a:solidFill>
                        <a:srgbClr val="5A5A5A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pPr defTabSz="342900">
                    <a:defRPr/>
                  </a:pPr>
                  <a:r>
                    <a:rPr lang="en-US" sz="1050" kern="1200" dirty="0">
                      <a:solidFill>
                        <a:prstClr val="black"/>
                      </a:solidFill>
                      <a:latin typeface="Arial"/>
                      <a:ea typeface="+mn-ea"/>
                    </a:rPr>
                    <a:t>Lead Screw</a:t>
                  </a:r>
                </a:p>
              </p:txBody>
            </p: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BA34D2EB-EAD0-6260-652E-2B1A85FA448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>
                  <a:off x="3425932" y="4264401"/>
                  <a:ext cx="811345" cy="54745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D1ADCA9D-5278-3DF4-82DF-C8B5B1FDBE2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H="1" flipV="1">
                  <a:off x="1964103" y="1685296"/>
                  <a:ext cx="655905" cy="338261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28" name="Text Box 24">
                  <a:extLst>
                    <a:ext uri="{FF2B5EF4-FFF2-40B4-BE49-F238E27FC236}">
                      <a16:creationId xmlns:a16="http://schemas.microsoft.com/office/drawing/2014/main" id="{E6C80EC2-4704-3052-D508-5B64525A17F3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284832" y="1779506"/>
                  <a:ext cx="1714913" cy="437873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68580" tIns="34290" rIns="68580" bIns="3429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 defTabSz="342900">
                    <a:defRPr/>
                  </a:pPr>
                  <a:r>
                    <a:rPr lang="fr-FR" sz="1050" dirty="0">
                      <a:solidFill>
                        <a:prstClr val="black"/>
                      </a:solidFill>
                    </a:rPr>
                    <a:t>Mobile table</a:t>
                  </a:r>
                  <a:endParaRPr lang="en-GB" sz="105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Text Box 24">
                  <a:extLst>
                    <a:ext uri="{FF2B5EF4-FFF2-40B4-BE49-F238E27FC236}">
                      <a16:creationId xmlns:a16="http://schemas.microsoft.com/office/drawing/2014/main" id="{938AB9E9-C9BC-EC7B-46EB-D5DC36C73113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1778131" y="4993942"/>
                  <a:ext cx="773206" cy="299681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68580" tIns="34290" rIns="68580" bIns="3429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fr-FR"/>
                  </a:defPPr>
                  <a:lvl1pPr marR="0" algn="just">
                    <a:spcBef>
                      <a:spcPts val="0"/>
                    </a:spcBef>
                    <a:spcAft>
                      <a:spcPts val="0"/>
                    </a:spcAft>
                    <a:defRPr sz="900" kern="1400">
                      <a:solidFill>
                        <a:srgbClr val="5A5A5A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pPr defTabSz="342900">
                    <a:defRPr/>
                  </a:pPr>
                  <a:r>
                    <a:rPr lang="en-US" sz="1050" kern="1200" dirty="0">
                      <a:solidFill>
                        <a:prstClr val="black"/>
                      </a:solidFill>
                      <a:latin typeface="Arial"/>
                      <a:ea typeface="+mn-ea"/>
                    </a:rPr>
                    <a:t>Shaft</a:t>
                  </a:r>
                </a:p>
              </p:txBody>
            </p:sp>
            <p:sp>
              <p:nvSpPr>
                <p:cNvPr id="30" name="Text Box 24">
                  <a:extLst>
                    <a:ext uri="{FF2B5EF4-FFF2-40B4-BE49-F238E27FC236}">
                      <a16:creationId xmlns:a16="http://schemas.microsoft.com/office/drawing/2014/main" id="{F7332970-03C4-9E1D-B818-5EC7100E83A0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3932469" y="4839627"/>
                  <a:ext cx="773205" cy="299684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68580" tIns="34290" rIns="68580" bIns="3429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fr-FR"/>
                  </a:defPPr>
                  <a:lvl1pPr marR="0" algn="just">
                    <a:spcBef>
                      <a:spcPts val="0"/>
                    </a:spcBef>
                    <a:spcAft>
                      <a:spcPts val="0"/>
                    </a:spcAft>
                    <a:defRPr sz="900" kern="1400">
                      <a:solidFill>
                        <a:srgbClr val="5A5A5A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pPr defTabSz="342900">
                    <a:defRPr/>
                  </a:pPr>
                  <a:r>
                    <a:rPr lang="en-US" sz="1050" kern="1200" dirty="0">
                      <a:solidFill>
                        <a:prstClr val="black"/>
                      </a:solidFill>
                      <a:latin typeface="Arial"/>
                      <a:ea typeface="+mn-ea"/>
                    </a:rPr>
                    <a:t>Jaw</a:t>
                  </a:r>
                  <a:r>
                    <a:rPr lang="fr-FR" sz="1050" kern="1200" dirty="0">
                      <a:solidFill>
                        <a:prstClr val="black"/>
                      </a:solidFill>
                      <a:latin typeface="Arial"/>
                      <a:ea typeface="+mn-ea"/>
                    </a:rPr>
                    <a:t> </a:t>
                  </a:r>
                  <a:endParaRPr lang="en-GB" sz="1050" kern="1200" dirty="0">
                    <a:solidFill>
                      <a:prstClr val="black"/>
                    </a:solidFill>
                    <a:latin typeface="Arial"/>
                    <a:ea typeface="+mn-ea"/>
                  </a:endParaRPr>
                </a:p>
              </p:txBody>
            </p: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3B488B80-1B8E-734B-AB9B-87A076FE653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H="1">
                  <a:off x="2292056" y="3954180"/>
                  <a:ext cx="746856" cy="959475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84251AED-4276-F8DB-9825-9EC9CF85DB6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H="1" flipV="1">
                  <a:off x="1665649" y="2153404"/>
                  <a:ext cx="708000" cy="391362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</p:grpSp>
          <p:sp>
            <p:nvSpPr>
              <p:cNvPr id="23" name="Text Box 24">
                <a:extLst>
                  <a:ext uri="{FF2B5EF4-FFF2-40B4-BE49-F238E27FC236}">
                    <a16:creationId xmlns:a16="http://schemas.microsoft.com/office/drawing/2014/main" id="{57D27714-4DFD-2B72-6D24-EC67911A778B}"/>
                  </a:ext>
                </a:extLst>
              </p:cNvPr>
              <p:cNvSpPr txBox="1"/>
              <p:nvPr/>
            </p:nvSpPr>
            <p:spPr bwMode="auto">
              <a:xfrm>
                <a:off x="4101541" y="2468664"/>
                <a:ext cx="799101" cy="25876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342900">
                  <a:defRPr/>
                </a:pPr>
                <a:r>
                  <a:rPr lang="en-US" sz="1050" dirty="0">
                    <a:solidFill>
                      <a:prstClr val="black"/>
                    </a:solidFill>
                  </a:rPr>
                  <a:t>Cooling pipe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8694843C-13D2-EBDA-2081-4CF723A6A2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485994" y="2702793"/>
                <a:ext cx="57940" cy="51703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tailEnd type="triangle"/>
              </a:ln>
              <a:effectLst/>
            </p:spPr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9637437-30A1-82FD-0335-885F58960EF4}"/>
              </a:ext>
            </a:extLst>
          </p:cNvPr>
          <p:cNvGrpSpPr/>
          <p:nvPr/>
        </p:nvGrpSpPr>
        <p:grpSpPr>
          <a:xfrm>
            <a:off x="279119" y="1159182"/>
            <a:ext cx="3466582" cy="1668520"/>
            <a:chOff x="73879" y="1285426"/>
            <a:chExt cx="3746233" cy="190099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6A6809F-5225-D2B2-8DCE-38AC633CE284}"/>
                </a:ext>
              </a:extLst>
            </p:cNvPr>
            <p:cNvGrpSpPr/>
            <p:nvPr/>
          </p:nvGrpSpPr>
          <p:grpSpPr>
            <a:xfrm>
              <a:off x="73879" y="1285426"/>
              <a:ext cx="3251753" cy="1900998"/>
              <a:chOff x="120769" y="-48073"/>
              <a:chExt cx="6624472" cy="3748217"/>
            </a:xfrm>
          </p:grpSpPr>
          <p:pic>
            <p:nvPicPr>
              <p:cNvPr id="37" name="Picture 36" descr="Diagram&#10;&#10;Description automatically generated">
                <a:extLst>
                  <a:ext uri="{FF2B5EF4-FFF2-40B4-BE49-F238E27FC236}">
                    <a16:creationId xmlns:a16="http://schemas.microsoft.com/office/drawing/2014/main" id="{14E30BB4-EC23-8BF3-AB04-A8F3C48ECC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881" b="96478" l="380" r="98175">
                            <a14:foregroundMark x1="27529" y1="17610" x2="10759" y2="17979"/>
                            <a14:foregroundMark x1="10026" y1="19136" x2="2433" y2="41384"/>
                            <a14:foregroundMark x1="2433" y1="41384" x2="10722" y2="68302"/>
                            <a14:foregroundMark x1="10722" y1="68302" x2="64662" y2="91199"/>
                            <a14:foregroundMark x1="73426" y1="93184" x2="89582" y2="89057"/>
                            <a14:foregroundMark x1="89582" y1="89057" x2="96882" y2="64277"/>
                            <a14:foregroundMark x1="96882" y1="64277" x2="97658" y2="40336"/>
                            <a14:foregroundMark x1="92782" y1="30518" x2="78823" y2="14975"/>
                            <a14:foregroundMark x1="65403" y1="7663" x2="54297" y2="4587"/>
                            <a14:foregroundMark x1="38375" y1="3375" x2="25475" y2="13585"/>
                            <a14:foregroundMark x1="25475" y1="13585" x2="23574" y2="16855"/>
                            <a14:foregroundMark x1="1570" y1="43482" x2="684" y2="45660"/>
                            <a14:foregroundMark x1="11939" y1="17987" x2="1876" y2="42730"/>
                            <a14:foregroundMark x1="2855" y1="51762" x2="8517" y2="67673"/>
                            <a14:foregroundMark x1="684" y1="45660" x2="2298" y2="50196"/>
                            <a14:foregroundMark x1="7645" y1="20567" x2="8137" y2="18994"/>
                            <a14:foregroundMark x1="2433" y1="37233" x2="6210" y2="25156"/>
                            <a14:foregroundMark x1="7179" y1="23628" x2="3042" y2="33208"/>
                            <a14:foregroundMark x1="2205" y1="36226" x2="12548" y2="18239"/>
                            <a14:foregroundMark x1="3924" y1="26438" x2="2433" y2="22013"/>
                            <a14:foregroundMark x1="5399" y1="30818" x2="4435" y2="27956"/>
                            <a14:foregroundMark x1="78935" y1="92075" x2="81150" y2="94935"/>
                            <a14:foregroundMark x1="93080" y1="32201" x2="96046" y2="64906"/>
                            <a14:foregroundMark x1="95589" y1="66667" x2="98175" y2="46667"/>
                            <a14:foregroundMark x1="3878" y1="28428" x2="3422" y2="29434"/>
                            <a14:foregroundMark x1="38099" y1="4025" x2="54829" y2="10818"/>
                            <a14:foregroundMark x1="59240" y1="12830" x2="78707" y2="19748"/>
                            <a14:foregroundMark x1="78707" y1="19748" x2="79772" y2="21258"/>
                            <a14:foregroundMark x1="68137" y1="88679" x2="85932" y2="96478"/>
                            <a14:foregroundMark x1="85932" y1="96478" x2="85932" y2="96478"/>
                            <a14:backgroundMark x1="3650" y1="60881" x2="608" y2="32830"/>
                            <a14:backgroundMark x1="3592" y1="28123" x2="13764" y2="12075"/>
                            <a14:backgroundMark x1="608" y1="32830" x2="3027" y2="29014"/>
                            <a14:backgroundMark x1="13764" y1="12075" x2="36198" y2="377"/>
                            <a14:backgroundMark x1="36426" y1="1384" x2="61217" y2="3270"/>
                            <a14:backgroundMark x1="61217" y1="3270" x2="80608" y2="13836"/>
                            <a14:backgroundMark x1="80608" y1="13836" x2="93536" y2="28679"/>
                            <a14:backgroundMark x1="93536" y1="28679" x2="98783" y2="39245"/>
                            <a14:backgroundMark x1="85321" y1="97802" x2="86692" y2="98113"/>
                            <a14:backgroundMark x1="47833" y1="89308" x2="83181" y2="97317"/>
                            <a14:backgroundMark x1="86692" y1="98113" x2="99848" y2="7685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20769" y="-1"/>
                <a:ext cx="6120130" cy="3700145"/>
              </a:xfrm>
              <a:prstGeom prst="rect">
                <a:avLst/>
              </a:prstGeom>
              <a:noFill/>
              <a:ln w="19050">
                <a:noFill/>
              </a:ln>
            </p:spPr>
          </p:pic>
          <p:sp>
            <p:nvSpPr>
              <p:cNvPr id="38" name="Text Box 24">
                <a:extLst>
                  <a:ext uri="{FF2B5EF4-FFF2-40B4-BE49-F238E27FC236}">
                    <a16:creationId xmlns:a16="http://schemas.microsoft.com/office/drawing/2014/main" id="{22B631B8-646E-83FA-730A-2D277A703A6B}"/>
                  </a:ext>
                </a:extLst>
              </p:cNvPr>
              <p:cNvSpPr txBox="1"/>
              <p:nvPr/>
            </p:nvSpPr>
            <p:spPr>
              <a:xfrm>
                <a:off x="4720905" y="-48073"/>
                <a:ext cx="2024336" cy="37956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342900">
                  <a:defRPr/>
                </a:pPr>
                <a:r>
                  <a:rPr lang="en-US" sz="1050" dirty="0">
                    <a:solidFill>
                      <a:prstClr val="black"/>
                    </a:solidFill>
                  </a:rPr>
                  <a:t>Lead Screws</a:t>
                </a:r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4D06C8F0-449D-0D06-A318-63EB53C478D3}"/>
                  </a:ext>
                </a:extLst>
              </p:cNvPr>
              <p:cNvCxnSpPr/>
              <p:nvPr/>
            </p:nvCxnSpPr>
            <p:spPr>
              <a:xfrm flipH="1">
                <a:off x="4782628" y="379562"/>
                <a:ext cx="413565" cy="1285097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198BD5F1-F039-E67D-5583-3CE85146FCF4}"/>
                  </a:ext>
                </a:extLst>
              </p:cNvPr>
              <p:cNvCxnSpPr/>
              <p:nvPr/>
            </p:nvCxnSpPr>
            <p:spPr>
              <a:xfrm flipH="1">
                <a:off x="1573602" y="379562"/>
                <a:ext cx="3626186" cy="1164566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tailEnd type="triangle"/>
              </a:ln>
              <a:effectLst/>
            </p:spPr>
          </p:cxnSp>
        </p:grp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CF7963B-4AA1-4E83-A9AE-53FCEFA3A18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07421" y="1966495"/>
              <a:ext cx="544857" cy="490353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tailEnd type="triangle"/>
            </a:ln>
            <a:effectLst/>
          </p:spPr>
        </p:cxnSp>
        <p:sp>
          <p:nvSpPr>
            <p:cNvPr id="36" name="Text Box 24">
              <a:extLst>
                <a:ext uri="{FF2B5EF4-FFF2-40B4-BE49-F238E27FC236}">
                  <a16:creationId xmlns:a16="http://schemas.microsoft.com/office/drawing/2014/main" id="{B1DAE834-04F5-9D23-97F2-202C08FA5B1D}"/>
                </a:ext>
              </a:extLst>
            </p:cNvPr>
            <p:cNvSpPr txBox="1"/>
            <p:nvPr/>
          </p:nvSpPr>
          <p:spPr bwMode="auto">
            <a:xfrm>
              <a:off x="2826428" y="1734194"/>
              <a:ext cx="993684" cy="258762"/>
            </a:xfrm>
            <a:prstGeom prst="rect">
              <a:avLst/>
            </a:prstGeom>
            <a:noFill/>
            <a:ln w="19050">
              <a:noFill/>
            </a:ln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342900">
                <a:defRPr/>
              </a:pPr>
              <a:r>
                <a:rPr lang="fr-FR" sz="1050" dirty="0">
                  <a:solidFill>
                    <a:prstClr val="black"/>
                  </a:solidFill>
                </a:rPr>
                <a:t>Mobile table</a:t>
              </a:r>
              <a:endParaRPr lang="en-GB" sz="105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F32B642-B766-0B0E-7298-DFCF31F37927}"/>
              </a:ext>
            </a:extLst>
          </p:cNvPr>
          <p:cNvGrpSpPr/>
          <p:nvPr/>
        </p:nvGrpSpPr>
        <p:grpSpPr>
          <a:xfrm>
            <a:off x="161673" y="2728328"/>
            <a:ext cx="3253013" cy="1737468"/>
            <a:chOff x="7418522" y="3943199"/>
            <a:chExt cx="4679409" cy="2412028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FB291989-8398-EBDF-3299-EECEFAC5B659}"/>
                </a:ext>
              </a:extLst>
            </p:cNvPr>
            <p:cNvGrpSpPr/>
            <p:nvPr/>
          </p:nvGrpSpPr>
          <p:grpSpPr>
            <a:xfrm>
              <a:off x="7695599" y="3943199"/>
              <a:ext cx="3959616" cy="2399455"/>
              <a:chOff x="5681561" y="3170882"/>
              <a:chExt cx="2815066" cy="1688798"/>
            </a:xfrm>
          </p:grpSpPr>
          <p:pic>
            <p:nvPicPr>
              <p:cNvPr id="68" name="Picture 67" descr="Diagram&#10;&#10;Description automatically generated">
                <a:extLst>
                  <a:ext uri="{FF2B5EF4-FFF2-40B4-BE49-F238E27FC236}">
                    <a16:creationId xmlns:a16="http://schemas.microsoft.com/office/drawing/2014/main" id="{C32EF862-D361-F4F5-A13A-C5971E76F7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16462" r="4755" b="11268"/>
              <a:stretch/>
            </p:blipFill>
            <p:spPr>
              <a:xfrm>
                <a:off x="5681561" y="3170882"/>
                <a:ext cx="1928264" cy="1688798"/>
              </a:xfrm>
              <a:prstGeom prst="rect">
                <a:avLst/>
              </a:prstGeom>
            </p:spPr>
          </p:pic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75E8F774-5644-7FF1-8B8E-65B6E0F323A7}"/>
                  </a:ext>
                </a:extLst>
              </p:cNvPr>
              <p:cNvCxnSpPr>
                <a:cxnSpLocks/>
                <a:stCxn id="70" idx="1"/>
              </p:cNvCxnSpPr>
              <p:nvPr/>
            </p:nvCxnSpPr>
            <p:spPr bwMode="auto">
              <a:xfrm flipH="1" flipV="1">
                <a:off x="6500906" y="3700809"/>
                <a:ext cx="868563" cy="122637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33A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70" name="Text Box 24">
                <a:extLst>
                  <a:ext uri="{FF2B5EF4-FFF2-40B4-BE49-F238E27FC236}">
                    <a16:creationId xmlns:a16="http://schemas.microsoft.com/office/drawing/2014/main" id="{3D144958-255D-88F6-6F0D-985A53462B09}"/>
                  </a:ext>
                </a:extLst>
              </p:cNvPr>
              <p:cNvSpPr txBox="1"/>
              <p:nvPr/>
            </p:nvSpPr>
            <p:spPr bwMode="auto">
              <a:xfrm>
                <a:off x="7369468" y="3694065"/>
                <a:ext cx="1127159" cy="25876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cs typeface="Arial"/>
                  </a:rPr>
                  <a:t>Mobile</a:t>
                </a:r>
                <a:r>
                  <a:rPr kumimoji="0" lang="fr-FR" sz="1100" b="0" i="0" u="none" strike="noStrike" kern="14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0" lang="fr-FR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cs typeface="Arial"/>
                  </a:rPr>
                  <a:t>table</a:t>
                </a:r>
                <a:endPara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cs typeface="Arial"/>
                </a:endParaRPr>
              </a:p>
            </p:txBody>
          </p:sp>
        </p:grp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DFE523FF-4DF0-6A92-0AFA-21E1B337F6F3}"/>
                </a:ext>
              </a:extLst>
            </p:cNvPr>
            <p:cNvCxnSpPr>
              <a:cxnSpLocks/>
              <a:stCxn id="65" idx="1"/>
            </p:cNvCxnSpPr>
            <p:nvPr/>
          </p:nvCxnSpPr>
          <p:spPr bwMode="auto">
            <a:xfrm flipH="1">
              <a:off x="9798398" y="5525434"/>
              <a:ext cx="821732" cy="208867"/>
            </a:xfrm>
            <a:prstGeom prst="straightConnector1">
              <a:avLst/>
            </a:prstGeom>
            <a:noFill/>
            <a:ln w="19050" cap="flat" cmpd="sng" algn="ctr">
              <a:solidFill>
                <a:srgbClr val="0033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5" name="Text Box 24">
              <a:extLst>
                <a:ext uri="{FF2B5EF4-FFF2-40B4-BE49-F238E27FC236}">
                  <a16:creationId xmlns:a16="http://schemas.microsoft.com/office/drawing/2014/main" id="{1088C2E9-DC0F-6B6B-3407-6E0AE0CD3E52}"/>
                </a:ext>
              </a:extLst>
            </p:cNvPr>
            <p:cNvSpPr txBox="1"/>
            <p:nvPr/>
          </p:nvSpPr>
          <p:spPr bwMode="auto">
            <a:xfrm>
              <a:off x="10620130" y="5341608"/>
              <a:ext cx="1477801" cy="367651"/>
            </a:xfrm>
            <a:prstGeom prst="rect">
              <a:avLst/>
            </a:prstGeom>
            <a:noFill/>
            <a:ln w="190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cs typeface="Arial"/>
                </a:rPr>
                <a:t>Leadscrews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8998AF4F-12B8-3619-DC64-C8AE9E818E98}"/>
                </a:ext>
              </a:extLst>
            </p:cNvPr>
            <p:cNvCxnSpPr>
              <a:cxnSpLocks/>
              <a:stCxn id="67" idx="0"/>
            </p:cNvCxnSpPr>
            <p:nvPr/>
          </p:nvCxnSpPr>
          <p:spPr bwMode="auto">
            <a:xfrm flipV="1">
              <a:off x="8240163" y="5054192"/>
              <a:ext cx="477199" cy="933384"/>
            </a:xfrm>
            <a:prstGeom prst="straightConnector1">
              <a:avLst/>
            </a:prstGeom>
            <a:noFill/>
            <a:ln w="19050" cap="flat" cmpd="sng" algn="ctr">
              <a:solidFill>
                <a:srgbClr val="0033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7" name="Text Box 24">
              <a:extLst>
                <a:ext uri="{FF2B5EF4-FFF2-40B4-BE49-F238E27FC236}">
                  <a16:creationId xmlns:a16="http://schemas.microsoft.com/office/drawing/2014/main" id="{7B3F0B55-7655-3A45-4ADC-C128E1C449F1}"/>
                </a:ext>
              </a:extLst>
            </p:cNvPr>
            <p:cNvSpPr txBox="1"/>
            <p:nvPr/>
          </p:nvSpPr>
          <p:spPr bwMode="auto">
            <a:xfrm>
              <a:off x="7418522" y="5987576"/>
              <a:ext cx="1643282" cy="367651"/>
            </a:xfrm>
            <a:prstGeom prst="rect">
              <a:avLst/>
            </a:prstGeom>
            <a:noFill/>
            <a:ln w="190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cs typeface="Arial"/>
                </a:rPr>
                <a:t>Stepper motor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1902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6E8FE-0994-7B98-E644-ADA92043E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09F16-979C-449F-8FCE-B16C1CE36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600" dirty="0"/>
              <a:t>Bellow VAT datasheet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7B9E5-C813-232E-BBFC-3663A849E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Series Edge Welded Bellows for Collimators – Deployment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7D5A9-5215-C033-A9C4-609E2F2AE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019" y="800313"/>
            <a:ext cx="8157961" cy="540000"/>
          </a:xfrm>
        </p:spPr>
        <p:txBody>
          <a:bodyPr>
            <a:normAutofit/>
          </a:bodyPr>
          <a:lstStyle/>
          <a:p>
            <a:pPr marL="254000" indent="-254000" algn="l"/>
            <a:r>
              <a:rPr lang="en-US" sz="2000" dirty="0"/>
              <a:t>Type LHCTCLPX__0160 (Double Beam bellows) x 67</a:t>
            </a:r>
          </a:p>
          <a:p>
            <a:pPr marL="0" indent="0" algn="l">
              <a:buNone/>
            </a:pPr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DE5B17-3C8C-E6D0-B169-BCEDD5065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652512"/>
            <a:ext cx="2259091" cy="2568882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5B910EC-B5BE-E9D2-97BB-E0C2507666C7}"/>
              </a:ext>
            </a:extLst>
          </p:cNvPr>
          <p:cNvGrpSpPr/>
          <p:nvPr/>
        </p:nvGrpSpPr>
        <p:grpSpPr>
          <a:xfrm>
            <a:off x="2842174" y="1437531"/>
            <a:ext cx="6062533" cy="3072236"/>
            <a:chOff x="2842174" y="1437531"/>
            <a:chExt cx="6062533" cy="307223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D5E5416-5B03-7BAA-F315-570888BC9E5D}"/>
                </a:ext>
              </a:extLst>
            </p:cNvPr>
            <p:cNvGrpSpPr/>
            <p:nvPr/>
          </p:nvGrpSpPr>
          <p:grpSpPr>
            <a:xfrm>
              <a:off x="2892547" y="1437531"/>
              <a:ext cx="6012160" cy="3072236"/>
              <a:chOff x="2892547" y="1437531"/>
              <a:chExt cx="6012160" cy="307223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FABD0245-4D97-0393-E681-08C4A99C25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92547" y="1437531"/>
                <a:ext cx="6012160" cy="3072236"/>
              </a:xfrm>
              <a:prstGeom prst="rect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</p:pic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698F1024-F5DC-6922-B92D-E35EAC4FAE1B}"/>
                  </a:ext>
                </a:extLst>
              </p:cNvPr>
              <p:cNvSpPr/>
              <p:nvPr/>
            </p:nvSpPr>
            <p:spPr>
              <a:xfrm>
                <a:off x="7878202" y="2560064"/>
                <a:ext cx="792088" cy="227710"/>
              </a:xfrm>
              <a:prstGeom prst="ellipse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C2FD15E-6083-2300-A2B9-EA7FECA78933}"/>
                </a:ext>
              </a:extLst>
            </p:cNvPr>
            <p:cNvSpPr/>
            <p:nvPr/>
          </p:nvSpPr>
          <p:spPr>
            <a:xfrm>
              <a:off x="2842174" y="3601010"/>
              <a:ext cx="2714622" cy="36004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47470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6E8FE-0994-7B98-E644-ADA92043E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09F16-979C-449F-8FCE-B16C1CE36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600" dirty="0"/>
              <a:t>Bellow VAT datasheet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7B9E5-C813-232E-BBFC-3663A849E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Series Edge Welded Bellows for Collimators – Deployment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7D5A9-5215-C033-A9C4-609E2F2AE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019" y="800313"/>
            <a:ext cx="8157961" cy="540000"/>
          </a:xfrm>
        </p:spPr>
        <p:txBody>
          <a:bodyPr>
            <a:normAutofit/>
          </a:bodyPr>
          <a:lstStyle/>
          <a:p>
            <a:pPr marL="254000" indent="-254000" algn="l"/>
            <a:r>
              <a:rPr lang="en-US" sz="2000" dirty="0"/>
              <a:t>Type </a:t>
            </a:r>
            <a:r>
              <a:rPr lang="nl-NL" sz="2000" dirty="0"/>
              <a:t>LHCTCTP_0054 (Single Beam </a:t>
            </a:r>
            <a:r>
              <a:rPr lang="en-US" sz="2000" dirty="0"/>
              <a:t>bellows</a:t>
            </a:r>
            <a:r>
              <a:rPr lang="nl-NL" sz="2000" dirty="0"/>
              <a:t>) x 101 </a:t>
            </a:r>
            <a:endParaRPr lang="en-US" sz="2000" dirty="0"/>
          </a:p>
          <a:p>
            <a:pPr marL="268288" indent="-268288" algn="l"/>
            <a:endParaRPr lang="en-US" sz="2000" dirty="0"/>
          </a:p>
          <a:p>
            <a:pPr marL="0" indent="0" algn="l">
              <a:buNone/>
            </a:pPr>
            <a:endParaRPr lang="en-GB" sz="20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D8BB214-2C3A-DEC1-C85B-6C7C72BF0DCF}"/>
              </a:ext>
            </a:extLst>
          </p:cNvPr>
          <p:cNvGrpSpPr/>
          <p:nvPr/>
        </p:nvGrpSpPr>
        <p:grpSpPr>
          <a:xfrm>
            <a:off x="2914249" y="1340312"/>
            <a:ext cx="6050239" cy="3175653"/>
            <a:chOff x="3167232" y="1465626"/>
            <a:chExt cx="5689853" cy="283431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BA417A9-5FBF-41E4-8353-6EAA93D72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67232" y="1465626"/>
              <a:ext cx="5689853" cy="2834316"/>
            </a:xfrm>
            <a:prstGeom prst="rect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98F1024-F5DC-6922-B92D-E35EAC4FAE1B}"/>
                </a:ext>
              </a:extLst>
            </p:cNvPr>
            <p:cNvSpPr/>
            <p:nvPr/>
          </p:nvSpPr>
          <p:spPr>
            <a:xfrm>
              <a:off x="7848666" y="2479896"/>
              <a:ext cx="685039" cy="183708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AE536AD-0824-A129-C72B-63AB202670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192"/>
          <a:stretch/>
        </p:blipFill>
        <p:spPr>
          <a:xfrm>
            <a:off x="251520" y="1491630"/>
            <a:ext cx="2562859" cy="266429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1145400D-A024-CC00-02ED-99115644FC9D}"/>
              </a:ext>
            </a:extLst>
          </p:cNvPr>
          <p:cNvSpPr/>
          <p:nvPr/>
        </p:nvSpPr>
        <p:spPr>
          <a:xfrm>
            <a:off x="2842174" y="3579862"/>
            <a:ext cx="2714622" cy="36004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76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4389" y="4784656"/>
            <a:ext cx="6627000" cy="270000"/>
          </a:xfrm>
        </p:spPr>
        <p:txBody>
          <a:bodyPr/>
          <a:lstStyle/>
          <a:p>
            <a:r>
              <a:rPr lang="en-GB" noProof="0" dirty="0"/>
              <a:t>Series Edge Welded Bellows for Collimators – Deployment Strategy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EC8B226-0D9D-63B2-3A00-8142B81C60C1}"/>
              </a:ext>
            </a:extLst>
          </p:cNvPr>
          <p:cNvSpPr txBox="1">
            <a:spLocks/>
          </p:cNvSpPr>
          <p:nvPr/>
        </p:nvSpPr>
        <p:spPr>
          <a:xfrm>
            <a:off x="467544" y="871587"/>
            <a:ext cx="6048673" cy="13401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0" indent="-254000" algn="l"/>
            <a:r>
              <a:rPr lang="en-US" sz="2000" dirty="0"/>
              <a:t>Type LHCTCTP_0054 (VAT # C156636_B):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B844F66-6230-0834-EFBE-49DEC8573957}"/>
              </a:ext>
            </a:extLst>
          </p:cNvPr>
          <p:cNvGraphicFramePr>
            <a:graphicFrameLocks noGrp="1"/>
          </p:cNvGraphicFramePr>
          <p:nvPr/>
        </p:nvGraphicFramePr>
        <p:xfrm>
          <a:off x="1547663" y="1461131"/>
          <a:ext cx="6048673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7">
                  <a:extLst>
                    <a:ext uri="{9D8B030D-6E8A-4147-A177-3AD203B41FA5}">
                      <a16:colId xmlns:a16="http://schemas.microsoft.com/office/drawing/2014/main" val="1715599576"/>
                    </a:ext>
                  </a:extLst>
                </a:gridCol>
                <a:gridCol w="1148473">
                  <a:extLst>
                    <a:ext uri="{9D8B030D-6E8A-4147-A177-3AD203B41FA5}">
                      <a16:colId xmlns:a16="http://schemas.microsoft.com/office/drawing/2014/main" val="897307030"/>
                    </a:ext>
                  </a:extLst>
                </a:gridCol>
                <a:gridCol w="2291072">
                  <a:extLst>
                    <a:ext uri="{9D8B030D-6E8A-4147-A177-3AD203B41FA5}">
                      <a16:colId xmlns:a16="http://schemas.microsoft.com/office/drawing/2014/main" val="24470221"/>
                    </a:ext>
                  </a:extLst>
                </a:gridCol>
                <a:gridCol w="2160241">
                  <a:extLst>
                    <a:ext uri="{9D8B030D-6E8A-4147-A177-3AD203B41FA5}">
                      <a16:colId xmlns:a16="http://schemas.microsoft.com/office/drawing/2014/main" val="2683947074"/>
                    </a:ext>
                  </a:extLst>
                </a:gridCol>
              </a:tblGrid>
              <a:tr h="267301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Scenario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cycles reached before leak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669413"/>
                  </a:ext>
                </a:extLst>
              </a:tr>
              <a:tr h="267301">
                <a:tc gridSpan="2" v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+mn-cs"/>
                        </a:rPr>
                        <a:t>Serial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+mn-cs"/>
                        </a:rPr>
                        <a:t> part (VAT #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cs typeface="+mn-cs"/>
                        </a:rPr>
                        <a:t> C156636_B) </a:t>
                      </a:r>
                      <a:endParaRPr lang="en-GB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+mn-cs"/>
                        </a:rPr>
                        <a:t>Test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+mn-cs"/>
                        </a:rPr>
                        <a:t> part (VAT #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cs typeface="+mn-cs"/>
                        </a:rPr>
                        <a:t>1262468)</a:t>
                      </a:r>
                      <a:endParaRPr lang="en-GB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4509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±20mm</a:t>
                      </a:r>
                    </a:p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</a:rPr>
                        <a:t>No bake-out</a:t>
                      </a:r>
                      <a:endParaRPr lang="en-GB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31.2 k 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58.3 k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88.3 k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88.7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71.5 k cycles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9236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B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±20mm</a:t>
                      </a:r>
                      <a:endParaRPr lang="en-GB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</a:rPr>
                        <a:t>With bake-out</a:t>
                      </a:r>
                      <a:endParaRPr lang="en-GB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2x 108 k cycles with no leak</a:t>
                      </a:r>
                    </a:p>
                    <a:p>
                      <a:pPr marL="0" algn="ctr" defTabSz="457200" rtl="0" eaLnBrk="1" latinLnBrk="0" hangingPunct="1"/>
                      <a:r>
                        <a:rPr lang="en-GB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2x </a:t>
                      </a:r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90.7 k cycles with no leak</a:t>
                      </a:r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1187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+14.5 /-11.9 mm</a:t>
                      </a:r>
                      <a:endParaRPr lang="en-GB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</a:rPr>
                        <a:t>No bake-out</a:t>
                      </a:r>
                      <a:endParaRPr lang="en-GB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1259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+/-14.5  mm</a:t>
                      </a:r>
                      <a:endParaRPr lang="en-GB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</a:rPr>
                        <a:t>With bake-out</a:t>
                      </a:r>
                      <a:endParaRPr lang="en-US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Planned*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7583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±14.5 mm</a:t>
                      </a:r>
                      <a:endParaRPr lang="en-GB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</a:rPr>
                        <a:t>No bake-out</a:t>
                      </a:r>
                      <a:endParaRPr lang="en-GB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Planned*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71833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5316C62B-1AD5-7266-C604-FDF6B6292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93631"/>
            <a:ext cx="7920880" cy="564542"/>
          </a:xfrm>
        </p:spPr>
        <p:txBody>
          <a:bodyPr/>
          <a:lstStyle/>
          <a:p>
            <a:r>
              <a:rPr lang="en-US" sz="3600" dirty="0"/>
              <a:t>Cycling campaign at CERN &amp; VAT</a:t>
            </a:r>
          </a:p>
        </p:txBody>
      </p:sp>
    </p:spTree>
    <p:extLst>
      <p:ext uri="{BB962C8B-B14F-4D97-AF65-F5344CB8AC3E}">
        <p14:creationId xmlns:p14="http://schemas.microsoft.com/office/powerpoint/2010/main" val="3532759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4389" y="4784656"/>
            <a:ext cx="6627000" cy="270000"/>
          </a:xfrm>
        </p:spPr>
        <p:txBody>
          <a:bodyPr/>
          <a:lstStyle/>
          <a:p>
            <a:r>
              <a:rPr lang="en-GB" noProof="0" dirty="0"/>
              <a:t>Series Edge Welded Bellows for Collimators – Deployment Strategy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EC8B226-0D9D-63B2-3A00-8142B81C60C1}"/>
              </a:ext>
            </a:extLst>
          </p:cNvPr>
          <p:cNvSpPr txBox="1">
            <a:spLocks/>
          </p:cNvSpPr>
          <p:nvPr/>
        </p:nvSpPr>
        <p:spPr>
          <a:xfrm>
            <a:off x="395536" y="712855"/>
            <a:ext cx="7776864" cy="4840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0" indent="-254000" algn="l"/>
            <a:r>
              <a:rPr lang="en-US" sz="2000" dirty="0"/>
              <a:t>Type LHCTCLPX_0160 (VAT #1233543_C):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DFA8579-F894-7FAA-8437-45C2897D3848}"/>
              </a:ext>
            </a:extLst>
          </p:cNvPr>
          <p:cNvGraphicFramePr>
            <a:graphicFrameLocks noGrp="1"/>
          </p:cNvGraphicFramePr>
          <p:nvPr/>
        </p:nvGraphicFramePr>
        <p:xfrm>
          <a:off x="1371986" y="1131590"/>
          <a:ext cx="6400027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962">
                  <a:extLst>
                    <a:ext uri="{9D8B030D-6E8A-4147-A177-3AD203B41FA5}">
                      <a16:colId xmlns:a16="http://schemas.microsoft.com/office/drawing/2014/main" val="1715599576"/>
                    </a:ext>
                  </a:extLst>
                </a:gridCol>
                <a:gridCol w="1215185">
                  <a:extLst>
                    <a:ext uri="{9D8B030D-6E8A-4147-A177-3AD203B41FA5}">
                      <a16:colId xmlns:a16="http://schemas.microsoft.com/office/drawing/2014/main" val="897307030"/>
                    </a:ext>
                  </a:extLst>
                </a:gridCol>
                <a:gridCol w="1266564">
                  <a:extLst>
                    <a:ext uri="{9D8B030D-6E8A-4147-A177-3AD203B41FA5}">
                      <a16:colId xmlns:a16="http://schemas.microsoft.com/office/drawing/2014/main" val="24470221"/>
                    </a:ext>
                  </a:extLst>
                </a:gridCol>
                <a:gridCol w="1266564">
                  <a:extLst>
                    <a:ext uri="{9D8B030D-6E8A-4147-A177-3AD203B41FA5}">
                      <a16:colId xmlns:a16="http://schemas.microsoft.com/office/drawing/2014/main" val="771737802"/>
                    </a:ext>
                  </a:extLst>
                </a:gridCol>
                <a:gridCol w="2176752">
                  <a:extLst>
                    <a:ext uri="{9D8B030D-6E8A-4147-A177-3AD203B41FA5}">
                      <a16:colId xmlns:a16="http://schemas.microsoft.com/office/drawing/2014/main" val="2683947074"/>
                    </a:ext>
                  </a:extLst>
                </a:gridCol>
              </a:tblGrid>
              <a:tr h="267301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Scenario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cycles reached before leak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669413"/>
                  </a:ext>
                </a:extLst>
              </a:tr>
              <a:tr h="267301">
                <a:tc gridSpan="2" v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+mn-cs"/>
                        </a:rPr>
                        <a:t>Serial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+mn-cs"/>
                        </a:rPr>
                        <a:t> part (VAT #1233543_C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cs typeface="+mn-cs"/>
                        </a:rPr>
                        <a:t>) </a:t>
                      </a:r>
                      <a:endParaRPr lang="en-GB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+mn-cs"/>
                        </a:rPr>
                        <a:t>Test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+mn-cs"/>
                        </a:rPr>
                        <a:t> part (VAT #1262479)</a:t>
                      </a:r>
                      <a:endParaRPr lang="en-GB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4509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±26mm 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No bake-out</a:t>
                      </a:r>
                    </a:p>
                  </a:txBody>
                  <a:tcPr marL="39446" marR="39446" marT="0" marB="0" anchor="ctr"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11.9 k 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GB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12.4 k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GB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14.0 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16.2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9236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B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±26mm, 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With bake-out</a:t>
                      </a:r>
                    </a:p>
                  </a:txBody>
                  <a:tcPr marL="39446" marR="39446" marT="0" marB="0" anchor="ctr"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27.8 k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33.6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1187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+18.8/-4.6 mm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No bake-out</a:t>
                      </a:r>
                    </a:p>
                  </a:txBody>
                  <a:tcPr marL="39446" marR="39446" marT="0" marB="0" anchor="ctr"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3x 116 k</a:t>
                      </a:r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cycles with no leak</a:t>
                      </a:r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1259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±19 mm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With bake-out</a:t>
                      </a:r>
                    </a:p>
                  </a:txBody>
                  <a:tcPr marL="39446" marR="39446" marT="0" marB="0" anchor="ctr"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39.3 k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63.8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7583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</a:rPr>
                        <a:t>19 mm</a:t>
                      </a:r>
                      <a:endParaRPr lang="en-GB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</a:endParaRP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</a:rPr>
                        <a:t>No bake-out</a:t>
                      </a:r>
                      <a:endParaRPr lang="en-GB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29.5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29.4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31.5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36.6 k</a:t>
                      </a:r>
                      <a:endParaRPr lang="en-US" sz="1200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46. 8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44.3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58.4k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71833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80D59501-3642-E2EC-F867-17314E57D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93631"/>
            <a:ext cx="7920880" cy="564542"/>
          </a:xfrm>
        </p:spPr>
        <p:txBody>
          <a:bodyPr/>
          <a:lstStyle/>
          <a:p>
            <a:r>
              <a:rPr lang="en-US" sz="3600" dirty="0"/>
              <a:t>Cycling campaign at CERN &amp; VAT</a:t>
            </a:r>
          </a:p>
        </p:txBody>
      </p:sp>
    </p:spTree>
    <p:extLst>
      <p:ext uri="{BB962C8B-B14F-4D97-AF65-F5344CB8AC3E}">
        <p14:creationId xmlns:p14="http://schemas.microsoft.com/office/powerpoint/2010/main" val="4070533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4389" y="4784656"/>
            <a:ext cx="6627000" cy="270000"/>
          </a:xfrm>
        </p:spPr>
        <p:txBody>
          <a:bodyPr/>
          <a:lstStyle/>
          <a:p>
            <a:r>
              <a:rPr lang="en-GB" noProof="0" dirty="0"/>
              <a:t>Series Edge Welded Bellows for Collimators – Deployment Strategy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D59501-3642-E2EC-F867-17314E57D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93631"/>
            <a:ext cx="7920880" cy="564542"/>
          </a:xfrm>
        </p:spPr>
        <p:txBody>
          <a:bodyPr/>
          <a:lstStyle/>
          <a:p>
            <a:r>
              <a:rPr lang="en-US" sz="3600" dirty="0"/>
              <a:t>Cycling campaign at CERN &amp; VAT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E45745-CC1B-B4BA-F72E-50052E0A7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941513"/>
            <a:ext cx="7326015" cy="334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306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4389" y="4784656"/>
            <a:ext cx="6627000" cy="270000"/>
          </a:xfrm>
        </p:spPr>
        <p:txBody>
          <a:bodyPr/>
          <a:lstStyle/>
          <a:p>
            <a:r>
              <a:rPr lang="en-GB" noProof="0" dirty="0"/>
              <a:t>Series Edge Welded Bellows for Collimators – Deployment Strategy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0D59501-3642-E2EC-F867-17314E57D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93631"/>
            <a:ext cx="7920880" cy="564542"/>
          </a:xfrm>
        </p:spPr>
        <p:txBody>
          <a:bodyPr/>
          <a:lstStyle/>
          <a:p>
            <a:r>
              <a:rPr lang="en-US" sz="3600" dirty="0"/>
              <a:t>Cycling campaign at CERN &amp; VAT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B43D3A-8D1A-26DE-5411-BB60167EF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685800"/>
            <a:ext cx="6751662" cy="322905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38FEA32-5CD1-83B6-2815-191F1FB93D67}"/>
              </a:ext>
            </a:extLst>
          </p:cNvPr>
          <p:cNvSpPr txBox="1">
            <a:spLocks/>
          </p:cNvSpPr>
          <p:nvPr/>
        </p:nvSpPr>
        <p:spPr>
          <a:xfrm>
            <a:off x="971600" y="4011910"/>
            <a:ext cx="6912768" cy="4840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2000" dirty="0"/>
              <a:t>Cycling still ongoing </a:t>
            </a:r>
            <a:r>
              <a:rPr lang="en-US" sz="2000" dirty="0">
                <a:sym typeface="Wingdings" panose="05000000000000000000" pitchFamily="2" charset="2"/>
              </a:rPr>
              <a:t> 600 k cycles reached with no leak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9446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216204"/>
            <a:ext cx="8676456" cy="540000"/>
          </a:xfrm>
        </p:spPr>
        <p:txBody>
          <a:bodyPr/>
          <a:lstStyle/>
          <a:p>
            <a:r>
              <a:rPr lang="en-GB" sz="3600" dirty="0"/>
              <a:t>Outline</a:t>
            </a:r>
            <a:endParaRPr lang="en-US" sz="36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7202CC-170F-8525-E419-E8366530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Series Edge Welded Bellows for Collimators – Deployment Strategy</a:t>
            </a:r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532B6CDE-E43C-74D0-A58A-E6D69C9FE6AC}"/>
              </a:ext>
            </a:extLst>
          </p:cNvPr>
          <p:cNvSpPr txBox="1">
            <a:spLocks/>
          </p:cNvSpPr>
          <p:nvPr/>
        </p:nvSpPr>
        <p:spPr bwMode="auto">
          <a:xfrm>
            <a:off x="1314793" y="1851670"/>
            <a:ext cx="7200800" cy="165618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l">
              <a:lnSpc>
                <a:spcPct val="80000"/>
              </a:lnSpc>
              <a:tabLst>
                <a:tab pos="182563" algn="l"/>
              </a:tabLst>
            </a:pPr>
            <a:r>
              <a:rPr lang="en-GB" sz="2800" dirty="0"/>
              <a:t>Introduction to Edge Welded Bellows</a:t>
            </a:r>
          </a:p>
          <a:p>
            <a:pPr marL="342900" lvl="1" indent="-342900" algn="l">
              <a:lnSpc>
                <a:spcPct val="80000"/>
              </a:lnSpc>
              <a:tabLst>
                <a:tab pos="182563" algn="l"/>
              </a:tabLst>
            </a:pPr>
            <a:r>
              <a:rPr lang="en-GB" sz="2800" dirty="0"/>
              <a:t>Outcome of Cycling campaign </a:t>
            </a:r>
          </a:p>
          <a:p>
            <a:pPr marL="342900" lvl="1" indent="-342900" algn="l">
              <a:lnSpc>
                <a:spcPct val="80000"/>
              </a:lnSpc>
              <a:tabLst>
                <a:tab pos="182563" algn="l"/>
              </a:tabLst>
            </a:pPr>
            <a:r>
              <a:rPr lang="en-GB" sz="2800" dirty="0"/>
              <a:t>Decision of deployment</a:t>
            </a:r>
          </a:p>
        </p:txBody>
      </p:sp>
    </p:spTree>
    <p:extLst>
      <p:ext uri="{BB962C8B-B14F-4D97-AF65-F5344CB8AC3E}">
        <p14:creationId xmlns:p14="http://schemas.microsoft.com/office/powerpoint/2010/main" val="601001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216204"/>
            <a:ext cx="8676456" cy="540000"/>
          </a:xfrm>
        </p:spPr>
        <p:txBody>
          <a:bodyPr/>
          <a:lstStyle/>
          <a:p>
            <a:r>
              <a:rPr lang="en-GB" sz="3600" dirty="0"/>
              <a:t>WP5.2: Production of Collimators </a:t>
            </a:r>
            <a:endParaRPr lang="en-US" sz="36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7202CC-170F-8525-E419-E8366530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532B6CDE-E43C-74D0-A58A-E6D69C9FE6AC}"/>
              </a:ext>
            </a:extLst>
          </p:cNvPr>
          <p:cNvSpPr txBox="1">
            <a:spLocks/>
          </p:cNvSpPr>
          <p:nvPr/>
        </p:nvSpPr>
        <p:spPr bwMode="auto">
          <a:xfrm>
            <a:off x="539552" y="843558"/>
            <a:ext cx="7992448" cy="129614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l">
              <a:lnSpc>
                <a:spcPct val="80000"/>
              </a:lnSpc>
              <a:tabLst>
                <a:tab pos="182563" algn="l"/>
              </a:tabLst>
            </a:pPr>
            <a:r>
              <a:rPr lang="en-GB" sz="2200" dirty="0"/>
              <a:t>Production of 36 collimators including 5 different designs, for 2026-2027</a:t>
            </a:r>
          </a:p>
          <a:p>
            <a:pPr marL="342900" lvl="1" indent="-342900" algn="l">
              <a:lnSpc>
                <a:spcPct val="80000"/>
              </a:lnSpc>
              <a:tabLst>
                <a:tab pos="182563" algn="l"/>
              </a:tabLst>
            </a:pPr>
            <a:r>
              <a:rPr lang="en-GB" sz="2200" dirty="0"/>
              <a:t>Build to print contract: CERN provides the design and the raw materials and components</a:t>
            </a:r>
          </a:p>
        </p:txBody>
      </p:sp>
      <p:pic>
        <p:nvPicPr>
          <p:cNvPr id="5" name="Picture 4" descr="A machine with a white background&#10;&#10;Description automatically generated">
            <a:extLst>
              <a:ext uri="{FF2B5EF4-FFF2-40B4-BE49-F238E27FC236}">
                <a16:creationId xmlns:a16="http://schemas.microsoft.com/office/drawing/2014/main" id="{6B9204F3-165C-1068-520C-2F50D287D3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278" t="2401" r="31067" b="4203"/>
          <a:stretch/>
        </p:blipFill>
        <p:spPr>
          <a:xfrm>
            <a:off x="7090772" y="2446118"/>
            <a:ext cx="1981220" cy="2697382"/>
          </a:xfrm>
          <a:prstGeom prst="rect">
            <a:avLst/>
          </a:prstGeom>
        </p:spPr>
      </p:pic>
      <p:pic>
        <p:nvPicPr>
          <p:cNvPr id="8" name="Picture 7" descr="A machine with many wires and a few screws&#10;&#10;Description automatically generated with medium confidence">
            <a:extLst>
              <a:ext uri="{FF2B5EF4-FFF2-40B4-BE49-F238E27FC236}">
                <a16:creationId xmlns:a16="http://schemas.microsoft.com/office/drawing/2014/main" id="{81BE8B91-C2BE-EE90-CFFF-86F605BFEF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489" t="6601" r="28322" b="5957"/>
          <a:stretch/>
        </p:blipFill>
        <p:spPr>
          <a:xfrm>
            <a:off x="4948567" y="2508934"/>
            <a:ext cx="2202023" cy="2571750"/>
          </a:xfrm>
          <a:prstGeom prst="rect">
            <a:avLst/>
          </a:prstGeom>
        </p:spPr>
      </p:pic>
      <p:pic>
        <p:nvPicPr>
          <p:cNvPr id="10" name="Picture 9" descr="A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D4BFCF03-6B52-C0D4-ECFC-7E98858B5E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578" t="5200" r="26333" b="9381"/>
          <a:stretch/>
        </p:blipFill>
        <p:spPr>
          <a:xfrm>
            <a:off x="2895130" y="2496808"/>
            <a:ext cx="2248765" cy="2571750"/>
          </a:xfrm>
          <a:prstGeom prst="rect">
            <a:avLst/>
          </a:prstGeom>
        </p:spPr>
      </p:pic>
      <p:pic>
        <p:nvPicPr>
          <p:cNvPr id="15" name="Picture 14" descr="A machine with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1203D550-E0DD-D018-74F2-76A6F82D07A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433" t="4204" r="31856" b="3801"/>
          <a:stretch/>
        </p:blipFill>
        <p:spPr>
          <a:xfrm>
            <a:off x="554630" y="2496808"/>
            <a:ext cx="1722007" cy="25717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75C13EA-F1F8-CFA3-99A1-0AA897EAA476}"/>
              </a:ext>
            </a:extLst>
          </p:cNvPr>
          <p:cNvSpPr txBox="1"/>
          <p:nvPr/>
        </p:nvSpPr>
        <p:spPr>
          <a:xfrm>
            <a:off x="827584" y="2128961"/>
            <a:ext cx="2520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Single beam collimator (2 versions)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0291EF9-0E30-248E-0D80-6CE6EB64F4F0}"/>
              </a:ext>
            </a:extLst>
          </p:cNvPr>
          <p:cNvSpPr txBox="1"/>
          <p:nvPr/>
        </p:nvSpPr>
        <p:spPr>
          <a:xfrm>
            <a:off x="4929959" y="1934822"/>
            <a:ext cx="2520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Double beam collimator (3 versions)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A9ABEBB-D69F-C54B-1CF9-BD7CDB909FBE}"/>
              </a:ext>
            </a:extLst>
          </p:cNvPr>
          <p:cNvCxnSpPr>
            <a:cxnSpLocks/>
          </p:cNvCxnSpPr>
          <p:nvPr/>
        </p:nvCxnSpPr>
        <p:spPr>
          <a:xfrm flipH="1">
            <a:off x="1830329" y="2390571"/>
            <a:ext cx="257396" cy="176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974179B-70E3-D74A-AF10-A7F7C3CA18F6}"/>
              </a:ext>
            </a:extLst>
          </p:cNvPr>
          <p:cNvCxnSpPr>
            <a:cxnSpLocks/>
          </p:cNvCxnSpPr>
          <p:nvPr/>
        </p:nvCxnSpPr>
        <p:spPr>
          <a:xfrm flipH="1">
            <a:off x="5004048" y="2167699"/>
            <a:ext cx="617436" cy="278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6FD16E-3111-888A-C7D0-733468D9F83E}"/>
              </a:ext>
            </a:extLst>
          </p:cNvPr>
          <p:cNvCxnSpPr>
            <a:cxnSpLocks/>
          </p:cNvCxnSpPr>
          <p:nvPr/>
        </p:nvCxnSpPr>
        <p:spPr>
          <a:xfrm>
            <a:off x="6227430" y="2194880"/>
            <a:ext cx="0" cy="301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07EAFBE-AF79-1337-76EF-482B1D391B08}"/>
              </a:ext>
            </a:extLst>
          </p:cNvPr>
          <p:cNvCxnSpPr>
            <a:cxnSpLocks/>
          </p:cNvCxnSpPr>
          <p:nvPr/>
        </p:nvCxnSpPr>
        <p:spPr>
          <a:xfrm>
            <a:off x="6660232" y="2194880"/>
            <a:ext cx="790008" cy="301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A4EAE8B-3635-2846-3E08-D49722F178EE}"/>
              </a:ext>
            </a:extLst>
          </p:cNvPr>
          <p:cNvSpPr txBox="1"/>
          <p:nvPr/>
        </p:nvSpPr>
        <p:spPr>
          <a:xfrm>
            <a:off x="2464392" y="4793962"/>
            <a:ext cx="857691" cy="249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755" marR="71755">
              <a:lnSpc>
                <a:spcPct val="110000"/>
              </a:lnSpc>
              <a:spcBef>
                <a:spcPts val="300"/>
              </a:spcBef>
              <a:spcAft>
                <a:spcPts val="100"/>
              </a:spcAft>
            </a:pPr>
            <a:r>
              <a:rPr lang="en-GB" sz="1000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TCTPXH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711A4C6-F613-D744-E7DA-6E4062C5A4B5}"/>
              </a:ext>
            </a:extLst>
          </p:cNvPr>
          <p:cNvSpPr txBox="1"/>
          <p:nvPr/>
        </p:nvSpPr>
        <p:spPr>
          <a:xfrm>
            <a:off x="7033334" y="4785102"/>
            <a:ext cx="833811" cy="2493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71755" marR="71755">
              <a:lnSpc>
                <a:spcPct val="110000"/>
              </a:lnSpc>
              <a:spcBef>
                <a:spcPts val="300"/>
              </a:spcBef>
              <a:spcAft>
                <a:spcPts val="100"/>
              </a:spcAft>
              <a:defRPr sz="100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defRPr>
            </a:lvl1pPr>
          </a:lstStyle>
          <a:p>
            <a:r>
              <a:rPr lang="en-GB" dirty="0"/>
              <a:t>TCTPXV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AFBEB1-E2CD-227F-C59C-8833B6DCB438}"/>
              </a:ext>
            </a:extLst>
          </p:cNvPr>
          <p:cNvSpPr txBox="1"/>
          <p:nvPr/>
        </p:nvSpPr>
        <p:spPr>
          <a:xfrm>
            <a:off x="4860892" y="4831320"/>
            <a:ext cx="890733" cy="2493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71755" marR="71755">
              <a:lnSpc>
                <a:spcPct val="110000"/>
              </a:lnSpc>
              <a:spcBef>
                <a:spcPts val="300"/>
              </a:spcBef>
              <a:spcAft>
                <a:spcPts val="100"/>
              </a:spcAft>
              <a:defRPr sz="100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defRPr>
            </a:lvl1pPr>
          </a:lstStyle>
          <a:p>
            <a:r>
              <a:rPr lang="en-GB" dirty="0"/>
              <a:t>TCLPX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D64192-1639-DCD2-B873-4825CC992C71}"/>
              </a:ext>
            </a:extLst>
          </p:cNvPr>
          <p:cNvSpPr txBox="1"/>
          <p:nvPr/>
        </p:nvSpPr>
        <p:spPr>
          <a:xfrm>
            <a:off x="-108520" y="3870479"/>
            <a:ext cx="750968" cy="587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755" marR="71755">
              <a:lnSpc>
                <a:spcPct val="110000"/>
              </a:lnSpc>
              <a:spcBef>
                <a:spcPts val="300"/>
              </a:spcBef>
              <a:spcAft>
                <a:spcPts val="100"/>
              </a:spcAft>
            </a:pPr>
            <a:r>
              <a:rPr lang="en-GB" sz="1000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TCSPM &amp; TCTPM</a:t>
            </a:r>
          </a:p>
        </p:txBody>
      </p:sp>
    </p:spTree>
    <p:extLst>
      <p:ext uri="{BB962C8B-B14F-4D97-AF65-F5344CB8AC3E}">
        <p14:creationId xmlns:p14="http://schemas.microsoft.com/office/powerpoint/2010/main" val="4075519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59" y="67297"/>
            <a:ext cx="8676456" cy="540000"/>
          </a:xfrm>
        </p:spPr>
        <p:txBody>
          <a:bodyPr/>
          <a:lstStyle/>
          <a:p>
            <a:r>
              <a:rPr lang="en-GB" sz="3200" dirty="0"/>
              <a:t>Edge Welded Bellows for Collimators </a:t>
            </a:r>
            <a:endParaRPr lang="en-US" sz="32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7202CC-170F-8525-E419-E8366530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532B6CDE-E43C-74D0-A58A-E6D69C9FE6AC}"/>
              </a:ext>
            </a:extLst>
          </p:cNvPr>
          <p:cNvSpPr txBox="1">
            <a:spLocks/>
          </p:cNvSpPr>
          <p:nvPr/>
        </p:nvSpPr>
        <p:spPr bwMode="auto">
          <a:xfrm>
            <a:off x="383485" y="987671"/>
            <a:ext cx="6264695" cy="1188514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l">
              <a:lnSpc>
                <a:spcPct val="80000"/>
              </a:lnSpc>
              <a:tabLst>
                <a:tab pos="182563" algn="l"/>
              </a:tabLst>
            </a:pPr>
            <a:r>
              <a:rPr lang="en-GB" sz="1800" dirty="0"/>
              <a:t>Procurement and quality control of 168 new bellows for series collimators</a:t>
            </a:r>
          </a:p>
          <a:p>
            <a:pPr marL="342900" lvl="1" indent="-342900" algn="l">
              <a:lnSpc>
                <a:spcPct val="80000"/>
              </a:lnSpc>
              <a:tabLst>
                <a:tab pos="182563" algn="l"/>
              </a:tabLst>
            </a:pPr>
            <a:r>
              <a:rPr lang="en-GB" sz="1800" dirty="0"/>
              <a:t>Allow the displacement of the shaft </a:t>
            </a:r>
            <a:r>
              <a:rPr lang="en-GB" sz="1800" dirty="0">
                <a:sym typeface="Wingdings" panose="05000000000000000000" pitchFamily="2" charset="2"/>
              </a:rPr>
              <a:t> lateral movement</a:t>
            </a:r>
            <a:endParaRPr lang="en-GB" sz="1800" dirty="0"/>
          </a:p>
          <a:p>
            <a:pPr marL="342900" lvl="1" indent="-342900" algn="l">
              <a:lnSpc>
                <a:spcPct val="80000"/>
              </a:lnSpc>
              <a:tabLst>
                <a:tab pos="182563" algn="l"/>
              </a:tabLst>
            </a:pPr>
            <a:r>
              <a:rPr lang="en-GB" sz="1800" dirty="0"/>
              <a:t>Interface </a:t>
            </a:r>
            <a:r>
              <a:rPr lang="en-GB" sz="1800" b="1" dirty="0"/>
              <a:t>Vacuum</a:t>
            </a:r>
            <a:r>
              <a:rPr lang="en-GB" sz="1800" dirty="0"/>
              <a:t> – Atmospheric Pressure</a:t>
            </a:r>
          </a:p>
        </p:txBody>
      </p:sp>
      <p:pic>
        <p:nvPicPr>
          <p:cNvPr id="18" name="Picture 17" descr="Diagram, engineering drawing&#10;&#10;Description automatically generated">
            <a:extLst>
              <a:ext uri="{FF2B5EF4-FFF2-40B4-BE49-F238E27FC236}">
                <a16:creationId xmlns:a16="http://schemas.microsoft.com/office/drawing/2014/main" id="{6529D674-28F1-81FE-BBA6-0353A24E45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453" b="80594" l="1836" r="93146">
                        <a14:foregroundMark x1="38923" y1="13998" x2="9547" y2="33404"/>
                        <a14:foregroundMark x1="9547" y1="33404" x2="7344" y2="79639"/>
                        <a14:foregroundMark x1="7344" y1="79639" x2="28519" y2="82715"/>
                        <a14:foregroundMark x1="28519" y1="82715" x2="71971" y2="79958"/>
                        <a14:foregroundMark x1="71971" y1="79958" x2="88862" y2="73807"/>
                        <a14:foregroundMark x1="88862" y1="73807" x2="96940" y2="59809"/>
                        <a14:foregroundMark x1="96940" y1="59809" x2="97552" y2="39979"/>
                        <a14:foregroundMark x1="97552" y1="39979" x2="84823" y2="19088"/>
                        <a14:foregroundMark x1="84823" y1="19088" x2="68054" y2="11453"/>
                        <a14:foregroundMark x1="68054" y1="11453" x2="49204" y2="11453"/>
                        <a14:foregroundMark x1="49204" y1="11453" x2="38188" y2="14528"/>
                        <a14:foregroundMark x1="16279" y1="31071" x2="56916" y2="17285"/>
                        <a14:foregroundMark x1="13341" y1="37116" x2="37699" y2="62248"/>
                        <a14:foregroundMark x1="21787" y1="32874" x2="58629" y2="17709"/>
                        <a14:foregroundMark x1="66463" y1="14952" x2="86903" y2="28738"/>
                        <a14:foregroundMark x1="58629" y1="15801" x2="80171" y2="28738"/>
                        <a14:foregroundMark x1="80171" y1="28738" x2="80416" y2="29374"/>
                        <a14:foregroundMark x1="81151" y1="23966" x2="91799" y2="42312"/>
                        <a14:foregroundMark x1="91799" y1="42312" x2="92901" y2="65642"/>
                        <a14:foregroundMark x1="92901" y1="65642" x2="67442" y2="79003"/>
                        <a14:foregroundMark x1="67442" y1="79003" x2="19339" y2="79533"/>
                        <a14:foregroundMark x1="19339" y1="79533" x2="9547" y2="75610"/>
                        <a14:foregroundMark x1="8813" y1="75610" x2="32681" y2="76246"/>
                        <a14:foregroundMark x1="32681" y1="76246" x2="63403" y2="69883"/>
                        <a14:foregroundMark x1="63403" y1="69883" x2="81763" y2="55885"/>
                        <a14:foregroundMark x1="81763" y1="55885" x2="89106" y2="36055"/>
                        <a14:foregroundMark x1="89106" y1="36055" x2="88862" y2="29374"/>
                        <a14:foregroundMark x1="88862" y1="38070" x2="83354" y2="57052"/>
                        <a14:foregroundMark x1="83354" y1="57052" x2="60465" y2="75610"/>
                        <a14:foregroundMark x1="60465" y1="75610" x2="56181" y2="77094"/>
                        <a14:foregroundMark x1="80661" y1="63733" x2="59364" y2="76458"/>
                        <a14:foregroundMark x1="59364" y1="76458" x2="59364" y2="76458"/>
                        <a14:foregroundMark x1="88127" y1="34783" x2="88250" y2="51007"/>
                        <a14:foregroundMark x1="88250" y1="51007" x2="83843" y2="63521"/>
                        <a14:foregroundMark x1="90820" y1="31601" x2="89351" y2="43478"/>
                        <a14:foregroundMark x1="91799" y1="36691" x2="92044" y2="43902"/>
                        <a14:foregroundMark x1="93390" y1="38494" x2="92534" y2="45175"/>
                        <a14:foregroundMark x1="21787" y1="20785" x2="1958" y2="43054"/>
                        <a14:foregroundMark x1="1958" y1="43054" x2="8813" y2="54189"/>
                        <a14:foregroundMark x1="23501" y1="80382" x2="28764" y2="80594"/>
                        <a14:backgroundMark x1="18972" y1="18558" x2="1714" y2="36267"/>
                        <a14:backgroundMark x1="1714" y1="36267" x2="367" y2="42100"/>
                      </a14:backgroundRemoval>
                    </a14:imgEffect>
                  </a14:imgLayer>
                </a14:imgProps>
              </a:ext>
            </a:extLst>
          </a:blip>
          <a:srcRect t="10801" r="4755" b="17800"/>
          <a:stretch/>
        </p:blipFill>
        <p:spPr>
          <a:xfrm>
            <a:off x="4150975" y="2595918"/>
            <a:ext cx="2028344" cy="210498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87A1E04-30AE-C7EF-FC2F-B0D2CDDA32D6}"/>
              </a:ext>
            </a:extLst>
          </p:cNvPr>
          <p:cNvGrpSpPr/>
          <p:nvPr/>
        </p:nvGrpSpPr>
        <p:grpSpPr>
          <a:xfrm>
            <a:off x="241221" y="2581628"/>
            <a:ext cx="4335561" cy="1777127"/>
            <a:chOff x="241221" y="2581628"/>
            <a:chExt cx="4335561" cy="177712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ACFF0A3-EB2F-37E3-C25F-D64B2EF503FA}"/>
                </a:ext>
              </a:extLst>
            </p:cNvPr>
            <p:cNvGrpSpPr/>
            <p:nvPr/>
          </p:nvGrpSpPr>
          <p:grpSpPr>
            <a:xfrm rot="21292781">
              <a:off x="241221" y="2581628"/>
              <a:ext cx="3727161" cy="1777127"/>
              <a:chOff x="310951" y="3100748"/>
              <a:chExt cx="2412040" cy="1155829"/>
            </a:xfrm>
          </p:grpSpPr>
          <p:pic>
            <p:nvPicPr>
              <p:cNvPr id="14" name="Picture 13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0BDAE849-5720-D914-7673-791C81975C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239" t="3811" b="934"/>
              <a:stretch/>
            </p:blipFill>
            <p:spPr>
              <a:xfrm>
                <a:off x="310951" y="3100748"/>
                <a:ext cx="2412040" cy="1127186"/>
              </a:xfrm>
              <a:prstGeom prst="rect">
                <a:avLst/>
              </a:prstGeom>
            </p:spPr>
          </p:pic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04CE839-95C4-9869-4ABE-EBBE1DEF8FDF}"/>
                  </a:ext>
                </a:extLst>
              </p:cNvPr>
              <p:cNvSpPr/>
              <p:nvPr/>
            </p:nvSpPr>
            <p:spPr>
              <a:xfrm rot="19715950">
                <a:off x="1959533" y="3456090"/>
                <a:ext cx="692978" cy="800487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1DD307C-BDC8-9B48-27ED-652299E805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01598" y="3722519"/>
              <a:ext cx="675184" cy="98265"/>
            </a:xfrm>
            <a:prstGeom prst="straightConnector1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37E1552-8300-8F49-817F-ACC0876ED5B2}"/>
              </a:ext>
            </a:extLst>
          </p:cNvPr>
          <p:cNvGrpSpPr/>
          <p:nvPr/>
        </p:nvGrpSpPr>
        <p:grpSpPr>
          <a:xfrm>
            <a:off x="6190209" y="2242543"/>
            <a:ext cx="2705572" cy="2614710"/>
            <a:chOff x="3297649" y="2342089"/>
            <a:chExt cx="2704939" cy="2829765"/>
          </a:xfrm>
        </p:grpSpPr>
        <p:pic>
          <p:nvPicPr>
            <p:cNvPr id="21" name="Picture 20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7C9E8573-918C-BC1F-A45E-03F385C3B3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21" t="6601"/>
            <a:stretch/>
          </p:blipFill>
          <p:spPr>
            <a:xfrm>
              <a:off x="3502134" y="2836144"/>
              <a:ext cx="1984160" cy="2150548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2A8BEE0-165C-FBEB-73A3-543A5E8A97BE}"/>
                </a:ext>
              </a:extLst>
            </p:cNvPr>
            <p:cNvGrpSpPr/>
            <p:nvPr/>
          </p:nvGrpSpPr>
          <p:grpSpPr>
            <a:xfrm>
              <a:off x="3297649" y="2342089"/>
              <a:ext cx="2704939" cy="2829765"/>
              <a:chOff x="3317446" y="2331192"/>
              <a:chExt cx="2704939" cy="2829765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9338978E-5E9D-57C9-2BDE-0FC4ED1048EB}"/>
                  </a:ext>
                </a:extLst>
              </p:cNvPr>
              <p:cNvGrpSpPr/>
              <p:nvPr/>
            </p:nvGrpSpPr>
            <p:grpSpPr>
              <a:xfrm rot="10800000">
                <a:off x="3317446" y="2453060"/>
                <a:ext cx="2704939" cy="2707897"/>
                <a:chOff x="732220" y="979645"/>
                <a:chExt cx="4270324" cy="4582258"/>
              </a:xfrm>
            </p:grpSpPr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899B2F08-F777-ED91-D940-4DF2207FB0F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>
                  <a:off x="3425932" y="4264401"/>
                  <a:ext cx="811345" cy="54745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27" name="Text Box 24">
                  <a:extLst>
                    <a:ext uri="{FF2B5EF4-FFF2-40B4-BE49-F238E27FC236}">
                      <a16:creationId xmlns:a16="http://schemas.microsoft.com/office/drawing/2014/main" id="{9E3787B1-6581-7AE4-5EB8-E75DE815F5B0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732220" y="979645"/>
                  <a:ext cx="2037589" cy="505932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just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Mobile table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" name="Text Box 24">
                  <a:extLst>
                    <a:ext uri="{FF2B5EF4-FFF2-40B4-BE49-F238E27FC236}">
                      <a16:creationId xmlns:a16="http://schemas.microsoft.com/office/drawing/2014/main" id="{F1D55CA4-3765-F725-3D65-B9F080ACA3AE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1112958" y="5311781"/>
                  <a:ext cx="1390172" cy="250122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fr-FR"/>
                  </a:defPPr>
                  <a:lvl1pPr marR="0" algn="just">
                    <a:spcBef>
                      <a:spcPts val="0"/>
                    </a:spcBef>
                    <a:spcAft>
                      <a:spcPts val="0"/>
                    </a:spcAft>
                    <a:defRPr sz="900" kern="1400">
                      <a:solidFill>
                        <a:srgbClr val="5A5A5A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pPr marL="0" marR="0" lvl="0" indent="0" algn="just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Times New Roman" panose="02020603050405020304" pitchFamily="18" charset="0"/>
                    </a:rPr>
                    <a:t>Shaft</a:t>
                  </a:r>
                </a:p>
              </p:txBody>
            </p:sp>
            <p:sp>
              <p:nvSpPr>
                <p:cNvPr id="30" name="Text Box 24">
                  <a:extLst>
                    <a:ext uri="{FF2B5EF4-FFF2-40B4-BE49-F238E27FC236}">
                      <a16:creationId xmlns:a16="http://schemas.microsoft.com/office/drawing/2014/main" id="{E2894F10-C907-2647-4B7E-CEC09EEA7E8E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3932468" y="4956164"/>
                  <a:ext cx="1070076" cy="311169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fr-FR"/>
                  </a:defPPr>
                  <a:lvl1pPr marR="0" algn="just">
                    <a:spcBef>
                      <a:spcPts val="0"/>
                    </a:spcBef>
                    <a:spcAft>
                      <a:spcPts val="0"/>
                    </a:spcAft>
                    <a:defRPr sz="900" kern="1400">
                      <a:solidFill>
                        <a:srgbClr val="5A5A5A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pPr marL="0" marR="0" lvl="0" indent="0" algn="just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Times New Roman" panose="02020603050405020304" pitchFamily="18" charset="0"/>
                    </a:rPr>
                    <a:t>Jaw</a:t>
                  </a:r>
                  <a:r>
                    <a:rPr kumimoji="0" lang="fr-FR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Times New Roman" panose="02020603050405020304" pitchFamily="18" charset="0"/>
                    </a:rPr>
                    <a:t> </a:t>
                  </a:r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80FC8BB3-C672-9AFE-ED2A-2DA7D1C6124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H="1">
                  <a:off x="2019650" y="3954181"/>
                  <a:ext cx="1019262" cy="1185129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CDBED29B-A2F7-597E-BB3D-46795C688CC7}"/>
                    </a:ext>
                  </a:extLst>
                </p:cNvPr>
                <p:cNvCxnSpPr>
                  <a:cxnSpLocks/>
                  <a:stCxn id="27" idx="0"/>
                </p:cNvCxnSpPr>
                <p:nvPr/>
              </p:nvCxnSpPr>
              <p:spPr bwMode="auto">
                <a:xfrm rot="10800000" flipH="1" flipV="1">
                  <a:off x="1751014" y="1485577"/>
                  <a:ext cx="622635" cy="1059188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</p:grpSp>
          <p:sp>
            <p:nvSpPr>
              <p:cNvPr id="24" name="Text Box 24">
                <a:extLst>
                  <a:ext uri="{FF2B5EF4-FFF2-40B4-BE49-F238E27FC236}">
                    <a16:creationId xmlns:a16="http://schemas.microsoft.com/office/drawing/2014/main" id="{100CFBD8-D5C3-26C6-9E0B-3E99A469361E}"/>
                  </a:ext>
                </a:extLst>
              </p:cNvPr>
              <p:cNvSpPr txBox="1"/>
              <p:nvPr/>
            </p:nvSpPr>
            <p:spPr bwMode="auto">
              <a:xfrm>
                <a:off x="3790717" y="2331192"/>
                <a:ext cx="1274354" cy="19392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ju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Cooling pipe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42EF87B8-A8D5-2A8B-0286-A6F9A9C091F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485994" y="2702793"/>
                <a:ext cx="57940" cy="51703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tailEnd type="triangle"/>
              </a:ln>
              <a:effectLst/>
            </p:spPr>
          </p:cxnSp>
        </p:grp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14DE337-DF1F-549C-1282-6BDF51762D20}"/>
              </a:ext>
            </a:extLst>
          </p:cNvPr>
          <p:cNvCxnSpPr>
            <a:cxnSpLocks/>
          </p:cNvCxnSpPr>
          <p:nvPr/>
        </p:nvCxnSpPr>
        <p:spPr>
          <a:xfrm flipV="1">
            <a:off x="7127803" y="3635096"/>
            <a:ext cx="625095" cy="66676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79BC56F-5DA3-FE1E-8E30-A49E3C1ACBB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988" t="51400" r="63781" b="19200"/>
          <a:stretch/>
        </p:blipFill>
        <p:spPr>
          <a:xfrm>
            <a:off x="6701598" y="544354"/>
            <a:ext cx="2341601" cy="166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04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216204"/>
            <a:ext cx="8676456" cy="540000"/>
          </a:xfrm>
        </p:spPr>
        <p:txBody>
          <a:bodyPr/>
          <a:lstStyle/>
          <a:p>
            <a:r>
              <a:rPr lang="en-US" sz="3600" dirty="0"/>
              <a:t>CERN orders with VAT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158FB-38F6-BEF8-F8CA-A2FE009F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112" y="921886"/>
            <a:ext cx="7611110" cy="410552"/>
          </a:xfrm>
        </p:spPr>
        <p:txBody>
          <a:bodyPr>
            <a:normAutofit/>
          </a:bodyPr>
          <a:lstStyle/>
          <a:p>
            <a:pPr algn="l"/>
            <a:r>
              <a:rPr lang="en-GB" sz="2400" dirty="0">
                <a:sym typeface="Wingdings" panose="05000000000000000000" pitchFamily="2" charset="2"/>
              </a:rPr>
              <a:t>Series bellows received at CERN in April 2024</a:t>
            </a:r>
            <a:endParaRPr lang="en-GB" sz="2400" dirty="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8B6AFD57-95F1-E784-9294-F3F1F25326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156516"/>
              </p:ext>
            </p:extLst>
          </p:nvPr>
        </p:nvGraphicFramePr>
        <p:xfrm>
          <a:off x="1128676" y="1780553"/>
          <a:ext cx="7020780" cy="1287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749672924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584764181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3768477067"/>
                    </a:ext>
                  </a:extLst>
                </a:gridCol>
              </a:tblGrid>
              <a:tr h="373078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Bellow type</a:t>
                      </a:r>
                      <a:endParaRPr lang="en-GB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Series Quantity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03436"/>
                  </a:ext>
                </a:extLst>
              </a:tr>
              <a:tr h="46696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</a:rPr>
                        <a:t>LHCTCTP_0054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5A5A5A"/>
                          </a:solidFill>
                        </a:rPr>
                        <a:t>58 convolutions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5A5A5A"/>
                          </a:solidFill>
                        </a:rPr>
                        <a:t>101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620959"/>
                  </a:ext>
                </a:extLst>
              </a:tr>
              <a:tr h="42418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</a:rPr>
                        <a:t>LHCTCLPX__0160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5A5A5A"/>
                          </a:solidFill>
                        </a:rPr>
                        <a:t>61 convolutions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5A5A5A"/>
                          </a:solidFill>
                        </a:rPr>
                        <a:t>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830901"/>
                  </a:ext>
                </a:extLst>
              </a:tr>
            </a:tbl>
          </a:graphicData>
        </a:graphic>
      </p:graphicFrame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7202CC-170F-8525-E419-E8366530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25608EE-9AE3-447C-DB13-0715595471F5}"/>
              </a:ext>
            </a:extLst>
          </p:cNvPr>
          <p:cNvGrpSpPr/>
          <p:nvPr/>
        </p:nvGrpSpPr>
        <p:grpSpPr>
          <a:xfrm>
            <a:off x="2838866" y="1336110"/>
            <a:ext cx="3453850" cy="782469"/>
            <a:chOff x="1905000" y="1767588"/>
            <a:chExt cx="3453850" cy="782469"/>
          </a:xfrm>
        </p:grpSpPr>
        <p:sp>
          <p:nvSpPr>
            <p:cNvPr id="4" name="Content Placeholder 2">
              <a:extLst>
                <a:ext uri="{FF2B5EF4-FFF2-40B4-BE49-F238E27FC236}">
                  <a16:creationId xmlns:a16="http://schemas.microsoft.com/office/drawing/2014/main" id="{6DF9550C-71B3-9E75-4592-917F5A62FAB8}"/>
                </a:ext>
              </a:extLst>
            </p:cNvPr>
            <p:cNvSpPr txBox="1">
              <a:spLocks/>
            </p:cNvSpPr>
            <p:nvPr/>
          </p:nvSpPr>
          <p:spPr>
            <a:xfrm>
              <a:off x="2118490" y="1767588"/>
              <a:ext cx="3240360" cy="298501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l">
                <a:buNone/>
              </a:pPr>
              <a:r>
                <a:rPr lang="en-GB" sz="1800" dirty="0">
                  <a:sym typeface="Wingdings" panose="05000000000000000000" pitchFamily="2" charset="2"/>
                </a:rPr>
                <a:t>For “single beam” collimators 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40977B6-22CC-533E-9B50-98E3690A03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5000" y="2086752"/>
              <a:ext cx="506760" cy="4633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607972A-14D7-E282-46FE-404FF6FE3778}"/>
              </a:ext>
            </a:extLst>
          </p:cNvPr>
          <p:cNvGrpSpPr/>
          <p:nvPr/>
        </p:nvGrpSpPr>
        <p:grpSpPr>
          <a:xfrm>
            <a:off x="1348332" y="3067946"/>
            <a:ext cx="3168352" cy="758250"/>
            <a:chOff x="1532240" y="3700443"/>
            <a:chExt cx="3168352" cy="758250"/>
          </a:xfrm>
        </p:grpSpPr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FE44EAB4-D4BD-DF65-ED93-F6D8E946F793}"/>
                </a:ext>
              </a:extLst>
            </p:cNvPr>
            <p:cNvSpPr txBox="1">
              <a:spLocks/>
            </p:cNvSpPr>
            <p:nvPr/>
          </p:nvSpPr>
          <p:spPr>
            <a:xfrm>
              <a:off x="1532240" y="4188693"/>
              <a:ext cx="3168352" cy="270000"/>
            </a:xfrm>
            <a:prstGeom prst="rect">
              <a:avLst/>
            </a:prstGeom>
          </p:spPr>
          <p:txBody>
            <a:bodyPr vert="horz" lIns="0" tIns="0" rIns="0" bIns="0" rtlCol="0">
              <a:normAutofit lnSpcReduction="10000"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l">
                <a:buNone/>
              </a:pPr>
              <a:r>
                <a:rPr lang="en-GB" sz="1800" dirty="0">
                  <a:sym typeface="Wingdings" panose="05000000000000000000" pitchFamily="2" charset="2"/>
                </a:rPr>
                <a:t>For “double beam” collimators </a:t>
              </a:r>
              <a:endParaRPr lang="en-GB" sz="1600" dirty="0">
                <a:sym typeface="Wingdings" panose="05000000000000000000" pitchFamily="2" charset="2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EA6E785-7655-2624-2D7B-3AD1148F7D9D}"/>
                </a:ext>
              </a:extLst>
            </p:cNvPr>
            <p:cNvCxnSpPr>
              <a:cxnSpLocks/>
            </p:cNvCxnSpPr>
            <p:nvPr/>
          </p:nvCxnSpPr>
          <p:spPr>
            <a:xfrm>
              <a:off x="2163620" y="3700443"/>
              <a:ext cx="284775" cy="4649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8615948-E9AD-01D6-7D84-376C614B04EC}"/>
              </a:ext>
            </a:extLst>
          </p:cNvPr>
          <p:cNvSpPr txBox="1">
            <a:spLocks/>
          </p:cNvSpPr>
          <p:nvPr/>
        </p:nvSpPr>
        <p:spPr>
          <a:xfrm>
            <a:off x="4139952" y="4007054"/>
            <a:ext cx="4436566" cy="677273"/>
          </a:xfrm>
          <a:prstGeom prst="rect">
            <a:avLst/>
          </a:prstGeom>
          <a:ln>
            <a:solidFill>
              <a:srgbClr val="EF9011"/>
            </a:solidFill>
          </a:ln>
        </p:spPr>
        <p:txBody>
          <a:bodyPr vert="horz" lIns="0" tIns="0" rIns="0" bIns="0" rtlCol="0">
            <a:normAutofit fontScale="925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 algn="l">
              <a:buNone/>
            </a:pPr>
            <a:r>
              <a:rPr lang="en-GB" sz="1800" dirty="0">
                <a:sym typeface="Wingdings" panose="05000000000000000000" pitchFamily="2" charset="2"/>
              </a:rPr>
              <a:t>Lifetime requirement: 50 000 cycles</a:t>
            </a:r>
          </a:p>
          <a:p>
            <a:pPr marL="85725" indent="0" algn="l">
              <a:buNone/>
            </a:pPr>
            <a:r>
              <a:rPr lang="en-GB" sz="1800" dirty="0">
                <a:sym typeface="Wingdings" panose="05000000000000000000" pitchFamily="2" charset="2"/>
              </a:rPr>
              <a:t>(according to specs and supplier datasheet)</a:t>
            </a:r>
            <a:endParaRPr lang="en-GB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76791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60672"/>
            <a:ext cx="7301834" cy="540000"/>
          </a:xfrm>
        </p:spPr>
        <p:txBody>
          <a:bodyPr/>
          <a:lstStyle/>
          <a:p>
            <a:r>
              <a:rPr lang="en-US" sz="3600" dirty="0"/>
              <a:t>Cycling campaign at CERN &amp; VAT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4389" y="4784656"/>
            <a:ext cx="66270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EC8B226-0D9D-63B2-3A00-8142B81C60C1}"/>
              </a:ext>
            </a:extLst>
          </p:cNvPr>
          <p:cNvSpPr txBox="1">
            <a:spLocks/>
          </p:cNvSpPr>
          <p:nvPr/>
        </p:nvSpPr>
        <p:spPr>
          <a:xfrm>
            <a:off x="645432" y="851881"/>
            <a:ext cx="7766907" cy="10935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0" indent="-254000" algn="l"/>
            <a:r>
              <a:rPr lang="en-GB" sz="2000" dirty="0"/>
              <a:t>Cycling campaign in the framework of bellows validation;</a:t>
            </a:r>
          </a:p>
          <a:p>
            <a:pPr marL="254000" indent="-254000" algn="l"/>
            <a:r>
              <a:rPr lang="en-GB" sz="2000" dirty="0"/>
              <a:t>Three main scenario identified (for both types of bellows): </a:t>
            </a:r>
          </a:p>
        </p:txBody>
      </p:sp>
      <p:pic>
        <p:nvPicPr>
          <p:cNvPr id="7" name="13E970AE">
            <a:hlinkClick r:id="" action="ppaction://media"/>
            <a:extLst>
              <a:ext uri="{FF2B5EF4-FFF2-40B4-BE49-F238E27FC236}">
                <a16:creationId xmlns:a16="http://schemas.microsoft.com/office/drawing/2014/main" id="{8427BA90-AB8C-33F4-B202-97B19127930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44932" y="3005284"/>
            <a:ext cx="3169357" cy="2138216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9DF6557-BA12-B521-6289-502DA8735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808766"/>
              </p:ext>
            </p:extLst>
          </p:nvPr>
        </p:nvGraphicFramePr>
        <p:xfrm>
          <a:off x="652989" y="1635646"/>
          <a:ext cx="7272808" cy="1483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4395">
                  <a:extLst>
                    <a:ext uri="{9D8B030D-6E8A-4147-A177-3AD203B41FA5}">
                      <a16:colId xmlns:a16="http://schemas.microsoft.com/office/drawing/2014/main" val="1350619228"/>
                    </a:ext>
                  </a:extLst>
                </a:gridCol>
                <a:gridCol w="2928413">
                  <a:extLst>
                    <a:ext uri="{9D8B030D-6E8A-4147-A177-3AD203B41FA5}">
                      <a16:colId xmlns:a16="http://schemas.microsoft.com/office/drawing/2014/main" val="2885317525"/>
                    </a:ext>
                  </a:extLst>
                </a:gridCol>
              </a:tblGrid>
              <a:tr h="436060">
                <a:tc>
                  <a:txBody>
                    <a:bodyPr/>
                    <a:lstStyle/>
                    <a:p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Definition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0011022"/>
                  </a:ext>
                </a:extLst>
              </a:tr>
              <a:tr h="34902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u="sng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Full stroke </a:t>
                      </a:r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(according to specification and datasheet)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Verify lifetime </a:t>
                      </a:r>
                      <a:r>
                        <a:rPr lang="en-GB" sz="1400" kern="1200" dirty="0" err="1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wrt</a:t>
                      </a:r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 specification</a:t>
                      </a:r>
                    </a:p>
                  </a:txBody>
                  <a:tcPr marL="39446" marR="39446" marT="0" marB="0" anchor="ctr"/>
                </a:tc>
                <a:extLst>
                  <a:ext uri="{0D108BD9-81ED-4DB2-BD59-A6C34878D82A}">
                    <a16:rowId xmlns:a16="http://schemas.microsoft.com/office/drawing/2014/main" val="307344306"/>
                  </a:ext>
                </a:extLst>
              </a:tr>
              <a:tr h="34902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Stroke closer to machine operation (</a:t>
                      </a:r>
                      <a:r>
                        <a:rPr lang="en-GB" sz="1400" u="sng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limited stroke</a:t>
                      </a:r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9446" marR="39446" marT="0" marB="0" anchor="ctr"/>
                </a:tc>
                <a:tc row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Study on collimator performance reduction on bellow lifetime</a:t>
                      </a:r>
                    </a:p>
                  </a:txBody>
                  <a:tcPr marL="39446" marR="39446" marT="0" marB="0" anchor="ctr"/>
                </a:tc>
                <a:extLst>
                  <a:ext uri="{0D108BD9-81ED-4DB2-BD59-A6C34878D82A}">
                    <a16:rowId xmlns:a16="http://schemas.microsoft.com/office/drawing/2014/main" val="1433665098"/>
                  </a:ext>
                </a:extLst>
              </a:tr>
              <a:tr h="34902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400" u="sng" kern="120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Symmetric limited stroke</a:t>
                      </a:r>
                    </a:p>
                  </a:txBody>
                  <a:tcPr marL="39446" marR="39446" marT="0" marB="0" anchor="ctr"/>
                </a:tc>
                <a:tc v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050" kern="120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9446" marR="39446" marT="0" marB="0" anchor="ctr"/>
                </a:tc>
                <a:extLst>
                  <a:ext uri="{0D108BD9-81ED-4DB2-BD59-A6C34878D82A}">
                    <a16:rowId xmlns:a16="http://schemas.microsoft.com/office/drawing/2014/main" val="2607498079"/>
                  </a:ext>
                </a:extLst>
              </a:tr>
            </a:tbl>
          </a:graphicData>
        </a:graphic>
      </p:graphicFrame>
      <p:pic>
        <p:nvPicPr>
          <p:cNvPr id="5" name="Picture 4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5339C365-445E-09D6-39DD-3494074165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0596"/>
          <a:stretch/>
        </p:blipFill>
        <p:spPr>
          <a:xfrm>
            <a:off x="1814389" y="3219823"/>
            <a:ext cx="3118629" cy="185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9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4389" y="4784656"/>
            <a:ext cx="66270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EC8B226-0D9D-63B2-3A00-8142B81C60C1}"/>
              </a:ext>
            </a:extLst>
          </p:cNvPr>
          <p:cNvSpPr txBox="1">
            <a:spLocks/>
          </p:cNvSpPr>
          <p:nvPr/>
        </p:nvSpPr>
        <p:spPr>
          <a:xfrm>
            <a:off x="539552" y="820520"/>
            <a:ext cx="3628835" cy="2700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400" dirty="0">
                <a:solidFill>
                  <a:srgbClr val="EF9011"/>
                </a:solidFill>
              </a:rPr>
              <a:t>Type LHCTCTP_0054 (Single beam bellows)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B844F66-6230-0834-EFBE-49DEC8573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08756"/>
              </p:ext>
            </p:extLst>
          </p:nvPr>
        </p:nvGraphicFramePr>
        <p:xfrm>
          <a:off x="212872" y="1077556"/>
          <a:ext cx="412400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665">
                  <a:extLst>
                    <a:ext uri="{9D8B030D-6E8A-4147-A177-3AD203B41FA5}">
                      <a16:colId xmlns:a16="http://schemas.microsoft.com/office/drawing/2014/main" val="897307030"/>
                    </a:ext>
                  </a:extLst>
                </a:gridCol>
                <a:gridCol w="739183">
                  <a:extLst>
                    <a:ext uri="{9D8B030D-6E8A-4147-A177-3AD203B41FA5}">
                      <a16:colId xmlns:a16="http://schemas.microsoft.com/office/drawing/2014/main" val="2354520227"/>
                    </a:ext>
                  </a:extLst>
                </a:gridCol>
                <a:gridCol w="2285154">
                  <a:extLst>
                    <a:ext uri="{9D8B030D-6E8A-4147-A177-3AD203B41FA5}">
                      <a16:colId xmlns:a16="http://schemas.microsoft.com/office/drawing/2014/main" val="24470221"/>
                    </a:ext>
                  </a:extLst>
                </a:gridCol>
              </a:tblGrid>
              <a:tr h="433744">
                <a:tc gridSpan="2">
                  <a:txBody>
                    <a:bodyPr/>
                    <a:lstStyle/>
                    <a:p>
                      <a:r>
                        <a:rPr lang="en-US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Scenario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cycles reached before leak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6669413"/>
                  </a:ext>
                </a:extLst>
              </a:tr>
              <a:tr h="8585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Full stroke </a:t>
                      </a:r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±20 mm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31.2 k 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58.3 k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71.5 k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88.3 k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88.7 k</a:t>
                      </a:r>
                    </a:p>
                    <a:p>
                      <a:pPr marL="0" algn="ctr" defTabSz="457200" rtl="0" eaLnBrk="1" latinLnBrk="0" hangingPunct="1"/>
                      <a:r>
                        <a:rPr lang="en-GB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x 108 k cycles with no leak</a:t>
                      </a:r>
                    </a:p>
                    <a:p>
                      <a:pPr marL="0" algn="ctr" defTabSz="457200" rtl="0" eaLnBrk="1" latinLnBrk="0" hangingPunct="1"/>
                      <a:r>
                        <a:rPr lang="en-GB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x </a:t>
                      </a:r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90.7 k cycles with no leak</a:t>
                      </a:r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9236041"/>
                  </a:ext>
                </a:extLst>
              </a:tr>
              <a:tr h="21988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Symmetric limited stroke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±14.5  mm</a:t>
                      </a:r>
                      <a:endParaRPr lang="en-GB" sz="105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x 117 k cycles with no leak</a:t>
                      </a:r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7583181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5316C62B-1AD5-7266-C604-FDF6B6292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93631"/>
            <a:ext cx="7920880" cy="564542"/>
          </a:xfrm>
        </p:spPr>
        <p:txBody>
          <a:bodyPr/>
          <a:lstStyle/>
          <a:p>
            <a:r>
              <a:rPr lang="en-US" sz="3600" dirty="0"/>
              <a:t>Cycling campaign at CERN &amp; VAT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8AD8254-9561-87B5-3593-F9186B7FFF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140245"/>
              </p:ext>
            </p:extLst>
          </p:nvPr>
        </p:nvGraphicFramePr>
        <p:xfrm>
          <a:off x="4572000" y="1022332"/>
          <a:ext cx="4353013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676">
                  <a:extLst>
                    <a:ext uri="{9D8B030D-6E8A-4147-A177-3AD203B41FA5}">
                      <a16:colId xmlns:a16="http://schemas.microsoft.com/office/drawing/2014/main" val="1715599576"/>
                    </a:ext>
                  </a:extLst>
                </a:gridCol>
                <a:gridCol w="1125779">
                  <a:extLst>
                    <a:ext uri="{9D8B030D-6E8A-4147-A177-3AD203B41FA5}">
                      <a16:colId xmlns:a16="http://schemas.microsoft.com/office/drawing/2014/main" val="897307030"/>
                    </a:ext>
                  </a:extLst>
                </a:gridCol>
                <a:gridCol w="946086">
                  <a:extLst>
                    <a:ext uri="{9D8B030D-6E8A-4147-A177-3AD203B41FA5}">
                      <a16:colId xmlns:a16="http://schemas.microsoft.com/office/drawing/2014/main" val="24470221"/>
                    </a:ext>
                  </a:extLst>
                </a:gridCol>
                <a:gridCol w="1305472">
                  <a:extLst>
                    <a:ext uri="{9D8B030D-6E8A-4147-A177-3AD203B41FA5}">
                      <a16:colId xmlns:a16="http://schemas.microsoft.com/office/drawing/2014/main" val="771737802"/>
                    </a:ext>
                  </a:extLst>
                </a:gridCol>
              </a:tblGrid>
              <a:tr h="387037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Scenario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cycles reached before leak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669413"/>
                  </a:ext>
                </a:extLst>
              </a:tr>
              <a:tr h="57380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Full stroke </a:t>
                      </a:r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±26mm 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11.9 k </a:t>
                      </a:r>
                    </a:p>
                    <a:p>
                      <a:pPr marL="0" indent="0" algn="ctr" defTabSz="457200" rtl="0" eaLnBrk="1" latinLnBrk="0" hangingPunct="1"/>
                      <a:r>
                        <a:rPr lang="en-GB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12.4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14.0 k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16.2 k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27.8 k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33.6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9236041"/>
                  </a:ext>
                </a:extLst>
              </a:tr>
              <a:tr h="98328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Symmetric limited stroke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ptos" panose="020B0004020202020204" pitchFamily="34" charset="0"/>
                        </a:rPr>
                        <a:t>19 mm</a:t>
                      </a:r>
                      <a:endParaRPr lang="en-GB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ptos" panose="020B0004020202020204" pitchFamily="34" charset="0"/>
                      </a:endParaRP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29.5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29.4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31.5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36. 6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39.3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46. 8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44.3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58.4k</a:t>
                      </a:r>
                    </a:p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63.8 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71833"/>
                  </a:ext>
                </a:extLst>
              </a:tr>
              <a:tr h="35755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Limited stroke</a:t>
                      </a:r>
                    </a:p>
                  </a:txBody>
                  <a:tcPr marL="39446" marR="394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+18.8/-4.6 mm</a:t>
                      </a:r>
                    </a:p>
                  </a:txBody>
                  <a:tcPr marL="39446" marR="39446" marT="0" marB="0" anchor="ctr"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x 116 k</a:t>
                      </a:r>
                      <a:r>
                        <a:rPr lang="en-GB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cycles with no leak</a:t>
                      </a:r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612494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A905C-540E-2BBF-B07D-9E6206E1585E}"/>
              </a:ext>
            </a:extLst>
          </p:cNvPr>
          <p:cNvSpPr txBox="1">
            <a:spLocks/>
          </p:cNvSpPr>
          <p:nvPr/>
        </p:nvSpPr>
        <p:spPr>
          <a:xfrm>
            <a:off x="4860032" y="786485"/>
            <a:ext cx="3814070" cy="338073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defPPr>
              <a:defRPr lang="fr-FR"/>
            </a:defPPr>
            <a:lvl1pPr marL="254000" indent="-2540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EF9011"/>
                </a:solidFill>
              </a:rPr>
              <a:t>Type LHCTCLPX__0160 (Double beam bellows)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BE3B10-E4C5-0DFA-D33F-22AABAEEF318}"/>
              </a:ext>
            </a:extLst>
          </p:cNvPr>
          <p:cNvSpPr txBox="1">
            <a:spLocks/>
          </p:cNvSpPr>
          <p:nvPr/>
        </p:nvSpPr>
        <p:spPr>
          <a:xfrm>
            <a:off x="2699792" y="3635424"/>
            <a:ext cx="3462680" cy="270000"/>
          </a:xfrm>
          <a:prstGeom prst="rect">
            <a:avLst/>
          </a:prstGeom>
          <a:ln>
            <a:solidFill>
              <a:srgbClr val="EF9011"/>
            </a:solidFill>
          </a:ln>
        </p:spPr>
        <p:txBody>
          <a:bodyPr vert="horz" lIns="0" tIns="0" rIns="0" bIns="0" rtlCol="0">
            <a:normAutofit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 algn="l">
              <a:buNone/>
            </a:pPr>
            <a:r>
              <a:rPr lang="en-GB" sz="1800" dirty="0">
                <a:sym typeface="Wingdings" panose="05000000000000000000" pitchFamily="2" charset="2"/>
              </a:rPr>
              <a:t>Reference lifetime: 50 000 cycles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7708171-447F-2C95-B211-D40B83DD0A7C}"/>
              </a:ext>
            </a:extLst>
          </p:cNvPr>
          <p:cNvCxnSpPr>
            <a:cxnSpLocks/>
          </p:cNvCxnSpPr>
          <p:nvPr/>
        </p:nvCxnSpPr>
        <p:spPr>
          <a:xfrm>
            <a:off x="4336874" y="3905424"/>
            <a:ext cx="0" cy="354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17DCD65-68EF-5D81-74AA-130AD624B0BE}"/>
              </a:ext>
            </a:extLst>
          </p:cNvPr>
          <p:cNvSpPr txBox="1"/>
          <p:nvPr/>
        </p:nvSpPr>
        <p:spPr>
          <a:xfrm>
            <a:off x="1691680" y="4208746"/>
            <a:ext cx="5760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5" algn="ctr">
              <a:spcBef>
                <a:spcPct val="20000"/>
              </a:spcBef>
              <a:buClr>
                <a:schemeClr val="accent6"/>
              </a:buClr>
            </a:pPr>
            <a:r>
              <a:rPr lang="en-US" dirty="0">
                <a:solidFill>
                  <a:schemeClr val="accent5"/>
                </a:solidFill>
              </a:rPr>
              <a:t>VAT to identify, validate and produce new bellows (with improved configuration) for series collimators</a:t>
            </a:r>
          </a:p>
        </p:txBody>
      </p:sp>
    </p:spTree>
    <p:extLst>
      <p:ext uri="{BB962C8B-B14F-4D97-AF65-F5344CB8AC3E}">
        <p14:creationId xmlns:p14="http://schemas.microsoft.com/office/powerpoint/2010/main" val="33979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4389" y="4784656"/>
            <a:ext cx="66270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316C62B-1AD5-7266-C604-FDF6B6292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93631"/>
            <a:ext cx="7920880" cy="564542"/>
          </a:xfrm>
        </p:spPr>
        <p:txBody>
          <a:bodyPr/>
          <a:lstStyle/>
          <a:p>
            <a:r>
              <a:rPr lang="en-US" sz="3600" dirty="0"/>
              <a:t>Cycling campaign at CERN &amp; VAT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A613B76-58EA-5AB8-A989-701E4FF2E5AD}"/>
              </a:ext>
            </a:extLst>
          </p:cNvPr>
          <p:cNvGrpSpPr/>
          <p:nvPr/>
        </p:nvGrpSpPr>
        <p:grpSpPr>
          <a:xfrm>
            <a:off x="964378" y="851012"/>
            <a:ext cx="7215243" cy="2116253"/>
            <a:chOff x="929739" y="1663594"/>
            <a:chExt cx="7215243" cy="187492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6197457-C69E-46DB-CDA9-70E16130F740}"/>
                </a:ext>
              </a:extLst>
            </p:cNvPr>
            <p:cNvGrpSpPr/>
            <p:nvPr/>
          </p:nvGrpSpPr>
          <p:grpSpPr>
            <a:xfrm>
              <a:off x="971600" y="1663594"/>
              <a:ext cx="7173382" cy="1556853"/>
              <a:chOff x="971600" y="2138615"/>
              <a:chExt cx="7173382" cy="1556853"/>
            </a:xfrm>
          </p:grpSpPr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BC0265B9-D9E4-63F7-BAF7-1F2444C0860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1600" y="2138615"/>
                <a:ext cx="7173382" cy="1063015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l">
                  <a:buNone/>
                </a:pPr>
                <a:r>
                  <a:rPr lang="en-US" sz="2000" b="1" dirty="0">
                    <a:solidFill>
                      <a:schemeClr val="accent5"/>
                    </a:solidFill>
                  </a:rPr>
                  <a:t>Double beam bellows</a:t>
                </a:r>
                <a:endParaRPr lang="en-US" sz="2000" dirty="0"/>
              </a:p>
              <a:p>
                <a:pPr marL="254000" indent="-254000" algn="l"/>
                <a:r>
                  <a:rPr lang="en-US" sz="2000" dirty="0"/>
                  <a:t>New configuration at </a:t>
                </a:r>
                <a:r>
                  <a:rPr lang="en-US" sz="2000" b="1" dirty="0"/>
                  <a:t>82 convolutions </a:t>
                </a:r>
                <a:r>
                  <a:rPr lang="en-US" sz="2000" dirty="0"/>
                  <a:t>conceived (vs 61): </a:t>
                </a:r>
              </a:p>
              <a:p>
                <a:pPr marL="444500" lvl="1" indent="-268288" algn="l">
                  <a:buFont typeface="Arial" panose="020B0604020202020204" pitchFamily="34" charset="0"/>
                  <a:buChar char="‒"/>
                </a:pPr>
                <a:r>
                  <a:rPr lang="en-US" sz="1800" dirty="0"/>
                  <a:t>4 bellows cycled at </a:t>
                </a:r>
                <a:r>
                  <a:rPr lang="en-US" sz="1800" u="sng" dirty="0"/>
                  <a:t>full stroke</a:t>
                </a:r>
                <a:r>
                  <a:rPr lang="en-US" sz="1800" dirty="0"/>
                  <a:t> and reached </a:t>
                </a:r>
                <a:r>
                  <a:rPr lang="en-US" sz="1800" dirty="0">
                    <a:sym typeface="Wingdings" panose="05000000000000000000" pitchFamily="2" charset="2"/>
                  </a:rPr>
                  <a:t> </a:t>
                </a:r>
                <a:endParaRPr lang="en-US" sz="1800" dirty="0"/>
              </a:p>
            </p:txBody>
          </p:sp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C615CA52-C8B9-2AAC-AE84-AD320AA4255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14904" y="2778485"/>
                <a:ext cx="1523850" cy="91698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72000" lvl="1" indent="0" algn="l">
                  <a:spcBef>
                    <a:spcPts val="0"/>
                  </a:spcBef>
                  <a:buNone/>
                </a:pPr>
                <a:r>
                  <a:rPr lang="en-US" sz="1600" dirty="0">
                    <a:solidFill>
                      <a:srgbClr val="00B050"/>
                    </a:solidFill>
                  </a:rPr>
                  <a:t>148 k cycles </a:t>
                </a:r>
              </a:p>
              <a:p>
                <a:pPr marL="72000" lvl="1" indent="0" algn="l">
                  <a:spcBef>
                    <a:spcPts val="0"/>
                  </a:spcBef>
                  <a:buNone/>
                </a:pPr>
                <a:r>
                  <a:rPr lang="en-US" sz="1600" dirty="0">
                    <a:solidFill>
                      <a:srgbClr val="00B050"/>
                    </a:solidFill>
                  </a:rPr>
                  <a:t>120 k cycles</a:t>
                </a:r>
              </a:p>
              <a:p>
                <a:pPr marL="72000" lvl="1" indent="0" algn="l">
                  <a:spcBef>
                    <a:spcPts val="0"/>
                  </a:spcBef>
                  <a:buNone/>
                </a:pPr>
                <a:r>
                  <a:rPr lang="en-US" sz="1600" dirty="0">
                    <a:solidFill>
                      <a:srgbClr val="00B050"/>
                    </a:solidFill>
                  </a:rPr>
                  <a:t>119 k cycles</a:t>
                </a:r>
              </a:p>
              <a:p>
                <a:pPr marL="72000" lvl="1" indent="0" algn="l">
                  <a:spcBef>
                    <a:spcPts val="0"/>
                  </a:spcBef>
                  <a:buNone/>
                </a:pPr>
                <a:r>
                  <a:rPr lang="en-US" sz="1600" dirty="0">
                    <a:solidFill>
                      <a:srgbClr val="00B050"/>
                    </a:solidFill>
                  </a:rPr>
                  <a:t>97 k cycles</a:t>
                </a:r>
              </a:p>
            </p:txBody>
          </p:sp>
        </p:grpSp>
        <p:sp>
          <p:nvSpPr>
            <p:cNvPr id="29" name="Content Placeholder 2">
              <a:extLst>
                <a:ext uri="{FF2B5EF4-FFF2-40B4-BE49-F238E27FC236}">
                  <a16:creationId xmlns:a16="http://schemas.microsoft.com/office/drawing/2014/main" id="{3EF740F1-88E5-EE5A-EDF0-6A18446E7AA8}"/>
                </a:ext>
              </a:extLst>
            </p:cNvPr>
            <p:cNvSpPr txBox="1">
              <a:spLocks/>
            </p:cNvSpPr>
            <p:nvPr/>
          </p:nvSpPr>
          <p:spPr>
            <a:xfrm>
              <a:off x="929739" y="3194435"/>
              <a:ext cx="6196319" cy="344087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44500" lvl="1" indent="-263525" algn="l">
                <a:buFont typeface="Arial" panose="020B0604020202020204" pitchFamily="34" charset="0"/>
                <a:buChar char="‒"/>
                <a:tabLst>
                  <a:tab pos="538163" algn="l"/>
                </a:tabLst>
              </a:pPr>
              <a:r>
                <a:rPr lang="en-US" sz="1800" dirty="0"/>
                <a:t>Further tests being conducted to validate performances</a:t>
              </a:r>
            </a:p>
          </p:txBody>
        </p: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7987214-CFDE-40FC-6D13-1251F921A49F}"/>
              </a:ext>
            </a:extLst>
          </p:cNvPr>
          <p:cNvSpPr txBox="1">
            <a:spLocks/>
          </p:cNvSpPr>
          <p:nvPr/>
        </p:nvSpPr>
        <p:spPr>
          <a:xfrm>
            <a:off x="964378" y="3155584"/>
            <a:ext cx="7028312" cy="11688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2000" b="1" dirty="0">
                <a:solidFill>
                  <a:schemeClr val="accent5"/>
                </a:solidFill>
              </a:rPr>
              <a:t>Single beam bellows</a:t>
            </a:r>
            <a:endParaRPr lang="en-US" sz="2000" dirty="0"/>
          </a:p>
          <a:p>
            <a:pPr marL="254000" indent="-254000" algn="l"/>
            <a:r>
              <a:rPr lang="en-US" sz="2000" dirty="0"/>
              <a:t>New configuration at </a:t>
            </a:r>
            <a:r>
              <a:rPr lang="en-US" sz="2000" b="1" dirty="0"/>
              <a:t>70 convolutions </a:t>
            </a:r>
            <a:r>
              <a:rPr lang="en-US" sz="2000" dirty="0"/>
              <a:t>conceived (vs 53): </a:t>
            </a:r>
          </a:p>
          <a:p>
            <a:pPr marL="685800" lvl="1" algn="l">
              <a:buFont typeface="Arial" panose="020B0604020202020204" pitchFamily="34" charset="0"/>
              <a:buChar char="‒"/>
            </a:pPr>
            <a:r>
              <a:rPr lang="en-US" sz="1800" dirty="0"/>
              <a:t>Tests will be carried out to validate the performances</a:t>
            </a:r>
          </a:p>
        </p:txBody>
      </p:sp>
    </p:spTree>
    <p:extLst>
      <p:ext uri="{BB962C8B-B14F-4D97-AF65-F5344CB8AC3E}">
        <p14:creationId xmlns:p14="http://schemas.microsoft.com/office/powerpoint/2010/main" val="1393680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F29E2-4E5D-747B-27B7-020A10D7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1708" y="79395"/>
            <a:ext cx="6124435" cy="540000"/>
          </a:xfrm>
        </p:spPr>
        <p:txBody>
          <a:bodyPr/>
          <a:lstStyle/>
          <a:p>
            <a:pPr algn="l"/>
            <a:r>
              <a:rPr lang="en-US" sz="3600" dirty="0"/>
              <a:t>Conclusions &amp; outlook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F8A5E-6793-0345-DCEA-EA7D016EE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4389" y="4784656"/>
            <a:ext cx="6627000" cy="270000"/>
          </a:xfrm>
        </p:spPr>
        <p:txBody>
          <a:bodyPr/>
          <a:lstStyle/>
          <a:p>
            <a:r>
              <a:rPr lang="en-GB" noProof="0"/>
              <a:t>Series Edge Welded Bellows for Collimators – Deployment Strategy</a:t>
            </a:r>
            <a:endParaRPr lang="en-GB" noProof="0" dirty="0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7C6E9F7E-5B01-0933-D98B-7A95BDBD9608}"/>
              </a:ext>
            </a:extLst>
          </p:cNvPr>
          <p:cNvSpPr/>
          <p:nvPr/>
        </p:nvSpPr>
        <p:spPr>
          <a:xfrm>
            <a:off x="4353924" y="2091735"/>
            <a:ext cx="216024" cy="405321"/>
          </a:xfrm>
          <a:prstGeom prst="downArrow">
            <a:avLst>
              <a:gd name="adj1" fmla="val 15909"/>
              <a:gd name="adj2" fmla="val 50000"/>
            </a:avLst>
          </a:prstGeom>
          <a:solidFill>
            <a:srgbClr val="EF9011"/>
          </a:solidFill>
          <a:ln>
            <a:solidFill>
              <a:srgbClr val="EF9011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3B8AE9A-7CAF-2A99-5915-4881654F2BDD}"/>
              </a:ext>
            </a:extLst>
          </p:cNvPr>
          <p:cNvSpPr txBox="1">
            <a:spLocks/>
          </p:cNvSpPr>
          <p:nvPr/>
        </p:nvSpPr>
        <p:spPr>
          <a:xfrm>
            <a:off x="467545" y="2571750"/>
            <a:ext cx="7589912" cy="573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0" tIns="0" rIns="0" bIns="0" rtlCol="0">
            <a:normAutofit fontScale="92500" lnSpcReduction="20000"/>
          </a:bodyPr>
          <a:lstStyle>
            <a:defPPr>
              <a:defRPr lang="fr-FR"/>
            </a:defPPr>
            <a:lvl1pPr marL="377825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GB" dirty="0"/>
              <a:t>Activities for new production being started;</a:t>
            </a:r>
          </a:p>
          <a:p>
            <a:r>
              <a:rPr lang="en-GB" dirty="0"/>
              <a:t>Reception of new production at CERN expected for Q1/Q2 2025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EFC40C9-7E1D-EA6D-1F99-01E3B88951B7}"/>
              </a:ext>
            </a:extLst>
          </p:cNvPr>
          <p:cNvSpPr txBox="1">
            <a:spLocks/>
          </p:cNvSpPr>
          <p:nvPr/>
        </p:nvSpPr>
        <p:spPr>
          <a:xfrm>
            <a:off x="340503" y="1210044"/>
            <a:ext cx="8568952" cy="881691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257175" algn="l"/>
            <a:r>
              <a:rPr lang="en-GB" sz="2000" dirty="0"/>
              <a:t>Bellows received in April 2024 will be used for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pre-series collimators only </a:t>
            </a:r>
          </a:p>
          <a:p>
            <a:pPr marL="355600" indent="-257175" algn="l"/>
            <a:r>
              <a:rPr lang="en-GB" sz="2000" dirty="0">
                <a:solidFill>
                  <a:srgbClr val="00B050"/>
                </a:solidFill>
              </a:rPr>
              <a:t>New improved configuration </a:t>
            </a:r>
            <a:r>
              <a:rPr lang="en-GB" sz="2000" dirty="0"/>
              <a:t>bellows will be used for </a:t>
            </a:r>
            <a:r>
              <a:rPr lang="en-GB" sz="2000" dirty="0">
                <a:solidFill>
                  <a:srgbClr val="00B050"/>
                </a:solidFill>
              </a:rPr>
              <a:t>series collimators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0BA8C6-6E74-A784-B2C4-068C475727F7}"/>
              </a:ext>
            </a:extLst>
          </p:cNvPr>
          <p:cNvSpPr txBox="1"/>
          <p:nvPr/>
        </p:nvSpPr>
        <p:spPr>
          <a:xfrm>
            <a:off x="1653623" y="3754795"/>
            <a:ext cx="5942713" cy="384721"/>
          </a:xfrm>
          <a:prstGeom prst="rect">
            <a:avLst/>
          </a:prstGeom>
          <a:noFill/>
          <a:ln>
            <a:solidFill>
              <a:srgbClr val="FB963C"/>
            </a:solidFill>
          </a:ln>
        </p:spPr>
        <p:txBody>
          <a:bodyPr wrap="square">
            <a:spAutoFit/>
          </a:bodyPr>
          <a:lstStyle/>
          <a:p>
            <a:r>
              <a:rPr lang="en-GB" sz="1900" b="1" dirty="0">
                <a:solidFill>
                  <a:schemeClr val="accent5"/>
                </a:solidFill>
              </a:rPr>
              <a:t>The proposal requires endorsement by the TCC  </a:t>
            </a:r>
          </a:p>
        </p:txBody>
      </p:sp>
    </p:spTree>
    <p:extLst>
      <p:ext uri="{BB962C8B-B14F-4D97-AF65-F5344CB8AC3E}">
        <p14:creationId xmlns:p14="http://schemas.microsoft.com/office/powerpoint/2010/main" val="68235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sharepoint/v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B151538-7B12-4890-887A-E687D8016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27808</TotalTime>
  <Words>985</Words>
  <Application>Microsoft Office PowerPoint</Application>
  <PresentationFormat>On-screen Show (16:9)</PresentationFormat>
  <Paragraphs>238</Paragraphs>
  <Slides>17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Thème Office</vt:lpstr>
      <vt:lpstr>Edge Welded Bellows for Series Collimators – Deployment Strategy</vt:lpstr>
      <vt:lpstr>Outline</vt:lpstr>
      <vt:lpstr>WP5.2: Production of Collimators </vt:lpstr>
      <vt:lpstr>Edge Welded Bellows for Collimators </vt:lpstr>
      <vt:lpstr>CERN orders with VAT</vt:lpstr>
      <vt:lpstr>Cycling campaign at CERN &amp; VAT</vt:lpstr>
      <vt:lpstr>Cycling campaign at CERN &amp; VAT</vt:lpstr>
      <vt:lpstr>Cycling campaign at CERN &amp; VAT</vt:lpstr>
      <vt:lpstr>Conclusions &amp; outlook</vt:lpstr>
      <vt:lpstr>Thank you for your attention</vt:lpstr>
      <vt:lpstr>What is a Collimator: the mechanical tables</vt:lpstr>
      <vt:lpstr>Bellow VAT datasheet</vt:lpstr>
      <vt:lpstr>Bellow VAT datasheet</vt:lpstr>
      <vt:lpstr>Cycling campaign at CERN &amp; VAT</vt:lpstr>
      <vt:lpstr>Cycling campaign at CERN &amp; VAT</vt:lpstr>
      <vt:lpstr>Cycling campaign at CERN &amp; VAT</vt:lpstr>
      <vt:lpstr>Cycling campaign at CERN &amp; VAT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Carla Piccinni</cp:lastModifiedBy>
  <cp:revision>1397</cp:revision>
  <dcterms:created xsi:type="dcterms:W3CDTF">2020-02-06T17:34:13Z</dcterms:created>
  <dcterms:modified xsi:type="dcterms:W3CDTF">2024-10-17T12:37:15Z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