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20"/>
  </p:notesMasterIdLst>
  <p:sldIdLst>
    <p:sldId id="611" r:id="rId5"/>
    <p:sldId id="656" r:id="rId6"/>
    <p:sldId id="620" r:id="rId7"/>
    <p:sldId id="658" r:id="rId8"/>
    <p:sldId id="290" r:id="rId9"/>
    <p:sldId id="631" r:id="rId10"/>
    <p:sldId id="630" r:id="rId11"/>
    <p:sldId id="639" r:id="rId12"/>
    <p:sldId id="632" r:id="rId13"/>
    <p:sldId id="652" r:id="rId14"/>
    <p:sldId id="629" r:id="rId15"/>
    <p:sldId id="653" r:id="rId16"/>
    <p:sldId id="635" r:id="rId17"/>
    <p:sldId id="636" r:id="rId18"/>
    <p:sldId id="619" r:id="rId19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71616D32-C70A-4DF9-82EC-E8C3B70E519C}">
          <p14:sldIdLst>
            <p14:sldId id="611"/>
            <p14:sldId id="656"/>
            <p14:sldId id="620"/>
            <p14:sldId id="658"/>
            <p14:sldId id="290"/>
            <p14:sldId id="631"/>
            <p14:sldId id="630"/>
            <p14:sldId id="639"/>
            <p14:sldId id="632"/>
            <p14:sldId id="652"/>
            <p14:sldId id="629"/>
            <p14:sldId id="653"/>
            <p14:sldId id="635"/>
            <p14:sldId id="636"/>
            <p14:sldId id="619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4" pos="234" userDrawn="1">
          <p15:clr>
            <a:srgbClr val="A4A3A4"/>
          </p15:clr>
        </p15:guide>
        <p15:guide id="5" orient="horz" pos="232" userDrawn="1">
          <p15:clr>
            <a:srgbClr val="A4A3A4"/>
          </p15:clr>
        </p15:guide>
        <p15:guide id="6" orient="horz" pos="40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2270"/>
    <a:srgbClr val="2C0070"/>
    <a:srgbClr val="FBCB00"/>
    <a:srgbClr val="F492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C92E93-5AF8-394F-B677-D9353481920E}" v="37" dt="2025-03-21T11:42:41.5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703"/>
  </p:normalViewPr>
  <p:slideViewPr>
    <p:cSldViewPr snapToGrid="0">
      <p:cViewPr>
        <p:scale>
          <a:sx n="95" d="100"/>
          <a:sy n="95" d="100"/>
        </p:scale>
        <p:origin x="1456" y="888"/>
      </p:cViewPr>
      <p:guideLst>
        <p:guide pos="3840"/>
        <p:guide orient="horz" pos="2160"/>
        <p:guide pos="7446"/>
        <p:guide pos="234"/>
        <p:guide orient="horz" pos="232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6AEF8-F728-4C9F-BA86-13A4AA4894B5}" type="datetimeFigureOut">
              <a:rPr lang="pl-PL" smtClean="0"/>
              <a:t>4.03.2025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AC8FB-9322-479C-B4CC-AA1CCCCDC0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620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3943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9118C-5DD9-A34C-0EB7-141A66092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83D11234-0843-FFCD-C001-8AC78B6CE1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A12E4514-1B61-F356-CA85-25FE06A0F9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51A54E7-E189-2829-413F-C0E55E0854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689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945E9-11DD-AA4D-8399-EEA3B235A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F540B285-65A5-B12B-A161-1F9E79C1A4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C79828FC-E421-0041-B78F-647D5ADB6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DEE2363-450F-74E3-E6BA-FF12FD0F7D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0616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4C43B-07FD-BAF3-069D-0F624C329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23E1F4BE-F418-7A60-5BFA-A698563B9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0B83F2F-6342-C01D-1965-FB7A5FE930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1998098-1CA7-7CB4-477A-7582B73D38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3119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0081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226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19A99-98E6-40CA-6C73-43FB19020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AC508A57-9801-B5C3-78E2-5BF5AD2FA8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88B64262-3E11-CE89-A3BF-2FC07463C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B6E4647-A1D0-2B94-A3E7-015884D703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1726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0EE53-CD9C-D677-6292-A671A86EF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E42B2836-22DA-BF58-4193-577F92E743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BC80BD5F-7B0A-669C-17EC-35EA0CFB1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4053809-FA2E-C3FB-7550-B20BCA4F76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8150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CA505-84B3-7BBD-F856-A85224C9D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38530FDA-DE6A-B5A4-33B5-8C5619EEDF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176AC5CF-8066-7639-E6B9-3BAD8F125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9E70B48-AB97-AEDE-EB76-87D882DBB8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061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03492-B52B-FDFF-1700-6C3244925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646EEBC6-9BB3-1312-6D4E-C82E181A2C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61872480-BA0F-761E-8C08-6435902CD3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F94ACCC-2574-F58A-9E79-B545DC42F1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6588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1D91B4-38CB-1AF8-84F6-6534B0443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50725FE-437B-7B69-7B39-CFD854CB1D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1AA61165-9DA2-B5F2-FAF8-E7EB729177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6BA60AC-859B-BAE3-78CD-88591F844E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3451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E82E9-13B5-7C45-BB54-C8A558116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E10473D-5747-1EEF-938E-BA3BBD0485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EAC326FC-848F-E534-A2F5-242D8DCA04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F207C0B-B6D1-BEE5-BFBE-7B2596DA4C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3302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6308A-AA09-F651-24A5-4320D18C2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9829132-7248-5732-F5B2-C8F8FB550A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2B68E3F8-C666-84D2-232F-BE46FE5A0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1B48FF8-29F4-9B9B-79BB-8E0BC33582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AAC8FB-9322-479C-B4CC-AA1CCCCDC067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0086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1923" y="1122363"/>
            <a:ext cx="7588155" cy="2621154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923" y="3843708"/>
            <a:ext cx="7588155" cy="141409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29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956D-CB73-C986-F100-46487310D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515600" cy="113225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23E6A-A07C-BF0D-EA30-9A8A854E4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1680898"/>
            <a:ext cx="10515600" cy="449606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C9908-8F95-8DFC-72CC-158552B56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6C9BE-9060-50CB-2BB7-07307FF89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A835B-97D3-BC22-F0B8-4986D463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8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B0252-346C-F6F4-3642-19F571550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634888" y="578497"/>
            <a:ext cx="2047037" cy="559846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8DA36-7351-9D6A-518B-678AB8A50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578497"/>
            <a:ext cx="8796688" cy="559846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6BDFF-D746-836C-04B8-CA89AD5D1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AA929-A9E6-FF9C-0C59-177F892D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6D893-7E81-90DC-4139-7687B39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1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6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06AF-EF87-8489-2C82-DEB90B7EF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81" y="553616"/>
            <a:ext cx="8273140" cy="4008859"/>
          </a:xfrm>
        </p:spPr>
        <p:txBody>
          <a:bodyPr anchor="t">
            <a:normAutofit/>
          </a:bodyPr>
          <a:lstStyle>
            <a:lvl1pPr>
              <a:defRPr sz="5400" cap="all" baseline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E5678-CA38-1318-9EA2-5E0A4F9A5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380" y="4589463"/>
            <a:ext cx="8273140" cy="1384617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99186-7E5A-60AF-DE69-5C7DA716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A13D1-1FBA-E820-323B-77B41F1A6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9BE85-85F6-4636-C651-D87CC969A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741152" cy="113225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E861E-DFBA-B4AA-9356-CDE3D3F57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7538-EC5A-3EE7-176F-A58920C50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7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EE969-634D-6E32-D227-18E9282C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7396"/>
            <a:ext cx="10745788" cy="114329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85735"/>
            <a:ext cx="5157787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A52B0-7419-A946-4523-6D34BCAD2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386894"/>
            <a:ext cx="5157787" cy="3765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536620-C4F3-EEC3-DBF1-05196B1CB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5735"/>
            <a:ext cx="5183188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BAE980-E611-98B5-04E9-DE4584B0E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86894"/>
            <a:ext cx="5183189" cy="3765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B3581-658A-8487-F9CB-E79F2BFF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9D76D8-9033-26CF-BF4C-AECCC685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A06B8-CC1D-542F-D8EB-7625046B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2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E8268-7232-2944-F1BD-399F941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8DDD-323F-89A1-84E3-DDBA626D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DC76-671D-1671-DCE2-D5658BD4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8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2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C37F-77BE-E128-4248-D001C39E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60" y="553616"/>
            <a:ext cx="3595634" cy="175750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553616"/>
            <a:ext cx="6279741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EEBFB-2026-6A35-33ED-F008376B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7160" y="2311121"/>
            <a:ext cx="3595634" cy="3728895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05638-7A56-469A-825A-1DFA6002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5A215-184B-2105-0279-ED02F644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CA46-892B-253A-3A28-7414E17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2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6A09-98CF-FAC2-3708-AECC4360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557784"/>
            <a:ext cx="3595634" cy="2212313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1C769-CEC8-962A-01E6-15B0E056791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063319" y="657103"/>
            <a:ext cx="6483687" cy="555590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826137"/>
            <a:ext cx="3585586" cy="3434638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B235E-39C7-4C78-20EF-DB48ECD9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C75DA-9A78-9AB9-7171-95A08CC5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E1A03-DCCB-53C7-DBFE-2AD55C90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5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653578" cy="1132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7" y="1715532"/>
            <a:ext cx="10653579" cy="4593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5753E-AF8A-7E04-8A1A-205B755A0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7160" y="6453002"/>
            <a:ext cx="3494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1B7C8-DA74-800B-EE14-A39E9DB32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6521" y="6453002"/>
            <a:ext cx="28054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647D-0DF0-CA1B-F723-EF7B8F508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2162" y="6453002"/>
            <a:ext cx="429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3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orient="horz" pos="216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Y.XXXXX@sanoscience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58;p23">
            <a:extLst>
              <a:ext uri="{FF2B5EF4-FFF2-40B4-BE49-F238E27FC236}">
                <a16:creationId xmlns:a16="http://schemas.microsoft.com/office/drawing/2014/main" id="{181F61EF-0E7B-5B04-7A85-1A069C2D9EAA}"/>
              </a:ext>
            </a:extLst>
          </p:cNvPr>
          <p:cNvSpPr txBox="1">
            <a:spLocks/>
          </p:cNvSpPr>
          <p:nvPr/>
        </p:nvSpPr>
        <p:spPr>
          <a:xfrm>
            <a:off x="2752510" y="1756643"/>
            <a:ext cx="6655228" cy="167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sz="3200" b="1" i="0" u="none" strike="noStrike" cap="non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pPr algn="ctr"/>
            <a:r>
              <a:rPr lang="pl-PL" dirty="0" err="1">
                <a:solidFill>
                  <a:srgbClr val="312270"/>
                </a:solidFill>
                <a:latin typeface="Museo Sans 500"/>
              </a:rPr>
              <a:t>Computational</a:t>
            </a:r>
            <a:r>
              <a:rPr lang="pl-PL" dirty="0">
                <a:solidFill>
                  <a:srgbClr val="312270"/>
                </a:solidFill>
                <a:latin typeface="Museo Sans 500"/>
              </a:rPr>
              <a:t> </a:t>
            </a:r>
            <a:r>
              <a:rPr lang="pl-PL" dirty="0" err="1">
                <a:solidFill>
                  <a:srgbClr val="312270"/>
                </a:solidFill>
                <a:latin typeface="Museo Sans 500"/>
              </a:rPr>
              <a:t>Intelligence</a:t>
            </a:r>
            <a:r>
              <a:rPr lang="pl-PL" dirty="0">
                <a:solidFill>
                  <a:srgbClr val="312270"/>
                </a:solidFill>
                <a:latin typeface="Museo Sans 500"/>
              </a:rPr>
              <a:t> Architecture for </a:t>
            </a:r>
            <a:r>
              <a:rPr lang="pl-PL" dirty="0" err="1">
                <a:solidFill>
                  <a:srgbClr val="312270"/>
                </a:solidFill>
                <a:latin typeface="Museo Sans 500"/>
              </a:rPr>
              <a:t>Continuous</a:t>
            </a:r>
            <a:r>
              <a:rPr lang="pl-PL" dirty="0">
                <a:solidFill>
                  <a:srgbClr val="312270"/>
                </a:solidFill>
                <a:latin typeface="Museo Sans 500"/>
              </a:rPr>
              <a:t> Learning in </a:t>
            </a:r>
            <a:r>
              <a:rPr lang="pl-PL" dirty="0" err="1">
                <a:solidFill>
                  <a:srgbClr val="312270"/>
                </a:solidFill>
                <a:latin typeface="Museo Sans 500"/>
              </a:rPr>
              <a:t>Medical</a:t>
            </a:r>
            <a:r>
              <a:rPr lang="pl-PL" dirty="0">
                <a:solidFill>
                  <a:srgbClr val="312270"/>
                </a:solidFill>
                <a:latin typeface="Museo Sans 500"/>
              </a:rPr>
              <a:t> </a:t>
            </a:r>
            <a:r>
              <a:rPr lang="pl-PL" dirty="0" err="1">
                <a:solidFill>
                  <a:srgbClr val="312270"/>
                </a:solidFill>
                <a:latin typeface="Museo Sans 500"/>
              </a:rPr>
              <a:t>Centres</a:t>
            </a:r>
            <a:endParaRPr lang="en-GB" dirty="0">
              <a:solidFill>
                <a:srgbClr val="312270"/>
              </a:solidFill>
              <a:latin typeface="Museo Sans 50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2C727576-C492-8E53-B726-436F210B7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543467" y="3175220"/>
            <a:ext cx="5087092" cy="21725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1FB1C912-55C4-FCCE-D0C6-4B8A278CCA3C}"/>
              </a:ext>
            </a:extLst>
          </p:cNvPr>
          <p:cNvSpPr txBox="1"/>
          <p:nvPr/>
        </p:nvSpPr>
        <p:spPr>
          <a:xfrm>
            <a:off x="3306233" y="3983567"/>
            <a:ext cx="5547782" cy="15542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2000" b="1" dirty="0">
                <a:solidFill>
                  <a:srgbClr val="312270"/>
                </a:solidFill>
                <a:latin typeface="Arial"/>
                <a:cs typeface="Segoe UI"/>
              </a:rPr>
              <a:t>Filip Katulski</a:t>
            </a:r>
            <a:r>
              <a:rPr lang="pl-PL" sz="2000" dirty="0">
                <a:solidFill>
                  <a:srgbClr val="312270"/>
                </a:solidFill>
                <a:latin typeface="Arial"/>
                <a:cs typeface="Segoe UI"/>
              </a:rPr>
              <a:t>, </a:t>
            </a:r>
            <a:r>
              <a:rPr lang="pl-PL" sz="2000" dirty="0" err="1">
                <a:solidFill>
                  <a:srgbClr val="312270"/>
                </a:solidFill>
                <a:latin typeface="Arial"/>
                <a:ea typeface="+mn-lt"/>
                <a:cs typeface="+mn-lt"/>
              </a:rPr>
              <a:t>Jose</a:t>
            </a:r>
            <a:r>
              <a:rPr lang="pl-PL" sz="2000" dirty="0">
                <a:solidFill>
                  <a:srgbClr val="312270"/>
                </a:solidFill>
                <a:latin typeface="Arial"/>
                <a:ea typeface="+mn-lt"/>
                <a:cs typeface="+mn-lt"/>
              </a:rPr>
              <a:t> </a:t>
            </a:r>
            <a:r>
              <a:rPr lang="pl-PL" sz="2000" dirty="0" err="1">
                <a:solidFill>
                  <a:srgbClr val="312270"/>
                </a:solidFill>
                <a:latin typeface="Arial"/>
                <a:ea typeface="+mn-lt"/>
                <a:cs typeface="+mn-lt"/>
              </a:rPr>
              <a:t>Sousa</a:t>
            </a:r>
            <a:r>
              <a:rPr lang="pl-PL" sz="2000" dirty="0">
                <a:solidFill>
                  <a:srgbClr val="312270"/>
                </a:solidFill>
                <a:latin typeface="Arial"/>
                <a:cs typeface="Segoe UI"/>
              </a:rPr>
              <a:t>, </a:t>
            </a:r>
            <a:r>
              <a:rPr lang="pl-PL" sz="2000" dirty="0">
                <a:solidFill>
                  <a:srgbClr val="312270"/>
                </a:solidFill>
                <a:latin typeface="Arial"/>
                <a:ea typeface="+mn-lt"/>
                <a:cs typeface="+mn-lt"/>
              </a:rPr>
              <a:t>Adam Nowak</a:t>
            </a:r>
            <a:endParaRPr lang="pl-PL" sz="2800" dirty="0">
              <a:solidFill>
                <a:srgbClr val="312270"/>
              </a:solidFill>
              <a:latin typeface="Arial"/>
              <a:cs typeface="Arial"/>
            </a:endParaRPr>
          </a:p>
          <a:p>
            <a:pPr algn="ctr"/>
            <a:endParaRPr lang="en-US" sz="900" dirty="0">
              <a:solidFill>
                <a:srgbClr val="312270"/>
              </a:solidFill>
              <a:latin typeface="Museo Sans 500"/>
              <a:cs typeface="Segoe UI"/>
            </a:endParaRPr>
          </a:p>
          <a:p>
            <a:pPr algn="ctr"/>
            <a:endParaRPr lang="pl-PL" dirty="0">
              <a:solidFill>
                <a:srgbClr val="312270"/>
              </a:solidFill>
            </a:endParaRPr>
          </a:p>
          <a:p>
            <a:pPr algn="ctr"/>
            <a:r>
              <a:rPr lang="es-ES" sz="1600" dirty="0">
                <a:solidFill>
                  <a:srgbClr val="312270"/>
                </a:solidFill>
                <a:latin typeface="Museo Sans 500"/>
                <a:cs typeface="Segoe UI"/>
              </a:rPr>
              <a:t>Personal </a:t>
            </a:r>
            <a:r>
              <a:rPr lang="es-ES" sz="1600" dirty="0" err="1">
                <a:solidFill>
                  <a:srgbClr val="312270"/>
                </a:solidFill>
                <a:latin typeface="Museo Sans 500"/>
                <a:cs typeface="Segoe UI"/>
              </a:rPr>
              <a:t>Health</a:t>
            </a:r>
            <a:r>
              <a:rPr lang="es-ES" sz="1600" dirty="0">
                <a:solidFill>
                  <a:srgbClr val="312270"/>
                </a:solidFill>
                <a:latin typeface="Museo Sans 500"/>
                <a:cs typeface="Segoe UI"/>
              </a:rPr>
              <a:t> Data </a:t>
            </a:r>
            <a:r>
              <a:rPr lang="es-ES" sz="1600" dirty="0" err="1">
                <a:solidFill>
                  <a:srgbClr val="312270"/>
                </a:solidFill>
                <a:latin typeface="Museo Sans 500"/>
                <a:cs typeface="Segoe UI"/>
              </a:rPr>
              <a:t>Science</a:t>
            </a:r>
            <a:r>
              <a:rPr lang="es-ES" sz="1600" dirty="0">
                <a:solidFill>
                  <a:srgbClr val="312270"/>
                </a:solidFill>
                <a:latin typeface="Museo Sans 500"/>
                <a:cs typeface="Segoe UI"/>
              </a:rPr>
              <a:t> </a:t>
            </a:r>
            <a:r>
              <a:rPr lang="es-ES" sz="1600" dirty="0" err="1">
                <a:solidFill>
                  <a:srgbClr val="312270"/>
                </a:solidFill>
                <a:latin typeface="Museo Sans 500"/>
                <a:cs typeface="Segoe UI"/>
              </a:rPr>
              <a:t>team</a:t>
            </a:r>
            <a:r>
              <a:rPr lang="es-ES" sz="1600" dirty="0">
                <a:solidFill>
                  <a:srgbClr val="312270"/>
                </a:solidFill>
                <a:latin typeface="Museo Sans 500"/>
                <a:cs typeface="Segoe UI"/>
              </a:rPr>
              <a:t>​</a:t>
            </a:r>
          </a:p>
          <a:p>
            <a:pPr algn="ctr"/>
            <a:r>
              <a:rPr lang="en-GB" sz="1600" dirty="0">
                <a:solidFill>
                  <a:srgbClr val="312270"/>
                </a:solidFill>
                <a:latin typeface="Museo Sans 500"/>
                <a:cs typeface="Segoe UI"/>
              </a:rPr>
              <a:t>Sano - </a:t>
            </a:r>
            <a:r>
              <a:rPr lang="en-GB" sz="1600" dirty="0">
                <a:solidFill>
                  <a:srgbClr val="312270"/>
                </a:solidFill>
                <a:latin typeface="Museo Sans 500"/>
                <a:ea typeface="+mn-lt"/>
                <a:cs typeface="+mn-lt"/>
              </a:rPr>
              <a:t>Centre for Computational Personalised Medicine</a:t>
            </a:r>
            <a:br>
              <a:rPr lang="en-GB" sz="1600" dirty="0">
                <a:latin typeface="Museo Sans 500"/>
                <a:ea typeface="+mn-lt"/>
                <a:cs typeface="+mn-lt"/>
              </a:rPr>
            </a:br>
            <a:r>
              <a:rPr lang="en-GB" sz="1600" dirty="0">
                <a:solidFill>
                  <a:srgbClr val="312270"/>
                </a:solidFill>
                <a:latin typeface="Museo Sans 500"/>
                <a:ea typeface="+mn-lt"/>
                <a:cs typeface="+mn-lt"/>
              </a:rPr>
              <a:t>International Research Foundation</a:t>
            </a:r>
            <a:r>
              <a:rPr lang="en-GB" sz="1600" dirty="0">
                <a:solidFill>
                  <a:srgbClr val="312270"/>
                </a:solidFill>
                <a:latin typeface="Museo Sans 500"/>
                <a:cs typeface="Segoe UI"/>
              </a:rPr>
              <a:t>, Poland</a:t>
            </a:r>
            <a:r>
              <a:rPr lang="pl-PL" sz="1600" dirty="0">
                <a:solidFill>
                  <a:srgbClr val="312270"/>
                </a:solidFill>
                <a:latin typeface="Museo Sans 500"/>
                <a:cs typeface="Segoe UI"/>
              </a:rPr>
              <a:t>​</a:t>
            </a:r>
            <a:r>
              <a:rPr lang="en-US" sz="1600" dirty="0">
                <a:solidFill>
                  <a:srgbClr val="312270"/>
                </a:solidFill>
                <a:latin typeface="Museo Sans 500"/>
                <a:cs typeface="Segoe UI"/>
              </a:rPr>
              <a:t> </a:t>
            </a:r>
            <a:r>
              <a:rPr lang="pl-PL" sz="1600" dirty="0">
                <a:solidFill>
                  <a:srgbClr val="312270"/>
                </a:solidFill>
                <a:latin typeface="Museo Sans 500"/>
                <a:cs typeface="Segoe UI"/>
              </a:rPr>
              <a:t>​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1FADF5-E37F-F82D-E70B-30FA2649D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D7AD65-75AA-7DBF-A619-7447C5D99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1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3360A-FC8B-64E0-C79F-0E59D1F99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19A6FF3-2107-0062-06E0-07C0787F5DC0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2E683-1BA0-9CE8-0EC5-CB1458D3C7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567196" y="1394577"/>
            <a:ext cx="4761773" cy="476862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41C912-ADF7-1E77-67AB-987ACF928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41507-4C59-3896-41FB-97E3E5932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986865-32EC-CD31-5F31-1AF54234E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3F19092E-379B-8973-A835-EA6695E7DE53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E5317-8A06-DF3F-BBB1-255A7D0B52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0854" y="2017059"/>
            <a:ext cx="11415271" cy="381928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7DC408-5239-2B0E-5ACA-16836FD46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04D515-DA76-59EB-75D1-F1E8F8227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3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09A52-0605-34F1-1919-01B749630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3E9E88CE-0B90-B652-E143-52E412B75CC3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37F755-F0B0-205B-683B-F5DD8DA969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1475" y="2008733"/>
            <a:ext cx="5650383" cy="38454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30DEF-3723-95D5-0390-7ACB9ABAD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78C9B-6501-F5F0-5CC1-B7D31D6D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5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FEEF2-7614-5E78-D421-F43E25AFD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45FA3577-23E7-83C5-DEED-2E4C298F0101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Known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</a:t>
            </a:r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Challenges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76E2236F-5EFB-6E5A-7025-7454A6B09055}"/>
              </a:ext>
            </a:extLst>
          </p:cNvPr>
          <p:cNvSpPr txBox="1"/>
          <p:nvPr/>
        </p:nvSpPr>
        <p:spPr>
          <a:xfrm>
            <a:off x="371475" y="2551716"/>
            <a:ext cx="10944226" cy="2308324"/>
          </a:xfrm>
          <a:prstGeom prst="rect">
            <a:avLst/>
          </a:prstGeom>
          <a:noFill/>
        </p:spPr>
        <p:txBody>
          <a:bodyPr wrap="square" lIns="91440" tIns="45720" rIns="91440" bIns="45720" numCol="1" anchor="ctr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Initial System would have a limited number of participants,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Large variety of medical cases,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Data as “free text” with no standardization,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Different centres have different hardware and software solutions,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How do we communicate the new Knowledge to relevant doctors across the System?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7082ADE-0072-D405-0DF3-0CCCD2F31A26}"/>
              </a:ext>
            </a:extLst>
          </p:cNvPr>
          <p:cNvSpPr txBox="1"/>
          <p:nvPr/>
        </p:nvSpPr>
        <p:spPr>
          <a:xfrm>
            <a:off x="373270" y="1317487"/>
            <a:ext cx="505737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000" b="1">
                <a:solidFill>
                  <a:srgbClr val="2C0070"/>
                </a:solidFill>
                <a:latin typeface="Calibri"/>
                <a:cs typeface="Arial"/>
              </a:rPr>
              <a:t>For </a:t>
            </a:r>
            <a:r>
              <a:rPr lang="pl-PL" sz="2000" b="1" dirty="0">
                <a:solidFill>
                  <a:srgbClr val="2C0070"/>
                </a:solidFill>
                <a:latin typeface="Calibri"/>
                <a:cs typeface="Arial"/>
              </a:rPr>
              <a:t>the </a:t>
            </a:r>
            <a:r>
              <a:rPr lang="pl-PL" sz="2000" b="1" dirty="0" err="1">
                <a:solidFill>
                  <a:srgbClr val="2C0070"/>
                </a:solidFill>
                <a:latin typeface="Calibri"/>
                <a:cs typeface="Arial"/>
              </a:rPr>
              <a:t>proposed</a:t>
            </a:r>
            <a:r>
              <a:rPr lang="pl-PL" sz="2000" b="1" dirty="0">
                <a:solidFill>
                  <a:srgbClr val="2C0070"/>
                </a:solidFill>
                <a:latin typeface="Calibri"/>
                <a:cs typeface="Arial"/>
              </a:rPr>
              <a:t> </a:t>
            </a:r>
            <a:r>
              <a:rPr lang="pl-PL" sz="2000" b="1" dirty="0" err="1">
                <a:solidFill>
                  <a:srgbClr val="2C0070"/>
                </a:solidFill>
                <a:latin typeface="Calibri"/>
                <a:cs typeface="Arial"/>
              </a:rPr>
              <a:t>architecture</a:t>
            </a:r>
            <a:endParaRPr lang="pl-PL" dirty="0">
              <a:latin typeface="Calibri"/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AC605-327B-C62C-B4D8-DCDE192A3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A2FEB8-7256-05BA-033C-61302F5E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4A4A4-A326-5E5D-6FBA-1650A89AE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080FFB31-F2E6-B4B3-17AA-555C248C1F14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Future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</a:t>
            </a:r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plans</a:t>
            </a:r>
            <a:endParaRPr lang="pl-PL" sz="3200" b="1" dirty="0">
              <a:solidFill>
                <a:srgbClr val="2C0070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090FA66-6802-D3F9-E977-DE46377AB75E}"/>
              </a:ext>
            </a:extLst>
          </p:cNvPr>
          <p:cNvSpPr txBox="1"/>
          <p:nvPr/>
        </p:nvSpPr>
        <p:spPr>
          <a:xfrm>
            <a:off x="371475" y="2553668"/>
            <a:ext cx="10944226" cy="2677656"/>
          </a:xfrm>
          <a:prstGeom prst="rect">
            <a:avLst/>
          </a:prstGeom>
          <a:noFill/>
        </p:spPr>
        <p:txBody>
          <a:bodyPr wrap="square" lIns="91440" tIns="45720" rIns="91440" bIns="45720" numCol="1" anchor="ctr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Development of the Architecture for hosting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other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AI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models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,</a:t>
            </a:r>
          </a:p>
          <a:p>
            <a:pPr marL="342900" indent="-342900">
              <a:buFont typeface="Arial"/>
              <a:buChar char="•"/>
            </a:pP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Test Bed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Implementation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and </a:t>
            </a:r>
            <a:r>
              <a:rPr lang="pl-PL" sz="2400" i="1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in-situ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experiments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on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different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hardware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configurations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,</a:t>
            </a:r>
          </a:p>
          <a:p>
            <a:pPr marL="342900" indent="-342900">
              <a:buFont typeface="Arial"/>
              <a:buChar char="•"/>
            </a:pP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LLM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usage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for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free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text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epicrisis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classification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,</a:t>
            </a:r>
          </a:p>
          <a:p>
            <a:pPr marL="342900" indent="-342900">
              <a:buFont typeface="Arial"/>
              <a:buChar char="•"/>
            </a:pP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Publication</a:t>
            </a:r>
            <a:r>
              <a:rPr lang="pl-PL" sz="2400" dirty="0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 of </a:t>
            </a:r>
            <a:r>
              <a:rPr lang="pl-PL" sz="2400" dirty="0" err="1">
                <a:solidFill>
                  <a:srgbClr val="2C0070"/>
                </a:solidFill>
                <a:latin typeface="Calibri"/>
                <a:ea typeface="Calibri"/>
                <a:cs typeface="Arial"/>
              </a:rPr>
              <a:t>results</a:t>
            </a:r>
            <a:endParaRPr lang="pl-PL" sz="2400" dirty="0">
              <a:solidFill>
                <a:srgbClr val="2C0070"/>
              </a:solidFill>
              <a:latin typeface="Calibri"/>
              <a:ea typeface="Calibri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pl-PL" sz="2400" dirty="0">
              <a:solidFill>
                <a:srgbClr val="2C0070"/>
              </a:solidFill>
              <a:latin typeface="Calibri"/>
              <a:ea typeface="Calibri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A56D4A0-53EE-34F8-B17A-076B018B2490}"/>
              </a:ext>
            </a:extLst>
          </p:cNvPr>
          <p:cNvSpPr txBox="1"/>
          <p:nvPr/>
        </p:nvSpPr>
        <p:spPr>
          <a:xfrm>
            <a:off x="373270" y="13174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pl-PL" dirty="0">
              <a:latin typeface="Calibri"/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24076-981B-DE38-1CFA-DB79B4633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75144-73ED-6BB0-00C4-72F1BC6D6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F57C3ADC-9488-2322-71A2-F7D34B2EF7F5}"/>
              </a:ext>
            </a:extLst>
          </p:cNvPr>
          <p:cNvSpPr txBox="1"/>
          <p:nvPr/>
        </p:nvSpPr>
        <p:spPr>
          <a:xfrm>
            <a:off x="1416129" y="2533492"/>
            <a:ext cx="5225142" cy="28438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2400" b="1" dirty="0" err="1">
                <a:solidFill>
                  <a:srgbClr val="312270"/>
                </a:solidFill>
                <a:latin typeface="Calibri"/>
                <a:cs typeface="Arial"/>
              </a:rPr>
              <a:t>Thank</a:t>
            </a:r>
            <a:r>
              <a:rPr lang="pl-PL" sz="2400" b="1" dirty="0">
                <a:solidFill>
                  <a:srgbClr val="312270"/>
                </a:solidFill>
                <a:latin typeface="Calibri"/>
                <a:cs typeface="Arial"/>
              </a:rPr>
              <a:t> </a:t>
            </a:r>
            <a:r>
              <a:rPr lang="pl-PL" sz="2400" b="1" dirty="0" err="1">
                <a:solidFill>
                  <a:srgbClr val="312270"/>
                </a:solidFill>
                <a:latin typeface="Calibri"/>
                <a:cs typeface="Arial"/>
              </a:rPr>
              <a:t>you</a:t>
            </a:r>
            <a:r>
              <a:rPr lang="pl-PL" sz="2400" b="1" dirty="0">
                <a:solidFill>
                  <a:srgbClr val="312270"/>
                </a:solidFill>
                <a:latin typeface="Calibri"/>
                <a:cs typeface="Arial"/>
              </a:rPr>
              <a:t> for </a:t>
            </a:r>
            <a:r>
              <a:rPr lang="pl-PL" sz="2400" b="1" dirty="0" err="1">
                <a:solidFill>
                  <a:srgbClr val="312270"/>
                </a:solidFill>
                <a:latin typeface="Calibri"/>
                <a:cs typeface="Arial"/>
              </a:rPr>
              <a:t>your</a:t>
            </a:r>
            <a:r>
              <a:rPr lang="pl-PL" sz="2400" b="1" dirty="0">
                <a:solidFill>
                  <a:srgbClr val="312270"/>
                </a:solidFill>
                <a:latin typeface="Calibri"/>
                <a:cs typeface="Arial"/>
              </a:rPr>
              <a:t> </a:t>
            </a:r>
            <a:r>
              <a:rPr lang="pl-PL" sz="2400" b="1" dirty="0" err="1">
                <a:solidFill>
                  <a:srgbClr val="312270"/>
                </a:solidFill>
                <a:latin typeface="Calibri"/>
                <a:cs typeface="Arial"/>
              </a:rPr>
              <a:t>attention</a:t>
            </a:r>
            <a:endParaRPr lang="pl-PL" sz="2400" b="1" dirty="0">
              <a:solidFill>
                <a:srgbClr val="312270"/>
              </a:solidFill>
              <a:latin typeface="Calibri"/>
              <a:cs typeface="Arial"/>
            </a:endParaRPr>
          </a:p>
          <a:p>
            <a:endParaRPr lang="pl-PL" sz="2400" b="1" dirty="0">
              <a:solidFill>
                <a:srgbClr val="312270"/>
              </a:solidFill>
              <a:latin typeface="Calibri"/>
              <a:ea typeface="+mn-lt"/>
              <a:cs typeface="+mn-lt"/>
            </a:endParaRPr>
          </a:p>
          <a:p>
            <a:endParaRPr lang="pl-PL" sz="2400" b="1" dirty="0">
              <a:solidFill>
                <a:srgbClr val="312270"/>
              </a:solidFill>
              <a:latin typeface="Calibri"/>
              <a:ea typeface="+mn-lt"/>
              <a:cs typeface="+mn-lt"/>
            </a:endParaRPr>
          </a:p>
          <a:p>
            <a:pPr marL="76200">
              <a:lnSpc>
                <a:spcPct val="114999"/>
              </a:lnSpc>
            </a:pPr>
            <a:r>
              <a:rPr lang="pl-PL" sz="2400" dirty="0">
                <a:solidFill>
                  <a:srgbClr val="312270"/>
                </a:solidFill>
                <a:latin typeface="Calibri"/>
                <a:ea typeface="+mn-lt"/>
                <a:cs typeface="+mn-lt"/>
              </a:rPr>
              <a:t>Filip Katulski</a:t>
            </a:r>
            <a:endParaRPr lang="en-US" sz="2400" dirty="0">
              <a:solidFill>
                <a:srgbClr val="312270"/>
              </a:solidFill>
              <a:latin typeface="Calibri"/>
              <a:ea typeface="+mn-lt"/>
              <a:cs typeface="+mn-lt"/>
            </a:endParaRPr>
          </a:p>
          <a:p>
            <a:pPr marL="76200">
              <a:lnSpc>
                <a:spcPct val="114999"/>
              </a:lnSpc>
            </a:pPr>
            <a:r>
              <a:rPr lang="pl-PL" sz="2400" dirty="0" err="1">
                <a:solidFill>
                  <a:srgbClr val="312270"/>
                </a:solidFill>
                <a:latin typeface="Calibri"/>
                <a:ea typeface="+mn-lt"/>
                <a:cs typeface="+mn-lt"/>
              </a:rPr>
              <a:t>PhD</a:t>
            </a:r>
            <a:r>
              <a:rPr lang="pl-PL" sz="2400" dirty="0">
                <a:solidFill>
                  <a:srgbClr val="312270"/>
                </a:solidFill>
                <a:latin typeface="Calibri"/>
                <a:ea typeface="+mn-lt"/>
                <a:cs typeface="+mn-lt"/>
              </a:rPr>
              <a:t> Student @ Sano</a:t>
            </a:r>
            <a:endParaRPr lang="en-US" sz="2400" dirty="0">
              <a:solidFill>
                <a:srgbClr val="312270"/>
              </a:solidFill>
              <a:latin typeface="Calibri"/>
              <a:ea typeface="+mn-lt"/>
              <a:cs typeface="+mn-lt"/>
            </a:endParaRPr>
          </a:p>
          <a:p>
            <a:pPr marL="76200">
              <a:lnSpc>
                <a:spcPct val="114999"/>
              </a:lnSpc>
            </a:pPr>
            <a:r>
              <a:rPr lang="pl-PL" sz="2400" dirty="0">
                <a:solidFill>
                  <a:srgbClr val="312270"/>
                </a:solidFill>
                <a:latin typeface="Calibri"/>
                <a:ea typeface="+mn-lt"/>
                <a:cs typeface="+mn-lt"/>
              </a:rPr>
              <a:t>e-mail: </a:t>
            </a:r>
            <a:r>
              <a:rPr lang="pl-PL" sz="2400" dirty="0" err="1">
                <a:solidFill>
                  <a:srgbClr val="312270"/>
                </a:solidFill>
                <a:latin typeface="Calibri"/>
                <a:ea typeface="+mn-lt"/>
                <a:cs typeface="+mn-lt"/>
              </a:rPr>
              <a:t>f.katulski</a:t>
            </a:r>
            <a:r>
              <a:rPr lang="pl-PL" sz="2400" dirty="0" err="1">
                <a:solidFill>
                  <a:srgbClr val="312270"/>
                </a:solidFill>
                <a:latin typeface="Calibri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@sanoscience.org</a:t>
            </a:r>
            <a:endParaRPr lang="pl-PL" sz="2400" dirty="0">
              <a:solidFill>
                <a:srgbClr val="312270"/>
              </a:solidFill>
              <a:latin typeface="Calibri"/>
              <a:ea typeface="+mn-lt"/>
              <a:cs typeface="+mn-lt"/>
            </a:endParaRPr>
          </a:p>
          <a:p>
            <a:endParaRPr lang="pl-PL" sz="2400" dirty="0">
              <a:latin typeface="Calibri"/>
              <a:cs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6F48D5-58A6-8822-23BB-74ED32211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06CE5-F1BA-4E5A-9CCD-E613634B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6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5929-A05C-3417-C9A3-2327AB09E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L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3E32E-37E5-9944-7DB3-97CCB78E7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0" i="0" dirty="0">
                <a:effectLst/>
                <a:latin typeface="Roboto" panose="02000000000000000000" pitchFamily="2" charset="0"/>
              </a:rPr>
              <a:t>In the early days of artificial intelligence (AI) during the 1950s, two primary approaches emerged. One was engineering-oriented, while the other focused on computational </a:t>
            </a:r>
            <a:r>
              <a:rPr lang="en-GB" b="0" i="0" dirty="0" err="1">
                <a:effectLst/>
                <a:latin typeface="Roboto" panose="02000000000000000000" pitchFamily="2" charset="0"/>
              </a:rPr>
              <a:t>modeling</a:t>
            </a:r>
            <a:r>
              <a:rPr lang="en-GB" b="0" i="0" dirty="0">
                <a:effectLst/>
                <a:latin typeface="Roboto" panose="02000000000000000000" pitchFamily="2" charset="0"/>
              </a:rPr>
              <a:t> of human decision-making processes, later termed "computational intelligence", and is strongly determined by three fundamental time-constrained limitations: data, computation, and communication. Modern AI development emphasizes scaling data and computational resources, operating on the premise that machines are not bound by the constraints of limited data and computational capacity.</a:t>
            </a:r>
            <a:br>
              <a:rPr lang="en-GB" dirty="0"/>
            </a:br>
            <a:r>
              <a:rPr lang="en-GB" b="0" i="0" dirty="0">
                <a:effectLst/>
                <a:latin typeface="Roboto" panose="02000000000000000000" pitchFamily="2" charset="0"/>
              </a:rPr>
              <a:t>This work presents a Computational Intelligence Architecture used to support continuous learning processes and deployment of classification models within Medical and Research </a:t>
            </a:r>
            <a:r>
              <a:rPr lang="en-GB" b="0" i="0" dirty="0" err="1">
                <a:effectLst/>
                <a:latin typeface="Roboto" panose="02000000000000000000" pitchFamily="2" charset="0"/>
              </a:rPr>
              <a:t>Centers</a:t>
            </a:r>
            <a:r>
              <a:rPr lang="en-GB" b="0" i="0" dirty="0">
                <a:effectLst/>
                <a:latin typeface="Roboto" panose="02000000000000000000" pitchFamily="2" charset="0"/>
              </a:rPr>
              <a:t> on health data, and presents mechanism of communicating findings between these </a:t>
            </a:r>
            <a:r>
              <a:rPr lang="en-GB" b="0" i="0" dirty="0" err="1">
                <a:effectLst/>
                <a:latin typeface="Roboto" panose="02000000000000000000" pitchFamily="2" charset="0"/>
              </a:rPr>
              <a:t>centers</a:t>
            </a:r>
            <a:r>
              <a:rPr lang="en-GB" b="0" i="0" dirty="0">
                <a:effectLst/>
                <a:latin typeface="Roboto" panose="02000000000000000000" pitchFamily="2" charset="0"/>
              </a:rPr>
              <a:t>.</a:t>
            </a:r>
            <a:br>
              <a:rPr lang="en-GB" dirty="0"/>
            </a:br>
            <a:r>
              <a:rPr lang="en-GB" b="0" i="0" dirty="0">
                <a:effectLst/>
                <a:latin typeface="Roboto" panose="02000000000000000000" pitchFamily="2" charset="0"/>
              </a:rPr>
              <a:t>The architecture implements a distributed network of Agents that run containerized classification models on local medical data stored on Medical </a:t>
            </a:r>
            <a:r>
              <a:rPr lang="en-GB" b="0" i="0" dirty="0" err="1">
                <a:effectLst/>
                <a:latin typeface="Roboto" panose="02000000000000000000" pitchFamily="2" charset="0"/>
              </a:rPr>
              <a:t>Center's</a:t>
            </a:r>
            <a:r>
              <a:rPr lang="en-GB" b="0" i="0" dirty="0">
                <a:effectLst/>
                <a:latin typeface="Roboto" panose="02000000000000000000" pitchFamily="2" charset="0"/>
              </a:rPr>
              <a:t> premises, display the obtained results locally for doctors' decision making process support and share results via a knowledge data bank available to all participating </a:t>
            </a:r>
            <a:r>
              <a:rPr lang="en-GB" b="0" i="0" dirty="0" err="1">
                <a:effectLst/>
                <a:latin typeface="Roboto" panose="02000000000000000000" pitchFamily="2" charset="0"/>
              </a:rPr>
              <a:t>centers</a:t>
            </a:r>
            <a:r>
              <a:rPr lang="en-GB" b="0" i="0" dirty="0">
                <a:effectLst/>
                <a:latin typeface="Roboto" panose="02000000000000000000" pitchFamily="2" charset="0"/>
              </a:rPr>
              <a:t> without sharing the data itself. Additionally, the system allows for models' meta-analysis for further improvement with a growing number of medical cases.</a:t>
            </a:r>
            <a:endParaRPr lang="en-P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6B5EE-9CC8-620B-0BFD-54B4D5322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C28EB-FEB5-0A4F-D66D-1A0609FA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5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E779B58-072E-3FB6-A726-0F4AB86958EF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Introduction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9ACF125A-2362-0439-AA54-6CD45BBF23AE}"/>
              </a:ext>
            </a:extLst>
          </p:cNvPr>
          <p:cNvSpPr txBox="1"/>
          <p:nvPr/>
        </p:nvSpPr>
        <p:spPr>
          <a:xfrm>
            <a:off x="371475" y="2505552"/>
            <a:ext cx="5724525" cy="2400657"/>
          </a:xfrm>
          <a:prstGeom prst="rect">
            <a:avLst/>
          </a:prstGeom>
          <a:noFill/>
        </p:spPr>
        <p:txBody>
          <a:bodyPr wrap="square" lIns="91440" tIns="45720" rIns="91440" bIns="45720" numCol="1" anchor="ctr">
            <a:spAutoFit/>
          </a:bodyPr>
          <a:lstStyle/>
          <a:p>
            <a:pPr marL="342900" indent="-342900"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2C0070"/>
                </a:solidFill>
                <a:latin typeface="Museo Sans 500" panose="02000000000000000000" pitchFamily="2" charset="0"/>
              </a:rPr>
              <a:t>Doctors and hospitals need tools to speed up and reduce costs of patient’s diagnosis.</a:t>
            </a:r>
          </a:p>
          <a:p>
            <a:pPr marL="342900" indent="-342900"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2C0070"/>
                </a:solidFill>
                <a:latin typeface="Museo Sans 500" panose="02000000000000000000" pitchFamily="2" charset="0"/>
              </a:rPr>
              <a:t>Medical data is spread across different places. Can we distil their knowledge to improve the treatment across all centres in the System?</a:t>
            </a:r>
          </a:p>
          <a:p>
            <a:pPr marL="342900" indent="-342900"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GB" sz="2000" dirty="0">
                <a:solidFill>
                  <a:srgbClr val="2C0070"/>
                </a:solidFill>
                <a:latin typeface="Museo Sans 500" panose="02000000000000000000" pitchFamily="2" charset="0"/>
              </a:rPr>
              <a:t>How can we share knowledge while preserving the privacy of patients’ data?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47FA671-EDC7-263A-9938-673F5DF04BD7}"/>
              </a:ext>
            </a:extLst>
          </p:cNvPr>
          <p:cNvSpPr txBox="1"/>
          <p:nvPr/>
        </p:nvSpPr>
        <p:spPr>
          <a:xfrm>
            <a:off x="373269" y="1317487"/>
            <a:ext cx="36634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2C0070"/>
                </a:solidFill>
                <a:latin typeface="Calibri"/>
                <a:cs typeface="Arial"/>
              </a:rPr>
              <a:t>Motivation</a:t>
            </a:r>
            <a:endParaRPr lang="en-GB" dirty="0">
              <a:latin typeface="Calibri"/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29212-19EF-493D-5E9E-B8975E45E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F59F5-12C2-AEC0-93BC-BF729670B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A diagram of a cold&#10;&#10;Description automatically generated">
            <a:extLst>
              <a:ext uri="{FF2B5EF4-FFF2-40B4-BE49-F238E27FC236}">
                <a16:creationId xmlns:a16="http://schemas.microsoft.com/office/drawing/2014/main" id="{8F83742A-6EBB-1063-C60F-3C9089C2C7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17597"/>
            <a:ext cx="4637388" cy="405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32B03-5E81-090B-0BAC-1A8E44EFF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B51B7D5F-AF69-0C24-A804-CAFE02635657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Introduction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D77A60B-C3EB-75B6-9E27-4A7904611318}"/>
              </a:ext>
            </a:extLst>
          </p:cNvPr>
          <p:cNvSpPr txBox="1"/>
          <p:nvPr/>
        </p:nvSpPr>
        <p:spPr>
          <a:xfrm>
            <a:off x="373269" y="1317487"/>
            <a:ext cx="36634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2C0070"/>
                </a:solidFill>
                <a:latin typeface="Calibri"/>
                <a:cs typeface="Arial"/>
              </a:rPr>
              <a:t>Motivation</a:t>
            </a:r>
            <a:endParaRPr lang="en-GB" dirty="0">
              <a:latin typeface="Calibri"/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5EBA1-859C-EBC1-18EF-491F92AB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FDF3C-2B32-60D7-F756-4B0A8EA6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4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EAFAE5-ADF8-2A5D-1B9F-4A7994FF1292}"/>
              </a:ext>
            </a:extLst>
          </p:cNvPr>
          <p:cNvGrpSpPr/>
          <p:nvPr/>
        </p:nvGrpSpPr>
        <p:grpSpPr>
          <a:xfrm>
            <a:off x="2544418" y="2219831"/>
            <a:ext cx="2560981" cy="2560981"/>
            <a:chOff x="2544419" y="2828237"/>
            <a:chExt cx="1828800" cy="1828800"/>
          </a:xfrm>
        </p:grpSpPr>
        <p:pic>
          <p:nvPicPr>
            <p:cNvPr id="13" name="Graphic 12" descr="Doctor male with solid fill">
              <a:extLst>
                <a:ext uri="{FF2B5EF4-FFF2-40B4-BE49-F238E27FC236}">
                  <a16:creationId xmlns:a16="http://schemas.microsoft.com/office/drawing/2014/main" id="{57746978-3B9E-1882-19E3-805405BAF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58819" y="2828237"/>
              <a:ext cx="914400" cy="914400"/>
            </a:xfrm>
            <a:prstGeom prst="rect">
              <a:avLst/>
            </a:prstGeom>
          </p:spPr>
        </p:pic>
        <p:pic>
          <p:nvPicPr>
            <p:cNvPr id="15" name="Graphic 14" descr="Doctor female with solid fill">
              <a:extLst>
                <a:ext uri="{FF2B5EF4-FFF2-40B4-BE49-F238E27FC236}">
                  <a16:creationId xmlns:a16="http://schemas.microsoft.com/office/drawing/2014/main" id="{850F235F-CCA1-662B-859C-949693E40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44419" y="2828237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Office worker female with solid fill">
              <a:extLst>
                <a:ext uri="{FF2B5EF4-FFF2-40B4-BE49-F238E27FC236}">
                  <a16:creationId xmlns:a16="http://schemas.microsoft.com/office/drawing/2014/main" id="{3330D238-C649-B016-AA80-B866285CD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001619" y="3742637"/>
              <a:ext cx="914400" cy="9144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FE2B70E-C174-9AA7-FA9F-2A5557C7CA02}"/>
              </a:ext>
            </a:extLst>
          </p:cNvPr>
          <p:cNvGrpSpPr/>
          <p:nvPr/>
        </p:nvGrpSpPr>
        <p:grpSpPr>
          <a:xfrm>
            <a:off x="7086600" y="2219830"/>
            <a:ext cx="2560982" cy="2560982"/>
            <a:chOff x="7818782" y="2828237"/>
            <a:chExt cx="1828800" cy="1828800"/>
          </a:xfrm>
        </p:grpSpPr>
        <p:pic>
          <p:nvPicPr>
            <p:cNvPr id="9" name="Graphic 8" descr="Monitor with solid fill">
              <a:extLst>
                <a:ext uri="{FF2B5EF4-FFF2-40B4-BE49-F238E27FC236}">
                  <a16:creationId xmlns:a16="http://schemas.microsoft.com/office/drawing/2014/main" id="{3F179FAB-0EED-33B9-C2FD-558922CC8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818782" y="3742637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Quill with solid fill">
              <a:extLst>
                <a:ext uri="{FF2B5EF4-FFF2-40B4-BE49-F238E27FC236}">
                  <a16:creationId xmlns:a16="http://schemas.microsoft.com/office/drawing/2014/main" id="{EC7F2144-6D73-7078-64F9-C20D9A6CF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818782" y="2828237"/>
              <a:ext cx="914400" cy="914400"/>
            </a:xfrm>
            <a:prstGeom prst="rect">
              <a:avLst/>
            </a:prstGeom>
          </p:spPr>
        </p:pic>
        <p:pic>
          <p:nvPicPr>
            <p:cNvPr id="17" name="Graphic 16" descr="Images with solid fill">
              <a:extLst>
                <a:ext uri="{FF2B5EF4-FFF2-40B4-BE49-F238E27FC236}">
                  <a16:creationId xmlns:a16="http://schemas.microsoft.com/office/drawing/2014/main" id="{65B5C871-FFE5-D72E-11F3-5433823F6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733182" y="3742637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Test tubes with solid fill">
              <a:extLst>
                <a:ext uri="{FF2B5EF4-FFF2-40B4-BE49-F238E27FC236}">
                  <a16:creationId xmlns:a16="http://schemas.microsoft.com/office/drawing/2014/main" id="{59B5298D-2A8C-42FA-375D-496ED45B6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733182" y="2828237"/>
              <a:ext cx="914400" cy="914400"/>
            </a:xfrm>
            <a:prstGeom prst="rect">
              <a:avLst/>
            </a:prstGeom>
          </p:spPr>
        </p:pic>
      </p:grpSp>
      <p:sp>
        <p:nvSpPr>
          <p:cNvPr id="31" name="Left-right Arrow 30">
            <a:extLst>
              <a:ext uri="{FF2B5EF4-FFF2-40B4-BE49-F238E27FC236}">
                <a16:creationId xmlns:a16="http://schemas.microsoft.com/office/drawing/2014/main" id="{5C03D26A-5EEE-18FA-6A25-0A2A0B0AF3D1}"/>
              </a:ext>
            </a:extLst>
          </p:cNvPr>
          <p:cNvSpPr/>
          <p:nvPr/>
        </p:nvSpPr>
        <p:spPr>
          <a:xfrm>
            <a:off x="5362273" y="3207933"/>
            <a:ext cx="1467454" cy="584775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12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27ACA-927F-AB00-DF1F-312951DA2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E05F7FD5-97C4-11BD-7E83-A2EA4A49F66B}"/>
              </a:ext>
            </a:extLst>
          </p:cNvPr>
          <p:cNvSpPr txBox="1"/>
          <p:nvPr/>
        </p:nvSpPr>
        <p:spPr>
          <a:xfrm>
            <a:off x="371475" y="368300"/>
            <a:ext cx="8615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Museo Sans 500" panose="02000000000000000000" pitchFamily="2" charset="0"/>
              </a:rPr>
              <a:t>Cooperation</a:t>
            </a:r>
            <a:r>
              <a:rPr lang="pl-PL" sz="3200" b="1" dirty="0">
                <a:solidFill>
                  <a:srgbClr val="2C0070"/>
                </a:solidFill>
                <a:latin typeface="Museo Sans 500" panose="02000000000000000000" pitchFamily="2" charset="0"/>
              </a:rPr>
              <a:t> with </a:t>
            </a:r>
            <a:r>
              <a:rPr lang="pl-PL" sz="3200" b="1" dirty="0" err="1">
                <a:solidFill>
                  <a:srgbClr val="2C0070"/>
                </a:solidFill>
                <a:latin typeface="Museo Sans 500" panose="02000000000000000000" pitchFamily="2" charset="0"/>
              </a:rPr>
              <a:t>Hospitals</a:t>
            </a:r>
            <a:endParaRPr lang="pl-PL" sz="3200" b="1" dirty="0">
              <a:solidFill>
                <a:srgbClr val="2C0070"/>
              </a:solidFill>
              <a:latin typeface="Museo Sans 500" panose="02000000000000000000" pitchFamily="2" charset="0"/>
            </a:endParaRPr>
          </a:p>
        </p:txBody>
      </p:sp>
      <p:pic>
        <p:nvPicPr>
          <p:cNvPr id="4" name="Picture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E9628D1D-B09E-F69A-24BB-21EF9F948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1289049"/>
            <a:ext cx="5862710" cy="32928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931104-B6AE-F4EF-F818-D5D1E8505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492" y="1289051"/>
            <a:ext cx="4390517" cy="3292887"/>
          </a:xfrm>
          <a:prstGeom prst="rect">
            <a:avLst/>
          </a:prstGeom>
        </p:spPr>
      </p:pic>
      <p:pic>
        <p:nvPicPr>
          <p:cNvPr id="13" name="Picture 12" descr="A group of colorful hearts&#10;&#10;Description automatically generated">
            <a:extLst>
              <a:ext uri="{FF2B5EF4-FFF2-40B4-BE49-F238E27FC236}">
                <a16:creationId xmlns:a16="http://schemas.microsoft.com/office/drawing/2014/main" id="{87489880-6947-AE41-A032-549D17769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658" y="4581938"/>
            <a:ext cx="1730344" cy="1628559"/>
          </a:xfrm>
          <a:prstGeom prst="rect">
            <a:avLst/>
          </a:prstGeom>
        </p:spPr>
      </p:pic>
      <p:pic>
        <p:nvPicPr>
          <p:cNvPr id="15" name="Picture 14" descr="A red and green logo&#10;&#10;Description automatically generated">
            <a:extLst>
              <a:ext uri="{FF2B5EF4-FFF2-40B4-BE49-F238E27FC236}">
                <a16:creationId xmlns:a16="http://schemas.microsoft.com/office/drawing/2014/main" id="{BA98BFC9-E749-1C1D-B8FB-3AF429481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8459" y="5085090"/>
            <a:ext cx="1662582" cy="6222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495900-F7EB-DBFF-3C7A-739A3C9EAC75}"/>
              </a:ext>
            </a:extLst>
          </p:cNvPr>
          <p:cNvSpPr txBox="1"/>
          <p:nvPr/>
        </p:nvSpPr>
        <p:spPr>
          <a:xfrm>
            <a:off x="371475" y="5909690"/>
            <a:ext cx="173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szpitaltuchola.pl</a:t>
            </a:r>
            <a:endParaRPr lang="en-GB" i="1" dirty="0"/>
          </a:p>
          <a:p>
            <a:r>
              <a:rPr lang="en-GB" i="1" dirty="0" err="1"/>
              <a:t>ameryka.com.pl</a:t>
            </a:r>
            <a:endParaRPr lang="en-PL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9FCDEE-CEDF-446B-5C7A-E7D4F0423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CFAD6F-7D16-D015-6242-4126897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8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5DCB6-CC7D-6DC3-05B9-777427A43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1299AA8F-AB08-E210-54F4-63DE1CD60151}"/>
              </a:ext>
            </a:extLst>
          </p:cNvPr>
          <p:cNvSpPr txBox="1"/>
          <p:nvPr/>
        </p:nvSpPr>
        <p:spPr>
          <a:xfrm>
            <a:off x="371475" y="369760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Museo Sans 500" panose="02000000000000000000" pitchFamily="2" charset="0"/>
              </a:rPr>
              <a:t>Cooperation</a:t>
            </a:r>
            <a:r>
              <a:rPr lang="pl-PL" sz="3200" b="1" dirty="0">
                <a:solidFill>
                  <a:srgbClr val="2C0070"/>
                </a:solidFill>
                <a:latin typeface="Museo Sans 500" panose="02000000000000000000" pitchFamily="2" charset="0"/>
              </a:rPr>
              <a:t> with </a:t>
            </a:r>
            <a:r>
              <a:rPr lang="pl-PL" sz="3200" b="1" dirty="0" err="1">
                <a:solidFill>
                  <a:srgbClr val="2C0070"/>
                </a:solidFill>
                <a:latin typeface="Museo Sans 500" panose="02000000000000000000" pitchFamily="2" charset="0"/>
              </a:rPr>
              <a:t>Hospitals</a:t>
            </a:r>
            <a:endParaRPr lang="pl-PL" sz="3200" b="1" dirty="0">
              <a:solidFill>
                <a:srgbClr val="2C0070"/>
              </a:solidFill>
              <a:latin typeface="Museo Sans 500" panose="02000000000000000000" pitchFamily="2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4EE833-B8D7-BF77-DF80-34056AE8F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43197"/>
              </p:ext>
            </p:extLst>
          </p:nvPr>
        </p:nvGraphicFramePr>
        <p:xfrm>
          <a:off x="1930173" y="1911789"/>
          <a:ext cx="8331654" cy="30344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7218">
                  <a:extLst>
                    <a:ext uri="{9D8B030D-6E8A-4147-A177-3AD203B41FA5}">
                      <a16:colId xmlns:a16="http://schemas.microsoft.com/office/drawing/2014/main" val="676791885"/>
                    </a:ext>
                  </a:extLst>
                </a:gridCol>
                <a:gridCol w="2777218">
                  <a:extLst>
                    <a:ext uri="{9D8B030D-6E8A-4147-A177-3AD203B41FA5}">
                      <a16:colId xmlns:a16="http://schemas.microsoft.com/office/drawing/2014/main" val="3637277248"/>
                    </a:ext>
                  </a:extLst>
                </a:gridCol>
                <a:gridCol w="2777218">
                  <a:extLst>
                    <a:ext uri="{9D8B030D-6E8A-4147-A177-3AD203B41FA5}">
                      <a16:colId xmlns:a16="http://schemas.microsoft.com/office/drawing/2014/main" val="3326225920"/>
                    </a:ext>
                  </a:extLst>
                </a:gridCol>
              </a:tblGrid>
              <a:tr h="438639">
                <a:tc>
                  <a:txBody>
                    <a:bodyPr/>
                    <a:lstStyle/>
                    <a:p>
                      <a:endParaRPr lang="en-PL" sz="2100" dirty="0">
                        <a:solidFill>
                          <a:srgbClr val="2C0070"/>
                        </a:solidFill>
                      </a:endParaRP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PL" sz="2100" b="1" dirty="0">
                          <a:solidFill>
                            <a:srgbClr val="2C0070"/>
                          </a:solidFill>
                        </a:rPr>
                        <a:t>Szpital Tucholski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PL" sz="2100" b="1" dirty="0">
                          <a:solidFill>
                            <a:srgbClr val="2C0070"/>
                          </a:solidFill>
                        </a:rPr>
                        <a:t>Ameryka</a:t>
                      </a:r>
                    </a:p>
                  </a:txBody>
                  <a:tcPr marL="108158" marR="108158" marT="54079" marB="54079"/>
                </a:tc>
                <a:extLst>
                  <a:ext uri="{0D108BD9-81ED-4DB2-BD59-A6C34878D82A}">
                    <a16:rowId xmlns:a16="http://schemas.microsoft.com/office/drawing/2014/main" val="3735127305"/>
                  </a:ext>
                </a:extLst>
              </a:tr>
              <a:tr h="1081576">
                <a:tc>
                  <a:txBody>
                    <a:bodyPr/>
                    <a:lstStyle/>
                    <a:p>
                      <a:r>
                        <a:rPr lang="en-GB" sz="2100" dirty="0">
                          <a:solidFill>
                            <a:srgbClr val="2C0070"/>
                          </a:solidFill>
                        </a:rPr>
                        <a:t>W</a:t>
                      </a:r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ard type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Pediatric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GB" sz="2100" b="0" i="0" kern="1200" dirty="0">
                          <a:solidFill>
                            <a:srgbClr val="2C007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Allergology-Rehabilitation</a:t>
                      </a:r>
                    </a:p>
                    <a:p>
                      <a:r>
                        <a:rPr lang="en-GB" sz="2100" b="0" i="0" kern="1200" dirty="0">
                          <a:solidFill>
                            <a:srgbClr val="2C007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 to 18yo</a:t>
                      </a:r>
                      <a:endParaRPr lang="en-PL" sz="2100" dirty="0">
                        <a:solidFill>
                          <a:srgbClr val="2C0070"/>
                        </a:solidFill>
                      </a:endParaRPr>
                    </a:p>
                  </a:txBody>
                  <a:tcPr marL="108158" marR="108158" marT="54079" marB="54079"/>
                </a:tc>
                <a:extLst>
                  <a:ext uri="{0D108BD9-81ED-4DB2-BD59-A6C34878D82A}">
                    <a16:rowId xmlns:a16="http://schemas.microsoft.com/office/drawing/2014/main" val="2312448979"/>
                  </a:ext>
                </a:extLst>
              </a:tr>
              <a:tr h="757103">
                <a:tc>
                  <a:txBody>
                    <a:bodyPr/>
                    <a:lstStyle/>
                    <a:p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Impact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~700 patients per year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~6000 patients per year</a:t>
                      </a:r>
                    </a:p>
                  </a:txBody>
                  <a:tcPr marL="108158" marR="108158" marT="54079" marB="54079"/>
                </a:tc>
                <a:extLst>
                  <a:ext uri="{0D108BD9-81ED-4DB2-BD59-A6C34878D82A}">
                    <a16:rowId xmlns:a16="http://schemas.microsoft.com/office/drawing/2014/main" val="996119323"/>
                  </a:ext>
                </a:extLst>
              </a:tr>
              <a:tr h="757103">
                <a:tc>
                  <a:txBody>
                    <a:bodyPr/>
                    <a:lstStyle/>
                    <a:p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D</a:t>
                      </a:r>
                      <a:r>
                        <a:rPr lang="en-GB" sz="2100" dirty="0">
                          <a:solidFill>
                            <a:srgbClr val="2C0070"/>
                          </a:solidFill>
                        </a:rPr>
                        <a:t>a</a:t>
                      </a:r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ily work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Broad spectrum of pediatric problems</a:t>
                      </a:r>
                    </a:p>
                  </a:txBody>
                  <a:tcPr marL="108158" marR="108158" marT="54079" marB="54079"/>
                </a:tc>
                <a:tc>
                  <a:txBody>
                    <a:bodyPr/>
                    <a:lstStyle/>
                    <a:p>
                      <a:r>
                        <a:rPr lang="en-PL" sz="2100" dirty="0">
                          <a:solidFill>
                            <a:srgbClr val="2C0070"/>
                          </a:solidFill>
                        </a:rPr>
                        <a:t>Narrow, specialised treatments</a:t>
                      </a:r>
                    </a:p>
                  </a:txBody>
                  <a:tcPr marL="108158" marR="108158" marT="54079" marB="54079"/>
                </a:tc>
                <a:extLst>
                  <a:ext uri="{0D108BD9-81ED-4DB2-BD59-A6C34878D82A}">
                    <a16:rowId xmlns:a16="http://schemas.microsoft.com/office/drawing/2014/main" val="3752090364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32CBB2-4AFC-92F7-040A-FFE4D839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E4BE7-55B1-7434-C3D0-B47CECDF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0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B4CF0-4126-8335-1A2A-33149EAA0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AA456246-33DB-DB82-5DDF-7A639348FA45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 – </a:t>
            </a:r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Work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in Progress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E2CAA4-262B-1A0E-8395-5DB2961F91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94729" y="1201671"/>
            <a:ext cx="9402541" cy="495415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481A7F-2205-BEF4-499A-8ED6FD95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8F2E3-DC4B-6AC9-0139-0D9245B02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F0B520-4E04-15CF-E390-4492F7DF0D7B}"/>
              </a:ext>
            </a:extLst>
          </p:cNvPr>
          <p:cNvSpPr txBox="1"/>
          <p:nvPr/>
        </p:nvSpPr>
        <p:spPr>
          <a:xfrm>
            <a:off x="365227" y="6155822"/>
            <a:ext cx="10205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Luca </a:t>
            </a:r>
            <a:r>
              <a:rPr lang="en-GB" sz="900" dirty="0" err="1"/>
              <a:t>Gherardini</a:t>
            </a:r>
            <a:r>
              <a:rPr lang="en-GB" sz="900" dirty="0"/>
              <a:t>, Varun Ravi Varma, Karol </a:t>
            </a:r>
            <a:r>
              <a:rPr lang="en-GB" sz="900" dirty="0" err="1"/>
              <a:t>Capała</a:t>
            </a:r>
            <a:r>
              <a:rPr lang="en-GB" sz="900" dirty="0"/>
              <a:t>, Roger Woods, and Jose Sousa. 2024. CACTUS: A Comprehensive Abstraction and Classification Tool for Uncovering Structures. </a:t>
            </a:r>
          </a:p>
          <a:p>
            <a:r>
              <a:rPr lang="en-GB" sz="900" dirty="0"/>
              <a:t>ACM Trans. </a:t>
            </a:r>
            <a:r>
              <a:rPr lang="en-GB" sz="900" dirty="0" err="1"/>
              <a:t>Intell</a:t>
            </a:r>
            <a:r>
              <a:rPr lang="en-GB" sz="900" dirty="0"/>
              <a:t>. Syst. Technol. 15, 3, Article 46 (June 2024), 23 pages. https://</a:t>
            </a:r>
            <a:r>
              <a:rPr lang="en-GB" sz="900" dirty="0" err="1"/>
              <a:t>doi.org</a:t>
            </a:r>
            <a:r>
              <a:rPr lang="en-GB" sz="900" dirty="0"/>
              <a:t>/10.1145/3649459</a:t>
            </a:r>
            <a:endParaRPr lang="en-PL" sz="900" dirty="0"/>
          </a:p>
        </p:txBody>
      </p:sp>
    </p:spTree>
    <p:extLst>
      <p:ext uri="{BB962C8B-B14F-4D97-AF65-F5344CB8AC3E}">
        <p14:creationId xmlns:p14="http://schemas.microsoft.com/office/powerpoint/2010/main" val="98403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A6021-DAB7-565E-3BAE-0592A5A9D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883685D1-D7CC-74C4-F36E-AA43CD464C45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45BFE6FF-7DE4-19E1-2AD4-0BCF4C88F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941" y="1517542"/>
            <a:ext cx="10146117" cy="452350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1C2D20-011A-4B41-3CFA-C8C19103E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B5D9EA-83EC-7B32-C788-23769D35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6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2649A-7E81-4778-9182-57BEAC861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147172CB-91B9-8DBC-F6F3-39D057000748}"/>
              </a:ext>
            </a:extLst>
          </p:cNvPr>
          <p:cNvSpPr txBox="1"/>
          <p:nvPr/>
        </p:nvSpPr>
        <p:spPr>
          <a:xfrm>
            <a:off x="371475" y="616896"/>
            <a:ext cx="861536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3200" b="1" dirty="0" err="1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Proposed</a:t>
            </a:r>
            <a:r>
              <a:rPr lang="pl-PL" sz="3200" b="1" dirty="0">
                <a:solidFill>
                  <a:srgbClr val="2C0070"/>
                </a:solidFill>
                <a:latin typeface="Calibri"/>
                <a:ea typeface="+mn-lt"/>
                <a:cs typeface="+mn-lt"/>
              </a:rPr>
              <a:t> Architecture</a:t>
            </a:r>
            <a:endParaRPr lang="pl-PL" sz="3200" b="1" dirty="0">
              <a:solidFill>
                <a:srgbClr val="000000"/>
              </a:solidFill>
              <a:latin typeface="Calibri"/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157B81-86EC-45E0-7388-250B4C6AD0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51844" y="1397310"/>
            <a:ext cx="7088311" cy="484379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DA59D8-4CD6-EBD3-0370-D9989858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21/03/2025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D9F123-C918-1545-612E-AAD534649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53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anillaVTI">
  <a:themeElements>
    <a:clrScheme name="VanillaVTI">
      <a:dk1>
        <a:sysClr val="windowText" lastClr="000000"/>
      </a:dk1>
      <a:lt1>
        <a:sysClr val="window" lastClr="FFFFFF"/>
      </a:lt1>
      <a:dk2>
        <a:srgbClr val="2C3932"/>
      </a:dk2>
      <a:lt2>
        <a:srgbClr val="FDF6EA"/>
      </a:lt2>
      <a:accent1>
        <a:srgbClr val="169C9A"/>
      </a:accent1>
      <a:accent2>
        <a:srgbClr val="FA9A42"/>
      </a:accent2>
      <a:accent3>
        <a:srgbClr val="E15C3D"/>
      </a:accent3>
      <a:accent4>
        <a:srgbClr val="E78A67"/>
      </a:accent4>
      <a:accent5>
        <a:srgbClr val="A74B40"/>
      </a:accent5>
      <a:accent6>
        <a:srgbClr val="3D9072"/>
      </a:accent6>
      <a:hlink>
        <a:srgbClr val="169C9A"/>
      </a:hlink>
      <a:folHlink>
        <a:srgbClr val="E15C3D"/>
      </a:folHlink>
    </a:clrScheme>
    <a:fontScheme name="VanillaVTI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Vanilla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version_1" id="{B4EFEE8F-3022-7E45-81CC-3785E0AB77C7}" vid="{0AE61102-04EA-C744-A31D-06C244C07B5C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0EC5C13712E244B94D745A35EE8AC6" ma:contentTypeVersion="19" ma:contentTypeDescription="Create a new document." ma:contentTypeScope="" ma:versionID="d633c0157e411628d1417bfad0535bf0">
  <xsd:schema xmlns:xsd="http://www.w3.org/2001/XMLSchema" xmlns:xs="http://www.w3.org/2001/XMLSchema" xmlns:p="http://schemas.microsoft.com/office/2006/metadata/properties" xmlns:ns2="47d0eacc-76fe-4c79-a014-e627588e3059" xmlns:ns3="215259f7-c627-413d-8641-bdef2e60a17a" targetNamespace="http://schemas.microsoft.com/office/2006/metadata/properties" ma:root="true" ma:fieldsID="e99a2d632f8999b9f77c1962b7a19b06" ns2:_="" ns3:_="">
    <xsd:import namespace="47d0eacc-76fe-4c79-a014-e627588e3059"/>
    <xsd:import namespace="215259f7-c627-413d-8641-bdef2e60a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0eacc-76fe-4c79-a014-e627588e30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212d61b-3a5d-41f8-a683-5258cf9e03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ign-off status" ma:internalName="Sign_x002d_off_x0020_status">
      <xsd:simpleType>
        <xsd:restriction base="dms:Text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259f7-c627-413d-8641-bdef2e60a17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ea9c7bd-8561-4589-8788-957e3f923102}" ma:internalName="TaxCatchAll" ma:showField="CatchAllData" ma:web="215259f7-c627-413d-8641-bdef2e60a1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5259f7-c627-413d-8641-bdef2e60a17a" xsi:nil="true"/>
    <lcf76f155ced4ddcb4097134ff3c332f xmlns="47d0eacc-76fe-4c79-a014-e627588e3059">
      <Terms xmlns="http://schemas.microsoft.com/office/infopath/2007/PartnerControls"/>
    </lcf76f155ced4ddcb4097134ff3c332f>
    <_Flow_SignoffStatus xmlns="47d0eacc-76fe-4c79-a014-e627588e3059" xsi:nil="true"/>
  </documentManagement>
</p:properties>
</file>

<file path=customXml/itemProps1.xml><?xml version="1.0" encoding="utf-8"?>
<ds:datastoreItem xmlns:ds="http://schemas.openxmlformats.org/officeDocument/2006/customXml" ds:itemID="{9EB718C3-DA6D-4087-AA7B-0E14D6B2D6A3}">
  <ds:schemaRefs>
    <ds:schemaRef ds:uri="215259f7-c627-413d-8641-bdef2e60a17a"/>
    <ds:schemaRef ds:uri="47d0eacc-76fe-4c79-a014-e627588e30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B0DA745-2C59-4E47-AFE1-228360B0EA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5206F4-AF51-4368-B52F-519E3515AE95}">
  <ds:schemaRefs>
    <ds:schemaRef ds:uri="http://purl.org/dc/dcmitype/"/>
    <ds:schemaRef ds:uri="http://schemas.microsoft.com/office/2006/documentManagement/types"/>
    <ds:schemaRef ds:uri="http://purl.org/dc/elements/1.1/"/>
    <ds:schemaRef ds:uri="47d0eacc-76fe-4c79-a014-e627588e3059"/>
    <ds:schemaRef ds:uri="215259f7-c627-413d-8641-bdef2e60a17a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VanillaVTI</Template>
  <TotalTime>24059</TotalTime>
  <Words>570</Words>
  <Application>Microsoft Macintosh PowerPoint</Application>
  <PresentationFormat>Widescreen</PresentationFormat>
  <Paragraphs>100</Paragraphs>
  <Slides>15</Slides>
  <Notes>13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Museo Sans 500</vt:lpstr>
      <vt:lpstr>Neue Haas Grotesk Text Pro</vt:lpstr>
      <vt:lpstr>Roboto</vt:lpstr>
      <vt:lpstr>VanillaVTI</vt:lpstr>
      <vt:lpstr>PowerPoint Presentation</vt:lpstr>
      <vt:lpstr>Abstract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Filip Katulski</dc:creator>
  <cp:lastModifiedBy>Filip Katulski</cp:lastModifiedBy>
  <cp:revision>1</cp:revision>
  <cp:lastPrinted>2022-09-29T07:24:35Z</cp:lastPrinted>
  <dcterms:created xsi:type="dcterms:W3CDTF">2025-03-04T19:31:06Z</dcterms:created>
  <dcterms:modified xsi:type="dcterms:W3CDTF">2025-03-21T12:31:05Z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0x010100760EC5C13712E244B94D745A35EE8AC6</vt:lpwstr>
  </property>
  <property fmtid="{D5CDD505-2E9C-101B-9397-08002B2CF9AE}" pid="3" name="MediaServiceImageTags">
    <vt:lpwstr/>
  </property>
</Properties>
</file>