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29.png" ContentType="image/png"/>
  <Override PartName="/ppt/media/image28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media42.webm" ContentType="video/webm"/>
  <Override PartName="/ppt/media/image14.png" ContentType="image/png"/>
  <Override PartName="/ppt/media/image5.png" ContentType="image/png"/>
  <Override PartName="/ppt/media/image37.png" ContentType="image/png"/>
  <Override PartName="/ppt/media/image15.png" ContentType="image/png"/>
  <Override PartName="/ppt/media/image6.png" ContentType="image/png"/>
  <Override PartName="/ppt/media/image38.png" ContentType="image/png"/>
  <Override PartName="/ppt/media/image1.png" ContentType="image/png"/>
  <Override PartName="/ppt/media/image33.png" ContentType="image/png"/>
  <Override PartName="/ppt/media/image9.png" ContentType="image/png"/>
  <Override PartName="/ppt/media/image18.png" ContentType="image/png"/>
  <Override PartName="/ppt/media/image20.png" ContentType="image/png"/>
  <Override PartName="/ppt/media/image13.png" ContentType="image/png"/>
  <Override PartName="/ppt/media/image36.png" ContentType="image/png"/>
  <Override PartName="/ppt/media/image4.png" ContentType="image/png"/>
  <Override PartName="/ppt/media/image30.png" ContentType="image/png"/>
  <Override PartName="/ppt/media/image40.png" ContentType="image/png"/>
  <Override PartName="/ppt/media/image41.png" ContentType="image/png"/>
  <Override PartName="/ppt/media/image31.png" ContentType="image/png"/>
  <Override PartName="/ppt/media/image43.png" ContentType="image/png"/>
  <Override PartName="/ppt/media/image32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8.png" ContentType="image/png"/>
  <Override PartName="/ppt/media/image11.png" ContentType="image/png"/>
  <Override PartName="/ppt/media/image49.png" ContentType="image/png"/>
  <Override PartName="/ppt/media/image12.png" ContentType="image/png"/>
  <Override PartName="/ppt/media/image10.png" ContentType="image/png"/>
  <Override PartName="/ppt/media/image47.png" ContentType="image/png"/>
  <Override PartName="/ppt/media/image3.png" ContentType="image/png"/>
  <Override PartName="/ppt/media/image35.png" ContentType="image/png"/>
  <Override PartName="/ppt/media/image8.png" ContentType="image/png"/>
  <Override PartName="/ppt/media/image17.png" ContentType="image/png"/>
  <Override PartName="/ppt/media/image2.png" ContentType="image/png"/>
  <Override PartName="/ppt/media/image34.png" ContentType="image/png"/>
  <Override PartName="/ppt/media/image39.png" ContentType="image/png"/>
  <Override PartName="/ppt/media/image7.png" ContentType="image/png"/>
  <Override PartName="/ppt/media/image16.png" ContentType="image/png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_rels/notesSlide13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9.xml.rels" ContentType="application/vnd.openxmlformats-package.relationships+xml"/>
  <Override PartName="/ppt/notesSlides/_rels/notesSlide8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FCAE0DD-8449-4E50-A96A-A38D0A50179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C6E96E83-5262-4F00-AF9D-862BEEF14575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9F658021-1F2F-4DB8-8010-C45713BB9D0B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360"/>
          </a:xfrm>
          <a:prstGeom prst="rect">
            <a:avLst/>
          </a:prstGeom>
          <a:ln w="0">
            <a:noFill/>
          </a:ln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9E48428D-EE00-447F-85F5-56880D62FB05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360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A3E6B61F-9F8B-4DED-8F86-50CD1D55C4A3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360"/>
          </a:xfrm>
          <a:prstGeom prst="rect">
            <a:avLst/>
          </a:prstGeom>
          <a:ln w="0">
            <a:noFill/>
          </a:ln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3F91094E-0785-4B90-9433-D583F1B57862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07EC366B-D13E-4BB4-BE86-5EC0EF8F159E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5F01C9F5-93A5-4FBD-8221-246B8670C840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360"/>
          </a:xfrm>
          <a:prstGeom prst="rect">
            <a:avLst/>
          </a:prstGeom>
          <a:ln w="0">
            <a:noFill/>
          </a:ln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 Placeholder 6"/>
          <p:cNvSpPr/>
          <p:nvPr/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fld id="{124A8BFD-B3BA-437D-A2C7-BB0C3A96B118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360"/>
          </a:xfrm>
          <a:prstGeom prst="rect">
            <a:avLst/>
          </a:prstGeom>
          <a:ln w="0">
            <a:noFill/>
          </a:ln>
        </p:spPr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C8B8526-89A0-4E61-A1C3-078EBC9EBD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0163DC98-9E98-4237-ACE2-31867D7A5AA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3C18F101-BC02-4ABB-A84E-FE93D35D901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23320C6-5A1F-49E5-98E0-062FAB8C46B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8B25125-7DC4-41C4-A50F-CB4FB636021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9C32C8D-0A8C-47DE-8CAD-ABB44E063FA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3A6BF70A-3B67-4BB7-A000-A61B93DADBA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C017A046-6123-49E1-B050-1B9DD163029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BD4AEA81-1325-4F1F-B782-9572EF700E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7F88B88-FFF3-4635-A8D6-BD9C4D4FDEC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83AB59D-231C-4ACA-B7CF-3C2C9DC8626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260360" y="928800"/>
            <a:ext cx="7559280" cy="197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Arial"/>
              </a:rPr>
              <a:t>Click to edit Master title </a:t>
            </a:r>
            <a:r>
              <a:rPr b="0" lang="en-US" sz="6000" spc="-1" strike="noStrike">
                <a:solidFill>
                  <a:srgbClr val="000000"/>
                </a:solidFill>
                <a:latin typeface="Arial"/>
              </a:rPr>
              <a:t>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EBA7B91-4818-41D7-ACA2-99B03AAB48DD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93720" y="378000"/>
            <a:ext cx="3250800" cy="13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286160" y="816120"/>
            <a:ext cx="5101920" cy="403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93720" y="1701720"/>
            <a:ext cx="3250800" cy="315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dt" idx="28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ftr" idx="29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6"/>
          <p:cNvSpPr>
            <a:spLocks noGrp="1"/>
          </p:cNvSpPr>
          <p:nvPr>
            <p:ph type="sldNum" idx="30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939A01-5002-4907-A786-333B2E0FD479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93720" y="378000"/>
            <a:ext cx="3250800" cy="13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286160" y="816120"/>
            <a:ext cx="5101920" cy="4030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93720" y="1701720"/>
            <a:ext cx="3250800" cy="315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dt" idx="31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ftr" idx="32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PlaceHolder 6"/>
          <p:cNvSpPr>
            <a:spLocks noGrp="1"/>
          </p:cNvSpPr>
          <p:nvPr>
            <p:ph type="sldNum" idx="33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1F5BAF5-CDA0-4690-AD48-DA50E49DE369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052421B-09B4-4177-9098-CC49B147FE4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308720" y="225360"/>
            <a:ext cx="226656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vert="eaVert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3280" y="225360"/>
            <a:ext cx="6652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ADDFAC7-EEB7-4ECA-8A05-FDC653833015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AAF92FC-B399-4991-AF2A-F7205767889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7240" y="1414440"/>
            <a:ext cx="8694360" cy="235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87240" y="3794040"/>
            <a:ext cx="8694360" cy="124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898989"/>
                </a:solidFill>
                <a:latin typeface="Arial"/>
              </a:rPr>
              <a:t>Edit Master text styles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dt" idx="13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4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5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5A258BB-24AE-4E50-A132-E18F35C0E664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3280" y="1327320"/>
            <a:ext cx="4458960" cy="328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114880" y="1327320"/>
            <a:ext cx="4460400" cy="328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dt" idx="16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ftr" idx="17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sldNum" idx="18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FE04AD9-08A5-4AF4-8929-2B12463B70FE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93720" y="301680"/>
            <a:ext cx="8694360" cy="109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93720" y="1390680"/>
            <a:ext cx="4265280" cy="68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93720" y="2071800"/>
            <a:ext cx="4265280" cy="304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5103720" y="1390680"/>
            <a:ext cx="4284360" cy="68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103720" y="2071800"/>
            <a:ext cx="4284360" cy="304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dt" idx="19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ftr" idx="20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8"/>
          <p:cNvSpPr>
            <a:spLocks noGrp="1"/>
          </p:cNvSpPr>
          <p:nvPr>
            <p:ph type="sldNum" idx="21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F210DEE-7C5D-494C-879E-E19DD20A9198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dt" idx="22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23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24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B724DB7-D6B4-49AD-B581-DFC92C74B8C2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dt" idx="25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ftr" idx="26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sldNum" idx="27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A6BCCB0-4883-4CDD-811C-F9FE3F591972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slideLayout" Target="../slideLayouts/slideLayout9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www.w3.org/community/ocm/" TargetMode="External"/><Relationship Id="rId2" Type="http://schemas.openxmlformats.org/officeDocument/2006/relationships/hyperlink" Target="https://www.w3.org/community/ocm/" TargetMode="External"/><Relationship Id="rId3" Type="http://schemas.openxmlformats.org/officeDocument/2006/relationships/hyperlink" Target="https://github.com/nextcloud/server/pull/51113" TargetMode="External"/><Relationship Id="rId4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slideLayout" Target="../slideLayouts/slideLayout9.xml"/><Relationship Id="rId3" Type="http://schemas.openxmlformats.org/officeDocument/2006/relationships/notesSlide" Target="../notesSlides/notesSlide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Relationship Id="rId27" Type="http://schemas.openxmlformats.org/officeDocument/2006/relationships/image" Target="../media/image28.png"/><Relationship Id="rId28" Type="http://schemas.openxmlformats.org/officeDocument/2006/relationships/image" Target="../media/image29.png"/><Relationship Id="rId29" Type="http://schemas.openxmlformats.org/officeDocument/2006/relationships/image" Target="../media/image30.png"/><Relationship Id="rId30" Type="http://schemas.openxmlformats.org/officeDocument/2006/relationships/image" Target="../media/image31.png"/><Relationship Id="rId31" Type="http://schemas.openxmlformats.org/officeDocument/2006/relationships/image" Target="../media/image32.png"/><Relationship Id="rId32" Type="http://schemas.openxmlformats.org/officeDocument/2006/relationships/image" Target="../media/image33.png"/><Relationship Id="rId33" Type="http://schemas.openxmlformats.org/officeDocument/2006/relationships/image" Target="../media/image34.png"/><Relationship Id="rId34" Type="http://schemas.openxmlformats.org/officeDocument/2006/relationships/image" Target="../media/image35.png"/><Relationship Id="rId35" Type="http://schemas.openxmlformats.org/officeDocument/2006/relationships/image" Target="../media/image36.png"/><Relationship Id="rId36" Type="http://schemas.openxmlformats.org/officeDocument/2006/relationships/image" Target="../media/image37.png"/><Relationship Id="rId37" Type="http://schemas.openxmlformats.org/officeDocument/2006/relationships/slideLayout" Target="../slideLayouts/slideLayout9.xml"/><Relationship Id="rId38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9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video" Target="../media/media42.webm"/><Relationship Id="rId2" Type="http://schemas.microsoft.com/office/2007/relationships/media" Target="../media/media42.webm"/><Relationship Id="rId3" Type="http://schemas.openxmlformats.org/officeDocument/2006/relationships/image" Target="../media/image43.png"/><Relationship Id="rId4" Type="http://schemas.openxmlformats.org/officeDocument/2006/relationships/slideLayout" Target="../slideLayouts/slideLayout9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slideLayout" Target="../slideLayouts/slideLayout9.xml"/><Relationship Id="rId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1"/>
          <p:cNvSpPr/>
          <p:nvPr/>
        </p:nvSpPr>
        <p:spPr>
          <a:xfrm>
            <a:off x="504000" y="226080"/>
            <a:ext cx="9071280" cy="4992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 anchorCtr="1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Nunito ExtraBold"/>
                <a:ea typeface="Noto Sans CJK SC"/>
              </a:rPr>
              <a:t>Sharing across sync-and-share services made easy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Nunito ExtraBold"/>
                <a:ea typeface="Noto Sans CJK SC"/>
              </a:rPr>
              <a:t>Antoon Prins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Next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Research Drive on the Nextcloud platform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Deeper integration of cloud ID exchange feature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1143000" indent="-4572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Nunito"/>
              </a:rPr>
              <a:t>proposal: cloud ID exchange option in existing Contacts app (several other potential places for integration)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1143000" indent="-4572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Nunito"/>
              </a:rPr>
              <a:t>in coordination with Nextcloud development team(s)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6858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Picture 2" descr=""/>
          <p:cNvPicPr/>
          <p:nvPr/>
        </p:nvPicPr>
        <p:blipFill>
          <a:blip r:embed="rId1"/>
          <a:stretch/>
        </p:blipFill>
        <p:spPr>
          <a:xfrm>
            <a:off x="21240" y="0"/>
            <a:ext cx="6208560" cy="3364920"/>
          </a:xfrm>
          <a:prstGeom prst="rect">
            <a:avLst/>
          </a:prstGeom>
          <a:ln w="0">
            <a:solidFill>
              <a:srgbClr val="3465a4"/>
            </a:solidFill>
          </a:ln>
          <a:effectLst>
            <a:outerShdw algn="tl" dir="2700000" dist="101823">
              <a:srgbClr val="808080"/>
            </a:outerShdw>
          </a:effectLst>
        </p:spPr>
      </p:pic>
      <p:pic>
        <p:nvPicPr>
          <p:cNvPr id="136" name="Picture 3" descr=""/>
          <p:cNvPicPr/>
          <p:nvPr/>
        </p:nvPicPr>
        <p:blipFill>
          <a:blip r:embed="rId2"/>
          <a:stretch/>
        </p:blipFill>
        <p:spPr>
          <a:xfrm>
            <a:off x="4269240" y="2064960"/>
            <a:ext cx="5653440" cy="3063960"/>
          </a:xfrm>
          <a:prstGeom prst="rect">
            <a:avLst/>
          </a:prstGeom>
          <a:ln w="0">
            <a:solidFill>
              <a:srgbClr val="3465a4"/>
            </a:solidFill>
          </a:ln>
          <a:effectLst>
            <a:outerShdw algn="tl" dir="2700000" dist="101823">
              <a:srgbClr val="808080"/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Next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Build on expected core Nextcloud OCM 1.1 invitation flow implementation (Open Cloud Mesh Community Group, </a:t>
            </a:r>
            <a:r>
              <a:rPr b="0" lang="en-US" sz="3200" spc="-1" strike="noStrike" u="sng">
                <a:solidFill>
                  <a:srgbClr val="0563c1"/>
                </a:solidFill>
                <a:uFillTx/>
                <a:latin typeface="Nunito"/>
                <a:hlinkClick r:id="rId1"/>
              </a:rPr>
              <a:t>https://www.w3.org/community/ocm</a:t>
            </a:r>
            <a:r>
              <a:rPr b="0" lang="en-US" sz="3200" spc="-1" strike="noStrike" u="sng">
                <a:solidFill>
                  <a:srgbClr val="0563c1"/>
                </a:solidFill>
                <a:uFillTx/>
                <a:latin typeface="Nunito"/>
                <a:hlinkClick r:id="rId2"/>
              </a:rPr>
              <a:t>/</a:t>
            </a: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1143000" indent="-4572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Nunito"/>
              </a:rPr>
              <a:t>PR </a:t>
            </a:r>
            <a:r>
              <a:rPr b="0" lang="en-US" sz="2400" spc="-1" strike="noStrike" u="sng">
                <a:solidFill>
                  <a:srgbClr val="0563c1"/>
                </a:solidFill>
                <a:uFillTx/>
                <a:latin typeface="Nunito"/>
                <a:hlinkClick r:id="rId3"/>
              </a:rPr>
              <a:t>https://github.com/nextcloud/server/pull/51113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58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Picture 3" descr=""/>
          <p:cNvPicPr/>
          <p:nvPr/>
        </p:nvPicPr>
        <p:blipFill>
          <a:blip r:embed="rId1"/>
          <a:stretch/>
        </p:blipFill>
        <p:spPr>
          <a:xfrm>
            <a:off x="1317960" y="36000"/>
            <a:ext cx="755928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Research Drive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1394280" y="1326600"/>
            <a:ext cx="729000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3" descr=""/>
          <p:cNvPicPr/>
          <p:nvPr/>
        </p:nvPicPr>
        <p:blipFill>
          <a:blip r:embed="rId1"/>
          <a:stretch/>
        </p:blipFill>
        <p:spPr>
          <a:xfrm>
            <a:off x="26280" y="65520"/>
            <a:ext cx="10079280" cy="5567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Research Drive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8" name="Picture 2" descr=""/>
          <p:cNvPicPr/>
          <p:nvPr/>
        </p:nvPicPr>
        <p:blipFill>
          <a:blip r:embed="rId1"/>
          <a:stretch/>
        </p:blipFill>
        <p:spPr>
          <a:xfrm>
            <a:off x="350280" y="1054080"/>
            <a:ext cx="1825560" cy="120744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3" descr=""/>
          <p:cNvPicPr/>
          <p:nvPr/>
        </p:nvPicPr>
        <p:blipFill>
          <a:blip r:embed="rId2"/>
          <a:stretch/>
        </p:blipFill>
        <p:spPr>
          <a:xfrm>
            <a:off x="1676160" y="3666960"/>
            <a:ext cx="1804680" cy="1193400"/>
          </a:xfrm>
          <a:prstGeom prst="rect">
            <a:avLst/>
          </a:prstGeom>
          <a:ln w="0">
            <a:noFill/>
          </a:ln>
        </p:spPr>
      </p:pic>
      <p:pic>
        <p:nvPicPr>
          <p:cNvPr id="80" name="Picture 4" descr=""/>
          <p:cNvPicPr/>
          <p:nvPr/>
        </p:nvPicPr>
        <p:blipFill>
          <a:blip r:embed="rId3"/>
          <a:stretch/>
        </p:blipFill>
        <p:spPr>
          <a:xfrm>
            <a:off x="2368800" y="1742760"/>
            <a:ext cx="1787040" cy="118188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5" descr=""/>
          <p:cNvPicPr/>
          <p:nvPr/>
        </p:nvPicPr>
        <p:blipFill>
          <a:blip r:embed="rId4"/>
          <a:stretch/>
        </p:blipFill>
        <p:spPr>
          <a:xfrm>
            <a:off x="5662800" y="3273120"/>
            <a:ext cx="1716480" cy="113508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6" descr=""/>
          <p:cNvPicPr/>
          <p:nvPr/>
        </p:nvPicPr>
        <p:blipFill>
          <a:blip r:embed="rId5"/>
          <a:stretch/>
        </p:blipFill>
        <p:spPr>
          <a:xfrm>
            <a:off x="7401240" y="996120"/>
            <a:ext cx="1790280" cy="118404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7" descr=""/>
          <p:cNvPicPr/>
          <p:nvPr/>
        </p:nvPicPr>
        <p:blipFill>
          <a:blip r:embed="rId6"/>
          <a:stretch/>
        </p:blipFill>
        <p:spPr>
          <a:xfrm>
            <a:off x="8109000" y="4327920"/>
            <a:ext cx="1680840" cy="111132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8" descr=""/>
          <p:cNvPicPr/>
          <p:nvPr/>
        </p:nvPicPr>
        <p:blipFill>
          <a:blip r:embed="rId7"/>
          <a:stretch/>
        </p:blipFill>
        <p:spPr>
          <a:xfrm>
            <a:off x="3809520" y="4289760"/>
            <a:ext cx="1787040" cy="118188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9" descr=""/>
          <p:cNvPicPr/>
          <p:nvPr/>
        </p:nvPicPr>
        <p:blipFill>
          <a:blip r:embed="rId8"/>
          <a:stretch/>
        </p:blipFill>
        <p:spPr>
          <a:xfrm>
            <a:off x="4899240" y="1769760"/>
            <a:ext cx="1721520" cy="113832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10" descr=""/>
          <p:cNvPicPr/>
          <p:nvPr/>
        </p:nvPicPr>
        <p:blipFill>
          <a:blip r:embed="rId9"/>
          <a:stretch/>
        </p:blipFill>
        <p:spPr>
          <a:xfrm>
            <a:off x="126360" y="4392000"/>
            <a:ext cx="1756800" cy="116172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11" descr=""/>
          <p:cNvPicPr/>
          <p:nvPr/>
        </p:nvPicPr>
        <p:blipFill>
          <a:blip r:embed="rId10"/>
          <a:stretch/>
        </p:blipFill>
        <p:spPr>
          <a:xfrm>
            <a:off x="3207240" y="2817360"/>
            <a:ext cx="1691640" cy="1118880"/>
          </a:xfrm>
          <a:prstGeom prst="rect">
            <a:avLst/>
          </a:prstGeom>
          <a:ln w="0">
            <a:noFill/>
          </a:ln>
        </p:spPr>
      </p:pic>
      <p:pic>
        <p:nvPicPr>
          <p:cNvPr id="88" name="Picture 12" descr=""/>
          <p:cNvPicPr/>
          <p:nvPr/>
        </p:nvPicPr>
        <p:blipFill>
          <a:blip r:embed="rId11"/>
          <a:stretch/>
        </p:blipFill>
        <p:spPr>
          <a:xfrm>
            <a:off x="6988320" y="2267280"/>
            <a:ext cx="1672560" cy="110628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13" descr=""/>
          <p:cNvPicPr/>
          <p:nvPr/>
        </p:nvPicPr>
        <p:blipFill>
          <a:blip r:embed="rId12"/>
          <a:stretch/>
        </p:blipFill>
        <p:spPr>
          <a:xfrm>
            <a:off x="92520" y="2088000"/>
            <a:ext cx="1702440" cy="1125720"/>
          </a:xfrm>
          <a:prstGeom prst="rect">
            <a:avLst/>
          </a:prstGeom>
          <a:ln w="0">
            <a:noFill/>
          </a:ln>
        </p:spPr>
      </p:pic>
      <p:pic>
        <p:nvPicPr>
          <p:cNvPr id="90" name="Picture 14" descr=""/>
          <p:cNvPicPr/>
          <p:nvPr/>
        </p:nvPicPr>
        <p:blipFill>
          <a:blip r:embed="rId13"/>
          <a:stretch/>
        </p:blipFill>
        <p:spPr>
          <a:xfrm>
            <a:off x="6035760" y="4282200"/>
            <a:ext cx="1790640" cy="1184400"/>
          </a:xfrm>
          <a:prstGeom prst="rect">
            <a:avLst/>
          </a:prstGeom>
          <a:ln w="0">
            <a:noFill/>
          </a:ln>
        </p:spPr>
      </p:pic>
      <p:pic>
        <p:nvPicPr>
          <p:cNvPr id="91" name="Picture 15" descr=""/>
          <p:cNvPicPr/>
          <p:nvPr/>
        </p:nvPicPr>
        <p:blipFill>
          <a:blip r:embed="rId14"/>
          <a:stretch/>
        </p:blipFill>
        <p:spPr>
          <a:xfrm>
            <a:off x="227880" y="3170520"/>
            <a:ext cx="1689120" cy="111708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16" descr=""/>
          <p:cNvPicPr/>
          <p:nvPr/>
        </p:nvPicPr>
        <p:blipFill>
          <a:blip r:embed="rId15"/>
          <a:stretch/>
        </p:blipFill>
        <p:spPr>
          <a:xfrm>
            <a:off x="5588640" y="302400"/>
            <a:ext cx="1664280" cy="1100520"/>
          </a:xfrm>
          <a:prstGeom prst="rect">
            <a:avLst/>
          </a:prstGeom>
          <a:ln w="0">
            <a:noFill/>
          </a:ln>
        </p:spPr>
      </p:pic>
      <p:pic>
        <p:nvPicPr>
          <p:cNvPr id="93" name="Picture 17" descr=""/>
          <p:cNvPicPr/>
          <p:nvPr/>
        </p:nvPicPr>
        <p:blipFill>
          <a:blip r:embed="rId16"/>
          <a:stretch/>
        </p:blipFill>
        <p:spPr>
          <a:xfrm>
            <a:off x="2284560" y="318240"/>
            <a:ext cx="1630440" cy="107820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18" descr=""/>
          <p:cNvPicPr/>
          <p:nvPr/>
        </p:nvPicPr>
        <p:blipFill>
          <a:blip r:embed="rId17"/>
          <a:stretch/>
        </p:blipFill>
        <p:spPr>
          <a:xfrm>
            <a:off x="2073960" y="4459680"/>
            <a:ext cx="1664280" cy="1100520"/>
          </a:xfrm>
          <a:prstGeom prst="rect">
            <a:avLst/>
          </a:prstGeom>
          <a:ln w="0">
            <a:noFill/>
          </a:ln>
        </p:spPr>
      </p:pic>
      <p:pic>
        <p:nvPicPr>
          <p:cNvPr id="95" name="Picture 19" descr=""/>
          <p:cNvPicPr/>
          <p:nvPr/>
        </p:nvPicPr>
        <p:blipFill>
          <a:blip r:embed="rId18"/>
          <a:stretch/>
        </p:blipFill>
        <p:spPr>
          <a:xfrm>
            <a:off x="3672720" y="1336680"/>
            <a:ext cx="1700280" cy="1124280"/>
          </a:xfrm>
          <a:prstGeom prst="rect">
            <a:avLst/>
          </a:prstGeom>
          <a:ln w="0">
            <a:noFill/>
          </a:ln>
        </p:spPr>
      </p:pic>
      <p:pic>
        <p:nvPicPr>
          <p:cNvPr id="96" name="Picture 20" descr=""/>
          <p:cNvPicPr/>
          <p:nvPr/>
        </p:nvPicPr>
        <p:blipFill>
          <a:blip r:embed="rId19"/>
          <a:stretch/>
        </p:blipFill>
        <p:spPr>
          <a:xfrm>
            <a:off x="3725640" y="167040"/>
            <a:ext cx="1647000" cy="1089360"/>
          </a:xfrm>
          <a:prstGeom prst="rect">
            <a:avLst/>
          </a:prstGeom>
          <a:ln w="0">
            <a:noFill/>
          </a:ln>
        </p:spPr>
      </p:pic>
      <p:pic>
        <p:nvPicPr>
          <p:cNvPr id="97" name="Picture 21" descr=""/>
          <p:cNvPicPr/>
          <p:nvPr/>
        </p:nvPicPr>
        <p:blipFill>
          <a:blip r:embed="rId20"/>
          <a:stretch/>
        </p:blipFill>
        <p:spPr>
          <a:xfrm>
            <a:off x="7232400" y="3291120"/>
            <a:ext cx="1689120" cy="111708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22" descr=""/>
          <p:cNvPicPr/>
          <p:nvPr/>
        </p:nvPicPr>
        <p:blipFill>
          <a:blip r:embed="rId21"/>
          <a:stretch/>
        </p:blipFill>
        <p:spPr>
          <a:xfrm>
            <a:off x="172440" y="0"/>
            <a:ext cx="1643760" cy="1087200"/>
          </a:xfrm>
          <a:prstGeom prst="rect">
            <a:avLst/>
          </a:prstGeom>
          <a:ln w="0">
            <a:noFill/>
          </a:ln>
        </p:spPr>
      </p:pic>
      <p:pic>
        <p:nvPicPr>
          <p:cNvPr id="99" name="Picture 23" descr=""/>
          <p:cNvPicPr/>
          <p:nvPr/>
        </p:nvPicPr>
        <p:blipFill>
          <a:blip r:embed="rId22"/>
          <a:stretch/>
        </p:blipFill>
        <p:spPr>
          <a:xfrm>
            <a:off x="1532880" y="2526120"/>
            <a:ext cx="1724400" cy="1140480"/>
          </a:xfrm>
          <a:prstGeom prst="rect">
            <a:avLst/>
          </a:prstGeom>
          <a:ln w="0">
            <a:noFill/>
          </a:ln>
        </p:spPr>
      </p:pic>
      <p:pic>
        <p:nvPicPr>
          <p:cNvPr id="100" name="Picture 24" descr=""/>
          <p:cNvPicPr/>
          <p:nvPr/>
        </p:nvPicPr>
        <p:blipFill>
          <a:blip r:embed="rId23"/>
          <a:stretch/>
        </p:blipFill>
        <p:spPr>
          <a:xfrm>
            <a:off x="8381880" y="0"/>
            <a:ext cx="1782000" cy="117864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25" descr=""/>
          <p:cNvPicPr/>
          <p:nvPr/>
        </p:nvPicPr>
        <p:blipFill>
          <a:blip r:embed="rId24"/>
          <a:stretch/>
        </p:blipFill>
        <p:spPr>
          <a:xfrm>
            <a:off x="8286120" y="2039760"/>
            <a:ext cx="1697760" cy="112284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26" descr=""/>
          <p:cNvPicPr/>
          <p:nvPr/>
        </p:nvPicPr>
        <p:blipFill>
          <a:blip r:embed="rId25"/>
          <a:stretch/>
        </p:blipFill>
        <p:spPr>
          <a:xfrm>
            <a:off x="4551840" y="2817360"/>
            <a:ext cx="1722960" cy="113940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27" descr=""/>
          <p:cNvPicPr/>
          <p:nvPr/>
        </p:nvPicPr>
        <p:blipFill>
          <a:blip r:embed="rId26"/>
          <a:stretch/>
        </p:blipFill>
        <p:spPr>
          <a:xfrm>
            <a:off x="6001920" y="1172520"/>
            <a:ext cx="1672560" cy="110592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28" descr=""/>
          <p:cNvPicPr/>
          <p:nvPr/>
        </p:nvPicPr>
        <p:blipFill>
          <a:blip r:embed="rId27"/>
          <a:stretch/>
        </p:blipFill>
        <p:spPr>
          <a:xfrm>
            <a:off x="6886440" y="55080"/>
            <a:ext cx="1689480" cy="111708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29" descr=""/>
          <p:cNvPicPr/>
          <p:nvPr/>
        </p:nvPicPr>
        <p:blipFill>
          <a:blip r:embed="rId28"/>
          <a:stretch/>
        </p:blipFill>
        <p:spPr>
          <a:xfrm>
            <a:off x="8415720" y="3464640"/>
            <a:ext cx="1663920" cy="1100520"/>
          </a:xfrm>
          <a:prstGeom prst="rect">
            <a:avLst/>
          </a:prstGeom>
          <a:ln w="0">
            <a:noFill/>
          </a:ln>
        </p:spPr>
      </p:pic>
      <p:pic>
        <p:nvPicPr>
          <p:cNvPr id="106" name="Picture 30" descr=""/>
          <p:cNvPicPr/>
          <p:nvPr/>
        </p:nvPicPr>
        <p:blipFill>
          <a:blip r:embed="rId29"/>
          <a:stretch/>
        </p:blipFill>
        <p:spPr>
          <a:xfrm>
            <a:off x="1542960" y="834840"/>
            <a:ext cx="1697760" cy="1122840"/>
          </a:xfrm>
          <a:prstGeom prst="rect">
            <a:avLst/>
          </a:prstGeom>
          <a:ln w="0">
            <a:noFill/>
          </a:ln>
        </p:spPr>
      </p:pic>
      <p:pic>
        <p:nvPicPr>
          <p:cNvPr id="107" name="Picture 31" descr=""/>
          <p:cNvPicPr/>
          <p:nvPr/>
        </p:nvPicPr>
        <p:blipFill>
          <a:blip r:embed="rId30"/>
          <a:stretch/>
        </p:blipFill>
        <p:spPr>
          <a:xfrm>
            <a:off x="2823840" y="3534120"/>
            <a:ext cx="1782360" cy="117864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32" descr=""/>
          <p:cNvPicPr/>
          <p:nvPr/>
        </p:nvPicPr>
        <p:blipFill>
          <a:blip r:embed="rId31"/>
          <a:stretch/>
        </p:blipFill>
        <p:spPr>
          <a:xfrm>
            <a:off x="8381880" y="1040760"/>
            <a:ext cx="1722960" cy="113940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33" descr=""/>
          <p:cNvPicPr/>
          <p:nvPr/>
        </p:nvPicPr>
        <p:blipFill>
          <a:blip r:embed="rId32"/>
          <a:stretch/>
        </p:blipFill>
        <p:spPr>
          <a:xfrm>
            <a:off x="4753800" y="1051560"/>
            <a:ext cx="1655640" cy="1095120"/>
          </a:xfrm>
          <a:prstGeom prst="rect">
            <a:avLst/>
          </a:prstGeom>
          <a:ln w="0">
            <a:noFill/>
          </a:ln>
        </p:spPr>
      </p:pic>
      <p:pic>
        <p:nvPicPr>
          <p:cNvPr id="110" name="Picture 34" descr=""/>
          <p:cNvPicPr/>
          <p:nvPr/>
        </p:nvPicPr>
        <p:blipFill>
          <a:blip r:embed="rId33"/>
          <a:stretch/>
        </p:blipFill>
        <p:spPr>
          <a:xfrm>
            <a:off x="5614200" y="2235960"/>
            <a:ext cx="1720440" cy="1137600"/>
          </a:xfrm>
          <a:prstGeom prst="rect">
            <a:avLst/>
          </a:prstGeom>
          <a:ln w="0">
            <a:noFill/>
          </a:ln>
        </p:spPr>
      </p:pic>
      <p:pic>
        <p:nvPicPr>
          <p:cNvPr id="111" name="Picture 35" descr=""/>
          <p:cNvPicPr/>
          <p:nvPr/>
        </p:nvPicPr>
        <p:blipFill>
          <a:blip r:embed="rId34"/>
          <a:stretch/>
        </p:blipFill>
        <p:spPr>
          <a:xfrm>
            <a:off x="4606560" y="3528360"/>
            <a:ext cx="1791360" cy="1184400"/>
          </a:xfrm>
          <a:prstGeom prst="rect">
            <a:avLst/>
          </a:prstGeom>
          <a:ln w="0">
            <a:noFill/>
          </a:ln>
        </p:spPr>
      </p:pic>
      <p:pic>
        <p:nvPicPr>
          <p:cNvPr id="112" name="Picture 36" descr=""/>
          <p:cNvPicPr/>
          <p:nvPr/>
        </p:nvPicPr>
        <p:blipFill>
          <a:blip r:embed="rId35"/>
          <a:stretch/>
        </p:blipFill>
        <p:spPr>
          <a:xfrm>
            <a:off x="4064400" y="1907280"/>
            <a:ext cx="1720080" cy="113760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37" descr=""/>
          <p:cNvPicPr/>
          <p:nvPr/>
        </p:nvPicPr>
        <p:blipFill>
          <a:blip r:embed="rId36"/>
          <a:stretch/>
        </p:blipFill>
        <p:spPr>
          <a:xfrm>
            <a:off x="6945480" y="4458960"/>
            <a:ext cx="1723320" cy="113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1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5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9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23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27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1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5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9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43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4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5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55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59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6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67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"/>
                            </p:stCondLst>
                            <p:childTnLst>
                              <p:par>
                                <p:cTn id="6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71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75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79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83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87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91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00"/>
                            </p:stCondLst>
                            <p:childTnLst>
                              <p:par>
                                <p:cTn id="9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95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00"/>
                            </p:stCondLst>
                            <p:childTnLst>
                              <p:par>
                                <p:cTn id="9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99"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00"/>
                            </p:stCondLst>
                            <p:childTnLst>
                              <p:par>
                                <p:cTn id="10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03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07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00"/>
                            </p:stCondLst>
                            <p:childTnLst>
                              <p:par>
                                <p:cTn id="10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11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400"/>
                            </p:stCondLst>
                            <p:childTnLst>
                              <p:par>
                                <p:cTn id="113" nodeType="afterEffect" fill="hold" presetClass="ent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15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19" dur="1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700"/>
                            </p:stCondLst>
                            <p:childTnLst>
                              <p:par>
                                <p:cTn id="12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23" dur="1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900"/>
                            </p:stCondLst>
                            <p:childTnLst>
                              <p:par>
                                <p:cTn id="12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27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100"/>
                            </p:stCondLst>
                            <p:childTnLst>
                              <p:par>
                                <p:cTn id="129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31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300"/>
                            </p:stCondLst>
                            <p:childTnLst>
                              <p:par>
                                <p:cTn id="133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35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39" dur="1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700"/>
                            </p:stCondLst>
                            <p:childTnLst>
                              <p:par>
                                <p:cTn id="141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43" dur="1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900"/>
                            </p:stCondLst>
                            <p:childTnLst>
                              <p:par>
                                <p:cTn id="145" nodeType="afterEffect" fill="hold" presetClass="entr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47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Federated scaring with OCM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Need federated cloud ID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Not easy getting it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1143000" indent="-4572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Nunito"/>
              </a:rPr>
              <a:t>Click a lot of stuff before you get to it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6" name="Picture 3" descr=""/>
          <p:cNvPicPr/>
          <p:nvPr/>
        </p:nvPicPr>
        <p:blipFill>
          <a:blip r:embed="rId1"/>
          <a:stretch/>
        </p:blipFill>
        <p:spPr>
          <a:xfrm>
            <a:off x="581760" y="3312000"/>
            <a:ext cx="4085640" cy="145656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4" descr=""/>
          <p:cNvPicPr/>
          <p:nvPr/>
        </p:nvPicPr>
        <p:blipFill>
          <a:blip r:embed="rId2"/>
          <a:stretch/>
        </p:blipFill>
        <p:spPr>
          <a:xfrm>
            <a:off x="5039640" y="3312000"/>
            <a:ext cx="4709160" cy="990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How it all began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114880" y="1327320"/>
            <a:ext cx="4460400" cy="328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On January 31</a:t>
            </a:r>
            <a:r>
              <a:rPr b="0" lang="en-US" sz="3200" spc="-1" strike="noStrike" baseline="30000">
                <a:solidFill>
                  <a:srgbClr val="000000"/>
                </a:solidFill>
                <a:latin typeface="Nunito"/>
              </a:rPr>
              <a:t>st</a:t>
            </a: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 2020 in Copenhagen during the kickoff of CS3MESH4EOSC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Picture Placeholder 2" descr=""/>
          <p:cNvPicPr/>
          <p:nvPr/>
        </p:nvPicPr>
        <p:blipFill>
          <a:blip r:embed="rId1"/>
          <a:stretch/>
        </p:blipFill>
        <p:spPr>
          <a:xfrm>
            <a:off x="541080" y="1327320"/>
            <a:ext cx="4383360" cy="3287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Invitation workflow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22" name="Picture Placeholder 2" descr=""/>
          <p:cNvPicPr/>
          <p:nvPr/>
        </p:nvPicPr>
        <p:blipFill>
          <a:blip r:embed="rId1"/>
          <a:stretch/>
        </p:blipFill>
        <p:spPr>
          <a:xfrm>
            <a:off x="2626920" y="1326600"/>
            <a:ext cx="4825080" cy="328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Nunito Medium"/>
              </a:rPr>
              <a:t>Collaboration App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Make exchanging Federated Cloud ID easy as pie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Nunito"/>
              </a:rPr>
              <a:t>Make sharing with a remote user just as easy as sharing with a local user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414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" descr="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1840" y="202320"/>
            <a:ext cx="9455760" cy="5318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3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54" dur="indefinite" nodeType="interactiveSeq" fill="hold">
                <p:stCondLst>
                  <p:cond delay="0" evt="onClick">
                    <p:tgtEl>
                      <p:spTgt spid="126"/>
                    </p:tgtEl>
                  </p:cond>
                </p:stCondLst>
                <p:childTnLst>
                  <p:par>
                    <p:cTn id="155" fill="hold">
                      <p:stCondLst>
                        <p:cond delay="0" evt="onClick">
                          <p:tgtEl>
                            <p:spTgt spid="126"/>
                          </p:tgtEl>
                        </p:cond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8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" descr=""/>
          <p:cNvPicPr/>
          <p:nvPr/>
        </p:nvPicPr>
        <p:blipFill>
          <a:blip r:embed="rId1"/>
          <a:stretch/>
        </p:blipFill>
        <p:spPr>
          <a:xfrm>
            <a:off x="6436800" y="14400"/>
            <a:ext cx="3642840" cy="3269520"/>
          </a:xfrm>
          <a:prstGeom prst="rect">
            <a:avLst/>
          </a:prstGeom>
          <a:ln w="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3947040" cy="5669280"/>
          </a:xfrm>
          <a:prstGeom prst="rect">
            <a:avLst/>
          </a:prstGeom>
          <a:ln w="0">
            <a:noFill/>
          </a:ln>
        </p:spPr>
      </p:pic>
      <p:pic>
        <p:nvPicPr>
          <p:cNvPr id="131" name="Picture 5" descr=""/>
          <p:cNvPicPr/>
          <p:nvPr/>
        </p:nvPicPr>
        <p:blipFill>
          <a:blip r:embed="rId3"/>
          <a:stretch/>
        </p:blipFill>
        <p:spPr>
          <a:xfrm>
            <a:off x="3004200" y="14400"/>
            <a:ext cx="412380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Application>LibreOffice/24.2.7.2$Linux_X86_64 LibreOffice_project/420$Build-2</Application>
  <AppVersion>15.0000</AppVersion>
  <Words>149</Words>
  <Paragraphs>36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2025-03-18T08:29:52Z</dcterms:created>
  <dc:creator>ron</dc:creator>
  <dc:description/>
  <dc:language>en-US</dc:language>
  <cp:lastModifiedBy/>
  <dcterms:modified xsi:type="dcterms:W3CDTF">2025-03-19T13:44:15Z</dcterms:modified>
  <cp:revision>78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1</vt:i4>
  </property>
  <property fmtid="{D5CDD505-2E9C-101B-9397-08002B2CF9AE}" pid="3" name="Notes">
    <vt:i4>8</vt:i4>
  </property>
  <property fmtid="{D5CDD505-2E9C-101B-9397-08002B2CF9AE}" pid="4" name="PresentationFormat">
    <vt:lpwstr>Custom</vt:lpwstr>
  </property>
  <property fmtid="{D5CDD505-2E9C-101B-9397-08002B2CF9AE}" pid="5" name="Slides">
    <vt:i4>13</vt:i4>
  </property>
</Properties>
</file>