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1" r:id="rId7"/>
    <p:sldMasterId id="2147483683" r:id="rId8"/>
  </p:sldMasterIdLst>
  <p:notesMasterIdLst>
    <p:notesMasterId r:id="rId20"/>
  </p:notesMasterIdLst>
  <p:sldIdLst>
    <p:sldId id="420" r:id="rId9"/>
    <p:sldId id="1097" r:id="rId10"/>
    <p:sldId id="1105" r:id="rId11"/>
    <p:sldId id="1094" r:id="rId12"/>
    <p:sldId id="1091" r:id="rId13"/>
    <p:sldId id="1096" r:id="rId14"/>
    <p:sldId id="1101" r:id="rId15"/>
    <p:sldId id="1100" r:id="rId16"/>
    <p:sldId id="1102" r:id="rId17"/>
    <p:sldId id="1103" r:id="rId18"/>
    <p:sldId id="110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457A"/>
    <a:srgbClr val="1F4270"/>
    <a:srgbClr val="F4E200"/>
    <a:srgbClr val="002060"/>
    <a:srgbClr val="45A342"/>
    <a:srgbClr val="0ABBC2"/>
    <a:srgbClr val="1F4E79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B9D67C-BB30-E24B-94FE-FE7D6696C772}" v="194" dt="2025-03-19T09:33:49.7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3" autoAdjust="0"/>
    <p:restoredTop sz="88025" autoAdjust="0"/>
  </p:normalViewPr>
  <p:slideViewPr>
    <p:cSldViewPr snapToGrid="0">
      <p:cViewPr varScale="1">
        <p:scale>
          <a:sx n="96" d="100"/>
          <a:sy n="96" d="100"/>
        </p:scale>
        <p:origin x="-40" y="440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Establish cred – initiated several European collaborative service </a:t>
            </a:r>
            <a:r>
              <a:rPr lang="en-GB" dirty="0" err="1"/>
              <a:t>effors</a:t>
            </a:r>
            <a:r>
              <a:rPr lang="en-GB" dirty="0"/>
              <a:t>, e.g. </a:t>
            </a:r>
            <a:r>
              <a:rPr lang="en-GB" dirty="0" err="1"/>
              <a:t>ssl</a:t>
            </a:r>
            <a:r>
              <a:rPr lang="en-GB" dirty="0"/>
              <a:t> certificates, </a:t>
            </a:r>
            <a:r>
              <a:rPr lang="en-GB" dirty="0" err="1"/>
              <a:t>FileSender</a:t>
            </a:r>
            <a:r>
              <a:rPr lang="en-GB" dirty="0"/>
              <a:t>, part of others, e.g. joint procurement engine.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 dirty="0"/>
              <a:t>Societal: sovereignty, Trump, AI, tech dependency, research critical</a:t>
            </a:r>
          </a:p>
          <a:p>
            <a:r>
              <a:rPr lang="en-NO" dirty="0"/>
              <a:t>R&amp;E context: digital infra key, need for high standard services, transnatinoal integration (EOSC, policy initiativ), NRENs from tech pioneers to R&amp;E digital service providers</a:t>
            </a:r>
          </a:p>
          <a:p>
            <a:r>
              <a:rPr lang="en-NO" dirty="0"/>
              <a:t>Tech: commoditisation, SaaS, infra-as-code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7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O" dirty="0"/>
              <a:t>Changes in customer base: digital transformation (not only physics), amount of data exploded, AI, integration across national borders</a:t>
            </a:r>
          </a:p>
          <a:p>
            <a:endParaRPr lang="en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287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 dirty="0"/>
              <a:t>ca. 900 research institutes (</a:t>
            </a:r>
            <a:r>
              <a:rPr lang="en-GB" dirty="0"/>
              <a:t>research institutes: count number of pages: https://</a:t>
            </a:r>
            <a:r>
              <a:rPr lang="en-GB" dirty="0" err="1"/>
              <a:t>en.wikipedia.org</a:t>
            </a:r>
            <a:r>
              <a:rPr lang="en-GB" dirty="0"/>
              <a:t>/wiki/</a:t>
            </a:r>
            <a:r>
              <a:rPr lang="en-GB" dirty="0" err="1"/>
              <a:t>Category:Research_institutes_by_country</a:t>
            </a:r>
            <a:endParaRPr lang="en-GB" dirty="0"/>
          </a:p>
          <a:p>
            <a:r>
              <a:rPr lang="en-GB" dirty="0"/>
              <a:t>universities in </a:t>
            </a:r>
            <a:r>
              <a:rPr lang="en-GB" dirty="0" err="1"/>
              <a:t>europe</a:t>
            </a:r>
            <a:r>
              <a:rPr lang="en-GB" dirty="0"/>
              <a:t>: </a:t>
            </a:r>
            <a:endParaRPr lang="en-NO" dirty="0"/>
          </a:p>
          <a:p>
            <a:endParaRPr lang="en-NO" dirty="0"/>
          </a:p>
          <a:p>
            <a:r>
              <a:rPr lang="en-NO" dirty="0"/>
              <a:t>ERA: “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Europe is home to close to 5,000 higher education institutions, 17.5 million tertiary education students, 1.35 million people teaching in tertiary education and 1.17 million researchers. </a:t>
            </a:r>
            <a:r>
              <a:rPr lang="en-NO" b="0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”</a:t>
            </a:r>
            <a:endParaRPr lang="en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003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38DF4-6263-89A4-E78A-4FF6D9D4D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C79CD4-1991-1CE2-D6FE-14A0025D9A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F54A91-C3ED-2909-FDCA-B12B28F77E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 dirty="0"/>
              <a:t>different solution paths for different problem spaces</a:t>
            </a:r>
          </a:p>
          <a:p>
            <a:r>
              <a:rPr lang="en-NO" dirty="0"/>
              <a:t>where is the storage, where are the processing sites? Consolidation seems key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072200-0184-8B26-5B14-E07D835583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418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 dirty="0"/>
              <a:t>different solution paths for different problem spaces</a:t>
            </a:r>
          </a:p>
          <a:p>
            <a:r>
              <a:rPr lang="en-NO" dirty="0"/>
              <a:t>where is the storage, where are the processing sites? Consolidation seems key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528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218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9AF40-3BE7-B647-D090-4F895FFAE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CCB5AF-265D-8BC6-D6CA-5F0606AB3F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2F7B3E-999C-1E66-2C75-46FADEBDD7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 dirty="0"/>
              <a:t>different solution paths for different problem spaces</a:t>
            </a:r>
          </a:p>
          <a:p>
            <a:r>
              <a:rPr lang="en-NO" dirty="0"/>
              <a:t>where is the storage, where are the processing sites? Consolidation seems key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7D5776-EA7D-D1B8-7F17-BF301C6F88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363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Gn5-2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08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GN5-2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86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s/14793806" TargetMode="External"/><Relationship Id="rId2" Type="http://schemas.openxmlformats.org/officeDocument/2006/relationships/hyperlink" Target="mailto:jan.meijer@sikt.no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 (PU)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CS3 conference, </a:t>
            </a:r>
            <a:r>
              <a:rPr lang="en-US" sz="1600" dirty="0" err="1">
                <a:solidFill>
                  <a:schemeClr val="bg1"/>
                </a:solidFill>
              </a:rPr>
              <a:t>Münich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19 March 2025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Collective infrastructure makes you stronger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European infrastructure proposals for data transfer &amp; object storage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Jan Meijer, </a:t>
            </a:r>
            <a:r>
              <a:rPr lang="en-US" dirty="0" err="1">
                <a:cs typeface="Calibri"/>
              </a:rPr>
              <a:t>Sikt</a:t>
            </a:r>
            <a:r>
              <a:rPr lang="en-US" dirty="0">
                <a:cs typeface="Calibri"/>
              </a:rPr>
              <a:t> – Norwegian Agency for Shared Services in R&amp;E</a:t>
            </a:r>
          </a:p>
          <a:p>
            <a:r>
              <a:rPr lang="en-US" dirty="0">
                <a:cs typeface="Calibri"/>
              </a:rPr>
              <a:t>Task lead service concepts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19DF59-7082-9BA6-61A8-9CF0ABFCA5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FB43B-4AE1-591B-88D8-93EEA7B2F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706" y="-113291"/>
            <a:ext cx="9390692" cy="752705"/>
          </a:xfrm>
        </p:spPr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Investment proposal: large-scale European object storage infrastructure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27E00B-8339-5242-52F9-D690A3544E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9808CCB-C883-4C20-2EC4-CB50A086D82E}"/>
              </a:ext>
            </a:extLst>
          </p:cNvPr>
          <p:cNvSpPr txBox="1">
            <a:spLocks/>
          </p:cNvSpPr>
          <p:nvPr/>
        </p:nvSpPr>
        <p:spPr>
          <a:xfrm>
            <a:off x="357706" y="1256294"/>
            <a:ext cx="5738294" cy="44238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O" dirty="0"/>
              <a:t>technical: can be done, “just engineering”</a:t>
            </a:r>
          </a:p>
          <a:p>
            <a:r>
              <a:rPr lang="en-NO" dirty="0"/>
              <a:t>producers &amp; consumers</a:t>
            </a:r>
          </a:p>
          <a:p>
            <a:r>
              <a:rPr lang="en-NO" dirty="0"/>
              <a:t>challenge: organising, business layer, politics</a:t>
            </a:r>
          </a:p>
          <a:p>
            <a:pPr lvl="1"/>
            <a:r>
              <a:rPr lang="en-NO" dirty="0"/>
              <a:t>up-front federation</a:t>
            </a:r>
          </a:p>
          <a:p>
            <a:r>
              <a:rPr lang="en-NO" dirty="0"/>
              <a:t>likely key customers: research data repos</a:t>
            </a:r>
          </a:p>
          <a:p>
            <a:r>
              <a:rPr lang="en-NO" dirty="0"/>
              <a:t>economy of scale &amp; scope</a:t>
            </a:r>
          </a:p>
          <a:p>
            <a:pPr lvl="1"/>
            <a:r>
              <a:rPr lang="en-NO" dirty="0"/>
              <a:t>risk vs. reward?</a:t>
            </a:r>
          </a:p>
          <a:p>
            <a:r>
              <a:rPr lang="en-NO" dirty="0"/>
              <a:t>start </a:t>
            </a:r>
            <a:r>
              <a:rPr lang="en-NO"/>
              <a:t>with coalition of willing and grow</a:t>
            </a:r>
            <a:endParaRPr lang="en-NO" dirty="0"/>
          </a:p>
          <a:p>
            <a:pPr lvl="1"/>
            <a:r>
              <a:rPr lang="en-NO" dirty="0"/>
              <a:t>make it more interesting to join than invest in new local infra, when that time comes</a:t>
            </a:r>
          </a:p>
          <a:p>
            <a:pPr lvl="1"/>
            <a:endParaRPr lang="en-NO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D7A8EB3-5350-29D8-AB14-4749DED0E874}"/>
              </a:ext>
            </a:extLst>
          </p:cNvPr>
          <p:cNvSpPr txBox="1">
            <a:spLocks/>
          </p:cNvSpPr>
          <p:nvPr/>
        </p:nvSpPr>
        <p:spPr>
          <a:xfrm>
            <a:off x="192054" y="583743"/>
            <a:ext cx="9390692" cy="7527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NO" dirty="0"/>
              <a:t>Early observations</a:t>
            </a:r>
          </a:p>
        </p:txBody>
      </p:sp>
      <p:pic>
        <p:nvPicPr>
          <p:cNvPr id="11" name="Picture 10" descr="A map of europe with green squares&#10;&#10;Description automatically generated">
            <a:extLst>
              <a:ext uri="{FF2B5EF4-FFF2-40B4-BE49-F238E27FC236}">
                <a16:creationId xmlns:a16="http://schemas.microsoft.com/office/drawing/2014/main" id="{8FDDE098-4B7D-5661-69F2-8402C23D4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145" y="4436138"/>
            <a:ext cx="2736819" cy="2220799"/>
          </a:xfrm>
          <a:prstGeom prst="rect">
            <a:avLst/>
          </a:prstGeom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F65D089-32A4-2D5D-355A-AC7FC49D03A9}"/>
              </a:ext>
            </a:extLst>
          </p:cNvPr>
          <p:cNvSpPr/>
          <p:nvPr/>
        </p:nvSpPr>
        <p:spPr>
          <a:xfrm>
            <a:off x="8927965" y="639414"/>
            <a:ext cx="3217601" cy="2200363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43 countries</a:t>
            </a:r>
          </a:p>
          <a:p>
            <a:r>
              <a:rPr lang="en-US" dirty="0"/>
              <a:t>–5.000 R&amp;E </a:t>
            </a:r>
            <a:r>
              <a:rPr lang="en-US" dirty="0" err="1"/>
              <a:t>organisations</a:t>
            </a:r>
            <a:endParaRPr lang="en-US" dirty="0"/>
          </a:p>
          <a:p>
            <a:r>
              <a:rPr lang="en-US" dirty="0"/>
              <a:t>–1.2M researchers</a:t>
            </a:r>
          </a:p>
          <a:p>
            <a:endParaRPr lang="en-US" dirty="0"/>
          </a:p>
          <a:p>
            <a:r>
              <a:rPr lang="en-US" dirty="0"/>
              <a:t>European Research Area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012DDFD-06A2-03AF-FFE7-6026AC21859E}"/>
              </a:ext>
            </a:extLst>
          </p:cNvPr>
          <p:cNvSpPr/>
          <p:nvPr/>
        </p:nvSpPr>
        <p:spPr>
          <a:xfrm>
            <a:off x="8927964" y="2932810"/>
            <a:ext cx="3217601" cy="1716156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GEANT Association</a:t>
            </a:r>
          </a:p>
          <a:p>
            <a:endParaRPr lang="en-US" dirty="0"/>
          </a:p>
          <a:p>
            <a:r>
              <a:rPr lang="en-US" dirty="0"/>
              <a:t>43 NRENs + GÉANT org</a:t>
            </a:r>
          </a:p>
          <a:p>
            <a:r>
              <a:rPr lang="en-US" dirty="0"/>
              <a:t>4.100+ employees</a:t>
            </a:r>
          </a:p>
          <a:p>
            <a:r>
              <a:rPr lang="en-US" dirty="0"/>
              <a:t>€1.000M+ budget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20EE696-537C-C543-0D2A-6848BF92C175}"/>
              </a:ext>
            </a:extLst>
          </p:cNvPr>
          <p:cNvSpPr/>
          <p:nvPr/>
        </p:nvSpPr>
        <p:spPr>
          <a:xfrm>
            <a:off x="8927964" y="4741999"/>
            <a:ext cx="3217601" cy="1914939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–50 pan-European RIs</a:t>
            </a:r>
          </a:p>
          <a:p>
            <a:r>
              <a:rPr lang="en-US" dirty="0"/>
              <a:t>–150 large storage / processing plants</a:t>
            </a:r>
          </a:p>
          <a:p>
            <a:r>
              <a:rPr lang="en-US" dirty="0"/>
              <a:t>- 250 Trustworthy Data Repos</a:t>
            </a:r>
          </a:p>
          <a:p>
            <a:r>
              <a:rPr lang="en-US" dirty="0"/>
              <a:t>- ? institutions producing digital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87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025F7-02D1-C7A4-6215-A1E143D39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 dirty="0"/>
              <a:t>Next?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C332D9-B8A7-C99D-BB99-EA074B45B0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11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9E5451-E421-89EB-CB49-FBDA5D5EDF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O" dirty="0"/>
              <a:t>Investment proposal = tech + business + endorsement</a:t>
            </a:r>
          </a:p>
          <a:p>
            <a:r>
              <a:rPr lang="en-NO" dirty="0"/>
              <a:t>part of GN5-2 (January 2025 – June 2027) </a:t>
            </a:r>
          </a:p>
          <a:p>
            <a:pPr lvl="1"/>
            <a:r>
              <a:rPr lang="en-NO" dirty="0"/>
              <a:t>good draft by Feb 2026</a:t>
            </a:r>
          </a:p>
          <a:p>
            <a:pPr lvl="1"/>
            <a:r>
              <a:rPr lang="en-NO" dirty="0"/>
              <a:t>limited budget for PoCs</a:t>
            </a:r>
          </a:p>
          <a:p>
            <a:pPr lvl="1"/>
            <a:r>
              <a:rPr lang="en-NO" dirty="0"/>
              <a:t>timing good</a:t>
            </a:r>
          </a:p>
          <a:p>
            <a:endParaRPr lang="en-NO" dirty="0"/>
          </a:p>
          <a:p>
            <a:r>
              <a:rPr lang="en-NO" dirty="0"/>
              <a:t>Interested? Opiniated? Think this is fantastic/disastrous/meh?</a:t>
            </a:r>
          </a:p>
          <a:p>
            <a:pPr lvl="1"/>
            <a:r>
              <a:rPr lang="en-NO" dirty="0">
                <a:hlinkClick r:id="rId2"/>
              </a:rPr>
              <a:t>jan.meijer@sikt.no</a:t>
            </a:r>
            <a:endParaRPr lang="en-NO" dirty="0"/>
          </a:p>
          <a:p>
            <a:pPr marL="457200" lvl="1" indent="0">
              <a:buNone/>
            </a:pPr>
            <a:endParaRPr lang="en-NO" dirty="0"/>
          </a:p>
          <a:p>
            <a:r>
              <a:rPr lang="en-NO" dirty="0"/>
              <a:t>Recommendations collective cloud strategy GÉANT Association membership</a:t>
            </a:r>
          </a:p>
          <a:p>
            <a:pPr lvl="1"/>
            <a:r>
              <a:rPr lang="en-GB" sz="1800" dirty="0">
                <a:solidFill>
                  <a:srgbClr val="21212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r>
              <a:rPr lang="en-GB" sz="1800" u="sng" dirty="0">
                <a:solidFill>
                  <a:srgbClr val="96607D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3" tooltip="https://zenodo.org/records/14793806"/>
              </a:rPr>
              <a:t>https://zenodo.org/records/14793806</a:t>
            </a:r>
            <a:r>
              <a:rPr lang="en-NO" dirty="0">
                <a:effectLst/>
              </a:rPr>
              <a:t> </a:t>
            </a:r>
            <a:endParaRPr lang="en-NO" dirty="0"/>
          </a:p>
          <a:p>
            <a:pPr lvl="1"/>
            <a:endParaRPr lang="en-NO" dirty="0"/>
          </a:p>
          <a:p>
            <a:endParaRPr lang="en-NO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6D1F2C1D-4C15-50DC-4AAF-5762410A0E24}"/>
              </a:ext>
            </a:extLst>
          </p:cNvPr>
          <p:cNvSpPr txBox="1">
            <a:spLocks/>
          </p:cNvSpPr>
          <p:nvPr/>
        </p:nvSpPr>
        <p:spPr>
          <a:xfrm>
            <a:off x="6096000" y="837947"/>
            <a:ext cx="5751444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Collective infrastructure makes us stronger</a:t>
            </a:r>
          </a:p>
          <a:p>
            <a:pPr algn="ctr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99233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AD07B-6AA7-99B4-2A37-27C77E0D6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86" y="-113290"/>
            <a:ext cx="9390692" cy="752705"/>
          </a:xfrm>
        </p:spPr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Changing European R&amp;E landscape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18A423-C23F-7F80-0155-E81B6D5372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9834C76-72E5-3DA8-B44D-AED325BD6107}"/>
              </a:ext>
            </a:extLst>
          </p:cNvPr>
          <p:cNvSpPr/>
          <p:nvPr/>
        </p:nvSpPr>
        <p:spPr>
          <a:xfrm>
            <a:off x="1023988" y="2665199"/>
            <a:ext cx="2924068" cy="1527593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societal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3EFF25D-463E-DCC0-43E6-51EE1D90B84B}"/>
              </a:ext>
            </a:extLst>
          </p:cNvPr>
          <p:cNvSpPr/>
          <p:nvPr/>
        </p:nvSpPr>
        <p:spPr>
          <a:xfrm>
            <a:off x="4633398" y="2665200"/>
            <a:ext cx="2924068" cy="1527593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R&amp;E context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D59D19E-F928-10C5-86BE-F3B292929929}"/>
              </a:ext>
            </a:extLst>
          </p:cNvPr>
          <p:cNvSpPr/>
          <p:nvPr/>
        </p:nvSpPr>
        <p:spPr>
          <a:xfrm>
            <a:off x="8242808" y="2665198"/>
            <a:ext cx="2924068" cy="1527593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452821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198C7-4964-4588-C53D-4575B9F04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277" y="-91286"/>
            <a:ext cx="9390692" cy="752705"/>
          </a:xfrm>
        </p:spPr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Main challenge for NRENs in cloudy (ad)ventures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E378C4-27DF-08F4-E360-0AAEDA0A13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</a:t>
            </a:fld>
            <a:endParaRPr lang="en-GB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BB2AE6E-762C-2E01-A93B-1F7724D13795}"/>
              </a:ext>
            </a:extLst>
          </p:cNvPr>
          <p:cNvSpPr/>
          <p:nvPr/>
        </p:nvSpPr>
        <p:spPr>
          <a:xfrm>
            <a:off x="799894" y="2166935"/>
            <a:ext cx="10592212" cy="2735052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bg1"/>
                </a:solidFill>
                <a:effectLst/>
                <a:latin typeface="Helvetica" pitchFamily="2" charset="0"/>
              </a:rPr>
              <a:t>no individual European NREN will be large enough to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  <a:effectLst/>
                <a:latin typeface="Helvetica" pitchFamily="2" charset="0"/>
              </a:rPr>
              <a:t>provide Above-the-Net services cost-effectively over time, at ever-increasing compliance, quality and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  <a:effectLst/>
                <a:latin typeface="Helvetica" pitchFamily="2" charset="0"/>
              </a:rPr>
              <a:t>functionality levels.</a:t>
            </a:r>
          </a:p>
        </p:txBody>
      </p:sp>
    </p:spTree>
    <p:extLst>
      <p:ext uri="{BB962C8B-B14F-4D97-AF65-F5344CB8AC3E}">
        <p14:creationId xmlns:p14="http://schemas.microsoft.com/office/powerpoint/2010/main" val="242655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2D2834-E0A5-0ECB-960B-AD634AD9F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5" name="Picture 4" descr="A map of europe with green squares&#10;&#10;Description automatically generated">
            <a:extLst>
              <a:ext uri="{FF2B5EF4-FFF2-40B4-BE49-F238E27FC236}">
                <a16:creationId xmlns:a16="http://schemas.microsoft.com/office/drawing/2014/main" id="{83120B50-1288-91A4-6560-C9FF08AE62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551067"/>
            <a:ext cx="7772400" cy="6306933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AE5FCDF-7B6A-298B-B8E6-CC0DAA1119AF}"/>
              </a:ext>
            </a:extLst>
          </p:cNvPr>
          <p:cNvSpPr/>
          <p:nvPr/>
        </p:nvSpPr>
        <p:spPr>
          <a:xfrm>
            <a:off x="331304" y="673685"/>
            <a:ext cx="3604591" cy="2200363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43 countries</a:t>
            </a:r>
          </a:p>
          <a:p>
            <a:r>
              <a:rPr lang="en-US" dirty="0"/>
              <a:t>–5.000 research </a:t>
            </a:r>
            <a:r>
              <a:rPr lang="en-US" dirty="0" err="1"/>
              <a:t>organisations</a:t>
            </a:r>
            <a:endParaRPr lang="en-US" dirty="0"/>
          </a:p>
          <a:p>
            <a:r>
              <a:rPr lang="en-US" dirty="0"/>
              <a:t>–1.2M researchers</a:t>
            </a:r>
          </a:p>
          <a:p>
            <a:endParaRPr lang="en-US" dirty="0"/>
          </a:p>
          <a:p>
            <a:r>
              <a:rPr lang="en-US" dirty="0"/>
              <a:t>European Research Area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4B78571-F980-CFB6-9076-7E9C4BC9B5FB}"/>
              </a:ext>
            </a:extLst>
          </p:cNvPr>
          <p:cNvSpPr/>
          <p:nvPr/>
        </p:nvSpPr>
        <p:spPr>
          <a:xfrm>
            <a:off x="331303" y="5093857"/>
            <a:ext cx="3604591" cy="1716156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GEANT Association service delivery</a:t>
            </a:r>
          </a:p>
          <a:p>
            <a:endParaRPr lang="en-US" dirty="0"/>
          </a:p>
          <a:p>
            <a:r>
              <a:rPr lang="en-US" dirty="0"/>
              <a:t>43 NRENs + GÉANT </a:t>
            </a:r>
            <a:r>
              <a:rPr lang="en-US" dirty="0" err="1"/>
              <a:t>organisation</a:t>
            </a:r>
            <a:endParaRPr lang="en-US" dirty="0"/>
          </a:p>
          <a:p>
            <a:r>
              <a:rPr lang="en-US" dirty="0"/>
              <a:t>4.100+ employees</a:t>
            </a:r>
          </a:p>
          <a:p>
            <a:r>
              <a:rPr lang="en-US" dirty="0"/>
              <a:t>€1.000M+ budget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0445F26-9959-FE17-D3F6-72A2A7DEA6DC}"/>
              </a:ext>
            </a:extLst>
          </p:cNvPr>
          <p:cNvSpPr/>
          <p:nvPr/>
        </p:nvSpPr>
        <p:spPr>
          <a:xfrm>
            <a:off x="331304" y="3026483"/>
            <a:ext cx="3604590" cy="1914939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–50 pan-European RIs</a:t>
            </a:r>
          </a:p>
          <a:p>
            <a:r>
              <a:rPr lang="en-US" dirty="0"/>
              <a:t>–150 large storage / processing plants</a:t>
            </a:r>
          </a:p>
          <a:p>
            <a:r>
              <a:rPr lang="en-US" dirty="0"/>
              <a:t>- 250 Trustworthy Data Repositories</a:t>
            </a:r>
          </a:p>
          <a:p>
            <a:r>
              <a:rPr lang="en-US" dirty="0"/>
              <a:t>- ? institutions producing digital services</a:t>
            </a:r>
          </a:p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AD8F08A-136E-3C7F-4296-5D582FDF4249}"/>
              </a:ext>
            </a:extLst>
          </p:cNvPr>
          <p:cNvSpPr txBox="1">
            <a:spLocks/>
          </p:cNvSpPr>
          <p:nvPr/>
        </p:nvSpPr>
        <p:spPr>
          <a:xfrm>
            <a:off x="581695" y="26495"/>
            <a:ext cx="9390692" cy="7527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NO" dirty="0">
                <a:solidFill>
                  <a:schemeClr val="bg1"/>
                </a:solidFill>
              </a:rPr>
              <a:t>NREN perspective on European research landscape</a:t>
            </a:r>
          </a:p>
        </p:txBody>
      </p:sp>
    </p:spTree>
    <p:extLst>
      <p:ext uri="{BB962C8B-B14F-4D97-AF65-F5344CB8AC3E}">
        <p14:creationId xmlns:p14="http://schemas.microsoft.com/office/powerpoint/2010/main" val="3012588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79CFAA-9B43-42D9-B73A-A5996D0BB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8" y="89730"/>
            <a:ext cx="9894723" cy="430909"/>
          </a:xfrm>
        </p:spPr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Strategic assets GÉANT Association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21C3203-8E19-8ED2-891C-60FA17913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759" y="3675330"/>
            <a:ext cx="2924068" cy="299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map of europe with lines and dots&#10;&#10;Description automatically generated">
            <a:extLst>
              <a:ext uri="{FF2B5EF4-FFF2-40B4-BE49-F238E27FC236}">
                <a16:creationId xmlns:a16="http://schemas.microsoft.com/office/drawing/2014/main" id="{BC7946E6-30D7-32FC-7797-514D912376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988" y="847339"/>
            <a:ext cx="3078839" cy="2596006"/>
          </a:xfrm>
          <a:prstGeom prst="rect">
            <a:avLst/>
          </a:prstGeom>
        </p:spPr>
      </p:pic>
      <p:pic>
        <p:nvPicPr>
          <p:cNvPr id="7" name="Picture 6" descr="A map of europe with green squares&#10;&#10;Description automatically generated">
            <a:extLst>
              <a:ext uri="{FF2B5EF4-FFF2-40B4-BE49-F238E27FC236}">
                <a16:creationId xmlns:a16="http://schemas.microsoft.com/office/drawing/2014/main" id="{12BDE5CD-5DC8-F81A-87C4-46C7A8E53C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622" y="3675330"/>
            <a:ext cx="3565769" cy="2893452"/>
          </a:xfrm>
          <a:prstGeom prst="rect">
            <a:avLst/>
          </a:prstGeom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F72684C1-1C80-B511-2B19-6E1F388E0FB2}"/>
              </a:ext>
            </a:extLst>
          </p:cNvPr>
          <p:cNvSpPr txBox="1">
            <a:spLocks/>
          </p:cNvSpPr>
          <p:nvPr/>
        </p:nvSpPr>
        <p:spPr>
          <a:xfrm>
            <a:off x="1116322" y="3573843"/>
            <a:ext cx="4452887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NO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6C1CBC7-4D15-2C43-EADE-8C9D8A25106E}"/>
              </a:ext>
            </a:extLst>
          </p:cNvPr>
          <p:cNvSpPr/>
          <p:nvPr/>
        </p:nvSpPr>
        <p:spPr>
          <a:xfrm>
            <a:off x="489780" y="795546"/>
            <a:ext cx="2924068" cy="985928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infrastructures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CAC56CD-C62A-41F5-378A-4F87FC2A45FF}"/>
              </a:ext>
            </a:extLst>
          </p:cNvPr>
          <p:cNvSpPr/>
          <p:nvPr/>
        </p:nvSpPr>
        <p:spPr>
          <a:xfrm>
            <a:off x="449388" y="1893061"/>
            <a:ext cx="2924068" cy="95983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unique assets &amp; skills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4A421E7-31EB-2523-5A71-56EAAAA80FB7}"/>
              </a:ext>
            </a:extLst>
          </p:cNvPr>
          <p:cNvSpPr/>
          <p:nvPr/>
        </p:nvSpPr>
        <p:spPr>
          <a:xfrm>
            <a:off x="489780" y="4101270"/>
            <a:ext cx="2924068" cy="1527593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trust &amp; commitment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6DE5809-0AE8-647E-A5D2-CD5A23C5A641}"/>
              </a:ext>
            </a:extLst>
          </p:cNvPr>
          <p:cNvSpPr/>
          <p:nvPr/>
        </p:nvSpPr>
        <p:spPr>
          <a:xfrm>
            <a:off x="486321" y="3010151"/>
            <a:ext cx="2924068" cy="933865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track record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9262008-82BA-91F0-2843-54375742ED36}"/>
              </a:ext>
            </a:extLst>
          </p:cNvPr>
          <p:cNvSpPr/>
          <p:nvPr/>
        </p:nvSpPr>
        <p:spPr>
          <a:xfrm>
            <a:off x="489780" y="5797121"/>
            <a:ext cx="2924068" cy="933864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ability to scale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FEB9FC-BA67-3BF3-9A96-7D2BF0EF155E}"/>
              </a:ext>
            </a:extLst>
          </p:cNvPr>
          <p:cNvSpPr txBox="1"/>
          <p:nvPr/>
        </p:nvSpPr>
        <p:spPr>
          <a:xfrm>
            <a:off x="5214403" y="4236737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/>
              <a:t>eduGAIN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5FF0977-D254-11DB-FA6E-F14A6E772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480" y="5256554"/>
            <a:ext cx="599007" cy="277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 descr="A map of europe with a location on it&#10;&#10;Description automatically generated">
            <a:extLst>
              <a:ext uri="{FF2B5EF4-FFF2-40B4-BE49-F238E27FC236}">
                <a16:creationId xmlns:a16="http://schemas.microsoft.com/office/drawing/2014/main" id="{3BAB3D5B-18FF-322A-1AA7-E53DB20CEA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957" y="795546"/>
            <a:ext cx="3408202" cy="265550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BA6D1A3-F4E4-4E95-277D-2BF9BB7CFE00}"/>
              </a:ext>
            </a:extLst>
          </p:cNvPr>
          <p:cNvSpPr txBox="1"/>
          <p:nvPr/>
        </p:nvSpPr>
        <p:spPr>
          <a:xfrm>
            <a:off x="8495622" y="2008868"/>
            <a:ext cx="1413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/>
              <a:t>OCRE </a:t>
            </a:r>
          </a:p>
          <a:p>
            <a:r>
              <a:rPr lang="en-NO" dirty="0"/>
              <a:t>procurement</a:t>
            </a:r>
          </a:p>
        </p:txBody>
      </p:sp>
    </p:spTree>
    <p:extLst>
      <p:ext uri="{BB962C8B-B14F-4D97-AF65-F5344CB8AC3E}">
        <p14:creationId xmlns:p14="http://schemas.microsoft.com/office/powerpoint/2010/main" val="61797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D077509-572C-EBCF-0A95-8292FD027E3F}"/>
              </a:ext>
            </a:extLst>
          </p:cNvPr>
          <p:cNvSpPr/>
          <p:nvPr/>
        </p:nvSpPr>
        <p:spPr>
          <a:xfrm>
            <a:off x="7458870" y="3505195"/>
            <a:ext cx="4733130" cy="3352805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665A497-DCEC-0FCE-CBDD-7C632FD2EB65}"/>
              </a:ext>
            </a:extLst>
          </p:cNvPr>
          <p:cNvSpPr/>
          <p:nvPr/>
        </p:nvSpPr>
        <p:spPr>
          <a:xfrm>
            <a:off x="-1" y="3613849"/>
            <a:ext cx="6003235" cy="324415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AA66C7-0FF9-489C-D061-21C21B91C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29" y="1072920"/>
            <a:ext cx="9390692" cy="752705"/>
          </a:xfrm>
        </p:spPr>
        <p:txBody>
          <a:bodyPr/>
          <a:lstStyle/>
          <a:p>
            <a:r>
              <a:rPr lang="en-NO" dirty="0"/>
              <a:t>Promising approach: from federated to joint platform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9E0A1D-C971-6239-9CEA-8E16E7FEC3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D08DE-9289-2079-5672-53DD9A225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85276"/>
          </a:xfrm>
        </p:spPr>
        <p:txBody>
          <a:bodyPr/>
          <a:lstStyle/>
          <a:p>
            <a:r>
              <a:rPr lang="en-NO" dirty="0"/>
              <a:t>Joint research cloud orchestrator software / SaaS</a:t>
            </a:r>
          </a:p>
          <a:p>
            <a:r>
              <a:rPr lang="en-NO" dirty="0"/>
              <a:t>Data movement infrastructure</a:t>
            </a:r>
          </a:p>
          <a:p>
            <a:r>
              <a:rPr lang="en-NO" dirty="0"/>
              <a:t>Very large European sovereign object storage infrastructure</a:t>
            </a:r>
          </a:p>
        </p:txBody>
      </p:sp>
      <p:pic>
        <p:nvPicPr>
          <p:cNvPr id="5" name="Picture 4" descr="A map of europe with lines and dots&#10;&#10;Description automatically generated">
            <a:extLst>
              <a:ext uri="{FF2B5EF4-FFF2-40B4-BE49-F238E27FC236}">
                <a16:creationId xmlns:a16="http://schemas.microsoft.com/office/drawing/2014/main" id="{74D00ED9-FCA8-0397-16C6-156667E0E6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8406"/>
            <a:ext cx="3167270" cy="267057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7A3C086A-1680-8D4F-B79E-8306065D2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270" y="4217869"/>
            <a:ext cx="2586364" cy="264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9A2EFDD-2516-263C-D874-6C810D69AA67}"/>
              </a:ext>
            </a:extLst>
          </p:cNvPr>
          <p:cNvSpPr txBox="1">
            <a:spLocks/>
          </p:cNvSpPr>
          <p:nvPr/>
        </p:nvSpPr>
        <p:spPr>
          <a:xfrm>
            <a:off x="0" y="3624941"/>
            <a:ext cx="5753634" cy="7527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NO" dirty="0">
                <a:solidFill>
                  <a:schemeClr val="bg1"/>
                </a:solidFill>
              </a:rPr>
              <a:t>current: federated: network, T&amp;I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9367389-8D43-060A-D474-D86F55719AF0}"/>
              </a:ext>
            </a:extLst>
          </p:cNvPr>
          <p:cNvSpPr txBox="1">
            <a:spLocks/>
          </p:cNvSpPr>
          <p:nvPr/>
        </p:nvSpPr>
        <p:spPr>
          <a:xfrm>
            <a:off x="7929236" y="3624941"/>
            <a:ext cx="5753634" cy="7527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NO" dirty="0">
                <a:solidFill>
                  <a:schemeClr val="bg1"/>
                </a:solidFill>
              </a:rPr>
              <a:t>future: joint platform?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7D52B9F-B5A9-24C7-A3CE-6D486692623A}"/>
              </a:ext>
            </a:extLst>
          </p:cNvPr>
          <p:cNvSpPr txBox="1">
            <a:spLocks/>
          </p:cNvSpPr>
          <p:nvPr/>
        </p:nvSpPr>
        <p:spPr>
          <a:xfrm>
            <a:off x="7929236" y="4787737"/>
            <a:ext cx="4262764" cy="12287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en-NO" dirty="0">
              <a:solidFill>
                <a:schemeClr val="bg1"/>
              </a:solidFill>
            </a:endParaRPr>
          </a:p>
          <a:p>
            <a:r>
              <a:rPr lang="en-NO" dirty="0">
                <a:solidFill>
                  <a:schemeClr val="bg1"/>
                </a:solidFill>
              </a:rPr>
              <a:t>Faster community-wide deploy?</a:t>
            </a:r>
          </a:p>
          <a:p>
            <a:r>
              <a:rPr lang="en-NO" dirty="0">
                <a:solidFill>
                  <a:schemeClr val="bg1"/>
                </a:solidFill>
              </a:rPr>
              <a:t>Cheaper to run?</a:t>
            </a:r>
          </a:p>
          <a:p>
            <a:r>
              <a:rPr lang="en-NO" dirty="0">
                <a:solidFill>
                  <a:schemeClr val="bg1"/>
                </a:solidFill>
              </a:rPr>
              <a:t>Easier to maintain at scale?</a:t>
            </a:r>
          </a:p>
          <a:p>
            <a:endParaRPr lang="en-NO" dirty="0">
              <a:solidFill>
                <a:schemeClr val="bg1"/>
              </a:solidFill>
            </a:endParaRPr>
          </a:p>
          <a:p>
            <a:r>
              <a:rPr lang="en-NO" dirty="0">
                <a:solidFill>
                  <a:schemeClr val="bg1"/>
                </a:solidFill>
              </a:rPr>
              <a:t>up-front political, business and technical alignment</a:t>
            </a:r>
          </a:p>
          <a:p>
            <a:endParaRPr lang="en-NO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03B9BAD-AC37-4984-D2FF-08832D3F11CE}"/>
              </a:ext>
            </a:extLst>
          </p:cNvPr>
          <p:cNvSpPr/>
          <p:nvPr/>
        </p:nvSpPr>
        <p:spPr>
          <a:xfrm>
            <a:off x="652236" y="5785080"/>
            <a:ext cx="4449161" cy="952129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10+ years deploy at scale</a:t>
            </a:r>
          </a:p>
          <a:p>
            <a:pPr algn="ctr"/>
            <a:r>
              <a:rPr lang="en-US" sz="3200" dirty="0"/>
              <a:t>most efficient way?</a:t>
            </a:r>
          </a:p>
        </p:txBody>
      </p:sp>
    </p:spTree>
    <p:extLst>
      <p:ext uri="{BB962C8B-B14F-4D97-AF65-F5344CB8AC3E}">
        <p14:creationId xmlns:p14="http://schemas.microsoft.com/office/powerpoint/2010/main" val="3918274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71682E-38E8-EC91-2110-D1B199973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CF66B-B400-4386-6C41-16CE425CC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-36177"/>
            <a:ext cx="9390692" cy="752705"/>
          </a:xfrm>
        </p:spPr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Data movement infrastructure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80332D-D349-B0FD-8E42-B9C4304821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</a:t>
            </a:fld>
            <a:endParaRPr lang="en-GB" dirty="0"/>
          </a:p>
        </p:txBody>
      </p:sp>
      <p:pic>
        <p:nvPicPr>
          <p:cNvPr id="8" name="Picture 7" descr="A map of europe with lines and dots&#10;&#10;Description automatically generated">
            <a:extLst>
              <a:ext uri="{FF2B5EF4-FFF2-40B4-BE49-F238E27FC236}">
                <a16:creationId xmlns:a16="http://schemas.microsoft.com/office/drawing/2014/main" id="{4A468839-A430-DEC1-ADDC-E53587FE0F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81" y="1317084"/>
            <a:ext cx="4105723" cy="3461852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102A4F8-93D4-ED35-5ECC-D6551EFF1965}"/>
              </a:ext>
            </a:extLst>
          </p:cNvPr>
          <p:cNvSpPr txBox="1">
            <a:spLocks/>
          </p:cNvSpPr>
          <p:nvPr/>
        </p:nvSpPr>
        <p:spPr>
          <a:xfrm>
            <a:off x="6614334" y="2874250"/>
            <a:ext cx="7205232" cy="440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O" dirty="0"/>
              <a:t>2nd itch: data movement is for happy few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4920842-D53E-A4B7-608A-1F19C3BD4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690" y="3361388"/>
            <a:ext cx="492680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0B25C0-3A8D-28CA-32A2-5D4294F4CBFA}"/>
              </a:ext>
            </a:extLst>
          </p:cNvPr>
          <p:cNvSpPr txBox="1"/>
          <p:nvPr/>
        </p:nvSpPr>
        <p:spPr>
          <a:xfrm>
            <a:off x="7045704" y="3429000"/>
            <a:ext cx="3036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/>
              <a:t>FileSender NREN deployments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9D325C4-D8CB-F0AE-2121-2BC06611EF1E}"/>
              </a:ext>
            </a:extLst>
          </p:cNvPr>
          <p:cNvSpPr txBox="1">
            <a:spLocks/>
          </p:cNvSpPr>
          <p:nvPr/>
        </p:nvSpPr>
        <p:spPr>
          <a:xfrm>
            <a:off x="187981" y="786321"/>
            <a:ext cx="7337753" cy="408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O" dirty="0"/>
              <a:t>1st itch: terabit networks != fast 100 terabytes transfers</a:t>
            </a:r>
          </a:p>
        </p:txBody>
      </p:sp>
    </p:spTree>
    <p:extLst>
      <p:ext uri="{BB962C8B-B14F-4D97-AF65-F5344CB8AC3E}">
        <p14:creationId xmlns:p14="http://schemas.microsoft.com/office/powerpoint/2010/main" val="2719863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F0812-A681-414D-2AA6-077A9EAA9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706" y="-113291"/>
            <a:ext cx="9390692" cy="752705"/>
          </a:xfrm>
        </p:spPr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Investment proposal: Data Movement infrastructure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6C3AAF-2DF8-D6C3-1DD1-CA98AEC1CD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8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9A83F7-1033-8343-A28E-7C60F7BE9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706" y="4274478"/>
            <a:ext cx="5738294" cy="1824837"/>
          </a:xfrm>
        </p:spPr>
        <p:txBody>
          <a:bodyPr/>
          <a:lstStyle/>
          <a:p>
            <a:r>
              <a:rPr lang="en-NO" dirty="0"/>
              <a:t>where is 80% of the problem?</a:t>
            </a:r>
          </a:p>
          <a:p>
            <a:pPr lvl="1"/>
            <a:r>
              <a:rPr lang="en-NO" dirty="0"/>
              <a:t>10s of TBs or 100s of TBs?</a:t>
            </a:r>
          </a:p>
          <a:p>
            <a:r>
              <a:rPr lang="en-NO" dirty="0"/>
              <a:t>source and origin points?</a:t>
            </a:r>
          </a:p>
          <a:p>
            <a:pPr lvl="1"/>
            <a:r>
              <a:rPr lang="en-NO" dirty="0"/>
              <a:t>how many, where?</a:t>
            </a:r>
          </a:p>
        </p:txBody>
      </p:sp>
      <p:pic>
        <p:nvPicPr>
          <p:cNvPr id="5" name="Picture 4" descr="A map of europe with lines and dots&#10;&#10;Description automatically generated">
            <a:extLst>
              <a:ext uri="{FF2B5EF4-FFF2-40B4-BE49-F238E27FC236}">
                <a16:creationId xmlns:a16="http://schemas.microsoft.com/office/drawing/2014/main" id="{BF2CCC9D-72C3-E8A4-5444-6636D0C56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657" y="1596808"/>
            <a:ext cx="5246618" cy="4423829"/>
          </a:xfrm>
          <a:prstGeom prst="rect">
            <a:avLst/>
          </a:prstGeom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9897F1C9-BF71-4CAF-01E8-C13B033F8DF0}"/>
              </a:ext>
            </a:extLst>
          </p:cNvPr>
          <p:cNvSpPr txBox="1">
            <a:spLocks/>
          </p:cNvSpPr>
          <p:nvPr/>
        </p:nvSpPr>
        <p:spPr>
          <a:xfrm>
            <a:off x="357706" y="808383"/>
            <a:ext cx="5738294" cy="295523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O" dirty="0"/>
              <a:t>Make it trivial for all researchers to transfer large datasets:</a:t>
            </a:r>
          </a:p>
          <a:p>
            <a:r>
              <a:rPr lang="en-NO" dirty="0"/>
              <a:t>integrated with network</a:t>
            </a:r>
          </a:p>
          <a:p>
            <a:r>
              <a:rPr lang="en-NO" dirty="0"/>
              <a:t>file transfer -&gt; data movement</a:t>
            </a:r>
          </a:p>
          <a:p>
            <a:r>
              <a:rPr lang="en-NO" dirty="0"/>
              <a:t>ubiquitous</a:t>
            </a:r>
          </a:p>
          <a:p>
            <a:r>
              <a:rPr lang="en-NO" dirty="0"/>
              <a:t>infrastructure</a:t>
            </a:r>
          </a:p>
          <a:p>
            <a:r>
              <a:rPr lang="en-NO" dirty="0"/>
              <a:t>10 year perspective</a:t>
            </a:r>
          </a:p>
        </p:txBody>
      </p:sp>
    </p:spTree>
    <p:extLst>
      <p:ext uri="{BB962C8B-B14F-4D97-AF65-F5344CB8AC3E}">
        <p14:creationId xmlns:p14="http://schemas.microsoft.com/office/powerpoint/2010/main" val="36961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EF253-C788-CA3E-FAA1-74DA576D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4" y="-74085"/>
            <a:ext cx="10703806" cy="752705"/>
          </a:xfrm>
        </p:spPr>
        <p:txBody>
          <a:bodyPr/>
          <a:lstStyle/>
          <a:p>
            <a:r>
              <a:rPr lang="en-NO" dirty="0">
                <a:solidFill>
                  <a:schemeClr val="bg1"/>
                </a:solidFill>
              </a:rPr>
              <a:t>investment proposal: joint large European sovereign object storage infrastructure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A5B559-1303-8DB9-70BE-3AD432E56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9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9B0219-48CB-1287-5FA7-0E67EBAE4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975" y="2045732"/>
            <a:ext cx="10515600" cy="1805471"/>
          </a:xfrm>
        </p:spPr>
        <p:txBody>
          <a:bodyPr>
            <a:normAutofit fontScale="85000" lnSpcReduction="20000"/>
          </a:bodyPr>
          <a:lstStyle/>
          <a:p>
            <a:r>
              <a:rPr lang="en-NO" dirty="0"/>
              <a:t>simple storage interface, other services as customer</a:t>
            </a:r>
          </a:p>
          <a:p>
            <a:r>
              <a:rPr lang="en-NO" dirty="0"/>
              <a:t>single coherent service - one technical platform – operations – business layer</a:t>
            </a:r>
            <a:endParaRPr lang="en-NO" dirty="0">
              <a:highlight>
                <a:srgbClr val="FFFF00"/>
              </a:highlight>
            </a:endParaRPr>
          </a:p>
          <a:p>
            <a:r>
              <a:rPr lang="en-NO" dirty="0">
                <a:highlight>
                  <a:srgbClr val="FFFF00"/>
                </a:highlight>
              </a:rPr>
              <a:t>collective = cheaper &amp; better than any individual (national) organisation can achieve?</a:t>
            </a:r>
          </a:p>
          <a:p>
            <a:r>
              <a:rPr lang="en-NO" dirty="0"/>
              <a:t>sovereign deployment</a:t>
            </a:r>
          </a:p>
          <a:p>
            <a:r>
              <a:rPr lang="en-NO" dirty="0"/>
              <a:t>joint financing</a:t>
            </a:r>
          </a:p>
          <a:p>
            <a:endParaRPr lang="en-NO" dirty="0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4A31973F-3AC2-A02A-B4E3-BD4F11EAFC30}"/>
              </a:ext>
            </a:extLst>
          </p:cNvPr>
          <p:cNvSpPr/>
          <p:nvPr/>
        </p:nvSpPr>
        <p:spPr>
          <a:xfrm>
            <a:off x="1885381" y="5760031"/>
            <a:ext cx="8174416" cy="74212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O" dirty="0"/>
              <a:t>complexity &amp; benefits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C5808E2-DB99-A8FF-7876-13070ECB3960}"/>
              </a:ext>
            </a:extLst>
          </p:cNvPr>
          <p:cNvSpPr/>
          <p:nvPr/>
        </p:nvSpPr>
        <p:spPr>
          <a:xfrm>
            <a:off x="1885381" y="4616729"/>
            <a:ext cx="1507175" cy="1098274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blueprints for storage pod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AE4EE23-DB81-8138-A4A0-503DC3A45557}"/>
              </a:ext>
            </a:extLst>
          </p:cNvPr>
          <p:cNvSpPr/>
          <p:nvPr/>
        </p:nvSpPr>
        <p:spPr>
          <a:xfrm>
            <a:off x="4013568" y="4636495"/>
            <a:ext cx="1507175" cy="1098274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joint procurement components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BADF371-658D-2728-E701-044127CB461E}"/>
              </a:ext>
            </a:extLst>
          </p:cNvPr>
          <p:cNvSpPr/>
          <p:nvPr/>
        </p:nvSpPr>
        <p:spPr>
          <a:xfrm>
            <a:off x="7046908" y="4636495"/>
            <a:ext cx="1507175" cy="1098274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single technical platform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AF0F8F9-3345-A542-B4B6-A89ABAF5EABD}"/>
              </a:ext>
            </a:extLst>
          </p:cNvPr>
          <p:cNvSpPr/>
          <p:nvPr/>
        </p:nvSpPr>
        <p:spPr>
          <a:xfrm>
            <a:off x="8552622" y="4636495"/>
            <a:ext cx="1507175" cy="1098274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operations</a:t>
            </a:r>
          </a:p>
          <a:p>
            <a:pPr algn="ctr"/>
            <a:r>
              <a:rPr lang="en-US" dirty="0"/>
              <a:t>finances</a:t>
            </a:r>
          </a:p>
          <a:p>
            <a:pPr algn="ctr"/>
            <a:r>
              <a:rPr lang="en-US" dirty="0"/>
              <a:t>sales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DC096CC0-6046-4D4E-453E-EF13B94535FB}"/>
              </a:ext>
            </a:extLst>
          </p:cNvPr>
          <p:cNvSpPr txBox="1">
            <a:spLocks/>
          </p:cNvSpPr>
          <p:nvPr/>
        </p:nvSpPr>
        <p:spPr>
          <a:xfrm>
            <a:off x="843425" y="1142997"/>
            <a:ext cx="10515600" cy="18054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O" dirty="0"/>
              <a:t>The itch: how to make cost-effective sovereign cloudy infra that can compete with commercials over time</a:t>
            </a:r>
          </a:p>
          <a:p>
            <a:endParaRPr lang="en-NO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517F33-606F-6A19-156A-35C8FA5754AE}"/>
              </a:ext>
            </a:extLst>
          </p:cNvPr>
          <p:cNvSpPr txBox="1"/>
          <p:nvPr/>
        </p:nvSpPr>
        <p:spPr>
          <a:xfrm>
            <a:off x="1885381" y="5958660"/>
            <a:ext cx="523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low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12188F-64E0-7CAA-001F-0E3B38B073BC}"/>
              </a:ext>
            </a:extLst>
          </p:cNvPr>
          <p:cNvSpPr txBox="1"/>
          <p:nvPr/>
        </p:nvSpPr>
        <p:spPr>
          <a:xfrm>
            <a:off x="9276795" y="5946055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 dirty="0">
                <a:solidFill>
                  <a:schemeClr val="bg1"/>
                </a:solidFill>
              </a:rPr>
              <a:t>high</a:t>
            </a:r>
          </a:p>
        </p:txBody>
      </p:sp>
    </p:spTree>
    <p:extLst>
      <p:ext uri="{BB962C8B-B14F-4D97-AF65-F5344CB8AC3E}">
        <p14:creationId xmlns:p14="http://schemas.microsoft.com/office/powerpoint/2010/main" val="211781485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4FCA697-E297-4F57-BFA4-E16C661360FB}" vid="{B640E27F-B912-4537-96F5-A6777F1DC787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4FCA697-E297-4F57-BFA4-E16C661360FB}" vid="{0E5AB064-82AF-4626-960E-B2F0B30420C0}"/>
    </a:ext>
  </a:extLst>
</a:theme>
</file>

<file path=ppt/theme/theme3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4FCA697-E297-4F57-BFA4-E16C661360FB}" vid="{40DA8667-29A9-484F-A206-7F64DA177605}"/>
    </a:ext>
  </a:extLst>
</a:theme>
</file>

<file path=ppt/theme/theme4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4FCA697-E297-4F57-BFA4-E16C661360FB}" vid="{3861FAEC-45C7-4B99-B621-6DBDD7033BB9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c02d189a-470e-4a9f-94cc-a52c046988c1" xsi:nil="true"/>
    <Document_x0020_ID xmlns="8228d8e9-cc2d-4be2-9152-6eed6b2f3705" xsi:nil="true"/>
    <_dlc_DocId xmlns="c02d189a-470e-4a9f-94cc-a52c046988c1">2F6ZAXJRW4C3-2112464626-6</_dlc_DocId>
    <_dlc_DocIdUrl xmlns="c02d189a-470e-4a9f-94cc-a52c046988c1">
      <Url>https://geantprojects.sharepoint.com/sites/gn5-2wp1/_layouts/15/DocIdRedir.aspx?ID=2F6ZAXJRW4C3-2112464626-6</Url>
      <Description>2F6ZAXJRW4C3-2112464626-6</Description>
    </_dlc_DocIdUrl>
    <TaxCatchAll xmlns="c02d189a-470e-4a9f-94cc-a52c046988c1" xsi:nil="true"/>
    <lcf76f155ced4ddcb4097134ff3c332f xmlns="4086992a-fa1a-49f4-8081-ca4aa2240a9e">
      <Terms xmlns="http://schemas.microsoft.com/office/infopath/2007/PartnerControls"/>
    </lcf76f155ced4ddcb4097134ff3c332f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DE57C3661A364DA52E6A2D3D8F1068" ma:contentTypeVersion="9" ma:contentTypeDescription="Create a new document." ma:contentTypeScope="" ma:versionID="2d00bd03d5ad50befc25486761ea9a3e">
  <xsd:schema xmlns:xsd="http://www.w3.org/2001/XMLSchema" xmlns:xs="http://www.w3.org/2001/XMLSchema" xmlns:p="http://schemas.microsoft.com/office/2006/metadata/properties" xmlns:ns2="c02d189a-470e-4a9f-94cc-a52c046988c1" xmlns:ns3="8228d8e9-cc2d-4be2-9152-6eed6b2f3705" xmlns:ns4="4086992a-fa1a-49f4-8081-ca4aa2240a9e" targetNamespace="http://schemas.microsoft.com/office/2006/metadata/properties" ma:root="true" ma:fieldsID="90fef7e6ed31e0ff87864bdd5cb51ff6" ns2:_="" ns3:_="" ns4:_="">
    <xsd:import namespace="c02d189a-470e-4a9f-94cc-a52c046988c1"/>
    <xsd:import namespace="8228d8e9-cc2d-4be2-9152-6eed6b2f3705"/>
    <xsd:import namespace="4086992a-fa1a-49f4-8081-ca4aa2240a9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4:lcf76f155ced4ddcb4097134ff3c332f" minOccurs="0"/>
                <xsd:element ref="ns2:TaxCatchAll" minOccurs="0"/>
                <xsd:element ref="ns4:MediaServiceMetadata" minOccurs="0"/>
                <xsd:element ref="ns4:MediaServiceFastMetadata" minOccurs="0"/>
                <xsd:element ref="ns4:MediaServiceSearchProperties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2d189a-470e-4a9f-94cc-a52c046988c1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4" nillable="true" ma:displayName="Taxonomy Catch All Column" ma:hidden="true" ma:list="{282c6f55-379f-462f-9e29-61c684b2ee87}" ma:internalName="TaxCatchAll" ma:showField="CatchAllData" ma:web="c02d189a-470e-4a9f-94cc-a52c046988c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86992a-fa1a-49f4-8081-ca4aa2240a9e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c7bb1876-7c32-4edf-a4b5-251c22916113" ma:termSetId="00000000-0000-0000-0000-000000000000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142297-D27D-4CF8-893C-69C47FAFB1BB}">
  <ds:schemaRefs>
    <ds:schemaRef ds:uri="http://schemas.microsoft.com/office/2006/metadata/properties"/>
    <ds:schemaRef ds:uri="c02d189a-470e-4a9f-94cc-a52c046988c1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8228d8e9-cc2d-4be2-9152-6eed6b2f3705"/>
    <ds:schemaRef ds:uri="http://schemas.microsoft.com/office/2006/documentManagement/types"/>
    <ds:schemaRef ds:uri="http://schemas.openxmlformats.org/package/2006/metadata/core-properties"/>
    <ds:schemaRef ds:uri="4086992a-fa1a-49f4-8081-ca4aa2240a9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F7E4430-30B3-4A4D-B7DD-BE6627F61C56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5605F07-7829-4DFF-A6EF-9DC3DDD22E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2d189a-470e-4a9f-94cc-a52c046988c1"/>
    <ds:schemaRef ds:uri="8228d8e9-cc2d-4be2-9152-6eed6b2f3705"/>
    <ds:schemaRef ds:uri="4086992a-fa1a-49f4-8081-ca4aa2240a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GN5-2 presentation</Template>
  <TotalTime>1431</TotalTime>
  <Words>859</Words>
  <Application>Microsoft Macintosh PowerPoint</Application>
  <PresentationFormat>Widescreen</PresentationFormat>
  <Paragraphs>156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Aptos</vt:lpstr>
      <vt:lpstr>Arial</vt:lpstr>
      <vt:lpstr>Calibri</vt:lpstr>
      <vt:lpstr>Helvetica</vt:lpstr>
      <vt:lpstr>Open Sans</vt:lpstr>
      <vt:lpstr>Cover</vt:lpstr>
      <vt:lpstr>Standard layout</vt:lpstr>
      <vt:lpstr>blank</vt:lpstr>
      <vt:lpstr>End Slide</vt:lpstr>
      <vt:lpstr>Collective infrastructure makes you stronger</vt:lpstr>
      <vt:lpstr>Changing European R&amp;E landscape</vt:lpstr>
      <vt:lpstr>Main challenge for NRENs in cloudy (ad)ventures</vt:lpstr>
      <vt:lpstr>PowerPoint Presentation</vt:lpstr>
      <vt:lpstr>Strategic assets GÉANT Association</vt:lpstr>
      <vt:lpstr>Promising approach: from federated to joint platform</vt:lpstr>
      <vt:lpstr>Data movement infrastructure</vt:lpstr>
      <vt:lpstr>Investment proposal: Data Movement infrastructure</vt:lpstr>
      <vt:lpstr>investment proposal: joint large European sovereign object storage infrastructure</vt:lpstr>
      <vt:lpstr>Investment proposal: large-scale European object storage infrastructure</vt:lpstr>
      <vt:lpstr>Next?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Francesca Pegazzano</dc:creator>
  <cp:keywords>GN5-2</cp:keywords>
  <cp:lastModifiedBy>Jan Meijer</cp:lastModifiedBy>
  <cp:revision>2</cp:revision>
  <dcterms:created xsi:type="dcterms:W3CDTF">2025-01-09T11:48:39Z</dcterms:created>
  <dcterms:modified xsi:type="dcterms:W3CDTF">2025-03-19T09:46:06Z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0x010100AADE57C3661A364DA52E6A2D3D8F1068</vt:lpwstr>
  </property>
  <property fmtid="{D5CDD505-2E9C-101B-9397-08002B2CF9AE}" pid="3" name="_dlc_DocIdItemGuid">
    <vt:lpwstr>f212dd6f-51ce-4c0e-8103-23eaa02486d2</vt:lpwstr>
  </property>
</Properties>
</file>