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63" r:id="rId2"/>
    <p:sldId id="264" r:id="rId3"/>
    <p:sldId id="256" r:id="rId4"/>
    <p:sldId id="257" r:id="rId5"/>
    <p:sldId id="258" r:id="rId6"/>
    <p:sldId id="259" r:id="rId7"/>
    <p:sldId id="260" r:id="rId8"/>
    <p:sldId id="261" r:id="rId9"/>
    <p:sldId id="262" r:id="rId10"/>
  </p:sldIdLst>
  <p:sldSz cx="12192000" cy="6858000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14" autoAdjust="0"/>
    <p:restoredTop sz="94660"/>
  </p:normalViewPr>
  <p:slideViewPr>
    <p:cSldViewPr snapToGrid="0">
      <p:cViewPr varScale="1">
        <p:scale>
          <a:sx n="107" d="100"/>
          <a:sy n="107" d="100"/>
        </p:scale>
        <p:origin x="690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9F09A1-F616-4DB2-9653-F94503086D3C}" type="datetimeFigureOut">
              <a:rPr lang="en-GB" smtClean="0"/>
              <a:t>30/10/2024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77958"/>
            <a:ext cx="5438140" cy="390923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463CB0A-DD94-4AD0-A24E-A56F8E3B584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004985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71264E-0B3B-C3E5-617B-323E8BEC81B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DE8813F-A8CB-3AE4-7CAB-6AC883282F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28B72F7-94D4-6110-EEDC-F0744B6427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392DE5-744A-4121-86C7-BE098F50D885}" type="datetime1">
              <a:rPr lang="en-GB" smtClean="0"/>
              <a:t>30/10/2024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6B89BB-95B3-6113-9B8E-D8767D9C08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C865248-D8E3-A2B4-349B-324557458E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E8F237-0984-4F47-912C-40F957CA403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950252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24CCCA-909C-B880-8FF6-DA5932C6B9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CA9706C-3307-EBD9-FF77-7CF6A96F5B5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A804122-8916-FEC5-B152-62CDE37D1F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88B2D4-027C-4B78-9121-A0FC0DB74479}" type="datetime1">
              <a:rPr lang="en-GB" smtClean="0"/>
              <a:t>30/10/2024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AA87B30-E826-8947-0E25-662AF10B72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8D644FF-9460-BCB5-77EC-25B2200193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E8F237-0984-4F47-912C-40F957CA403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52250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2242780-6E13-98C4-3990-79A88375574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6464F62-F4AB-3EB7-D44C-DAC157E1CE2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3D1002-4B66-6FEE-8DDC-DEC1ADE5F5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EA4B4-A2A1-4E45-B2D3-20F980346232}" type="datetime1">
              <a:rPr lang="en-GB" smtClean="0"/>
              <a:t>30/10/2024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2A5A9-7A07-34B9-21E6-93B5379040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93557BC-7C7B-06D2-65B1-DC73F6679A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E8F237-0984-4F47-912C-40F957CA403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077197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A1EECE-1670-65A3-7D3D-DEB7E94913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8129BF0-E94F-2BCA-3D0C-9B91EED57D5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19A4372-A0B4-8421-FC8C-3CB1EDD08E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ADA7A9-0229-4295-ABE2-D5743BDD79EB}" type="datetime1">
              <a:rPr lang="en-GB" smtClean="0"/>
              <a:t>30/10/2024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E83D9A-B2D9-3A12-A72E-017FF839A1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64FDAF3-57A7-B014-4862-5BD7B26D2E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E8F237-0984-4F47-912C-40F957CA403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38064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0DD5EA-8CF7-037C-7DB3-8B6F7A1EF4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07E57FD-B0B7-5ADD-3264-CE914F5E1FC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76C52C2-3A08-6B5B-5BEA-757D7F353F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329E6-30EA-4827-959F-2232AD1FB49E}" type="datetime1">
              <a:rPr lang="en-GB" smtClean="0"/>
              <a:t>30/10/2024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33C522E-7AE6-0E7F-EBFE-E722E89478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199E151-533F-A6B6-11EC-3F7428164B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E8F237-0984-4F47-912C-40F957CA403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228809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CE786F-A08C-330C-CDF0-373057FA4E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8B15C3A-1D51-51FB-345C-6001EB36962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7BD0EC3-ABBC-7C9C-0856-5E2F65F00BD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5C66426-A966-5D81-184C-D1C9A1EF10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203EBF-200E-489D-A12A-B9824E2FD382}" type="datetime1">
              <a:rPr lang="en-GB" smtClean="0"/>
              <a:t>30/10/2024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3160FFE-EEA4-863C-C75A-E5BB66C548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2DB63C2-D074-48C1-DA12-3E010C654F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E8F237-0984-4F47-912C-40F957CA403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148315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163DAF-8E54-B941-6194-082DA3CECB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C1DF7CA-4291-F7D8-65D1-B6BE69C8F50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9A12474-79D2-81E7-DADC-EBC238FA22D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96F6910-FE6C-A4B7-D676-74890774888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31D3AC2-14C3-0634-A4B6-B884F06F362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D50E1A1-BF06-9965-CCA0-8ED35BAC35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9C2C42-5630-47F6-A929-0C6302A4D4B3}" type="datetime1">
              <a:rPr lang="en-GB" smtClean="0"/>
              <a:t>30/10/2024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631E1B0-8881-85C4-76A3-CD5469FC6C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436FF4C-52B9-4F21-EC78-34D703A1EE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E8F237-0984-4F47-912C-40F957CA403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008887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537462-E2C1-311D-8E19-9BB87EE6E4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E83EE46-A89D-FE6E-FF08-CA967498F6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0897ED-C360-4150-B39E-A5C7588D8A02}" type="datetime1">
              <a:rPr lang="en-GB" smtClean="0"/>
              <a:t>30/10/2024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E04058E-70ED-F0DA-53B5-C650926C49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A9EDB57-7A23-8504-6DE4-EFB172D1D0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E8F237-0984-4F47-912C-40F957CA403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321076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B08C97B-C5BD-7843-D5F0-05586D1F0B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16D987-B0A0-495E-B7C7-546290CA846C}" type="datetime1">
              <a:rPr lang="en-GB" smtClean="0"/>
              <a:t>30/10/2024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54BD391-564D-98FA-F698-4CB4F284F6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1B5A465-3B6B-76E1-D946-434631FF9A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E8F237-0984-4F47-912C-40F957CA403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072312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4E6D47-1F6F-E01F-0CAE-0D305F77D3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3990556-A88B-D0BE-9797-7B392751D20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E25EC56-FF80-1CAD-126B-D7361590BAB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8986842-D280-C436-5D1D-8B5A81A6C4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8A8DD9-E3D6-434F-8C68-5347514DA28D}" type="datetime1">
              <a:rPr lang="en-GB" smtClean="0"/>
              <a:t>30/10/2024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B177990-7752-262C-0E5D-91E33219AE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67E4182-D7FD-29A4-E0E6-D305D91003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E8F237-0984-4F47-912C-40F957CA403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062683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E80F88-6D96-E8CC-6F9B-E8E9C43AD6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F106C4D-1D46-B9F0-A860-ABBC58C8B4B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30BD16B-63B3-B0E2-ECB1-C90F4E17598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6AFC04C-8ADD-0FB8-416F-DD3BC54D9D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AF4828-21F4-41D1-9F63-4150451A98DE}" type="datetime1">
              <a:rPr lang="en-GB" smtClean="0"/>
              <a:t>30/10/2024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BEC1765-CBFA-F0A8-ECCE-A36A6DC814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9811357-75F8-9A21-416A-113A7888F6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E8F237-0984-4F47-912C-40F957CA403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635192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397CB8D-F9EC-A36A-0962-2758366CDA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FD0964C-7434-5F9D-3FEE-B6D8DBB4C52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3D703C4-B9F4-4BA1-E76B-30BCA9545F2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1C5C959-7E73-4F7B-B56E-6715909A1874}" type="datetime1">
              <a:rPr lang="en-GB" smtClean="0"/>
              <a:t>30/10/2024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5281FC5-8CD3-F690-EEC0-75E8B6983E2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A04953-345B-0305-F627-0F37DCC79D1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17E8F237-0984-4F47-912C-40F957CA403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145487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6A8EE9-A4F3-5FD0-B2CD-B084F28AE2F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First draft assessment of radiation classification zoning in the ECN3 cavern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0B37232-8078-48C1-E495-6F81DB367A8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CH" dirty="0"/>
              <a:t>Fred Aberle – HSE-RP-AS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856B706-05E7-2D6D-8778-B83A1DC95C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E8F237-0984-4F47-912C-40F957CA4038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046879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EC1D68-5360-1922-3AB6-59F140555D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Situation</a:t>
            </a: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F0EFB380-E51A-A4E7-9F78-5DE305B91C4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524450" y="1825625"/>
            <a:ext cx="7143099" cy="4351338"/>
          </a:xfr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8751F25-D5BA-B3B2-4852-DA8C1FA92F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E8F237-0984-4F47-912C-40F957CA4038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724691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B5D9F4BA-4B1D-00C9-CF3E-61A23924407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03351"/>
            <a:ext cx="12192000" cy="5990897"/>
          </a:xfrm>
          <a:prstGeom prst="rect">
            <a:avLst/>
          </a:prstGeom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A721DA-DDA8-FAC6-3465-88BB0C0031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E8F237-0984-4F47-912C-40F957CA4038}" type="slidenum">
              <a:rPr lang="en-GB" smtClean="0"/>
              <a:t>3</a:t>
            </a:fld>
            <a:endParaRPr lang="en-GB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6D21B14-7BB5-B1FF-4679-44C68293EC39}"/>
              </a:ext>
            </a:extLst>
          </p:cNvPr>
          <p:cNvSpPr txBox="1"/>
          <p:nvPr/>
        </p:nvSpPr>
        <p:spPr>
          <a:xfrm>
            <a:off x="1033463" y="24501"/>
            <a:ext cx="6226175" cy="92333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b="1" dirty="0"/>
              <a:t>Survey done on the 10.10.24 (14h00 – 14h30)</a:t>
            </a:r>
          </a:p>
          <a:p>
            <a:pPr algn="ctr"/>
            <a:r>
              <a:rPr lang="en-GB" b="1" dirty="0"/>
              <a:t>Beam cut at 07h20: 6h40 decay</a:t>
            </a:r>
          </a:p>
          <a:p>
            <a:pPr algn="ctr"/>
            <a:r>
              <a:rPr lang="en-GB" b="1" dirty="0"/>
              <a:t>All values are raw values: background to be subtracted</a:t>
            </a:r>
          </a:p>
        </p:txBody>
      </p:sp>
      <p:sp>
        <p:nvSpPr>
          <p:cNvPr id="3" name="Multiplication Sign 2">
            <a:extLst>
              <a:ext uri="{FF2B5EF4-FFF2-40B4-BE49-F238E27FC236}">
                <a16:creationId xmlns:a16="http://schemas.microsoft.com/office/drawing/2014/main" id="{361425D2-075D-47C5-5D82-BFBD774A6A6D}"/>
              </a:ext>
            </a:extLst>
          </p:cNvPr>
          <p:cNvSpPr/>
          <p:nvPr/>
        </p:nvSpPr>
        <p:spPr>
          <a:xfrm>
            <a:off x="3291825" y="5818857"/>
            <a:ext cx="216000" cy="216000"/>
          </a:xfrm>
          <a:prstGeom prst="mathMultiply">
            <a:avLst>
              <a:gd name="adj1" fmla="val 0"/>
            </a:avLst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868CF4FB-A362-7292-92AA-569D8B035A5B}"/>
              </a:ext>
            </a:extLst>
          </p:cNvPr>
          <p:cNvCxnSpPr>
            <a:cxnSpLocks/>
            <a:stCxn id="7" idx="2"/>
            <a:endCxn id="3" idx="0"/>
          </p:cNvCxnSpPr>
          <p:nvPr/>
        </p:nvCxnSpPr>
        <p:spPr>
          <a:xfrm>
            <a:off x="1216764" y="5616646"/>
            <a:ext cx="2126939" cy="254089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6B4DC45E-56E3-A851-1D17-B5C6D5EF335D}"/>
              </a:ext>
            </a:extLst>
          </p:cNvPr>
          <p:cNvSpPr txBox="1"/>
          <p:nvPr/>
        </p:nvSpPr>
        <p:spPr>
          <a:xfrm>
            <a:off x="481453" y="5247314"/>
            <a:ext cx="1470622" cy="369332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FF0000"/>
                </a:solidFill>
              </a:rPr>
              <a:t>1000 cps</a:t>
            </a:r>
          </a:p>
        </p:txBody>
      </p:sp>
      <p:sp>
        <p:nvSpPr>
          <p:cNvPr id="12" name="Multiplication Sign 11">
            <a:extLst>
              <a:ext uri="{FF2B5EF4-FFF2-40B4-BE49-F238E27FC236}">
                <a16:creationId xmlns:a16="http://schemas.microsoft.com/office/drawing/2014/main" id="{858EBE06-3587-40D1-A484-FF3414717C28}"/>
              </a:ext>
            </a:extLst>
          </p:cNvPr>
          <p:cNvSpPr/>
          <p:nvPr/>
        </p:nvSpPr>
        <p:spPr>
          <a:xfrm>
            <a:off x="3418825" y="5710857"/>
            <a:ext cx="216000" cy="216000"/>
          </a:xfrm>
          <a:prstGeom prst="mathMultiply">
            <a:avLst>
              <a:gd name="adj1" fmla="val 0"/>
            </a:avLst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FFE9A168-4F5C-0E10-D79A-061CCFC191F7}"/>
              </a:ext>
            </a:extLst>
          </p:cNvPr>
          <p:cNvCxnSpPr>
            <a:cxnSpLocks/>
            <a:stCxn id="14" idx="2"/>
            <a:endCxn id="12" idx="0"/>
          </p:cNvCxnSpPr>
          <p:nvPr/>
        </p:nvCxnSpPr>
        <p:spPr>
          <a:xfrm>
            <a:off x="1544922" y="5023223"/>
            <a:ext cx="1925781" cy="739512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4C711930-4452-5135-B924-6E0D262F38DC}"/>
              </a:ext>
            </a:extLst>
          </p:cNvPr>
          <p:cNvSpPr txBox="1"/>
          <p:nvPr/>
        </p:nvSpPr>
        <p:spPr>
          <a:xfrm>
            <a:off x="809611" y="4653891"/>
            <a:ext cx="1470622" cy="369332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FF0000"/>
                </a:solidFill>
              </a:rPr>
              <a:t>4000 cps</a:t>
            </a:r>
          </a:p>
        </p:txBody>
      </p:sp>
      <p:sp>
        <p:nvSpPr>
          <p:cNvPr id="16" name="Multiplication Sign 15">
            <a:extLst>
              <a:ext uri="{FF2B5EF4-FFF2-40B4-BE49-F238E27FC236}">
                <a16:creationId xmlns:a16="http://schemas.microsoft.com/office/drawing/2014/main" id="{AB837FD7-2ED3-C575-A39E-38D107F31C96}"/>
              </a:ext>
            </a:extLst>
          </p:cNvPr>
          <p:cNvSpPr/>
          <p:nvPr/>
        </p:nvSpPr>
        <p:spPr>
          <a:xfrm>
            <a:off x="4847575" y="4118514"/>
            <a:ext cx="216000" cy="216000"/>
          </a:xfrm>
          <a:prstGeom prst="mathMultiply">
            <a:avLst>
              <a:gd name="adj1" fmla="val 0"/>
            </a:avLst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0594D93A-6775-1F1A-A518-539E367616E3}"/>
              </a:ext>
            </a:extLst>
          </p:cNvPr>
          <p:cNvCxnSpPr>
            <a:cxnSpLocks/>
            <a:stCxn id="18" idx="2"/>
            <a:endCxn id="16" idx="0"/>
          </p:cNvCxnSpPr>
          <p:nvPr/>
        </p:nvCxnSpPr>
        <p:spPr>
          <a:xfrm>
            <a:off x="2772514" y="3916303"/>
            <a:ext cx="2126939" cy="254089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0BC341C9-9E74-84BF-BB61-B948C257E8B3}"/>
              </a:ext>
            </a:extLst>
          </p:cNvPr>
          <p:cNvSpPr txBox="1"/>
          <p:nvPr/>
        </p:nvSpPr>
        <p:spPr>
          <a:xfrm>
            <a:off x="2037203" y="3546971"/>
            <a:ext cx="1470622" cy="369332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FF0000"/>
                </a:solidFill>
              </a:rPr>
              <a:t>550 cps</a:t>
            </a:r>
          </a:p>
        </p:txBody>
      </p:sp>
      <p:sp>
        <p:nvSpPr>
          <p:cNvPr id="19" name="Multiplication Sign 18">
            <a:extLst>
              <a:ext uri="{FF2B5EF4-FFF2-40B4-BE49-F238E27FC236}">
                <a16:creationId xmlns:a16="http://schemas.microsoft.com/office/drawing/2014/main" id="{2343791B-6B62-9B44-4BD6-408A6EDC97E7}"/>
              </a:ext>
            </a:extLst>
          </p:cNvPr>
          <p:cNvSpPr/>
          <p:nvPr/>
        </p:nvSpPr>
        <p:spPr>
          <a:xfrm>
            <a:off x="5253975" y="3667659"/>
            <a:ext cx="216000" cy="216000"/>
          </a:xfrm>
          <a:prstGeom prst="mathMultiply">
            <a:avLst>
              <a:gd name="adj1" fmla="val 0"/>
            </a:avLst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552F1A69-5247-B992-486D-BB29A939E20A}"/>
              </a:ext>
            </a:extLst>
          </p:cNvPr>
          <p:cNvCxnSpPr>
            <a:cxnSpLocks/>
            <a:stCxn id="21" idx="2"/>
            <a:endCxn id="19" idx="0"/>
          </p:cNvCxnSpPr>
          <p:nvPr/>
        </p:nvCxnSpPr>
        <p:spPr>
          <a:xfrm>
            <a:off x="3178914" y="3465448"/>
            <a:ext cx="2126939" cy="254089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BD2179D4-F71F-B674-368D-8AEF330465CB}"/>
              </a:ext>
            </a:extLst>
          </p:cNvPr>
          <p:cNvSpPr txBox="1"/>
          <p:nvPr/>
        </p:nvSpPr>
        <p:spPr>
          <a:xfrm>
            <a:off x="2443603" y="3096116"/>
            <a:ext cx="1470622" cy="369332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FF0000"/>
                </a:solidFill>
              </a:rPr>
              <a:t>420 cps</a:t>
            </a:r>
          </a:p>
        </p:txBody>
      </p:sp>
      <p:sp>
        <p:nvSpPr>
          <p:cNvPr id="22" name="Multiplication Sign 21">
            <a:extLst>
              <a:ext uri="{FF2B5EF4-FFF2-40B4-BE49-F238E27FC236}">
                <a16:creationId xmlns:a16="http://schemas.microsoft.com/office/drawing/2014/main" id="{1181F9E0-2C56-CF1D-6ABB-67F5667541E7}"/>
              </a:ext>
            </a:extLst>
          </p:cNvPr>
          <p:cNvSpPr/>
          <p:nvPr/>
        </p:nvSpPr>
        <p:spPr>
          <a:xfrm>
            <a:off x="5653925" y="3220891"/>
            <a:ext cx="216000" cy="216000"/>
          </a:xfrm>
          <a:prstGeom prst="mathMultiply">
            <a:avLst>
              <a:gd name="adj1" fmla="val 0"/>
            </a:avLst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78A03DD7-7F05-4469-FA5B-9592CA858243}"/>
              </a:ext>
            </a:extLst>
          </p:cNvPr>
          <p:cNvCxnSpPr>
            <a:cxnSpLocks/>
            <a:stCxn id="24" idx="2"/>
            <a:endCxn id="22" idx="0"/>
          </p:cNvCxnSpPr>
          <p:nvPr/>
        </p:nvCxnSpPr>
        <p:spPr>
          <a:xfrm>
            <a:off x="3578864" y="3018680"/>
            <a:ext cx="2126939" cy="254089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49EC7586-232D-CAAF-E1DC-803C3372EDC4}"/>
              </a:ext>
            </a:extLst>
          </p:cNvPr>
          <p:cNvSpPr txBox="1"/>
          <p:nvPr/>
        </p:nvSpPr>
        <p:spPr>
          <a:xfrm>
            <a:off x="2843553" y="2649348"/>
            <a:ext cx="1470622" cy="369332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FF0000"/>
                </a:solidFill>
              </a:rPr>
              <a:t>380 cps</a:t>
            </a:r>
          </a:p>
        </p:txBody>
      </p:sp>
      <p:sp>
        <p:nvSpPr>
          <p:cNvPr id="25" name="Multiplication Sign 24">
            <a:extLst>
              <a:ext uri="{FF2B5EF4-FFF2-40B4-BE49-F238E27FC236}">
                <a16:creationId xmlns:a16="http://schemas.microsoft.com/office/drawing/2014/main" id="{878619D7-B132-1E7F-3DA1-1EAB5AE77EFD}"/>
              </a:ext>
            </a:extLst>
          </p:cNvPr>
          <p:cNvSpPr/>
          <p:nvPr/>
        </p:nvSpPr>
        <p:spPr>
          <a:xfrm>
            <a:off x="6318197" y="2518038"/>
            <a:ext cx="216000" cy="216000"/>
          </a:xfrm>
          <a:prstGeom prst="mathMultiply">
            <a:avLst>
              <a:gd name="adj1" fmla="val 0"/>
            </a:avLst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E11D283A-DE7D-9785-5557-FD31E65CB599}"/>
              </a:ext>
            </a:extLst>
          </p:cNvPr>
          <p:cNvCxnSpPr>
            <a:cxnSpLocks/>
            <a:stCxn id="27" idx="2"/>
            <a:endCxn id="25" idx="0"/>
          </p:cNvCxnSpPr>
          <p:nvPr/>
        </p:nvCxnSpPr>
        <p:spPr>
          <a:xfrm>
            <a:off x="4243136" y="2315827"/>
            <a:ext cx="2126939" cy="254089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B805038D-8205-178A-D8AE-DD531CF56949}"/>
              </a:ext>
            </a:extLst>
          </p:cNvPr>
          <p:cNvSpPr txBox="1"/>
          <p:nvPr/>
        </p:nvSpPr>
        <p:spPr>
          <a:xfrm>
            <a:off x="3507825" y="1946495"/>
            <a:ext cx="1470622" cy="369332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FF0000"/>
                </a:solidFill>
              </a:rPr>
              <a:t>420 cps</a:t>
            </a:r>
          </a:p>
        </p:txBody>
      </p:sp>
      <p:sp>
        <p:nvSpPr>
          <p:cNvPr id="28" name="Multiplication Sign 27">
            <a:extLst>
              <a:ext uri="{FF2B5EF4-FFF2-40B4-BE49-F238E27FC236}">
                <a16:creationId xmlns:a16="http://schemas.microsoft.com/office/drawing/2014/main" id="{A4D76F41-DCA7-88C0-4FC2-0476E32E5374}"/>
              </a:ext>
            </a:extLst>
          </p:cNvPr>
          <p:cNvSpPr/>
          <p:nvPr/>
        </p:nvSpPr>
        <p:spPr>
          <a:xfrm>
            <a:off x="6724597" y="2044084"/>
            <a:ext cx="216000" cy="216000"/>
          </a:xfrm>
          <a:prstGeom prst="mathMultiply">
            <a:avLst>
              <a:gd name="adj1" fmla="val 0"/>
            </a:avLst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0634ED94-AC9E-3C9B-8965-0AD14CC11940}"/>
              </a:ext>
            </a:extLst>
          </p:cNvPr>
          <p:cNvCxnSpPr>
            <a:cxnSpLocks/>
            <a:stCxn id="30" idx="2"/>
            <a:endCxn id="28" idx="0"/>
          </p:cNvCxnSpPr>
          <p:nvPr/>
        </p:nvCxnSpPr>
        <p:spPr>
          <a:xfrm>
            <a:off x="4649536" y="1841873"/>
            <a:ext cx="2126939" cy="254089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DED21918-630B-AC61-0402-AF2F467537B4}"/>
              </a:ext>
            </a:extLst>
          </p:cNvPr>
          <p:cNvSpPr txBox="1"/>
          <p:nvPr/>
        </p:nvSpPr>
        <p:spPr>
          <a:xfrm>
            <a:off x="3914225" y="1472541"/>
            <a:ext cx="1470622" cy="369332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FF0000"/>
                </a:solidFill>
              </a:rPr>
              <a:t>340 cps</a:t>
            </a:r>
          </a:p>
        </p:txBody>
      </p:sp>
      <p:sp>
        <p:nvSpPr>
          <p:cNvPr id="31" name="Multiplication Sign 30">
            <a:extLst>
              <a:ext uri="{FF2B5EF4-FFF2-40B4-BE49-F238E27FC236}">
                <a16:creationId xmlns:a16="http://schemas.microsoft.com/office/drawing/2014/main" id="{CC07E38D-DCF8-859D-7E64-0F0A91A29C44}"/>
              </a:ext>
            </a:extLst>
          </p:cNvPr>
          <p:cNvSpPr/>
          <p:nvPr/>
        </p:nvSpPr>
        <p:spPr>
          <a:xfrm>
            <a:off x="7105386" y="1658205"/>
            <a:ext cx="216000" cy="216000"/>
          </a:xfrm>
          <a:prstGeom prst="mathMultiply">
            <a:avLst>
              <a:gd name="adj1" fmla="val 0"/>
            </a:avLst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CB926E05-810A-66D5-15D7-1DA2993D40A9}"/>
              </a:ext>
            </a:extLst>
          </p:cNvPr>
          <p:cNvCxnSpPr>
            <a:cxnSpLocks/>
            <a:stCxn id="33" idx="0"/>
            <a:endCxn id="31" idx="2"/>
          </p:cNvCxnSpPr>
          <p:nvPr/>
        </p:nvCxnSpPr>
        <p:spPr>
          <a:xfrm flipH="1" flipV="1">
            <a:off x="7269508" y="1822327"/>
            <a:ext cx="1194157" cy="637760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TextBox 32">
            <a:extLst>
              <a:ext uri="{FF2B5EF4-FFF2-40B4-BE49-F238E27FC236}">
                <a16:creationId xmlns:a16="http://schemas.microsoft.com/office/drawing/2014/main" id="{15768611-4AE9-AABD-4018-84FA9DA97A5A}"/>
              </a:ext>
            </a:extLst>
          </p:cNvPr>
          <p:cNvSpPr txBox="1"/>
          <p:nvPr/>
        </p:nvSpPr>
        <p:spPr>
          <a:xfrm>
            <a:off x="7728354" y="2460087"/>
            <a:ext cx="1470622" cy="369332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FF0000"/>
                </a:solidFill>
              </a:rPr>
              <a:t>150 cps</a:t>
            </a:r>
          </a:p>
        </p:txBody>
      </p:sp>
      <p:sp>
        <p:nvSpPr>
          <p:cNvPr id="41" name="Multiplication Sign 40">
            <a:extLst>
              <a:ext uri="{FF2B5EF4-FFF2-40B4-BE49-F238E27FC236}">
                <a16:creationId xmlns:a16="http://schemas.microsoft.com/office/drawing/2014/main" id="{102F1B7E-114A-5440-CBC2-6B4A2C1053F5}"/>
              </a:ext>
            </a:extLst>
          </p:cNvPr>
          <p:cNvSpPr/>
          <p:nvPr/>
        </p:nvSpPr>
        <p:spPr>
          <a:xfrm>
            <a:off x="7301568" y="1411402"/>
            <a:ext cx="216000" cy="216000"/>
          </a:xfrm>
          <a:prstGeom prst="mathMultiply">
            <a:avLst>
              <a:gd name="adj1" fmla="val 0"/>
            </a:avLst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E427F671-EB4A-D416-71DE-A9B8C72F2062}"/>
              </a:ext>
            </a:extLst>
          </p:cNvPr>
          <p:cNvCxnSpPr>
            <a:cxnSpLocks/>
            <a:stCxn id="43" idx="0"/>
            <a:endCxn id="41" idx="2"/>
          </p:cNvCxnSpPr>
          <p:nvPr/>
        </p:nvCxnSpPr>
        <p:spPr>
          <a:xfrm flipH="1" flipV="1">
            <a:off x="7465690" y="1575524"/>
            <a:ext cx="1790072" cy="393393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3" name="TextBox 42">
            <a:extLst>
              <a:ext uri="{FF2B5EF4-FFF2-40B4-BE49-F238E27FC236}">
                <a16:creationId xmlns:a16="http://schemas.microsoft.com/office/drawing/2014/main" id="{CF2A8235-5C01-B3B5-FB0D-B696A9C230B2}"/>
              </a:ext>
            </a:extLst>
          </p:cNvPr>
          <p:cNvSpPr txBox="1"/>
          <p:nvPr/>
        </p:nvSpPr>
        <p:spPr>
          <a:xfrm>
            <a:off x="8520451" y="1968917"/>
            <a:ext cx="1470622" cy="369332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FF0000"/>
                </a:solidFill>
              </a:rPr>
              <a:t>140 cps</a:t>
            </a:r>
          </a:p>
        </p:txBody>
      </p:sp>
      <p:sp>
        <p:nvSpPr>
          <p:cNvPr id="45" name="Multiplication Sign 44">
            <a:extLst>
              <a:ext uri="{FF2B5EF4-FFF2-40B4-BE49-F238E27FC236}">
                <a16:creationId xmlns:a16="http://schemas.microsoft.com/office/drawing/2014/main" id="{21F9DB42-6E4B-1B97-4BC6-A83F009F0EEF}"/>
              </a:ext>
            </a:extLst>
          </p:cNvPr>
          <p:cNvSpPr/>
          <p:nvPr/>
        </p:nvSpPr>
        <p:spPr>
          <a:xfrm>
            <a:off x="7675986" y="982704"/>
            <a:ext cx="216000" cy="216000"/>
          </a:xfrm>
          <a:prstGeom prst="mathMultiply">
            <a:avLst>
              <a:gd name="adj1" fmla="val 0"/>
            </a:avLst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36A96461-2577-0711-CFEE-C1C8178B6BA2}"/>
              </a:ext>
            </a:extLst>
          </p:cNvPr>
          <p:cNvCxnSpPr>
            <a:cxnSpLocks/>
            <a:stCxn id="47" idx="0"/>
            <a:endCxn id="45" idx="2"/>
          </p:cNvCxnSpPr>
          <p:nvPr/>
        </p:nvCxnSpPr>
        <p:spPr>
          <a:xfrm flipH="1" flipV="1">
            <a:off x="7840108" y="1146826"/>
            <a:ext cx="2150965" cy="287856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7" name="TextBox 46">
            <a:extLst>
              <a:ext uri="{FF2B5EF4-FFF2-40B4-BE49-F238E27FC236}">
                <a16:creationId xmlns:a16="http://schemas.microsoft.com/office/drawing/2014/main" id="{0A28923F-34FE-9C8A-178C-B81D4C642E85}"/>
              </a:ext>
            </a:extLst>
          </p:cNvPr>
          <p:cNvSpPr txBox="1"/>
          <p:nvPr/>
        </p:nvSpPr>
        <p:spPr>
          <a:xfrm>
            <a:off x="9255762" y="1434682"/>
            <a:ext cx="1470622" cy="369332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FF0000"/>
                </a:solidFill>
              </a:rPr>
              <a:t>80 cps</a:t>
            </a:r>
          </a:p>
        </p:txBody>
      </p:sp>
    </p:spTree>
    <p:extLst>
      <p:ext uri="{BB962C8B-B14F-4D97-AF65-F5344CB8AC3E}">
        <p14:creationId xmlns:p14="http://schemas.microsoft.com/office/powerpoint/2010/main" val="17013028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85024D9B-B085-E425-6A7E-F1E720D01F1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298"/>
            <a:ext cx="12192000" cy="6435003"/>
          </a:xfrm>
          <a:prstGeom prst="rect">
            <a:avLst/>
          </a:prstGeom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C6B1B5D-B5BF-75A1-8AE2-A294F34F6D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E8F237-0984-4F47-912C-40F957CA4038}" type="slidenum">
              <a:rPr lang="en-GB" smtClean="0"/>
              <a:t>4</a:t>
            </a:fld>
            <a:endParaRPr lang="en-GB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F42DC51-6FBD-4737-0529-6944B048EFD6}"/>
              </a:ext>
            </a:extLst>
          </p:cNvPr>
          <p:cNvSpPr txBox="1"/>
          <p:nvPr/>
        </p:nvSpPr>
        <p:spPr>
          <a:xfrm>
            <a:off x="1033463" y="24501"/>
            <a:ext cx="6226175" cy="92333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b="1" dirty="0"/>
              <a:t>Survey done on the 10.10.24 (14h00 – 14h30)</a:t>
            </a:r>
          </a:p>
          <a:p>
            <a:pPr algn="ctr"/>
            <a:r>
              <a:rPr lang="en-GB" b="1" dirty="0"/>
              <a:t>Beam cut at 07h20: 6h40 decay</a:t>
            </a:r>
          </a:p>
          <a:p>
            <a:pPr algn="ctr"/>
            <a:r>
              <a:rPr lang="en-GB" b="1" dirty="0"/>
              <a:t>All values are raw values: background to be subtracted</a:t>
            </a:r>
          </a:p>
        </p:txBody>
      </p:sp>
    </p:spTree>
    <p:extLst>
      <p:ext uri="{BB962C8B-B14F-4D97-AF65-F5344CB8AC3E}">
        <p14:creationId xmlns:p14="http://schemas.microsoft.com/office/powerpoint/2010/main" val="8304863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DD9C6EC1-9DFF-3649-FDC5-0C1F2D35D29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803"/>
            <a:ext cx="12192000" cy="6518194"/>
          </a:xfrm>
          <a:prstGeom prst="rect">
            <a:avLst/>
          </a:prstGeom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3226D24-2EAC-78B6-7A2A-1A1EAF2200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477000"/>
            <a:ext cx="2743200" cy="365125"/>
          </a:xfrm>
        </p:spPr>
        <p:txBody>
          <a:bodyPr/>
          <a:lstStyle/>
          <a:p>
            <a:fld id="{17E8F237-0984-4F47-912C-40F957CA4038}" type="slidenum">
              <a:rPr lang="en-GB" smtClean="0"/>
              <a:t>5</a:t>
            </a:fld>
            <a:endParaRPr lang="en-GB" dirty="0"/>
          </a:p>
        </p:txBody>
      </p:sp>
      <p:sp>
        <p:nvSpPr>
          <p:cNvPr id="2" name="Multiplication Sign 1">
            <a:extLst>
              <a:ext uri="{FF2B5EF4-FFF2-40B4-BE49-F238E27FC236}">
                <a16:creationId xmlns:a16="http://schemas.microsoft.com/office/drawing/2014/main" id="{101B27B5-6028-907F-C7C5-81A31AD9628D}"/>
              </a:ext>
            </a:extLst>
          </p:cNvPr>
          <p:cNvSpPr/>
          <p:nvPr/>
        </p:nvSpPr>
        <p:spPr>
          <a:xfrm>
            <a:off x="6041375" y="929357"/>
            <a:ext cx="216000" cy="216000"/>
          </a:xfrm>
          <a:prstGeom prst="mathMultiply">
            <a:avLst>
              <a:gd name="adj1" fmla="val 0"/>
            </a:avLst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BE5387B6-C2AE-378F-04FD-57950499976C}"/>
              </a:ext>
            </a:extLst>
          </p:cNvPr>
          <p:cNvCxnSpPr>
            <a:cxnSpLocks/>
            <a:stCxn id="4" idx="0"/>
            <a:endCxn id="2" idx="3"/>
          </p:cNvCxnSpPr>
          <p:nvPr/>
        </p:nvCxnSpPr>
        <p:spPr>
          <a:xfrm flipV="1">
            <a:off x="5522064" y="1093479"/>
            <a:ext cx="571189" cy="426385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TextBox 3">
            <a:extLst>
              <a:ext uri="{FF2B5EF4-FFF2-40B4-BE49-F238E27FC236}">
                <a16:creationId xmlns:a16="http://schemas.microsoft.com/office/drawing/2014/main" id="{F1D91835-B5DE-9106-C90F-8E42297010E8}"/>
              </a:ext>
            </a:extLst>
          </p:cNvPr>
          <p:cNvSpPr txBox="1"/>
          <p:nvPr/>
        </p:nvSpPr>
        <p:spPr>
          <a:xfrm>
            <a:off x="4786753" y="1519864"/>
            <a:ext cx="1470622" cy="369332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FF0000"/>
                </a:solidFill>
              </a:rPr>
              <a:t>95 cps</a:t>
            </a:r>
          </a:p>
        </p:txBody>
      </p:sp>
      <p:sp>
        <p:nvSpPr>
          <p:cNvPr id="9" name="Multiplication Sign 8">
            <a:extLst>
              <a:ext uri="{FF2B5EF4-FFF2-40B4-BE49-F238E27FC236}">
                <a16:creationId xmlns:a16="http://schemas.microsoft.com/office/drawing/2014/main" id="{FBBA20D1-22B0-EDFA-7330-5F6E0F431EC0}"/>
              </a:ext>
            </a:extLst>
          </p:cNvPr>
          <p:cNvSpPr/>
          <p:nvPr/>
        </p:nvSpPr>
        <p:spPr>
          <a:xfrm>
            <a:off x="1182410" y="985479"/>
            <a:ext cx="216000" cy="216000"/>
          </a:xfrm>
          <a:prstGeom prst="mathMultiply">
            <a:avLst>
              <a:gd name="adj1" fmla="val 0"/>
            </a:avLst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5DE7C2CE-0D41-D823-F5D2-78E99A7641D7}"/>
              </a:ext>
            </a:extLst>
          </p:cNvPr>
          <p:cNvCxnSpPr>
            <a:cxnSpLocks/>
            <a:stCxn id="11" idx="0"/>
            <a:endCxn id="9" idx="3"/>
          </p:cNvCxnSpPr>
          <p:nvPr/>
        </p:nvCxnSpPr>
        <p:spPr>
          <a:xfrm flipV="1">
            <a:off x="765176" y="1149601"/>
            <a:ext cx="469112" cy="627555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CE94D0FA-2D94-F204-3F0C-E62126331161}"/>
              </a:ext>
            </a:extLst>
          </p:cNvPr>
          <p:cNvSpPr txBox="1"/>
          <p:nvPr/>
        </p:nvSpPr>
        <p:spPr>
          <a:xfrm>
            <a:off x="29865" y="1777156"/>
            <a:ext cx="1470622" cy="369332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FF0000"/>
                </a:solidFill>
              </a:rPr>
              <a:t>55 cps</a:t>
            </a:r>
          </a:p>
        </p:txBody>
      </p:sp>
      <p:sp>
        <p:nvSpPr>
          <p:cNvPr id="12" name="Multiplication Sign 11">
            <a:extLst>
              <a:ext uri="{FF2B5EF4-FFF2-40B4-BE49-F238E27FC236}">
                <a16:creationId xmlns:a16="http://schemas.microsoft.com/office/drawing/2014/main" id="{A7B06D3C-CD38-0ED6-8536-614D558FA1EF}"/>
              </a:ext>
            </a:extLst>
          </p:cNvPr>
          <p:cNvSpPr/>
          <p:nvPr/>
        </p:nvSpPr>
        <p:spPr>
          <a:xfrm>
            <a:off x="1398410" y="1307462"/>
            <a:ext cx="216000" cy="216000"/>
          </a:xfrm>
          <a:prstGeom prst="mathMultiply">
            <a:avLst>
              <a:gd name="adj1" fmla="val 0"/>
            </a:avLst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41561FF4-754C-DAFF-39D9-4FD4BC7DB513}"/>
              </a:ext>
            </a:extLst>
          </p:cNvPr>
          <p:cNvCxnSpPr>
            <a:cxnSpLocks/>
            <a:stCxn id="14" idx="0"/>
            <a:endCxn id="12" idx="2"/>
          </p:cNvCxnSpPr>
          <p:nvPr/>
        </p:nvCxnSpPr>
        <p:spPr>
          <a:xfrm flipH="1" flipV="1">
            <a:off x="1562532" y="1471584"/>
            <a:ext cx="252106" cy="1032554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37B13034-B9FF-B09E-F289-FFBBBD344F58}"/>
              </a:ext>
            </a:extLst>
          </p:cNvPr>
          <p:cNvSpPr txBox="1"/>
          <p:nvPr/>
        </p:nvSpPr>
        <p:spPr>
          <a:xfrm>
            <a:off x="1079327" y="2504138"/>
            <a:ext cx="1470622" cy="369332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FF0000"/>
                </a:solidFill>
              </a:rPr>
              <a:t>75 cps</a:t>
            </a:r>
          </a:p>
        </p:txBody>
      </p:sp>
      <p:sp>
        <p:nvSpPr>
          <p:cNvPr id="15" name="Multiplication Sign 14">
            <a:extLst>
              <a:ext uri="{FF2B5EF4-FFF2-40B4-BE49-F238E27FC236}">
                <a16:creationId xmlns:a16="http://schemas.microsoft.com/office/drawing/2014/main" id="{EFF89435-2E2E-B404-56EE-E53F5B3783C4}"/>
              </a:ext>
            </a:extLst>
          </p:cNvPr>
          <p:cNvSpPr/>
          <p:nvPr/>
        </p:nvSpPr>
        <p:spPr>
          <a:xfrm>
            <a:off x="1686622" y="1579673"/>
            <a:ext cx="216000" cy="216000"/>
          </a:xfrm>
          <a:prstGeom prst="mathMultiply">
            <a:avLst>
              <a:gd name="adj1" fmla="val 0"/>
            </a:avLst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13C2D9E9-5B3D-7414-51E5-03A710C9EB41}"/>
              </a:ext>
            </a:extLst>
          </p:cNvPr>
          <p:cNvCxnSpPr>
            <a:cxnSpLocks/>
            <a:stCxn id="17" idx="0"/>
            <a:endCxn id="15" idx="2"/>
          </p:cNvCxnSpPr>
          <p:nvPr/>
        </p:nvCxnSpPr>
        <p:spPr>
          <a:xfrm flipH="1" flipV="1">
            <a:off x="1850744" y="1743795"/>
            <a:ext cx="1685117" cy="1042335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D233AAC6-50E5-E5C5-7388-913A0878E086}"/>
              </a:ext>
            </a:extLst>
          </p:cNvPr>
          <p:cNvSpPr txBox="1"/>
          <p:nvPr/>
        </p:nvSpPr>
        <p:spPr>
          <a:xfrm>
            <a:off x="2800550" y="2786130"/>
            <a:ext cx="1470622" cy="369332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FF0000"/>
                </a:solidFill>
              </a:rPr>
              <a:t>85 cps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D55CC0FA-6C2E-996D-A81A-4B0CC864FF3D}"/>
              </a:ext>
            </a:extLst>
          </p:cNvPr>
          <p:cNvSpPr txBox="1"/>
          <p:nvPr/>
        </p:nvSpPr>
        <p:spPr>
          <a:xfrm>
            <a:off x="848758" y="4626391"/>
            <a:ext cx="5482339" cy="923330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FF0000"/>
                </a:solidFill>
              </a:rPr>
              <a:t>Activated air measured in TCC8 part of ECN3. Not possible to perform BGO scan with activated air background -&gt; second survey planned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CB96734B-A662-3CE9-A4ED-B567B0D2165D}"/>
              </a:ext>
            </a:extLst>
          </p:cNvPr>
          <p:cNvSpPr txBox="1"/>
          <p:nvPr/>
        </p:nvSpPr>
        <p:spPr>
          <a:xfrm>
            <a:off x="2982913" y="24501"/>
            <a:ext cx="6226175" cy="92333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b="1" dirty="0"/>
              <a:t>Survey done on the 02.10.24 (09h35 – 10h30)</a:t>
            </a:r>
          </a:p>
          <a:p>
            <a:pPr algn="ctr"/>
            <a:r>
              <a:rPr lang="en-GB" b="1" dirty="0"/>
              <a:t>Beam cut at 08h35: 1h decay</a:t>
            </a:r>
          </a:p>
          <a:p>
            <a:pPr algn="ctr"/>
            <a:r>
              <a:rPr lang="en-GB" b="1" dirty="0"/>
              <a:t>All values are raw values: background to be subtracted</a:t>
            </a:r>
          </a:p>
        </p:txBody>
      </p:sp>
    </p:spTree>
    <p:extLst>
      <p:ext uri="{BB962C8B-B14F-4D97-AF65-F5344CB8AC3E}">
        <p14:creationId xmlns:p14="http://schemas.microsoft.com/office/powerpoint/2010/main" val="171986125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B84C1E46-E2D3-8A02-4C14-47FDEBC07FB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1392"/>
            <a:ext cx="12192000" cy="6579315"/>
          </a:xfrm>
          <a:prstGeom prst="rect">
            <a:avLst/>
          </a:prstGeom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62AF8B6-A430-3349-40EF-C16F9D09DB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546850"/>
            <a:ext cx="2743200" cy="365125"/>
          </a:xfrm>
        </p:spPr>
        <p:txBody>
          <a:bodyPr/>
          <a:lstStyle/>
          <a:p>
            <a:fld id="{17E8F237-0984-4F47-912C-40F957CA4038}" type="slidenum">
              <a:rPr lang="en-GB" smtClean="0"/>
              <a:t>6</a:t>
            </a:fld>
            <a:endParaRPr lang="en-GB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80BC09E-09CC-91B3-6227-BDC33442508A}"/>
              </a:ext>
            </a:extLst>
          </p:cNvPr>
          <p:cNvSpPr txBox="1"/>
          <p:nvPr/>
        </p:nvSpPr>
        <p:spPr>
          <a:xfrm>
            <a:off x="1414463" y="24501"/>
            <a:ext cx="6226175" cy="92333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b="1" dirty="0"/>
              <a:t>Survey done on the 02.10.24 (09h35 – 10h30)</a:t>
            </a:r>
          </a:p>
          <a:p>
            <a:pPr algn="ctr"/>
            <a:r>
              <a:rPr lang="en-GB" b="1" dirty="0"/>
              <a:t>Beam cut at 08h35: 1h decay</a:t>
            </a:r>
          </a:p>
          <a:p>
            <a:pPr algn="ctr"/>
            <a:r>
              <a:rPr lang="en-GB" b="1" dirty="0"/>
              <a:t>All values are raw values: background to be subtracted</a:t>
            </a: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64AC7D1C-3AC7-3E54-3BF3-C201879C073D}"/>
              </a:ext>
            </a:extLst>
          </p:cNvPr>
          <p:cNvCxnSpPr>
            <a:cxnSpLocks/>
            <a:stCxn id="7" idx="0"/>
          </p:cNvCxnSpPr>
          <p:nvPr/>
        </p:nvCxnSpPr>
        <p:spPr>
          <a:xfrm flipV="1">
            <a:off x="4483698" y="625394"/>
            <a:ext cx="4270076" cy="1275470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EC96EE5D-B27E-84B1-3ABE-20581F0A3795}"/>
              </a:ext>
            </a:extLst>
          </p:cNvPr>
          <p:cNvSpPr txBox="1"/>
          <p:nvPr/>
        </p:nvSpPr>
        <p:spPr>
          <a:xfrm>
            <a:off x="2702523" y="1900864"/>
            <a:ext cx="3562349" cy="646331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FF0000"/>
                </a:solidFill>
              </a:rPr>
              <a:t>55 – 60 cps at contact (background)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8EB2534F-A0A5-9696-9513-88BA4B7166D7}"/>
              </a:ext>
            </a:extLst>
          </p:cNvPr>
          <p:cNvCxnSpPr/>
          <p:nvPr/>
        </p:nvCxnSpPr>
        <p:spPr>
          <a:xfrm flipH="1">
            <a:off x="7810500" y="31392"/>
            <a:ext cx="1466850" cy="1594208"/>
          </a:xfrm>
          <a:prstGeom prst="straightConnector1">
            <a:avLst/>
          </a:prstGeom>
          <a:ln>
            <a:solidFill>
              <a:srgbClr val="FF0000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1337279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FD95DBE3-CFFD-8ABC-D11F-DB83D20E85F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9169" y="0"/>
            <a:ext cx="11333662" cy="6457051"/>
          </a:xfrm>
          <a:prstGeom prst="rect">
            <a:avLst/>
          </a:prstGeom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DAC635D-59F4-839C-8E32-FC7C7503E2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457950"/>
            <a:ext cx="2743200" cy="365125"/>
          </a:xfrm>
        </p:spPr>
        <p:txBody>
          <a:bodyPr/>
          <a:lstStyle/>
          <a:p>
            <a:fld id="{17E8F237-0984-4F47-912C-40F957CA4038}" type="slidenum">
              <a:rPr lang="en-GB" smtClean="0"/>
              <a:t>7</a:t>
            </a:fld>
            <a:endParaRPr lang="en-GB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A259721-001A-C28A-2BB6-AADF1F0202B9}"/>
              </a:ext>
            </a:extLst>
          </p:cNvPr>
          <p:cNvSpPr txBox="1"/>
          <p:nvPr/>
        </p:nvSpPr>
        <p:spPr>
          <a:xfrm>
            <a:off x="2982913" y="24501"/>
            <a:ext cx="6226175" cy="92333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b="1" dirty="0"/>
              <a:t>Survey done on the 02.10.24 (09h35 – 10h30)</a:t>
            </a:r>
          </a:p>
          <a:p>
            <a:pPr algn="ctr"/>
            <a:r>
              <a:rPr lang="en-GB" b="1" dirty="0"/>
              <a:t>Beam cut at 08h35: 1h decay</a:t>
            </a:r>
          </a:p>
          <a:p>
            <a:pPr algn="ctr"/>
            <a:r>
              <a:rPr lang="en-GB" b="1" dirty="0"/>
              <a:t>All values are raw values: background to be subtracted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2609DDB7-F15F-06AF-5627-510B9F827DE6}"/>
              </a:ext>
            </a:extLst>
          </p:cNvPr>
          <p:cNvSpPr/>
          <p:nvPr/>
        </p:nvSpPr>
        <p:spPr>
          <a:xfrm rot="18720000">
            <a:off x="7774032" y="1530380"/>
            <a:ext cx="2283528" cy="164476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dirty="0"/>
              <a:t>Tube before beam dump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07C4576-A4E7-7C33-50AE-8859E906224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10600" y="2370091"/>
            <a:ext cx="3186431" cy="2465433"/>
          </a:xfrm>
          <a:prstGeom prst="rect">
            <a:avLst/>
          </a:prstGeom>
          <a:ln>
            <a:solidFill>
              <a:srgbClr val="FF0000"/>
            </a:solidFill>
          </a:ln>
        </p:spPr>
      </p:pic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971C036B-5D4B-972E-0C09-04ABFC4EB428}"/>
              </a:ext>
            </a:extLst>
          </p:cNvPr>
          <p:cNvCxnSpPr>
            <a:stCxn id="3" idx="2"/>
            <a:endCxn id="7" idx="0"/>
          </p:cNvCxnSpPr>
          <p:nvPr/>
        </p:nvCxnSpPr>
        <p:spPr>
          <a:xfrm>
            <a:off x="8976911" y="1667646"/>
            <a:ext cx="1226905" cy="702445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Multiplication Sign 9">
            <a:extLst>
              <a:ext uri="{FF2B5EF4-FFF2-40B4-BE49-F238E27FC236}">
                <a16:creationId xmlns:a16="http://schemas.microsoft.com/office/drawing/2014/main" id="{3468CD52-995A-2F99-7608-AB8A100C0FF0}"/>
              </a:ext>
            </a:extLst>
          </p:cNvPr>
          <p:cNvSpPr/>
          <p:nvPr/>
        </p:nvSpPr>
        <p:spPr>
          <a:xfrm>
            <a:off x="9778900" y="3256132"/>
            <a:ext cx="216000" cy="216000"/>
          </a:xfrm>
          <a:prstGeom prst="mathMultiply">
            <a:avLst>
              <a:gd name="adj1" fmla="val 0"/>
            </a:avLst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F4B1233D-DA4D-F1B9-54B2-03EA6BBA4279}"/>
              </a:ext>
            </a:extLst>
          </p:cNvPr>
          <p:cNvCxnSpPr>
            <a:cxnSpLocks/>
            <a:stCxn id="10" idx="1"/>
            <a:endCxn id="14" idx="2"/>
          </p:cNvCxnSpPr>
          <p:nvPr/>
        </p:nvCxnSpPr>
        <p:spPr>
          <a:xfrm flipV="1">
            <a:off x="9943022" y="2874448"/>
            <a:ext cx="985088" cy="433562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5C30BBDA-CCCC-989C-EB3A-0671F6A829DC}"/>
              </a:ext>
            </a:extLst>
          </p:cNvPr>
          <p:cNvSpPr txBox="1"/>
          <p:nvPr/>
        </p:nvSpPr>
        <p:spPr>
          <a:xfrm>
            <a:off x="10162935" y="2505116"/>
            <a:ext cx="1530350" cy="369332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FF0000"/>
                </a:solidFill>
              </a:rPr>
              <a:t>Sample n°20</a:t>
            </a:r>
          </a:p>
        </p:txBody>
      </p:sp>
      <p:sp>
        <p:nvSpPr>
          <p:cNvPr id="16" name="Multiplication Sign 15">
            <a:extLst>
              <a:ext uri="{FF2B5EF4-FFF2-40B4-BE49-F238E27FC236}">
                <a16:creationId xmlns:a16="http://schemas.microsoft.com/office/drawing/2014/main" id="{A1A4CE9A-BADC-6E1A-573C-E2EE26E20AEB}"/>
              </a:ext>
            </a:extLst>
          </p:cNvPr>
          <p:cNvSpPr/>
          <p:nvPr/>
        </p:nvSpPr>
        <p:spPr>
          <a:xfrm>
            <a:off x="9359068" y="3148132"/>
            <a:ext cx="216000" cy="216000"/>
          </a:xfrm>
          <a:prstGeom prst="mathMultiply">
            <a:avLst>
              <a:gd name="adj1" fmla="val 0"/>
            </a:avLst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40F5DDED-4BA9-B030-5CBD-CB3ACFE641A0}"/>
              </a:ext>
            </a:extLst>
          </p:cNvPr>
          <p:cNvCxnSpPr>
            <a:cxnSpLocks/>
            <a:stCxn id="20" idx="0"/>
            <a:endCxn id="16" idx="3"/>
          </p:cNvCxnSpPr>
          <p:nvPr/>
        </p:nvCxnSpPr>
        <p:spPr>
          <a:xfrm flipV="1">
            <a:off x="8228338" y="3312254"/>
            <a:ext cx="1182608" cy="1709725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833385BE-0A9C-AAB9-23FD-AD063BA7BD95}"/>
              </a:ext>
            </a:extLst>
          </p:cNvPr>
          <p:cNvSpPr txBox="1"/>
          <p:nvPr/>
        </p:nvSpPr>
        <p:spPr>
          <a:xfrm>
            <a:off x="7179326" y="5021979"/>
            <a:ext cx="2098023" cy="369332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FF0000"/>
                </a:solidFill>
              </a:rPr>
              <a:t>1200 cps, 2 uSv/h</a:t>
            </a:r>
          </a:p>
        </p:txBody>
      </p:sp>
      <p:sp>
        <p:nvSpPr>
          <p:cNvPr id="23" name="Multiplication Sign 22">
            <a:extLst>
              <a:ext uri="{FF2B5EF4-FFF2-40B4-BE49-F238E27FC236}">
                <a16:creationId xmlns:a16="http://schemas.microsoft.com/office/drawing/2014/main" id="{EEFE5901-B5F8-19F2-431A-0A24F79FF397}"/>
              </a:ext>
            </a:extLst>
          </p:cNvPr>
          <p:cNvSpPr/>
          <p:nvPr/>
        </p:nvSpPr>
        <p:spPr>
          <a:xfrm>
            <a:off x="11477285" y="3961139"/>
            <a:ext cx="216000" cy="216000"/>
          </a:xfrm>
          <a:prstGeom prst="mathMultiply">
            <a:avLst>
              <a:gd name="adj1" fmla="val 0"/>
            </a:avLst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DAEAAA09-F8A5-EC91-3766-08B43F592A9C}"/>
              </a:ext>
            </a:extLst>
          </p:cNvPr>
          <p:cNvCxnSpPr>
            <a:cxnSpLocks/>
            <a:stCxn id="25" idx="0"/>
            <a:endCxn id="23" idx="3"/>
          </p:cNvCxnSpPr>
          <p:nvPr/>
        </p:nvCxnSpPr>
        <p:spPr>
          <a:xfrm flipV="1">
            <a:off x="10346555" y="4125261"/>
            <a:ext cx="1182608" cy="1709725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FB67B2FA-EA00-0224-F81C-DF3A8B71C471}"/>
              </a:ext>
            </a:extLst>
          </p:cNvPr>
          <p:cNvSpPr txBox="1"/>
          <p:nvPr/>
        </p:nvSpPr>
        <p:spPr>
          <a:xfrm>
            <a:off x="9297543" y="5834986"/>
            <a:ext cx="2098023" cy="369332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FF0000"/>
                </a:solidFill>
              </a:rPr>
              <a:t>200 cps, 0.3 uSv/h</a:t>
            </a:r>
          </a:p>
        </p:txBody>
      </p:sp>
      <p:sp>
        <p:nvSpPr>
          <p:cNvPr id="30" name="Multiplication Sign 29">
            <a:extLst>
              <a:ext uri="{FF2B5EF4-FFF2-40B4-BE49-F238E27FC236}">
                <a16:creationId xmlns:a16="http://schemas.microsoft.com/office/drawing/2014/main" id="{2D9AF174-1E21-2E01-27A7-D6417B17F5C4}"/>
              </a:ext>
            </a:extLst>
          </p:cNvPr>
          <p:cNvSpPr/>
          <p:nvPr/>
        </p:nvSpPr>
        <p:spPr>
          <a:xfrm>
            <a:off x="6917675" y="3386807"/>
            <a:ext cx="216000" cy="216000"/>
          </a:xfrm>
          <a:prstGeom prst="mathMultiply">
            <a:avLst>
              <a:gd name="adj1" fmla="val 0"/>
            </a:avLst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F9D82FBF-9267-4BAE-1900-56FD705072F9}"/>
              </a:ext>
            </a:extLst>
          </p:cNvPr>
          <p:cNvCxnSpPr>
            <a:cxnSpLocks/>
            <a:stCxn id="32" idx="0"/>
            <a:endCxn id="30" idx="3"/>
          </p:cNvCxnSpPr>
          <p:nvPr/>
        </p:nvCxnSpPr>
        <p:spPr>
          <a:xfrm flipV="1">
            <a:off x="3804248" y="3550929"/>
            <a:ext cx="3165305" cy="870885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2" name="TextBox 31">
            <a:extLst>
              <a:ext uri="{FF2B5EF4-FFF2-40B4-BE49-F238E27FC236}">
                <a16:creationId xmlns:a16="http://schemas.microsoft.com/office/drawing/2014/main" id="{FBD742E3-ADA3-0327-F364-A74838B0E633}"/>
              </a:ext>
            </a:extLst>
          </p:cNvPr>
          <p:cNvSpPr txBox="1"/>
          <p:nvPr/>
        </p:nvSpPr>
        <p:spPr>
          <a:xfrm>
            <a:off x="2023073" y="4421814"/>
            <a:ext cx="3562349" cy="1200329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FF0000"/>
                </a:solidFill>
              </a:rPr>
              <a:t>180 cps at 1m of the beam pipe</a:t>
            </a:r>
          </a:p>
          <a:p>
            <a:pPr algn="ctr"/>
            <a:endParaRPr lang="en-GB" dirty="0">
              <a:solidFill>
                <a:srgbClr val="FF0000"/>
              </a:solidFill>
            </a:endParaRPr>
          </a:p>
          <a:p>
            <a:pPr algn="ctr"/>
            <a:r>
              <a:rPr lang="en-GB" dirty="0">
                <a:solidFill>
                  <a:srgbClr val="FF0000"/>
                </a:solidFill>
              </a:rPr>
              <a:t>1500 cps, 2.5 uSv/h on contact of the beam pipe</a:t>
            </a:r>
          </a:p>
        </p:txBody>
      </p:sp>
    </p:spTree>
    <p:extLst>
      <p:ext uri="{BB962C8B-B14F-4D97-AF65-F5344CB8AC3E}">
        <p14:creationId xmlns:p14="http://schemas.microsoft.com/office/powerpoint/2010/main" val="280203449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B27352-1FD2-5BA6-BB6F-2EBB249729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First operational clearance proposal</a:t>
            </a: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BA7F7AA0-E4C7-1CA3-8ACA-62885D18362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2354855"/>
            <a:ext cx="10515600" cy="3292878"/>
          </a:xfr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EE0AC8F-ED16-C047-3B50-BF410F5E64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E8F237-0984-4F47-912C-40F957CA4038}" type="slidenum">
              <a:rPr lang="en-GB" smtClean="0"/>
              <a:t>8</a:t>
            </a:fld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7004C0F-82B5-D8C5-92EA-336C80AB936E}"/>
              </a:ext>
            </a:extLst>
          </p:cNvPr>
          <p:cNvSpPr/>
          <p:nvPr/>
        </p:nvSpPr>
        <p:spPr>
          <a:xfrm>
            <a:off x="1188242" y="3524249"/>
            <a:ext cx="2544763" cy="700881"/>
          </a:xfrm>
          <a:custGeom>
            <a:avLst/>
            <a:gdLst>
              <a:gd name="connsiteX0" fmla="*/ 0 w 2559050"/>
              <a:gd name="connsiteY0" fmla="*/ 0 h 774700"/>
              <a:gd name="connsiteX1" fmla="*/ 2559050 w 2559050"/>
              <a:gd name="connsiteY1" fmla="*/ 0 h 774700"/>
              <a:gd name="connsiteX2" fmla="*/ 2559050 w 2559050"/>
              <a:gd name="connsiteY2" fmla="*/ 774700 h 774700"/>
              <a:gd name="connsiteX3" fmla="*/ 0 w 2559050"/>
              <a:gd name="connsiteY3" fmla="*/ 774700 h 774700"/>
              <a:gd name="connsiteX4" fmla="*/ 0 w 2559050"/>
              <a:gd name="connsiteY4" fmla="*/ 0 h 774700"/>
              <a:gd name="connsiteX0" fmla="*/ 0 w 2559050"/>
              <a:gd name="connsiteY0" fmla="*/ 0 h 774700"/>
              <a:gd name="connsiteX1" fmla="*/ 2532856 w 2559050"/>
              <a:gd name="connsiteY1" fmla="*/ 414337 h 774700"/>
              <a:gd name="connsiteX2" fmla="*/ 2559050 w 2559050"/>
              <a:gd name="connsiteY2" fmla="*/ 774700 h 774700"/>
              <a:gd name="connsiteX3" fmla="*/ 0 w 2559050"/>
              <a:gd name="connsiteY3" fmla="*/ 774700 h 774700"/>
              <a:gd name="connsiteX4" fmla="*/ 0 w 2559050"/>
              <a:gd name="connsiteY4" fmla="*/ 0 h 774700"/>
              <a:gd name="connsiteX0" fmla="*/ 0 w 2532856"/>
              <a:gd name="connsiteY0" fmla="*/ 0 h 774700"/>
              <a:gd name="connsiteX1" fmla="*/ 2532856 w 2532856"/>
              <a:gd name="connsiteY1" fmla="*/ 414337 h 774700"/>
              <a:gd name="connsiteX2" fmla="*/ 2523331 w 2532856"/>
              <a:gd name="connsiteY2" fmla="*/ 700881 h 774700"/>
              <a:gd name="connsiteX3" fmla="*/ 0 w 2532856"/>
              <a:gd name="connsiteY3" fmla="*/ 774700 h 774700"/>
              <a:gd name="connsiteX4" fmla="*/ 0 w 2532856"/>
              <a:gd name="connsiteY4" fmla="*/ 0 h 774700"/>
              <a:gd name="connsiteX0" fmla="*/ 11907 w 2544763"/>
              <a:gd name="connsiteY0" fmla="*/ 0 h 700881"/>
              <a:gd name="connsiteX1" fmla="*/ 2544763 w 2544763"/>
              <a:gd name="connsiteY1" fmla="*/ 414337 h 700881"/>
              <a:gd name="connsiteX2" fmla="*/ 2535238 w 2544763"/>
              <a:gd name="connsiteY2" fmla="*/ 700881 h 700881"/>
              <a:gd name="connsiteX3" fmla="*/ 0 w 2544763"/>
              <a:gd name="connsiteY3" fmla="*/ 307975 h 700881"/>
              <a:gd name="connsiteX4" fmla="*/ 11907 w 2544763"/>
              <a:gd name="connsiteY4" fmla="*/ 0 h 7008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44763" h="700881">
                <a:moveTo>
                  <a:pt x="11907" y="0"/>
                </a:moveTo>
                <a:lnTo>
                  <a:pt x="2544763" y="414337"/>
                </a:lnTo>
                <a:lnTo>
                  <a:pt x="2535238" y="700881"/>
                </a:lnTo>
                <a:lnTo>
                  <a:pt x="0" y="307975"/>
                </a:lnTo>
                <a:lnTo>
                  <a:pt x="11907" y="0"/>
                </a:lnTo>
                <a:close/>
              </a:path>
            </a:pathLst>
          </a:custGeom>
          <a:solidFill>
            <a:srgbClr val="FF0000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6">
            <a:extLst>
              <a:ext uri="{FF2B5EF4-FFF2-40B4-BE49-F238E27FC236}">
                <a16:creationId xmlns:a16="http://schemas.microsoft.com/office/drawing/2014/main" id="{C9A9DA01-9F8E-5BB2-51F0-595726F16532}"/>
              </a:ext>
            </a:extLst>
          </p:cNvPr>
          <p:cNvSpPr/>
          <p:nvPr/>
        </p:nvSpPr>
        <p:spPr>
          <a:xfrm>
            <a:off x="3722040" y="4131468"/>
            <a:ext cx="1573857" cy="304899"/>
          </a:xfrm>
          <a:custGeom>
            <a:avLst/>
            <a:gdLst>
              <a:gd name="connsiteX0" fmla="*/ 0 w 2559050"/>
              <a:gd name="connsiteY0" fmla="*/ 0 h 774700"/>
              <a:gd name="connsiteX1" fmla="*/ 2559050 w 2559050"/>
              <a:gd name="connsiteY1" fmla="*/ 0 h 774700"/>
              <a:gd name="connsiteX2" fmla="*/ 2559050 w 2559050"/>
              <a:gd name="connsiteY2" fmla="*/ 774700 h 774700"/>
              <a:gd name="connsiteX3" fmla="*/ 0 w 2559050"/>
              <a:gd name="connsiteY3" fmla="*/ 774700 h 774700"/>
              <a:gd name="connsiteX4" fmla="*/ 0 w 2559050"/>
              <a:gd name="connsiteY4" fmla="*/ 0 h 774700"/>
              <a:gd name="connsiteX0" fmla="*/ 0 w 2559050"/>
              <a:gd name="connsiteY0" fmla="*/ 0 h 774700"/>
              <a:gd name="connsiteX1" fmla="*/ 2532856 w 2559050"/>
              <a:gd name="connsiteY1" fmla="*/ 414337 h 774700"/>
              <a:gd name="connsiteX2" fmla="*/ 2559050 w 2559050"/>
              <a:gd name="connsiteY2" fmla="*/ 774700 h 774700"/>
              <a:gd name="connsiteX3" fmla="*/ 0 w 2559050"/>
              <a:gd name="connsiteY3" fmla="*/ 774700 h 774700"/>
              <a:gd name="connsiteX4" fmla="*/ 0 w 2559050"/>
              <a:gd name="connsiteY4" fmla="*/ 0 h 774700"/>
              <a:gd name="connsiteX0" fmla="*/ 0 w 2532856"/>
              <a:gd name="connsiteY0" fmla="*/ 0 h 774700"/>
              <a:gd name="connsiteX1" fmla="*/ 2532856 w 2532856"/>
              <a:gd name="connsiteY1" fmla="*/ 414337 h 774700"/>
              <a:gd name="connsiteX2" fmla="*/ 2523331 w 2532856"/>
              <a:gd name="connsiteY2" fmla="*/ 700881 h 774700"/>
              <a:gd name="connsiteX3" fmla="*/ 0 w 2532856"/>
              <a:gd name="connsiteY3" fmla="*/ 774700 h 774700"/>
              <a:gd name="connsiteX4" fmla="*/ 0 w 2532856"/>
              <a:gd name="connsiteY4" fmla="*/ 0 h 774700"/>
              <a:gd name="connsiteX0" fmla="*/ 11907 w 2544763"/>
              <a:gd name="connsiteY0" fmla="*/ 0 h 700881"/>
              <a:gd name="connsiteX1" fmla="*/ 2544763 w 2544763"/>
              <a:gd name="connsiteY1" fmla="*/ 414337 h 700881"/>
              <a:gd name="connsiteX2" fmla="*/ 2535238 w 2544763"/>
              <a:gd name="connsiteY2" fmla="*/ 700881 h 700881"/>
              <a:gd name="connsiteX3" fmla="*/ 0 w 2544763"/>
              <a:gd name="connsiteY3" fmla="*/ 307975 h 700881"/>
              <a:gd name="connsiteX4" fmla="*/ 11907 w 2544763"/>
              <a:gd name="connsiteY4" fmla="*/ 0 h 700881"/>
              <a:gd name="connsiteX0" fmla="*/ 11907 w 2544763"/>
              <a:gd name="connsiteY0" fmla="*/ 0 h 811813"/>
              <a:gd name="connsiteX1" fmla="*/ 2544763 w 2544763"/>
              <a:gd name="connsiteY1" fmla="*/ 414337 h 811813"/>
              <a:gd name="connsiteX2" fmla="*/ 1671997 w 2544763"/>
              <a:gd name="connsiteY2" fmla="*/ 811813 h 811813"/>
              <a:gd name="connsiteX3" fmla="*/ 0 w 2544763"/>
              <a:gd name="connsiteY3" fmla="*/ 307975 h 811813"/>
              <a:gd name="connsiteX4" fmla="*/ 11907 w 2544763"/>
              <a:gd name="connsiteY4" fmla="*/ 0 h 811813"/>
              <a:gd name="connsiteX0" fmla="*/ 3814 w 2536670"/>
              <a:gd name="connsiteY0" fmla="*/ 0 h 811813"/>
              <a:gd name="connsiteX1" fmla="*/ 2536670 w 2536670"/>
              <a:gd name="connsiteY1" fmla="*/ 414337 h 811813"/>
              <a:gd name="connsiteX2" fmla="*/ 1663904 w 2536670"/>
              <a:gd name="connsiteY2" fmla="*/ 811813 h 811813"/>
              <a:gd name="connsiteX3" fmla="*/ 0 w 2536670"/>
              <a:gd name="connsiteY3" fmla="*/ 220396 h 811813"/>
              <a:gd name="connsiteX4" fmla="*/ 3814 w 2536670"/>
              <a:gd name="connsiteY4" fmla="*/ 0 h 811813"/>
              <a:gd name="connsiteX0" fmla="*/ 3814 w 1762450"/>
              <a:gd name="connsiteY0" fmla="*/ 0 h 811813"/>
              <a:gd name="connsiteX1" fmla="*/ 1762450 w 1762450"/>
              <a:gd name="connsiteY1" fmla="*/ 624528 h 811813"/>
              <a:gd name="connsiteX2" fmla="*/ 1663904 w 1762450"/>
              <a:gd name="connsiteY2" fmla="*/ 811813 h 811813"/>
              <a:gd name="connsiteX3" fmla="*/ 0 w 1762450"/>
              <a:gd name="connsiteY3" fmla="*/ 220396 h 811813"/>
              <a:gd name="connsiteX4" fmla="*/ 3814 w 1762450"/>
              <a:gd name="connsiteY4" fmla="*/ 0 h 811813"/>
              <a:gd name="connsiteX0" fmla="*/ 3814 w 1762450"/>
              <a:gd name="connsiteY0" fmla="*/ 0 h 800135"/>
              <a:gd name="connsiteX1" fmla="*/ 1762450 w 1762450"/>
              <a:gd name="connsiteY1" fmla="*/ 624528 h 800135"/>
              <a:gd name="connsiteX2" fmla="*/ 1739438 w 1762450"/>
              <a:gd name="connsiteY2" fmla="*/ 800135 h 800135"/>
              <a:gd name="connsiteX3" fmla="*/ 0 w 1762450"/>
              <a:gd name="connsiteY3" fmla="*/ 220396 h 800135"/>
              <a:gd name="connsiteX4" fmla="*/ 3814 w 1762450"/>
              <a:gd name="connsiteY4" fmla="*/ 0 h 800135"/>
              <a:gd name="connsiteX0" fmla="*/ 50 w 1782964"/>
              <a:gd name="connsiteY0" fmla="*/ 0 h 747588"/>
              <a:gd name="connsiteX1" fmla="*/ 1782964 w 1782964"/>
              <a:gd name="connsiteY1" fmla="*/ 571981 h 747588"/>
              <a:gd name="connsiteX2" fmla="*/ 1759952 w 1782964"/>
              <a:gd name="connsiteY2" fmla="*/ 747588 h 747588"/>
              <a:gd name="connsiteX3" fmla="*/ 20514 w 1782964"/>
              <a:gd name="connsiteY3" fmla="*/ 167849 h 747588"/>
              <a:gd name="connsiteX4" fmla="*/ 50 w 1782964"/>
              <a:gd name="connsiteY4" fmla="*/ 0 h 7475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82964" h="747588">
                <a:moveTo>
                  <a:pt x="50" y="0"/>
                </a:moveTo>
                <a:lnTo>
                  <a:pt x="1782964" y="571981"/>
                </a:lnTo>
                <a:lnTo>
                  <a:pt x="1759952" y="747588"/>
                </a:lnTo>
                <a:lnTo>
                  <a:pt x="20514" y="167849"/>
                </a:lnTo>
                <a:cubicBezTo>
                  <a:pt x="21785" y="94384"/>
                  <a:pt x="-1221" y="73465"/>
                  <a:pt x="50" y="0"/>
                </a:cubicBezTo>
                <a:close/>
              </a:path>
            </a:pathLst>
          </a:custGeom>
          <a:solidFill>
            <a:srgbClr val="FF0000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39DB212E-0CB6-1323-9201-D044DFFDF225}"/>
              </a:ext>
            </a:extLst>
          </p:cNvPr>
          <p:cNvSpPr/>
          <p:nvPr/>
        </p:nvSpPr>
        <p:spPr>
          <a:xfrm>
            <a:off x="9995691" y="5086348"/>
            <a:ext cx="746123" cy="219175"/>
          </a:xfrm>
          <a:custGeom>
            <a:avLst/>
            <a:gdLst>
              <a:gd name="connsiteX0" fmla="*/ 0 w 2559050"/>
              <a:gd name="connsiteY0" fmla="*/ 0 h 774700"/>
              <a:gd name="connsiteX1" fmla="*/ 2559050 w 2559050"/>
              <a:gd name="connsiteY1" fmla="*/ 0 h 774700"/>
              <a:gd name="connsiteX2" fmla="*/ 2559050 w 2559050"/>
              <a:gd name="connsiteY2" fmla="*/ 774700 h 774700"/>
              <a:gd name="connsiteX3" fmla="*/ 0 w 2559050"/>
              <a:gd name="connsiteY3" fmla="*/ 774700 h 774700"/>
              <a:gd name="connsiteX4" fmla="*/ 0 w 2559050"/>
              <a:gd name="connsiteY4" fmla="*/ 0 h 774700"/>
              <a:gd name="connsiteX0" fmla="*/ 0 w 2559050"/>
              <a:gd name="connsiteY0" fmla="*/ 0 h 774700"/>
              <a:gd name="connsiteX1" fmla="*/ 2532856 w 2559050"/>
              <a:gd name="connsiteY1" fmla="*/ 414337 h 774700"/>
              <a:gd name="connsiteX2" fmla="*/ 2559050 w 2559050"/>
              <a:gd name="connsiteY2" fmla="*/ 774700 h 774700"/>
              <a:gd name="connsiteX3" fmla="*/ 0 w 2559050"/>
              <a:gd name="connsiteY3" fmla="*/ 774700 h 774700"/>
              <a:gd name="connsiteX4" fmla="*/ 0 w 2559050"/>
              <a:gd name="connsiteY4" fmla="*/ 0 h 774700"/>
              <a:gd name="connsiteX0" fmla="*/ 0 w 2532856"/>
              <a:gd name="connsiteY0" fmla="*/ 0 h 774700"/>
              <a:gd name="connsiteX1" fmla="*/ 2532856 w 2532856"/>
              <a:gd name="connsiteY1" fmla="*/ 414337 h 774700"/>
              <a:gd name="connsiteX2" fmla="*/ 2523331 w 2532856"/>
              <a:gd name="connsiteY2" fmla="*/ 700881 h 774700"/>
              <a:gd name="connsiteX3" fmla="*/ 0 w 2532856"/>
              <a:gd name="connsiteY3" fmla="*/ 774700 h 774700"/>
              <a:gd name="connsiteX4" fmla="*/ 0 w 2532856"/>
              <a:gd name="connsiteY4" fmla="*/ 0 h 774700"/>
              <a:gd name="connsiteX0" fmla="*/ 11907 w 2544763"/>
              <a:gd name="connsiteY0" fmla="*/ 0 h 700881"/>
              <a:gd name="connsiteX1" fmla="*/ 2544763 w 2544763"/>
              <a:gd name="connsiteY1" fmla="*/ 414337 h 700881"/>
              <a:gd name="connsiteX2" fmla="*/ 2535238 w 2544763"/>
              <a:gd name="connsiteY2" fmla="*/ 700881 h 700881"/>
              <a:gd name="connsiteX3" fmla="*/ 0 w 2544763"/>
              <a:gd name="connsiteY3" fmla="*/ 307975 h 700881"/>
              <a:gd name="connsiteX4" fmla="*/ 11907 w 2544763"/>
              <a:gd name="connsiteY4" fmla="*/ 0 h 700881"/>
              <a:gd name="connsiteX0" fmla="*/ 11907 w 2544763"/>
              <a:gd name="connsiteY0" fmla="*/ 0 h 811813"/>
              <a:gd name="connsiteX1" fmla="*/ 2544763 w 2544763"/>
              <a:gd name="connsiteY1" fmla="*/ 414337 h 811813"/>
              <a:gd name="connsiteX2" fmla="*/ 1671997 w 2544763"/>
              <a:gd name="connsiteY2" fmla="*/ 811813 h 811813"/>
              <a:gd name="connsiteX3" fmla="*/ 0 w 2544763"/>
              <a:gd name="connsiteY3" fmla="*/ 307975 h 811813"/>
              <a:gd name="connsiteX4" fmla="*/ 11907 w 2544763"/>
              <a:gd name="connsiteY4" fmla="*/ 0 h 811813"/>
              <a:gd name="connsiteX0" fmla="*/ 3814 w 2536670"/>
              <a:gd name="connsiteY0" fmla="*/ 0 h 811813"/>
              <a:gd name="connsiteX1" fmla="*/ 2536670 w 2536670"/>
              <a:gd name="connsiteY1" fmla="*/ 414337 h 811813"/>
              <a:gd name="connsiteX2" fmla="*/ 1663904 w 2536670"/>
              <a:gd name="connsiteY2" fmla="*/ 811813 h 811813"/>
              <a:gd name="connsiteX3" fmla="*/ 0 w 2536670"/>
              <a:gd name="connsiteY3" fmla="*/ 220396 h 811813"/>
              <a:gd name="connsiteX4" fmla="*/ 3814 w 2536670"/>
              <a:gd name="connsiteY4" fmla="*/ 0 h 811813"/>
              <a:gd name="connsiteX0" fmla="*/ 3814 w 1762450"/>
              <a:gd name="connsiteY0" fmla="*/ 0 h 811813"/>
              <a:gd name="connsiteX1" fmla="*/ 1762450 w 1762450"/>
              <a:gd name="connsiteY1" fmla="*/ 624528 h 811813"/>
              <a:gd name="connsiteX2" fmla="*/ 1663904 w 1762450"/>
              <a:gd name="connsiteY2" fmla="*/ 811813 h 811813"/>
              <a:gd name="connsiteX3" fmla="*/ 0 w 1762450"/>
              <a:gd name="connsiteY3" fmla="*/ 220396 h 811813"/>
              <a:gd name="connsiteX4" fmla="*/ 3814 w 1762450"/>
              <a:gd name="connsiteY4" fmla="*/ 0 h 811813"/>
              <a:gd name="connsiteX0" fmla="*/ 3814 w 1762450"/>
              <a:gd name="connsiteY0" fmla="*/ 0 h 800135"/>
              <a:gd name="connsiteX1" fmla="*/ 1762450 w 1762450"/>
              <a:gd name="connsiteY1" fmla="*/ 624528 h 800135"/>
              <a:gd name="connsiteX2" fmla="*/ 1739438 w 1762450"/>
              <a:gd name="connsiteY2" fmla="*/ 800135 h 800135"/>
              <a:gd name="connsiteX3" fmla="*/ 0 w 1762450"/>
              <a:gd name="connsiteY3" fmla="*/ 220396 h 800135"/>
              <a:gd name="connsiteX4" fmla="*/ 3814 w 1762450"/>
              <a:gd name="connsiteY4" fmla="*/ 0 h 800135"/>
              <a:gd name="connsiteX0" fmla="*/ 50 w 1782964"/>
              <a:gd name="connsiteY0" fmla="*/ 0 h 747588"/>
              <a:gd name="connsiteX1" fmla="*/ 1782964 w 1782964"/>
              <a:gd name="connsiteY1" fmla="*/ 571981 h 747588"/>
              <a:gd name="connsiteX2" fmla="*/ 1759952 w 1782964"/>
              <a:gd name="connsiteY2" fmla="*/ 747588 h 747588"/>
              <a:gd name="connsiteX3" fmla="*/ 20514 w 1782964"/>
              <a:gd name="connsiteY3" fmla="*/ 167849 h 747588"/>
              <a:gd name="connsiteX4" fmla="*/ 50 w 1782964"/>
              <a:gd name="connsiteY4" fmla="*/ 0 h 747588"/>
              <a:gd name="connsiteX0" fmla="*/ 50 w 1759952"/>
              <a:gd name="connsiteY0" fmla="*/ 0 h 747588"/>
              <a:gd name="connsiteX1" fmla="*/ 1113952 w 1759952"/>
              <a:gd name="connsiteY1" fmla="*/ 344274 h 747588"/>
              <a:gd name="connsiteX2" fmla="*/ 1759952 w 1759952"/>
              <a:gd name="connsiteY2" fmla="*/ 747588 h 747588"/>
              <a:gd name="connsiteX3" fmla="*/ 20514 w 1759952"/>
              <a:gd name="connsiteY3" fmla="*/ 167849 h 747588"/>
              <a:gd name="connsiteX4" fmla="*/ 50 w 1759952"/>
              <a:gd name="connsiteY4" fmla="*/ 0 h 747588"/>
              <a:gd name="connsiteX0" fmla="*/ 50 w 1113952"/>
              <a:gd name="connsiteY0" fmla="*/ 0 h 572430"/>
              <a:gd name="connsiteX1" fmla="*/ 1113952 w 1113952"/>
              <a:gd name="connsiteY1" fmla="*/ 344274 h 572430"/>
              <a:gd name="connsiteX2" fmla="*/ 1112521 w 1113952"/>
              <a:gd name="connsiteY2" fmla="*/ 572430 h 572430"/>
              <a:gd name="connsiteX3" fmla="*/ 20514 w 1113952"/>
              <a:gd name="connsiteY3" fmla="*/ 167849 h 572430"/>
              <a:gd name="connsiteX4" fmla="*/ 50 w 1113952"/>
              <a:gd name="connsiteY4" fmla="*/ 0 h 572430"/>
              <a:gd name="connsiteX0" fmla="*/ 66 w 1108573"/>
              <a:gd name="connsiteY0" fmla="*/ 0 h 712557"/>
              <a:gd name="connsiteX1" fmla="*/ 1108573 w 1108573"/>
              <a:gd name="connsiteY1" fmla="*/ 484401 h 712557"/>
              <a:gd name="connsiteX2" fmla="*/ 1107142 w 1108573"/>
              <a:gd name="connsiteY2" fmla="*/ 712557 h 712557"/>
              <a:gd name="connsiteX3" fmla="*/ 15135 w 1108573"/>
              <a:gd name="connsiteY3" fmla="*/ 307976 h 712557"/>
              <a:gd name="connsiteX4" fmla="*/ 66 w 1108573"/>
              <a:gd name="connsiteY4" fmla="*/ 0 h 712557"/>
              <a:gd name="connsiteX0" fmla="*/ 1116 w 1109623"/>
              <a:gd name="connsiteY0" fmla="*/ 0 h 712557"/>
              <a:gd name="connsiteX1" fmla="*/ 1109623 w 1109623"/>
              <a:gd name="connsiteY1" fmla="*/ 484401 h 712557"/>
              <a:gd name="connsiteX2" fmla="*/ 1108192 w 1109623"/>
              <a:gd name="connsiteY2" fmla="*/ 712557 h 712557"/>
              <a:gd name="connsiteX3" fmla="*/ 0 w 1109623"/>
              <a:gd name="connsiteY3" fmla="*/ 372199 h 712557"/>
              <a:gd name="connsiteX4" fmla="*/ 1116 w 1109623"/>
              <a:gd name="connsiteY4" fmla="*/ 0 h 712557"/>
              <a:gd name="connsiteX0" fmla="*/ 322133 w 1109623"/>
              <a:gd name="connsiteY0" fmla="*/ 0 h 531561"/>
              <a:gd name="connsiteX1" fmla="*/ 1109623 w 1109623"/>
              <a:gd name="connsiteY1" fmla="*/ 303405 h 531561"/>
              <a:gd name="connsiteX2" fmla="*/ 1108192 w 1109623"/>
              <a:gd name="connsiteY2" fmla="*/ 531561 h 531561"/>
              <a:gd name="connsiteX3" fmla="*/ 0 w 1109623"/>
              <a:gd name="connsiteY3" fmla="*/ 191203 h 531561"/>
              <a:gd name="connsiteX4" fmla="*/ 322133 w 1109623"/>
              <a:gd name="connsiteY4" fmla="*/ 0 h 531561"/>
              <a:gd name="connsiteX0" fmla="*/ 38882 w 826372"/>
              <a:gd name="connsiteY0" fmla="*/ 0 h 531561"/>
              <a:gd name="connsiteX1" fmla="*/ 826372 w 826372"/>
              <a:gd name="connsiteY1" fmla="*/ 303405 h 531561"/>
              <a:gd name="connsiteX2" fmla="*/ 824941 w 826372"/>
              <a:gd name="connsiteY2" fmla="*/ 531561 h 531561"/>
              <a:gd name="connsiteX3" fmla="*/ 0 w 826372"/>
              <a:gd name="connsiteY3" fmla="*/ 237912 h 531561"/>
              <a:gd name="connsiteX4" fmla="*/ 38882 w 826372"/>
              <a:gd name="connsiteY4" fmla="*/ 0 h 531561"/>
              <a:gd name="connsiteX0" fmla="*/ 38882 w 826372"/>
              <a:gd name="connsiteY0" fmla="*/ 0 h 531561"/>
              <a:gd name="connsiteX1" fmla="*/ 826372 w 826372"/>
              <a:gd name="connsiteY1" fmla="*/ 303405 h 531561"/>
              <a:gd name="connsiteX2" fmla="*/ 824941 w 826372"/>
              <a:gd name="connsiteY2" fmla="*/ 531561 h 531561"/>
              <a:gd name="connsiteX3" fmla="*/ 0 w 826372"/>
              <a:gd name="connsiteY3" fmla="*/ 237912 h 531561"/>
              <a:gd name="connsiteX4" fmla="*/ 38882 w 826372"/>
              <a:gd name="connsiteY4" fmla="*/ 0 h 531561"/>
              <a:gd name="connsiteX0" fmla="*/ 3812 w 826372"/>
              <a:gd name="connsiteY0" fmla="*/ 0 h 537399"/>
              <a:gd name="connsiteX1" fmla="*/ 826372 w 826372"/>
              <a:gd name="connsiteY1" fmla="*/ 309243 h 537399"/>
              <a:gd name="connsiteX2" fmla="*/ 824941 w 826372"/>
              <a:gd name="connsiteY2" fmla="*/ 537399 h 537399"/>
              <a:gd name="connsiteX3" fmla="*/ 0 w 826372"/>
              <a:gd name="connsiteY3" fmla="*/ 243750 h 537399"/>
              <a:gd name="connsiteX4" fmla="*/ 3812 w 826372"/>
              <a:gd name="connsiteY4" fmla="*/ 0 h 537399"/>
              <a:gd name="connsiteX0" fmla="*/ 17300 w 839860"/>
              <a:gd name="connsiteY0" fmla="*/ 0 h 537399"/>
              <a:gd name="connsiteX1" fmla="*/ 839860 w 839860"/>
              <a:gd name="connsiteY1" fmla="*/ 309243 h 537399"/>
              <a:gd name="connsiteX2" fmla="*/ 838429 w 839860"/>
              <a:gd name="connsiteY2" fmla="*/ 537399 h 537399"/>
              <a:gd name="connsiteX3" fmla="*/ 0 w 839860"/>
              <a:gd name="connsiteY3" fmla="*/ 243750 h 537399"/>
              <a:gd name="connsiteX4" fmla="*/ 17300 w 839860"/>
              <a:gd name="connsiteY4" fmla="*/ 0 h 537399"/>
              <a:gd name="connsiteX0" fmla="*/ 17300 w 845255"/>
              <a:gd name="connsiteY0" fmla="*/ 0 h 537399"/>
              <a:gd name="connsiteX1" fmla="*/ 845255 w 845255"/>
              <a:gd name="connsiteY1" fmla="*/ 280051 h 537399"/>
              <a:gd name="connsiteX2" fmla="*/ 838429 w 845255"/>
              <a:gd name="connsiteY2" fmla="*/ 537399 h 537399"/>
              <a:gd name="connsiteX3" fmla="*/ 0 w 845255"/>
              <a:gd name="connsiteY3" fmla="*/ 243750 h 537399"/>
              <a:gd name="connsiteX4" fmla="*/ 17300 w 845255"/>
              <a:gd name="connsiteY4" fmla="*/ 0 h 5373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45255" h="537399">
                <a:moveTo>
                  <a:pt x="17300" y="0"/>
                </a:moveTo>
                <a:lnTo>
                  <a:pt x="845255" y="280051"/>
                </a:lnTo>
                <a:lnTo>
                  <a:pt x="838429" y="537399"/>
                </a:lnTo>
                <a:lnTo>
                  <a:pt x="0" y="243750"/>
                </a:lnTo>
                <a:cubicBezTo>
                  <a:pt x="1271" y="162500"/>
                  <a:pt x="16029" y="81250"/>
                  <a:pt x="17300" y="0"/>
                </a:cubicBezTo>
                <a:close/>
              </a:path>
            </a:pathLst>
          </a:custGeom>
          <a:solidFill>
            <a:srgbClr val="FF0000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Rectangle 6">
            <a:extLst>
              <a:ext uri="{FF2B5EF4-FFF2-40B4-BE49-F238E27FC236}">
                <a16:creationId xmlns:a16="http://schemas.microsoft.com/office/drawing/2014/main" id="{F19F1AD5-C2CD-B612-5A9C-21F6C3E53FB6}"/>
              </a:ext>
            </a:extLst>
          </p:cNvPr>
          <p:cNvSpPr/>
          <p:nvPr/>
        </p:nvSpPr>
        <p:spPr>
          <a:xfrm>
            <a:off x="9673426" y="4993481"/>
            <a:ext cx="322266" cy="262036"/>
          </a:xfrm>
          <a:custGeom>
            <a:avLst/>
            <a:gdLst>
              <a:gd name="connsiteX0" fmla="*/ 0 w 2559050"/>
              <a:gd name="connsiteY0" fmla="*/ 0 h 774700"/>
              <a:gd name="connsiteX1" fmla="*/ 2559050 w 2559050"/>
              <a:gd name="connsiteY1" fmla="*/ 0 h 774700"/>
              <a:gd name="connsiteX2" fmla="*/ 2559050 w 2559050"/>
              <a:gd name="connsiteY2" fmla="*/ 774700 h 774700"/>
              <a:gd name="connsiteX3" fmla="*/ 0 w 2559050"/>
              <a:gd name="connsiteY3" fmla="*/ 774700 h 774700"/>
              <a:gd name="connsiteX4" fmla="*/ 0 w 2559050"/>
              <a:gd name="connsiteY4" fmla="*/ 0 h 774700"/>
              <a:gd name="connsiteX0" fmla="*/ 0 w 2559050"/>
              <a:gd name="connsiteY0" fmla="*/ 0 h 774700"/>
              <a:gd name="connsiteX1" fmla="*/ 2532856 w 2559050"/>
              <a:gd name="connsiteY1" fmla="*/ 414337 h 774700"/>
              <a:gd name="connsiteX2" fmla="*/ 2559050 w 2559050"/>
              <a:gd name="connsiteY2" fmla="*/ 774700 h 774700"/>
              <a:gd name="connsiteX3" fmla="*/ 0 w 2559050"/>
              <a:gd name="connsiteY3" fmla="*/ 774700 h 774700"/>
              <a:gd name="connsiteX4" fmla="*/ 0 w 2559050"/>
              <a:gd name="connsiteY4" fmla="*/ 0 h 774700"/>
              <a:gd name="connsiteX0" fmla="*/ 0 w 2532856"/>
              <a:gd name="connsiteY0" fmla="*/ 0 h 774700"/>
              <a:gd name="connsiteX1" fmla="*/ 2532856 w 2532856"/>
              <a:gd name="connsiteY1" fmla="*/ 414337 h 774700"/>
              <a:gd name="connsiteX2" fmla="*/ 2523331 w 2532856"/>
              <a:gd name="connsiteY2" fmla="*/ 700881 h 774700"/>
              <a:gd name="connsiteX3" fmla="*/ 0 w 2532856"/>
              <a:gd name="connsiteY3" fmla="*/ 774700 h 774700"/>
              <a:gd name="connsiteX4" fmla="*/ 0 w 2532856"/>
              <a:gd name="connsiteY4" fmla="*/ 0 h 774700"/>
              <a:gd name="connsiteX0" fmla="*/ 11907 w 2544763"/>
              <a:gd name="connsiteY0" fmla="*/ 0 h 700881"/>
              <a:gd name="connsiteX1" fmla="*/ 2544763 w 2544763"/>
              <a:gd name="connsiteY1" fmla="*/ 414337 h 700881"/>
              <a:gd name="connsiteX2" fmla="*/ 2535238 w 2544763"/>
              <a:gd name="connsiteY2" fmla="*/ 700881 h 700881"/>
              <a:gd name="connsiteX3" fmla="*/ 0 w 2544763"/>
              <a:gd name="connsiteY3" fmla="*/ 307975 h 700881"/>
              <a:gd name="connsiteX4" fmla="*/ 11907 w 2544763"/>
              <a:gd name="connsiteY4" fmla="*/ 0 h 700881"/>
              <a:gd name="connsiteX0" fmla="*/ 11907 w 2544763"/>
              <a:gd name="connsiteY0" fmla="*/ 0 h 811813"/>
              <a:gd name="connsiteX1" fmla="*/ 2544763 w 2544763"/>
              <a:gd name="connsiteY1" fmla="*/ 414337 h 811813"/>
              <a:gd name="connsiteX2" fmla="*/ 1671997 w 2544763"/>
              <a:gd name="connsiteY2" fmla="*/ 811813 h 811813"/>
              <a:gd name="connsiteX3" fmla="*/ 0 w 2544763"/>
              <a:gd name="connsiteY3" fmla="*/ 307975 h 811813"/>
              <a:gd name="connsiteX4" fmla="*/ 11907 w 2544763"/>
              <a:gd name="connsiteY4" fmla="*/ 0 h 811813"/>
              <a:gd name="connsiteX0" fmla="*/ 3814 w 2536670"/>
              <a:gd name="connsiteY0" fmla="*/ 0 h 811813"/>
              <a:gd name="connsiteX1" fmla="*/ 2536670 w 2536670"/>
              <a:gd name="connsiteY1" fmla="*/ 414337 h 811813"/>
              <a:gd name="connsiteX2" fmla="*/ 1663904 w 2536670"/>
              <a:gd name="connsiteY2" fmla="*/ 811813 h 811813"/>
              <a:gd name="connsiteX3" fmla="*/ 0 w 2536670"/>
              <a:gd name="connsiteY3" fmla="*/ 220396 h 811813"/>
              <a:gd name="connsiteX4" fmla="*/ 3814 w 2536670"/>
              <a:gd name="connsiteY4" fmla="*/ 0 h 811813"/>
              <a:gd name="connsiteX0" fmla="*/ 3814 w 1762450"/>
              <a:gd name="connsiteY0" fmla="*/ 0 h 811813"/>
              <a:gd name="connsiteX1" fmla="*/ 1762450 w 1762450"/>
              <a:gd name="connsiteY1" fmla="*/ 624528 h 811813"/>
              <a:gd name="connsiteX2" fmla="*/ 1663904 w 1762450"/>
              <a:gd name="connsiteY2" fmla="*/ 811813 h 811813"/>
              <a:gd name="connsiteX3" fmla="*/ 0 w 1762450"/>
              <a:gd name="connsiteY3" fmla="*/ 220396 h 811813"/>
              <a:gd name="connsiteX4" fmla="*/ 3814 w 1762450"/>
              <a:gd name="connsiteY4" fmla="*/ 0 h 811813"/>
              <a:gd name="connsiteX0" fmla="*/ 3814 w 1762450"/>
              <a:gd name="connsiteY0" fmla="*/ 0 h 800135"/>
              <a:gd name="connsiteX1" fmla="*/ 1762450 w 1762450"/>
              <a:gd name="connsiteY1" fmla="*/ 624528 h 800135"/>
              <a:gd name="connsiteX2" fmla="*/ 1739438 w 1762450"/>
              <a:gd name="connsiteY2" fmla="*/ 800135 h 800135"/>
              <a:gd name="connsiteX3" fmla="*/ 0 w 1762450"/>
              <a:gd name="connsiteY3" fmla="*/ 220396 h 800135"/>
              <a:gd name="connsiteX4" fmla="*/ 3814 w 1762450"/>
              <a:gd name="connsiteY4" fmla="*/ 0 h 800135"/>
              <a:gd name="connsiteX0" fmla="*/ 50 w 1782964"/>
              <a:gd name="connsiteY0" fmla="*/ 0 h 747588"/>
              <a:gd name="connsiteX1" fmla="*/ 1782964 w 1782964"/>
              <a:gd name="connsiteY1" fmla="*/ 571981 h 747588"/>
              <a:gd name="connsiteX2" fmla="*/ 1759952 w 1782964"/>
              <a:gd name="connsiteY2" fmla="*/ 747588 h 747588"/>
              <a:gd name="connsiteX3" fmla="*/ 20514 w 1782964"/>
              <a:gd name="connsiteY3" fmla="*/ 167849 h 747588"/>
              <a:gd name="connsiteX4" fmla="*/ 50 w 1782964"/>
              <a:gd name="connsiteY4" fmla="*/ 0 h 747588"/>
              <a:gd name="connsiteX0" fmla="*/ 50 w 1759952"/>
              <a:gd name="connsiteY0" fmla="*/ 0 h 747588"/>
              <a:gd name="connsiteX1" fmla="*/ 1113952 w 1759952"/>
              <a:gd name="connsiteY1" fmla="*/ 344274 h 747588"/>
              <a:gd name="connsiteX2" fmla="*/ 1759952 w 1759952"/>
              <a:gd name="connsiteY2" fmla="*/ 747588 h 747588"/>
              <a:gd name="connsiteX3" fmla="*/ 20514 w 1759952"/>
              <a:gd name="connsiteY3" fmla="*/ 167849 h 747588"/>
              <a:gd name="connsiteX4" fmla="*/ 50 w 1759952"/>
              <a:gd name="connsiteY4" fmla="*/ 0 h 747588"/>
              <a:gd name="connsiteX0" fmla="*/ 50 w 1113952"/>
              <a:gd name="connsiteY0" fmla="*/ 0 h 572430"/>
              <a:gd name="connsiteX1" fmla="*/ 1113952 w 1113952"/>
              <a:gd name="connsiteY1" fmla="*/ 344274 h 572430"/>
              <a:gd name="connsiteX2" fmla="*/ 1112521 w 1113952"/>
              <a:gd name="connsiteY2" fmla="*/ 572430 h 572430"/>
              <a:gd name="connsiteX3" fmla="*/ 20514 w 1113952"/>
              <a:gd name="connsiteY3" fmla="*/ 167849 h 572430"/>
              <a:gd name="connsiteX4" fmla="*/ 50 w 1113952"/>
              <a:gd name="connsiteY4" fmla="*/ 0 h 572430"/>
              <a:gd name="connsiteX0" fmla="*/ 66 w 1108573"/>
              <a:gd name="connsiteY0" fmla="*/ 0 h 712557"/>
              <a:gd name="connsiteX1" fmla="*/ 1108573 w 1108573"/>
              <a:gd name="connsiteY1" fmla="*/ 484401 h 712557"/>
              <a:gd name="connsiteX2" fmla="*/ 1107142 w 1108573"/>
              <a:gd name="connsiteY2" fmla="*/ 712557 h 712557"/>
              <a:gd name="connsiteX3" fmla="*/ 15135 w 1108573"/>
              <a:gd name="connsiteY3" fmla="*/ 307976 h 712557"/>
              <a:gd name="connsiteX4" fmla="*/ 66 w 1108573"/>
              <a:gd name="connsiteY4" fmla="*/ 0 h 712557"/>
              <a:gd name="connsiteX0" fmla="*/ 1116 w 1109623"/>
              <a:gd name="connsiteY0" fmla="*/ 0 h 712557"/>
              <a:gd name="connsiteX1" fmla="*/ 1109623 w 1109623"/>
              <a:gd name="connsiteY1" fmla="*/ 484401 h 712557"/>
              <a:gd name="connsiteX2" fmla="*/ 1108192 w 1109623"/>
              <a:gd name="connsiteY2" fmla="*/ 712557 h 712557"/>
              <a:gd name="connsiteX3" fmla="*/ 0 w 1109623"/>
              <a:gd name="connsiteY3" fmla="*/ 372199 h 712557"/>
              <a:gd name="connsiteX4" fmla="*/ 1116 w 1109623"/>
              <a:gd name="connsiteY4" fmla="*/ 0 h 712557"/>
              <a:gd name="connsiteX0" fmla="*/ 322133 w 1109623"/>
              <a:gd name="connsiteY0" fmla="*/ 0 h 531561"/>
              <a:gd name="connsiteX1" fmla="*/ 1109623 w 1109623"/>
              <a:gd name="connsiteY1" fmla="*/ 303405 h 531561"/>
              <a:gd name="connsiteX2" fmla="*/ 1108192 w 1109623"/>
              <a:gd name="connsiteY2" fmla="*/ 531561 h 531561"/>
              <a:gd name="connsiteX3" fmla="*/ 0 w 1109623"/>
              <a:gd name="connsiteY3" fmla="*/ 191203 h 531561"/>
              <a:gd name="connsiteX4" fmla="*/ 322133 w 1109623"/>
              <a:gd name="connsiteY4" fmla="*/ 0 h 531561"/>
              <a:gd name="connsiteX0" fmla="*/ 38882 w 826372"/>
              <a:gd name="connsiteY0" fmla="*/ 0 h 531561"/>
              <a:gd name="connsiteX1" fmla="*/ 826372 w 826372"/>
              <a:gd name="connsiteY1" fmla="*/ 303405 h 531561"/>
              <a:gd name="connsiteX2" fmla="*/ 824941 w 826372"/>
              <a:gd name="connsiteY2" fmla="*/ 531561 h 531561"/>
              <a:gd name="connsiteX3" fmla="*/ 0 w 826372"/>
              <a:gd name="connsiteY3" fmla="*/ 237912 h 531561"/>
              <a:gd name="connsiteX4" fmla="*/ 38882 w 826372"/>
              <a:gd name="connsiteY4" fmla="*/ 0 h 531561"/>
              <a:gd name="connsiteX0" fmla="*/ 38882 w 826372"/>
              <a:gd name="connsiteY0" fmla="*/ 0 h 531561"/>
              <a:gd name="connsiteX1" fmla="*/ 826372 w 826372"/>
              <a:gd name="connsiteY1" fmla="*/ 303405 h 531561"/>
              <a:gd name="connsiteX2" fmla="*/ 824941 w 826372"/>
              <a:gd name="connsiteY2" fmla="*/ 531561 h 531561"/>
              <a:gd name="connsiteX3" fmla="*/ 0 w 826372"/>
              <a:gd name="connsiteY3" fmla="*/ 237912 h 531561"/>
              <a:gd name="connsiteX4" fmla="*/ 38882 w 826372"/>
              <a:gd name="connsiteY4" fmla="*/ 0 h 531561"/>
              <a:gd name="connsiteX0" fmla="*/ 3812 w 826372"/>
              <a:gd name="connsiteY0" fmla="*/ 0 h 537399"/>
              <a:gd name="connsiteX1" fmla="*/ 826372 w 826372"/>
              <a:gd name="connsiteY1" fmla="*/ 309243 h 537399"/>
              <a:gd name="connsiteX2" fmla="*/ 824941 w 826372"/>
              <a:gd name="connsiteY2" fmla="*/ 537399 h 537399"/>
              <a:gd name="connsiteX3" fmla="*/ 0 w 826372"/>
              <a:gd name="connsiteY3" fmla="*/ 243750 h 537399"/>
              <a:gd name="connsiteX4" fmla="*/ 3812 w 826372"/>
              <a:gd name="connsiteY4" fmla="*/ 0 h 537399"/>
              <a:gd name="connsiteX0" fmla="*/ 17300 w 839860"/>
              <a:gd name="connsiteY0" fmla="*/ 0 h 537399"/>
              <a:gd name="connsiteX1" fmla="*/ 839860 w 839860"/>
              <a:gd name="connsiteY1" fmla="*/ 309243 h 537399"/>
              <a:gd name="connsiteX2" fmla="*/ 838429 w 839860"/>
              <a:gd name="connsiteY2" fmla="*/ 537399 h 537399"/>
              <a:gd name="connsiteX3" fmla="*/ 0 w 839860"/>
              <a:gd name="connsiteY3" fmla="*/ 243750 h 537399"/>
              <a:gd name="connsiteX4" fmla="*/ 17300 w 839860"/>
              <a:gd name="connsiteY4" fmla="*/ 0 h 537399"/>
              <a:gd name="connsiteX0" fmla="*/ 17300 w 845255"/>
              <a:gd name="connsiteY0" fmla="*/ 0 h 537399"/>
              <a:gd name="connsiteX1" fmla="*/ 845255 w 845255"/>
              <a:gd name="connsiteY1" fmla="*/ 280051 h 537399"/>
              <a:gd name="connsiteX2" fmla="*/ 838429 w 845255"/>
              <a:gd name="connsiteY2" fmla="*/ 537399 h 537399"/>
              <a:gd name="connsiteX3" fmla="*/ 0 w 845255"/>
              <a:gd name="connsiteY3" fmla="*/ 243750 h 537399"/>
              <a:gd name="connsiteX4" fmla="*/ 17300 w 845255"/>
              <a:gd name="connsiteY4" fmla="*/ 0 h 537399"/>
              <a:gd name="connsiteX0" fmla="*/ 481392 w 845255"/>
              <a:gd name="connsiteY0" fmla="*/ 0 h 351291"/>
              <a:gd name="connsiteX1" fmla="*/ 845255 w 845255"/>
              <a:gd name="connsiteY1" fmla="*/ 93943 h 351291"/>
              <a:gd name="connsiteX2" fmla="*/ 838429 w 845255"/>
              <a:gd name="connsiteY2" fmla="*/ 351291 h 351291"/>
              <a:gd name="connsiteX3" fmla="*/ 0 w 845255"/>
              <a:gd name="connsiteY3" fmla="*/ 57642 h 351291"/>
              <a:gd name="connsiteX4" fmla="*/ 481392 w 845255"/>
              <a:gd name="connsiteY4" fmla="*/ 0 h 351291"/>
              <a:gd name="connsiteX0" fmla="*/ 21 w 363884"/>
              <a:gd name="connsiteY0" fmla="*/ 0 h 351291"/>
              <a:gd name="connsiteX1" fmla="*/ 363884 w 363884"/>
              <a:gd name="connsiteY1" fmla="*/ 93943 h 351291"/>
              <a:gd name="connsiteX2" fmla="*/ 357058 w 363884"/>
              <a:gd name="connsiteY2" fmla="*/ 351291 h 351291"/>
              <a:gd name="connsiteX3" fmla="*/ 54487 w 363884"/>
              <a:gd name="connsiteY3" fmla="*/ 296421 h 351291"/>
              <a:gd name="connsiteX4" fmla="*/ 21 w 363884"/>
              <a:gd name="connsiteY4" fmla="*/ 0 h 351291"/>
              <a:gd name="connsiteX0" fmla="*/ 19692 w 309397"/>
              <a:gd name="connsiteY0" fmla="*/ 0 h 358315"/>
              <a:gd name="connsiteX1" fmla="*/ 309397 w 309397"/>
              <a:gd name="connsiteY1" fmla="*/ 100967 h 358315"/>
              <a:gd name="connsiteX2" fmla="*/ 302571 w 309397"/>
              <a:gd name="connsiteY2" fmla="*/ 358315 h 358315"/>
              <a:gd name="connsiteX3" fmla="*/ 0 w 309397"/>
              <a:gd name="connsiteY3" fmla="*/ 303445 h 358315"/>
              <a:gd name="connsiteX4" fmla="*/ 19692 w 309397"/>
              <a:gd name="connsiteY4" fmla="*/ 0 h 358315"/>
              <a:gd name="connsiteX0" fmla="*/ 43615 w 333320"/>
              <a:gd name="connsiteY0" fmla="*/ 0 h 358315"/>
              <a:gd name="connsiteX1" fmla="*/ 333320 w 333320"/>
              <a:gd name="connsiteY1" fmla="*/ 100967 h 358315"/>
              <a:gd name="connsiteX2" fmla="*/ 326494 w 333320"/>
              <a:gd name="connsiteY2" fmla="*/ 358315 h 358315"/>
              <a:gd name="connsiteX3" fmla="*/ 0 w 333320"/>
              <a:gd name="connsiteY3" fmla="*/ 303445 h 358315"/>
              <a:gd name="connsiteX4" fmla="*/ 43615 w 333320"/>
              <a:gd name="connsiteY4" fmla="*/ 0 h 358315"/>
              <a:gd name="connsiteX0" fmla="*/ 43615 w 333320"/>
              <a:gd name="connsiteY0" fmla="*/ 0 h 358315"/>
              <a:gd name="connsiteX1" fmla="*/ 326944 w 333320"/>
              <a:gd name="connsiteY1" fmla="*/ 84275 h 358315"/>
              <a:gd name="connsiteX2" fmla="*/ 333320 w 333320"/>
              <a:gd name="connsiteY2" fmla="*/ 100967 h 358315"/>
              <a:gd name="connsiteX3" fmla="*/ 326494 w 333320"/>
              <a:gd name="connsiteY3" fmla="*/ 358315 h 358315"/>
              <a:gd name="connsiteX4" fmla="*/ 0 w 333320"/>
              <a:gd name="connsiteY4" fmla="*/ 303445 h 358315"/>
              <a:gd name="connsiteX5" fmla="*/ 43615 w 333320"/>
              <a:gd name="connsiteY5" fmla="*/ 0 h 358315"/>
              <a:gd name="connsiteX0" fmla="*/ 43615 w 333320"/>
              <a:gd name="connsiteY0" fmla="*/ 0 h 386407"/>
              <a:gd name="connsiteX1" fmla="*/ 326944 w 333320"/>
              <a:gd name="connsiteY1" fmla="*/ 84275 h 386407"/>
              <a:gd name="connsiteX2" fmla="*/ 333320 w 333320"/>
              <a:gd name="connsiteY2" fmla="*/ 100967 h 386407"/>
              <a:gd name="connsiteX3" fmla="*/ 316925 w 333320"/>
              <a:gd name="connsiteY3" fmla="*/ 386407 h 386407"/>
              <a:gd name="connsiteX4" fmla="*/ 0 w 333320"/>
              <a:gd name="connsiteY4" fmla="*/ 303445 h 386407"/>
              <a:gd name="connsiteX5" fmla="*/ 43615 w 333320"/>
              <a:gd name="connsiteY5" fmla="*/ 0 h 386407"/>
              <a:gd name="connsiteX0" fmla="*/ 43615 w 333320"/>
              <a:gd name="connsiteY0" fmla="*/ 0 h 386407"/>
              <a:gd name="connsiteX1" fmla="*/ 326944 w 333320"/>
              <a:gd name="connsiteY1" fmla="*/ 63207 h 386407"/>
              <a:gd name="connsiteX2" fmla="*/ 333320 w 333320"/>
              <a:gd name="connsiteY2" fmla="*/ 100967 h 386407"/>
              <a:gd name="connsiteX3" fmla="*/ 316925 w 333320"/>
              <a:gd name="connsiteY3" fmla="*/ 386407 h 386407"/>
              <a:gd name="connsiteX4" fmla="*/ 0 w 333320"/>
              <a:gd name="connsiteY4" fmla="*/ 303445 h 386407"/>
              <a:gd name="connsiteX5" fmla="*/ 43615 w 333320"/>
              <a:gd name="connsiteY5" fmla="*/ 0 h 386407"/>
              <a:gd name="connsiteX0" fmla="*/ 34046 w 323751"/>
              <a:gd name="connsiteY0" fmla="*/ 0 h 386407"/>
              <a:gd name="connsiteX1" fmla="*/ 317375 w 323751"/>
              <a:gd name="connsiteY1" fmla="*/ 63207 h 386407"/>
              <a:gd name="connsiteX2" fmla="*/ 323751 w 323751"/>
              <a:gd name="connsiteY2" fmla="*/ 100967 h 386407"/>
              <a:gd name="connsiteX3" fmla="*/ 307356 w 323751"/>
              <a:gd name="connsiteY3" fmla="*/ 386407 h 386407"/>
              <a:gd name="connsiteX4" fmla="*/ 0 w 323751"/>
              <a:gd name="connsiteY4" fmla="*/ 321004 h 386407"/>
              <a:gd name="connsiteX5" fmla="*/ 34046 w 323751"/>
              <a:gd name="connsiteY5" fmla="*/ 0 h 386407"/>
              <a:gd name="connsiteX0" fmla="*/ 34046 w 323751"/>
              <a:gd name="connsiteY0" fmla="*/ 0 h 386407"/>
              <a:gd name="connsiteX1" fmla="*/ 317375 w 323751"/>
              <a:gd name="connsiteY1" fmla="*/ 63207 h 386407"/>
              <a:gd name="connsiteX2" fmla="*/ 323751 w 323751"/>
              <a:gd name="connsiteY2" fmla="*/ 100967 h 386407"/>
              <a:gd name="connsiteX3" fmla="*/ 307356 w 323751"/>
              <a:gd name="connsiteY3" fmla="*/ 386407 h 386407"/>
              <a:gd name="connsiteX4" fmla="*/ 0 w 323751"/>
              <a:gd name="connsiteY4" fmla="*/ 321004 h 386407"/>
              <a:gd name="connsiteX5" fmla="*/ 34046 w 323751"/>
              <a:gd name="connsiteY5" fmla="*/ 0 h 3864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23751" h="386407">
                <a:moveTo>
                  <a:pt x="34046" y="0"/>
                </a:moveTo>
                <a:lnTo>
                  <a:pt x="317375" y="63207"/>
                </a:lnTo>
                <a:lnTo>
                  <a:pt x="323751" y="100967"/>
                </a:lnTo>
                <a:lnTo>
                  <a:pt x="307356" y="386407"/>
                </a:lnTo>
                <a:lnTo>
                  <a:pt x="0" y="321004"/>
                </a:lnTo>
                <a:cubicBezTo>
                  <a:pt x="1271" y="239754"/>
                  <a:pt x="32775" y="81250"/>
                  <a:pt x="34046" y="0"/>
                </a:cubicBezTo>
                <a:close/>
              </a:path>
            </a:pathLst>
          </a:custGeom>
          <a:solidFill>
            <a:srgbClr val="FFC000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D6CB3738-CBB2-FD3A-8E38-987AC3F12E7A}"/>
              </a:ext>
            </a:extLst>
          </p:cNvPr>
          <p:cNvSpPr/>
          <p:nvPr/>
        </p:nvSpPr>
        <p:spPr>
          <a:xfrm>
            <a:off x="914400" y="4993481"/>
            <a:ext cx="4381497" cy="31204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8D624BCF-6348-E25E-59A6-681CEB2DA114}"/>
              </a:ext>
            </a:extLst>
          </p:cNvPr>
          <p:cNvSpPr/>
          <p:nvPr/>
        </p:nvSpPr>
        <p:spPr>
          <a:xfrm>
            <a:off x="7124701" y="2399304"/>
            <a:ext cx="4152900" cy="88999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BEAADEE2-DE15-27B1-CAA5-720E143078D7}"/>
              </a:ext>
            </a:extLst>
          </p:cNvPr>
          <p:cNvSpPr/>
          <p:nvPr/>
        </p:nvSpPr>
        <p:spPr>
          <a:xfrm rot="578967">
            <a:off x="736601" y="2292496"/>
            <a:ext cx="4152900" cy="88999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392C437A-0095-2772-D506-BD38AE9A8EB3}"/>
              </a:ext>
            </a:extLst>
          </p:cNvPr>
          <p:cNvSpPr/>
          <p:nvPr/>
        </p:nvSpPr>
        <p:spPr>
          <a:xfrm rot="578967">
            <a:off x="1516452" y="4376242"/>
            <a:ext cx="1176728" cy="88999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7A0F435-4A1E-0487-D82A-67A2A0D06DA7}"/>
              </a:ext>
            </a:extLst>
          </p:cNvPr>
          <p:cNvSpPr txBox="1"/>
          <p:nvPr/>
        </p:nvSpPr>
        <p:spPr>
          <a:xfrm>
            <a:off x="520700" y="5552475"/>
            <a:ext cx="82169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Red: To be considered a priori radioactive</a:t>
            </a:r>
          </a:p>
          <a:p>
            <a:r>
              <a:rPr lang="en-GB" dirty="0">
                <a:solidFill>
                  <a:srgbClr val="FFC000"/>
                </a:solidFill>
              </a:rPr>
              <a:t>Orange: To be studied case by case</a:t>
            </a:r>
          </a:p>
          <a:p>
            <a:r>
              <a:rPr lang="en-GB" dirty="0"/>
              <a:t>The rest: To be considered a priori non-radioactive </a:t>
            </a:r>
            <a:r>
              <a:rPr lang="en-GB" b="1" dirty="0">
                <a:solidFill>
                  <a:srgbClr val="FF0000"/>
                </a:solidFill>
              </a:rPr>
              <a:t>(except for in beam material)</a:t>
            </a:r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C40E58B8-3DE2-C2F9-9348-98C28FFCA7AD}"/>
              </a:ext>
            </a:extLst>
          </p:cNvPr>
          <p:cNvSpPr/>
          <p:nvPr/>
        </p:nvSpPr>
        <p:spPr>
          <a:xfrm>
            <a:off x="5281338" y="4391073"/>
            <a:ext cx="4407969" cy="707331"/>
          </a:xfrm>
          <a:custGeom>
            <a:avLst/>
            <a:gdLst>
              <a:gd name="connsiteX0" fmla="*/ 0 w 2559050"/>
              <a:gd name="connsiteY0" fmla="*/ 0 h 774700"/>
              <a:gd name="connsiteX1" fmla="*/ 2559050 w 2559050"/>
              <a:gd name="connsiteY1" fmla="*/ 0 h 774700"/>
              <a:gd name="connsiteX2" fmla="*/ 2559050 w 2559050"/>
              <a:gd name="connsiteY2" fmla="*/ 774700 h 774700"/>
              <a:gd name="connsiteX3" fmla="*/ 0 w 2559050"/>
              <a:gd name="connsiteY3" fmla="*/ 774700 h 774700"/>
              <a:gd name="connsiteX4" fmla="*/ 0 w 2559050"/>
              <a:gd name="connsiteY4" fmla="*/ 0 h 774700"/>
              <a:gd name="connsiteX0" fmla="*/ 0 w 2559050"/>
              <a:gd name="connsiteY0" fmla="*/ 0 h 774700"/>
              <a:gd name="connsiteX1" fmla="*/ 2532856 w 2559050"/>
              <a:gd name="connsiteY1" fmla="*/ 414337 h 774700"/>
              <a:gd name="connsiteX2" fmla="*/ 2559050 w 2559050"/>
              <a:gd name="connsiteY2" fmla="*/ 774700 h 774700"/>
              <a:gd name="connsiteX3" fmla="*/ 0 w 2559050"/>
              <a:gd name="connsiteY3" fmla="*/ 774700 h 774700"/>
              <a:gd name="connsiteX4" fmla="*/ 0 w 2559050"/>
              <a:gd name="connsiteY4" fmla="*/ 0 h 774700"/>
              <a:gd name="connsiteX0" fmla="*/ 0 w 2532856"/>
              <a:gd name="connsiteY0" fmla="*/ 0 h 774700"/>
              <a:gd name="connsiteX1" fmla="*/ 2532856 w 2532856"/>
              <a:gd name="connsiteY1" fmla="*/ 414337 h 774700"/>
              <a:gd name="connsiteX2" fmla="*/ 2523331 w 2532856"/>
              <a:gd name="connsiteY2" fmla="*/ 700881 h 774700"/>
              <a:gd name="connsiteX3" fmla="*/ 0 w 2532856"/>
              <a:gd name="connsiteY3" fmla="*/ 774700 h 774700"/>
              <a:gd name="connsiteX4" fmla="*/ 0 w 2532856"/>
              <a:gd name="connsiteY4" fmla="*/ 0 h 774700"/>
              <a:gd name="connsiteX0" fmla="*/ 11907 w 2544763"/>
              <a:gd name="connsiteY0" fmla="*/ 0 h 700881"/>
              <a:gd name="connsiteX1" fmla="*/ 2544763 w 2544763"/>
              <a:gd name="connsiteY1" fmla="*/ 414337 h 700881"/>
              <a:gd name="connsiteX2" fmla="*/ 2535238 w 2544763"/>
              <a:gd name="connsiteY2" fmla="*/ 700881 h 700881"/>
              <a:gd name="connsiteX3" fmla="*/ 0 w 2544763"/>
              <a:gd name="connsiteY3" fmla="*/ 307975 h 700881"/>
              <a:gd name="connsiteX4" fmla="*/ 11907 w 2544763"/>
              <a:gd name="connsiteY4" fmla="*/ 0 h 700881"/>
              <a:gd name="connsiteX0" fmla="*/ 11907 w 2544763"/>
              <a:gd name="connsiteY0" fmla="*/ 0 h 811813"/>
              <a:gd name="connsiteX1" fmla="*/ 2544763 w 2544763"/>
              <a:gd name="connsiteY1" fmla="*/ 414337 h 811813"/>
              <a:gd name="connsiteX2" fmla="*/ 1671997 w 2544763"/>
              <a:gd name="connsiteY2" fmla="*/ 811813 h 811813"/>
              <a:gd name="connsiteX3" fmla="*/ 0 w 2544763"/>
              <a:gd name="connsiteY3" fmla="*/ 307975 h 811813"/>
              <a:gd name="connsiteX4" fmla="*/ 11907 w 2544763"/>
              <a:gd name="connsiteY4" fmla="*/ 0 h 811813"/>
              <a:gd name="connsiteX0" fmla="*/ 3814 w 2536670"/>
              <a:gd name="connsiteY0" fmla="*/ 0 h 811813"/>
              <a:gd name="connsiteX1" fmla="*/ 2536670 w 2536670"/>
              <a:gd name="connsiteY1" fmla="*/ 414337 h 811813"/>
              <a:gd name="connsiteX2" fmla="*/ 1663904 w 2536670"/>
              <a:gd name="connsiteY2" fmla="*/ 811813 h 811813"/>
              <a:gd name="connsiteX3" fmla="*/ 0 w 2536670"/>
              <a:gd name="connsiteY3" fmla="*/ 220396 h 811813"/>
              <a:gd name="connsiteX4" fmla="*/ 3814 w 2536670"/>
              <a:gd name="connsiteY4" fmla="*/ 0 h 811813"/>
              <a:gd name="connsiteX0" fmla="*/ 3814 w 1762450"/>
              <a:gd name="connsiteY0" fmla="*/ 0 h 811813"/>
              <a:gd name="connsiteX1" fmla="*/ 1762450 w 1762450"/>
              <a:gd name="connsiteY1" fmla="*/ 624528 h 811813"/>
              <a:gd name="connsiteX2" fmla="*/ 1663904 w 1762450"/>
              <a:gd name="connsiteY2" fmla="*/ 811813 h 811813"/>
              <a:gd name="connsiteX3" fmla="*/ 0 w 1762450"/>
              <a:gd name="connsiteY3" fmla="*/ 220396 h 811813"/>
              <a:gd name="connsiteX4" fmla="*/ 3814 w 1762450"/>
              <a:gd name="connsiteY4" fmla="*/ 0 h 811813"/>
              <a:gd name="connsiteX0" fmla="*/ 3814 w 1762450"/>
              <a:gd name="connsiteY0" fmla="*/ 0 h 800135"/>
              <a:gd name="connsiteX1" fmla="*/ 1762450 w 1762450"/>
              <a:gd name="connsiteY1" fmla="*/ 624528 h 800135"/>
              <a:gd name="connsiteX2" fmla="*/ 1739438 w 1762450"/>
              <a:gd name="connsiteY2" fmla="*/ 800135 h 800135"/>
              <a:gd name="connsiteX3" fmla="*/ 0 w 1762450"/>
              <a:gd name="connsiteY3" fmla="*/ 220396 h 800135"/>
              <a:gd name="connsiteX4" fmla="*/ 3814 w 1762450"/>
              <a:gd name="connsiteY4" fmla="*/ 0 h 800135"/>
              <a:gd name="connsiteX0" fmla="*/ 50 w 1782964"/>
              <a:gd name="connsiteY0" fmla="*/ 0 h 747588"/>
              <a:gd name="connsiteX1" fmla="*/ 1782964 w 1782964"/>
              <a:gd name="connsiteY1" fmla="*/ 571981 h 747588"/>
              <a:gd name="connsiteX2" fmla="*/ 1759952 w 1782964"/>
              <a:gd name="connsiteY2" fmla="*/ 747588 h 747588"/>
              <a:gd name="connsiteX3" fmla="*/ 20514 w 1782964"/>
              <a:gd name="connsiteY3" fmla="*/ 167849 h 747588"/>
              <a:gd name="connsiteX4" fmla="*/ 50 w 1782964"/>
              <a:gd name="connsiteY4" fmla="*/ 0 h 747588"/>
              <a:gd name="connsiteX0" fmla="*/ 50 w 1759952"/>
              <a:gd name="connsiteY0" fmla="*/ 0 h 747588"/>
              <a:gd name="connsiteX1" fmla="*/ 1113952 w 1759952"/>
              <a:gd name="connsiteY1" fmla="*/ 344274 h 747588"/>
              <a:gd name="connsiteX2" fmla="*/ 1759952 w 1759952"/>
              <a:gd name="connsiteY2" fmla="*/ 747588 h 747588"/>
              <a:gd name="connsiteX3" fmla="*/ 20514 w 1759952"/>
              <a:gd name="connsiteY3" fmla="*/ 167849 h 747588"/>
              <a:gd name="connsiteX4" fmla="*/ 50 w 1759952"/>
              <a:gd name="connsiteY4" fmla="*/ 0 h 747588"/>
              <a:gd name="connsiteX0" fmla="*/ 50 w 1113952"/>
              <a:gd name="connsiteY0" fmla="*/ 0 h 572430"/>
              <a:gd name="connsiteX1" fmla="*/ 1113952 w 1113952"/>
              <a:gd name="connsiteY1" fmla="*/ 344274 h 572430"/>
              <a:gd name="connsiteX2" fmla="*/ 1112521 w 1113952"/>
              <a:gd name="connsiteY2" fmla="*/ 572430 h 572430"/>
              <a:gd name="connsiteX3" fmla="*/ 20514 w 1113952"/>
              <a:gd name="connsiteY3" fmla="*/ 167849 h 572430"/>
              <a:gd name="connsiteX4" fmla="*/ 50 w 1113952"/>
              <a:gd name="connsiteY4" fmla="*/ 0 h 572430"/>
              <a:gd name="connsiteX0" fmla="*/ 66 w 1108573"/>
              <a:gd name="connsiteY0" fmla="*/ 0 h 712557"/>
              <a:gd name="connsiteX1" fmla="*/ 1108573 w 1108573"/>
              <a:gd name="connsiteY1" fmla="*/ 484401 h 712557"/>
              <a:gd name="connsiteX2" fmla="*/ 1107142 w 1108573"/>
              <a:gd name="connsiteY2" fmla="*/ 712557 h 712557"/>
              <a:gd name="connsiteX3" fmla="*/ 15135 w 1108573"/>
              <a:gd name="connsiteY3" fmla="*/ 307976 h 712557"/>
              <a:gd name="connsiteX4" fmla="*/ 66 w 1108573"/>
              <a:gd name="connsiteY4" fmla="*/ 0 h 712557"/>
              <a:gd name="connsiteX0" fmla="*/ 1116 w 1109623"/>
              <a:gd name="connsiteY0" fmla="*/ 0 h 712557"/>
              <a:gd name="connsiteX1" fmla="*/ 1109623 w 1109623"/>
              <a:gd name="connsiteY1" fmla="*/ 484401 h 712557"/>
              <a:gd name="connsiteX2" fmla="*/ 1108192 w 1109623"/>
              <a:gd name="connsiteY2" fmla="*/ 712557 h 712557"/>
              <a:gd name="connsiteX3" fmla="*/ 0 w 1109623"/>
              <a:gd name="connsiteY3" fmla="*/ 372199 h 712557"/>
              <a:gd name="connsiteX4" fmla="*/ 1116 w 1109623"/>
              <a:gd name="connsiteY4" fmla="*/ 0 h 712557"/>
              <a:gd name="connsiteX0" fmla="*/ 322133 w 1109623"/>
              <a:gd name="connsiteY0" fmla="*/ 0 h 531561"/>
              <a:gd name="connsiteX1" fmla="*/ 1109623 w 1109623"/>
              <a:gd name="connsiteY1" fmla="*/ 303405 h 531561"/>
              <a:gd name="connsiteX2" fmla="*/ 1108192 w 1109623"/>
              <a:gd name="connsiteY2" fmla="*/ 531561 h 531561"/>
              <a:gd name="connsiteX3" fmla="*/ 0 w 1109623"/>
              <a:gd name="connsiteY3" fmla="*/ 191203 h 531561"/>
              <a:gd name="connsiteX4" fmla="*/ 322133 w 1109623"/>
              <a:gd name="connsiteY4" fmla="*/ 0 h 531561"/>
              <a:gd name="connsiteX0" fmla="*/ 38882 w 826372"/>
              <a:gd name="connsiteY0" fmla="*/ 0 h 531561"/>
              <a:gd name="connsiteX1" fmla="*/ 826372 w 826372"/>
              <a:gd name="connsiteY1" fmla="*/ 303405 h 531561"/>
              <a:gd name="connsiteX2" fmla="*/ 824941 w 826372"/>
              <a:gd name="connsiteY2" fmla="*/ 531561 h 531561"/>
              <a:gd name="connsiteX3" fmla="*/ 0 w 826372"/>
              <a:gd name="connsiteY3" fmla="*/ 237912 h 531561"/>
              <a:gd name="connsiteX4" fmla="*/ 38882 w 826372"/>
              <a:gd name="connsiteY4" fmla="*/ 0 h 531561"/>
              <a:gd name="connsiteX0" fmla="*/ 38882 w 826372"/>
              <a:gd name="connsiteY0" fmla="*/ 0 h 531561"/>
              <a:gd name="connsiteX1" fmla="*/ 826372 w 826372"/>
              <a:gd name="connsiteY1" fmla="*/ 303405 h 531561"/>
              <a:gd name="connsiteX2" fmla="*/ 824941 w 826372"/>
              <a:gd name="connsiteY2" fmla="*/ 531561 h 531561"/>
              <a:gd name="connsiteX3" fmla="*/ 0 w 826372"/>
              <a:gd name="connsiteY3" fmla="*/ 237912 h 531561"/>
              <a:gd name="connsiteX4" fmla="*/ 38882 w 826372"/>
              <a:gd name="connsiteY4" fmla="*/ 0 h 531561"/>
              <a:gd name="connsiteX0" fmla="*/ 3812 w 826372"/>
              <a:gd name="connsiteY0" fmla="*/ 0 h 537399"/>
              <a:gd name="connsiteX1" fmla="*/ 826372 w 826372"/>
              <a:gd name="connsiteY1" fmla="*/ 309243 h 537399"/>
              <a:gd name="connsiteX2" fmla="*/ 824941 w 826372"/>
              <a:gd name="connsiteY2" fmla="*/ 537399 h 537399"/>
              <a:gd name="connsiteX3" fmla="*/ 0 w 826372"/>
              <a:gd name="connsiteY3" fmla="*/ 243750 h 537399"/>
              <a:gd name="connsiteX4" fmla="*/ 3812 w 826372"/>
              <a:gd name="connsiteY4" fmla="*/ 0 h 537399"/>
              <a:gd name="connsiteX0" fmla="*/ 17300 w 839860"/>
              <a:gd name="connsiteY0" fmla="*/ 0 h 537399"/>
              <a:gd name="connsiteX1" fmla="*/ 839860 w 839860"/>
              <a:gd name="connsiteY1" fmla="*/ 309243 h 537399"/>
              <a:gd name="connsiteX2" fmla="*/ 838429 w 839860"/>
              <a:gd name="connsiteY2" fmla="*/ 537399 h 537399"/>
              <a:gd name="connsiteX3" fmla="*/ 0 w 839860"/>
              <a:gd name="connsiteY3" fmla="*/ 243750 h 537399"/>
              <a:gd name="connsiteX4" fmla="*/ 17300 w 839860"/>
              <a:gd name="connsiteY4" fmla="*/ 0 h 537399"/>
              <a:gd name="connsiteX0" fmla="*/ 17300 w 845255"/>
              <a:gd name="connsiteY0" fmla="*/ 0 h 537399"/>
              <a:gd name="connsiteX1" fmla="*/ 845255 w 845255"/>
              <a:gd name="connsiteY1" fmla="*/ 280051 h 537399"/>
              <a:gd name="connsiteX2" fmla="*/ 838429 w 845255"/>
              <a:gd name="connsiteY2" fmla="*/ 537399 h 537399"/>
              <a:gd name="connsiteX3" fmla="*/ 0 w 845255"/>
              <a:gd name="connsiteY3" fmla="*/ 243750 h 537399"/>
              <a:gd name="connsiteX4" fmla="*/ 17300 w 845255"/>
              <a:gd name="connsiteY4" fmla="*/ 0 h 537399"/>
              <a:gd name="connsiteX0" fmla="*/ 481392 w 845255"/>
              <a:gd name="connsiteY0" fmla="*/ 0 h 351291"/>
              <a:gd name="connsiteX1" fmla="*/ 845255 w 845255"/>
              <a:gd name="connsiteY1" fmla="*/ 93943 h 351291"/>
              <a:gd name="connsiteX2" fmla="*/ 838429 w 845255"/>
              <a:gd name="connsiteY2" fmla="*/ 351291 h 351291"/>
              <a:gd name="connsiteX3" fmla="*/ 0 w 845255"/>
              <a:gd name="connsiteY3" fmla="*/ 57642 h 351291"/>
              <a:gd name="connsiteX4" fmla="*/ 481392 w 845255"/>
              <a:gd name="connsiteY4" fmla="*/ 0 h 351291"/>
              <a:gd name="connsiteX0" fmla="*/ 21 w 363884"/>
              <a:gd name="connsiteY0" fmla="*/ 0 h 351291"/>
              <a:gd name="connsiteX1" fmla="*/ 363884 w 363884"/>
              <a:gd name="connsiteY1" fmla="*/ 93943 h 351291"/>
              <a:gd name="connsiteX2" fmla="*/ 357058 w 363884"/>
              <a:gd name="connsiteY2" fmla="*/ 351291 h 351291"/>
              <a:gd name="connsiteX3" fmla="*/ 54487 w 363884"/>
              <a:gd name="connsiteY3" fmla="*/ 296421 h 351291"/>
              <a:gd name="connsiteX4" fmla="*/ 21 w 363884"/>
              <a:gd name="connsiteY4" fmla="*/ 0 h 351291"/>
              <a:gd name="connsiteX0" fmla="*/ 19692 w 309397"/>
              <a:gd name="connsiteY0" fmla="*/ 0 h 358315"/>
              <a:gd name="connsiteX1" fmla="*/ 309397 w 309397"/>
              <a:gd name="connsiteY1" fmla="*/ 100967 h 358315"/>
              <a:gd name="connsiteX2" fmla="*/ 302571 w 309397"/>
              <a:gd name="connsiteY2" fmla="*/ 358315 h 358315"/>
              <a:gd name="connsiteX3" fmla="*/ 0 w 309397"/>
              <a:gd name="connsiteY3" fmla="*/ 303445 h 358315"/>
              <a:gd name="connsiteX4" fmla="*/ 19692 w 309397"/>
              <a:gd name="connsiteY4" fmla="*/ 0 h 358315"/>
              <a:gd name="connsiteX0" fmla="*/ 43615 w 333320"/>
              <a:gd name="connsiteY0" fmla="*/ 0 h 358315"/>
              <a:gd name="connsiteX1" fmla="*/ 333320 w 333320"/>
              <a:gd name="connsiteY1" fmla="*/ 100967 h 358315"/>
              <a:gd name="connsiteX2" fmla="*/ 326494 w 333320"/>
              <a:gd name="connsiteY2" fmla="*/ 358315 h 358315"/>
              <a:gd name="connsiteX3" fmla="*/ 0 w 333320"/>
              <a:gd name="connsiteY3" fmla="*/ 303445 h 358315"/>
              <a:gd name="connsiteX4" fmla="*/ 43615 w 333320"/>
              <a:gd name="connsiteY4" fmla="*/ 0 h 358315"/>
              <a:gd name="connsiteX0" fmla="*/ 43615 w 333320"/>
              <a:gd name="connsiteY0" fmla="*/ 0 h 358315"/>
              <a:gd name="connsiteX1" fmla="*/ 326944 w 333320"/>
              <a:gd name="connsiteY1" fmla="*/ 84275 h 358315"/>
              <a:gd name="connsiteX2" fmla="*/ 333320 w 333320"/>
              <a:gd name="connsiteY2" fmla="*/ 100967 h 358315"/>
              <a:gd name="connsiteX3" fmla="*/ 326494 w 333320"/>
              <a:gd name="connsiteY3" fmla="*/ 358315 h 358315"/>
              <a:gd name="connsiteX4" fmla="*/ 0 w 333320"/>
              <a:gd name="connsiteY4" fmla="*/ 303445 h 358315"/>
              <a:gd name="connsiteX5" fmla="*/ 43615 w 333320"/>
              <a:gd name="connsiteY5" fmla="*/ 0 h 358315"/>
              <a:gd name="connsiteX0" fmla="*/ 43615 w 333320"/>
              <a:gd name="connsiteY0" fmla="*/ 0 h 386407"/>
              <a:gd name="connsiteX1" fmla="*/ 326944 w 333320"/>
              <a:gd name="connsiteY1" fmla="*/ 84275 h 386407"/>
              <a:gd name="connsiteX2" fmla="*/ 333320 w 333320"/>
              <a:gd name="connsiteY2" fmla="*/ 100967 h 386407"/>
              <a:gd name="connsiteX3" fmla="*/ 316925 w 333320"/>
              <a:gd name="connsiteY3" fmla="*/ 386407 h 386407"/>
              <a:gd name="connsiteX4" fmla="*/ 0 w 333320"/>
              <a:gd name="connsiteY4" fmla="*/ 303445 h 386407"/>
              <a:gd name="connsiteX5" fmla="*/ 43615 w 333320"/>
              <a:gd name="connsiteY5" fmla="*/ 0 h 386407"/>
              <a:gd name="connsiteX0" fmla="*/ 43615 w 333320"/>
              <a:gd name="connsiteY0" fmla="*/ 0 h 386407"/>
              <a:gd name="connsiteX1" fmla="*/ 326944 w 333320"/>
              <a:gd name="connsiteY1" fmla="*/ 63207 h 386407"/>
              <a:gd name="connsiteX2" fmla="*/ 333320 w 333320"/>
              <a:gd name="connsiteY2" fmla="*/ 100967 h 386407"/>
              <a:gd name="connsiteX3" fmla="*/ 316925 w 333320"/>
              <a:gd name="connsiteY3" fmla="*/ 386407 h 386407"/>
              <a:gd name="connsiteX4" fmla="*/ 0 w 333320"/>
              <a:gd name="connsiteY4" fmla="*/ 303445 h 386407"/>
              <a:gd name="connsiteX5" fmla="*/ 43615 w 333320"/>
              <a:gd name="connsiteY5" fmla="*/ 0 h 386407"/>
              <a:gd name="connsiteX0" fmla="*/ 34046 w 323751"/>
              <a:gd name="connsiteY0" fmla="*/ 0 h 386407"/>
              <a:gd name="connsiteX1" fmla="*/ 317375 w 323751"/>
              <a:gd name="connsiteY1" fmla="*/ 63207 h 386407"/>
              <a:gd name="connsiteX2" fmla="*/ 323751 w 323751"/>
              <a:gd name="connsiteY2" fmla="*/ 100967 h 386407"/>
              <a:gd name="connsiteX3" fmla="*/ 307356 w 323751"/>
              <a:gd name="connsiteY3" fmla="*/ 386407 h 386407"/>
              <a:gd name="connsiteX4" fmla="*/ 0 w 323751"/>
              <a:gd name="connsiteY4" fmla="*/ 321004 h 386407"/>
              <a:gd name="connsiteX5" fmla="*/ 34046 w 323751"/>
              <a:gd name="connsiteY5" fmla="*/ 0 h 386407"/>
              <a:gd name="connsiteX0" fmla="*/ 34046 w 323751"/>
              <a:gd name="connsiteY0" fmla="*/ 0 h 386407"/>
              <a:gd name="connsiteX1" fmla="*/ 317375 w 323751"/>
              <a:gd name="connsiteY1" fmla="*/ 63207 h 386407"/>
              <a:gd name="connsiteX2" fmla="*/ 323751 w 323751"/>
              <a:gd name="connsiteY2" fmla="*/ 100967 h 386407"/>
              <a:gd name="connsiteX3" fmla="*/ 307356 w 323751"/>
              <a:gd name="connsiteY3" fmla="*/ 386407 h 386407"/>
              <a:gd name="connsiteX4" fmla="*/ 0 w 323751"/>
              <a:gd name="connsiteY4" fmla="*/ 321004 h 386407"/>
              <a:gd name="connsiteX5" fmla="*/ 34046 w 323751"/>
              <a:gd name="connsiteY5" fmla="*/ 0 h 386407"/>
              <a:gd name="connsiteX0" fmla="*/ 14908 w 304613"/>
              <a:gd name="connsiteY0" fmla="*/ 0 h 386407"/>
              <a:gd name="connsiteX1" fmla="*/ 298237 w 304613"/>
              <a:gd name="connsiteY1" fmla="*/ 63207 h 386407"/>
              <a:gd name="connsiteX2" fmla="*/ 304613 w 304613"/>
              <a:gd name="connsiteY2" fmla="*/ 100967 h 386407"/>
              <a:gd name="connsiteX3" fmla="*/ 288218 w 304613"/>
              <a:gd name="connsiteY3" fmla="*/ 386407 h 386407"/>
              <a:gd name="connsiteX4" fmla="*/ 0 w 304613"/>
              <a:gd name="connsiteY4" fmla="*/ 205126 h 386407"/>
              <a:gd name="connsiteX5" fmla="*/ 14908 w 304613"/>
              <a:gd name="connsiteY5" fmla="*/ 0 h 386407"/>
              <a:gd name="connsiteX0" fmla="*/ 14908 w 4412407"/>
              <a:gd name="connsiteY0" fmla="*/ 0 h 1222138"/>
              <a:gd name="connsiteX1" fmla="*/ 298237 w 4412407"/>
              <a:gd name="connsiteY1" fmla="*/ 63207 h 1222138"/>
              <a:gd name="connsiteX2" fmla="*/ 304613 w 4412407"/>
              <a:gd name="connsiteY2" fmla="*/ 100967 h 1222138"/>
              <a:gd name="connsiteX3" fmla="*/ 4412407 w 4412407"/>
              <a:gd name="connsiteY3" fmla="*/ 1222138 h 1222138"/>
              <a:gd name="connsiteX4" fmla="*/ 0 w 4412407"/>
              <a:gd name="connsiteY4" fmla="*/ 205126 h 1222138"/>
              <a:gd name="connsiteX5" fmla="*/ 14908 w 4412407"/>
              <a:gd name="connsiteY5" fmla="*/ 0 h 1222138"/>
              <a:gd name="connsiteX0" fmla="*/ 14908 w 4412407"/>
              <a:gd name="connsiteY0" fmla="*/ 0 h 1222138"/>
              <a:gd name="connsiteX1" fmla="*/ 298237 w 4412407"/>
              <a:gd name="connsiteY1" fmla="*/ 63207 h 1222138"/>
              <a:gd name="connsiteX2" fmla="*/ 4412407 w 4412407"/>
              <a:gd name="connsiteY2" fmla="*/ 1222138 h 1222138"/>
              <a:gd name="connsiteX3" fmla="*/ 0 w 4412407"/>
              <a:gd name="connsiteY3" fmla="*/ 205126 h 1222138"/>
              <a:gd name="connsiteX4" fmla="*/ 14908 w 4412407"/>
              <a:gd name="connsiteY4" fmla="*/ 0 h 1222138"/>
              <a:gd name="connsiteX0" fmla="*/ 14908 w 4412407"/>
              <a:gd name="connsiteY0" fmla="*/ 0 h 1222138"/>
              <a:gd name="connsiteX1" fmla="*/ 4412407 w 4412407"/>
              <a:gd name="connsiteY1" fmla="*/ 1222138 h 1222138"/>
              <a:gd name="connsiteX2" fmla="*/ 0 w 4412407"/>
              <a:gd name="connsiteY2" fmla="*/ 205126 h 1222138"/>
              <a:gd name="connsiteX3" fmla="*/ 14908 w 4412407"/>
              <a:gd name="connsiteY3" fmla="*/ 0 h 1222138"/>
              <a:gd name="connsiteX0" fmla="*/ 5339 w 4412407"/>
              <a:gd name="connsiteY0" fmla="*/ 0 h 1057098"/>
              <a:gd name="connsiteX1" fmla="*/ 4412407 w 4412407"/>
              <a:gd name="connsiteY1" fmla="*/ 1057098 h 1057098"/>
              <a:gd name="connsiteX2" fmla="*/ 0 w 4412407"/>
              <a:gd name="connsiteY2" fmla="*/ 40086 h 1057098"/>
              <a:gd name="connsiteX3" fmla="*/ 5339 w 4412407"/>
              <a:gd name="connsiteY3" fmla="*/ 0 h 1057098"/>
              <a:gd name="connsiteX0" fmla="*/ 5339 w 4407623"/>
              <a:gd name="connsiteY0" fmla="*/ 0 h 990381"/>
              <a:gd name="connsiteX1" fmla="*/ 4407623 w 4407623"/>
              <a:gd name="connsiteY1" fmla="*/ 990381 h 990381"/>
              <a:gd name="connsiteX2" fmla="*/ 0 w 4407623"/>
              <a:gd name="connsiteY2" fmla="*/ 40086 h 990381"/>
              <a:gd name="connsiteX3" fmla="*/ 5339 w 4407623"/>
              <a:gd name="connsiteY3" fmla="*/ 0 h 990381"/>
              <a:gd name="connsiteX0" fmla="*/ 5339 w 4407623"/>
              <a:gd name="connsiteY0" fmla="*/ 0 h 990381"/>
              <a:gd name="connsiteX1" fmla="*/ 1789658 w 4407623"/>
              <a:gd name="connsiteY1" fmla="*/ 393215 h 990381"/>
              <a:gd name="connsiteX2" fmla="*/ 4407623 w 4407623"/>
              <a:gd name="connsiteY2" fmla="*/ 990381 h 990381"/>
              <a:gd name="connsiteX3" fmla="*/ 0 w 4407623"/>
              <a:gd name="connsiteY3" fmla="*/ 40086 h 990381"/>
              <a:gd name="connsiteX4" fmla="*/ 5339 w 4407623"/>
              <a:gd name="connsiteY4" fmla="*/ 0 h 990381"/>
              <a:gd name="connsiteX0" fmla="*/ 5339 w 4407623"/>
              <a:gd name="connsiteY0" fmla="*/ 0 h 990381"/>
              <a:gd name="connsiteX1" fmla="*/ 4045522 w 4407623"/>
              <a:gd name="connsiteY1" fmla="*/ 431842 h 990381"/>
              <a:gd name="connsiteX2" fmla="*/ 4407623 w 4407623"/>
              <a:gd name="connsiteY2" fmla="*/ 990381 h 990381"/>
              <a:gd name="connsiteX3" fmla="*/ 0 w 4407623"/>
              <a:gd name="connsiteY3" fmla="*/ 40086 h 990381"/>
              <a:gd name="connsiteX4" fmla="*/ 5339 w 4407623"/>
              <a:gd name="connsiteY4" fmla="*/ 0 h 990381"/>
              <a:gd name="connsiteX0" fmla="*/ 5339 w 4421977"/>
              <a:gd name="connsiteY0" fmla="*/ 0 h 1043053"/>
              <a:gd name="connsiteX1" fmla="*/ 4045522 w 4421977"/>
              <a:gd name="connsiteY1" fmla="*/ 431842 h 1043053"/>
              <a:gd name="connsiteX2" fmla="*/ 4421977 w 4421977"/>
              <a:gd name="connsiteY2" fmla="*/ 1043053 h 1043053"/>
              <a:gd name="connsiteX3" fmla="*/ 0 w 4421977"/>
              <a:gd name="connsiteY3" fmla="*/ 40086 h 1043053"/>
              <a:gd name="connsiteX4" fmla="*/ 5339 w 4421977"/>
              <a:gd name="connsiteY4" fmla="*/ 0 h 1043053"/>
              <a:gd name="connsiteX0" fmla="*/ 5339 w 4428278"/>
              <a:gd name="connsiteY0" fmla="*/ 0 h 1043053"/>
              <a:gd name="connsiteX1" fmla="*/ 4428278 w 4428278"/>
              <a:gd name="connsiteY1" fmla="*/ 1021768 h 1043053"/>
              <a:gd name="connsiteX2" fmla="*/ 4421977 w 4428278"/>
              <a:gd name="connsiteY2" fmla="*/ 1043053 h 1043053"/>
              <a:gd name="connsiteX3" fmla="*/ 0 w 4428278"/>
              <a:gd name="connsiteY3" fmla="*/ 40086 h 1043053"/>
              <a:gd name="connsiteX4" fmla="*/ 5339 w 4428278"/>
              <a:gd name="connsiteY4" fmla="*/ 0 h 10430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428278" h="1043053">
                <a:moveTo>
                  <a:pt x="5339" y="0"/>
                </a:moveTo>
                <a:lnTo>
                  <a:pt x="4428278" y="1021768"/>
                </a:lnTo>
                <a:lnTo>
                  <a:pt x="4421977" y="1043053"/>
                </a:lnTo>
                <a:lnTo>
                  <a:pt x="0" y="40086"/>
                </a:lnTo>
                <a:cubicBezTo>
                  <a:pt x="1271" y="-41164"/>
                  <a:pt x="4068" y="81250"/>
                  <a:pt x="5339" y="0"/>
                </a:cubicBezTo>
                <a:close/>
              </a:path>
            </a:pathLst>
          </a:custGeom>
          <a:solidFill>
            <a:srgbClr val="FFC000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6908805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7287696-6054-6A91-F38B-A090E682A9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E8F237-0984-4F47-912C-40F957CA4038}" type="slidenum">
              <a:rPr lang="en-GB" smtClean="0"/>
              <a:t>9</a:t>
            </a:fld>
            <a:endParaRPr lang="en-GB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7929D7C1-9A71-8060-0C31-D47B66B56C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 anchor="t">
            <a:normAutofit/>
          </a:bodyPr>
          <a:lstStyle/>
          <a:p>
            <a:r>
              <a:rPr lang="en-US" dirty="0"/>
              <a:t>Radiological measurements of material and waste at CERN</a:t>
            </a:r>
            <a:endParaRPr lang="en-GB" dirty="0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E06AE373-C7E5-0185-F484-8D040A8EBB0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185293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US" dirty="0"/>
              <a:t>HSE-RP defines a zoning of Radiation Areas that implies different measurement procedures</a:t>
            </a:r>
          </a:p>
          <a:p>
            <a:r>
              <a:rPr lang="en-US" b="1" dirty="0"/>
              <a:t>Global</a:t>
            </a:r>
            <a:r>
              <a:rPr lang="en-US" dirty="0"/>
              <a:t> control zone:</a:t>
            </a:r>
          </a:p>
          <a:p>
            <a:pPr lvl="1"/>
            <a:r>
              <a:rPr lang="en-US" dirty="0"/>
              <a:t>All material is considered </a:t>
            </a:r>
            <a:r>
              <a:rPr lang="en-US" b="1" dirty="0"/>
              <a:t>a priori non-radioactive</a:t>
            </a:r>
            <a:r>
              <a:rPr lang="en-US" dirty="0"/>
              <a:t> (neither activation nor contamination risk)</a:t>
            </a:r>
          </a:p>
          <a:p>
            <a:pPr lvl="1"/>
            <a:r>
              <a:rPr lang="en-US" b="1" dirty="0"/>
              <a:t>Verification measurement </a:t>
            </a:r>
            <a:r>
              <a:rPr lang="en-US" dirty="0"/>
              <a:t>is sufficient</a:t>
            </a:r>
          </a:p>
          <a:p>
            <a:r>
              <a:rPr lang="en-US" b="1" dirty="0"/>
              <a:t>Individual</a:t>
            </a:r>
            <a:r>
              <a:rPr lang="en-US" dirty="0"/>
              <a:t> control zone</a:t>
            </a:r>
          </a:p>
          <a:p>
            <a:pPr lvl="1"/>
            <a:r>
              <a:rPr lang="en-US" dirty="0"/>
              <a:t>All material is considered </a:t>
            </a:r>
            <a:r>
              <a:rPr lang="en-US" b="1" dirty="0"/>
              <a:t>potentially radioactive</a:t>
            </a:r>
          </a:p>
          <a:p>
            <a:pPr lvl="2"/>
            <a:r>
              <a:rPr lang="en-US" dirty="0"/>
              <a:t>Exceptions for tools and equipment that was only in the zone without beam</a:t>
            </a:r>
          </a:p>
          <a:p>
            <a:pPr lvl="1"/>
            <a:r>
              <a:rPr lang="en-US" b="1" dirty="0"/>
              <a:t>Clearance measurement </a:t>
            </a:r>
            <a:r>
              <a:rPr lang="en-US" dirty="0"/>
              <a:t>must be performed individually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All measurements are traced in a database -&gt; TREC</a:t>
            </a:r>
            <a:br>
              <a:rPr lang="en-US" dirty="0"/>
            </a:br>
            <a:endParaRPr lang="en-US" dirty="0"/>
          </a:p>
          <a:p>
            <a:pPr marL="0" indent="0">
              <a:buNone/>
            </a:pPr>
            <a:r>
              <a:rPr lang="en-US" dirty="0"/>
              <a:t>Certificates can be generated via TREC or specifically upon request.</a:t>
            </a:r>
          </a:p>
        </p:txBody>
      </p:sp>
    </p:spTree>
    <p:extLst>
      <p:ext uri="{BB962C8B-B14F-4D97-AF65-F5344CB8AC3E}">
        <p14:creationId xmlns:p14="http://schemas.microsoft.com/office/powerpoint/2010/main" val="23159597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74</TotalTime>
  <Words>390</Words>
  <Application>Microsoft Office PowerPoint</Application>
  <PresentationFormat>Widescreen</PresentationFormat>
  <Paragraphs>66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Aptos</vt:lpstr>
      <vt:lpstr>Aptos Display</vt:lpstr>
      <vt:lpstr>Arial</vt:lpstr>
      <vt:lpstr>Office Theme</vt:lpstr>
      <vt:lpstr>First draft assessment of radiation classification zoning in the ECN3 cavern</vt:lpstr>
      <vt:lpstr>Situation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First operational clearance proposal</vt:lpstr>
      <vt:lpstr>Radiological measurements of material and waste at CERN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Frederic Lionel Aberle</dc:creator>
  <cp:lastModifiedBy>Frederic Lionel Aberle</cp:lastModifiedBy>
  <cp:revision>9</cp:revision>
  <cp:lastPrinted>2024-10-02T06:32:36Z</cp:lastPrinted>
  <dcterms:created xsi:type="dcterms:W3CDTF">2024-10-02T06:29:29Z</dcterms:created>
  <dcterms:modified xsi:type="dcterms:W3CDTF">2024-10-30T15:40:53Z</dcterms:modified>
</cp:coreProperties>
</file>