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28"/>
  </p:notesMasterIdLst>
  <p:sldIdLst>
    <p:sldId id="269" r:id="rId3"/>
    <p:sldId id="359" r:id="rId4"/>
    <p:sldId id="368" r:id="rId5"/>
    <p:sldId id="357" r:id="rId6"/>
    <p:sldId id="360" r:id="rId7"/>
    <p:sldId id="361" r:id="rId8"/>
    <p:sldId id="362" r:id="rId9"/>
    <p:sldId id="363" r:id="rId10"/>
    <p:sldId id="364" r:id="rId11"/>
    <p:sldId id="365" r:id="rId12"/>
    <p:sldId id="366" r:id="rId13"/>
    <p:sldId id="367" r:id="rId14"/>
    <p:sldId id="330" r:id="rId15"/>
    <p:sldId id="377" r:id="rId16"/>
    <p:sldId id="378" r:id="rId17"/>
    <p:sldId id="382" r:id="rId18"/>
    <p:sldId id="383" r:id="rId19"/>
    <p:sldId id="369" r:id="rId20"/>
    <p:sldId id="370" r:id="rId21"/>
    <p:sldId id="375" r:id="rId22"/>
    <p:sldId id="376" r:id="rId23"/>
    <p:sldId id="358" r:id="rId24"/>
    <p:sldId id="386" r:id="rId25"/>
    <p:sldId id="280" r:id="rId26"/>
    <p:sldId id="347" r:id="rId27"/>
  </p:sldIdLst>
  <p:sldSz cx="12192000" cy="6858000"/>
  <p:notesSz cx="6797675" cy="9928225"/>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Default Section" id="{81A2BBF9-8EAB-41D6-8564-80BEB44AB657}">
          <p14:sldIdLst>
            <p14:sldId id="269"/>
            <p14:sldId id="359"/>
            <p14:sldId id="368"/>
          </p14:sldIdLst>
        </p14:section>
        <p14:section name="Residual Dose" id="{BC975812-CAB7-4AB9-9FCF-50F3E57A964E}">
          <p14:sldIdLst>
            <p14:sldId id="357"/>
            <p14:sldId id="360"/>
            <p14:sldId id="361"/>
            <p14:sldId id="362"/>
            <p14:sldId id="363"/>
            <p14:sldId id="364"/>
            <p14:sldId id="365"/>
            <p14:sldId id="366"/>
            <p14:sldId id="367"/>
          </p14:sldIdLst>
        </p14:section>
        <p14:section name="Beamline Elements" id="{353DF013-42C9-4AF9-B000-8B8A344ED684}">
          <p14:sldIdLst/>
        </p14:section>
        <p14:section name="Tunnel walls and floor" id="{733EA0EC-0AC6-4601-973D-83F562683DB8}">
          <p14:sldIdLst>
            <p14:sldId id="330"/>
            <p14:sldId id="377"/>
            <p14:sldId id="378"/>
            <p14:sldId id="382"/>
            <p14:sldId id="383"/>
            <p14:sldId id="369"/>
            <p14:sldId id="370"/>
            <p14:sldId id="375"/>
            <p14:sldId id="376"/>
            <p14:sldId id="358"/>
          </p14:sldIdLst>
        </p14:section>
        <p14:section name="Conclusions" id="{16B977EB-4582-422E-95C3-489B631911B4}">
          <p14:sldIdLst>
            <p14:sldId id="386"/>
            <p14:sldId id="280"/>
            <p14:sldId id="34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95D7"/>
    <a:srgbClr val="401050"/>
    <a:srgbClr val="0000FF"/>
    <a:srgbClr val="FFFFFF"/>
    <a:srgbClr val="FFA500"/>
    <a:srgbClr val="D0B0B0"/>
    <a:srgbClr val="B03010"/>
    <a:srgbClr val="54B811"/>
    <a:srgbClr val="E0B0D0"/>
    <a:srgbClr val="D671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807" autoAdjust="0"/>
  </p:normalViewPr>
  <p:slideViewPr>
    <p:cSldViewPr snapToGrid="0">
      <p:cViewPr>
        <p:scale>
          <a:sx n="120" d="100"/>
          <a:sy n="120" d="100"/>
        </p:scale>
        <p:origin x="1086"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D2F1A0-D74F-0346-A6D6-508C28449A8D}"/>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370AB6A3-3DF0-FF4E-9614-23DA6A7649A4}"/>
              </a:ext>
            </a:extLst>
          </p:cNvPr>
          <p:cNvSpPr>
            <a:spLocks noGrp="1"/>
          </p:cNvSpPr>
          <p:nvPr>
            <p:ph type="dt" idx="1"/>
          </p:nvPr>
        </p:nvSpPr>
        <p:spPr>
          <a:xfrm>
            <a:off x="3850443" y="0"/>
            <a:ext cx="2945659" cy="49813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0C971F36-AD2C-FA41-A159-52D0AA47DFC2}" type="datetimeFigureOut">
              <a:rPr lang="en-GB"/>
              <a:pPr>
                <a:defRPr/>
              </a:pPr>
              <a:t>30/10/2024</a:t>
            </a:fld>
            <a:endParaRPr lang="en-GB"/>
          </a:p>
        </p:txBody>
      </p:sp>
      <p:sp>
        <p:nvSpPr>
          <p:cNvPr id="4" name="Slide Image Placeholder 3">
            <a:extLst>
              <a:ext uri="{FF2B5EF4-FFF2-40B4-BE49-F238E27FC236}">
                <a16:creationId xmlns:a16="http://schemas.microsoft.com/office/drawing/2014/main" id="{A22D3926-DB09-4546-AE07-CE0F9AF82878}"/>
              </a:ext>
            </a:extLst>
          </p:cNvPr>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336280B0-699C-834D-99C8-F287AF2DD9A3}"/>
              </a:ext>
            </a:extLst>
          </p:cNvPr>
          <p:cNvSpPr>
            <a:spLocks noGrp="1"/>
          </p:cNvSpPr>
          <p:nvPr>
            <p:ph type="body" sz="quarter" idx="3"/>
          </p:nvPr>
        </p:nvSpPr>
        <p:spPr>
          <a:xfrm>
            <a:off x="679768" y="4777958"/>
            <a:ext cx="5438140" cy="3909239"/>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a:extLst>
              <a:ext uri="{FF2B5EF4-FFF2-40B4-BE49-F238E27FC236}">
                <a16:creationId xmlns:a16="http://schemas.microsoft.com/office/drawing/2014/main" id="{DE721D6E-4E92-7C49-A46F-7C6D8793A342}"/>
              </a:ext>
            </a:extLst>
          </p:cNvPr>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591000E6-30A3-C643-AFF3-EC8A2B239F6F}"/>
              </a:ext>
            </a:extLst>
          </p:cNvPr>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22C05565-35B0-F04E-BA1D-0FA4AD27F76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a:extLst>
              <a:ext uri="{FF2B5EF4-FFF2-40B4-BE49-F238E27FC236}">
                <a16:creationId xmlns:a16="http://schemas.microsoft.com/office/drawing/2014/main" id="{727E30E8-C435-F346-825C-4B9230A979D3}"/>
              </a:ext>
            </a:extLst>
          </p:cNvPr>
          <p:cNvSpPr>
            <a:spLocks noGrp="1"/>
          </p:cNvSpPr>
          <p:nvPr>
            <p:ph type="dt" sz="half" idx="10"/>
          </p:nvPr>
        </p:nvSpPr>
        <p:spPr/>
        <p:txBody>
          <a:bodyPr/>
          <a:lstStyle>
            <a:lvl1pPr>
              <a:defRPr/>
            </a:lvl1pPr>
          </a:lstStyle>
          <a:p>
            <a:pPr>
              <a:defRPr/>
            </a:pPr>
            <a:r>
              <a:rPr lang="en-GB" dirty="0"/>
              <a:t>19/03/2024</a:t>
            </a:r>
          </a:p>
        </p:txBody>
      </p:sp>
      <p:sp>
        <p:nvSpPr>
          <p:cNvPr id="5" name="Slide Number Placeholder 5">
            <a:extLst>
              <a:ext uri="{FF2B5EF4-FFF2-40B4-BE49-F238E27FC236}">
                <a16:creationId xmlns:a16="http://schemas.microsoft.com/office/drawing/2014/main" id="{CE39AF2D-067B-7B4D-9A30-69F8B2C9BC2E}"/>
              </a:ext>
            </a:extLst>
          </p:cNvPr>
          <p:cNvSpPr>
            <a:spLocks noGrp="1"/>
          </p:cNvSpPr>
          <p:nvPr>
            <p:ph type="sldNum" sz="quarter" idx="11"/>
          </p:nvPr>
        </p:nvSpPr>
        <p:spPr/>
        <p:txBody>
          <a:bodyPr/>
          <a:lstStyle>
            <a:lvl1pPr>
              <a:defRPr/>
            </a:lvl1pPr>
          </a:lstStyle>
          <a:p>
            <a:pPr>
              <a:defRPr/>
            </a:pPr>
            <a:fld id="{DF11C3BB-3D6E-CE4D-8B16-1A2DDA0D3A37}" type="slidenum">
              <a:rPr lang="en-GB"/>
              <a:pPr>
                <a:defRPr/>
              </a:pPr>
              <a:t>‹#›</a:t>
            </a:fld>
            <a:endParaRPr lang="en-GB" dirty="0"/>
          </a:p>
        </p:txBody>
      </p:sp>
      <p:sp>
        <p:nvSpPr>
          <p:cNvPr id="7" name="Footer Placeholder 4">
            <a:extLst>
              <a:ext uri="{FF2B5EF4-FFF2-40B4-BE49-F238E27FC236}">
                <a16:creationId xmlns:a16="http://schemas.microsoft.com/office/drawing/2014/main" id="{D8A0910B-E85B-0CB8-EDA6-C2C44BD7993E}"/>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747490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0B5176FC-B237-9E46-B257-FEA50489B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400"/>
            <a:ext cx="12250738"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2190804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0B5176FC-B237-9E46-B257-FEA50489B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400"/>
            <a:ext cx="12250738"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065523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D3DCDF7-F89E-9344-9C81-F4112A8C20DF}"/>
              </a:ext>
            </a:extLst>
          </p:cNvPr>
          <p:cNvGrpSpPr>
            <a:grpSpLocks/>
          </p:cNvGrpSpPr>
          <p:nvPr/>
        </p:nvGrpSpPr>
        <p:grpSpPr bwMode="auto">
          <a:xfrm>
            <a:off x="5248275" y="2582863"/>
            <a:ext cx="1695450" cy="1692275"/>
            <a:chOff x="5002612" y="2336416"/>
            <a:chExt cx="2186777" cy="2185169"/>
          </a:xfrm>
        </p:grpSpPr>
        <p:sp>
          <p:nvSpPr>
            <p:cNvPr id="3" name="Rectangle 2">
              <a:extLst>
                <a:ext uri="{FF2B5EF4-FFF2-40B4-BE49-F238E27FC236}">
                  <a16:creationId xmlns:a16="http://schemas.microsoft.com/office/drawing/2014/main" id="{61090161-7359-CF48-A3D2-DD296FFBFD3E}"/>
                </a:ext>
              </a:extLst>
            </p:cNvPr>
            <p:cNvSpPr/>
            <p:nvPr/>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 name="Picture 3">
              <a:extLst>
                <a:ext uri="{FF2B5EF4-FFF2-40B4-BE49-F238E27FC236}">
                  <a16:creationId xmlns:a16="http://schemas.microsoft.com/office/drawing/2014/main" id="{7EF43ABD-DE2B-CE4F-AC82-5FEF87E8CB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1580" y="2603638"/>
              <a:ext cx="1668840" cy="165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16006226-C252-164D-8391-A0037DFA04DD}"/>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259388" y="4300538"/>
            <a:ext cx="167322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1790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61AEEF49-554C-8140-BBE6-E53E35E27B7C}"/>
              </a:ext>
            </a:extLst>
          </p:cNvPr>
          <p:cNvGrpSpPr>
            <a:grpSpLocks noChangeAspect="1"/>
          </p:cNvGrpSpPr>
          <p:nvPr/>
        </p:nvGrpSpPr>
        <p:grpSpPr bwMode="auto">
          <a:xfrm>
            <a:off x="5260975" y="2603500"/>
            <a:ext cx="1670050" cy="1651000"/>
            <a:chOff x="3314" y="1640"/>
            <a:chExt cx="1052" cy="1040"/>
          </a:xfrm>
          <a:solidFill>
            <a:schemeClr val="tx1"/>
          </a:solidFill>
        </p:grpSpPr>
        <p:sp>
          <p:nvSpPr>
            <p:cNvPr id="3" name="Freeform 5">
              <a:extLst>
                <a:ext uri="{FF2B5EF4-FFF2-40B4-BE49-F238E27FC236}">
                  <a16:creationId xmlns:a16="http://schemas.microsoft.com/office/drawing/2014/main" id="{9912E116-3B70-9D41-8DA5-7E0203729A4E}"/>
                </a:ext>
              </a:extLst>
            </p:cNvPr>
            <p:cNvSpPr>
              <a:spLocks/>
            </p:cNvSpPr>
            <p:nvPr/>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4" name="Freeform 6">
              <a:extLst>
                <a:ext uri="{FF2B5EF4-FFF2-40B4-BE49-F238E27FC236}">
                  <a16:creationId xmlns:a16="http://schemas.microsoft.com/office/drawing/2014/main" id="{CA348DAD-3C1E-1C46-B3BB-35BD527D97C3}"/>
                </a:ext>
              </a:extLst>
            </p:cNvPr>
            <p:cNvSpPr>
              <a:spLocks/>
            </p:cNvSpPr>
            <p:nvPr/>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5" name="Freeform 7">
              <a:extLst>
                <a:ext uri="{FF2B5EF4-FFF2-40B4-BE49-F238E27FC236}">
                  <a16:creationId xmlns:a16="http://schemas.microsoft.com/office/drawing/2014/main" id="{326E76DE-F303-DB44-AD5D-9F5601E8B03D}"/>
                </a:ext>
              </a:extLst>
            </p:cNvPr>
            <p:cNvSpPr>
              <a:spLocks noEditPoints="1"/>
            </p:cNvSpPr>
            <p:nvPr/>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6" name="Freeform 5">
              <a:extLst>
                <a:ext uri="{FF2B5EF4-FFF2-40B4-BE49-F238E27FC236}">
                  <a16:creationId xmlns:a16="http://schemas.microsoft.com/office/drawing/2014/main" id="{B009572F-B6CF-F441-AD74-EC5666D06A04}"/>
                </a:ext>
              </a:extLst>
            </p:cNvPr>
            <p:cNvSpPr>
              <a:spLocks/>
            </p:cNvSpPr>
            <p:nvPr/>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7" name="Freeform 6">
              <a:extLst>
                <a:ext uri="{FF2B5EF4-FFF2-40B4-BE49-F238E27FC236}">
                  <a16:creationId xmlns:a16="http://schemas.microsoft.com/office/drawing/2014/main" id="{FE9FEBD2-4F34-164D-9039-5950288F9FC0}"/>
                </a:ext>
              </a:extLst>
            </p:cNvPr>
            <p:cNvSpPr>
              <a:spLocks/>
            </p:cNvSpPr>
            <p:nvPr/>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8" name="Freeform 7">
              <a:extLst>
                <a:ext uri="{FF2B5EF4-FFF2-40B4-BE49-F238E27FC236}">
                  <a16:creationId xmlns:a16="http://schemas.microsoft.com/office/drawing/2014/main" id="{9A8825F6-80B6-3F47-994D-8B2270EEA14F}"/>
                </a:ext>
              </a:extLst>
            </p:cNvPr>
            <p:cNvSpPr>
              <a:spLocks/>
            </p:cNvSpPr>
            <p:nvPr/>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9" name="Freeform 8">
              <a:extLst>
                <a:ext uri="{FF2B5EF4-FFF2-40B4-BE49-F238E27FC236}">
                  <a16:creationId xmlns:a16="http://schemas.microsoft.com/office/drawing/2014/main" id="{7EA85973-EF90-584D-B453-27A6EE528D46}"/>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0" name="Freeform 9">
              <a:extLst>
                <a:ext uri="{FF2B5EF4-FFF2-40B4-BE49-F238E27FC236}">
                  <a16:creationId xmlns:a16="http://schemas.microsoft.com/office/drawing/2014/main" id="{4C543AA1-3C37-084D-B73E-107C1EAFD22D}"/>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1" name="Freeform 10">
              <a:extLst>
                <a:ext uri="{FF2B5EF4-FFF2-40B4-BE49-F238E27FC236}">
                  <a16:creationId xmlns:a16="http://schemas.microsoft.com/office/drawing/2014/main" id="{35B2609D-54FF-D946-9A50-D5FFF6445BCB}"/>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2" name="Freeform 11">
              <a:extLst>
                <a:ext uri="{FF2B5EF4-FFF2-40B4-BE49-F238E27FC236}">
                  <a16:creationId xmlns:a16="http://schemas.microsoft.com/office/drawing/2014/main" id="{9A2F33AF-1784-7249-8A6A-BB23076CEF5B}"/>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3" name="Freeform 12">
              <a:extLst>
                <a:ext uri="{FF2B5EF4-FFF2-40B4-BE49-F238E27FC236}">
                  <a16:creationId xmlns:a16="http://schemas.microsoft.com/office/drawing/2014/main" id="{AF5086E5-FFF8-5A4A-9117-1064504EE14E}"/>
                </a:ext>
              </a:extLst>
            </p:cNvPr>
            <p:cNvSpPr>
              <a:spLocks/>
            </p:cNvSpPr>
            <p:nvPr/>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grpSp>
    </p:spTree>
    <p:extLst>
      <p:ext uri="{BB962C8B-B14F-4D97-AF65-F5344CB8AC3E}">
        <p14:creationId xmlns:p14="http://schemas.microsoft.com/office/powerpoint/2010/main" val="3161775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BC99B-432B-2E08-7822-1397C4AF859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662599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p:txBody>
          <a:bodyPr/>
          <a:lstStyle/>
          <a:p>
            <a:pPr lvl="0"/>
            <a:r>
              <a:rPr lang="en-US" noProof="0"/>
              <a:t>Edit Master text styles</a:t>
            </a:r>
          </a:p>
          <a:p>
            <a:pPr lvl="1"/>
            <a:r>
              <a:rPr lang="en-US" noProof="0"/>
              <a:t>Second level</a:t>
            </a:r>
          </a:p>
          <a:p>
            <a:pPr lvl="2"/>
            <a:r>
              <a:rPr lang="en-US" noProof="0"/>
              <a:t>Third level</a:t>
            </a:r>
          </a:p>
        </p:txBody>
      </p:sp>
      <p:sp>
        <p:nvSpPr>
          <p:cNvPr id="4" name="Date Placeholder 3">
            <a:extLst>
              <a:ext uri="{FF2B5EF4-FFF2-40B4-BE49-F238E27FC236}">
                <a16:creationId xmlns:a16="http://schemas.microsoft.com/office/drawing/2014/main" id="{03532ED1-7191-F948-A4A2-7318F411C5D8}"/>
              </a:ext>
            </a:extLst>
          </p:cNvPr>
          <p:cNvSpPr>
            <a:spLocks noGrp="1"/>
          </p:cNvSpPr>
          <p:nvPr>
            <p:ph type="dt" sz="half" idx="10"/>
          </p:nvPr>
        </p:nvSpPr>
        <p:spPr/>
        <p:txBody>
          <a:bodyPr/>
          <a:lstStyle>
            <a:lvl1pPr>
              <a:defRPr/>
            </a:lvl1pPr>
          </a:lstStyle>
          <a:p>
            <a:pPr>
              <a:defRPr/>
            </a:pPr>
            <a:r>
              <a:rPr lang="en-GB" dirty="0"/>
              <a:t>19/03/2024</a:t>
            </a:r>
          </a:p>
        </p:txBody>
      </p:sp>
      <p:sp>
        <p:nvSpPr>
          <p:cNvPr id="5" name="Slide Number Placeholder 5">
            <a:extLst>
              <a:ext uri="{FF2B5EF4-FFF2-40B4-BE49-F238E27FC236}">
                <a16:creationId xmlns:a16="http://schemas.microsoft.com/office/drawing/2014/main" id="{E4896188-1C5F-694D-8C6B-1FA2CA021496}"/>
              </a:ext>
            </a:extLst>
          </p:cNvPr>
          <p:cNvSpPr>
            <a:spLocks noGrp="1"/>
          </p:cNvSpPr>
          <p:nvPr>
            <p:ph type="sldNum" sz="quarter" idx="11"/>
          </p:nvPr>
        </p:nvSpPr>
        <p:spPr/>
        <p:txBody>
          <a:bodyPr/>
          <a:lstStyle>
            <a:lvl1pPr>
              <a:defRPr/>
            </a:lvl1pPr>
          </a:lstStyle>
          <a:p>
            <a:pPr>
              <a:defRPr/>
            </a:pPr>
            <a:fld id="{DE3B6E73-054D-6C4E-9975-9A683C5A9677}" type="slidenum">
              <a:rPr lang="en-GB"/>
              <a:pPr>
                <a:defRPr/>
              </a:pPr>
              <a:t>‹#›</a:t>
            </a:fld>
            <a:endParaRPr lang="en-GB" dirty="0"/>
          </a:p>
        </p:txBody>
      </p:sp>
      <p:sp>
        <p:nvSpPr>
          <p:cNvPr id="7" name="Footer Placeholder 4">
            <a:extLst>
              <a:ext uri="{FF2B5EF4-FFF2-40B4-BE49-F238E27FC236}">
                <a16:creationId xmlns:a16="http://schemas.microsoft.com/office/drawing/2014/main" id="{62E02F54-5B7F-B7E1-FA59-2CDE54E1E568}"/>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2286728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5181600" cy="4196234"/>
          </a:xfrm>
        </p:spPr>
        <p:txBody>
          <a:bodyPr/>
          <a:lstStyle/>
          <a:p>
            <a:pPr lvl="0"/>
            <a:r>
              <a:rPr lang="en-US" noProof="0"/>
              <a:t>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6172200" y="1825625"/>
            <a:ext cx="5181600" cy="4196234"/>
          </a:xfrm>
        </p:spPr>
        <p:txBody>
          <a:bodyPr/>
          <a:lstStyle/>
          <a:p>
            <a:pPr lvl="0"/>
            <a:r>
              <a:rPr lang="en-US" noProof="0"/>
              <a:t>Edit Master text styles</a:t>
            </a:r>
          </a:p>
          <a:p>
            <a:pPr lvl="1"/>
            <a:r>
              <a:rPr lang="en-US" noProof="0"/>
              <a:t>Second level</a:t>
            </a:r>
          </a:p>
          <a:p>
            <a:pPr lvl="2"/>
            <a:r>
              <a:rPr lang="en-US" noProof="0"/>
              <a:t>Third level</a:t>
            </a:r>
          </a:p>
        </p:txBody>
      </p:sp>
      <p:sp>
        <p:nvSpPr>
          <p:cNvPr id="5" name="Date Placeholder 3">
            <a:extLst>
              <a:ext uri="{FF2B5EF4-FFF2-40B4-BE49-F238E27FC236}">
                <a16:creationId xmlns:a16="http://schemas.microsoft.com/office/drawing/2014/main" id="{2B29A604-DB0B-E94F-AE2E-8CE9913BCD40}"/>
              </a:ext>
            </a:extLst>
          </p:cNvPr>
          <p:cNvSpPr>
            <a:spLocks noGrp="1"/>
          </p:cNvSpPr>
          <p:nvPr>
            <p:ph type="dt" sz="half" idx="10"/>
          </p:nvPr>
        </p:nvSpPr>
        <p:spPr/>
        <p:txBody>
          <a:bodyPr/>
          <a:lstStyle>
            <a:lvl1pPr>
              <a:defRPr/>
            </a:lvl1pPr>
          </a:lstStyle>
          <a:p>
            <a:pPr>
              <a:defRPr/>
            </a:pPr>
            <a:r>
              <a:rPr lang="en-GB" dirty="0"/>
              <a:t>19/03/2024</a:t>
            </a:r>
          </a:p>
        </p:txBody>
      </p:sp>
      <p:sp>
        <p:nvSpPr>
          <p:cNvPr id="6" name="Slide Number Placeholder 5">
            <a:extLst>
              <a:ext uri="{FF2B5EF4-FFF2-40B4-BE49-F238E27FC236}">
                <a16:creationId xmlns:a16="http://schemas.microsoft.com/office/drawing/2014/main" id="{B3DEF9D0-68BD-634F-B876-06D382A91685}"/>
              </a:ext>
            </a:extLst>
          </p:cNvPr>
          <p:cNvSpPr>
            <a:spLocks noGrp="1"/>
          </p:cNvSpPr>
          <p:nvPr>
            <p:ph type="sldNum" sz="quarter" idx="11"/>
          </p:nvPr>
        </p:nvSpPr>
        <p:spPr/>
        <p:txBody>
          <a:bodyPr/>
          <a:lstStyle>
            <a:lvl1pPr>
              <a:defRPr/>
            </a:lvl1pPr>
          </a:lstStyle>
          <a:p>
            <a:pPr>
              <a:defRPr/>
            </a:pPr>
            <a:fld id="{6C72101F-6B99-614B-8565-79324F6F1806}" type="slidenum">
              <a:rPr lang="en-GB"/>
              <a:pPr>
                <a:defRPr/>
              </a:pPr>
              <a:t>‹#›</a:t>
            </a:fld>
            <a:endParaRPr lang="en-GB" dirty="0"/>
          </a:p>
        </p:txBody>
      </p:sp>
      <p:sp>
        <p:nvSpPr>
          <p:cNvPr id="8" name="Footer Placeholder 4">
            <a:extLst>
              <a:ext uri="{FF2B5EF4-FFF2-40B4-BE49-F238E27FC236}">
                <a16:creationId xmlns:a16="http://schemas.microsoft.com/office/drawing/2014/main" id="{1B90910D-3C55-8A4B-612C-7A6D451992DB}"/>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2660028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3420000" cy="4101042"/>
          </a:xfrm>
        </p:spPr>
        <p:txBody>
          <a:bodyPr/>
          <a:lstStyle/>
          <a:p>
            <a:pPr lvl="0"/>
            <a:r>
              <a:rPr lang="en-US" noProof="0"/>
              <a:t>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4386000" y="1825625"/>
            <a:ext cx="3420000" cy="4101042"/>
          </a:xfrm>
        </p:spPr>
        <p:txBody>
          <a:bodyPr/>
          <a:lstStyle/>
          <a:p>
            <a:pPr lvl="0"/>
            <a:r>
              <a:rPr lang="en-US" noProof="0"/>
              <a:t>Edit Master text styles</a:t>
            </a:r>
          </a:p>
          <a:p>
            <a:pPr lvl="1"/>
            <a:r>
              <a:rPr lang="en-US" noProof="0"/>
              <a:t>Second level</a:t>
            </a:r>
          </a:p>
          <a:p>
            <a:pPr lvl="2"/>
            <a:r>
              <a:rPr lang="en-US" noProof="0"/>
              <a:t>Third level</a:t>
            </a:r>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p:nvPr>
        </p:nvSpPr>
        <p:spPr>
          <a:xfrm>
            <a:off x="7933800" y="1825625"/>
            <a:ext cx="3420000" cy="4101042"/>
          </a:xfrm>
        </p:spPr>
        <p:txBody>
          <a:bodyPr/>
          <a:lstStyle/>
          <a:p>
            <a:pPr lvl="0"/>
            <a:r>
              <a:rPr lang="en-US" noProof="0"/>
              <a:t>Edit Master text styles</a:t>
            </a:r>
          </a:p>
          <a:p>
            <a:pPr lvl="1"/>
            <a:r>
              <a:rPr lang="en-US" noProof="0"/>
              <a:t>Second level</a:t>
            </a:r>
          </a:p>
          <a:p>
            <a:pPr lvl="2"/>
            <a:r>
              <a:rPr lang="en-US" noProof="0"/>
              <a:t>Third level</a:t>
            </a:r>
          </a:p>
        </p:txBody>
      </p:sp>
      <p:sp>
        <p:nvSpPr>
          <p:cNvPr id="6" name="Date Placeholder 3">
            <a:extLst>
              <a:ext uri="{FF2B5EF4-FFF2-40B4-BE49-F238E27FC236}">
                <a16:creationId xmlns:a16="http://schemas.microsoft.com/office/drawing/2014/main" id="{DB1D902E-1197-374C-AC97-CFE956DDBD2A}"/>
              </a:ext>
            </a:extLst>
          </p:cNvPr>
          <p:cNvSpPr>
            <a:spLocks noGrp="1"/>
          </p:cNvSpPr>
          <p:nvPr>
            <p:ph type="dt" sz="half" idx="14"/>
          </p:nvPr>
        </p:nvSpPr>
        <p:spPr/>
        <p:txBody>
          <a:bodyPr/>
          <a:lstStyle>
            <a:lvl1pPr>
              <a:defRPr/>
            </a:lvl1pPr>
          </a:lstStyle>
          <a:p>
            <a:pPr>
              <a:defRPr/>
            </a:pPr>
            <a:r>
              <a:rPr lang="en-GB" dirty="0"/>
              <a:t>19/03/2024</a:t>
            </a:r>
          </a:p>
        </p:txBody>
      </p:sp>
      <p:sp>
        <p:nvSpPr>
          <p:cNvPr id="7" name="Slide Number Placeholder 5">
            <a:extLst>
              <a:ext uri="{FF2B5EF4-FFF2-40B4-BE49-F238E27FC236}">
                <a16:creationId xmlns:a16="http://schemas.microsoft.com/office/drawing/2014/main" id="{0FFF02E3-2E05-3944-B750-7AAFBCC1612F}"/>
              </a:ext>
            </a:extLst>
          </p:cNvPr>
          <p:cNvSpPr>
            <a:spLocks noGrp="1"/>
          </p:cNvSpPr>
          <p:nvPr>
            <p:ph type="sldNum" sz="quarter" idx="15"/>
          </p:nvPr>
        </p:nvSpPr>
        <p:spPr/>
        <p:txBody>
          <a:bodyPr/>
          <a:lstStyle>
            <a:lvl1pPr>
              <a:defRPr/>
            </a:lvl1pPr>
          </a:lstStyle>
          <a:p>
            <a:pPr>
              <a:defRPr/>
            </a:pPr>
            <a:fld id="{AC20D698-E8D5-BB4D-895B-89EE952D3A3D}" type="slidenum">
              <a:rPr lang="en-GB"/>
              <a:pPr>
                <a:defRPr/>
              </a:pPr>
              <a:t>‹#›</a:t>
            </a:fld>
            <a:endParaRPr lang="en-GB" dirty="0"/>
          </a:p>
        </p:txBody>
      </p:sp>
      <p:sp>
        <p:nvSpPr>
          <p:cNvPr id="5" name="Footer Placeholder 4">
            <a:extLst>
              <a:ext uri="{FF2B5EF4-FFF2-40B4-BE49-F238E27FC236}">
                <a16:creationId xmlns:a16="http://schemas.microsoft.com/office/drawing/2014/main" id="{66099E00-0A20-3B98-81BA-06DDA53F2948}"/>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1322373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Edit Master text styles</a:t>
            </a:r>
          </a:p>
          <a:p>
            <a:pPr lvl="1"/>
            <a:r>
              <a:rPr lang="en-US" noProof="0"/>
              <a:t>Second level</a:t>
            </a:r>
          </a:p>
          <a:p>
            <a:pPr lvl="2"/>
            <a:r>
              <a:rPr lang="en-US" noProof="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Edit Master text styles</a:t>
            </a:r>
          </a:p>
          <a:p>
            <a:pPr lvl="1"/>
            <a:r>
              <a:rPr lang="en-US" noProof="0"/>
              <a:t>Second level</a:t>
            </a:r>
          </a:p>
          <a:p>
            <a:pPr lvl="2"/>
            <a:r>
              <a:rPr lang="en-US" noProof="0"/>
              <a:t>Third level</a:t>
            </a:r>
          </a:p>
        </p:txBody>
      </p:sp>
      <p:sp>
        <p:nvSpPr>
          <p:cNvPr id="7" name="Date Placeholder 3">
            <a:extLst>
              <a:ext uri="{FF2B5EF4-FFF2-40B4-BE49-F238E27FC236}">
                <a16:creationId xmlns:a16="http://schemas.microsoft.com/office/drawing/2014/main" id="{36987D3E-7CA5-BA47-B2F9-C5B36D92536F}"/>
              </a:ext>
            </a:extLst>
          </p:cNvPr>
          <p:cNvSpPr>
            <a:spLocks noGrp="1"/>
          </p:cNvSpPr>
          <p:nvPr>
            <p:ph type="dt" sz="half" idx="10"/>
          </p:nvPr>
        </p:nvSpPr>
        <p:spPr/>
        <p:txBody>
          <a:bodyPr/>
          <a:lstStyle>
            <a:lvl1pPr>
              <a:defRPr/>
            </a:lvl1pPr>
          </a:lstStyle>
          <a:p>
            <a:pPr>
              <a:defRPr/>
            </a:pPr>
            <a:r>
              <a:rPr lang="en-GB" dirty="0"/>
              <a:t>19/03/2024</a:t>
            </a:r>
          </a:p>
        </p:txBody>
      </p:sp>
      <p:sp>
        <p:nvSpPr>
          <p:cNvPr id="8" name="Slide Number Placeholder 5">
            <a:extLst>
              <a:ext uri="{FF2B5EF4-FFF2-40B4-BE49-F238E27FC236}">
                <a16:creationId xmlns:a16="http://schemas.microsoft.com/office/drawing/2014/main" id="{2B9BDCFD-CE17-474D-935F-B7559CA42764}"/>
              </a:ext>
            </a:extLst>
          </p:cNvPr>
          <p:cNvSpPr>
            <a:spLocks noGrp="1"/>
          </p:cNvSpPr>
          <p:nvPr>
            <p:ph type="sldNum" sz="quarter" idx="11"/>
          </p:nvPr>
        </p:nvSpPr>
        <p:spPr/>
        <p:txBody>
          <a:bodyPr/>
          <a:lstStyle>
            <a:lvl1pPr>
              <a:defRPr/>
            </a:lvl1pPr>
          </a:lstStyle>
          <a:p>
            <a:pPr>
              <a:defRPr/>
            </a:pPr>
            <a:fld id="{84DC34C9-00E0-D742-BE52-39B07CBF3507}" type="slidenum">
              <a:rPr lang="en-GB"/>
              <a:pPr>
                <a:defRPr/>
              </a:pPr>
              <a:t>‹#›</a:t>
            </a:fld>
            <a:endParaRPr lang="en-GB" dirty="0"/>
          </a:p>
        </p:txBody>
      </p:sp>
      <p:sp>
        <p:nvSpPr>
          <p:cNvPr id="10" name="Footer Placeholder 4">
            <a:extLst>
              <a:ext uri="{FF2B5EF4-FFF2-40B4-BE49-F238E27FC236}">
                <a16:creationId xmlns:a16="http://schemas.microsoft.com/office/drawing/2014/main" id="{6FB375F0-0A33-5F62-4FB0-627ABBD1118C}"/>
              </a:ext>
            </a:extLst>
          </p:cNvPr>
          <p:cNvSpPr>
            <a:spLocks noGrp="1"/>
          </p:cNvSpPr>
          <p:nvPr>
            <p:ph type="ftr" sz="quarter" idx="12"/>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396044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3">
            <a:extLst>
              <a:ext uri="{FF2B5EF4-FFF2-40B4-BE49-F238E27FC236}">
                <a16:creationId xmlns:a16="http://schemas.microsoft.com/office/drawing/2014/main" id="{3BA8B197-D71E-DD42-B56C-69CFF11B02B2}"/>
              </a:ext>
            </a:extLst>
          </p:cNvPr>
          <p:cNvSpPr>
            <a:spLocks noGrp="1"/>
          </p:cNvSpPr>
          <p:nvPr>
            <p:ph type="dt" sz="half" idx="10"/>
          </p:nvPr>
        </p:nvSpPr>
        <p:spPr/>
        <p:txBody>
          <a:bodyPr/>
          <a:lstStyle>
            <a:lvl1pPr>
              <a:defRPr/>
            </a:lvl1pPr>
          </a:lstStyle>
          <a:p>
            <a:pPr>
              <a:defRPr/>
            </a:pPr>
            <a:r>
              <a:rPr lang="en-GB" dirty="0"/>
              <a:t>19/03/2024</a:t>
            </a:r>
          </a:p>
        </p:txBody>
      </p:sp>
      <p:sp>
        <p:nvSpPr>
          <p:cNvPr id="4" name="Slide Number Placeholder 5">
            <a:extLst>
              <a:ext uri="{FF2B5EF4-FFF2-40B4-BE49-F238E27FC236}">
                <a16:creationId xmlns:a16="http://schemas.microsoft.com/office/drawing/2014/main" id="{5EFB59AF-8E24-7946-95D8-A518BFE52886}"/>
              </a:ext>
            </a:extLst>
          </p:cNvPr>
          <p:cNvSpPr>
            <a:spLocks noGrp="1"/>
          </p:cNvSpPr>
          <p:nvPr>
            <p:ph type="sldNum" sz="quarter" idx="11"/>
          </p:nvPr>
        </p:nvSpPr>
        <p:spPr/>
        <p:txBody>
          <a:bodyPr/>
          <a:lstStyle>
            <a:lvl1pPr>
              <a:defRPr/>
            </a:lvl1pPr>
          </a:lstStyle>
          <a:p>
            <a:pPr>
              <a:defRPr/>
            </a:pPr>
            <a:fld id="{E2A69FA1-B048-DD41-98A9-3CA9AFCDB77F}" type="slidenum">
              <a:rPr lang="en-GB"/>
              <a:pPr>
                <a:defRPr/>
              </a:pPr>
              <a:t>‹#›</a:t>
            </a:fld>
            <a:endParaRPr lang="en-GB" dirty="0"/>
          </a:p>
        </p:txBody>
      </p:sp>
      <p:sp>
        <p:nvSpPr>
          <p:cNvPr id="6" name="Footer Placeholder 4">
            <a:extLst>
              <a:ext uri="{FF2B5EF4-FFF2-40B4-BE49-F238E27FC236}">
                <a16:creationId xmlns:a16="http://schemas.microsoft.com/office/drawing/2014/main" id="{6FCF0B00-370C-E87D-5D7C-18D3D26E713F}"/>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4127834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64A2D4E-4189-CA4B-A2EE-F4C727379C84}"/>
              </a:ext>
            </a:extLst>
          </p:cNvPr>
          <p:cNvSpPr>
            <a:spLocks noGrp="1"/>
          </p:cNvSpPr>
          <p:nvPr>
            <p:ph type="dt" sz="half" idx="10"/>
          </p:nvPr>
        </p:nvSpPr>
        <p:spPr/>
        <p:txBody>
          <a:bodyPr/>
          <a:lstStyle>
            <a:lvl1pPr>
              <a:defRPr/>
            </a:lvl1pPr>
          </a:lstStyle>
          <a:p>
            <a:pPr>
              <a:defRPr/>
            </a:pPr>
            <a:r>
              <a:rPr lang="en-GB" dirty="0"/>
              <a:t>19/03/2024</a:t>
            </a:r>
          </a:p>
        </p:txBody>
      </p:sp>
      <p:sp>
        <p:nvSpPr>
          <p:cNvPr id="3" name="Slide Number Placeholder 5">
            <a:extLst>
              <a:ext uri="{FF2B5EF4-FFF2-40B4-BE49-F238E27FC236}">
                <a16:creationId xmlns:a16="http://schemas.microsoft.com/office/drawing/2014/main" id="{093BDEE1-7BFB-8A4F-81CA-BB58E92B9764}"/>
              </a:ext>
            </a:extLst>
          </p:cNvPr>
          <p:cNvSpPr>
            <a:spLocks noGrp="1"/>
          </p:cNvSpPr>
          <p:nvPr>
            <p:ph type="sldNum" sz="quarter" idx="11"/>
          </p:nvPr>
        </p:nvSpPr>
        <p:spPr/>
        <p:txBody>
          <a:bodyPr/>
          <a:lstStyle>
            <a:lvl1pPr>
              <a:defRPr/>
            </a:lvl1pPr>
          </a:lstStyle>
          <a:p>
            <a:pPr>
              <a:defRPr/>
            </a:pPr>
            <a:fld id="{376719D1-DCC1-3149-88C4-91C47D30F00F}" type="slidenum">
              <a:rPr lang="en-GB"/>
              <a:pPr>
                <a:defRPr/>
              </a:pPr>
              <a:t>‹#›</a:t>
            </a:fld>
            <a:endParaRPr lang="en-GB" dirty="0"/>
          </a:p>
        </p:txBody>
      </p:sp>
      <p:sp>
        <p:nvSpPr>
          <p:cNvPr id="5" name="Footer Placeholder 4">
            <a:extLst>
              <a:ext uri="{FF2B5EF4-FFF2-40B4-BE49-F238E27FC236}">
                <a16:creationId xmlns:a16="http://schemas.microsoft.com/office/drawing/2014/main" id="{04E02ACB-0483-CA44-45C5-664A849ED971}"/>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822302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3">
            <a:extLst>
              <a:ext uri="{FF2B5EF4-FFF2-40B4-BE49-F238E27FC236}">
                <a16:creationId xmlns:a16="http://schemas.microsoft.com/office/drawing/2014/main" id="{2CF02630-B49F-4949-93AD-71D094A347AB}"/>
              </a:ext>
            </a:extLst>
          </p:cNvPr>
          <p:cNvSpPr>
            <a:spLocks noGrp="1"/>
          </p:cNvSpPr>
          <p:nvPr>
            <p:ph type="dt" sz="half" idx="10"/>
          </p:nvPr>
        </p:nvSpPr>
        <p:spPr/>
        <p:txBody>
          <a:bodyPr/>
          <a:lstStyle>
            <a:lvl1pPr>
              <a:defRPr/>
            </a:lvl1pPr>
          </a:lstStyle>
          <a:p>
            <a:pPr>
              <a:defRPr/>
            </a:pPr>
            <a:r>
              <a:rPr lang="en-GB" dirty="0"/>
              <a:t>19/03/2024</a:t>
            </a:r>
          </a:p>
        </p:txBody>
      </p:sp>
      <p:sp>
        <p:nvSpPr>
          <p:cNvPr id="6" name="Slide Number Placeholder 5">
            <a:extLst>
              <a:ext uri="{FF2B5EF4-FFF2-40B4-BE49-F238E27FC236}">
                <a16:creationId xmlns:a16="http://schemas.microsoft.com/office/drawing/2014/main" id="{5A4F2A15-BEFC-C94F-96B6-404B5C1775E7}"/>
              </a:ext>
            </a:extLst>
          </p:cNvPr>
          <p:cNvSpPr>
            <a:spLocks noGrp="1"/>
          </p:cNvSpPr>
          <p:nvPr>
            <p:ph type="sldNum" sz="quarter" idx="11"/>
          </p:nvPr>
        </p:nvSpPr>
        <p:spPr/>
        <p:txBody>
          <a:bodyPr/>
          <a:lstStyle>
            <a:lvl1pPr>
              <a:defRPr/>
            </a:lvl1pPr>
          </a:lstStyle>
          <a:p>
            <a:pPr>
              <a:defRPr/>
            </a:pPr>
            <a:fld id="{AAEDB7FD-2ECA-DE4D-9982-0839717E5151}" type="slidenum">
              <a:rPr lang="en-GB"/>
              <a:pPr>
                <a:defRPr/>
              </a:pPr>
              <a:t>‹#›</a:t>
            </a:fld>
            <a:endParaRPr lang="en-GB" dirty="0"/>
          </a:p>
        </p:txBody>
      </p:sp>
      <p:sp>
        <p:nvSpPr>
          <p:cNvPr id="8" name="Footer Placeholder 4">
            <a:extLst>
              <a:ext uri="{FF2B5EF4-FFF2-40B4-BE49-F238E27FC236}">
                <a16:creationId xmlns:a16="http://schemas.microsoft.com/office/drawing/2014/main" id="{11B59272-161C-82E7-BB07-7C5BF4BCF73C}"/>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2251621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3">
            <a:extLst>
              <a:ext uri="{FF2B5EF4-FFF2-40B4-BE49-F238E27FC236}">
                <a16:creationId xmlns:a16="http://schemas.microsoft.com/office/drawing/2014/main" id="{6D96F824-7D53-2340-AE1A-7348FB37740C}"/>
              </a:ext>
            </a:extLst>
          </p:cNvPr>
          <p:cNvSpPr>
            <a:spLocks noGrp="1"/>
          </p:cNvSpPr>
          <p:nvPr>
            <p:ph type="dt" sz="half" idx="10"/>
          </p:nvPr>
        </p:nvSpPr>
        <p:spPr/>
        <p:txBody>
          <a:bodyPr/>
          <a:lstStyle>
            <a:lvl1pPr>
              <a:defRPr/>
            </a:lvl1pPr>
          </a:lstStyle>
          <a:p>
            <a:pPr>
              <a:defRPr/>
            </a:pPr>
            <a:r>
              <a:rPr lang="en-GB" dirty="0"/>
              <a:t>19/03/2024</a:t>
            </a:r>
          </a:p>
        </p:txBody>
      </p:sp>
      <p:sp>
        <p:nvSpPr>
          <p:cNvPr id="6" name="Slide Number Placeholder 5">
            <a:extLst>
              <a:ext uri="{FF2B5EF4-FFF2-40B4-BE49-F238E27FC236}">
                <a16:creationId xmlns:a16="http://schemas.microsoft.com/office/drawing/2014/main" id="{25D3994B-B1A9-C942-A725-14DA23EB80B6}"/>
              </a:ext>
            </a:extLst>
          </p:cNvPr>
          <p:cNvSpPr>
            <a:spLocks noGrp="1"/>
          </p:cNvSpPr>
          <p:nvPr>
            <p:ph type="sldNum" sz="quarter" idx="11"/>
          </p:nvPr>
        </p:nvSpPr>
        <p:spPr/>
        <p:txBody>
          <a:bodyPr/>
          <a:lstStyle>
            <a:lvl1pPr>
              <a:defRPr/>
            </a:lvl1pPr>
          </a:lstStyle>
          <a:p>
            <a:pPr>
              <a:defRPr/>
            </a:pPr>
            <a:fld id="{9082ECF0-2374-F048-9206-C3C9010A35A0}" type="slidenum">
              <a:rPr lang="en-GB"/>
              <a:pPr>
                <a:defRPr/>
              </a:pPr>
              <a:t>‹#›</a:t>
            </a:fld>
            <a:endParaRPr lang="en-GB" dirty="0"/>
          </a:p>
        </p:txBody>
      </p:sp>
      <p:sp>
        <p:nvSpPr>
          <p:cNvPr id="8" name="Footer Placeholder 4">
            <a:extLst>
              <a:ext uri="{FF2B5EF4-FFF2-40B4-BE49-F238E27FC236}">
                <a16:creationId xmlns:a16="http://schemas.microsoft.com/office/drawing/2014/main" id="{A1B255BD-368B-BEC4-F51D-453DDB5F1137}"/>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Tree>
    <p:extLst>
      <p:ext uri="{BB962C8B-B14F-4D97-AF65-F5344CB8AC3E}">
        <p14:creationId xmlns:p14="http://schemas.microsoft.com/office/powerpoint/2010/main" val="1944111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5">
            <a:extLst>
              <a:ext uri="{FF2B5EF4-FFF2-40B4-BE49-F238E27FC236}">
                <a16:creationId xmlns:a16="http://schemas.microsoft.com/office/drawing/2014/main" id="{C69C39AF-9BEB-EE4F-B659-D22773BEC35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6213475"/>
            <a:ext cx="12192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678837D9-F349-4B4D-B2A2-C8D96B2542A3}"/>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9D8CA463-ECAB-EB4E-B250-6BA4E6797E64}"/>
              </a:ext>
            </a:extLst>
          </p:cNvPr>
          <p:cNvSpPr>
            <a:spLocks noGrp="1" noChangeArrowheads="1"/>
          </p:cNvSpPr>
          <p:nvPr>
            <p:ph type="body" idx="1"/>
          </p:nvPr>
        </p:nvSpPr>
        <p:spPr bwMode="auto">
          <a:xfrm>
            <a:off x="838200" y="1825625"/>
            <a:ext cx="10515600"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p:txBody>
      </p:sp>
      <p:sp>
        <p:nvSpPr>
          <p:cNvPr id="4" name="Date Placeholder 3">
            <a:extLst>
              <a:ext uri="{FF2B5EF4-FFF2-40B4-BE49-F238E27FC236}">
                <a16:creationId xmlns:a16="http://schemas.microsoft.com/office/drawing/2014/main" id="{F4C25944-1B6B-C245-AB7E-413CF77C2B67}"/>
              </a:ext>
            </a:extLst>
          </p:cNvPr>
          <p:cNvSpPr>
            <a:spLocks noGrp="1"/>
          </p:cNvSpPr>
          <p:nvPr>
            <p:ph type="dt" sz="half" idx="2"/>
          </p:nvPr>
        </p:nvSpPr>
        <p:spPr>
          <a:xfrm>
            <a:off x="10418763" y="6427788"/>
            <a:ext cx="908050" cy="365125"/>
          </a:xfrm>
          <a:prstGeom prst="rect">
            <a:avLst/>
          </a:prstGeom>
        </p:spPr>
        <p:txBody>
          <a:bodyPr vert="horz" lIns="0" tIns="45720" rIns="91440" bIns="45720" rtlCol="0" anchor="ctr"/>
          <a:lstStyle>
            <a:lvl1pPr algn="l" eaLnBrk="1" fontAlgn="auto" hangingPunct="1">
              <a:spcBef>
                <a:spcPts val="0"/>
              </a:spcBef>
              <a:spcAft>
                <a:spcPts val="0"/>
              </a:spcAft>
              <a:defRPr sz="800">
                <a:solidFill>
                  <a:schemeClr val="bg1"/>
                </a:solidFill>
                <a:latin typeface="+mn-lt"/>
              </a:defRPr>
            </a:lvl1pPr>
          </a:lstStyle>
          <a:p>
            <a:pPr>
              <a:defRPr/>
            </a:pPr>
            <a:r>
              <a:rPr lang="en-GB" dirty="0"/>
              <a:t>19/03/2024</a:t>
            </a:r>
          </a:p>
        </p:txBody>
      </p:sp>
      <p:sp>
        <p:nvSpPr>
          <p:cNvPr id="6" name="Slide Number Placeholder 5">
            <a:extLst>
              <a:ext uri="{FF2B5EF4-FFF2-40B4-BE49-F238E27FC236}">
                <a16:creationId xmlns:a16="http://schemas.microsoft.com/office/drawing/2014/main" id="{6AE65E5E-4974-3447-B9D9-B77B2649E352}"/>
              </a:ext>
            </a:extLst>
          </p:cNvPr>
          <p:cNvSpPr>
            <a:spLocks noGrp="1"/>
          </p:cNvSpPr>
          <p:nvPr>
            <p:ph type="sldNum" sz="quarter" idx="4"/>
          </p:nvPr>
        </p:nvSpPr>
        <p:spPr>
          <a:xfrm>
            <a:off x="11515725" y="6435725"/>
            <a:ext cx="482600" cy="331788"/>
          </a:xfrm>
          <a:prstGeom prst="rect">
            <a:avLst/>
          </a:prstGeom>
        </p:spPr>
        <p:txBody>
          <a:bodyPr vert="horz" lIns="91440" tIns="45720" rIns="0" bIns="45720" rtlCol="0" anchor="ctr"/>
          <a:lstStyle>
            <a:lvl1pPr algn="r" eaLnBrk="1" fontAlgn="auto" hangingPunct="1">
              <a:spcBef>
                <a:spcPts val="0"/>
              </a:spcBef>
              <a:spcAft>
                <a:spcPts val="0"/>
              </a:spcAft>
              <a:defRPr sz="800">
                <a:solidFill>
                  <a:schemeClr val="bg1"/>
                </a:solidFill>
                <a:latin typeface="+mn-lt"/>
              </a:defRPr>
            </a:lvl1pPr>
          </a:lstStyle>
          <a:p>
            <a:pPr>
              <a:defRPr/>
            </a:pPr>
            <a:fld id="{6DD0D816-059C-4E47-A9FF-2F36CA877CF3}" type="slidenum">
              <a:rPr lang="en-GB"/>
              <a:pPr>
                <a:defRPr/>
              </a:pPr>
              <a:t>‹#›</a:t>
            </a:fld>
            <a:endParaRPr lang="en-GB" dirty="0"/>
          </a:p>
        </p:txBody>
      </p:sp>
      <p:sp>
        <p:nvSpPr>
          <p:cNvPr id="5" name="Footer Placeholder 4">
            <a:extLst>
              <a:ext uri="{FF2B5EF4-FFF2-40B4-BE49-F238E27FC236}">
                <a16:creationId xmlns:a16="http://schemas.microsoft.com/office/drawing/2014/main" id="{BE551EDF-DE6A-A34B-AE4D-DAC78E2252CA}"/>
              </a:ext>
            </a:extLst>
          </p:cNvPr>
          <p:cNvSpPr>
            <a:spLocks noGrp="1"/>
          </p:cNvSpPr>
          <p:nvPr>
            <p:ph type="ftr" sz="quarter" idx="3"/>
          </p:nvPr>
        </p:nvSpPr>
        <p:spPr>
          <a:xfrm>
            <a:off x="3409772" y="6418263"/>
            <a:ext cx="3784778"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RP assessment | EDMS ?</a:t>
            </a:r>
          </a:p>
        </p:txBody>
      </p:sp>
      <p:sp>
        <p:nvSpPr>
          <p:cNvPr id="1033" name="TextBox 16">
            <a:extLst>
              <a:ext uri="{FF2B5EF4-FFF2-40B4-BE49-F238E27FC236}">
                <a16:creationId xmlns:a16="http://schemas.microsoft.com/office/drawing/2014/main" id="{96546E11-A4F0-E941-9836-40CFF2B19DA0}"/>
              </a:ext>
            </a:extLst>
          </p:cNvPr>
          <p:cNvSpPr txBox="1">
            <a:spLocks noChangeArrowheads="1"/>
          </p:cNvSpPr>
          <p:nvPr/>
        </p:nvSpPr>
        <p:spPr bwMode="auto">
          <a:xfrm>
            <a:off x="-1493838" y="6691313"/>
            <a:ext cx="24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a:t> </a:t>
            </a:r>
          </a:p>
        </p:txBody>
      </p:sp>
      <p:pic>
        <p:nvPicPr>
          <p:cNvPr id="2" name="Picture 35">
            <a:extLst>
              <a:ext uri="{FF2B5EF4-FFF2-40B4-BE49-F238E27FC236}">
                <a16:creationId xmlns:a16="http://schemas.microsoft.com/office/drawing/2014/main" id="{0FE4E30D-9AA3-4347-90AF-33C423D00499}"/>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536575" y="6311900"/>
            <a:ext cx="22510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21" r:id="rId10"/>
  </p:sldLayoutIdLst>
  <p:hf hdr="0"/>
  <p:txStyles>
    <p:title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30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2" r:id="rId4"/>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388577/"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45CACF61-ECDC-6749-B536-0B42E9C51A55}"/>
              </a:ext>
            </a:extLst>
          </p:cNvPr>
          <p:cNvSpPr>
            <a:spLocks noGrp="1" noChangeArrowheads="1"/>
          </p:cNvSpPr>
          <p:nvPr>
            <p:ph type="ctrTitle"/>
          </p:nvPr>
        </p:nvSpPr>
        <p:spPr bwMode="auto">
          <a:xfrm>
            <a:off x="422275" y="1938421"/>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pPr algn="ctr" eaLnBrk="1" hangingPunct="1"/>
            <a:r>
              <a:rPr lang="en-US" altLang="en-US" dirty="0"/>
              <a:t>TCC8: Update of Decommissioning FLUKA Simulations with LS3 Shift Date</a:t>
            </a:r>
            <a:endParaRPr lang="en-GB" altLang="en-US" dirty="0"/>
          </a:p>
        </p:txBody>
      </p:sp>
      <p:sp>
        <p:nvSpPr>
          <p:cNvPr id="3" name="Text Placeholder 2">
            <a:extLst>
              <a:ext uri="{FF2B5EF4-FFF2-40B4-BE49-F238E27FC236}">
                <a16:creationId xmlns:a16="http://schemas.microsoft.com/office/drawing/2014/main" id="{C940813F-3DBB-69E4-08DE-B96062AA395A}"/>
              </a:ext>
            </a:extLst>
          </p:cNvPr>
          <p:cNvSpPr>
            <a:spLocks noGrp="1"/>
          </p:cNvSpPr>
          <p:nvPr>
            <p:ph type="body" sz="quarter" idx="10"/>
          </p:nvPr>
        </p:nvSpPr>
        <p:spPr>
          <a:xfrm>
            <a:off x="77261" y="5635650"/>
            <a:ext cx="4998941" cy="1136838"/>
          </a:xfrm>
        </p:spPr>
        <p:txBody>
          <a:bodyPr/>
          <a:lstStyle/>
          <a:p>
            <a:pPr algn="l"/>
            <a:r>
              <a:rPr lang="en-US" dirty="0">
                <a:hlinkClick r:id="rId2">
                  <a:extLst>
                    <a:ext uri="{A12FA001-AC4F-418D-AE19-62706E023703}">
                      <ahyp:hlinkClr xmlns:ahyp="http://schemas.microsoft.com/office/drawing/2018/hyperlinkcolor" val="tx"/>
                    </a:ext>
                  </a:extLst>
                </a:hlinkClick>
              </a:rPr>
              <a:t>RP studies for TCC8 dismantling</a:t>
            </a:r>
            <a:endParaRPr lang="en-US" dirty="0"/>
          </a:p>
          <a:p>
            <a:pPr algn="l"/>
            <a:r>
              <a:rPr lang="en-US" dirty="0"/>
              <a:t>August 2024</a:t>
            </a:r>
          </a:p>
          <a:p>
            <a:pPr algn="l"/>
            <a:r>
              <a:rPr lang="en-US" u="sng" dirty="0"/>
              <a:t>F. Luoni</a:t>
            </a:r>
            <a:r>
              <a:rPr lang="en-US" dirty="0"/>
              <a:t>, C. Ahdida</a:t>
            </a:r>
            <a:endParaRPr lang="en-GB" dirty="0"/>
          </a:p>
        </p:txBody>
      </p:sp>
      <p:sp>
        <p:nvSpPr>
          <p:cNvPr id="2" name="Text Placeholder 2">
            <a:extLst>
              <a:ext uri="{FF2B5EF4-FFF2-40B4-BE49-F238E27FC236}">
                <a16:creationId xmlns:a16="http://schemas.microsoft.com/office/drawing/2014/main" id="{ADC88E5B-EA02-5641-7812-E6995A647B87}"/>
              </a:ext>
            </a:extLst>
          </p:cNvPr>
          <p:cNvSpPr txBox="1">
            <a:spLocks/>
          </p:cNvSpPr>
          <p:nvPr/>
        </p:nvSpPr>
        <p:spPr bwMode="auto">
          <a:xfrm>
            <a:off x="6608762" y="5941907"/>
            <a:ext cx="5397732" cy="71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0" bIns="45720" numCol="1" anchor="t" anchorCtr="0" compatLnSpc="1">
            <a:prstTxWarp prst="textNoShape">
              <a:avLst/>
            </a:prstTxWarp>
          </a:bodyPr>
          <a:lstStyle>
            <a:lvl1pPr marL="0" indent="0" algn="r" rtl="0" eaLnBrk="1" fontAlgn="base" hangingPunct="1">
              <a:lnSpc>
                <a:spcPct val="90000"/>
              </a:lnSpc>
              <a:spcBef>
                <a:spcPts val="1000"/>
              </a:spcBef>
              <a:spcAft>
                <a:spcPct val="0"/>
              </a:spcAft>
              <a:buFont typeface="Arial" panose="020B0604020202020204" pitchFamily="34" charset="0"/>
              <a:buNone/>
              <a:defRPr sz="1800" kern="1200">
                <a:solidFill>
                  <a:schemeClr val="bg1"/>
                </a:solidFill>
                <a:latin typeface="Arial" panose="020B0604020202020204" pitchFamily="34" charset="0"/>
                <a:ea typeface="+mn-ea"/>
                <a:cs typeface="Arial" panose="020B0604020202020204" pitchFamily="34" charset="0"/>
              </a:defRPr>
            </a:lvl1pPr>
            <a:lvl2pPr marL="457200" indent="0" algn="r" rtl="0" eaLnBrk="1" fontAlgn="base" hangingPunct="1">
              <a:lnSpc>
                <a:spcPct val="90000"/>
              </a:lnSpc>
              <a:spcBef>
                <a:spcPts val="500"/>
              </a:spcBef>
              <a:spcAft>
                <a:spcPct val="0"/>
              </a:spcAft>
              <a:buFont typeface="Arial" panose="020B0604020202020204" pitchFamily="34" charset="0"/>
              <a:buNone/>
              <a:defRPr sz="2600" kern="1200">
                <a:solidFill>
                  <a:schemeClr val="bg1"/>
                </a:solidFill>
                <a:latin typeface="+mn-lt"/>
                <a:ea typeface="+mn-ea"/>
                <a:cs typeface="+mn-cs"/>
              </a:defRPr>
            </a:lvl2pPr>
            <a:lvl3pPr marL="914400" indent="0" algn="r" rtl="0" eaLnBrk="1" fontAlgn="base" hangingPunct="1">
              <a:lnSpc>
                <a:spcPct val="90000"/>
              </a:lnSpc>
              <a:spcBef>
                <a:spcPts val="500"/>
              </a:spcBef>
              <a:spcAft>
                <a:spcPct val="0"/>
              </a:spcAft>
              <a:buFont typeface="Arial" panose="020B0604020202020204" pitchFamily="34" charset="0"/>
              <a:buNone/>
              <a:defRPr sz="2400" kern="1200">
                <a:solidFill>
                  <a:schemeClr val="bg1"/>
                </a:solidFill>
                <a:latin typeface="+mn-lt"/>
                <a:ea typeface="+mn-ea"/>
                <a:cs typeface="+mn-cs"/>
              </a:defRPr>
            </a:lvl3pPr>
            <a:lvl4pPr marL="1371600" indent="0" algn="r" rtl="0" eaLnBrk="1" fontAlgn="base" hangingPunct="1">
              <a:lnSpc>
                <a:spcPct val="90000"/>
              </a:lnSpc>
              <a:spcBef>
                <a:spcPts val="500"/>
              </a:spcBef>
              <a:spcAft>
                <a:spcPct val="0"/>
              </a:spcAft>
              <a:buFont typeface="Arial" panose="020B0604020202020204" pitchFamily="34" charset="0"/>
              <a:buNone/>
              <a:defRPr sz="2000" kern="1200">
                <a:solidFill>
                  <a:schemeClr val="bg1"/>
                </a:solidFill>
                <a:latin typeface="+mn-lt"/>
                <a:ea typeface="+mn-ea"/>
                <a:cs typeface="+mn-cs"/>
              </a:defRPr>
            </a:lvl4pPr>
            <a:lvl5pPr marL="1828800" indent="0" algn="r" rtl="0" eaLnBrk="1" fontAlgn="base" hangingPunct="1">
              <a:lnSpc>
                <a:spcPct val="90000"/>
              </a:lnSpc>
              <a:spcBef>
                <a:spcPts val="500"/>
              </a:spcBef>
              <a:spcAft>
                <a:spcPct val="0"/>
              </a:spcAft>
              <a:buFont typeface="Arial" panose="020B0604020202020204" pitchFamily="34" charset="0"/>
              <a:buNone/>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EDMS </a:t>
            </a:r>
            <a:r>
              <a:rPr lang="en-GB" b="1" i="0" dirty="0">
                <a:effectLst/>
                <a:latin typeface="arial" panose="020B0604020202020204" pitchFamily="34" charset="0"/>
              </a:rPr>
              <a:t>3180993</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10</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Side View - 6 Months of Cooldown (January 2027)</a:t>
            </a:r>
            <a:endParaRPr lang="en-US" sz="4400" spc="-1" dirty="0">
              <a:solidFill>
                <a:srgbClr val="0055A0"/>
              </a:solidFill>
            </a:endParaRPr>
          </a:p>
        </p:txBody>
      </p:sp>
      <p:pic>
        <p:nvPicPr>
          <p:cNvPr id="6" name="Picture 5">
            <a:extLst>
              <a:ext uri="{FF2B5EF4-FFF2-40B4-BE49-F238E27FC236}">
                <a16:creationId xmlns:a16="http://schemas.microsoft.com/office/drawing/2014/main" id="{6D4EACCF-A69E-D983-E53E-5035FB3B65C4}"/>
              </a:ext>
            </a:extLst>
          </p:cNvPr>
          <p:cNvPicPr>
            <a:picLocks noChangeAspect="1"/>
          </p:cNvPicPr>
          <p:nvPr/>
        </p:nvPicPr>
        <p:blipFill>
          <a:blip r:embed="rId2"/>
          <a:stretch>
            <a:fillRect/>
          </a:stretch>
        </p:blipFill>
        <p:spPr>
          <a:xfrm>
            <a:off x="3617494" y="2068481"/>
            <a:ext cx="8574505" cy="4096300"/>
          </a:xfrm>
          <a:prstGeom prst="rect">
            <a:avLst/>
          </a:prstGeom>
        </p:spPr>
      </p:pic>
      <p:grpSp>
        <p:nvGrpSpPr>
          <p:cNvPr id="2" name="Group 1">
            <a:extLst>
              <a:ext uri="{FF2B5EF4-FFF2-40B4-BE49-F238E27FC236}">
                <a16:creationId xmlns:a16="http://schemas.microsoft.com/office/drawing/2014/main" id="{7FF41310-0B3E-CA10-9AA5-3654E53CF457}"/>
              </a:ext>
            </a:extLst>
          </p:cNvPr>
          <p:cNvGrpSpPr/>
          <p:nvPr/>
        </p:nvGrpSpPr>
        <p:grpSpPr>
          <a:xfrm>
            <a:off x="131825" y="2215161"/>
            <a:ext cx="3120258" cy="1776394"/>
            <a:chOff x="208692" y="1261001"/>
            <a:chExt cx="6039708" cy="4015849"/>
          </a:xfrm>
        </p:grpSpPr>
        <p:pic>
          <p:nvPicPr>
            <p:cNvPr id="7" name="Picture 6">
              <a:extLst>
                <a:ext uri="{FF2B5EF4-FFF2-40B4-BE49-F238E27FC236}">
                  <a16:creationId xmlns:a16="http://schemas.microsoft.com/office/drawing/2014/main" id="{ED9278D9-6F44-179E-83CF-5525610529EE}"/>
                </a:ext>
              </a:extLst>
            </p:cNvPr>
            <p:cNvPicPr>
              <a:picLocks noChangeAspect="1"/>
            </p:cNvPicPr>
            <p:nvPr/>
          </p:nvPicPr>
          <p:blipFill rotWithShape="1">
            <a:blip r:embed="rId3"/>
            <a:srcRect r="26652"/>
            <a:stretch/>
          </p:blipFill>
          <p:spPr>
            <a:xfrm>
              <a:off x="208692" y="1261001"/>
              <a:ext cx="5687283" cy="4015849"/>
            </a:xfrm>
            <a:prstGeom prst="rect">
              <a:avLst/>
            </a:prstGeom>
          </p:spPr>
        </p:pic>
        <p:pic>
          <p:nvPicPr>
            <p:cNvPr id="9" name="Picture 8">
              <a:extLst>
                <a:ext uri="{FF2B5EF4-FFF2-40B4-BE49-F238E27FC236}">
                  <a16:creationId xmlns:a16="http://schemas.microsoft.com/office/drawing/2014/main" id="{6D30D740-BA9D-AD9B-EA0F-2170C6C5F0E4}"/>
                </a:ext>
              </a:extLst>
            </p:cNvPr>
            <p:cNvPicPr>
              <a:picLocks noChangeAspect="1"/>
            </p:cNvPicPr>
            <p:nvPr/>
          </p:nvPicPr>
          <p:blipFill rotWithShape="1">
            <a:blip r:embed="rId3"/>
            <a:srcRect l="94970" r="484"/>
            <a:stretch/>
          </p:blipFill>
          <p:spPr>
            <a:xfrm>
              <a:off x="5895975" y="1261001"/>
              <a:ext cx="352425" cy="4015849"/>
            </a:xfrm>
            <a:prstGeom prst="rect">
              <a:avLst/>
            </a:prstGeom>
          </p:spPr>
        </p:pic>
      </p:grpSp>
      <p:sp>
        <p:nvSpPr>
          <p:cNvPr id="10" name="TextBox 9">
            <a:extLst>
              <a:ext uri="{FF2B5EF4-FFF2-40B4-BE49-F238E27FC236}">
                <a16:creationId xmlns:a16="http://schemas.microsoft.com/office/drawing/2014/main" id="{70B2BFAD-1470-05F9-6745-8B425E86E01A}"/>
              </a:ext>
            </a:extLst>
          </p:cNvPr>
          <p:cNvSpPr txBox="1"/>
          <p:nvPr/>
        </p:nvSpPr>
        <p:spPr>
          <a:xfrm>
            <a:off x="131825" y="1139555"/>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1" name="TextBox 10">
            <a:extLst>
              <a:ext uri="{FF2B5EF4-FFF2-40B4-BE49-F238E27FC236}">
                <a16:creationId xmlns:a16="http://schemas.microsoft.com/office/drawing/2014/main" id="{311216DA-BBB3-4BE8-2180-D097933DF5DA}"/>
              </a:ext>
            </a:extLst>
          </p:cNvPr>
          <p:cNvSpPr txBox="1"/>
          <p:nvPr/>
        </p:nvSpPr>
        <p:spPr>
          <a:xfrm>
            <a:off x="2939120" y="1354998"/>
            <a:ext cx="2434912" cy="738664"/>
          </a:xfrm>
          <a:prstGeom prst="rect">
            <a:avLst/>
          </a:prstGeom>
          <a:noFill/>
        </p:spPr>
        <p:txBody>
          <a:bodyPr wrap="square">
            <a:spAutoFit/>
          </a:bodyPr>
          <a:lstStyle/>
          <a:p>
            <a:r>
              <a:rPr lang="en-US" altLang="en-US" sz="1400" dirty="0">
                <a:solidFill>
                  <a:srgbClr val="FFC000"/>
                </a:solidFill>
                <a:latin typeface="+mn-lt"/>
              </a:rPr>
              <a:t>Limited Stay Radiation Area</a:t>
            </a:r>
          </a:p>
          <a:p>
            <a:r>
              <a:rPr lang="en-US" altLang="en-US" sz="1400" dirty="0">
                <a:solidFill>
                  <a:srgbClr val="FF0000"/>
                </a:solidFill>
                <a:latin typeface="+mn-lt"/>
              </a:rPr>
              <a:t>High Radiation Area</a:t>
            </a:r>
          </a:p>
          <a:p>
            <a:r>
              <a:rPr lang="en-US" altLang="en-US" sz="1400" dirty="0">
                <a:solidFill>
                  <a:srgbClr val="8B0000"/>
                </a:solidFill>
                <a:latin typeface="+mn-lt"/>
              </a:rPr>
              <a:t>Prohibited Radiation Area</a:t>
            </a:r>
            <a:endParaRPr lang="en-GB" altLang="en-US" sz="1400" dirty="0">
              <a:solidFill>
                <a:srgbClr val="8B0000"/>
              </a:solidFill>
              <a:latin typeface="+mn-lt"/>
            </a:endParaRPr>
          </a:p>
        </p:txBody>
      </p:sp>
    </p:spTree>
    <p:extLst>
      <p:ext uri="{BB962C8B-B14F-4D97-AF65-F5344CB8AC3E}">
        <p14:creationId xmlns:p14="http://schemas.microsoft.com/office/powerpoint/2010/main" val="117561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11</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Side View - 1 Year and 2 Months of Cooldown (September 2027)</a:t>
            </a:r>
            <a:endParaRPr lang="en-US" sz="4400" spc="-1" dirty="0">
              <a:solidFill>
                <a:srgbClr val="0055A0"/>
              </a:solidFill>
            </a:endParaRPr>
          </a:p>
        </p:txBody>
      </p:sp>
      <p:pic>
        <p:nvPicPr>
          <p:cNvPr id="10" name="Picture 9">
            <a:extLst>
              <a:ext uri="{FF2B5EF4-FFF2-40B4-BE49-F238E27FC236}">
                <a16:creationId xmlns:a16="http://schemas.microsoft.com/office/drawing/2014/main" id="{F892E3DB-A41B-395C-03C1-1F5DACA2F373}"/>
              </a:ext>
            </a:extLst>
          </p:cNvPr>
          <p:cNvPicPr>
            <a:picLocks noChangeAspect="1"/>
          </p:cNvPicPr>
          <p:nvPr/>
        </p:nvPicPr>
        <p:blipFill>
          <a:blip r:embed="rId2"/>
          <a:stretch>
            <a:fillRect/>
          </a:stretch>
        </p:blipFill>
        <p:spPr>
          <a:xfrm>
            <a:off x="2475862" y="1507958"/>
            <a:ext cx="9716138" cy="4660772"/>
          </a:xfrm>
          <a:prstGeom prst="rect">
            <a:avLst/>
          </a:prstGeom>
        </p:spPr>
      </p:pic>
      <p:sp>
        <p:nvSpPr>
          <p:cNvPr id="2" name="TextBox 1">
            <a:extLst>
              <a:ext uri="{FF2B5EF4-FFF2-40B4-BE49-F238E27FC236}">
                <a16:creationId xmlns:a16="http://schemas.microsoft.com/office/drawing/2014/main" id="{829DD1FD-D099-0AD7-06ED-3C5659B2990A}"/>
              </a:ext>
            </a:extLst>
          </p:cNvPr>
          <p:cNvSpPr txBox="1"/>
          <p:nvPr/>
        </p:nvSpPr>
        <p:spPr>
          <a:xfrm>
            <a:off x="0" y="3874171"/>
            <a:ext cx="2630905" cy="2400657"/>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radiation levels are high over the target station and iron collimator because of a gap in the shielding blocks</a:t>
            </a:r>
          </a:p>
          <a:p>
            <a:pPr marL="285750" indent="-285750">
              <a:spcAft>
                <a:spcPts val="600"/>
              </a:spcAft>
              <a:buFont typeface="Wingdings" panose="05000000000000000000" pitchFamily="2" charset="2"/>
              <a:buChar char="Ø"/>
            </a:pPr>
            <a:r>
              <a:rPr lang="en-US" sz="1400" dirty="0"/>
              <a:t>The hot area ends around the TAX</a:t>
            </a:r>
          </a:p>
          <a:p>
            <a:pPr marL="285750" indent="-285750">
              <a:spcAft>
                <a:spcPts val="600"/>
              </a:spcAft>
              <a:buFont typeface="Wingdings" panose="05000000000000000000" pitchFamily="2" charset="2"/>
              <a:buChar char="Ø"/>
            </a:pPr>
            <a:r>
              <a:rPr lang="en-US" sz="1400" dirty="0"/>
              <a:t>No soil activation studies were performed since no soil excavation is planned </a:t>
            </a:r>
          </a:p>
        </p:txBody>
      </p:sp>
    </p:spTree>
    <p:extLst>
      <p:ext uri="{BB962C8B-B14F-4D97-AF65-F5344CB8AC3E}">
        <p14:creationId xmlns:p14="http://schemas.microsoft.com/office/powerpoint/2010/main" val="367506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12</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Side View - 1 Year and 2 Months of Cooldown (September 2027)</a:t>
            </a:r>
            <a:endParaRPr lang="en-US" sz="4400" spc="-1" dirty="0">
              <a:solidFill>
                <a:srgbClr val="0055A0"/>
              </a:solidFill>
            </a:endParaRPr>
          </a:p>
        </p:txBody>
      </p:sp>
      <p:grpSp>
        <p:nvGrpSpPr>
          <p:cNvPr id="2" name="Group 1">
            <a:extLst>
              <a:ext uri="{FF2B5EF4-FFF2-40B4-BE49-F238E27FC236}">
                <a16:creationId xmlns:a16="http://schemas.microsoft.com/office/drawing/2014/main" id="{8E4EE8AF-ECD9-A3FC-7756-8EABC9C0968A}"/>
              </a:ext>
            </a:extLst>
          </p:cNvPr>
          <p:cNvGrpSpPr/>
          <p:nvPr/>
        </p:nvGrpSpPr>
        <p:grpSpPr>
          <a:xfrm>
            <a:off x="131825" y="2215161"/>
            <a:ext cx="3120258" cy="1776394"/>
            <a:chOff x="208692" y="1261001"/>
            <a:chExt cx="6039708" cy="4015849"/>
          </a:xfrm>
        </p:grpSpPr>
        <p:pic>
          <p:nvPicPr>
            <p:cNvPr id="6" name="Picture 5">
              <a:extLst>
                <a:ext uri="{FF2B5EF4-FFF2-40B4-BE49-F238E27FC236}">
                  <a16:creationId xmlns:a16="http://schemas.microsoft.com/office/drawing/2014/main" id="{862766F3-82DB-F04D-0582-3534F18D4977}"/>
                </a:ext>
              </a:extLst>
            </p:cNvPr>
            <p:cNvPicPr>
              <a:picLocks noChangeAspect="1"/>
            </p:cNvPicPr>
            <p:nvPr/>
          </p:nvPicPr>
          <p:blipFill rotWithShape="1">
            <a:blip r:embed="rId2"/>
            <a:srcRect r="26652"/>
            <a:stretch/>
          </p:blipFill>
          <p:spPr>
            <a:xfrm>
              <a:off x="208692" y="1261001"/>
              <a:ext cx="5687283" cy="4015849"/>
            </a:xfrm>
            <a:prstGeom prst="rect">
              <a:avLst/>
            </a:prstGeom>
          </p:spPr>
        </p:pic>
        <p:pic>
          <p:nvPicPr>
            <p:cNvPr id="7" name="Picture 6">
              <a:extLst>
                <a:ext uri="{FF2B5EF4-FFF2-40B4-BE49-F238E27FC236}">
                  <a16:creationId xmlns:a16="http://schemas.microsoft.com/office/drawing/2014/main" id="{3FE6EB65-11AA-8C35-0642-A60FF332F8D7}"/>
                </a:ext>
              </a:extLst>
            </p:cNvPr>
            <p:cNvPicPr>
              <a:picLocks noChangeAspect="1"/>
            </p:cNvPicPr>
            <p:nvPr/>
          </p:nvPicPr>
          <p:blipFill rotWithShape="1">
            <a:blip r:embed="rId2"/>
            <a:srcRect l="94970" r="484"/>
            <a:stretch/>
          </p:blipFill>
          <p:spPr>
            <a:xfrm>
              <a:off x="5895975" y="1261001"/>
              <a:ext cx="352425" cy="4015849"/>
            </a:xfrm>
            <a:prstGeom prst="rect">
              <a:avLst/>
            </a:prstGeom>
          </p:spPr>
        </p:pic>
      </p:grpSp>
      <p:sp>
        <p:nvSpPr>
          <p:cNvPr id="9" name="TextBox 8">
            <a:extLst>
              <a:ext uri="{FF2B5EF4-FFF2-40B4-BE49-F238E27FC236}">
                <a16:creationId xmlns:a16="http://schemas.microsoft.com/office/drawing/2014/main" id="{7DAC9866-89DD-4182-D8D3-49E1EDD7B58E}"/>
              </a:ext>
            </a:extLst>
          </p:cNvPr>
          <p:cNvSpPr txBox="1"/>
          <p:nvPr/>
        </p:nvSpPr>
        <p:spPr>
          <a:xfrm>
            <a:off x="131825" y="1139555"/>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0" name="TextBox 9">
            <a:extLst>
              <a:ext uri="{FF2B5EF4-FFF2-40B4-BE49-F238E27FC236}">
                <a16:creationId xmlns:a16="http://schemas.microsoft.com/office/drawing/2014/main" id="{34A23F36-0176-7228-9850-1CCE4EAAB809}"/>
              </a:ext>
            </a:extLst>
          </p:cNvPr>
          <p:cNvSpPr txBox="1"/>
          <p:nvPr/>
        </p:nvSpPr>
        <p:spPr>
          <a:xfrm>
            <a:off x="2939120" y="1354998"/>
            <a:ext cx="2434912" cy="738664"/>
          </a:xfrm>
          <a:prstGeom prst="rect">
            <a:avLst/>
          </a:prstGeom>
          <a:noFill/>
        </p:spPr>
        <p:txBody>
          <a:bodyPr wrap="square">
            <a:spAutoFit/>
          </a:bodyPr>
          <a:lstStyle/>
          <a:p>
            <a:r>
              <a:rPr lang="en-US" altLang="en-US" sz="1400" dirty="0">
                <a:solidFill>
                  <a:srgbClr val="FFC000"/>
                </a:solidFill>
                <a:latin typeface="+mn-lt"/>
              </a:rPr>
              <a:t>Limited Stay Radiation Area</a:t>
            </a:r>
          </a:p>
          <a:p>
            <a:r>
              <a:rPr lang="en-US" altLang="en-US" sz="1400" dirty="0">
                <a:solidFill>
                  <a:srgbClr val="FF0000"/>
                </a:solidFill>
                <a:latin typeface="+mn-lt"/>
              </a:rPr>
              <a:t>High Radiation Area</a:t>
            </a:r>
          </a:p>
          <a:p>
            <a:r>
              <a:rPr lang="en-US" altLang="en-US" sz="1400" dirty="0">
                <a:solidFill>
                  <a:srgbClr val="8B0000"/>
                </a:solidFill>
                <a:latin typeface="+mn-lt"/>
              </a:rPr>
              <a:t>Prohibited Radiation Area</a:t>
            </a:r>
            <a:endParaRPr lang="en-GB" altLang="en-US" sz="1400" dirty="0">
              <a:solidFill>
                <a:srgbClr val="8B0000"/>
              </a:solidFill>
              <a:latin typeface="+mn-lt"/>
            </a:endParaRPr>
          </a:p>
        </p:txBody>
      </p:sp>
      <p:pic>
        <p:nvPicPr>
          <p:cNvPr id="12" name="Picture 11">
            <a:extLst>
              <a:ext uri="{FF2B5EF4-FFF2-40B4-BE49-F238E27FC236}">
                <a16:creationId xmlns:a16="http://schemas.microsoft.com/office/drawing/2014/main" id="{2E401AC5-1E5A-7B54-F677-36374AEED861}"/>
              </a:ext>
            </a:extLst>
          </p:cNvPr>
          <p:cNvPicPr>
            <a:picLocks noChangeAspect="1"/>
          </p:cNvPicPr>
          <p:nvPr/>
        </p:nvPicPr>
        <p:blipFill>
          <a:blip r:embed="rId3"/>
          <a:stretch>
            <a:fillRect/>
          </a:stretch>
        </p:blipFill>
        <p:spPr>
          <a:xfrm>
            <a:off x="3497179" y="2056460"/>
            <a:ext cx="8694821" cy="4146359"/>
          </a:xfrm>
          <a:prstGeom prst="rect">
            <a:avLst/>
          </a:prstGeom>
        </p:spPr>
      </p:pic>
    </p:spTree>
    <p:extLst>
      <p:ext uri="{BB962C8B-B14F-4D97-AF65-F5344CB8AC3E}">
        <p14:creationId xmlns:p14="http://schemas.microsoft.com/office/powerpoint/2010/main" val="273474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45CACF61-ECDC-6749-B536-0B42E9C51A55}"/>
              </a:ext>
            </a:extLst>
          </p:cNvPr>
          <p:cNvSpPr>
            <a:spLocks noGrp="1" noChangeArrowheads="1"/>
          </p:cNvSpPr>
          <p:nvPr>
            <p:ph type="ctrTitle"/>
          </p:nvPr>
        </p:nvSpPr>
        <p:spPr bwMode="auto">
          <a:xfrm>
            <a:off x="422275" y="1938421"/>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pPr algn="ctr" eaLnBrk="1" hangingPunct="1"/>
            <a:r>
              <a:rPr lang="en-US" altLang="en-US" dirty="0"/>
              <a:t>Activation of the Tunnel Walls and Floor:</a:t>
            </a:r>
            <a:br>
              <a:rPr lang="en-US" altLang="en-US" dirty="0"/>
            </a:br>
            <a:r>
              <a:rPr lang="en-US" altLang="en-US" dirty="0"/>
              <a:t>Simulations with Empty Tunnel</a:t>
            </a:r>
            <a:endParaRPr lang="en-GB" altLang="en-US" dirty="0"/>
          </a:p>
        </p:txBody>
      </p:sp>
    </p:spTree>
    <p:extLst>
      <p:ext uri="{BB962C8B-B14F-4D97-AF65-F5344CB8AC3E}">
        <p14:creationId xmlns:p14="http://schemas.microsoft.com/office/powerpoint/2010/main" val="3270269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14</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327138"/>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3600" dirty="0"/>
              <a:t>Residual Dose Rate - Top View - 1 Year and 2 Months of Cooldown (September 2027) - Body-Chest Level</a:t>
            </a:r>
            <a:endParaRPr lang="en-US" sz="3600" spc="-1" dirty="0">
              <a:solidFill>
                <a:srgbClr val="0055A0"/>
              </a:solidFill>
            </a:endParaRPr>
          </a:p>
        </p:txBody>
      </p:sp>
      <p:pic>
        <p:nvPicPr>
          <p:cNvPr id="6" name="Picture 5">
            <a:extLst>
              <a:ext uri="{FF2B5EF4-FFF2-40B4-BE49-F238E27FC236}">
                <a16:creationId xmlns:a16="http://schemas.microsoft.com/office/drawing/2014/main" id="{08D33687-2703-851B-2855-1F897451161C}"/>
              </a:ext>
            </a:extLst>
          </p:cNvPr>
          <p:cNvPicPr>
            <a:picLocks noChangeAspect="1"/>
          </p:cNvPicPr>
          <p:nvPr/>
        </p:nvPicPr>
        <p:blipFill>
          <a:blip r:embed="rId2"/>
          <a:stretch>
            <a:fillRect/>
          </a:stretch>
        </p:blipFill>
        <p:spPr>
          <a:xfrm>
            <a:off x="0" y="2486525"/>
            <a:ext cx="6200274" cy="2931829"/>
          </a:xfrm>
          <a:prstGeom prst="rect">
            <a:avLst/>
          </a:prstGeom>
        </p:spPr>
      </p:pic>
      <p:pic>
        <p:nvPicPr>
          <p:cNvPr id="2" name="Picture 1">
            <a:extLst>
              <a:ext uri="{FF2B5EF4-FFF2-40B4-BE49-F238E27FC236}">
                <a16:creationId xmlns:a16="http://schemas.microsoft.com/office/drawing/2014/main" id="{D57EFE0F-AB87-B35C-1DA7-27206BD2D3C0}"/>
              </a:ext>
            </a:extLst>
          </p:cNvPr>
          <p:cNvPicPr>
            <a:picLocks noChangeAspect="1"/>
          </p:cNvPicPr>
          <p:nvPr/>
        </p:nvPicPr>
        <p:blipFill>
          <a:blip r:embed="rId3"/>
          <a:stretch>
            <a:fillRect/>
          </a:stretch>
        </p:blipFill>
        <p:spPr>
          <a:xfrm>
            <a:off x="6296526" y="2518609"/>
            <a:ext cx="5895474" cy="2810025"/>
          </a:xfrm>
          <a:prstGeom prst="rect">
            <a:avLst/>
          </a:prstGeom>
        </p:spPr>
      </p:pic>
      <p:sp>
        <p:nvSpPr>
          <p:cNvPr id="7" name="TextBox 6">
            <a:extLst>
              <a:ext uri="{FF2B5EF4-FFF2-40B4-BE49-F238E27FC236}">
                <a16:creationId xmlns:a16="http://schemas.microsoft.com/office/drawing/2014/main" id="{CE8AA672-F69C-D445-D108-2781B03AC283}"/>
              </a:ext>
            </a:extLst>
          </p:cNvPr>
          <p:cNvSpPr txBox="1"/>
          <p:nvPr/>
        </p:nvSpPr>
        <p:spPr>
          <a:xfrm>
            <a:off x="0" y="1900989"/>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9" name="TextBox 8">
            <a:extLst>
              <a:ext uri="{FF2B5EF4-FFF2-40B4-BE49-F238E27FC236}">
                <a16:creationId xmlns:a16="http://schemas.microsoft.com/office/drawing/2014/main" id="{8224415D-CF52-6404-6A65-A30BAC759A1C}"/>
              </a:ext>
            </a:extLst>
          </p:cNvPr>
          <p:cNvSpPr txBox="1"/>
          <p:nvPr/>
        </p:nvSpPr>
        <p:spPr>
          <a:xfrm>
            <a:off x="6296526" y="190098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
        <p:nvSpPr>
          <p:cNvPr id="10" name="TextBox 9">
            <a:extLst>
              <a:ext uri="{FF2B5EF4-FFF2-40B4-BE49-F238E27FC236}">
                <a16:creationId xmlns:a16="http://schemas.microsoft.com/office/drawing/2014/main" id="{8FE19DCD-F997-5C83-D0FA-D77F09365887}"/>
              </a:ext>
            </a:extLst>
          </p:cNvPr>
          <p:cNvSpPr txBox="1"/>
          <p:nvPr/>
        </p:nvSpPr>
        <p:spPr>
          <a:xfrm>
            <a:off x="0" y="5611838"/>
            <a:ext cx="12192000" cy="523220"/>
          </a:xfrm>
          <a:prstGeom prst="rect">
            <a:avLst/>
          </a:prstGeom>
          <a:noFill/>
        </p:spPr>
        <p:txBody>
          <a:bodyPr wrap="square">
            <a:spAutoFit/>
          </a:bodyPr>
          <a:lstStyle/>
          <a:p>
            <a:r>
              <a:rPr lang="en-US" altLang="en-US" sz="1400" dirty="0">
                <a:solidFill>
                  <a:srgbClr val="000408"/>
                </a:solidFill>
                <a:latin typeface="+mn-lt"/>
              </a:rPr>
              <a:t>Note that the residual dose rates are solely from the activation of the cavern floor and walls, as all the  beamline elements and the shielding block regions were set to air during the decay step</a:t>
            </a:r>
            <a:endParaRPr lang="en-GB" altLang="en-US" sz="1400" dirty="0">
              <a:solidFill>
                <a:srgbClr val="000408"/>
              </a:solidFill>
              <a:latin typeface="+mn-lt"/>
            </a:endParaRPr>
          </a:p>
        </p:txBody>
      </p:sp>
    </p:spTree>
    <p:extLst>
      <p:ext uri="{BB962C8B-B14F-4D97-AF65-F5344CB8AC3E}">
        <p14:creationId xmlns:p14="http://schemas.microsoft.com/office/powerpoint/2010/main" val="2722867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D7D33C-3510-EC6B-91FA-F238EBD19BD8}"/>
              </a:ext>
            </a:extLst>
          </p:cNvPr>
          <p:cNvPicPr>
            <a:picLocks noChangeAspect="1"/>
          </p:cNvPicPr>
          <p:nvPr/>
        </p:nvPicPr>
        <p:blipFill>
          <a:blip r:embed="rId2"/>
          <a:stretch>
            <a:fillRect/>
          </a:stretch>
        </p:blipFill>
        <p:spPr>
          <a:xfrm>
            <a:off x="131825" y="3349909"/>
            <a:ext cx="5883964" cy="2786209"/>
          </a:xfrm>
          <a:prstGeom prst="rect">
            <a:avLst/>
          </a:prstGeom>
        </p:spPr>
      </p:pic>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15</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137653"/>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3600" dirty="0"/>
              <a:t>Residual Dose Rate - Top View - 1 Year and 2 Months of Cooldown (September 2027) - Body-Chest Level</a:t>
            </a:r>
            <a:endParaRPr lang="en-US" sz="3600" spc="-1" dirty="0">
              <a:solidFill>
                <a:srgbClr val="0055A0"/>
              </a:solidFill>
            </a:endParaRPr>
          </a:p>
        </p:txBody>
      </p:sp>
      <p:grpSp>
        <p:nvGrpSpPr>
          <p:cNvPr id="2" name="Group 1">
            <a:extLst>
              <a:ext uri="{FF2B5EF4-FFF2-40B4-BE49-F238E27FC236}">
                <a16:creationId xmlns:a16="http://schemas.microsoft.com/office/drawing/2014/main" id="{BE0981C0-E4B6-1F7A-92B0-E9EBDCD1DCB0}"/>
              </a:ext>
            </a:extLst>
          </p:cNvPr>
          <p:cNvGrpSpPr/>
          <p:nvPr/>
        </p:nvGrpSpPr>
        <p:grpSpPr>
          <a:xfrm>
            <a:off x="71855" y="1002408"/>
            <a:ext cx="2938187" cy="1758156"/>
            <a:chOff x="208692" y="1261001"/>
            <a:chExt cx="6039708" cy="4015849"/>
          </a:xfrm>
        </p:grpSpPr>
        <p:pic>
          <p:nvPicPr>
            <p:cNvPr id="6" name="Picture 5">
              <a:extLst>
                <a:ext uri="{FF2B5EF4-FFF2-40B4-BE49-F238E27FC236}">
                  <a16:creationId xmlns:a16="http://schemas.microsoft.com/office/drawing/2014/main" id="{E6BCBB8E-B6D2-CE1B-3DC7-F0F49C6F5D11}"/>
                </a:ext>
              </a:extLst>
            </p:cNvPr>
            <p:cNvPicPr>
              <a:picLocks noChangeAspect="1"/>
            </p:cNvPicPr>
            <p:nvPr/>
          </p:nvPicPr>
          <p:blipFill rotWithShape="1">
            <a:blip r:embed="rId3"/>
            <a:srcRect r="26652"/>
            <a:stretch/>
          </p:blipFill>
          <p:spPr>
            <a:xfrm>
              <a:off x="208692" y="1261001"/>
              <a:ext cx="5687283" cy="4015849"/>
            </a:xfrm>
            <a:prstGeom prst="rect">
              <a:avLst/>
            </a:prstGeom>
          </p:spPr>
        </p:pic>
        <p:pic>
          <p:nvPicPr>
            <p:cNvPr id="7" name="Picture 6">
              <a:extLst>
                <a:ext uri="{FF2B5EF4-FFF2-40B4-BE49-F238E27FC236}">
                  <a16:creationId xmlns:a16="http://schemas.microsoft.com/office/drawing/2014/main" id="{045408BB-06E3-74E7-FE60-16C1D61FB457}"/>
                </a:ext>
              </a:extLst>
            </p:cNvPr>
            <p:cNvPicPr>
              <a:picLocks noChangeAspect="1"/>
            </p:cNvPicPr>
            <p:nvPr/>
          </p:nvPicPr>
          <p:blipFill rotWithShape="1">
            <a:blip r:embed="rId3"/>
            <a:srcRect l="94970" r="484"/>
            <a:stretch/>
          </p:blipFill>
          <p:spPr>
            <a:xfrm>
              <a:off x="5895975" y="1261001"/>
              <a:ext cx="352425" cy="4015849"/>
            </a:xfrm>
            <a:prstGeom prst="rect">
              <a:avLst/>
            </a:prstGeom>
          </p:spPr>
        </p:pic>
      </p:grpSp>
      <p:pic>
        <p:nvPicPr>
          <p:cNvPr id="17" name="Picture 16">
            <a:extLst>
              <a:ext uri="{FF2B5EF4-FFF2-40B4-BE49-F238E27FC236}">
                <a16:creationId xmlns:a16="http://schemas.microsoft.com/office/drawing/2014/main" id="{5DA99DF0-AECB-ABBC-D90B-FC9661031627}"/>
              </a:ext>
            </a:extLst>
          </p:cNvPr>
          <p:cNvPicPr>
            <a:picLocks noChangeAspect="1"/>
          </p:cNvPicPr>
          <p:nvPr/>
        </p:nvPicPr>
        <p:blipFill>
          <a:blip r:embed="rId4"/>
          <a:stretch>
            <a:fillRect/>
          </a:stretch>
        </p:blipFill>
        <p:spPr>
          <a:xfrm>
            <a:off x="6227121" y="3255246"/>
            <a:ext cx="5833054" cy="2880872"/>
          </a:xfrm>
          <a:prstGeom prst="rect">
            <a:avLst/>
          </a:prstGeom>
        </p:spPr>
      </p:pic>
      <p:grpSp>
        <p:nvGrpSpPr>
          <p:cNvPr id="14" name="Group 13">
            <a:extLst>
              <a:ext uri="{FF2B5EF4-FFF2-40B4-BE49-F238E27FC236}">
                <a16:creationId xmlns:a16="http://schemas.microsoft.com/office/drawing/2014/main" id="{CE5B72E0-455B-AEBB-56BA-6D77A7B0D37D}"/>
              </a:ext>
            </a:extLst>
          </p:cNvPr>
          <p:cNvGrpSpPr/>
          <p:nvPr/>
        </p:nvGrpSpPr>
        <p:grpSpPr>
          <a:xfrm>
            <a:off x="3220212" y="1661493"/>
            <a:ext cx="5751576" cy="1169551"/>
            <a:chOff x="5399298" y="1403631"/>
            <a:chExt cx="5751576" cy="1169551"/>
          </a:xfrm>
        </p:grpSpPr>
        <p:sp>
          <p:nvSpPr>
            <p:cNvPr id="9" name="TextBox 8">
              <a:extLst>
                <a:ext uri="{FF2B5EF4-FFF2-40B4-BE49-F238E27FC236}">
                  <a16:creationId xmlns:a16="http://schemas.microsoft.com/office/drawing/2014/main" id="{E0FE348F-10EC-DED5-35B0-E1950EFAF6EC}"/>
                </a:ext>
              </a:extLst>
            </p:cNvPr>
            <p:cNvSpPr txBox="1"/>
            <p:nvPr/>
          </p:nvSpPr>
          <p:spPr>
            <a:xfrm>
              <a:off x="5399298" y="1403631"/>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3" name="TextBox 12">
              <a:extLst>
                <a:ext uri="{FF2B5EF4-FFF2-40B4-BE49-F238E27FC236}">
                  <a16:creationId xmlns:a16="http://schemas.microsoft.com/office/drawing/2014/main" id="{D38F2DEF-CFFD-F499-FFA7-0B6719826A93}"/>
                </a:ext>
              </a:extLst>
            </p:cNvPr>
            <p:cNvSpPr txBox="1"/>
            <p:nvPr/>
          </p:nvSpPr>
          <p:spPr>
            <a:xfrm>
              <a:off x="8212687" y="1623624"/>
              <a:ext cx="2938187" cy="738664"/>
            </a:xfrm>
            <a:prstGeom prst="rect">
              <a:avLst/>
            </a:prstGeom>
            <a:noFill/>
          </p:spPr>
          <p:txBody>
            <a:bodyPr wrap="square">
              <a:spAutoFit/>
            </a:bodyPr>
            <a:lstStyle/>
            <a:p>
              <a:r>
                <a:rPr lang="en-US" altLang="en-US" sz="1400" dirty="0">
                  <a:solidFill>
                    <a:srgbClr val="FFC000"/>
                  </a:solidFill>
                </a:rPr>
                <a:t>Limited Stay Radiation Area</a:t>
              </a:r>
            </a:p>
            <a:p>
              <a:r>
                <a:rPr lang="en-US" altLang="en-US" sz="1400" dirty="0">
                  <a:solidFill>
                    <a:srgbClr val="FF0000"/>
                  </a:solidFill>
                </a:rPr>
                <a:t>High Radiation Area</a:t>
              </a:r>
            </a:p>
            <a:p>
              <a:r>
                <a:rPr lang="en-US" altLang="en-US" sz="1400" dirty="0">
                  <a:solidFill>
                    <a:srgbClr val="8B0000"/>
                  </a:solidFill>
                </a:rPr>
                <a:t>Prohibited Radiation Area</a:t>
              </a:r>
              <a:endParaRPr lang="en-GB" altLang="en-US" sz="1400" dirty="0">
                <a:solidFill>
                  <a:srgbClr val="8B0000"/>
                </a:solidFill>
              </a:endParaRPr>
            </a:p>
          </p:txBody>
        </p:sp>
      </p:grpSp>
      <p:sp>
        <p:nvSpPr>
          <p:cNvPr id="15" name="TextBox 14">
            <a:extLst>
              <a:ext uri="{FF2B5EF4-FFF2-40B4-BE49-F238E27FC236}">
                <a16:creationId xmlns:a16="http://schemas.microsoft.com/office/drawing/2014/main" id="{673481BC-5C27-C590-96D7-4205F02D6EFA}"/>
              </a:ext>
            </a:extLst>
          </p:cNvPr>
          <p:cNvSpPr txBox="1"/>
          <p:nvPr/>
        </p:nvSpPr>
        <p:spPr>
          <a:xfrm>
            <a:off x="0" y="2960115"/>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16" name="TextBox 15">
            <a:extLst>
              <a:ext uri="{FF2B5EF4-FFF2-40B4-BE49-F238E27FC236}">
                <a16:creationId xmlns:a16="http://schemas.microsoft.com/office/drawing/2014/main" id="{F896B484-C804-9F37-0A8A-3DC1C1171D1B}"/>
              </a:ext>
            </a:extLst>
          </p:cNvPr>
          <p:cNvSpPr txBox="1"/>
          <p:nvPr/>
        </p:nvSpPr>
        <p:spPr>
          <a:xfrm>
            <a:off x="6151795" y="295563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
        <p:nvSpPr>
          <p:cNvPr id="18" name="TextBox 17">
            <a:extLst>
              <a:ext uri="{FF2B5EF4-FFF2-40B4-BE49-F238E27FC236}">
                <a16:creationId xmlns:a16="http://schemas.microsoft.com/office/drawing/2014/main" id="{BB890FF6-8A73-0E97-9A07-E6603F3BA2C6}"/>
              </a:ext>
            </a:extLst>
          </p:cNvPr>
          <p:cNvSpPr txBox="1"/>
          <p:nvPr/>
        </p:nvSpPr>
        <p:spPr>
          <a:xfrm>
            <a:off x="8390021" y="1286562"/>
            <a:ext cx="3730124" cy="1461939"/>
          </a:xfrm>
          <a:prstGeom prst="rect">
            <a:avLst/>
          </a:prstGeom>
          <a:noFill/>
        </p:spPr>
        <p:txBody>
          <a:bodyPr wrap="square" rtlCol="0">
            <a:spAutoFit/>
          </a:bodyPr>
          <a:lstStyle/>
          <a:p>
            <a:pPr marL="285750" indent="-285750" algn="r">
              <a:spcAft>
                <a:spcPts val="600"/>
              </a:spcAft>
              <a:buFont typeface="Wingdings" panose="05000000000000000000" pitchFamily="2" charset="2"/>
              <a:buChar char="Ø"/>
            </a:pPr>
            <a:r>
              <a:rPr lang="en-US" sz="1400" dirty="0"/>
              <a:t>The empty TCC8 tunnel between the target station and the TAX is compatible with a </a:t>
            </a:r>
            <a:r>
              <a:rPr lang="en-US" altLang="en-US" sz="1400" dirty="0">
                <a:solidFill>
                  <a:srgbClr val="000408"/>
                </a:solidFill>
                <a:highlight>
                  <a:srgbClr val="FFFF00"/>
                </a:highlight>
              </a:rPr>
              <a:t>Simple Controlled Radiation Area </a:t>
            </a:r>
            <a:r>
              <a:rPr lang="en-US" sz="1400" dirty="0"/>
              <a:t>classification. The rest is compatible with a </a:t>
            </a:r>
            <a:r>
              <a:rPr lang="en-US" sz="1400" dirty="0">
                <a:solidFill>
                  <a:schemeClr val="bg1">
                    <a:lumMod val="65000"/>
                  </a:schemeClr>
                </a:solidFill>
              </a:rPr>
              <a:t>Non-Designated Area</a:t>
            </a:r>
            <a:r>
              <a:rPr lang="en-US" sz="1400" dirty="0"/>
              <a:t>.</a:t>
            </a:r>
          </a:p>
          <a:p>
            <a:pPr marL="285750" indent="-285750" algn="r">
              <a:spcAft>
                <a:spcPts val="600"/>
              </a:spcAft>
              <a:buFont typeface="Wingdings" panose="05000000000000000000" pitchFamily="2" charset="2"/>
              <a:buChar char="Ø"/>
            </a:pPr>
            <a:r>
              <a:rPr lang="en-US" sz="1400" dirty="0"/>
              <a:t>Local shielding can be foreseen</a:t>
            </a:r>
          </a:p>
        </p:txBody>
      </p:sp>
    </p:spTree>
    <p:extLst>
      <p:ext uri="{BB962C8B-B14F-4D97-AF65-F5344CB8AC3E}">
        <p14:creationId xmlns:p14="http://schemas.microsoft.com/office/powerpoint/2010/main" val="244913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16</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3600" dirty="0"/>
              <a:t>Residual Dose Rate - Top View - 1 Year and 2 Months of Cooldown (September 2027) - Floor Level</a:t>
            </a:r>
            <a:endParaRPr lang="en-US" sz="3600" spc="-1" dirty="0">
              <a:solidFill>
                <a:srgbClr val="0055A0"/>
              </a:solidFill>
            </a:endParaRPr>
          </a:p>
        </p:txBody>
      </p:sp>
      <p:pic>
        <p:nvPicPr>
          <p:cNvPr id="6" name="Picture 5">
            <a:extLst>
              <a:ext uri="{FF2B5EF4-FFF2-40B4-BE49-F238E27FC236}">
                <a16:creationId xmlns:a16="http://schemas.microsoft.com/office/drawing/2014/main" id="{0A1C9ACA-8F18-8E38-D2AB-740434C4D666}"/>
              </a:ext>
            </a:extLst>
          </p:cNvPr>
          <p:cNvPicPr>
            <a:picLocks noChangeAspect="1"/>
          </p:cNvPicPr>
          <p:nvPr/>
        </p:nvPicPr>
        <p:blipFill>
          <a:blip r:embed="rId2"/>
          <a:stretch>
            <a:fillRect/>
          </a:stretch>
        </p:blipFill>
        <p:spPr>
          <a:xfrm>
            <a:off x="0" y="2553837"/>
            <a:ext cx="6030595" cy="2930790"/>
          </a:xfrm>
          <a:prstGeom prst="rect">
            <a:avLst/>
          </a:prstGeom>
        </p:spPr>
      </p:pic>
      <p:pic>
        <p:nvPicPr>
          <p:cNvPr id="2" name="Picture 1">
            <a:extLst>
              <a:ext uri="{FF2B5EF4-FFF2-40B4-BE49-F238E27FC236}">
                <a16:creationId xmlns:a16="http://schemas.microsoft.com/office/drawing/2014/main" id="{750E230C-E6F3-F749-DB44-AD4BCB4FB084}"/>
              </a:ext>
            </a:extLst>
          </p:cNvPr>
          <p:cNvPicPr>
            <a:picLocks noChangeAspect="1"/>
          </p:cNvPicPr>
          <p:nvPr/>
        </p:nvPicPr>
        <p:blipFill>
          <a:blip r:embed="rId3"/>
          <a:stretch>
            <a:fillRect/>
          </a:stretch>
        </p:blipFill>
        <p:spPr>
          <a:xfrm>
            <a:off x="6165784" y="2589693"/>
            <a:ext cx="5960811" cy="2859079"/>
          </a:xfrm>
          <a:prstGeom prst="rect">
            <a:avLst/>
          </a:prstGeom>
        </p:spPr>
      </p:pic>
      <p:sp>
        <p:nvSpPr>
          <p:cNvPr id="7" name="TextBox 6">
            <a:extLst>
              <a:ext uri="{FF2B5EF4-FFF2-40B4-BE49-F238E27FC236}">
                <a16:creationId xmlns:a16="http://schemas.microsoft.com/office/drawing/2014/main" id="{4865B23F-9DBB-5748-099C-19A2797B781F}"/>
              </a:ext>
            </a:extLst>
          </p:cNvPr>
          <p:cNvSpPr txBox="1"/>
          <p:nvPr/>
        </p:nvSpPr>
        <p:spPr>
          <a:xfrm>
            <a:off x="0" y="1900989"/>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9" name="TextBox 8">
            <a:extLst>
              <a:ext uri="{FF2B5EF4-FFF2-40B4-BE49-F238E27FC236}">
                <a16:creationId xmlns:a16="http://schemas.microsoft.com/office/drawing/2014/main" id="{1412452D-C0D8-4D8B-EC44-81D5736DBFE4}"/>
              </a:ext>
            </a:extLst>
          </p:cNvPr>
          <p:cNvSpPr txBox="1"/>
          <p:nvPr/>
        </p:nvSpPr>
        <p:spPr>
          <a:xfrm>
            <a:off x="6296526" y="190098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
        <p:nvSpPr>
          <p:cNvPr id="11" name="TextBox 10">
            <a:extLst>
              <a:ext uri="{FF2B5EF4-FFF2-40B4-BE49-F238E27FC236}">
                <a16:creationId xmlns:a16="http://schemas.microsoft.com/office/drawing/2014/main" id="{9CF47A35-ABA3-29F5-94D8-EE33C4E47BEA}"/>
              </a:ext>
            </a:extLst>
          </p:cNvPr>
          <p:cNvSpPr txBox="1"/>
          <p:nvPr/>
        </p:nvSpPr>
        <p:spPr>
          <a:xfrm>
            <a:off x="0" y="5611838"/>
            <a:ext cx="12192000" cy="523220"/>
          </a:xfrm>
          <a:prstGeom prst="rect">
            <a:avLst/>
          </a:prstGeom>
          <a:noFill/>
        </p:spPr>
        <p:txBody>
          <a:bodyPr wrap="square">
            <a:spAutoFit/>
          </a:bodyPr>
          <a:lstStyle/>
          <a:p>
            <a:r>
              <a:rPr lang="en-US" altLang="en-US" sz="1400" dirty="0">
                <a:solidFill>
                  <a:srgbClr val="000408"/>
                </a:solidFill>
                <a:latin typeface="+mn-lt"/>
              </a:rPr>
              <a:t>Note that the residual dose rates are solely from the activation of the cavern floor and walls, as all the  beamline elements and the shielding block regions were set to air during the decay step</a:t>
            </a:r>
            <a:endParaRPr lang="en-GB" altLang="en-US" sz="1400" dirty="0">
              <a:solidFill>
                <a:srgbClr val="000408"/>
              </a:solidFill>
              <a:latin typeface="+mn-lt"/>
            </a:endParaRPr>
          </a:p>
        </p:txBody>
      </p:sp>
    </p:spTree>
    <p:extLst>
      <p:ext uri="{BB962C8B-B14F-4D97-AF65-F5344CB8AC3E}">
        <p14:creationId xmlns:p14="http://schemas.microsoft.com/office/powerpoint/2010/main" val="3780458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4174E40-E48F-7396-2635-F0259C179B08}"/>
              </a:ext>
            </a:extLst>
          </p:cNvPr>
          <p:cNvPicPr>
            <a:picLocks noChangeAspect="1"/>
          </p:cNvPicPr>
          <p:nvPr/>
        </p:nvPicPr>
        <p:blipFill>
          <a:blip r:embed="rId2"/>
          <a:stretch>
            <a:fillRect/>
          </a:stretch>
        </p:blipFill>
        <p:spPr>
          <a:xfrm>
            <a:off x="0" y="3239771"/>
            <a:ext cx="6096000" cy="2985496"/>
          </a:xfrm>
          <a:prstGeom prst="rect">
            <a:avLst/>
          </a:prstGeom>
        </p:spPr>
      </p:pic>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17</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13958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3600" dirty="0"/>
              <a:t>Residual Dose Rate - Top View - 1 Year and 2 Months of Cooldown (September 2027) - Floor Level</a:t>
            </a:r>
            <a:endParaRPr lang="en-US" sz="3600" spc="-1" dirty="0">
              <a:solidFill>
                <a:srgbClr val="0055A0"/>
              </a:solidFill>
            </a:endParaRPr>
          </a:p>
        </p:txBody>
      </p:sp>
      <p:grpSp>
        <p:nvGrpSpPr>
          <p:cNvPr id="11" name="Group 10">
            <a:extLst>
              <a:ext uri="{FF2B5EF4-FFF2-40B4-BE49-F238E27FC236}">
                <a16:creationId xmlns:a16="http://schemas.microsoft.com/office/drawing/2014/main" id="{8255F0E7-59EE-D81D-31AF-E1CE9B394245}"/>
              </a:ext>
            </a:extLst>
          </p:cNvPr>
          <p:cNvGrpSpPr/>
          <p:nvPr/>
        </p:nvGrpSpPr>
        <p:grpSpPr>
          <a:xfrm>
            <a:off x="71855" y="1002408"/>
            <a:ext cx="2938187" cy="1758156"/>
            <a:chOff x="208692" y="1261001"/>
            <a:chExt cx="6039708" cy="4015849"/>
          </a:xfrm>
        </p:grpSpPr>
        <p:pic>
          <p:nvPicPr>
            <p:cNvPr id="13" name="Picture 12">
              <a:extLst>
                <a:ext uri="{FF2B5EF4-FFF2-40B4-BE49-F238E27FC236}">
                  <a16:creationId xmlns:a16="http://schemas.microsoft.com/office/drawing/2014/main" id="{32A182AD-3FA8-DDF9-70B6-FFBDA78C2CB5}"/>
                </a:ext>
              </a:extLst>
            </p:cNvPr>
            <p:cNvPicPr>
              <a:picLocks noChangeAspect="1"/>
            </p:cNvPicPr>
            <p:nvPr/>
          </p:nvPicPr>
          <p:blipFill rotWithShape="1">
            <a:blip r:embed="rId3"/>
            <a:srcRect r="26652"/>
            <a:stretch/>
          </p:blipFill>
          <p:spPr>
            <a:xfrm>
              <a:off x="208692" y="1261001"/>
              <a:ext cx="5687283" cy="4015849"/>
            </a:xfrm>
            <a:prstGeom prst="rect">
              <a:avLst/>
            </a:prstGeom>
          </p:spPr>
        </p:pic>
        <p:pic>
          <p:nvPicPr>
            <p:cNvPr id="14" name="Picture 13">
              <a:extLst>
                <a:ext uri="{FF2B5EF4-FFF2-40B4-BE49-F238E27FC236}">
                  <a16:creationId xmlns:a16="http://schemas.microsoft.com/office/drawing/2014/main" id="{B8BCF51A-0680-8413-8507-11AF283F78C3}"/>
                </a:ext>
              </a:extLst>
            </p:cNvPr>
            <p:cNvPicPr>
              <a:picLocks noChangeAspect="1"/>
            </p:cNvPicPr>
            <p:nvPr/>
          </p:nvPicPr>
          <p:blipFill rotWithShape="1">
            <a:blip r:embed="rId3"/>
            <a:srcRect l="94970" r="484"/>
            <a:stretch/>
          </p:blipFill>
          <p:spPr>
            <a:xfrm>
              <a:off x="5895975" y="1261001"/>
              <a:ext cx="352425" cy="4015849"/>
            </a:xfrm>
            <a:prstGeom prst="rect">
              <a:avLst/>
            </a:prstGeom>
          </p:spPr>
        </p:pic>
      </p:grpSp>
      <p:grpSp>
        <p:nvGrpSpPr>
          <p:cNvPr id="15" name="Group 14">
            <a:extLst>
              <a:ext uri="{FF2B5EF4-FFF2-40B4-BE49-F238E27FC236}">
                <a16:creationId xmlns:a16="http://schemas.microsoft.com/office/drawing/2014/main" id="{7E394E93-F04B-45DB-7B70-D3EB53363731}"/>
              </a:ext>
            </a:extLst>
          </p:cNvPr>
          <p:cNvGrpSpPr/>
          <p:nvPr/>
        </p:nvGrpSpPr>
        <p:grpSpPr>
          <a:xfrm>
            <a:off x="3220212" y="1661493"/>
            <a:ext cx="5751576" cy="1169551"/>
            <a:chOff x="5399298" y="1403631"/>
            <a:chExt cx="5751576" cy="1169551"/>
          </a:xfrm>
        </p:grpSpPr>
        <p:sp>
          <p:nvSpPr>
            <p:cNvPr id="16" name="TextBox 15">
              <a:extLst>
                <a:ext uri="{FF2B5EF4-FFF2-40B4-BE49-F238E27FC236}">
                  <a16:creationId xmlns:a16="http://schemas.microsoft.com/office/drawing/2014/main" id="{ED1657C8-2CF7-5871-928F-504A3D9954F0}"/>
                </a:ext>
              </a:extLst>
            </p:cNvPr>
            <p:cNvSpPr txBox="1"/>
            <p:nvPr/>
          </p:nvSpPr>
          <p:spPr>
            <a:xfrm>
              <a:off x="5399298" y="1403631"/>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7" name="TextBox 16">
              <a:extLst>
                <a:ext uri="{FF2B5EF4-FFF2-40B4-BE49-F238E27FC236}">
                  <a16:creationId xmlns:a16="http://schemas.microsoft.com/office/drawing/2014/main" id="{0B614B53-0DDD-2C4B-4FE2-E08B4D155A0B}"/>
                </a:ext>
              </a:extLst>
            </p:cNvPr>
            <p:cNvSpPr txBox="1"/>
            <p:nvPr/>
          </p:nvSpPr>
          <p:spPr>
            <a:xfrm>
              <a:off x="8212687" y="1623624"/>
              <a:ext cx="2938187" cy="738664"/>
            </a:xfrm>
            <a:prstGeom prst="rect">
              <a:avLst/>
            </a:prstGeom>
            <a:noFill/>
          </p:spPr>
          <p:txBody>
            <a:bodyPr wrap="square">
              <a:spAutoFit/>
            </a:bodyPr>
            <a:lstStyle/>
            <a:p>
              <a:r>
                <a:rPr lang="en-US" altLang="en-US" sz="1400" dirty="0">
                  <a:solidFill>
                    <a:srgbClr val="FFC000"/>
                  </a:solidFill>
                </a:rPr>
                <a:t>Limited Stay Radiation Area</a:t>
              </a:r>
            </a:p>
            <a:p>
              <a:r>
                <a:rPr lang="en-US" altLang="en-US" sz="1400" dirty="0">
                  <a:solidFill>
                    <a:srgbClr val="FF0000"/>
                  </a:solidFill>
                </a:rPr>
                <a:t>High Radiation Area</a:t>
              </a:r>
            </a:p>
            <a:p>
              <a:r>
                <a:rPr lang="en-US" altLang="en-US" sz="1400" dirty="0">
                  <a:solidFill>
                    <a:srgbClr val="8B0000"/>
                  </a:solidFill>
                </a:rPr>
                <a:t>Prohibited Radiation Area</a:t>
              </a:r>
              <a:endParaRPr lang="en-GB" altLang="en-US" sz="1400" dirty="0">
                <a:solidFill>
                  <a:srgbClr val="8B0000"/>
                </a:solidFill>
              </a:endParaRPr>
            </a:p>
          </p:txBody>
        </p:sp>
      </p:grpSp>
      <p:pic>
        <p:nvPicPr>
          <p:cNvPr id="18" name="Picture 17">
            <a:extLst>
              <a:ext uri="{FF2B5EF4-FFF2-40B4-BE49-F238E27FC236}">
                <a16:creationId xmlns:a16="http://schemas.microsoft.com/office/drawing/2014/main" id="{01405BE8-91EB-4D0E-9BDC-8791953E9A8B}"/>
              </a:ext>
            </a:extLst>
          </p:cNvPr>
          <p:cNvPicPr>
            <a:picLocks noChangeAspect="1"/>
          </p:cNvPicPr>
          <p:nvPr/>
        </p:nvPicPr>
        <p:blipFill>
          <a:blip r:embed="rId4"/>
          <a:stretch>
            <a:fillRect/>
          </a:stretch>
        </p:blipFill>
        <p:spPr>
          <a:xfrm>
            <a:off x="6096000" y="3234879"/>
            <a:ext cx="6096000" cy="2972490"/>
          </a:xfrm>
          <a:prstGeom prst="rect">
            <a:avLst/>
          </a:prstGeom>
        </p:spPr>
      </p:pic>
      <p:sp>
        <p:nvSpPr>
          <p:cNvPr id="19" name="TextBox 18">
            <a:extLst>
              <a:ext uri="{FF2B5EF4-FFF2-40B4-BE49-F238E27FC236}">
                <a16:creationId xmlns:a16="http://schemas.microsoft.com/office/drawing/2014/main" id="{89297837-AEF9-8699-CF26-E02E0C446108}"/>
              </a:ext>
            </a:extLst>
          </p:cNvPr>
          <p:cNvSpPr txBox="1"/>
          <p:nvPr/>
        </p:nvSpPr>
        <p:spPr>
          <a:xfrm>
            <a:off x="0" y="2960115"/>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20" name="TextBox 19">
            <a:extLst>
              <a:ext uri="{FF2B5EF4-FFF2-40B4-BE49-F238E27FC236}">
                <a16:creationId xmlns:a16="http://schemas.microsoft.com/office/drawing/2014/main" id="{A032BEF1-BC59-D867-4A21-B693DA79B808}"/>
              </a:ext>
            </a:extLst>
          </p:cNvPr>
          <p:cNvSpPr txBox="1"/>
          <p:nvPr/>
        </p:nvSpPr>
        <p:spPr>
          <a:xfrm>
            <a:off x="6151795" y="295563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
        <p:nvSpPr>
          <p:cNvPr id="21" name="TextBox 20">
            <a:extLst>
              <a:ext uri="{FF2B5EF4-FFF2-40B4-BE49-F238E27FC236}">
                <a16:creationId xmlns:a16="http://schemas.microsoft.com/office/drawing/2014/main" id="{9BA8F805-1E5A-F426-9A2C-0165B31B23A3}"/>
              </a:ext>
            </a:extLst>
          </p:cNvPr>
          <p:cNvSpPr txBox="1"/>
          <p:nvPr/>
        </p:nvSpPr>
        <p:spPr>
          <a:xfrm>
            <a:off x="8838277" y="1286562"/>
            <a:ext cx="3281868" cy="1677382"/>
          </a:xfrm>
          <a:prstGeom prst="rect">
            <a:avLst/>
          </a:prstGeom>
          <a:noFill/>
        </p:spPr>
        <p:txBody>
          <a:bodyPr wrap="square" rtlCol="0">
            <a:spAutoFit/>
          </a:bodyPr>
          <a:lstStyle/>
          <a:p>
            <a:pPr marL="285750" indent="-285750" algn="r">
              <a:spcAft>
                <a:spcPts val="600"/>
              </a:spcAft>
              <a:buFont typeface="Wingdings" panose="05000000000000000000" pitchFamily="2" charset="2"/>
              <a:buChar char="Ø"/>
            </a:pPr>
            <a:r>
              <a:rPr lang="en-US" sz="1400" dirty="0"/>
              <a:t>The empty TCC8 tunnel between the target station and the TAX is compatible with a </a:t>
            </a:r>
            <a:r>
              <a:rPr lang="en-US" altLang="en-US" sz="1400" dirty="0">
                <a:solidFill>
                  <a:srgbClr val="000408"/>
                </a:solidFill>
                <a:highlight>
                  <a:srgbClr val="FFA500"/>
                </a:highlight>
                <a:latin typeface="+mn-lt"/>
              </a:rPr>
              <a:t>Limited Stay Radiation Area </a:t>
            </a:r>
            <a:r>
              <a:rPr lang="en-US" sz="1400" dirty="0"/>
              <a:t>classification. The rest is compatible with a </a:t>
            </a:r>
            <a:r>
              <a:rPr lang="en-US" sz="1400" dirty="0">
                <a:solidFill>
                  <a:schemeClr val="bg1">
                    <a:lumMod val="65000"/>
                  </a:schemeClr>
                </a:solidFill>
              </a:rPr>
              <a:t>Non-Designated Area</a:t>
            </a:r>
            <a:r>
              <a:rPr lang="en-US" sz="1400" dirty="0"/>
              <a:t>.</a:t>
            </a:r>
          </a:p>
          <a:p>
            <a:pPr marL="285750" indent="-285750" algn="r">
              <a:spcAft>
                <a:spcPts val="600"/>
              </a:spcAft>
              <a:buFont typeface="Wingdings" panose="05000000000000000000" pitchFamily="2" charset="2"/>
              <a:buChar char="Ø"/>
            </a:pPr>
            <a:r>
              <a:rPr lang="en-US" sz="1400" dirty="0"/>
              <a:t>Local shielding can be foreseen</a:t>
            </a:r>
          </a:p>
        </p:txBody>
      </p:sp>
    </p:spTree>
    <p:extLst>
      <p:ext uri="{BB962C8B-B14F-4D97-AF65-F5344CB8AC3E}">
        <p14:creationId xmlns:p14="http://schemas.microsoft.com/office/powerpoint/2010/main" val="77132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18</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Side View - 1 Year and 2 Months of Cooldown (September 2027)</a:t>
            </a:r>
            <a:endParaRPr lang="en-US" sz="4400" spc="-1" dirty="0">
              <a:solidFill>
                <a:srgbClr val="0055A0"/>
              </a:solidFill>
            </a:endParaRPr>
          </a:p>
        </p:txBody>
      </p:sp>
      <p:pic>
        <p:nvPicPr>
          <p:cNvPr id="13" name="Picture 12">
            <a:extLst>
              <a:ext uri="{FF2B5EF4-FFF2-40B4-BE49-F238E27FC236}">
                <a16:creationId xmlns:a16="http://schemas.microsoft.com/office/drawing/2014/main" id="{AFB17CC7-E4EF-4643-67D7-0CD072676314}"/>
              </a:ext>
            </a:extLst>
          </p:cNvPr>
          <p:cNvPicPr>
            <a:picLocks noChangeAspect="1"/>
          </p:cNvPicPr>
          <p:nvPr/>
        </p:nvPicPr>
        <p:blipFill>
          <a:blip r:embed="rId2"/>
          <a:stretch>
            <a:fillRect/>
          </a:stretch>
        </p:blipFill>
        <p:spPr>
          <a:xfrm>
            <a:off x="25223" y="2417788"/>
            <a:ext cx="5886294" cy="2806826"/>
          </a:xfrm>
          <a:prstGeom prst="rect">
            <a:avLst/>
          </a:prstGeom>
        </p:spPr>
      </p:pic>
      <p:sp>
        <p:nvSpPr>
          <p:cNvPr id="9" name="TextBox 8">
            <a:extLst>
              <a:ext uri="{FF2B5EF4-FFF2-40B4-BE49-F238E27FC236}">
                <a16:creationId xmlns:a16="http://schemas.microsoft.com/office/drawing/2014/main" id="{916746DC-3ABA-CE2A-EE5C-E1E659953159}"/>
              </a:ext>
            </a:extLst>
          </p:cNvPr>
          <p:cNvSpPr txBox="1"/>
          <p:nvPr/>
        </p:nvSpPr>
        <p:spPr>
          <a:xfrm>
            <a:off x="25223" y="5479896"/>
            <a:ext cx="3409772" cy="698717"/>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400" dirty="0"/>
              <a:t>Max Dose at the floor ~ 0.3 mSv/h</a:t>
            </a:r>
          </a:p>
          <a:p>
            <a:pPr marL="285750" indent="-285750">
              <a:lnSpc>
                <a:spcPct val="150000"/>
              </a:lnSpc>
              <a:buFont typeface="Wingdings" panose="05000000000000000000" pitchFamily="2" charset="2"/>
              <a:buChar char="Ø"/>
            </a:pPr>
            <a:r>
              <a:rPr lang="en-US" sz="1400" dirty="0"/>
              <a:t>Local shielding can be foreseen</a:t>
            </a:r>
          </a:p>
        </p:txBody>
      </p:sp>
      <p:sp>
        <p:nvSpPr>
          <p:cNvPr id="2" name="TextBox 1">
            <a:extLst>
              <a:ext uri="{FF2B5EF4-FFF2-40B4-BE49-F238E27FC236}">
                <a16:creationId xmlns:a16="http://schemas.microsoft.com/office/drawing/2014/main" id="{FC53EA75-98E6-F6C4-CAB6-9993F5E7156C}"/>
              </a:ext>
            </a:extLst>
          </p:cNvPr>
          <p:cNvSpPr txBox="1"/>
          <p:nvPr/>
        </p:nvSpPr>
        <p:spPr>
          <a:xfrm>
            <a:off x="0" y="1900989"/>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6" name="TextBox 5">
            <a:extLst>
              <a:ext uri="{FF2B5EF4-FFF2-40B4-BE49-F238E27FC236}">
                <a16:creationId xmlns:a16="http://schemas.microsoft.com/office/drawing/2014/main" id="{325B2CA5-7737-88CA-1BAD-74986718EAE5}"/>
              </a:ext>
            </a:extLst>
          </p:cNvPr>
          <p:cNvSpPr txBox="1"/>
          <p:nvPr/>
        </p:nvSpPr>
        <p:spPr>
          <a:xfrm>
            <a:off x="6062959" y="190098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pic>
        <p:nvPicPr>
          <p:cNvPr id="7" name="Picture 6">
            <a:extLst>
              <a:ext uri="{FF2B5EF4-FFF2-40B4-BE49-F238E27FC236}">
                <a16:creationId xmlns:a16="http://schemas.microsoft.com/office/drawing/2014/main" id="{2BBDA675-2646-ADBB-772F-188A0AEC65C3}"/>
              </a:ext>
            </a:extLst>
          </p:cNvPr>
          <p:cNvPicPr>
            <a:picLocks noChangeAspect="1"/>
          </p:cNvPicPr>
          <p:nvPr/>
        </p:nvPicPr>
        <p:blipFill>
          <a:blip r:embed="rId3"/>
          <a:stretch>
            <a:fillRect/>
          </a:stretch>
        </p:blipFill>
        <p:spPr>
          <a:xfrm>
            <a:off x="6062959" y="2327253"/>
            <a:ext cx="5935366" cy="2921424"/>
          </a:xfrm>
          <a:prstGeom prst="rect">
            <a:avLst/>
          </a:prstGeom>
        </p:spPr>
      </p:pic>
      <p:sp>
        <p:nvSpPr>
          <p:cNvPr id="10" name="TextBox 9">
            <a:extLst>
              <a:ext uri="{FF2B5EF4-FFF2-40B4-BE49-F238E27FC236}">
                <a16:creationId xmlns:a16="http://schemas.microsoft.com/office/drawing/2014/main" id="{E5A6CDA8-4A07-7B4A-B3BA-103E14C2CC34}"/>
              </a:ext>
            </a:extLst>
          </p:cNvPr>
          <p:cNvSpPr txBox="1"/>
          <p:nvPr/>
        </p:nvSpPr>
        <p:spPr>
          <a:xfrm>
            <a:off x="3978442" y="5611838"/>
            <a:ext cx="8213558" cy="523220"/>
          </a:xfrm>
          <a:prstGeom prst="rect">
            <a:avLst/>
          </a:prstGeom>
          <a:noFill/>
        </p:spPr>
        <p:txBody>
          <a:bodyPr wrap="square">
            <a:spAutoFit/>
          </a:bodyPr>
          <a:lstStyle/>
          <a:p>
            <a:pPr algn="r"/>
            <a:r>
              <a:rPr lang="en-US" altLang="en-US" sz="1400" dirty="0">
                <a:solidFill>
                  <a:srgbClr val="000408"/>
                </a:solidFill>
                <a:latin typeface="+mn-lt"/>
              </a:rPr>
              <a:t>Note that the residual dose rates are solely from the activation of the cavern floor and walls, as all the  beamline elements and the shielding block regions were set to air during the decay step</a:t>
            </a:r>
            <a:endParaRPr lang="en-GB" altLang="en-US" sz="1400" dirty="0">
              <a:solidFill>
                <a:srgbClr val="000408"/>
              </a:solidFill>
              <a:latin typeface="+mn-lt"/>
            </a:endParaRPr>
          </a:p>
        </p:txBody>
      </p:sp>
    </p:spTree>
    <p:extLst>
      <p:ext uri="{BB962C8B-B14F-4D97-AF65-F5344CB8AC3E}">
        <p14:creationId xmlns:p14="http://schemas.microsoft.com/office/powerpoint/2010/main" val="407580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19</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000" dirty="0"/>
              <a:t>Residual Dose Rate - Side View - 1 Year and 2 Months of Cooldown (September 2027)</a:t>
            </a:r>
            <a:endParaRPr lang="en-US" sz="4000" spc="-1" dirty="0">
              <a:solidFill>
                <a:srgbClr val="0055A0"/>
              </a:solidFill>
            </a:endParaRPr>
          </a:p>
        </p:txBody>
      </p:sp>
      <p:pic>
        <p:nvPicPr>
          <p:cNvPr id="15" name="Picture 14">
            <a:extLst>
              <a:ext uri="{FF2B5EF4-FFF2-40B4-BE49-F238E27FC236}">
                <a16:creationId xmlns:a16="http://schemas.microsoft.com/office/drawing/2014/main" id="{6E7E261E-C7D8-71AF-491C-7E0188C0828F}"/>
              </a:ext>
            </a:extLst>
          </p:cNvPr>
          <p:cNvPicPr>
            <a:picLocks noChangeAspect="1"/>
          </p:cNvPicPr>
          <p:nvPr/>
        </p:nvPicPr>
        <p:blipFill>
          <a:blip r:embed="rId2"/>
          <a:stretch>
            <a:fillRect/>
          </a:stretch>
        </p:blipFill>
        <p:spPr>
          <a:xfrm>
            <a:off x="7705" y="3310096"/>
            <a:ext cx="6004674" cy="2894392"/>
          </a:xfrm>
          <a:prstGeom prst="rect">
            <a:avLst/>
          </a:prstGeom>
        </p:spPr>
      </p:pic>
      <p:grpSp>
        <p:nvGrpSpPr>
          <p:cNvPr id="7" name="Group 6">
            <a:extLst>
              <a:ext uri="{FF2B5EF4-FFF2-40B4-BE49-F238E27FC236}">
                <a16:creationId xmlns:a16="http://schemas.microsoft.com/office/drawing/2014/main" id="{92AEC5F8-BE88-D12B-3211-314A2DBDF476}"/>
              </a:ext>
            </a:extLst>
          </p:cNvPr>
          <p:cNvGrpSpPr/>
          <p:nvPr/>
        </p:nvGrpSpPr>
        <p:grpSpPr>
          <a:xfrm>
            <a:off x="102857" y="1197483"/>
            <a:ext cx="2938187" cy="1758156"/>
            <a:chOff x="208692" y="1261001"/>
            <a:chExt cx="6039708" cy="4015849"/>
          </a:xfrm>
        </p:grpSpPr>
        <p:pic>
          <p:nvPicPr>
            <p:cNvPr id="12" name="Picture 11">
              <a:extLst>
                <a:ext uri="{FF2B5EF4-FFF2-40B4-BE49-F238E27FC236}">
                  <a16:creationId xmlns:a16="http://schemas.microsoft.com/office/drawing/2014/main" id="{282F66D5-B4F3-6652-7ED3-4C846A38284A}"/>
                </a:ext>
              </a:extLst>
            </p:cNvPr>
            <p:cNvPicPr>
              <a:picLocks noChangeAspect="1"/>
            </p:cNvPicPr>
            <p:nvPr/>
          </p:nvPicPr>
          <p:blipFill rotWithShape="1">
            <a:blip r:embed="rId3"/>
            <a:srcRect r="26652"/>
            <a:stretch/>
          </p:blipFill>
          <p:spPr>
            <a:xfrm>
              <a:off x="208692" y="1261001"/>
              <a:ext cx="5687283" cy="4015849"/>
            </a:xfrm>
            <a:prstGeom prst="rect">
              <a:avLst/>
            </a:prstGeom>
          </p:spPr>
        </p:pic>
        <p:pic>
          <p:nvPicPr>
            <p:cNvPr id="13" name="Picture 12">
              <a:extLst>
                <a:ext uri="{FF2B5EF4-FFF2-40B4-BE49-F238E27FC236}">
                  <a16:creationId xmlns:a16="http://schemas.microsoft.com/office/drawing/2014/main" id="{476BE93A-C227-5B1A-C4EC-0C8C0F138D1E}"/>
                </a:ext>
              </a:extLst>
            </p:cNvPr>
            <p:cNvPicPr>
              <a:picLocks noChangeAspect="1"/>
            </p:cNvPicPr>
            <p:nvPr/>
          </p:nvPicPr>
          <p:blipFill rotWithShape="1">
            <a:blip r:embed="rId3"/>
            <a:srcRect l="94970" r="484"/>
            <a:stretch/>
          </p:blipFill>
          <p:spPr>
            <a:xfrm>
              <a:off x="5895975" y="1261001"/>
              <a:ext cx="352425" cy="4015849"/>
            </a:xfrm>
            <a:prstGeom prst="rect">
              <a:avLst/>
            </a:prstGeom>
          </p:spPr>
        </p:pic>
      </p:grpSp>
      <p:grpSp>
        <p:nvGrpSpPr>
          <p:cNvPr id="14" name="Group 13">
            <a:extLst>
              <a:ext uri="{FF2B5EF4-FFF2-40B4-BE49-F238E27FC236}">
                <a16:creationId xmlns:a16="http://schemas.microsoft.com/office/drawing/2014/main" id="{143FDA80-CCE1-FAE3-8517-9D4AD39A1361}"/>
              </a:ext>
            </a:extLst>
          </p:cNvPr>
          <p:cNvGrpSpPr/>
          <p:nvPr/>
        </p:nvGrpSpPr>
        <p:grpSpPr>
          <a:xfrm>
            <a:off x="3220212" y="1661493"/>
            <a:ext cx="5751576" cy="1169551"/>
            <a:chOff x="5399298" y="1403631"/>
            <a:chExt cx="5751576" cy="1169551"/>
          </a:xfrm>
        </p:grpSpPr>
        <p:sp>
          <p:nvSpPr>
            <p:cNvPr id="16" name="TextBox 15">
              <a:extLst>
                <a:ext uri="{FF2B5EF4-FFF2-40B4-BE49-F238E27FC236}">
                  <a16:creationId xmlns:a16="http://schemas.microsoft.com/office/drawing/2014/main" id="{733D890C-574F-93A2-BD00-7C28CB052CEE}"/>
                </a:ext>
              </a:extLst>
            </p:cNvPr>
            <p:cNvSpPr txBox="1"/>
            <p:nvPr/>
          </p:nvSpPr>
          <p:spPr>
            <a:xfrm>
              <a:off x="5399298" y="1403631"/>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7" name="TextBox 16">
              <a:extLst>
                <a:ext uri="{FF2B5EF4-FFF2-40B4-BE49-F238E27FC236}">
                  <a16:creationId xmlns:a16="http://schemas.microsoft.com/office/drawing/2014/main" id="{C9F3531E-EEFF-0BDA-CD83-E5DEE9968427}"/>
                </a:ext>
              </a:extLst>
            </p:cNvPr>
            <p:cNvSpPr txBox="1"/>
            <p:nvPr/>
          </p:nvSpPr>
          <p:spPr>
            <a:xfrm>
              <a:off x="8212687" y="1623624"/>
              <a:ext cx="2938187" cy="738664"/>
            </a:xfrm>
            <a:prstGeom prst="rect">
              <a:avLst/>
            </a:prstGeom>
            <a:noFill/>
          </p:spPr>
          <p:txBody>
            <a:bodyPr wrap="square">
              <a:spAutoFit/>
            </a:bodyPr>
            <a:lstStyle/>
            <a:p>
              <a:r>
                <a:rPr lang="en-US" altLang="en-US" sz="1400" dirty="0">
                  <a:solidFill>
                    <a:srgbClr val="FFC000"/>
                  </a:solidFill>
                </a:rPr>
                <a:t>Limited Stay Radiation Area</a:t>
              </a:r>
            </a:p>
            <a:p>
              <a:r>
                <a:rPr lang="en-US" altLang="en-US" sz="1400" dirty="0">
                  <a:solidFill>
                    <a:srgbClr val="FF0000"/>
                  </a:solidFill>
                </a:rPr>
                <a:t>High Radiation Area</a:t>
              </a:r>
            </a:p>
            <a:p>
              <a:r>
                <a:rPr lang="en-US" altLang="en-US" sz="1400" dirty="0">
                  <a:solidFill>
                    <a:srgbClr val="8B0000"/>
                  </a:solidFill>
                </a:rPr>
                <a:t>Prohibited Radiation Area</a:t>
              </a:r>
              <a:endParaRPr lang="en-GB" altLang="en-US" sz="1400" dirty="0">
                <a:solidFill>
                  <a:srgbClr val="8B0000"/>
                </a:solidFill>
              </a:endParaRPr>
            </a:p>
          </p:txBody>
        </p:sp>
      </p:grpSp>
      <p:sp>
        <p:nvSpPr>
          <p:cNvPr id="18" name="TextBox 17">
            <a:extLst>
              <a:ext uri="{FF2B5EF4-FFF2-40B4-BE49-F238E27FC236}">
                <a16:creationId xmlns:a16="http://schemas.microsoft.com/office/drawing/2014/main" id="{DD8CB812-FA75-B12F-BE14-AFAB6D04F62A}"/>
              </a:ext>
            </a:extLst>
          </p:cNvPr>
          <p:cNvSpPr txBox="1"/>
          <p:nvPr/>
        </p:nvSpPr>
        <p:spPr>
          <a:xfrm>
            <a:off x="0" y="2960115"/>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19" name="TextBox 18">
            <a:extLst>
              <a:ext uri="{FF2B5EF4-FFF2-40B4-BE49-F238E27FC236}">
                <a16:creationId xmlns:a16="http://schemas.microsoft.com/office/drawing/2014/main" id="{09DA415F-A7DB-6B8B-024F-B67B2831DDDD}"/>
              </a:ext>
            </a:extLst>
          </p:cNvPr>
          <p:cNvSpPr txBox="1"/>
          <p:nvPr/>
        </p:nvSpPr>
        <p:spPr>
          <a:xfrm>
            <a:off x="6151795" y="2955639"/>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pic>
        <p:nvPicPr>
          <p:cNvPr id="20" name="Picture 19">
            <a:extLst>
              <a:ext uri="{FF2B5EF4-FFF2-40B4-BE49-F238E27FC236}">
                <a16:creationId xmlns:a16="http://schemas.microsoft.com/office/drawing/2014/main" id="{AA5F58F5-8DD3-4CC1-7836-691046B18403}"/>
              </a:ext>
            </a:extLst>
          </p:cNvPr>
          <p:cNvPicPr>
            <a:picLocks noChangeAspect="1"/>
          </p:cNvPicPr>
          <p:nvPr/>
        </p:nvPicPr>
        <p:blipFill>
          <a:blip r:embed="rId4"/>
          <a:stretch>
            <a:fillRect/>
          </a:stretch>
        </p:blipFill>
        <p:spPr>
          <a:xfrm>
            <a:off x="6096000" y="3262668"/>
            <a:ext cx="6040205" cy="2947975"/>
          </a:xfrm>
          <a:prstGeom prst="rect">
            <a:avLst/>
          </a:prstGeom>
        </p:spPr>
      </p:pic>
      <p:sp>
        <p:nvSpPr>
          <p:cNvPr id="21" name="TextBox 20">
            <a:extLst>
              <a:ext uri="{FF2B5EF4-FFF2-40B4-BE49-F238E27FC236}">
                <a16:creationId xmlns:a16="http://schemas.microsoft.com/office/drawing/2014/main" id="{B9438A2E-5B2F-2458-7FD6-12EF4031E2CB}"/>
              </a:ext>
            </a:extLst>
          </p:cNvPr>
          <p:cNvSpPr txBox="1"/>
          <p:nvPr/>
        </p:nvSpPr>
        <p:spPr>
          <a:xfrm>
            <a:off x="8838277" y="1286562"/>
            <a:ext cx="3281868" cy="1677382"/>
          </a:xfrm>
          <a:prstGeom prst="rect">
            <a:avLst/>
          </a:prstGeom>
          <a:noFill/>
        </p:spPr>
        <p:txBody>
          <a:bodyPr wrap="square" rtlCol="0">
            <a:spAutoFit/>
          </a:bodyPr>
          <a:lstStyle/>
          <a:p>
            <a:pPr marL="285750" indent="-285750" algn="r">
              <a:spcAft>
                <a:spcPts val="600"/>
              </a:spcAft>
              <a:buFont typeface="Wingdings" panose="05000000000000000000" pitchFamily="2" charset="2"/>
              <a:buChar char="Ø"/>
            </a:pPr>
            <a:r>
              <a:rPr lang="en-US" sz="1400" dirty="0"/>
              <a:t>The empty TCC8 tunnel between the target station and the TAX is compatible with a </a:t>
            </a:r>
            <a:r>
              <a:rPr lang="en-US" altLang="en-US" sz="1400" dirty="0">
                <a:solidFill>
                  <a:srgbClr val="000408"/>
                </a:solidFill>
                <a:highlight>
                  <a:srgbClr val="FFA500"/>
                </a:highlight>
                <a:latin typeface="+mn-lt"/>
              </a:rPr>
              <a:t>Limited Stay Radiation Area </a:t>
            </a:r>
            <a:r>
              <a:rPr lang="en-US" sz="1400" dirty="0"/>
              <a:t>classification. The rest is compatible with a </a:t>
            </a:r>
            <a:r>
              <a:rPr lang="en-US" sz="1400" dirty="0">
                <a:solidFill>
                  <a:schemeClr val="bg1">
                    <a:lumMod val="65000"/>
                  </a:schemeClr>
                </a:solidFill>
              </a:rPr>
              <a:t>Non-Designated Area</a:t>
            </a:r>
            <a:r>
              <a:rPr lang="en-US" sz="1400" dirty="0"/>
              <a:t>.</a:t>
            </a:r>
          </a:p>
          <a:p>
            <a:pPr marL="285750" indent="-285750" algn="r">
              <a:spcAft>
                <a:spcPts val="600"/>
              </a:spcAft>
              <a:buFont typeface="Wingdings" panose="05000000000000000000" pitchFamily="2" charset="2"/>
              <a:buChar char="Ø"/>
            </a:pPr>
            <a:r>
              <a:rPr lang="en-US" sz="1400" dirty="0"/>
              <a:t>Local shielding can be foreseen</a:t>
            </a:r>
          </a:p>
        </p:txBody>
      </p:sp>
    </p:spTree>
    <p:extLst>
      <p:ext uri="{BB962C8B-B14F-4D97-AF65-F5344CB8AC3E}">
        <p14:creationId xmlns:p14="http://schemas.microsoft.com/office/powerpoint/2010/main" val="117545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E5FA4-BC3E-2E0D-F7C8-4792D071FFAF}"/>
              </a:ext>
            </a:extLst>
          </p:cNvPr>
          <p:cNvSpPr>
            <a:spLocks noGrp="1"/>
          </p:cNvSpPr>
          <p:nvPr>
            <p:ph type="title"/>
          </p:nvPr>
        </p:nvSpPr>
        <p:spPr>
          <a:xfrm>
            <a:off x="193675" y="-119903"/>
            <a:ext cx="11797799" cy="1325563"/>
          </a:xfrm>
        </p:spPr>
        <p:txBody>
          <a:bodyPr/>
          <a:lstStyle/>
          <a:p>
            <a:r>
              <a:rPr lang="en-US" dirty="0"/>
              <a:t>LS3 Shift : Updated Irradiation Profile</a:t>
            </a:r>
            <a:endParaRPr lang="en-GB" dirty="0"/>
          </a:p>
        </p:txBody>
      </p:sp>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2</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pic>
        <p:nvPicPr>
          <p:cNvPr id="10" name="Picture 9">
            <a:extLst>
              <a:ext uri="{FF2B5EF4-FFF2-40B4-BE49-F238E27FC236}">
                <a16:creationId xmlns:a16="http://schemas.microsoft.com/office/drawing/2014/main" id="{4423CECC-7115-A738-BE64-8F83DAC511A6}"/>
              </a:ext>
            </a:extLst>
          </p:cNvPr>
          <p:cNvPicPr>
            <a:picLocks noChangeAspect="1"/>
          </p:cNvPicPr>
          <p:nvPr/>
        </p:nvPicPr>
        <p:blipFill>
          <a:blip r:embed="rId2"/>
          <a:stretch>
            <a:fillRect/>
          </a:stretch>
        </p:blipFill>
        <p:spPr>
          <a:xfrm>
            <a:off x="193675" y="870642"/>
            <a:ext cx="6670216" cy="1420563"/>
          </a:xfrm>
          <a:prstGeom prst="rect">
            <a:avLst/>
          </a:prstGeom>
        </p:spPr>
      </p:pic>
      <p:pic>
        <p:nvPicPr>
          <p:cNvPr id="7" name="Picture 6">
            <a:extLst>
              <a:ext uri="{FF2B5EF4-FFF2-40B4-BE49-F238E27FC236}">
                <a16:creationId xmlns:a16="http://schemas.microsoft.com/office/drawing/2014/main" id="{F7CA4861-3C65-772F-4EFB-39DEAF9DF735}"/>
              </a:ext>
            </a:extLst>
          </p:cNvPr>
          <p:cNvPicPr>
            <a:picLocks noChangeAspect="1"/>
          </p:cNvPicPr>
          <p:nvPr/>
        </p:nvPicPr>
        <p:blipFill>
          <a:blip r:embed="rId3"/>
          <a:stretch>
            <a:fillRect/>
          </a:stretch>
        </p:blipFill>
        <p:spPr>
          <a:xfrm>
            <a:off x="8878848" y="2702576"/>
            <a:ext cx="3079830" cy="1723691"/>
          </a:xfrm>
          <a:prstGeom prst="rect">
            <a:avLst/>
          </a:prstGeom>
        </p:spPr>
      </p:pic>
      <p:pic>
        <p:nvPicPr>
          <p:cNvPr id="9" name="Picture 8">
            <a:extLst>
              <a:ext uri="{FF2B5EF4-FFF2-40B4-BE49-F238E27FC236}">
                <a16:creationId xmlns:a16="http://schemas.microsoft.com/office/drawing/2014/main" id="{39DB6109-6CE3-3BD2-7AEF-E44B00F4712D}"/>
              </a:ext>
            </a:extLst>
          </p:cNvPr>
          <p:cNvPicPr>
            <a:picLocks noChangeAspect="1"/>
          </p:cNvPicPr>
          <p:nvPr/>
        </p:nvPicPr>
        <p:blipFill>
          <a:blip r:embed="rId4"/>
          <a:stretch>
            <a:fillRect/>
          </a:stretch>
        </p:blipFill>
        <p:spPr>
          <a:xfrm>
            <a:off x="223628" y="2702576"/>
            <a:ext cx="8326814" cy="3476550"/>
          </a:xfrm>
          <a:prstGeom prst="rect">
            <a:avLst/>
          </a:prstGeom>
        </p:spPr>
      </p:pic>
      <p:sp>
        <p:nvSpPr>
          <p:cNvPr id="11" name="TextBox 10">
            <a:extLst>
              <a:ext uri="{FF2B5EF4-FFF2-40B4-BE49-F238E27FC236}">
                <a16:creationId xmlns:a16="http://schemas.microsoft.com/office/drawing/2014/main" id="{ADAD7D1D-6F39-4F16-18FC-512B2F4048D7}"/>
              </a:ext>
            </a:extLst>
          </p:cNvPr>
          <p:cNvSpPr txBox="1"/>
          <p:nvPr/>
        </p:nvSpPr>
        <p:spPr>
          <a:xfrm>
            <a:off x="160879" y="2278773"/>
            <a:ext cx="2341689" cy="307777"/>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t>FLUKA simulations:</a:t>
            </a:r>
            <a:endParaRPr lang="en-GB" sz="1400" dirty="0"/>
          </a:p>
        </p:txBody>
      </p:sp>
      <p:sp>
        <p:nvSpPr>
          <p:cNvPr id="12" name="TextBox 11">
            <a:extLst>
              <a:ext uri="{FF2B5EF4-FFF2-40B4-BE49-F238E27FC236}">
                <a16:creationId xmlns:a16="http://schemas.microsoft.com/office/drawing/2014/main" id="{D0185CA7-5F88-AB1E-FC2E-A5A8B93C08BE}"/>
              </a:ext>
            </a:extLst>
          </p:cNvPr>
          <p:cNvSpPr txBox="1"/>
          <p:nvPr/>
        </p:nvSpPr>
        <p:spPr>
          <a:xfrm>
            <a:off x="8767468" y="2278772"/>
            <a:ext cx="2341689" cy="307777"/>
          </a:xfrm>
          <a:prstGeom prst="rect">
            <a:avLst/>
          </a:prstGeom>
          <a:noFill/>
        </p:spPr>
        <p:txBody>
          <a:bodyPr wrap="square" rtlCol="0">
            <a:spAutoFit/>
          </a:bodyPr>
          <a:lstStyle/>
          <a:p>
            <a:pPr marL="285750" indent="-285750">
              <a:buFont typeface="Wingdings" panose="05000000000000000000" pitchFamily="2" charset="2"/>
              <a:buChar char="Ø"/>
            </a:pPr>
            <a:r>
              <a:rPr lang="en-US" sz="1400" dirty="0" err="1"/>
              <a:t>ActiWiz</a:t>
            </a:r>
            <a:r>
              <a:rPr lang="en-US" sz="1400" dirty="0"/>
              <a:t> studies:</a:t>
            </a:r>
            <a:endParaRPr lang="en-GB" sz="1400" dirty="0"/>
          </a:p>
        </p:txBody>
      </p:sp>
      <p:sp>
        <p:nvSpPr>
          <p:cNvPr id="6" name="TextBox 5">
            <a:extLst>
              <a:ext uri="{FF2B5EF4-FFF2-40B4-BE49-F238E27FC236}">
                <a16:creationId xmlns:a16="http://schemas.microsoft.com/office/drawing/2014/main" id="{60B6AF7F-546E-BC99-814F-B6D435E01BA0}"/>
              </a:ext>
            </a:extLst>
          </p:cNvPr>
          <p:cNvSpPr txBox="1"/>
          <p:nvPr/>
        </p:nvSpPr>
        <p:spPr>
          <a:xfrm>
            <a:off x="5037221" y="3433011"/>
            <a:ext cx="2302042" cy="27699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600" i="1" baseline="30000" dirty="0">
                <a:solidFill>
                  <a:schemeClr val="tx1"/>
                </a:solidFill>
              </a:rPr>
              <a:t>a </a:t>
            </a:r>
            <a:r>
              <a:rPr lang="en-US" sz="600" b="0" dirty="0">
                <a:solidFill>
                  <a:schemeClr val="tx1"/>
                </a:solidFill>
              </a:rPr>
              <a:t>7.94</a:t>
            </a:r>
            <a:r>
              <a:rPr lang="en-US" sz="600" dirty="0">
                <a:solidFill>
                  <a:schemeClr val="tx1"/>
                </a:solidFill>
              </a:rPr>
              <a:t>*10</a:t>
            </a:r>
            <a:r>
              <a:rPr lang="en-US" sz="600" baseline="30000" dirty="0">
                <a:solidFill>
                  <a:schemeClr val="tx1"/>
                </a:solidFill>
              </a:rPr>
              <a:t>10 </a:t>
            </a:r>
            <a:r>
              <a:rPr lang="en-US" sz="600" dirty="0">
                <a:solidFill>
                  <a:schemeClr val="tx1"/>
                </a:solidFill>
              </a:rPr>
              <a:t>is the value that was mistakenly used for 2015, but it was proven that it has no effect on the results</a:t>
            </a:r>
            <a:endParaRPr lang="en-GB" sz="600" i="1" dirty="0">
              <a:solidFill>
                <a:schemeClr val="tx1"/>
              </a:solidFill>
            </a:endParaRPr>
          </a:p>
        </p:txBody>
      </p:sp>
      <p:sp>
        <p:nvSpPr>
          <p:cNvPr id="8" name="TextBox 7">
            <a:extLst>
              <a:ext uri="{FF2B5EF4-FFF2-40B4-BE49-F238E27FC236}">
                <a16:creationId xmlns:a16="http://schemas.microsoft.com/office/drawing/2014/main" id="{552BB4E3-EE20-0606-5C46-452C838CE86C}"/>
              </a:ext>
            </a:extLst>
          </p:cNvPr>
          <p:cNvSpPr txBox="1"/>
          <p:nvPr/>
        </p:nvSpPr>
        <p:spPr>
          <a:xfrm>
            <a:off x="2337782" y="3404937"/>
            <a:ext cx="217277" cy="21544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800" i="1" baseline="30000" dirty="0">
                <a:solidFill>
                  <a:schemeClr val="tx1"/>
                </a:solidFill>
              </a:rPr>
              <a:t>a</a:t>
            </a:r>
            <a:endParaRPr lang="en-GB" sz="800" i="1" dirty="0">
              <a:solidFill>
                <a:schemeClr val="tx1"/>
              </a:solidFill>
            </a:endParaRPr>
          </a:p>
        </p:txBody>
      </p:sp>
      <p:cxnSp>
        <p:nvCxnSpPr>
          <p:cNvPr id="14" name="Straight Arrow Connector 13">
            <a:extLst>
              <a:ext uri="{FF2B5EF4-FFF2-40B4-BE49-F238E27FC236}">
                <a16:creationId xmlns:a16="http://schemas.microsoft.com/office/drawing/2014/main" id="{F6356298-5E0C-F7D8-7EB7-A91E750218A9}"/>
              </a:ext>
            </a:extLst>
          </p:cNvPr>
          <p:cNvCxnSpPr/>
          <p:nvPr/>
        </p:nvCxnSpPr>
        <p:spPr>
          <a:xfrm>
            <a:off x="2555059" y="3512659"/>
            <a:ext cx="2482162"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5586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20</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dirty="0"/>
              <a:t>TCC8 Decommissioning: RP assessment | EDMS ?</a:t>
            </a:r>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Cross View - 1 Year and 2 Months of Cooldown (September 2027)</a:t>
            </a:r>
            <a:endParaRPr lang="en-US" sz="4400" spc="-1" dirty="0">
              <a:solidFill>
                <a:srgbClr val="0055A0"/>
              </a:solidFill>
            </a:endParaRPr>
          </a:p>
        </p:txBody>
      </p:sp>
      <p:pic>
        <p:nvPicPr>
          <p:cNvPr id="9" name="Picture 8">
            <a:extLst>
              <a:ext uri="{FF2B5EF4-FFF2-40B4-BE49-F238E27FC236}">
                <a16:creationId xmlns:a16="http://schemas.microsoft.com/office/drawing/2014/main" id="{E54A2C55-D4AC-DA6C-C244-10B304E90E65}"/>
              </a:ext>
            </a:extLst>
          </p:cNvPr>
          <p:cNvPicPr>
            <a:picLocks noChangeAspect="1"/>
          </p:cNvPicPr>
          <p:nvPr/>
        </p:nvPicPr>
        <p:blipFill>
          <a:blip r:embed="rId2"/>
          <a:stretch>
            <a:fillRect/>
          </a:stretch>
        </p:blipFill>
        <p:spPr>
          <a:xfrm>
            <a:off x="176463" y="1938024"/>
            <a:ext cx="5862644" cy="3874168"/>
          </a:xfrm>
          <a:prstGeom prst="rect">
            <a:avLst/>
          </a:prstGeom>
        </p:spPr>
      </p:pic>
      <p:sp>
        <p:nvSpPr>
          <p:cNvPr id="11" name="TextBox 10">
            <a:extLst>
              <a:ext uri="{FF2B5EF4-FFF2-40B4-BE49-F238E27FC236}">
                <a16:creationId xmlns:a16="http://schemas.microsoft.com/office/drawing/2014/main" id="{712D46F8-59CE-3152-AC93-9755F1CF295E}"/>
              </a:ext>
            </a:extLst>
          </p:cNvPr>
          <p:cNvSpPr txBox="1"/>
          <p:nvPr/>
        </p:nvSpPr>
        <p:spPr>
          <a:xfrm>
            <a:off x="0" y="5888255"/>
            <a:ext cx="5606498" cy="307777"/>
          </a:xfrm>
          <a:prstGeom prst="rect">
            <a:avLst/>
          </a:prstGeom>
          <a:noFill/>
        </p:spPr>
        <p:txBody>
          <a:bodyPr wrap="square" rtlCol="0">
            <a:spAutoFit/>
          </a:bodyPr>
          <a:lstStyle/>
          <a:p>
            <a:r>
              <a:rPr lang="en-US" sz="1400" dirty="0"/>
              <a:t>1.5 m &lt; z &lt; 3 m = under the iron collimator after the target station</a:t>
            </a:r>
            <a:endParaRPr lang="en-GB" sz="1400" dirty="0"/>
          </a:p>
        </p:txBody>
      </p:sp>
      <p:pic>
        <p:nvPicPr>
          <p:cNvPr id="2" name="Picture 1">
            <a:extLst>
              <a:ext uri="{FF2B5EF4-FFF2-40B4-BE49-F238E27FC236}">
                <a16:creationId xmlns:a16="http://schemas.microsoft.com/office/drawing/2014/main" id="{4DA47B34-41C8-8855-4B16-223704964C89}"/>
              </a:ext>
            </a:extLst>
          </p:cNvPr>
          <p:cNvPicPr>
            <a:picLocks noChangeAspect="1"/>
          </p:cNvPicPr>
          <p:nvPr/>
        </p:nvPicPr>
        <p:blipFill>
          <a:blip r:embed="rId3"/>
          <a:stretch>
            <a:fillRect/>
          </a:stretch>
        </p:blipFill>
        <p:spPr>
          <a:xfrm>
            <a:off x="6352893" y="1978841"/>
            <a:ext cx="5839107" cy="3809997"/>
          </a:xfrm>
          <a:prstGeom prst="rect">
            <a:avLst/>
          </a:prstGeom>
        </p:spPr>
      </p:pic>
      <p:sp>
        <p:nvSpPr>
          <p:cNvPr id="6" name="TextBox 5">
            <a:extLst>
              <a:ext uri="{FF2B5EF4-FFF2-40B4-BE49-F238E27FC236}">
                <a16:creationId xmlns:a16="http://schemas.microsoft.com/office/drawing/2014/main" id="{D33A2B36-6B7B-2C38-4DC6-5B68E6326851}"/>
              </a:ext>
            </a:extLst>
          </p:cNvPr>
          <p:cNvSpPr txBox="1"/>
          <p:nvPr/>
        </p:nvSpPr>
        <p:spPr>
          <a:xfrm>
            <a:off x="0" y="1464238"/>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7" name="TextBox 6">
            <a:extLst>
              <a:ext uri="{FF2B5EF4-FFF2-40B4-BE49-F238E27FC236}">
                <a16:creationId xmlns:a16="http://schemas.microsoft.com/office/drawing/2014/main" id="{CE8C52BB-0970-4D6B-85F2-D1BA3A18A314}"/>
              </a:ext>
            </a:extLst>
          </p:cNvPr>
          <p:cNvSpPr txBox="1"/>
          <p:nvPr/>
        </p:nvSpPr>
        <p:spPr>
          <a:xfrm>
            <a:off x="6151795" y="1459762"/>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
        <p:nvSpPr>
          <p:cNvPr id="10" name="TextBox 9">
            <a:extLst>
              <a:ext uri="{FF2B5EF4-FFF2-40B4-BE49-F238E27FC236}">
                <a16:creationId xmlns:a16="http://schemas.microsoft.com/office/drawing/2014/main" id="{3A604EB1-03A3-4D39-EAD8-74AD6932461B}"/>
              </a:ext>
            </a:extLst>
          </p:cNvPr>
          <p:cNvSpPr txBox="1"/>
          <p:nvPr/>
        </p:nvSpPr>
        <p:spPr>
          <a:xfrm>
            <a:off x="5606498" y="5795625"/>
            <a:ext cx="6585502" cy="430887"/>
          </a:xfrm>
          <a:prstGeom prst="rect">
            <a:avLst/>
          </a:prstGeom>
          <a:noFill/>
        </p:spPr>
        <p:txBody>
          <a:bodyPr wrap="square">
            <a:spAutoFit/>
          </a:bodyPr>
          <a:lstStyle/>
          <a:p>
            <a:pPr algn="r"/>
            <a:r>
              <a:rPr lang="en-US" altLang="en-US" sz="1100" dirty="0">
                <a:solidFill>
                  <a:srgbClr val="000408"/>
                </a:solidFill>
                <a:latin typeface="+mn-lt"/>
              </a:rPr>
              <a:t>Note that the residual dose rates are solely from the activation of the cavern floor and walls, as all the  beamline elements and the shielding block regions were set to air during the decay step</a:t>
            </a:r>
            <a:endParaRPr lang="en-GB" altLang="en-US" sz="1100" dirty="0">
              <a:solidFill>
                <a:srgbClr val="000408"/>
              </a:solidFill>
              <a:latin typeface="+mn-lt"/>
            </a:endParaRPr>
          </a:p>
        </p:txBody>
      </p:sp>
    </p:spTree>
    <p:extLst>
      <p:ext uri="{BB962C8B-B14F-4D97-AF65-F5344CB8AC3E}">
        <p14:creationId xmlns:p14="http://schemas.microsoft.com/office/powerpoint/2010/main" val="1385122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2C2A4FC-65E7-44B7-48F6-D1C6EFCD6D6D}"/>
              </a:ext>
            </a:extLst>
          </p:cNvPr>
          <p:cNvPicPr>
            <a:picLocks noChangeAspect="1"/>
          </p:cNvPicPr>
          <p:nvPr/>
        </p:nvPicPr>
        <p:blipFill>
          <a:blip r:embed="rId2"/>
          <a:stretch>
            <a:fillRect/>
          </a:stretch>
        </p:blipFill>
        <p:spPr>
          <a:xfrm>
            <a:off x="0" y="2954831"/>
            <a:ext cx="5133474" cy="3230203"/>
          </a:xfrm>
          <a:prstGeom prst="rect">
            <a:avLst/>
          </a:prstGeom>
        </p:spPr>
      </p:pic>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21</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7" name="Title 1">
            <a:extLst>
              <a:ext uri="{FF2B5EF4-FFF2-40B4-BE49-F238E27FC236}">
                <a16:creationId xmlns:a16="http://schemas.microsoft.com/office/drawing/2014/main" id="{193B319A-935E-29F5-88ED-EE8444C2313D}"/>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3600" dirty="0"/>
              <a:t>Residual Dose Rate - Cross View - 1 Year and 2 Months of Cooldown (September 2027)</a:t>
            </a:r>
            <a:endParaRPr lang="en-US" sz="3600" spc="-1" dirty="0">
              <a:solidFill>
                <a:srgbClr val="0055A0"/>
              </a:solidFill>
            </a:endParaRPr>
          </a:p>
        </p:txBody>
      </p:sp>
      <p:grpSp>
        <p:nvGrpSpPr>
          <p:cNvPr id="8" name="Group 7">
            <a:extLst>
              <a:ext uri="{FF2B5EF4-FFF2-40B4-BE49-F238E27FC236}">
                <a16:creationId xmlns:a16="http://schemas.microsoft.com/office/drawing/2014/main" id="{8147CE96-401B-55A6-2BA2-769332E953CB}"/>
              </a:ext>
            </a:extLst>
          </p:cNvPr>
          <p:cNvGrpSpPr/>
          <p:nvPr/>
        </p:nvGrpSpPr>
        <p:grpSpPr>
          <a:xfrm>
            <a:off x="71855" y="780205"/>
            <a:ext cx="2938187" cy="1758156"/>
            <a:chOff x="208692" y="1261001"/>
            <a:chExt cx="6039708" cy="4015849"/>
          </a:xfrm>
        </p:grpSpPr>
        <p:pic>
          <p:nvPicPr>
            <p:cNvPr id="13" name="Picture 12">
              <a:extLst>
                <a:ext uri="{FF2B5EF4-FFF2-40B4-BE49-F238E27FC236}">
                  <a16:creationId xmlns:a16="http://schemas.microsoft.com/office/drawing/2014/main" id="{2D184D6D-4244-D768-B14D-18B8568FA85A}"/>
                </a:ext>
              </a:extLst>
            </p:cNvPr>
            <p:cNvPicPr>
              <a:picLocks noChangeAspect="1"/>
            </p:cNvPicPr>
            <p:nvPr/>
          </p:nvPicPr>
          <p:blipFill rotWithShape="1">
            <a:blip r:embed="rId3"/>
            <a:srcRect r="26652"/>
            <a:stretch/>
          </p:blipFill>
          <p:spPr>
            <a:xfrm>
              <a:off x="208692" y="1261001"/>
              <a:ext cx="5687283" cy="4015849"/>
            </a:xfrm>
            <a:prstGeom prst="rect">
              <a:avLst/>
            </a:prstGeom>
          </p:spPr>
        </p:pic>
        <p:pic>
          <p:nvPicPr>
            <p:cNvPr id="15" name="Picture 14">
              <a:extLst>
                <a:ext uri="{FF2B5EF4-FFF2-40B4-BE49-F238E27FC236}">
                  <a16:creationId xmlns:a16="http://schemas.microsoft.com/office/drawing/2014/main" id="{B1DE6AD1-E5A6-0450-A0C3-7952DC419F1D}"/>
                </a:ext>
              </a:extLst>
            </p:cNvPr>
            <p:cNvPicPr>
              <a:picLocks noChangeAspect="1"/>
            </p:cNvPicPr>
            <p:nvPr/>
          </p:nvPicPr>
          <p:blipFill rotWithShape="1">
            <a:blip r:embed="rId3"/>
            <a:srcRect l="94970" r="484"/>
            <a:stretch/>
          </p:blipFill>
          <p:spPr>
            <a:xfrm>
              <a:off x="5895975" y="1261001"/>
              <a:ext cx="352425" cy="4015849"/>
            </a:xfrm>
            <a:prstGeom prst="rect">
              <a:avLst/>
            </a:prstGeom>
          </p:spPr>
        </p:pic>
      </p:grpSp>
      <p:grpSp>
        <p:nvGrpSpPr>
          <p:cNvPr id="16" name="Group 15">
            <a:extLst>
              <a:ext uri="{FF2B5EF4-FFF2-40B4-BE49-F238E27FC236}">
                <a16:creationId xmlns:a16="http://schemas.microsoft.com/office/drawing/2014/main" id="{A88E1738-F4DE-6181-E6E9-1D0AE4AF8444}"/>
              </a:ext>
            </a:extLst>
          </p:cNvPr>
          <p:cNvGrpSpPr/>
          <p:nvPr/>
        </p:nvGrpSpPr>
        <p:grpSpPr>
          <a:xfrm>
            <a:off x="3220212" y="1439290"/>
            <a:ext cx="5751576" cy="1169551"/>
            <a:chOff x="5399298" y="1403631"/>
            <a:chExt cx="5751576" cy="1169551"/>
          </a:xfrm>
        </p:grpSpPr>
        <p:sp>
          <p:nvSpPr>
            <p:cNvPr id="17" name="TextBox 16">
              <a:extLst>
                <a:ext uri="{FF2B5EF4-FFF2-40B4-BE49-F238E27FC236}">
                  <a16:creationId xmlns:a16="http://schemas.microsoft.com/office/drawing/2014/main" id="{8F299819-EF12-1A43-D7CE-865FF7B15288}"/>
                </a:ext>
              </a:extLst>
            </p:cNvPr>
            <p:cNvSpPr txBox="1"/>
            <p:nvPr/>
          </p:nvSpPr>
          <p:spPr>
            <a:xfrm>
              <a:off x="5399298" y="1403631"/>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8" name="TextBox 17">
              <a:extLst>
                <a:ext uri="{FF2B5EF4-FFF2-40B4-BE49-F238E27FC236}">
                  <a16:creationId xmlns:a16="http://schemas.microsoft.com/office/drawing/2014/main" id="{83233218-E3C5-FE09-392A-A8AB1D43A1B5}"/>
                </a:ext>
              </a:extLst>
            </p:cNvPr>
            <p:cNvSpPr txBox="1"/>
            <p:nvPr/>
          </p:nvSpPr>
          <p:spPr>
            <a:xfrm>
              <a:off x="8212687" y="1623624"/>
              <a:ext cx="2938187" cy="738664"/>
            </a:xfrm>
            <a:prstGeom prst="rect">
              <a:avLst/>
            </a:prstGeom>
            <a:noFill/>
          </p:spPr>
          <p:txBody>
            <a:bodyPr wrap="square">
              <a:spAutoFit/>
            </a:bodyPr>
            <a:lstStyle/>
            <a:p>
              <a:r>
                <a:rPr lang="en-US" altLang="en-US" sz="1400" dirty="0">
                  <a:solidFill>
                    <a:srgbClr val="FFC000"/>
                  </a:solidFill>
                </a:rPr>
                <a:t>Limited Stay Radiation Area</a:t>
              </a:r>
            </a:p>
            <a:p>
              <a:r>
                <a:rPr lang="en-US" altLang="en-US" sz="1400" dirty="0">
                  <a:solidFill>
                    <a:srgbClr val="FF0000"/>
                  </a:solidFill>
                </a:rPr>
                <a:t>High Radiation Area</a:t>
              </a:r>
            </a:p>
            <a:p>
              <a:r>
                <a:rPr lang="en-US" altLang="en-US" sz="1400" dirty="0">
                  <a:solidFill>
                    <a:srgbClr val="8B0000"/>
                  </a:solidFill>
                </a:rPr>
                <a:t>Prohibited Radiation Area</a:t>
              </a:r>
              <a:endParaRPr lang="en-GB" altLang="en-US" sz="1400" dirty="0">
                <a:solidFill>
                  <a:srgbClr val="8B0000"/>
                </a:solidFill>
              </a:endParaRPr>
            </a:p>
          </p:txBody>
        </p:sp>
      </p:grpSp>
      <p:sp>
        <p:nvSpPr>
          <p:cNvPr id="19" name="TextBox 18">
            <a:extLst>
              <a:ext uri="{FF2B5EF4-FFF2-40B4-BE49-F238E27FC236}">
                <a16:creationId xmlns:a16="http://schemas.microsoft.com/office/drawing/2014/main" id="{D5A5B497-8D5B-F2E4-F93F-0F21E22C7832}"/>
              </a:ext>
            </a:extLst>
          </p:cNvPr>
          <p:cNvSpPr txBox="1"/>
          <p:nvPr/>
        </p:nvSpPr>
        <p:spPr>
          <a:xfrm>
            <a:off x="8430678" y="1293686"/>
            <a:ext cx="3689467" cy="523220"/>
          </a:xfrm>
          <a:prstGeom prst="rect">
            <a:avLst/>
          </a:prstGeom>
          <a:noFill/>
        </p:spPr>
        <p:txBody>
          <a:bodyPr wrap="square" rtlCol="0">
            <a:spAutoFit/>
          </a:bodyPr>
          <a:lstStyle/>
          <a:p>
            <a:pPr algn="r"/>
            <a:r>
              <a:rPr lang="en-US" sz="1400" dirty="0"/>
              <a:t>1.5 m &lt; z &lt; 3 m = under the iron collimator after the target station</a:t>
            </a:r>
            <a:endParaRPr lang="en-GB" sz="1400" dirty="0"/>
          </a:p>
        </p:txBody>
      </p:sp>
      <p:pic>
        <p:nvPicPr>
          <p:cNvPr id="20" name="Picture 19">
            <a:extLst>
              <a:ext uri="{FF2B5EF4-FFF2-40B4-BE49-F238E27FC236}">
                <a16:creationId xmlns:a16="http://schemas.microsoft.com/office/drawing/2014/main" id="{34AA12B6-0BD1-1ED0-9B9A-BD4D54CAF382}"/>
              </a:ext>
            </a:extLst>
          </p:cNvPr>
          <p:cNvPicPr>
            <a:picLocks noChangeAspect="1"/>
          </p:cNvPicPr>
          <p:nvPr/>
        </p:nvPicPr>
        <p:blipFill>
          <a:blip r:embed="rId4"/>
          <a:stretch>
            <a:fillRect/>
          </a:stretch>
        </p:blipFill>
        <p:spPr>
          <a:xfrm>
            <a:off x="6680367" y="2882899"/>
            <a:ext cx="5133474" cy="3324470"/>
          </a:xfrm>
          <a:prstGeom prst="rect">
            <a:avLst/>
          </a:prstGeom>
        </p:spPr>
      </p:pic>
      <p:sp>
        <p:nvSpPr>
          <p:cNvPr id="23" name="TextBox 22">
            <a:extLst>
              <a:ext uri="{FF2B5EF4-FFF2-40B4-BE49-F238E27FC236}">
                <a16:creationId xmlns:a16="http://schemas.microsoft.com/office/drawing/2014/main" id="{90597E5E-E629-87F2-1BA5-50DD84D860EC}"/>
              </a:ext>
            </a:extLst>
          </p:cNvPr>
          <p:cNvSpPr txBox="1"/>
          <p:nvPr/>
        </p:nvSpPr>
        <p:spPr>
          <a:xfrm>
            <a:off x="24615" y="2605134"/>
            <a:ext cx="200526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No Objects</a:t>
            </a:r>
            <a:endParaRPr lang="en-GB" dirty="0"/>
          </a:p>
        </p:txBody>
      </p:sp>
      <p:sp>
        <p:nvSpPr>
          <p:cNvPr id="24" name="TextBox 23">
            <a:extLst>
              <a:ext uri="{FF2B5EF4-FFF2-40B4-BE49-F238E27FC236}">
                <a16:creationId xmlns:a16="http://schemas.microsoft.com/office/drawing/2014/main" id="{05A1A9B1-1234-F6F2-F553-6F581D180E58}"/>
              </a:ext>
            </a:extLst>
          </p:cNvPr>
          <p:cNvSpPr txBox="1"/>
          <p:nvPr/>
        </p:nvSpPr>
        <p:spPr>
          <a:xfrm>
            <a:off x="5701176" y="2605134"/>
            <a:ext cx="2991853"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With Phantom Objects</a:t>
            </a:r>
            <a:endParaRPr lang="en-GB" dirty="0"/>
          </a:p>
        </p:txBody>
      </p:sp>
    </p:spTree>
    <p:extLst>
      <p:ext uri="{BB962C8B-B14F-4D97-AF65-F5344CB8AC3E}">
        <p14:creationId xmlns:p14="http://schemas.microsoft.com/office/powerpoint/2010/main" val="80753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E5FA4-BC3E-2E0D-F7C8-4792D071FFAF}"/>
              </a:ext>
            </a:extLst>
          </p:cNvPr>
          <p:cNvSpPr>
            <a:spLocks noGrp="1"/>
          </p:cNvSpPr>
          <p:nvPr>
            <p:ph type="title"/>
          </p:nvPr>
        </p:nvSpPr>
        <p:spPr>
          <a:xfrm>
            <a:off x="200526" y="196683"/>
            <a:ext cx="11797799" cy="1325563"/>
          </a:xfrm>
        </p:spPr>
        <p:txBody>
          <a:bodyPr/>
          <a:lstStyle/>
          <a:p>
            <a:r>
              <a:rPr lang="en-US" dirty="0"/>
              <a:t>Main Contributors to the Floor Activation</a:t>
            </a:r>
            <a:endParaRPr lang="en-GB" dirty="0"/>
          </a:p>
        </p:txBody>
      </p:sp>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22</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pic>
        <p:nvPicPr>
          <p:cNvPr id="7" name="Picture 6">
            <a:extLst>
              <a:ext uri="{FF2B5EF4-FFF2-40B4-BE49-F238E27FC236}">
                <a16:creationId xmlns:a16="http://schemas.microsoft.com/office/drawing/2014/main" id="{EBA87C2F-8BBB-91EC-0733-B5C334AB7BDC}"/>
              </a:ext>
            </a:extLst>
          </p:cNvPr>
          <p:cNvPicPr>
            <a:picLocks noChangeAspect="1"/>
          </p:cNvPicPr>
          <p:nvPr/>
        </p:nvPicPr>
        <p:blipFill>
          <a:blip r:embed="rId2"/>
          <a:stretch>
            <a:fillRect/>
          </a:stretch>
        </p:blipFill>
        <p:spPr>
          <a:xfrm>
            <a:off x="602078" y="4073288"/>
            <a:ext cx="2092995" cy="1489720"/>
          </a:xfrm>
          <a:prstGeom prst="rect">
            <a:avLst/>
          </a:prstGeom>
        </p:spPr>
      </p:pic>
      <p:sp>
        <p:nvSpPr>
          <p:cNvPr id="8" name="TextBox 7">
            <a:extLst>
              <a:ext uri="{FF2B5EF4-FFF2-40B4-BE49-F238E27FC236}">
                <a16:creationId xmlns:a16="http://schemas.microsoft.com/office/drawing/2014/main" id="{8DD25ED4-FAFE-ACA0-7DA3-631916B27888}"/>
              </a:ext>
            </a:extLst>
          </p:cNvPr>
          <p:cNvSpPr txBox="1"/>
          <p:nvPr/>
        </p:nvSpPr>
        <p:spPr>
          <a:xfrm>
            <a:off x="200526" y="3512134"/>
            <a:ext cx="4764505"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1 year and 8 months after the start of LS3</a:t>
            </a:r>
            <a:endParaRPr lang="en-GB" dirty="0"/>
          </a:p>
        </p:txBody>
      </p:sp>
      <p:sp>
        <p:nvSpPr>
          <p:cNvPr id="9" name="TextBox 8">
            <a:extLst>
              <a:ext uri="{FF2B5EF4-FFF2-40B4-BE49-F238E27FC236}">
                <a16:creationId xmlns:a16="http://schemas.microsoft.com/office/drawing/2014/main" id="{304EFE1E-86F3-F82C-F766-1F249D296BB9}"/>
              </a:ext>
            </a:extLst>
          </p:cNvPr>
          <p:cNvSpPr txBox="1"/>
          <p:nvPr/>
        </p:nvSpPr>
        <p:spPr>
          <a:xfrm>
            <a:off x="5751094" y="3512134"/>
            <a:ext cx="4764505"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a:t>3 years after the start of LS3</a:t>
            </a:r>
            <a:endParaRPr lang="en-GB" dirty="0"/>
          </a:p>
        </p:txBody>
      </p:sp>
      <p:pic>
        <p:nvPicPr>
          <p:cNvPr id="11" name="Picture 10">
            <a:extLst>
              <a:ext uri="{FF2B5EF4-FFF2-40B4-BE49-F238E27FC236}">
                <a16:creationId xmlns:a16="http://schemas.microsoft.com/office/drawing/2014/main" id="{27BB8269-4265-1997-45EC-8BD80ABE403D}"/>
              </a:ext>
            </a:extLst>
          </p:cNvPr>
          <p:cNvPicPr>
            <a:picLocks noChangeAspect="1"/>
          </p:cNvPicPr>
          <p:nvPr/>
        </p:nvPicPr>
        <p:blipFill>
          <a:blip r:embed="rId3"/>
          <a:stretch>
            <a:fillRect/>
          </a:stretch>
        </p:blipFill>
        <p:spPr>
          <a:xfrm>
            <a:off x="6120063" y="4105373"/>
            <a:ext cx="2092995" cy="1292732"/>
          </a:xfrm>
          <a:prstGeom prst="rect">
            <a:avLst/>
          </a:prstGeom>
        </p:spPr>
      </p:pic>
      <p:sp>
        <p:nvSpPr>
          <p:cNvPr id="12" name="TextBox 11">
            <a:extLst>
              <a:ext uri="{FF2B5EF4-FFF2-40B4-BE49-F238E27FC236}">
                <a16:creationId xmlns:a16="http://schemas.microsoft.com/office/drawing/2014/main" id="{C486FF31-7A1A-4599-A72A-6BE199F020A5}"/>
              </a:ext>
            </a:extLst>
          </p:cNvPr>
          <p:cNvSpPr txBox="1"/>
          <p:nvPr/>
        </p:nvSpPr>
        <p:spPr>
          <a:xfrm>
            <a:off x="200526" y="2032559"/>
            <a:ext cx="11797799"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a:t>Particle fluences in a floor sample under the iron collimator (right downstream of the target station) were sampled and used as AW input to evaluate the nuclide relative contributions to H*(10)</a:t>
            </a:r>
            <a:endParaRPr lang="en-GB" dirty="0"/>
          </a:p>
        </p:txBody>
      </p:sp>
    </p:spTree>
    <p:extLst>
      <p:ext uri="{BB962C8B-B14F-4D97-AF65-F5344CB8AC3E}">
        <p14:creationId xmlns:p14="http://schemas.microsoft.com/office/powerpoint/2010/main" val="3961166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06C1C-87FD-44FD-BC10-C887E82E5A53}"/>
              </a:ext>
            </a:extLst>
          </p:cNvPr>
          <p:cNvSpPr>
            <a:spLocks noGrp="1" noChangeArrowheads="1"/>
          </p:cNvSpPr>
          <p:nvPr>
            <p:ph type="ctrTitle"/>
          </p:nvPr>
        </p:nvSpPr>
        <p:spPr bwMode="auto">
          <a:xfrm>
            <a:off x="422275" y="1938421"/>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pPr algn="ctr" eaLnBrk="1" hangingPunct="1"/>
            <a:r>
              <a:rPr lang="en-US" altLang="en-US" dirty="0"/>
              <a:t>Conclusions</a:t>
            </a:r>
            <a:endParaRPr lang="en-GB" altLang="en-US" dirty="0"/>
          </a:p>
        </p:txBody>
      </p:sp>
    </p:spTree>
    <p:extLst>
      <p:ext uri="{BB962C8B-B14F-4D97-AF65-F5344CB8AC3E}">
        <p14:creationId xmlns:p14="http://schemas.microsoft.com/office/powerpoint/2010/main" val="1602409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9CB4B-CC87-0B70-C9F0-7AF04E5CEE89}"/>
              </a:ext>
            </a:extLst>
          </p:cNvPr>
          <p:cNvSpPr>
            <a:spLocks noGrp="1"/>
          </p:cNvSpPr>
          <p:nvPr>
            <p:ph type="title"/>
          </p:nvPr>
        </p:nvSpPr>
        <p:spPr>
          <a:xfrm>
            <a:off x="113969" y="-208548"/>
            <a:ext cx="10515600" cy="1325563"/>
          </a:xfrm>
        </p:spPr>
        <p:txBody>
          <a:bodyPr/>
          <a:lstStyle/>
          <a:p>
            <a:r>
              <a:rPr lang="en-US" dirty="0"/>
              <a:t>Conclusions </a:t>
            </a:r>
            <a:endParaRPr lang="en-GB" dirty="0"/>
          </a:p>
        </p:txBody>
      </p:sp>
      <p:sp>
        <p:nvSpPr>
          <p:cNvPr id="4" name="Slide Number Placeholder 3">
            <a:extLst>
              <a:ext uri="{FF2B5EF4-FFF2-40B4-BE49-F238E27FC236}">
                <a16:creationId xmlns:a16="http://schemas.microsoft.com/office/drawing/2014/main" id="{C83D5FC3-C5E0-E0E2-70A5-91D8C1429594}"/>
              </a:ext>
            </a:extLst>
          </p:cNvPr>
          <p:cNvSpPr>
            <a:spLocks noGrp="1"/>
          </p:cNvSpPr>
          <p:nvPr>
            <p:ph type="sldNum" sz="quarter" idx="11"/>
          </p:nvPr>
        </p:nvSpPr>
        <p:spPr/>
        <p:txBody>
          <a:bodyPr/>
          <a:lstStyle/>
          <a:p>
            <a:pPr>
              <a:defRPr/>
            </a:pPr>
            <a:fld id="{E2A69FA1-B048-DD41-98A9-3CA9AFCDB77F}" type="slidenum">
              <a:rPr lang="en-GB" smtClean="0"/>
              <a:pPr>
                <a:defRPr/>
              </a:pPr>
              <a:t>24</a:t>
            </a:fld>
            <a:endParaRPr lang="en-GB" dirty="0"/>
          </a:p>
        </p:txBody>
      </p:sp>
      <p:sp>
        <p:nvSpPr>
          <p:cNvPr id="6" name="TextBox 5">
            <a:extLst>
              <a:ext uri="{FF2B5EF4-FFF2-40B4-BE49-F238E27FC236}">
                <a16:creationId xmlns:a16="http://schemas.microsoft.com/office/drawing/2014/main" id="{293D6996-4A02-D54D-E290-46505C5EDEF9}"/>
              </a:ext>
            </a:extLst>
          </p:cNvPr>
          <p:cNvSpPr txBox="1"/>
          <p:nvPr/>
        </p:nvSpPr>
        <p:spPr>
          <a:xfrm>
            <a:off x="71563" y="991912"/>
            <a:ext cx="12006468" cy="4201150"/>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sz="1200" dirty="0"/>
              <a:t>The RP assessment for the TCC8 decommissioning was performed again after the LS3 shift was taken into account in the irradiation profile</a:t>
            </a:r>
          </a:p>
          <a:p>
            <a:pPr marL="285750" indent="-285750">
              <a:spcAft>
                <a:spcPts val="600"/>
              </a:spcAft>
              <a:buFont typeface="Wingdings" panose="05000000000000000000" pitchFamily="2" charset="2"/>
              <a:buChar char="Ø"/>
            </a:pPr>
            <a:r>
              <a:rPr lang="en-US" sz="1200" dirty="0"/>
              <a:t>New dates of interest are:</a:t>
            </a:r>
          </a:p>
          <a:p>
            <a:pPr marL="742950" lvl="1" indent="-285750">
              <a:spcAft>
                <a:spcPts val="600"/>
              </a:spcAft>
              <a:buFont typeface="Wingdings" panose="05000000000000000000" pitchFamily="2" charset="2"/>
              <a:buChar char="Ø"/>
            </a:pPr>
            <a:r>
              <a:rPr lang="en-US" sz="1200" dirty="0"/>
              <a:t>July 2026 = end of R3 in the NA (August 2026 is foreseen to be Pb ions at the LHC only)</a:t>
            </a:r>
          </a:p>
          <a:p>
            <a:pPr marL="742950" lvl="1" indent="-285750">
              <a:spcAft>
                <a:spcPts val="600"/>
              </a:spcAft>
              <a:buFont typeface="Wingdings" panose="05000000000000000000" pitchFamily="2" charset="2"/>
              <a:buChar char="Ø"/>
            </a:pPr>
            <a:r>
              <a:rPr lang="en-US" sz="1200" dirty="0"/>
              <a:t>January 2027 (6 months after the end of R3) = </a:t>
            </a:r>
            <a:r>
              <a:rPr lang="en-GB" sz="1200" dirty="0"/>
              <a:t>earliest date for the TCC8 dismantling</a:t>
            </a:r>
          </a:p>
          <a:p>
            <a:pPr marL="742950" lvl="1" indent="-285750">
              <a:spcAft>
                <a:spcPts val="600"/>
              </a:spcAft>
              <a:buFont typeface="Wingdings" panose="05000000000000000000" pitchFamily="2" charset="2"/>
              <a:buChar char="Ø"/>
            </a:pPr>
            <a:r>
              <a:rPr lang="en-US" sz="1200" dirty="0"/>
              <a:t>September 2027 (1 year and 2 months after the end of R3) = </a:t>
            </a:r>
            <a:r>
              <a:rPr lang="en-GB" sz="1200" dirty="0"/>
              <a:t>latest date of TCC8 dismantling with goal to minimize the overlap with NA-CONS activities</a:t>
            </a:r>
            <a:endParaRPr lang="en-US" sz="1200" dirty="0"/>
          </a:p>
          <a:p>
            <a:pPr marL="285750" indent="-285750">
              <a:spcAft>
                <a:spcPts val="600"/>
              </a:spcAft>
              <a:buFont typeface="Wingdings" panose="05000000000000000000" pitchFamily="2" charset="2"/>
              <a:buChar char="Ø"/>
            </a:pPr>
            <a:r>
              <a:rPr lang="en-US" sz="1200" dirty="0"/>
              <a:t>Residual dose rates:</a:t>
            </a:r>
          </a:p>
          <a:p>
            <a:pPr marL="742950" lvl="1" indent="-285750">
              <a:spcAft>
                <a:spcPts val="600"/>
              </a:spcAft>
              <a:buFont typeface="Wingdings" panose="05000000000000000000" pitchFamily="2" charset="2"/>
              <a:buChar char="Ø"/>
            </a:pPr>
            <a:r>
              <a:rPr lang="en-US" sz="1200" dirty="0"/>
              <a:t>The beamline area is mostly compatible with a </a:t>
            </a:r>
            <a:r>
              <a:rPr lang="en-US" sz="1200" dirty="0">
                <a:solidFill>
                  <a:srgbClr val="FFC000"/>
                </a:solidFill>
              </a:rPr>
              <a:t>Limited Stay Controlled Area</a:t>
            </a:r>
          </a:p>
          <a:p>
            <a:pPr marL="742950" lvl="1" indent="-285750">
              <a:spcAft>
                <a:spcPts val="600"/>
              </a:spcAft>
              <a:buFont typeface="Wingdings" panose="05000000000000000000" pitchFamily="2" charset="2"/>
              <a:buChar char="Ø"/>
            </a:pPr>
            <a:r>
              <a:rPr lang="en-US" sz="1200" dirty="0"/>
              <a:t>Outside of the shielded area, the levels are compatible with a </a:t>
            </a:r>
            <a:r>
              <a:rPr lang="en-US" sz="1200" dirty="0">
                <a:solidFill>
                  <a:srgbClr val="0000FF"/>
                </a:solidFill>
              </a:rPr>
              <a:t>Supervised Radiation Area</a:t>
            </a:r>
            <a:r>
              <a:rPr lang="en-US" sz="1200" dirty="0"/>
              <a:t>, except around the target station and the iron collimator</a:t>
            </a:r>
          </a:p>
          <a:p>
            <a:pPr marL="285750" indent="-285750">
              <a:spcAft>
                <a:spcPts val="600"/>
              </a:spcAft>
              <a:buFont typeface="Wingdings" panose="05000000000000000000" pitchFamily="2" charset="2"/>
              <a:buChar char="Ø"/>
            </a:pPr>
            <a:r>
              <a:rPr lang="en-US" sz="1200" dirty="0"/>
              <a:t>Tunnel wall and floor activation:</a:t>
            </a:r>
          </a:p>
          <a:p>
            <a:pPr marL="742950" lvl="1" indent="-285750">
              <a:spcAft>
                <a:spcPts val="600"/>
              </a:spcAft>
              <a:buFont typeface="Wingdings" panose="05000000000000000000" pitchFamily="2" charset="2"/>
              <a:buChar char="Ø"/>
            </a:pPr>
            <a:r>
              <a:rPr lang="en-US" sz="1200" dirty="0"/>
              <a:t>Regarding the area classification, the empty TCC8 tunnel between the target station to the TAX is compatible with a </a:t>
            </a:r>
            <a:r>
              <a:rPr lang="en-US" sz="1200" dirty="0">
                <a:solidFill>
                  <a:srgbClr val="FFC000"/>
                </a:solidFill>
              </a:rPr>
              <a:t>Limited Stay Controlled Area </a:t>
            </a:r>
            <a:r>
              <a:rPr lang="en-US" sz="1200" dirty="0"/>
              <a:t>classification. The rest is compatible with a </a:t>
            </a:r>
            <a:r>
              <a:rPr lang="en-US" sz="1200" dirty="0">
                <a:solidFill>
                  <a:schemeClr val="bg1">
                    <a:lumMod val="65000"/>
                  </a:schemeClr>
                </a:solidFill>
              </a:rPr>
              <a:t>Non-Designated Area</a:t>
            </a:r>
            <a:r>
              <a:rPr lang="en-US" sz="1200" dirty="0"/>
              <a:t>.</a:t>
            </a:r>
          </a:p>
          <a:p>
            <a:pPr marL="742950" lvl="1" indent="-285750">
              <a:spcAft>
                <a:spcPts val="600"/>
              </a:spcAft>
              <a:buFont typeface="Wingdings" panose="05000000000000000000" pitchFamily="2" charset="2"/>
              <a:buChar char="Ø"/>
            </a:pPr>
            <a:endParaRPr lang="en-US" sz="1200" dirty="0"/>
          </a:p>
          <a:p>
            <a:pPr marL="285750" indent="-285750">
              <a:spcAft>
                <a:spcPts val="600"/>
              </a:spcAft>
              <a:buFont typeface="Wingdings" panose="05000000000000000000" pitchFamily="2" charset="2"/>
              <a:buChar char="Ø"/>
            </a:pPr>
            <a:r>
              <a:rPr lang="en-US" sz="1200" dirty="0"/>
              <a:t>Actions still pending:</a:t>
            </a:r>
          </a:p>
          <a:p>
            <a:pPr marL="742950" lvl="1" indent="-285750">
              <a:spcAft>
                <a:spcPts val="600"/>
              </a:spcAft>
              <a:buFont typeface="Wingdings" panose="05000000000000000000" pitchFamily="2" charset="2"/>
              <a:buChar char="Ø"/>
            </a:pPr>
            <a:r>
              <a:rPr lang="en-US" sz="1200" dirty="0"/>
              <a:t>Contact Doses and Doses at 10 cm</a:t>
            </a:r>
          </a:p>
          <a:p>
            <a:pPr marL="742950" lvl="1" indent="-285750">
              <a:spcAft>
                <a:spcPts val="600"/>
              </a:spcAft>
              <a:buFont typeface="Wingdings" panose="05000000000000000000" pitchFamily="2" charset="2"/>
              <a:buChar char="Ø"/>
            </a:pPr>
            <a:r>
              <a:rPr lang="en-US" sz="1200" dirty="0"/>
              <a:t>Activation of </a:t>
            </a:r>
            <a:r>
              <a:rPr lang="en-US" sz="1200"/>
              <a:t>the Shielding Blocks</a:t>
            </a:r>
            <a:endParaRPr lang="en-US" sz="1200" dirty="0"/>
          </a:p>
          <a:p>
            <a:pPr marL="285750" indent="-285750">
              <a:spcAft>
                <a:spcPts val="600"/>
              </a:spcAft>
              <a:buFont typeface="Wingdings" panose="05000000000000000000" pitchFamily="2" charset="2"/>
              <a:buChar char="Ø"/>
            </a:pPr>
            <a:endParaRPr lang="en-US" sz="1200" dirty="0"/>
          </a:p>
        </p:txBody>
      </p:sp>
      <p:sp>
        <p:nvSpPr>
          <p:cNvPr id="3" name="Date Placeholder 3">
            <a:extLst>
              <a:ext uri="{FF2B5EF4-FFF2-40B4-BE49-F238E27FC236}">
                <a16:creationId xmlns:a16="http://schemas.microsoft.com/office/drawing/2014/main" id="{107A15DF-BB79-A1C4-B3D4-654CB4CC3853}"/>
              </a:ext>
            </a:extLst>
          </p:cNvPr>
          <p:cNvSpPr>
            <a:spLocks noGrp="1"/>
          </p:cNvSpPr>
          <p:nvPr>
            <p:ph type="dt" sz="half" idx="2"/>
          </p:nvPr>
        </p:nvSpPr>
        <p:spPr>
          <a:xfrm>
            <a:off x="10418763" y="6427788"/>
            <a:ext cx="908050" cy="365125"/>
          </a:xfrm>
          <a:prstGeom prst="rect">
            <a:avLst/>
          </a:prstGeom>
        </p:spPr>
        <p:txBody>
          <a:bodyPr vert="horz" lIns="0" tIns="45720" rIns="91440" bIns="45720" rtlCol="0" anchor="ct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r>
              <a:rPr lang="en-GB"/>
              <a:t>11/09/2024</a:t>
            </a:r>
            <a:endParaRPr lang="en-GB" dirty="0"/>
          </a:p>
        </p:txBody>
      </p:sp>
      <p:sp>
        <p:nvSpPr>
          <p:cNvPr id="9" name="Footer Placeholder 4">
            <a:extLst>
              <a:ext uri="{FF2B5EF4-FFF2-40B4-BE49-F238E27FC236}">
                <a16:creationId xmlns:a16="http://schemas.microsoft.com/office/drawing/2014/main" id="{5E99FE4D-CB67-1B65-D3BF-6F5E9C106BA2}"/>
              </a:ext>
            </a:extLst>
          </p:cNvPr>
          <p:cNvSpPr>
            <a:spLocks noGrp="1"/>
          </p:cNvSpPr>
          <p:nvPr>
            <p:ph type="ftr" sz="quarter" idx="3"/>
          </p:nvPr>
        </p:nvSpPr>
        <p:spPr>
          <a:xfrm>
            <a:off x="2976561" y="6418263"/>
            <a:ext cx="5109916"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dirty="0"/>
              <a:t>TCC8 Decommissioning: Update of the RP assessment | EDMS </a:t>
            </a:r>
            <a:r>
              <a:rPr lang="en-GB" b="1" i="0" dirty="0">
                <a:effectLst/>
                <a:latin typeface="arial" panose="020B0604020202020204" pitchFamily="34" charset="0"/>
              </a:rPr>
              <a:t>3160904</a:t>
            </a:r>
            <a:endParaRPr lang="en-GB" dirty="0"/>
          </a:p>
        </p:txBody>
      </p:sp>
    </p:spTree>
    <p:extLst>
      <p:ext uri="{BB962C8B-B14F-4D97-AF65-F5344CB8AC3E}">
        <p14:creationId xmlns:p14="http://schemas.microsoft.com/office/powerpoint/2010/main" val="358273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06C1C-87FD-44FD-BC10-C887E82E5A53}"/>
              </a:ext>
            </a:extLst>
          </p:cNvPr>
          <p:cNvSpPr>
            <a:spLocks noGrp="1" noChangeArrowheads="1"/>
          </p:cNvSpPr>
          <p:nvPr>
            <p:ph type="ctrTitle"/>
          </p:nvPr>
        </p:nvSpPr>
        <p:spPr bwMode="auto">
          <a:xfrm>
            <a:off x="422275" y="1938421"/>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pPr algn="ctr" eaLnBrk="1" hangingPunct="1"/>
            <a:r>
              <a:rPr lang="en-US" altLang="en-US" dirty="0"/>
              <a:t>Thank you for your attention!</a:t>
            </a:r>
            <a:endParaRPr lang="en-GB" altLang="en-US" dirty="0"/>
          </a:p>
        </p:txBody>
      </p:sp>
    </p:spTree>
    <p:extLst>
      <p:ext uri="{BB962C8B-B14F-4D97-AF65-F5344CB8AC3E}">
        <p14:creationId xmlns:p14="http://schemas.microsoft.com/office/powerpoint/2010/main" val="3220712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E5FA4-BC3E-2E0D-F7C8-4792D071FFAF}"/>
              </a:ext>
            </a:extLst>
          </p:cNvPr>
          <p:cNvSpPr>
            <a:spLocks noGrp="1"/>
          </p:cNvSpPr>
          <p:nvPr>
            <p:ph type="title"/>
          </p:nvPr>
        </p:nvSpPr>
        <p:spPr>
          <a:xfrm>
            <a:off x="193675" y="-119903"/>
            <a:ext cx="11797799" cy="1325563"/>
          </a:xfrm>
        </p:spPr>
        <p:txBody>
          <a:bodyPr/>
          <a:lstStyle/>
          <a:p>
            <a:r>
              <a:rPr lang="en-US" dirty="0"/>
              <a:t>Other Simulation Details</a:t>
            </a:r>
            <a:endParaRPr lang="en-GB" dirty="0"/>
          </a:p>
        </p:txBody>
      </p:sp>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3</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11" name="TextBox 10">
            <a:extLst>
              <a:ext uri="{FF2B5EF4-FFF2-40B4-BE49-F238E27FC236}">
                <a16:creationId xmlns:a16="http://schemas.microsoft.com/office/drawing/2014/main" id="{ADAD7D1D-6F39-4F16-18FC-512B2F4048D7}"/>
              </a:ext>
            </a:extLst>
          </p:cNvPr>
          <p:cNvSpPr txBox="1"/>
          <p:nvPr/>
        </p:nvSpPr>
        <p:spPr>
          <a:xfrm>
            <a:off x="200526" y="1173169"/>
            <a:ext cx="10442953" cy="1169551"/>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t>TCC8 Geometry: given by BE-EA and updated as described in EDMS Document </a:t>
            </a:r>
            <a:r>
              <a:rPr lang="en-GB" sz="1400" b="1" i="0" dirty="0">
                <a:solidFill>
                  <a:srgbClr val="0645AD"/>
                </a:solidFill>
                <a:effectLst/>
                <a:latin typeface="arial" panose="020B0604020202020204" pitchFamily="34" charset="0"/>
              </a:rPr>
              <a:t>3086822</a:t>
            </a:r>
          </a:p>
          <a:p>
            <a:pPr marL="285750" indent="-285750">
              <a:buFont typeface="Wingdings" panose="05000000000000000000" pitchFamily="2" charset="2"/>
              <a:buChar char="Ø"/>
            </a:pPr>
            <a:endParaRPr lang="en-GB" sz="1400" b="1" dirty="0">
              <a:solidFill>
                <a:srgbClr val="0645AD"/>
              </a:solidFill>
              <a:latin typeface="arial" panose="020B0604020202020204" pitchFamily="34" charset="0"/>
            </a:endParaRPr>
          </a:p>
          <a:p>
            <a:pPr marL="285750" indent="-285750">
              <a:buFont typeface="Wingdings" panose="05000000000000000000" pitchFamily="2" charset="2"/>
              <a:buChar char="Ø"/>
            </a:pPr>
            <a:r>
              <a:rPr lang="en-GB" sz="1400" dirty="0">
                <a:solidFill>
                  <a:srgbClr val="0645AD"/>
                </a:solidFill>
                <a:latin typeface="arial" panose="020B0604020202020204" pitchFamily="34" charset="0"/>
              </a:rPr>
              <a:t>TCC8 Tunnel and Shielding Blocks Concrete Compositions: updated as described </a:t>
            </a:r>
            <a:r>
              <a:rPr lang="en-US" sz="1400" dirty="0"/>
              <a:t>in EDMS Document </a:t>
            </a:r>
            <a:r>
              <a:rPr lang="en-GB" sz="1400" b="1" i="0" dirty="0">
                <a:effectLst/>
                <a:latin typeface="+mn-lt"/>
              </a:rPr>
              <a:t>3156461</a:t>
            </a:r>
          </a:p>
          <a:p>
            <a:pPr marL="285750" indent="-285750">
              <a:buFont typeface="Wingdings" panose="05000000000000000000" pitchFamily="2" charset="2"/>
              <a:buChar char="Ø"/>
            </a:pPr>
            <a:endParaRPr lang="en-GB" sz="1400" b="1" dirty="0">
              <a:latin typeface="+mn-lt"/>
            </a:endParaRPr>
          </a:p>
          <a:p>
            <a:pPr marL="285750" indent="-285750">
              <a:buFont typeface="Wingdings" panose="05000000000000000000" pitchFamily="2" charset="2"/>
              <a:buChar char="Ø"/>
            </a:pPr>
            <a:r>
              <a:rPr lang="en-GB" sz="1400" dirty="0">
                <a:latin typeface="+mn-lt"/>
              </a:rPr>
              <a:t>Magnetic Fields correct, checked by BE-EA (see </a:t>
            </a:r>
            <a:r>
              <a:rPr lang="en-US" sz="1400" dirty="0"/>
              <a:t>EDMS Document </a:t>
            </a:r>
            <a:r>
              <a:rPr lang="en-GB" sz="1400" b="1" i="0" dirty="0">
                <a:effectLst/>
                <a:latin typeface="+mn-lt"/>
              </a:rPr>
              <a:t>3160904</a:t>
            </a:r>
            <a:r>
              <a:rPr lang="en-GB" sz="1400" i="0" dirty="0">
                <a:effectLst/>
                <a:latin typeface="+mn-lt"/>
              </a:rPr>
              <a:t>)</a:t>
            </a:r>
            <a:endParaRPr lang="en-GB" sz="1400" dirty="0"/>
          </a:p>
        </p:txBody>
      </p:sp>
      <p:sp>
        <p:nvSpPr>
          <p:cNvPr id="6" name="Title 1">
            <a:extLst>
              <a:ext uri="{FF2B5EF4-FFF2-40B4-BE49-F238E27FC236}">
                <a16:creationId xmlns:a16="http://schemas.microsoft.com/office/drawing/2014/main" id="{33576E3A-42BB-EF83-F23E-2C5DDF5063AC}"/>
              </a:ext>
            </a:extLst>
          </p:cNvPr>
          <p:cNvSpPr txBox="1">
            <a:spLocks/>
          </p:cNvSpPr>
          <p:nvPr/>
        </p:nvSpPr>
        <p:spPr bwMode="auto">
          <a:xfrm>
            <a:off x="200526" y="2818580"/>
            <a:ext cx="11797799"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r>
              <a:rPr lang="en-US" dirty="0"/>
              <a:t>Dates of Interest</a:t>
            </a:r>
            <a:endParaRPr lang="en-GB" dirty="0"/>
          </a:p>
        </p:txBody>
      </p:sp>
      <p:sp>
        <p:nvSpPr>
          <p:cNvPr id="7" name="TextBox 6">
            <a:extLst>
              <a:ext uri="{FF2B5EF4-FFF2-40B4-BE49-F238E27FC236}">
                <a16:creationId xmlns:a16="http://schemas.microsoft.com/office/drawing/2014/main" id="{BFDD06A4-80DB-9EE8-491A-8BC36AEAA2BA}"/>
              </a:ext>
            </a:extLst>
          </p:cNvPr>
          <p:cNvSpPr txBox="1"/>
          <p:nvPr/>
        </p:nvSpPr>
        <p:spPr>
          <a:xfrm>
            <a:off x="207377" y="4111652"/>
            <a:ext cx="11623676" cy="1498936"/>
          </a:xfrm>
          <a:prstGeom prst="rect">
            <a:avLst/>
          </a:prstGeom>
          <a:noFill/>
        </p:spPr>
        <p:txBody>
          <a:bodyPr wrap="square" rtlCol="0">
            <a:spAutoFit/>
          </a:bodyPr>
          <a:lstStyle/>
          <a:p>
            <a:pPr marL="285750" indent="-285750">
              <a:lnSpc>
                <a:spcPct val="150000"/>
              </a:lnSpc>
              <a:spcAft>
                <a:spcPts val="600"/>
              </a:spcAft>
              <a:buFont typeface="Wingdings" panose="05000000000000000000" pitchFamily="2" charset="2"/>
              <a:buChar char="Ø"/>
            </a:pPr>
            <a:r>
              <a:rPr lang="en-US" sz="1400" dirty="0"/>
              <a:t>July 2026 = end of R3 in the NA (August 2026 is foreseen to be Pb ions at the LHC only)</a:t>
            </a:r>
          </a:p>
          <a:p>
            <a:pPr marL="285750" indent="-285750">
              <a:lnSpc>
                <a:spcPct val="150000"/>
              </a:lnSpc>
              <a:spcAft>
                <a:spcPts val="600"/>
              </a:spcAft>
              <a:buFont typeface="Wingdings" panose="05000000000000000000" pitchFamily="2" charset="2"/>
              <a:buChar char="Ø"/>
            </a:pPr>
            <a:r>
              <a:rPr lang="en-US" sz="1400" dirty="0"/>
              <a:t>January 2027 (6 months after the end of R3) = </a:t>
            </a:r>
            <a:r>
              <a:rPr lang="en-GB" sz="1400" dirty="0"/>
              <a:t>earliest date for the TCC8 dismantling</a:t>
            </a:r>
          </a:p>
          <a:p>
            <a:pPr marL="285750" indent="-285750">
              <a:lnSpc>
                <a:spcPct val="150000"/>
              </a:lnSpc>
              <a:spcAft>
                <a:spcPts val="600"/>
              </a:spcAft>
              <a:buFont typeface="Wingdings" panose="05000000000000000000" pitchFamily="2" charset="2"/>
              <a:buChar char="Ø"/>
            </a:pPr>
            <a:r>
              <a:rPr lang="en-US" sz="1400" dirty="0"/>
              <a:t>September 2027 (1 year and 2 months after the end of R3) = </a:t>
            </a:r>
            <a:r>
              <a:rPr lang="en-GB" sz="1400" dirty="0"/>
              <a:t>latest date of TCC8 dismantling with goal to minimize the overlap with NA-CONS activities</a:t>
            </a:r>
            <a:endParaRPr lang="en-US" sz="1400" dirty="0"/>
          </a:p>
        </p:txBody>
      </p:sp>
    </p:spTree>
    <p:extLst>
      <p:ext uri="{BB962C8B-B14F-4D97-AF65-F5344CB8AC3E}">
        <p14:creationId xmlns:p14="http://schemas.microsoft.com/office/powerpoint/2010/main" val="407593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45CACF61-ECDC-6749-B536-0B42E9C51A55}"/>
              </a:ext>
            </a:extLst>
          </p:cNvPr>
          <p:cNvSpPr>
            <a:spLocks noGrp="1" noChangeArrowheads="1"/>
          </p:cNvSpPr>
          <p:nvPr>
            <p:ph type="ctrTitle"/>
          </p:nvPr>
        </p:nvSpPr>
        <p:spPr bwMode="auto">
          <a:xfrm>
            <a:off x="422275" y="1938421"/>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pPr algn="ctr" eaLnBrk="1" hangingPunct="1"/>
            <a:r>
              <a:rPr lang="en-US" altLang="en-US" dirty="0"/>
              <a:t>Residual Dose Rates</a:t>
            </a:r>
            <a:br>
              <a:rPr lang="en-US" altLang="en-US" dirty="0"/>
            </a:br>
            <a:r>
              <a:rPr lang="en-US" altLang="en-US" dirty="0"/>
              <a:t>Updated Maps</a:t>
            </a:r>
            <a:endParaRPr lang="en-GB" altLang="en-US" dirty="0"/>
          </a:p>
        </p:txBody>
      </p:sp>
    </p:spTree>
    <p:extLst>
      <p:ext uri="{BB962C8B-B14F-4D97-AF65-F5344CB8AC3E}">
        <p14:creationId xmlns:p14="http://schemas.microsoft.com/office/powerpoint/2010/main" val="1172098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5</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pic>
        <p:nvPicPr>
          <p:cNvPr id="14" name="Picture 13">
            <a:extLst>
              <a:ext uri="{FF2B5EF4-FFF2-40B4-BE49-F238E27FC236}">
                <a16:creationId xmlns:a16="http://schemas.microsoft.com/office/drawing/2014/main" id="{335889F2-6BDD-43E4-304A-39D66A8EED65}"/>
              </a:ext>
            </a:extLst>
          </p:cNvPr>
          <p:cNvPicPr>
            <a:picLocks noChangeAspect="1"/>
          </p:cNvPicPr>
          <p:nvPr/>
        </p:nvPicPr>
        <p:blipFill>
          <a:blip r:embed="rId2"/>
          <a:stretch>
            <a:fillRect/>
          </a:stretch>
        </p:blipFill>
        <p:spPr>
          <a:xfrm>
            <a:off x="2161330" y="1331954"/>
            <a:ext cx="9934417" cy="4806031"/>
          </a:xfrm>
          <a:prstGeom prst="rect">
            <a:avLst/>
          </a:prstGeom>
        </p:spPr>
      </p:pic>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Top View – 6 Months of Cooldown (January 2027)</a:t>
            </a:r>
            <a:endParaRPr lang="en-US" sz="4400" spc="-1" dirty="0">
              <a:solidFill>
                <a:srgbClr val="0055A0"/>
              </a:solidFill>
            </a:endParaRPr>
          </a:p>
        </p:txBody>
      </p:sp>
      <p:sp>
        <p:nvSpPr>
          <p:cNvPr id="2" name="TextBox 1">
            <a:extLst>
              <a:ext uri="{FF2B5EF4-FFF2-40B4-BE49-F238E27FC236}">
                <a16:creationId xmlns:a16="http://schemas.microsoft.com/office/drawing/2014/main" id="{40529EE5-85CB-B03C-75A5-28A009C49162}"/>
              </a:ext>
            </a:extLst>
          </p:cNvPr>
          <p:cNvSpPr txBox="1"/>
          <p:nvPr/>
        </p:nvSpPr>
        <p:spPr>
          <a:xfrm>
            <a:off x="0" y="4846964"/>
            <a:ext cx="2430379" cy="954107"/>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radiation levels are high in the location of the target station and iron collimator</a:t>
            </a:r>
          </a:p>
        </p:txBody>
      </p:sp>
    </p:spTree>
    <p:extLst>
      <p:ext uri="{BB962C8B-B14F-4D97-AF65-F5344CB8AC3E}">
        <p14:creationId xmlns:p14="http://schemas.microsoft.com/office/powerpoint/2010/main" val="910625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6</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Top View - 6 Months of Cooldown (January 2027)</a:t>
            </a:r>
            <a:endParaRPr lang="en-US" sz="4400" spc="-1" dirty="0">
              <a:solidFill>
                <a:srgbClr val="0055A0"/>
              </a:solidFill>
            </a:endParaRPr>
          </a:p>
        </p:txBody>
      </p:sp>
      <p:grpSp>
        <p:nvGrpSpPr>
          <p:cNvPr id="7" name="Group 6">
            <a:extLst>
              <a:ext uri="{FF2B5EF4-FFF2-40B4-BE49-F238E27FC236}">
                <a16:creationId xmlns:a16="http://schemas.microsoft.com/office/drawing/2014/main" id="{604D2F04-E2A1-934C-9D87-8ACA45F1912B}"/>
              </a:ext>
            </a:extLst>
          </p:cNvPr>
          <p:cNvGrpSpPr/>
          <p:nvPr/>
        </p:nvGrpSpPr>
        <p:grpSpPr>
          <a:xfrm>
            <a:off x="131825" y="2215161"/>
            <a:ext cx="3120258" cy="1776394"/>
            <a:chOff x="208692" y="1261001"/>
            <a:chExt cx="6039708" cy="4015849"/>
          </a:xfrm>
        </p:grpSpPr>
        <p:pic>
          <p:nvPicPr>
            <p:cNvPr id="9" name="Picture 8">
              <a:extLst>
                <a:ext uri="{FF2B5EF4-FFF2-40B4-BE49-F238E27FC236}">
                  <a16:creationId xmlns:a16="http://schemas.microsoft.com/office/drawing/2014/main" id="{6F52657C-627F-5E2D-8699-F5DA262D104B}"/>
                </a:ext>
              </a:extLst>
            </p:cNvPr>
            <p:cNvPicPr>
              <a:picLocks noChangeAspect="1"/>
            </p:cNvPicPr>
            <p:nvPr/>
          </p:nvPicPr>
          <p:blipFill rotWithShape="1">
            <a:blip r:embed="rId2"/>
            <a:srcRect r="26652"/>
            <a:stretch/>
          </p:blipFill>
          <p:spPr>
            <a:xfrm>
              <a:off x="208692" y="1261001"/>
              <a:ext cx="5687283" cy="4015849"/>
            </a:xfrm>
            <a:prstGeom prst="rect">
              <a:avLst/>
            </a:prstGeom>
          </p:spPr>
        </p:pic>
        <p:pic>
          <p:nvPicPr>
            <p:cNvPr id="10" name="Picture 9">
              <a:extLst>
                <a:ext uri="{FF2B5EF4-FFF2-40B4-BE49-F238E27FC236}">
                  <a16:creationId xmlns:a16="http://schemas.microsoft.com/office/drawing/2014/main" id="{8B088DFF-902A-3D40-B2D5-1AFECFF1D53F}"/>
                </a:ext>
              </a:extLst>
            </p:cNvPr>
            <p:cNvPicPr>
              <a:picLocks noChangeAspect="1"/>
            </p:cNvPicPr>
            <p:nvPr/>
          </p:nvPicPr>
          <p:blipFill rotWithShape="1">
            <a:blip r:embed="rId2"/>
            <a:srcRect l="94970" r="484"/>
            <a:stretch/>
          </p:blipFill>
          <p:spPr>
            <a:xfrm>
              <a:off x="5895975" y="1261001"/>
              <a:ext cx="352425" cy="4015849"/>
            </a:xfrm>
            <a:prstGeom prst="rect">
              <a:avLst/>
            </a:prstGeom>
          </p:spPr>
        </p:pic>
      </p:grpSp>
      <p:sp>
        <p:nvSpPr>
          <p:cNvPr id="11" name="TextBox 10">
            <a:extLst>
              <a:ext uri="{FF2B5EF4-FFF2-40B4-BE49-F238E27FC236}">
                <a16:creationId xmlns:a16="http://schemas.microsoft.com/office/drawing/2014/main" id="{F105890A-8DDB-4B5E-5448-0D6A6300C1C4}"/>
              </a:ext>
            </a:extLst>
          </p:cNvPr>
          <p:cNvSpPr txBox="1"/>
          <p:nvPr/>
        </p:nvSpPr>
        <p:spPr>
          <a:xfrm>
            <a:off x="131825" y="1139555"/>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2" name="TextBox 11">
            <a:extLst>
              <a:ext uri="{FF2B5EF4-FFF2-40B4-BE49-F238E27FC236}">
                <a16:creationId xmlns:a16="http://schemas.microsoft.com/office/drawing/2014/main" id="{144D904D-EEAA-E06F-9A35-B670136057D0}"/>
              </a:ext>
            </a:extLst>
          </p:cNvPr>
          <p:cNvSpPr txBox="1"/>
          <p:nvPr/>
        </p:nvSpPr>
        <p:spPr>
          <a:xfrm>
            <a:off x="2939120" y="1354998"/>
            <a:ext cx="2434912" cy="738664"/>
          </a:xfrm>
          <a:prstGeom prst="rect">
            <a:avLst/>
          </a:prstGeom>
          <a:noFill/>
        </p:spPr>
        <p:txBody>
          <a:bodyPr wrap="square">
            <a:spAutoFit/>
          </a:bodyPr>
          <a:lstStyle/>
          <a:p>
            <a:r>
              <a:rPr lang="en-US" altLang="en-US" sz="1400" dirty="0">
                <a:solidFill>
                  <a:srgbClr val="FFC000"/>
                </a:solidFill>
                <a:latin typeface="+mn-lt"/>
              </a:rPr>
              <a:t>Limited Stay Radiation Area</a:t>
            </a:r>
          </a:p>
          <a:p>
            <a:r>
              <a:rPr lang="en-US" altLang="en-US" sz="1400" dirty="0">
                <a:solidFill>
                  <a:srgbClr val="FF0000"/>
                </a:solidFill>
                <a:latin typeface="+mn-lt"/>
              </a:rPr>
              <a:t>High Radiation Area</a:t>
            </a:r>
          </a:p>
          <a:p>
            <a:r>
              <a:rPr lang="en-US" altLang="en-US" sz="1400" dirty="0">
                <a:solidFill>
                  <a:srgbClr val="8B0000"/>
                </a:solidFill>
                <a:latin typeface="+mn-lt"/>
              </a:rPr>
              <a:t>Prohibited Radiation Area</a:t>
            </a:r>
            <a:endParaRPr lang="en-GB" altLang="en-US" sz="1400" dirty="0">
              <a:solidFill>
                <a:srgbClr val="8B0000"/>
              </a:solidFill>
              <a:latin typeface="+mn-lt"/>
            </a:endParaRPr>
          </a:p>
        </p:txBody>
      </p:sp>
      <p:pic>
        <p:nvPicPr>
          <p:cNvPr id="15" name="Picture 14">
            <a:extLst>
              <a:ext uri="{FF2B5EF4-FFF2-40B4-BE49-F238E27FC236}">
                <a16:creationId xmlns:a16="http://schemas.microsoft.com/office/drawing/2014/main" id="{1A3C5111-BDCF-F7B3-E940-7EF58DF139AF}"/>
              </a:ext>
            </a:extLst>
          </p:cNvPr>
          <p:cNvPicPr>
            <a:picLocks noChangeAspect="1"/>
          </p:cNvPicPr>
          <p:nvPr/>
        </p:nvPicPr>
        <p:blipFill>
          <a:blip r:embed="rId3"/>
          <a:stretch>
            <a:fillRect/>
          </a:stretch>
        </p:blipFill>
        <p:spPr>
          <a:xfrm>
            <a:off x="3585077" y="2074412"/>
            <a:ext cx="8606589" cy="4128407"/>
          </a:xfrm>
          <a:prstGeom prst="rect">
            <a:avLst/>
          </a:prstGeom>
        </p:spPr>
      </p:pic>
      <p:sp>
        <p:nvSpPr>
          <p:cNvPr id="6" name="TextBox 5">
            <a:extLst>
              <a:ext uri="{FF2B5EF4-FFF2-40B4-BE49-F238E27FC236}">
                <a16:creationId xmlns:a16="http://schemas.microsoft.com/office/drawing/2014/main" id="{289CD22F-A2AE-2F81-DA88-A2AAE7EDF69C}"/>
              </a:ext>
            </a:extLst>
          </p:cNvPr>
          <p:cNvSpPr txBox="1"/>
          <p:nvPr/>
        </p:nvSpPr>
        <p:spPr>
          <a:xfrm>
            <a:off x="0" y="4113054"/>
            <a:ext cx="3585077" cy="2185214"/>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beamline area w/ 1m distance to components is compatible with a </a:t>
            </a:r>
            <a:r>
              <a:rPr lang="en-US" sz="1400" dirty="0">
                <a:solidFill>
                  <a:srgbClr val="FFA500"/>
                </a:solidFill>
              </a:rPr>
              <a:t>Limited Stay Controlled Area</a:t>
            </a:r>
          </a:p>
          <a:p>
            <a:pPr marL="285750" indent="-285750">
              <a:spcAft>
                <a:spcPts val="600"/>
              </a:spcAft>
              <a:buFont typeface="Wingdings" panose="05000000000000000000" pitchFamily="2" charset="2"/>
              <a:buChar char="Ø"/>
            </a:pPr>
            <a:r>
              <a:rPr lang="en-US" sz="1400" dirty="0"/>
              <a:t>Outside of the shielded area, the levels are compatible with a </a:t>
            </a:r>
            <a:r>
              <a:rPr lang="en-US" sz="1400" dirty="0">
                <a:solidFill>
                  <a:srgbClr val="0000FF"/>
                </a:solidFill>
              </a:rPr>
              <a:t>Supervised Radiation Area</a:t>
            </a:r>
            <a:r>
              <a:rPr lang="en-US" sz="1400" dirty="0"/>
              <a:t>, except around the target station and the iron collimator</a:t>
            </a:r>
          </a:p>
          <a:p>
            <a:pPr marL="285750" indent="-285750">
              <a:spcAft>
                <a:spcPts val="600"/>
              </a:spcAft>
              <a:buFont typeface="Wingdings" panose="05000000000000000000" pitchFamily="2" charset="2"/>
              <a:buChar char="Ø"/>
            </a:pPr>
            <a:r>
              <a:rPr lang="en-US" sz="1400" dirty="0"/>
              <a:t>Hot areas are also around the collimators downstream of the TAX</a:t>
            </a:r>
          </a:p>
        </p:txBody>
      </p:sp>
    </p:spTree>
    <p:extLst>
      <p:ext uri="{BB962C8B-B14F-4D97-AF65-F5344CB8AC3E}">
        <p14:creationId xmlns:p14="http://schemas.microsoft.com/office/powerpoint/2010/main" val="100986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7</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Top View – 1 Year and 2 Months of Cooldown (September 2027)</a:t>
            </a:r>
            <a:endParaRPr lang="en-US" sz="4400" spc="-1" dirty="0">
              <a:solidFill>
                <a:srgbClr val="0055A0"/>
              </a:solidFill>
            </a:endParaRPr>
          </a:p>
        </p:txBody>
      </p:sp>
      <p:pic>
        <p:nvPicPr>
          <p:cNvPr id="6" name="Picture 5">
            <a:extLst>
              <a:ext uri="{FF2B5EF4-FFF2-40B4-BE49-F238E27FC236}">
                <a16:creationId xmlns:a16="http://schemas.microsoft.com/office/drawing/2014/main" id="{FE1BB75C-01BD-81C9-888E-3F5AEB83A1A8}"/>
              </a:ext>
            </a:extLst>
          </p:cNvPr>
          <p:cNvPicPr>
            <a:picLocks noChangeAspect="1"/>
          </p:cNvPicPr>
          <p:nvPr/>
        </p:nvPicPr>
        <p:blipFill>
          <a:blip r:embed="rId2"/>
          <a:stretch>
            <a:fillRect/>
          </a:stretch>
        </p:blipFill>
        <p:spPr>
          <a:xfrm>
            <a:off x="2767547" y="1331954"/>
            <a:ext cx="9424453" cy="4892383"/>
          </a:xfrm>
          <a:prstGeom prst="rect">
            <a:avLst/>
          </a:prstGeom>
        </p:spPr>
      </p:pic>
      <p:sp>
        <p:nvSpPr>
          <p:cNvPr id="2" name="TextBox 1">
            <a:extLst>
              <a:ext uri="{FF2B5EF4-FFF2-40B4-BE49-F238E27FC236}">
                <a16:creationId xmlns:a16="http://schemas.microsoft.com/office/drawing/2014/main" id="{ACB38FAB-D1FE-C6E6-F161-CB7ACA94F6F7}"/>
              </a:ext>
            </a:extLst>
          </p:cNvPr>
          <p:cNvSpPr txBox="1"/>
          <p:nvPr/>
        </p:nvSpPr>
        <p:spPr>
          <a:xfrm>
            <a:off x="0" y="4846964"/>
            <a:ext cx="2430379" cy="954107"/>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radiation levels are high in the location of the target station and iron collimator</a:t>
            </a:r>
          </a:p>
        </p:txBody>
      </p:sp>
    </p:spTree>
    <p:extLst>
      <p:ext uri="{BB962C8B-B14F-4D97-AF65-F5344CB8AC3E}">
        <p14:creationId xmlns:p14="http://schemas.microsoft.com/office/powerpoint/2010/main" val="3626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8</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Top View - 1 Year and 2 Months of Cooldown (September 2027)</a:t>
            </a:r>
            <a:endParaRPr lang="en-US" sz="4400" spc="-1" dirty="0">
              <a:solidFill>
                <a:srgbClr val="0055A0"/>
              </a:solidFill>
            </a:endParaRPr>
          </a:p>
        </p:txBody>
      </p:sp>
      <p:grpSp>
        <p:nvGrpSpPr>
          <p:cNvPr id="2" name="Group 1">
            <a:extLst>
              <a:ext uri="{FF2B5EF4-FFF2-40B4-BE49-F238E27FC236}">
                <a16:creationId xmlns:a16="http://schemas.microsoft.com/office/drawing/2014/main" id="{5808117F-584D-5174-7F23-57C1C531574D}"/>
              </a:ext>
            </a:extLst>
          </p:cNvPr>
          <p:cNvGrpSpPr/>
          <p:nvPr/>
        </p:nvGrpSpPr>
        <p:grpSpPr>
          <a:xfrm>
            <a:off x="131825" y="2215161"/>
            <a:ext cx="3120258" cy="1776394"/>
            <a:chOff x="208692" y="1261001"/>
            <a:chExt cx="6039708" cy="4015849"/>
          </a:xfrm>
        </p:grpSpPr>
        <p:pic>
          <p:nvPicPr>
            <p:cNvPr id="6" name="Picture 5">
              <a:extLst>
                <a:ext uri="{FF2B5EF4-FFF2-40B4-BE49-F238E27FC236}">
                  <a16:creationId xmlns:a16="http://schemas.microsoft.com/office/drawing/2014/main" id="{55D5028B-36F5-1374-A0D5-DF6D9A5326E4}"/>
                </a:ext>
              </a:extLst>
            </p:cNvPr>
            <p:cNvPicPr>
              <a:picLocks noChangeAspect="1"/>
            </p:cNvPicPr>
            <p:nvPr/>
          </p:nvPicPr>
          <p:blipFill rotWithShape="1">
            <a:blip r:embed="rId2"/>
            <a:srcRect r="26652"/>
            <a:stretch/>
          </p:blipFill>
          <p:spPr>
            <a:xfrm>
              <a:off x="208692" y="1261001"/>
              <a:ext cx="5687283" cy="4015849"/>
            </a:xfrm>
            <a:prstGeom prst="rect">
              <a:avLst/>
            </a:prstGeom>
          </p:spPr>
        </p:pic>
        <p:pic>
          <p:nvPicPr>
            <p:cNvPr id="7" name="Picture 6">
              <a:extLst>
                <a:ext uri="{FF2B5EF4-FFF2-40B4-BE49-F238E27FC236}">
                  <a16:creationId xmlns:a16="http://schemas.microsoft.com/office/drawing/2014/main" id="{DFB6550D-934A-3494-FD4B-25BFE193A761}"/>
                </a:ext>
              </a:extLst>
            </p:cNvPr>
            <p:cNvPicPr>
              <a:picLocks noChangeAspect="1"/>
            </p:cNvPicPr>
            <p:nvPr/>
          </p:nvPicPr>
          <p:blipFill rotWithShape="1">
            <a:blip r:embed="rId2"/>
            <a:srcRect l="94970" r="484"/>
            <a:stretch/>
          </p:blipFill>
          <p:spPr>
            <a:xfrm>
              <a:off x="5895975" y="1261001"/>
              <a:ext cx="352425" cy="4015849"/>
            </a:xfrm>
            <a:prstGeom prst="rect">
              <a:avLst/>
            </a:prstGeom>
          </p:spPr>
        </p:pic>
      </p:grpSp>
      <p:sp>
        <p:nvSpPr>
          <p:cNvPr id="9" name="TextBox 8">
            <a:extLst>
              <a:ext uri="{FF2B5EF4-FFF2-40B4-BE49-F238E27FC236}">
                <a16:creationId xmlns:a16="http://schemas.microsoft.com/office/drawing/2014/main" id="{B7BBD920-8743-9AA7-7540-7E625BB6174C}"/>
              </a:ext>
            </a:extLst>
          </p:cNvPr>
          <p:cNvSpPr txBox="1"/>
          <p:nvPr/>
        </p:nvSpPr>
        <p:spPr>
          <a:xfrm>
            <a:off x="131825" y="1139555"/>
            <a:ext cx="4282483" cy="1169551"/>
          </a:xfrm>
          <a:prstGeom prst="rect">
            <a:avLst/>
          </a:prstGeom>
          <a:noFill/>
        </p:spPr>
        <p:txBody>
          <a:bodyPr wrap="square">
            <a:spAutoFit/>
          </a:bodyPr>
          <a:lstStyle/>
          <a:p>
            <a:r>
              <a:rPr lang="en-US" sz="1400" dirty="0">
                <a:solidFill>
                  <a:srgbClr val="000408"/>
                </a:solidFill>
                <a:latin typeface="+mn-lt"/>
              </a:rPr>
              <a:t>Color Code is according to the area classification:</a:t>
            </a:r>
          </a:p>
          <a:p>
            <a:r>
              <a:rPr lang="en-US" sz="1400" dirty="0">
                <a:solidFill>
                  <a:schemeClr val="bg1">
                    <a:lumMod val="65000"/>
                  </a:schemeClr>
                </a:solidFill>
                <a:latin typeface="+mn-lt"/>
              </a:rPr>
              <a:t>Non-Designated Area</a:t>
            </a:r>
          </a:p>
          <a:p>
            <a:r>
              <a:rPr lang="en-US" altLang="en-US" sz="1400" dirty="0">
                <a:solidFill>
                  <a:srgbClr val="0000FF"/>
                </a:solidFill>
                <a:latin typeface="+mn-lt"/>
              </a:rPr>
              <a:t>Supervised Radiation Area</a:t>
            </a:r>
          </a:p>
          <a:p>
            <a:r>
              <a:rPr lang="en-US" altLang="en-US" sz="1400" dirty="0">
                <a:solidFill>
                  <a:srgbClr val="000408"/>
                </a:solidFill>
                <a:highlight>
                  <a:srgbClr val="FFFF00"/>
                </a:highlight>
                <a:latin typeface="+mn-lt"/>
              </a:rPr>
              <a:t>Simple Controlled Radiation Area</a:t>
            </a:r>
          </a:p>
          <a:p>
            <a:endParaRPr lang="en-GB" altLang="en-US" sz="1400" dirty="0">
              <a:solidFill>
                <a:srgbClr val="000408"/>
              </a:solidFill>
              <a:latin typeface="+mn-lt"/>
            </a:endParaRPr>
          </a:p>
        </p:txBody>
      </p:sp>
      <p:sp>
        <p:nvSpPr>
          <p:cNvPr id="10" name="TextBox 9">
            <a:extLst>
              <a:ext uri="{FF2B5EF4-FFF2-40B4-BE49-F238E27FC236}">
                <a16:creationId xmlns:a16="http://schemas.microsoft.com/office/drawing/2014/main" id="{60A5ADB7-41DA-10D2-3141-6434311705B9}"/>
              </a:ext>
            </a:extLst>
          </p:cNvPr>
          <p:cNvSpPr txBox="1"/>
          <p:nvPr/>
        </p:nvSpPr>
        <p:spPr>
          <a:xfrm>
            <a:off x="2939120" y="1354998"/>
            <a:ext cx="2434912" cy="738664"/>
          </a:xfrm>
          <a:prstGeom prst="rect">
            <a:avLst/>
          </a:prstGeom>
          <a:noFill/>
        </p:spPr>
        <p:txBody>
          <a:bodyPr wrap="square">
            <a:spAutoFit/>
          </a:bodyPr>
          <a:lstStyle/>
          <a:p>
            <a:r>
              <a:rPr lang="en-US" altLang="en-US" sz="1400" dirty="0">
                <a:solidFill>
                  <a:srgbClr val="FFC000"/>
                </a:solidFill>
                <a:latin typeface="+mn-lt"/>
              </a:rPr>
              <a:t>Limited Stay Radiation Area</a:t>
            </a:r>
          </a:p>
          <a:p>
            <a:r>
              <a:rPr lang="en-US" altLang="en-US" sz="1400" dirty="0">
                <a:solidFill>
                  <a:srgbClr val="FF0000"/>
                </a:solidFill>
                <a:latin typeface="+mn-lt"/>
              </a:rPr>
              <a:t>High Radiation Area</a:t>
            </a:r>
          </a:p>
          <a:p>
            <a:r>
              <a:rPr lang="en-US" altLang="en-US" sz="1400" dirty="0">
                <a:solidFill>
                  <a:srgbClr val="8B0000"/>
                </a:solidFill>
                <a:latin typeface="+mn-lt"/>
              </a:rPr>
              <a:t>Prohibited Radiation Area</a:t>
            </a:r>
            <a:endParaRPr lang="en-GB" altLang="en-US" sz="1400" dirty="0">
              <a:solidFill>
                <a:srgbClr val="8B0000"/>
              </a:solidFill>
              <a:latin typeface="+mn-lt"/>
            </a:endParaRPr>
          </a:p>
        </p:txBody>
      </p:sp>
      <p:pic>
        <p:nvPicPr>
          <p:cNvPr id="12" name="Picture 11">
            <a:extLst>
              <a:ext uri="{FF2B5EF4-FFF2-40B4-BE49-F238E27FC236}">
                <a16:creationId xmlns:a16="http://schemas.microsoft.com/office/drawing/2014/main" id="{999ED2BF-0C77-00F7-1354-2783600732EB}"/>
              </a:ext>
            </a:extLst>
          </p:cNvPr>
          <p:cNvPicPr>
            <a:picLocks noChangeAspect="1"/>
          </p:cNvPicPr>
          <p:nvPr/>
        </p:nvPicPr>
        <p:blipFill>
          <a:blip r:embed="rId3"/>
          <a:stretch>
            <a:fillRect/>
          </a:stretch>
        </p:blipFill>
        <p:spPr>
          <a:xfrm>
            <a:off x="3596289" y="2028813"/>
            <a:ext cx="8595711" cy="4174006"/>
          </a:xfrm>
          <a:prstGeom prst="rect">
            <a:avLst/>
          </a:prstGeom>
        </p:spPr>
      </p:pic>
      <p:sp>
        <p:nvSpPr>
          <p:cNvPr id="13" name="TextBox 12">
            <a:extLst>
              <a:ext uri="{FF2B5EF4-FFF2-40B4-BE49-F238E27FC236}">
                <a16:creationId xmlns:a16="http://schemas.microsoft.com/office/drawing/2014/main" id="{F89F7560-6E7F-F6B5-5696-69CC47C79666}"/>
              </a:ext>
            </a:extLst>
          </p:cNvPr>
          <p:cNvSpPr txBox="1"/>
          <p:nvPr/>
        </p:nvSpPr>
        <p:spPr>
          <a:xfrm>
            <a:off x="0" y="4113054"/>
            <a:ext cx="3585077" cy="2185214"/>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beamline area w/ 1m distance to components is compatible with a </a:t>
            </a:r>
            <a:r>
              <a:rPr lang="en-US" sz="1400" dirty="0">
                <a:solidFill>
                  <a:srgbClr val="FFA500"/>
                </a:solidFill>
              </a:rPr>
              <a:t>Limited Stay Controlled Area</a:t>
            </a:r>
          </a:p>
          <a:p>
            <a:pPr marL="285750" indent="-285750">
              <a:spcAft>
                <a:spcPts val="600"/>
              </a:spcAft>
              <a:buFont typeface="Wingdings" panose="05000000000000000000" pitchFamily="2" charset="2"/>
              <a:buChar char="Ø"/>
            </a:pPr>
            <a:r>
              <a:rPr lang="en-US" sz="1400" dirty="0"/>
              <a:t>Outside of the shielded area, the levels are compatible with a </a:t>
            </a:r>
            <a:r>
              <a:rPr lang="en-US" sz="1400" dirty="0">
                <a:solidFill>
                  <a:srgbClr val="0000FF"/>
                </a:solidFill>
              </a:rPr>
              <a:t>Supervised Radiation Area</a:t>
            </a:r>
            <a:r>
              <a:rPr lang="en-US" sz="1400" dirty="0"/>
              <a:t>, except around the target station and the iron collimator</a:t>
            </a:r>
          </a:p>
          <a:p>
            <a:pPr marL="285750" indent="-285750">
              <a:spcAft>
                <a:spcPts val="600"/>
              </a:spcAft>
              <a:buFont typeface="Wingdings" panose="05000000000000000000" pitchFamily="2" charset="2"/>
              <a:buChar char="Ø"/>
            </a:pPr>
            <a:r>
              <a:rPr lang="en-US" sz="1400" dirty="0"/>
              <a:t>Hot areas are also around the collimators downstream of the TAX</a:t>
            </a:r>
          </a:p>
        </p:txBody>
      </p:sp>
    </p:spTree>
    <p:extLst>
      <p:ext uri="{BB962C8B-B14F-4D97-AF65-F5344CB8AC3E}">
        <p14:creationId xmlns:p14="http://schemas.microsoft.com/office/powerpoint/2010/main" val="308361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B0FD9CE-A271-E2D6-F756-B6BF8781ABA8}"/>
              </a:ext>
            </a:extLst>
          </p:cNvPr>
          <p:cNvSpPr>
            <a:spLocks noGrp="1"/>
          </p:cNvSpPr>
          <p:nvPr>
            <p:ph type="dt" sz="half" idx="10"/>
          </p:nvPr>
        </p:nvSpPr>
        <p:spPr/>
        <p:txBody>
          <a:bodyPr/>
          <a:lstStyle/>
          <a:p>
            <a:pPr>
              <a:defRPr/>
            </a:pPr>
            <a:r>
              <a:rPr lang="en-GB"/>
              <a:t>19/03/2024</a:t>
            </a:r>
            <a:endParaRPr lang="en-GB" dirty="0"/>
          </a:p>
        </p:txBody>
      </p:sp>
      <p:sp>
        <p:nvSpPr>
          <p:cNvPr id="4" name="Slide Number Placeholder 3">
            <a:extLst>
              <a:ext uri="{FF2B5EF4-FFF2-40B4-BE49-F238E27FC236}">
                <a16:creationId xmlns:a16="http://schemas.microsoft.com/office/drawing/2014/main" id="{F8BD07E9-2539-6A61-8CCC-BBF73720CDE6}"/>
              </a:ext>
            </a:extLst>
          </p:cNvPr>
          <p:cNvSpPr>
            <a:spLocks noGrp="1"/>
          </p:cNvSpPr>
          <p:nvPr>
            <p:ph type="sldNum" sz="quarter" idx="11"/>
          </p:nvPr>
        </p:nvSpPr>
        <p:spPr/>
        <p:txBody>
          <a:bodyPr/>
          <a:lstStyle/>
          <a:p>
            <a:pPr>
              <a:defRPr/>
            </a:pPr>
            <a:fld id="{E2A69FA1-B048-DD41-98A9-3CA9AFCDB77F}" type="slidenum">
              <a:rPr lang="en-GB" smtClean="0"/>
              <a:pPr>
                <a:defRPr/>
              </a:pPr>
              <a:t>9</a:t>
            </a:fld>
            <a:endParaRPr lang="en-GB" dirty="0"/>
          </a:p>
        </p:txBody>
      </p:sp>
      <p:sp>
        <p:nvSpPr>
          <p:cNvPr id="5" name="Footer Placeholder 4">
            <a:extLst>
              <a:ext uri="{FF2B5EF4-FFF2-40B4-BE49-F238E27FC236}">
                <a16:creationId xmlns:a16="http://schemas.microsoft.com/office/drawing/2014/main" id="{D09494FB-8148-2785-AFD1-D4C029C6D547}"/>
              </a:ext>
            </a:extLst>
          </p:cNvPr>
          <p:cNvSpPr>
            <a:spLocks noGrp="1"/>
          </p:cNvSpPr>
          <p:nvPr>
            <p:ph type="ftr" sz="quarter" idx="3"/>
          </p:nvPr>
        </p:nvSpPr>
        <p:spPr/>
        <p:txBody>
          <a:bodyPr/>
          <a:lstStyle/>
          <a:p>
            <a:pPr>
              <a:defRPr/>
            </a:pPr>
            <a:r>
              <a:rPr lang="en-GB"/>
              <a:t>TCC8 Decommissioning: RP assessment | EDMS ?</a:t>
            </a:r>
            <a:endParaRPr lang="en-GB" dirty="0"/>
          </a:p>
        </p:txBody>
      </p:sp>
      <p:sp>
        <p:nvSpPr>
          <p:cNvPr id="8" name="Title 1">
            <a:extLst>
              <a:ext uri="{FF2B5EF4-FFF2-40B4-BE49-F238E27FC236}">
                <a16:creationId xmlns:a16="http://schemas.microsoft.com/office/drawing/2014/main" id="{562A858D-882F-B059-2A0E-87F796B59ED7}"/>
              </a:ext>
            </a:extLst>
          </p:cNvPr>
          <p:cNvSpPr txBox="1">
            <a:spLocks noChangeArrowheads="1"/>
          </p:cNvSpPr>
          <p:nvPr/>
        </p:nvSpPr>
        <p:spPr bwMode="auto">
          <a:xfrm>
            <a:off x="0" y="6391"/>
            <a:ext cx="121920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pPr algn="ctr"/>
            <a:r>
              <a:rPr lang="en-US" sz="4400" dirty="0"/>
              <a:t>Residual Dose Rate - Side View - 6 Months of Cooldown (January 2027)</a:t>
            </a:r>
            <a:endParaRPr lang="en-US" sz="4400" spc="-1" dirty="0">
              <a:solidFill>
                <a:srgbClr val="0055A0"/>
              </a:solidFill>
            </a:endParaRPr>
          </a:p>
        </p:txBody>
      </p:sp>
      <p:pic>
        <p:nvPicPr>
          <p:cNvPr id="6" name="Picture 5">
            <a:extLst>
              <a:ext uri="{FF2B5EF4-FFF2-40B4-BE49-F238E27FC236}">
                <a16:creationId xmlns:a16="http://schemas.microsoft.com/office/drawing/2014/main" id="{74709BA2-C3F7-5AF7-A952-5AFB14726B3B}"/>
              </a:ext>
            </a:extLst>
          </p:cNvPr>
          <p:cNvPicPr>
            <a:picLocks noChangeAspect="1"/>
          </p:cNvPicPr>
          <p:nvPr/>
        </p:nvPicPr>
        <p:blipFill>
          <a:blip r:embed="rId2"/>
          <a:stretch>
            <a:fillRect/>
          </a:stretch>
        </p:blipFill>
        <p:spPr>
          <a:xfrm>
            <a:off x="2558716" y="1436228"/>
            <a:ext cx="9633284" cy="4695166"/>
          </a:xfrm>
          <a:prstGeom prst="rect">
            <a:avLst/>
          </a:prstGeom>
        </p:spPr>
      </p:pic>
      <p:sp>
        <p:nvSpPr>
          <p:cNvPr id="2" name="TextBox 1">
            <a:extLst>
              <a:ext uri="{FF2B5EF4-FFF2-40B4-BE49-F238E27FC236}">
                <a16:creationId xmlns:a16="http://schemas.microsoft.com/office/drawing/2014/main" id="{CE0D9ACF-D1DC-7B66-0667-5E86F992128A}"/>
              </a:ext>
            </a:extLst>
          </p:cNvPr>
          <p:cNvSpPr txBox="1"/>
          <p:nvPr/>
        </p:nvSpPr>
        <p:spPr>
          <a:xfrm>
            <a:off x="0" y="3874171"/>
            <a:ext cx="2630905" cy="2400657"/>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sz="1400" dirty="0"/>
              <a:t>The radiation levels are high over the target station and iron collimator because of a gap in the shielding blocks</a:t>
            </a:r>
          </a:p>
          <a:p>
            <a:pPr marL="285750" indent="-285750">
              <a:spcAft>
                <a:spcPts val="600"/>
              </a:spcAft>
              <a:buFont typeface="Wingdings" panose="05000000000000000000" pitchFamily="2" charset="2"/>
              <a:buChar char="Ø"/>
            </a:pPr>
            <a:r>
              <a:rPr lang="en-US" sz="1400" dirty="0"/>
              <a:t>The hot area ends around the TAX</a:t>
            </a:r>
          </a:p>
          <a:p>
            <a:pPr marL="285750" indent="-285750">
              <a:spcAft>
                <a:spcPts val="600"/>
              </a:spcAft>
              <a:buFont typeface="Wingdings" panose="05000000000000000000" pitchFamily="2" charset="2"/>
              <a:buChar char="Ø"/>
            </a:pPr>
            <a:r>
              <a:rPr lang="en-US" sz="1400" dirty="0"/>
              <a:t>No soil activation studies were performed since no soil excavation is planned </a:t>
            </a:r>
          </a:p>
        </p:txBody>
      </p:sp>
    </p:spTree>
    <p:extLst>
      <p:ext uri="{BB962C8B-B14F-4D97-AF65-F5344CB8AC3E}">
        <p14:creationId xmlns:p14="http://schemas.microsoft.com/office/powerpoint/2010/main" val="396695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RP_PPTTemplate" id="{C4BB7189-185B-4762-9339-5E7CC5AE9AC2}" vid="{239EFF58-88C6-4716-A535-6606C0785EA4}"/>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RP_PPTTemplate" id="{C4BB7189-185B-4762-9339-5E7CC5AE9AC2}" vid="{258824E5-49BB-4FA1-A8C3-01B1490630A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SHiP_CM_07062023</Template>
  <TotalTime>178596</TotalTime>
  <Words>1729</Words>
  <Application>Microsoft Office PowerPoint</Application>
  <PresentationFormat>Widescreen</PresentationFormat>
  <Paragraphs>220</Paragraphs>
  <Slides>25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Arial</vt:lpstr>
      <vt:lpstr>Calibri</vt:lpstr>
      <vt:lpstr>Calibri Light</vt:lpstr>
      <vt:lpstr>Wingdings</vt:lpstr>
      <vt:lpstr>CERNCorporate16-9</vt:lpstr>
      <vt:lpstr>End Slides</vt:lpstr>
      <vt:lpstr>TCC8: Update of Decommissioning FLUKA Simulations with LS3 Shift Date</vt:lpstr>
      <vt:lpstr>LS3 Shift : Updated Irradiation Profile</vt:lpstr>
      <vt:lpstr>Other Simulation Details</vt:lpstr>
      <vt:lpstr>Residual Dose Rates Updated Maps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Activation of the Tunnel Walls and Floor: Simulations with Empty Tunnel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Main Contributors to the Floor Activation</vt:lpstr>
      <vt:lpstr>Conclusions</vt:lpstr>
      <vt:lpstr>Conclusions </vt:lpstr>
      <vt:lpstr>Thank you for your attention!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 assessment of BDF/SHiP @ ECN3 – Update</dc:title>
  <dc:creator>Claudia Christina Strabel</dc:creator>
  <cp:lastModifiedBy>Francesca Luoni</cp:lastModifiedBy>
  <cp:revision>330</cp:revision>
  <cp:lastPrinted>2024-06-03T08:37:50Z</cp:lastPrinted>
  <dcterms:created xsi:type="dcterms:W3CDTF">2023-06-01T09:13:39Z</dcterms:created>
  <dcterms:modified xsi:type="dcterms:W3CDTF">2024-10-30T15:25:20Z</dcterms:modified>
</cp:coreProperties>
</file>