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328" r:id="rId5"/>
    <p:sldId id="560" r:id="rId6"/>
    <p:sldId id="561" r:id="rId7"/>
    <p:sldId id="562" r:id="rId8"/>
    <p:sldId id="557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F6F6"/>
    <a:srgbClr val="F0F0F0"/>
    <a:srgbClr val="CBCCF5"/>
    <a:srgbClr val="E7E7FA"/>
    <a:srgbClr val="EBE7F9"/>
    <a:srgbClr val="D5CCF2"/>
    <a:srgbClr val="FF66FF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11" autoAdjust="0"/>
  </p:normalViewPr>
  <p:slideViewPr>
    <p:cSldViewPr showGuides="1">
      <p:cViewPr>
        <p:scale>
          <a:sx n="60" d="100"/>
          <a:sy n="60" d="100"/>
        </p:scale>
        <p:origin x="1352" y="129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23.10.24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23.10.24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533400" y="234950"/>
            <a:ext cx="10106340" cy="52805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0736630" y="227221"/>
            <a:ext cx="828107" cy="5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2319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files/spaces/eos/project/h/hfm-programme/HFM%20Working%20Groups/HTS%20modeling%20Working%20Group?items-per-page=100&amp;view-mode=resource-table&amp;tiles-size=1&amp;sort-by=name&amp;sort-dir=asc" TargetMode="External"/><Relationship Id="rId2" Type="http://schemas.openxmlformats.org/officeDocument/2006/relationships/hyperlink" Target="https://htsdb.wimbush.eu/dataset/23536374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0" u="none" strike="noStrike" dirty="0">
                <a:effectLst/>
                <a:latin typeface="Roboto" panose="02000000000000000000" pitchFamily="2" charset="0"/>
              </a:rPr>
              <a:t>14 T block-coil benchmark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HTS </a:t>
            </a:r>
            <a:r>
              <a:rPr lang="en-GB" noProof="0" dirty="0" err="1"/>
              <a:t>Modeling</a:t>
            </a:r>
            <a:r>
              <a:rPr lang="en-GB" noProof="0" dirty="0"/>
              <a:t> WG Mtg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9896475" cy="288032"/>
          </a:xfrm>
        </p:spPr>
        <p:txBody>
          <a:bodyPr/>
          <a:lstStyle/>
          <a:p>
            <a:r>
              <a:rPr lang="en-GB" noProof="0" dirty="0"/>
              <a:t>B. Auchmann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24 October 2024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3CC8FB-44CD-D8E4-58CD-38E7C74E18B6}"/>
              </a:ext>
            </a:extLst>
          </p:cNvPr>
          <p:cNvGrpSpPr/>
          <p:nvPr/>
        </p:nvGrpSpPr>
        <p:grpSpPr>
          <a:xfrm>
            <a:off x="609600" y="1383192"/>
            <a:ext cx="962531" cy="962531"/>
            <a:chOff x="2527200" y="393270"/>
            <a:chExt cx="4125600" cy="41256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94BA69F-76F4-9661-59A4-C455B67E7AF6}"/>
                </a:ext>
              </a:extLst>
            </p:cNvPr>
            <p:cNvSpPr/>
            <p:nvPr/>
          </p:nvSpPr>
          <p:spPr>
            <a:xfrm>
              <a:off x="2527200" y="393270"/>
              <a:ext cx="4125600" cy="41256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2233036-C972-6E5E-FC34-4228D5C10B26}"/>
                </a:ext>
              </a:extLst>
            </p:cNvPr>
            <p:cNvCxnSpPr>
              <a:cxnSpLocks/>
              <a:stCxn id="8" idx="0"/>
              <a:endCxn id="8" idx="4"/>
            </p:cNvCxnSpPr>
            <p:nvPr/>
          </p:nvCxnSpPr>
          <p:spPr>
            <a:xfrm>
              <a:off x="4590000" y="393270"/>
              <a:ext cx="0" cy="4125600"/>
            </a:xfrm>
            <a:prstGeom prst="line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F02902C-E84E-905C-5D2E-0AB0D2613A4C}"/>
                </a:ext>
              </a:extLst>
            </p:cNvPr>
            <p:cNvGrpSpPr/>
            <p:nvPr/>
          </p:nvGrpSpPr>
          <p:grpSpPr>
            <a:xfrm>
              <a:off x="3567240" y="436974"/>
              <a:ext cx="932673" cy="4038384"/>
              <a:chOff x="3567240" y="436974"/>
              <a:chExt cx="932673" cy="403838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8551CED-3393-5470-1B63-49C06878F479}"/>
                  </a:ext>
                </a:extLst>
              </p:cNvPr>
              <p:cNvGrpSpPr/>
              <p:nvPr/>
            </p:nvGrpSpPr>
            <p:grpSpPr>
              <a:xfrm>
                <a:off x="3567601" y="436974"/>
                <a:ext cx="932312" cy="2030544"/>
                <a:chOff x="3567601" y="436974"/>
                <a:chExt cx="932312" cy="2030544"/>
              </a:xfrm>
            </p:grpSpPr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F615C7B7-18B5-BE4C-ECE4-A3C473E473DA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90A9800E-A4A5-8F03-1D7C-A44569FE7DA7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CC2DBBF8-AC02-1DDC-50C1-3CE2A93DFAF0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BE1A647-738F-F4E8-595A-A555A0AD4A1F}"/>
                  </a:ext>
                </a:extLst>
              </p:cNvPr>
              <p:cNvGrpSpPr/>
              <p:nvPr/>
            </p:nvGrpSpPr>
            <p:grpSpPr>
              <a:xfrm flipV="1">
                <a:off x="3567240" y="2444814"/>
                <a:ext cx="932312" cy="2030544"/>
                <a:chOff x="3567601" y="436974"/>
                <a:chExt cx="932312" cy="2030544"/>
              </a:xfrm>
            </p:grpSpPr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B42222EB-7285-0B94-9A0C-1B16E2A383C7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6E9C359F-906B-52DB-FBAD-CF7A51813B58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02C1D251-43EF-F207-65C8-9B73C75148FB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1E1066F-6406-8F88-89C0-3E81416A4518}"/>
                </a:ext>
              </a:extLst>
            </p:cNvPr>
            <p:cNvGrpSpPr/>
            <p:nvPr/>
          </p:nvGrpSpPr>
          <p:grpSpPr>
            <a:xfrm flipH="1">
              <a:off x="4669663" y="410956"/>
              <a:ext cx="932673" cy="4064090"/>
              <a:chOff x="3567240" y="411268"/>
              <a:chExt cx="932673" cy="406409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E623A38-AB73-BC1F-D82D-5E51A44804E2}"/>
                  </a:ext>
                </a:extLst>
              </p:cNvPr>
              <p:cNvGrpSpPr/>
              <p:nvPr/>
            </p:nvGrpSpPr>
            <p:grpSpPr>
              <a:xfrm>
                <a:off x="3567601" y="411268"/>
                <a:ext cx="932312" cy="2056250"/>
                <a:chOff x="3567601" y="411268"/>
                <a:chExt cx="932312" cy="2056250"/>
              </a:xfrm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9E806FF3-B2EE-63E6-F937-498C154D6C9E}"/>
                    </a:ext>
                  </a:extLst>
                </p:cNvPr>
                <p:cNvSpPr/>
                <p:nvPr/>
              </p:nvSpPr>
              <p:spPr>
                <a:xfrm>
                  <a:off x="4238448" y="411268"/>
                  <a:ext cx="261465" cy="205625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  <a:gd name="connsiteX0" fmla="*/ 13223 w 261465"/>
                    <a:gd name="connsiteY0" fmla="*/ 0 h 2056250"/>
                    <a:gd name="connsiteX1" fmla="*/ 29114 w 261465"/>
                    <a:gd name="connsiteY1" fmla="*/ 1211542 h 2056250"/>
                    <a:gd name="connsiteX2" fmla="*/ 261406 w 261465"/>
                    <a:gd name="connsiteY2" fmla="*/ 2056250 h 2056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56250">
                      <a:moveTo>
                        <a:pt x="13223" y="0"/>
                      </a:moveTo>
                      <a:cubicBezTo>
                        <a:pt x="3478" y="432867"/>
                        <a:pt x="-17481" y="1016790"/>
                        <a:pt x="29114" y="1211542"/>
                      </a:cubicBezTo>
                      <a:cubicBezTo>
                        <a:pt x="111895" y="1543345"/>
                        <a:pt x="264917" y="1796277"/>
                        <a:pt x="261406" y="2056250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CA4080E0-E430-7E8A-7FF8-0D2C42695537}"/>
                    </a:ext>
                  </a:extLst>
                </p:cNvPr>
                <p:cNvSpPr/>
                <p:nvPr/>
              </p:nvSpPr>
              <p:spPr>
                <a:xfrm>
                  <a:off x="3916488" y="492865"/>
                  <a:ext cx="504117" cy="19644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2546 w 504117"/>
                    <a:gd name="connsiteY0" fmla="*/ 0 h 1964444"/>
                    <a:gd name="connsiteX1" fmla="*/ 36799 w 504117"/>
                    <a:gd name="connsiteY1" fmla="*/ 1160130 h 1964444"/>
                    <a:gd name="connsiteX2" fmla="*/ 504117 w 504117"/>
                    <a:gd name="connsiteY2" fmla="*/ 1964444 h 1964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4117" h="1964444">
                      <a:moveTo>
                        <a:pt x="2546" y="0"/>
                      </a:moveTo>
                      <a:cubicBezTo>
                        <a:pt x="146" y="388800"/>
                        <a:pt x="-9796" y="965378"/>
                        <a:pt x="36799" y="1160130"/>
                      </a:cubicBezTo>
                      <a:cubicBezTo>
                        <a:pt x="90202" y="1341370"/>
                        <a:pt x="503956" y="1605318"/>
                        <a:pt x="504117" y="1964444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C0B371CF-6311-E0E5-44CA-12B8AD0E204D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A40F790-A476-D321-6290-C78E6D08C216}"/>
                  </a:ext>
                </a:extLst>
              </p:cNvPr>
              <p:cNvGrpSpPr/>
              <p:nvPr/>
            </p:nvGrpSpPr>
            <p:grpSpPr>
              <a:xfrm flipV="1">
                <a:off x="3567240" y="2444814"/>
                <a:ext cx="932312" cy="2030544"/>
                <a:chOff x="3567601" y="436974"/>
                <a:chExt cx="932312" cy="2030544"/>
              </a:xfrm>
            </p:grpSpPr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7688EF3E-AD27-6316-E055-48929BC944BB}"/>
                    </a:ext>
                  </a:extLst>
                </p:cNvPr>
                <p:cNvSpPr/>
                <p:nvPr/>
              </p:nvSpPr>
              <p:spPr>
                <a:xfrm>
                  <a:off x="4238448" y="436974"/>
                  <a:ext cx="261465" cy="2030544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8640 w 260495"/>
                    <a:gd name="connsiteY0" fmla="*/ 0 h 2096646"/>
                    <a:gd name="connsiteX1" fmla="*/ 28203 w 260495"/>
                    <a:gd name="connsiteY1" fmla="*/ 1255610 h 2096646"/>
                    <a:gd name="connsiteX2" fmla="*/ 260495 w 260495"/>
                    <a:gd name="connsiteY2" fmla="*/ 2096646 h 2096646"/>
                    <a:gd name="connsiteX0" fmla="*/ 10701 w 258884"/>
                    <a:gd name="connsiteY0" fmla="*/ 0 h 2026872"/>
                    <a:gd name="connsiteX1" fmla="*/ 26592 w 258884"/>
                    <a:gd name="connsiteY1" fmla="*/ 1185836 h 2026872"/>
                    <a:gd name="connsiteX2" fmla="*/ 258884 w 258884"/>
                    <a:gd name="connsiteY2" fmla="*/ 2026872 h 2026872"/>
                    <a:gd name="connsiteX0" fmla="*/ 13223 w 261406"/>
                    <a:gd name="connsiteY0" fmla="*/ 0 h 2026872"/>
                    <a:gd name="connsiteX1" fmla="*/ 29114 w 261406"/>
                    <a:gd name="connsiteY1" fmla="*/ 1185836 h 2026872"/>
                    <a:gd name="connsiteX2" fmla="*/ 261406 w 261406"/>
                    <a:gd name="connsiteY2" fmla="*/ 2026872 h 2026872"/>
                    <a:gd name="connsiteX0" fmla="*/ 13223 w 261406"/>
                    <a:gd name="connsiteY0" fmla="*/ 0 h 2030544"/>
                    <a:gd name="connsiteX1" fmla="*/ 29114 w 261406"/>
                    <a:gd name="connsiteY1" fmla="*/ 1185836 h 2030544"/>
                    <a:gd name="connsiteX2" fmla="*/ 261406 w 261406"/>
                    <a:gd name="connsiteY2" fmla="*/ 2030544 h 2030544"/>
                    <a:gd name="connsiteX0" fmla="*/ 13223 w 261644"/>
                    <a:gd name="connsiteY0" fmla="*/ 0 h 2030544"/>
                    <a:gd name="connsiteX1" fmla="*/ 29114 w 261644"/>
                    <a:gd name="connsiteY1" fmla="*/ 1185836 h 2030544"/>
                    <a:gd name="connsiteX2" fmla="*/ 261406 w 261644"/>
                    <a:gd name="connsiteY2" fmla="*/ 2030544 h 2030544"/>
                    <a:gd name="connsiteX0" fmla="*/ 13223 w 261465"/>
                    <a:gd name="connsiteY0" fmla="*/ 0 h 2030544"/>
                    <a:gd name="connsiteX1" fmla="*/ 29114 w 261465"/>
                    <a:gd name="connsiteY1" fmla="*/ 1185836 h 2030544"/>
                    <a:gd name="connsiteX2" fmla="*/ 261406 w 261465"/>
                    <a:gd name="connsiteY2" fmla="*/ 2030544 h 203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465" h="2030544">
                      <a:moveTo>
                        <a:pt x="13223" y="0"/>
                      </a:moveTo>
                      <a:cubicBezTo>
                        <a:pt x="3478" y="432867"/>
                        <a:pt x="-17481" y="991084"/>
                        <a:pt x="29114" y="1185836"/>
                      </a:cubicBezTo>
                      <a:cubicBezTo>
                        <a:pt x="111895" y="1517639"/>
                        <a:pt x="264917" y="1770571"/>
                        <a:pt x="261406" y="2030544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2EBF05D6-1E00-D817-BF9E-D845CA2A4D66}"/>
                    </a:ext>
                  </a:extLst>
                </p:cNvPr>
                <p:cNvSpPr/>
                <p:nvPr/>
              </p:nvSpPr>
              <p:spPr>
                <a:xfrm>
                  <a:off x="3913680" y="518571"/>
                  <a:ext cx="506924" cy="1938738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511389"/>
                    <a:gd name="connsiteY0" fmla="*/ 0 h 1938738"/>
                    <a:gd name="connsiteX1" fmla="*/ 39606 w 511389"/>
                    <a:gd name="connsiteY1" fmla="*/ 1134424 h 1938738"/>
                    <a:gd name="connsiteX2" fmla="*/ 506924 w 511389"/>
                    <a:gd name="connsiteY2" fmla="*/ 1938738 h 1938738"/>
                    <a:gd name="connsiteX0" fmla="*/ 1681 w 508652"/>
                    <a:gd name="connsiteY0" fmla="*/ 0 h 1938738"/>
                    <a:gd name="connsiteX1" fmla="*/ 39606 w 508652"/>
                    <a:gd name="connsiteY1" fmla="*/ 1134424 h 1938738"/>
                    <a:gd name="connsiteX2" fmla="*/ 506924 w 508652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06924" h="1938738">
                      <a:moveTo>
                        <a:pt x="1681" y="0"/>
                      </a:moveTo>
                      <a:cubicBezTo>
                        <a:pt x="-719" y="388800"/>
                        <a:pt x="-6989" y="939672"/>
                        <a:pt x="39606" y="1134424"/>
                      </a:cubicBezTo>
                      <a:cubicBezTo>
                        <a:pt x="93009" y="1315664"/>
                        <a:pt x="506763" y="1579612"/>
                        <a:pt x="506924" y="1938738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7DA07C74-28A6-245E-9B5B-CA1D34873793}"/>
                    </a:ext>
                  </a:extLst>
                </p:cNvPr>
                <p:cNvSpPr/>
                <p:nvPr/>
              </p:nvSpPr>
              <p:spPr>
                <a:xfrm>
                  <a:off x="3567601" y="643872"/>
                  <a:ext cx="769197" cy="1813880"/>
                </a:xfrm>
                <a:custGeom>
                  <a:avLst/>
                  <a:gdLst>
                    <a:gd name="connsiteX0" fmla="*/ 0 w 259200"/>
                    <a:gd name="connsiteY0" fmla="*/ 0 h 2023200"/>
                    <a:gd name="connsiteX1" fmla="*/ 259200 w 259200"/>
                    <a:gd name="connsiteY1" fmla="*/ 2023200 h 2023200"/>
                    <a:gd name="connsiteX0" fmla="*/ 0 w 259200"/>
                    <a:gd name="connsiteY0" fmla="*/ 0 h 2023200"/>
                    <a:gd name="connsiteX1" fmla="*/ 122400 w 259200"/>
                    <a:gd name="connsiteY1" fmla="*/ 993600 h 2023200"/>
                    <a:gd name="connsiteX2" fmla="*/ 259200 w 259200"/>
                    <a:gd name="connsiteY2" fmla="*/ 2023200 h 2023200"/>
                    <a:gd name="connsiteX0" fmla="*/ 11208 w 270408"/>
                    <a:gd name="connsiteY0" fmla="*/ 0 h 2023200"/>
                    <a:gd name="connsiteX1" fmla="*/ 4008 w 270408"/>
                    <a:gd name="connsiteY1" fmla="*/ 1166400 h 2023200"/>
                    <a:gd name="connsiteX2" fmla="*/ 270408 w 270408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46445 w 305645"/>
                    <a:gd name="connsiteY0" fmla="*/ 0 h 2023200"/>
                    <a:gd name="connsiteX1" fmla="*/ 39245 w 305645"/>
                    <a:gd name="connsiteY1" fmla="*/ 1166400 h 2023200"/>
                    <a:gd name="connsiteX2" fmla="*/ 305645 w 305645"/>
                    <a:gd name="connsiteY2" fmla="*/ 2023200 h 2023200"/>
                    <a:gd name="connsiteX0" fmla="*/ 27420 w 286620"/>
                    <a:gd name="connsiteY0" fmla="*/ 0 h 2023200"/>
                    <a:gd name="connsiteX1" fmla="*/ 46983 w 286620"/>
                    <a:gd name="connsiteY1" fmla="*/ 1255610 h 2023200"/>
                    <a:gd name="connsiteX2" fmla="*/ 286620 w 286620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10416 w 269616"/>
                    <a:gd name="connsiteY0" fmla="*/ 0 h 2023200"/>
                    <a:gd name="connsiteX1" fmla="*/ 29979 w 269616"/>
                    <a:gd name="connsiteY1" fmla="*/ 1255610 h 2023200"/>
                    <a:gd name="connsiteX2" fmla="*/ 269616 w 269616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2023200"/>
                    <a:gd name="connsiteX1" fmla="*/ 28203 w 267840"/>
                    <a:gd name="connsiteY1" fmla="*/ 1255610 h 2023200"/>
                    <a:gd name="connsiteX2" fmla="*/ 267840 w 267840"/>
                    <a:gd name="connsiteY2" fmla="*/ 2023200 h 2023200"/>
                    <a:gd name="connsiteX0" fmla="*/ 8640 w 267840"/>
                    <a:gd name="connsiteY0" fmla="*/ 0 h 1920376"/>
                    <a:gd name="connsiteX1" fmla="*/ 28203 w 267840"/>
                    <a:gd name="connsiteY1" fmla="*/ 1152786 h 1920376"/>
                    <a:gd name="connsiteX2" fmla="*/ 267840 w 267840"/>
                    <a:gd name="connsiteY2" fmla="*/ 1920376 h 1920376"/>
                    <a:gd name="connsiteX0" fmla="*/ 8640 w 513883"/>
                    <a:gd name="connsiteY0" fmla="*/ 0 h 1938738"/>
                    <a:gd name="connsiteX1" fmla="*/ 28203 w 513883"/>
                    <a:gd name="connsiteY1" fmla="*/ 1152786 h 1938738"/>
                    <a:gd name="connsiteX2" fmla="*/ 513883 w 513883"/>
                    <a:gd name="connsiteY2" fmla="*/ 1938738 h 1938738"/>
                    <a:gd name="connsiteX0" fmla="*/ 717 w 505960"/>
                    <a:gd name="connsiteY0" fmla="*/ 0 h 1938738"/>
                    <a:gd name="connsiteX1" fmla="*/ 45986 w 505960"/>
                    <a:gd name="connsiteY1" fmla="*/ 1167475 h 1938738"/>
                    <a:gd name="connsiteX2" fmla="*/ 505960 w 505960"/>
                    <a:gd name="connsiteY2" fmla="*/ 1938738 h 1938738"/>
                    <a:gd name="connsiteX0" fmla="*/ 1681 w 506924"/>
                    <a:gd name="connsiteY0" fmla="*/ 0 h 1938738"/>
                    <a:gd name="connsiteX1" fmla="*/ 39606 w 506924"/>
                    <a:gd name="connsiteY1" fmla="*/ 1134424 h 1938738"/>
                    <a:gd name="connsiteX2" fmla="*/ 506924 w 506924"/>
                    <a:gd name="connsiteY2" fmla="*/ 1938738 h 1938738"/>
                    <a:gd name="connsiteX0" fmla="*/ 1681 w 767657"/>
                    <a:gd name="connsiteY0" fmla="*/ 0 h 1813880"/>
                    <a:gd name="connsiteX1" fmla="*/ 39606 w 767657"/>
                    <a:gd name="connsiteY1" fmla="*/ 1134424 h 1813880"/>
                    <a:gd name="connsiteX2" fmla="*/ 767657 w 767657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235 w 766211"/>
                    <a:gd name="connsiteY0" fmla="*/ 0 h 1813880"/>
                    <a:gd name="connsiteX1" fmla="*/ 60194 w 766211"/>
                    <a:gd name="connsiteY1" fmla="*/ 969171 h 1813880"/>
                    <a:gd name="connsiteX2" fmla="*/ 766211 w 766211"/>
                    <a:gd name="connsiteY2" fmla="*/ 1813880 h 1813880"/>
                    <a:gd name="connsiteX0" fmla="*/ 9458 w 775434"/>
                    <a:gd name="connsiteY0" fmla="*/ 0 h 1813880"/>
                    <a:gd name="connsiteX1" fmla="*/ 69417 w 775434"/>
                    <a:gd name="connsiteY1" fmla="*/ 969171 h 1813880"/>
                    <a:gd name="connsiteX2" fmla="*/ 775434 w 775434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  <a:gd name="connsiteX0" fmla="*/ 3221 w 770815"/>
                    <a:gd name="connsiteY0" fmla="*/ 0 h 1813880"/>
                    <a:gd name="connsiteX1" fmla="*/ 63180 w 770815"/>
                    <a:gd name="connsiteY1" fmla="*/ 969171 h 1813880"/>
                    <a:gd name="connsiteX2" fmla="*/ 769197 w 770815"/>
                    <a:gd name="connsiteY2" fmla="*/ 1813880 h 1813880"/>
                    <a:gd name="connsiteX0" fmla="*/ 3221 w 769197"/>
                    <a:gd name="connsiteY0" fmla="*/ 0 h 1813880"/>
                    <a:gd name="connsiteX1" fmla="*/ 63180 w 769197"/>
                    <a:gd name="connsiteY1" fmla="*/ 969171 h 1813880"/>
                    <a:gd name="connsiteX2" fmla="*/ 769197 w 769197"/>
                    <a:gd name="connsiteY2" fmla="*/ 1813880 h 181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9197" h="1813880">
                      <a:moveTo>
                        <a:pt x="3221" y="0"/>
                      </a:moveTo>
                      <a:cubicBezTo>
                        <a:pt x="821" y="388800"/>
                        <a:pt x="-16465" y="711990"/>
                        <a:pt x="63180" y="969171"/>
                      </a:cubicBezTo>
                      <a:cubicBezTo>
                        <a:pt x="212063" y="1297302"/>
                        <a:pt x="750676" y="1395999"/>
                        <a:pt x="769197" y="1813880"/>
                      </a:cubicBezTo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C88E6A2-B0EE-ADE6-C99A-8A866E789BC3}"/>
              </a:ext>
            </a:extLst>
          </p:cNvPr>
          <p:cNvGrpSpPr/>
          <p:nvPr/>
        </p:nvGrpSpPr>
        <p:grpSpPr>
          <a:xfrm>
            <a:off x="1699668" y="1371600"/>
            <a:ext cx="1500732" cy="870868"/>
            <a:chOff x="8777254" y="881732"/>
            <a:chExt cx="1500732" cy="87086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3A0B18-D67D-9C5E-8452-6BDBCC355899}"/>
                </a:ext>
              </a:extLst>
            </p:cNvPr>
            <p:cNvSpPr txBox="1"/>
            <p:nvPr/>
          </p:nvSpPr>
          <p:spPr>
            <a:xfrm>
              <a:off x="8959194" y="881732"/>
              <a:ext cx="113685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3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HFM</a:t>
              </a:r>
              <a:endParaRPr lang="en-CH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6A59AFA-5AEC-64B9-6445-73819743950F}"/>
                </a:ext>
              </a:extLst>
            </p:cNvPr>
            <p:cNvSpPr txBox="1"/>
            <p:nvPr/>
          </p:nvSpPr>
          <p:spPr>
            <a:xfrm>
              <a:off x="8777254" y="1338932"/>
              <a:ext cx="150073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10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High Field Magnets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63CF282-A751-EF1C-C78E-F0656675AA06}"/>
                </a:ext>
              </a:extLst>
            </p:cNvPr>
            <p:cNvSpPr txBox="1"/>
            <p:nvPr/>
          </p:nvSpPr>
          <p:spPr>
            <a:xfrm>
              <a:off x="9044156" y="1490990"/>
              <a:ext cx="96693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Programme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2B107-43D1-E3DC-FDB6-08A88C695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Coil Benchmark – Purpose and Design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EED52-CCBC-BE83-4312-6276D3BB0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64927"/>
            <a:ext cx="10887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The 14 T block coil benchmark does not constitute an EM </a:t>
            </a:r>
            <a:r>
              <a:rPr lang="en-US" sz="1600" i="1" dirty="0"/>
              <a:t>design</a:t>
            </a:r>
            <a:r>
              <a:rPr lang="en-US" sz="16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Rather, it is a tool to evaluate numerical models and techniques for the simulation of ramp-induced effects (AC losses, field quality on ramp and stability on plateau, screening-current induced forces).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With a better understanding of our numerical tools, and their eventual experimental validation, we create a commonly accepted basis for design work that informs our R&amp;D roadmaps.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Collateral benefit: we get a feeling for ramp-induced effects as compared to an LTS 14 T magnet </a:t>
            </a:r>
            <a:r>
              <a:rPr lang="en-US" sz="1600" dirty="0">
                <a:sym typeface="Wingdings" pitchFamily="2" charset="2"/>
              </a:rPr>
              <a:t>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we try not to be too pessimistic</a:t>
            </a:r>
            <a:r>
              <a:rPr lang="en-US" sz="16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3"/>
                </a:solidFill>
              </a:rPr>
              <a:t>Benchmark design goals (all debatable for an actual </a:t>
            </a:r>
            <a:r>
              <a:rPr lang="en-US" sz="1600" i="1" dirty="0">
                <a:solidFill>
                  <a:schemeClr val="accent3"/>
                </a:solidFill>
              </a:rPr>
              <a:t>design</a:t>
            </a:r>
            <a:r>
              <a:rPr lang="en-US" sz="1600" dirty="0">
                <a:solidFill>
                  <a:schemeClr val="accent3"/>
                </a:solidFill>
              </a:rPr>
              <a:t>):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14 T</a:t>
            </a:r>
            <a:r>
              <a:rPr lang="en-US" sz="1600" dirty="0"/>
              <a:t> central field at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20 K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Geometric harmonics &lt;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5 units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Max current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30 kA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Local temperature margin for homogenous current distribution of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5 K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(*highly debatable*, the goal is to leave margins for radial gradients in the coil and temperature differences along a cryogenic sector)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Tape performance: </a:t>
            </a:r>
            <a:r>
              <a:rPr lang="en-US" sz="1600" dirty="0" err="1"/>
              <a:t>Fleiter</a:t>
            </a:r>
            <a:r>
              <a:rPr lang="en-US" sz="1600" dirty="0"/>
              <a:t> fit of best tape from Faraday Factory Japan on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</a:t>
            </a:r>
            <a:r>
              <a:rPr lang="en-US" sz="1600" dirty="0"/>
              <a:t> (exceeds currently available tape in performance – but may plausibly be reached in the future)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Stabilizer </a:t>
            </a:r>
            <a:r>
              <a:rPr lang="en-US" sz="1600" i="1" dirty="0" err="1">
                <a:solidFill>
                  <a:schemeClr val="accent2">
                    <a:lumMod val="75000"/>
                  </a:schemeClr>
                </a:solidFill>
              </a:rPr>
              <a:t>J</a:t>
            </a:r>
            <a:r>
              <a:rPr lang="en-US" sz="1600" baseline="-25000" dirty="0" err="1">
                <a:solidFill>
                  <a:schemeClr val="accent2">
                    <a:lumMod val="75000"/>
                  </a:schemeClr>
                </a:solidFill>
              </a:rPr>
              <a:t>cu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~ 1000 A/mm</a:t>
            </a:r>
            <a:r>
              <a:rPr lang="en-US" sz="1600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0EF4B-1A2F-65B9-55EC-6EC5EA194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73714-E9F1-6AB6-59F5-F636206B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E559F-05D7-4891-DF30-7D7CB7ABC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D2E064-D0B9-61DC-4449-89FAB81FBDF7}"/>
              </a:ext>
            </a:extLst>
          </p:cNvPr>
          <p:cNvSpPr txBox="1"/>
          <p:nvPr/>
        </p:nvSpPr>
        <p:spPr>
          <a:xfrm>
            <a:off x="7698618" y="3276600"/>
            <a:ext cx="303480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Full benchmark description</a:t>
            </a:r>
            <a:br>
              <a:rPr lang="en-US" sz="2000" dirty="0">
                <a:solidFill>
                  <a:schemeClr val="accent1"/>
                </a:solidFill>
              </a:rPr>
            </a:br>
            <a:r>
              <a:rPr lang="en-US" sz="20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2000" dirty="0">
                <a:solidFill>
                  <a:schemeClr val="accent1"/>
                </a:solidFill>
              </a:rPr>
              <a:t> (</a:t>
            </a:r>
            <a:r>
              <a:rPr lang="en-US" sz="2000" dirty="0" err="1">
                <a:solidFill>
                  <a:schemeClr val="accent1"/>
                </a:solidFill>
              </a:rPr>
              <a:t>Cernbox</a:t>
            </a:r>
            <a:r>
              <a:rPr lang="en-US" sz="2000" dirty="0">
                <a:solidFill>
                  <a:schemeClr val="accent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481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C15C9-BF24-44DD-2A85-9CAFE860D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14 T Block Coil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23BBE-2CFD-8745-477A-95DDCB93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9A4A7-4B7B-1076-97E0-CD03FA14F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14A33-2D34-6408-A68E-BC8B66590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7" name="Picture 6" descr="A blue tube with wires&#10;&#10;Description automatically generated with medium confidence">
            <a:extLst>
              <a:ext uri="{FF2B5EF4-FFF2-40B4-BE49-F238E27FC236}">
                <a16:creationId xmlns:a16="http://schemas.microsoft.com/office/drawing/2014/main" id="{00BE6DA7-0C7D-DB1D-BD89-2AC4B6E65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86" y="3564869"/>
            <a:ext cx="5255014" cy="280773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3FE90E-F3FC-487E-DD2A-D42D037F9BA2}"/>
              </a:ext>
            </a:extLst>
          </p:cNvPr>
          <p:cNvGrpSpPr/>
          <p:nvPr/>
        </p:nvGrpSpPr>
        <p:grpSpPr>
          <a:xfrm>
            <a:off x="8230805" y="568374"/>
            <a:ext cx="2455450" cy="2479062"/>
            <a:chOff x="2211012" y="2116124"/>
            <a:chExt cx="3333054" cy="336510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39A19C9-DA5D-A420-F6F3-3999680E1338}"/>
                </a:ext>
              </a:extLst>
            </p:cNvPr>
            <p:cNvGrpSpPr/>
            <p:nvPr/>
          </p:nvGrpSpPr>
          <p:grpSpPr>
            <a:xfrm>
              <a:off x="2211012" y="2116124"/>
              <a:ext cx="3333054" cy="3365103"/>
              <a:chOff x="-710369" y="1676399"/>
              <a:chExt cx="8465306" cy="854670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FA30C4C-8E61-0EBF-FA8F-9F8D616509AB}"/>
                  </a:ext>
                </a:extLst>
              </p:cNvPr>
              <p:cNvGrpSpPr/>
              <p:nvPr/>
            </p:nvGrpSpPr>
            <p:grpSpPr>
              <a:xfrm>
                <a:off x="3522284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16" name="Picture 15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614A6577-F0CB-2305-F0BE-EDDF45B3A3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17" name="Picture 16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16822DFD-1878-320A-CEED-4C140869F4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82D5B4C-0C3E-CCBD-188A-3F5FB3C483A7}"/>
                  </a:ext>
                </a:extLst>
              </p:cNvPr>
              <p:cNvGrpSpPr/>
              <p:nvPr/>
            </p:nvGrpSpPr>
            <p:grpSpPr>
              <a:xfrm flipH="1">
                <a:off x="-710369" y="1676399"/>
                <a:ext cx="4232653" cy="8546704"/>
                <a:chOff x="3522284" y="1676399"/>
                <a:chExt cx="4232653" cy="8546704"/>
              </a:xfrm>
            </p:grpSpPr>
            <p:pic>
              <p:nvPicPr>
                <p:cNvPr id="14" name="Picture 13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8F339680-E0A0-7A63-6073-F0C5FE9B9C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522284" y="1676399"/>
                  <a:ext cx="4232653" cy="4273352"/>
                </a:xfrm>
                <a:prstGeom prst="rect">
                  <a:avLst/>
                </a:prstGeom>
              </p:spPr>
            </p:pic>
            <p:pic>
              <p:nvPicPr>
                <p:cNvPr id="15" name="Picture 14" descr="A screen shot of a computer&#10;&#10;Description automatically generated">
                  <a:extLst>
                    <a:ext uri="{FF2B5EF4-FFF2-40B4-BE49-F238E27FC236}">
                      <a16:creationId xmlns:a16="http://schemas.microsoft.com/office/drawing/2014/main" id="{CA940579-105F-791A-60D1-90151D1C1D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3522284" y="5949751"/>
                  <a:ext cx="4232653" cy="4273352"/>
                </a:xfrm>
                <a:prstGeom prst="rect">
                  <a:avLst/>
                </a:prstGeom>
              </p:spPr>
            </p:pic>
          </p:grp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3C5FF85-63E5-C2B4-AEB3-A1C932A9B4C8}"/>
                </a:ext>
              </a:extLst>
            </p:cNvPr>
            <p:cNvSpPr/>
            <p:nvPr/>
          </p:nvSpPr>
          <p:spPr>
            <a:xfrm>
              <a:off x="2227036" y="2133600"/>
              <a:ext cx="3317030" cy="3317030"/>
            </a:xfrm>
            <a:prstGeom prst="ellipse">
              <a:avLst/>
            </a:prstGeom>
            <a:noFill/>
            <a:ln w="1174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8EF1F67-4DF6-C304-7716-858F52C64538}"/>
              </a:ext>
            </a:extLst>
          </p:cNvPr>
          <p:cNvGrpSpPr/>
          <p:nvPr/>
        </p:nvGrpSpPr>
        <p:grpSpPr>
          <a:xfrm>
            <a:off x="7239000" y="3126571"/>
            <a:ext cx="4746085" cy="3301047"/>
            <a:chOff x="7382629" y="3404538"/>
            <a:chExt cx="4346438" cy="3023080"/>
          </a:xfrm>
        </p:grpSpPr>
        <p:pic>
          <p:nvPicPr>
            <p:cNvPr id="18" name="Picture 17" descr="A rainbow colored numbers and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7543B475-D8E3-D2D7-05E9-F56989EF7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2629" y="3449753"/>
              <a:ext cx="1921822" cy="2932650"/>
            </a:xfrm>
            <a:prstGeom prst="rect">
              <a:avLst/>
            </a:prstGeom>
          </p:spPr>
        </p:pic>
        <p:pic>
          <p:nvPicPr>
            <p:cNvPr id="19" name="Picture 18" descr="A rainbow colored rectangular numbers&#10;&#10;Description automatically generated with medium confidence">
              <a:extLst>
                <a:ext uri="{FF2B5EF4-FFF2-40B4-BE49-F238E27FC236}">
                  <a16:creationId xmlns:a16="http://schemas.microsoft.com/office/drawing/2014/main" id="{D0655EEE-1E61-FE4D-BFD9-F2752F923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7871" y="3404538"/>
              <a:ext cx="2011196" cy="3023080"/>
            </a:xfrm>
            <a:prstGeom prst="rect">
              <a:avLst/>
            </a:prstGeom>
          </p:spPr>
        </p:pic>
      </p:grp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A26E89A8-236F-8413-34B8-BB5876861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17984"/>
            <a:ext cx="6619875" cy="464461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Cable:</a:t>
            </a:r>
          </a:p>
          <a:p>
            <a:r>
              <a:rPr lang="en-US" dirty="0"/>
              <a:t>Non-graded design. 15x 12 mm tapes per cable. Tape-stack surrounded by 1 mm copper. 0.15 mm insulation thickness.</a:t>
            </a:r>
          </a:p>
          <a:p>
            <a:r>
              <a:rPr lang="en-US" dirty="0">
                <a:solidFill>
                  <a:schemeClr val="accent1"/>
                </a:solidFill>
              </a:rPr>
              <a:t>Coil geometry:</a:t>
            </a:r>
          </a:p>
          <a:p>
            <a:r>
              <a:rPr lang="en-US" dirty="0"/>
              <a:t>Vertical arrangement of apertures for independent clover-leaf ends. Yoke diameter 700 mm.</a:t>
            </a:r>
          </a:p>
          <a:p>
            <a:r>
              <a:rPr lang="en-US" dirty="0"/>
              <a:t>There is space for an internal structure around the apertures and for a 4.5 K screen for condensation of residual gas.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CF9A09-9E3A-C95B-A42C-846F22CB2B6E}"/>
              </a:ext>
            </a:extLst>
          </p:cNvPr>
          <p:cNvSpPr txBox="1"/>
          <p:nvPr/>
        </p:nvSpPr>
        <p:spPr>
          <a:xfrm rot="20700000">
            <a:off x="1549264" y="3154656"/>
            <a:ext cx="8869544" cy="430887"/>
          </a:xfrm>
          <a:prstGeom prst="rect">
            <a:avLst/>
          </a:prstGeom>
          <a:solidFill>
            <a:schemeClr val="accent2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>
                <a:solidFill>
                  <a:schemeClr val="accent3"/>
                </a:solidFill>
              </a:rPr>
              <a:t>No amount of work has done on the mechanical structure</a:t>
            </a:r>
          </a:p>
        </p:txBody>
      </p:sp>
    </p:spTree>
    <p:extLst>
      <p:ext uri="{BB962C8B-B14F-4D97-AF65-F5344CB8AC3E}">
        <p14:creationId xmlns:p14="http://schemas.microsoft.com/office/powerpoint/2010/main" val="17100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2DDA9-F72F-8151-3EEF-2A62620C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5-stack and 14 T block-coil benchmarks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2879A-A804-0D4A-507D-CB0055225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5-stack benchmark we can evaluate modeling depth and convergence with different numerical approaches – even if a detailed model is too heavy for use in magnet design.</a:t>
            </a:r>
          </a:p>
          <a:p>
            <a:endParaRPr lang="en-US" dirty="0"/>
          </a:p>
          <a:p>
            <a:r>
              <a:rPr lang="en-US" dirty="0"/>
              <a:t>With the  14 T block-coil benchmark we can  compare our implementations before we embark on a design study, and we may implement very detailed models once to evaluate the relevance of simplifications.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FD0C7-47BA-A443-167F-7DF6E736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3BDA0-A08C-54F3-296B-4183D1667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5708E-5969-C246-5516-D142ECC6A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601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8A4E0F-13D7-F1D4-66B6-FBAE41EF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23.10.24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50227C-81BC-EF62-5EB2-944D0622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291EA4-37A7-5B8F-52EA-FA8DAFE7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712307-29FE-AB1C-0036-A0717C85A1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FINE</a:t>
            </a:r>
          </a:p>
        </p:txBody>
      </p:sp>
    </p:spTree>
    <p:extLst>
      <p:ext uri="{BB962C8B-B14F-4D97-AF65-F5344CB8AC3E}">
        <p14:creationId xmlns:p14="http://schemas.microsoft.com/office/powerpoint/2010/main" val="162083782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2568</TotalTime>
  <Words>416</Words>
  <Application>Microsoft Macintosh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Roboto</vt:lpstr>
      <vt:lpstr>Roboto Slab</vt:lpstr>
      <vt:lpstr>Wingdings</vt:lpstr>
      <vt:lpstr>Benutzerdefiniertes Design</vt:lpstr>
      <vt:lpstr>14 T block-coil benchmark</vt:lpstr>
      <vt:lpstr>Block Coil Benchmark – Purpose and Design Goals</vt:lpstr>
      <vt:lpstr>The 14 T Block Coil Design</vt:lpstr>
      <vt:lpstr>5-stack and 14 T block-coil benchmarks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Bernhard Auchmann</dc:creator>
  <dc:description>erstellt durch Vorlagenbauer.ch</dc:description>
  <cp:lastModifiedBy>Bernhard Auchmann</cp:lastModifiedBy>
  <cp:revision>45</cp:revision>
  <cp:lastPrinted>2024-09-26T07:53:39Z</cp:lastPrinted>
  <dcterms:created xsi:type="dcterms:W3CDTF">2024-08-15T13:01:05Z</dcterms:created>
  <dcterms:modified xsi:type="dcterms:W3CDTF">2024-10-23T13:25:43Z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