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7"/>
  </p:notesMasterIdLst>
  <p:handoutMasterIdLst>
    <p:handoutMasterId r:id="rId98"/>
  </p:handoutMasterIdLst>
  <p:sldIdLst>
    <p:sldId id="1176" r:id="rId2"/>
    <p:sldId id="1814" r:id="rId3"/>
    <p:sldId id="2147196727" r:id="rId4"/>
    <p:sldId id="1494" r:id="rId5"/>
    <p:sldId id="1196" r:id="rId6"/>
    <p:sldId id="1197" r:id="rId7"/>
    <p:sldId id="1198" r:id="rId8"/>
    <p:sldId id="1199" r:id="rId9"/>
    <p:sldId id="1211" r:id="rId10"/>
    <p:sldId id="1212" r:id="rId11"/>
    <p:sldId id="1213" r:id="rId12"/>
    <p:sldId id="1214" r:id="rId13"/>
    <p:sldId id="1200" r:id="rId14"/>
    <p:sldId id="1201" r:id="rId15"/>
    <p:sldId id="1202" r:id="rId16"/>
    <p:sldId id="1203" r:id="rId17"/>
    <p:sldId id="1205" r:id="rId18"/>
    <p:sldId id="1798" r:id="rId19"/>
    <p:sldId id="1445" r:id="rId20"/>
    <p:sldId id="1806" r:id="rId21"/>
    <p:sldId id="1807" r:id="rId22"/>
    <p:sldId id="1272" r:id="rId23"/>
    <p:sldId id="1265" r:id="rId24"/>
    <p:sldId id="1266" r:id="rId25"/>
    <p:sldId id="1267" r:id="rId26"/>
    <p:sldId id="1175" r:id="rId27"/>
    <p:sldId id="1493" r:id="rId28"/>
    <p:sldId id="1470" r:id="rId29"/>
    <p:sldId id="1422" r:id="rId30"/>
    <p:sldId id="1801" r:id="rId31"/>
    <p:sldId id="1802" r:id="rId32"/>
    <p:sldId id="1797" r:id="rId33"/>
    <p:sldId id="1799" r:id="rId34"/>
    <p:sldId id="1803" r:id="rId35"/>
    <p:sldId id="1499" r:id="rId36"/>
    <p:sldId id="1472" r:id="rId37"/>
    <p:sldId id="1473" r:id="rId38"/>
    <p:sldId id="1448" r:id="rId39"/>
    <p:sldId id="1500" r:id="rId40"/>
    <p:sldId id="1420" r:id="rId41"/>
    <p:sldId id="1486" r:id="rId42"/>
    <p:sldId id="1412" r:id="rId43"/>
    <p:sldId id="1467" r:id="rId44"/>
    <p:sldId id="1425" r:id="rId45"/>
    <p:sldId id="1498" r:id="rId46"/>
    <p:sldId id="1421" r:id="rId47"/>
    <p:sldId id="1487" r:id="rId48"/>
    <p:sldId id="1468" r:id="rId49"/>
    <p:sldId id="1476" r:id="rId50"/>
    <p:sldId id="1501" r:id="rId51"/>
    <p:sldId id="1804" r:id="rId52"/>
    <p:sldId id="1483" r:id="rId53"/>
    <p:sldId id="700" r:id="rId54"/>
    <p:sldId id="1484" r:id="rId55"/>
    <p:sldId id="1811" r:id="rId56"/>
    <p:sldId id="1485" r:id="rId57"/>
    <p:sldId id="1502" r:id="rId58"/>
    <p:sldId id="1507" r:id="rId59"/>
    <p:sldId id="341" r:id="rId60"/>
    <p:sldId id="406" r:id="rId61"/>
    <p:sldId id="410" r:id="rId62"/>
    <p:sldId id="412" r:id="rId63"/>
    <p:sldId id="413" r:id="rId64"/>
    <p:sldId id="1482" r:id="rId65"/>
    <p:sldId id="1508" r:id="rId66"/>
    <p:sldId id="346" r:id="rId67"/>
    <p:sldId id="360" r:id="rId68"/>
    <p:sldId id="265" r:id="rId69"/>
    <p:sldId id="269" r:id="rId70"/>
    <p:sldId id="287" r:id="rId71"/>
    <p:sldId id="416" r:id="rId72"/>
    <p:sldId id="333" r:id="rId73"/>
    <p:sldId id="323" r:id="rId74"/>
    <p:sldId id="348" r:id="rId75"/>
    <p:sldId id="1805" r:id="rId76"/>
    <p:sldId id="357" r:id="rId77"/>
    <p:sldId id="355" r:id="rId78"/>
    <p:sldId id="356" r:id="rId79"/>
    <p:sldId id="402" r:id="rId80"/>
    <p:sldId id="1465" r:id="rId81"/>
    <p:sldId id="352" r:id="rId82"/>
    <p:sldId id="353" r:id="rId83"/>
    <p:sldId id="349" r:id="rId84"/>
    <p:sldId id="337" r:id="rId85"/>
    <p:sldId id="403" r:id="rId86"/>
    <p:sldId id="1477" r:id="rId87"/>
    <p:sldId id="291" r:id="rId88"/>
    <p:sldId id="1479" r:id="rId89"/>
    <p:sldId id="1480" r:id="rId90"/>
    <p:sldId id="1809" r:id="rId91"/>
    <p:sldId id="1808" r:id="rId92"/>
    <p:sldId id="1812" r:id="rId93"/>
    <p:sldId id="1813" r:id="rId94"/>
    <p:sldId id="1810" r:id="rId95"/>
    <p:sldId id="2147196728" r:id="rId96"/>
  </p:sldIdLst>
  <p:sldSz cx="9144000" cy="6858000" type="screen4x3"/>
  <p:notesSz cx="67945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i="1" kern="1200">
        <a:solidFill>
          <a:schemeClr val="accent2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i="1" kern="1200">
        <a:solidFill>
          <a:schemeClr val="accent2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i="1" kern="1200">
        <a:solidFill>
          <a:schemeClr val="accent2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i="1" kern="1200">
        <a:solidFill>
          <a:schemeClr val="accent2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i="1" kern="1200">
        <a:solidFill>
          <a:schemeClr val="accent2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b="1" i="1" kern="1200">
        <a:solidFill>
          <a:schemeClr val="accent2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b="1" i="1" kern="1200">
        <a:solidFill>
          <a:schemeClr val="accent2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b="1" i="1" kern="1200">
        <a:solidFill>
          <a:schemeClr val="accent2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b="1" i="1" kern="1200">
        <a:solidFill>
          <a:schemeClr val="accent2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1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FFFF00"/>
    <a:srgbClr val="FFFFCC"/>
    <a:srgbClr val="FFFF99"/>
    <a:srgbClr val="011893"/>
    <a:srgbClr val="CCECFF"/>
    <a:srgbClr val="66CCFF"/>
    <a:srgbClr val="99CCFF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400"/>
    <p:restoredTop sz="92541"/>
  </p:normalViewPr>
  <p:slideViewPr>
    <p:cSldViewPr>
      <p:cViewPr varScale="1">
        <p:scale>
          <a:sx n="104" d="100"/>
          <a:sy n="104" d="100"/>
        </p:scale>
        <p:origin x="936" y="19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3121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68" tIns="48283" rIns="96568" bIns="48283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 i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68" tIns="48283" rIns="96568" bIns="48283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 i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68" tIns="48283" rIns="96568" bIns="48283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 i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68" tIns="48283" rIns="96568" bIns="48283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 i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B0EC8ACD-F88F-EA46-B93E-A59E07A2A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55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91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72" tIns="47486" rIns="94972" bIns="47486" numCol="1" anchor="t" anchorCtr="0" compatLnSpc="1">
            <a:prstTxWarp prst="textNoShape">
              <a:avLst/>
            </a:prstTxWarp>
          </a:bodyPr>
          <a:lstStyle>
            <a:lvl1pPr defTabSz="949325" eaLnBrk="1" hangingPunct="1">
              <a:defRPr sz="1300" b="0" i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606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72" tIns="47486" rIns="94972" bIns="47486" numCol="1" anchor="t" anchorCtr="0" compatLnSpc="1">
            <a:prstTxWarp prst="textNoShape">
              <a:avLst/>
            </a:prstTxWarp>
          </a:bodyPr>
          <a:lstStyle>
            <a:lvl1pPr algn="r" defTabSz="949325" eaLnBrk="1" hangingPunct="1">
              <a:defRPr sz="1300" b="0" i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731838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8050"/>
            <a:ext cx="503396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72" tIns="47486" rIns="94972" bIns="474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00"/>
            <a:ext cx="29591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72" tIns="47486" rIns="94972" bIns="47486" numCol="1" anchor="b" anchorCtr="0" compatLnSpc="1">
            <a:prstTxWarp prst="textNoShape">
              <a:avLst/>
            </a:prstTxWarp>
          </a:bodyPr>
          <a:lstStyle>
            <a:lvl1pPr defTabSz="949325" eaLnBrk="1" hangingPunct="1">
              <a:defRPr sz="1300" b="0" i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6100"/>
            <a:ext cx="29606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72" tIns="47486" rIns="94972" bIns="47486" numCol="1" anchor="b" anchorCtr="0" compatLnSpc="1">
            <a:prstTxWarp prst="textNoShape">
              <a:avLst/>
            </a:prstTxWarp>
          </a:bodyPr>
          <a:lstStyle>
            <a:lvl1pPr algn="r" defTabSz="949325" eaLnBrk="1" hangingPunct="1">
              <a:defRPr sz="1300" b="0" i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9A04F2F9-CB06-4B44-9E26-E52358340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16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nl-NL">
              <a:latin typeface="Times New Roman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85E79B5B-3D34-914F-8444-D2BA5261BBE7}" type="slidenum">
              <a:rPr lang="en-US" sz="1300" b="0" i="0">
                <a:solidFill>
                  <a:schemeClr val="tx1"/>
                </a:solidFill>
                <a:latin typeface="Times New Roman" charset="0"/>
              </a:rPr>
              <a:pPr/>
              <a:t>1</a:t>
            </a:fld>
            <a:endParaRPr lang="en-US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nl-NL">
              <a:latin typeface="Times New Roman" charset="0"/>
            </a:endParaRPr>
          </a:p>
        </p:txBody>
      </p:sp>
      <p:sp>
        <p:nvSpPr>
          <p:cNvPr id="78851" name="Slide Number Placeholder 3"/>
          <p:cNvSpPr txBox="1">
            <a:spLocks noGrp="1"/>
          </p:cNvSpPr>
          <p:nvPr/>
        </p:nvSpPr>
        <p:spPr bwMode="auto">
          <a:xfrm>
            <a:off x="3851275" y="9436100"/>
            <a:ext cx="29606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972" tIns="47486" rIns="94972" bIns="47486" anchor="b"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DE1F756B-A874-3147-BC6D-AB1E2FBEB274}" type="slidenum">
              <a:rPr lang="en-US" sz="1300" b="0" i="0">
                <a:solidFill>
                  <a:schemeClr val="tx1"/>
                </a:solidFill>
                <a:latin typeface="Times New Roman" charset="0"/>
              </a:rPr>
              <a:pPr algn="r" eaLnBrk="1" hangingPunct="1"/>
              <a:t>12</a:t>
            </a:fld>
            <a:endParaRPr lang="en-US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FB5EC02D-9025-F846-93A4-6733F48DFB36}" type="slidenum">
              <a:rPr lang="nl-NL" sz="1300" b="0" i="0">
                <a:solidFill>
                  <a:schemeClr val="tx1"/>
                </a:solidFill>
                <a:latin typeface="Times New Roman" charset="0"/>
              </a:rPr>
              <a:pPr/>
              <a:t>13</a:t>
            </a:fld>
            <a:endParaRPr lang="nl-NL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4903B1AB-3F51-E44A-AD5A-DEF7B225D886}" type="slidenum">
              <a:rPr lang="nl-NL" sz="1300" b="0" i="0">
                <a:solidFill>
                  <a:schemeClr val="tx1"/>
                </a:solidFill>
                <a:latin typeface="Times New Roman" charset="0"/>
              </a:rPr>
              <a:pPr/>
              <a:t>14</a:t>
            </a:fld>
            <a:endParaRPr lang="nl-NL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D42A812A-121B-C646-BD6B-37D3F3AC9CD2}" type="slidenum">
              <a:rPr lang="nl-NL" sz="1300" b="0" i="0">
                <a:solidFill>
                  <a:schemeClr val="tx1"/>
                </a:solidFill>
                <a:latin typeface="Times New Roman" charset="0"/>
              </a:rPr>
              <a:pPr/>
              <a:t>15</a:t>
            </a:fld>
            <a:endParaRPr lang="nl-NL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870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75EAD5F0-324B-7748-BCC6-90EF08B8E5CD}" type="slidenum">
              <a:rPr lang="nl-NL" sz="1300" b="0" i="0">
                <a:solidFill>
                  <a:schemeClr val="tx1"/>
                </a:solidFill>
                <a:latin typeface="Times New Roman" charset="0"/>
              </a:rPr>
              <a:pPr/>
              <a:t>16</a:t>
            </a:fld>
            <a:endParaRPr lang="nl-NL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8E6715-1476-45F3-B1CB-E4864E68E612}" type="slidenum">
              <a:rPr lang="nl-NL" smtClean="0"/>
              <a:pPr>
                <a:defRPr/>
              </a:pPr>
              <a:t>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12620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>
              <a:latin typeface="Times New Roman" charset="0"/>
            </a:endParaRP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94C39554-8D26-214A-9385-1659E8E3250A}" type="slidenum">
              <a:rPr lang="en-US" sz="1300" b="0" i="0">
                <a:solidFill>
                  <a:schemeClr val="tx1"/>
                </a:solidFill>
                <a:latin typeface="Times New Roman" charset="0"/>
              </a:rPr>
              <a:pPr/>
              <a:t>22</a:t>
            </a:fld>
            <a:endParaRPr lang="en-US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819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>
              <a:latin typeface="Times New Roman" charset="0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49923674-A03C-E74B-8A22-FA1AAE832582}" type="slidenum">
              <a:rPr lang="en-US" sz="1300" b="0" i="0">
                <a:solidFill>
                  <a:schemeClr val="tx1"/>
                </a:solidFill>
                <a:latin typeface="Times New Roman" charset="0"/>
              </a:rPr>
              <a:pPr/>
              <a:t>23</a:t>
            </a:fld>
            <a:endParaRPr lang="en-US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3343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>
              <a:latin typeface="Times New Roman" charset="0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A9AF3C02-B8B1-B742-9174-069550F008CF}" type="slidenum">
              <a:rPr lang="en-US" sz="1300" b="0" i="0">
                <a:solidFill>
                  <a:schemeClr val="tx1"/>
                </a:solidFill>
                <a:latin typeface="Times New Roman" charset="0"/>
              </a:rPr>
              <a:pPr/>
              <a:t>24</a:t>
            </a:fld>
            <a:endParaRPr lang="en-US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4464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>
              <a:latin typeface="Times New Roman" charset="0"/>
            </a:endParaRP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79F97886-40DB-DC49-BAEF-2D15F7EDE2D4}" type="slidenum">
              <a:rPr lang="en-US" sz="1300" b="0" i="0">
                <a:solidFill>
                  <a:schemeClr val="tx1"/>
                </a:solidFill>
                <a:latin typeface="Times New Roman" charset="0"/>
              </a:rPr>
              <a:pPr/>
              <a:t>25</a:t>
            </a:fld>
            <a:endParaRPr lang="en-US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385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51B6B946-DB06-B1ED-EE59-3AD9BFFEC3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44687186-E74C-3193-CA54-B9082E3FB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ACAF3D28-6FD3-6868-8E70-BF493E5CC6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B9C38A6F-DFB3-0C45-B6D8-73F66D0FB58F}" type="slidenum">
              <a:rPr lang="nl-NL" altLang="en-CH" sz="1300" b="0" i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</a:t>
            </a:fld>
            <a:endParaRPr lang="nl-NL" altLang="en-CH" sz="1300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>
            <a:extLst>
              <a:ext uri="{FF2B5EF4-FFF2-40B4-BE49-F238E27FC236}">
                <a16:creationId xmlns:a16="http://schemas.microsoft.com/office/drawing/2014/main" id="{0DBFFF74-E554-7D53-3436-5B1C1C6545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2" name="Notes Placeholder 2">
            <a:extLst>
              <a:ext uri="{FF2B5EF4-FFF2-40B4-BE49-F238E27FC236}">
                <a16:creationId xmlns:a16="http://schemas.microsoft.com/office/drawing/2014/main" id="{15F11D5B-1BD5-D939-DED5-893FC5AC0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>
              <a:ea typeface="ＭＳ Ｐゴシック" panose="020B0600070205080204" pitchFamily="34" charset="-128"/>
            </a:endParaRPr>
          </a:p>
        </p:txBody>
      </p:sp>
      <p:sp>
        <p:nvSpPr>
          <p:cNvPr id="40963" name="Slide Number Placeholder 3">
            <a:extLst>
              <a:ext uri="{FF2B5EF4-FFF2-40B4-BE49-F238E27FC236}">
                <a16:creationId xmlns:a16="http://schemas.microsoft.com/office/drawing/2014/main" id="{341A95B1-F8B3-38E5-99C0-F99F34BB39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937A550D-5088-AE41-886C-535AD8E4A9C0}" type="slidenum">
              <a:rPr lang="en-US" altLang="en-CH" sz="1300" b="0" i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26</a:t>
            </a:fld>
            <a:endParaRPr lang="en-US" altLang="en-CH" sz="1300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D7D1CEEF-B043-E30F-D039-ADD8F35706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AE18BF04-3A9C-23A5-9A40-20309A5BD8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8ED806C5-998D-8E3A-36A8-153167B8FD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0472397E-EB9F-2E4A-88E5-8F144F9CF464}" type="slidenum">
              <a:rPr lang="en-US" altLang="en-CH" sz="1300" b="0" i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27</a:t>
            </a:fld>
            <a:endParaRPr lang="en-US" altLang="en-CH" sz="1300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4929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>
            <a:extLst>
              <a:ext uri="{FF2B5EF4-FFF2-40B4-BE49-F238E27FC236}">
                <a16:creationId xmlns:a16="http://schemas.microsoft.com/office/drawing/2014/main" id="{97829F20-A3F2-261C-7ED9-5956D000D8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8" name="Notes Placeholder 2">
            <a:extLst>
              <a:ext uri="{FF2B5EF4-FFF2-40B4-BE49-F238E27FC236}">
                <a16:creationId xmlns:a16="http://schemas.microsoft.com/office/drawing/2014/main" id="{DC772339-3C73-875C-9BDC-2D02FFD76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en-CH">
              <a:ea typeface="ＭＳ Ｐゴシック" panose="020B0600070205080204" pitchFamily="34" charset="-128"/>
            </a:endParaRPr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B66F9E9B-F9E5-B1AC-FA74-988A2E5202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493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49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8570344-A9A6-E242-B93F-5A92968AF307}" type="slidenum">
              <a:rPr lang="en-US" altLang="en-CH" smtClean="0"/>
              <a:pPr>
                <a:spcBef>
                  <a:spcPct val="0"/>
                </a:spcBef>
              </a:pPr>
              <a:t>53</a:t>
            </a:fld>
            <a:endParaRPr lang="en-US" altLang="en-CH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lide Image Placeholder 1">
            <a:extLst>
              <a:ext uri="{FF2B5EF4-FFF2-40B4-BE49-F238E27FC236}">
                <a16:creationId xmlns:a16="http://schemas.microsoft.com/office/drawing/2014/main" id="{03C2EEAF-C6C0-9F9E-DBB4-CF2B663333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Notes Placeholder 2">
            <a:extLst>
              <a:ext uri="{FF2B5EF4-FFF2-40B4-BE49-F238E27FC236}">
                <a16:creationId xmlns:a16="http://schemas.microsoft.com/office/drawing/2014/main" id="{08CF78B0-8F13-1ED7-017B-6EEDB43F6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108547" name="Slide Number Placeholder 3">
            <a:extLst>
              <a:ext uri="{FF2B5EF4-FFF2-40B4-BE49-F238E27FC236}">
                <a16:creationId xmlns:a16="http://schemas.microsoft.com/office/drawing/2014/main" id="{6C3CB579-65A7-03EE-AD20-32476793B5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BC851689-EB8A-C146-8739-252E4F42096B}" type="slidenum">
              <a:rPr lang="nl-NL" altLang="en-CH" sz="1300" b="0" i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66</a:t>
            </a:fld>
            <a:endParaRPr lang="nl-NL" altLang="en-CH" sz="1300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Slide Image Placeholder 1">
            <a:extLst>
              <a:ext uri="{FF2B5EF4-FFF2-40B4-BE49-F238E27FC236}">
                <a16:creationId xmlns:a16="http://schemas.microsoft.com/office/drawing/2014/main" id="{A7CC15D1-BE66-F9C2-758F-E1C20DAF35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8" name="Notes Placeholder 2">
            <a:extLst>
              <a:ext uri="{FF2B5EF4-FFF2-40B4-BE49-F238E27FC236}">
                <a16:creationId xmlns:a16="http://schemas.microsoft.com/office/drawing/2014/main" id="{DAC369E3-E9C5-56C6-D24C-43A5D5545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83E90362-E142-B27C-B913-1BDBA33605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AE1F6E80-6512-474B-8B7F-43E2B7619A3E}" type="slidenum">
              <a:rPr lang="nl-NL" altLang="en-CH" sz="1300" b="0" i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68</a:t>
            </a:fld>
            <a:endParaRPr lang="nl-NL" altLang="en-CH" sz="1300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Slide Image Placeholder 1">
            <a:extLst>
              <a:ext uri="{FF2B5EF4-FFF2-40B4-BE49-F238E27FC236}">
                <a16:creationId xmlns:a16="http://schemas.microsoft.com/office/drawing/2014/main" id="{8E26DCDA-692F-2A1F-B5AF-0E80160910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4" name="Notes Placeholder 2">
            <a:extLst>
              <a:ext uri="{FF2B5EF4-FFF2-40B4-BE49-F238E27FC236}">
                <a16:creationId xmlns:a16="http://schemas.microsoft.com/office/drawing/2014/main" id="{7761217E-6D0B-CBDB-35FA-D2EEE1D2C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115715" name="Slide Number Placeholder 3">
            <a:extLst>
              <a:ext uri="{FF2B5EF4-FFF2-40B4-BE49-F238E27FC236}">
                <a16:creationId xmlns:a16="http://schemas.microsoft.com/office/drawing/2014/main" id="{E9704EBA-C257-BDF0-ADF1-3A495B6686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C4EE68EA-7633-4840-AF45-F686108B0B93}" type="slidenum">
              <a:rPr lang="nl-NL" altLang="en-CH" sz="1300" b="0" i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69</a:t>
            </a:fld>
            <a:endParaRPr lang="nl-NL" altLang="en-CH" sz="1300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F5FD4B1D-D6C8-5447-B73C-9CB5C2C52128}" type="slidenum">
              <a:rPr lang="nl-NL" sz="1300" b="0" i="0">
                <a:solidFill>
                  <a:schemeClr val="tx1"/>
                </a:solidFill>
                <a:latin typeface="Times New Roman" charset="0"/>
              </a:rPr>
              <a:pPr/>
              <a:t>5</a:t>
            </a:fld>
            <a:endParaRPr lang="nl-NL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38296A24-82BD-4E4A-AC66-9280F4F48E90}" type="slidenum">
              <a:rPr lang="nl-NL" sz="1300" b="0" i="0">
                <a:solidFill>
                  <a:schemeClr val="tx1"/>
                </a:solidFill>
                <a:latin typeface="Times New Roman" charset="0"/>
              </a:rPr>
              <a:pPr/>
              <a:t>6</a:t>
            </a:fld>
            <a:endParaRPr lang="nl-NL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5A22C676-6720-5844-8C9C-2D904C6B1622}" type="slidenum">
              <a:rPr lang="nl-NL" sz="1300" b="0" i="0">
                <a:solidFill>
                  <a:schemeClr val="tx1"/>
                </a:solidFill>
                <a:latin typeface="Times New Roman" charset="0"/>
              </a:rPr>
              <a:pPr/>
              <a:t>7</a:t>
            </a:fld>
            <a:endParaRPr lang="nl-NL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25354B2A-1D4A-7449-89AD-AA370A529416}" type="slidenum">
              <a:rPr lang="nl-NL" sz="1300" b="0" i="0">
                <a:solidFill>
                  <a:schemeClr val="tx1"/>
                </a:solidFill>
                <a:latin typeface="Times New Roman" charset="0"/>
              </a:rPr>
              <a:pPr/>
              <a:t>8</a:t>
            </a:fld>
            <a:endParaRPr lang="nl-NL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nl-NL">
              <a:latin typeface="Times New Roman" charset="0"/>
            </a:endParaRPr>
          </a:p>
        </p:txBody>
      </p:sp>
      <p:sp>
        <p:nvSpPr>
          <p:cNvPr id="72707" name="Slide Number Placeholder 3"/>
          <p:cNvSpPr txBox="1">
            <a:spLocks noGrp="1"/>
          </p:cNvSpPr>
          <p:nvPr/>
        </p:nvSpPr>
        <p:spPr bwMode="auto">
          <a:xfrm>
            <a:off x="3851275" y="9436100"/>
            <a:ext cx="29606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972" tIns="47486" rIns="94972" bIns="47486" anchor="b"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9C63FBC3-323E-5640-B9F3-FDE54BAA7410}" type="slidenum">
              <a:rPr lang="en-US" sz="1300" b="0" i="0">
                <a:solidFill>
                  <a:schemeClr val="tx1"/>
                </a:solidFill>
                <a:latin typeface="Times New Roman" charset="0"/>
              </a:rPr>
              <a:pPr algn="r" eaLnBrk="1" hangingPunct="1"/>
              <a:t>9</a:t>
            </a:fld>
            <a:endParaRPr lang="en-US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nl-NL">
              <a:latin typeface="Times New Roman" charset="0"/>
            </a:endParaRPr>
          </a:p>
        </p:txBody>
      </p:sp>
      <p:sp>
        <p:nvSpPr>
          <p:cNvPr id="74755" name="Slide Number Placeholder 3"/>
          <p:cNvSpPr txBox="1">
            <a:spLocks noGrp="1"/>
          </p:cNvSpPr>
          <p:nvPr/>
        </p:nvSpPr>
        <p:spPr bwMode="auto">
          <a:xfrm>
            <a:off x="3851275" y="9436100"/>
            <a:ext cx="29606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972" tIns="47486" rIns="94972" bIns="47486" anchor="b"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B9170827-8E03-FB4B-8B5D-339C8A21DE66}" type="slidenum">
              <a:rPr lang="en-US" sz="1300" b="0" i="0">
                <a:solidFill>
                  <a:schemeClr val="tx1"/>
                </a:solidFill>
                <a:latin typeface="Times New Roman" charset="0"/>
              </a:rPr>
              <a:pPr algn="r" eaLnBrk="1" hangingPunct="1"/>
              <a:t>10</a:t>
            </a:fld>
            <a:endParaRPr lang="en-US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>
              <a:latin typeface="Times New Roman" charset="0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49325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fld id="{012576EE-6F90-CE41-AA63-FF0C65EFBC3D}" type="slidenum">
              <a:rPr lang="en-US" sz="1300" b="0" i="0">
                <a:solidFill>
                  <a:schemeClr val="tx1"/>
                </a:solidFill>
                <a:latin typeface="Times New Roman" charset="0"/>
              </a:rPr>
              <a:pPr/>
              <a:t>11</a:t>
            </a:fld>
            <a:endParaRPr lang="en-US" sz="1300" b="0" i="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862798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2769543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1209902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38100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95700"/>
            <a:ext cx="38100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2061454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304800"/>
            <a:ext cx="7772400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990600"/>
            <a:ext cx="38100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38100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695700"/>
            <a:ext cx="38100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695700"/>
            <a:ext cx="3810000" cy="2552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808877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2603661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7763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400800" cy="762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295400"/>
            <a:ext cx="4267200" cy="4953000"/>
          </a:xfrm>
        </p:spPr>
        <p:txBody>
          <a:bodyPr/>
          <a:lstStyle>
            <a:lvl1pPr>
              <a:defRPr sz="240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1800">
                <a:solidFill>
                  <a:srgbClr val="3333FF"/>
                </a:solidFill>
              </a:defRPr>
            </a:lvl2pPr>
            <a:lvl3pPr>
              <a:defRPr sz="1600"/>
            </a:lvl3pPr>
            <a:lvl4pPr>
              <a:defRPr sz="1600">
                <a:solidFill>
                  <a:srgbClr val="FF0000"/>
                </a:solidFill>
              </a:defRPr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55020"/>
            <a:ext cx="2133600" cy="1524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Verdana" pitchFamily="34" charset="0"/>
                <a:ea typeface="b"/>
                <a:cs typeface="b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0" y="6616614"/>
            <a:ext cx="4572000" cy="241385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Verdana" pitchFamily="34" charset="0"/>
                <a:ea typeface="b"/>
                <a:cs typeface="b"/>
              </a:defRPr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51640" y="6616615"/>
            <a:ext cx="963760" cy="24138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2500F045-059B-2643-B2F0-FBDC6A29CDBE}" type="slidenum">
              <a:rPr lang="en-US"/>
              <a:pPr>
                <a:defRPr/>
              </a:pPr>
              <a:t>‹#›</a:t>
            </a:fld>
            <a:r>
              <a:rPr lang="en-US"/>
              <a:t>/67</a:t>
            </a:r>
          </a:p>
        </p:txBody>
      </p:sp>
    </p:spTree>
    <p:extLst>
      <p:ext uri="{BB962C8B-B14F-4D97-AF65-F5344CB8AC3E}">
        <p14:creationId xmlns:p14="http://schemas.microsoft.com/office/powerpoint/2010/main" val="1871459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 voor veel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0">
            <a:extLst>
              <a:ext uri="{FF2B5EF4-FFF2-40B4-BE49-F238E27FC236}">
                <a16:creationId xmlns:a16="http://schemas.microsoft.com/office/drawing/2014/main" id="{63E001BF-4922-A561-A5AD-89511394C25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693095" y="202980"/>
            <a:ext cx="7940004" cy="53093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spAutoFit/>
          </a:bodyPr>
          <a:lstStyle>
            <a:lvl1pPr>
              <a:defRPr>
                <a:solidFill>
                  <a:schemeClr val="accent2"/>
                </a:solidFill>
                <a:effectLst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305074" y="1185316"/>
            <a:ext cx="8329612" cy="112646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/>
            </a:lvl1pPr>
            <a:lvl2pPr>
              <a:defRPr sz="1600"/>
            </a:lvl2pPr>
            <a:lvl3pPr>
              <a:defRPr sz="140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Rectangle 31">
            <a:extLst>
              <a:ext uri="{FF2B5EF4-FFF2-40B4-BE49-F238E27FC236}">
                <a16:creationId xmlns:a16="http://schemas.microsoft.com/office/drawing/2014/main" id="{2BE1F57C-AE57-AE01-2E30-E0A1F854B18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50" b="0" i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30647B2-A902-DB47-9122-29A87E7020C0}" type="slidenum">
              <a:rPr lang="nl-NL" altLang="en-CH"/>
              <a:pPr>
                <a:defRPr/>
              </a:pPr>
              <a:t>‹#›</a:t>
            </a:fld>
            <a:endParaRPr lang="nl-NL" altLang="en-CH" dirty="0"/>
          </a:p>
        </p:txBody>
      </p:sp>
    </p:spTree>
    <p:extLst>
      <p:ext uri="{BB962C8B-B14F-4D97-AF65-F5344CB8AC3E}">
        <p14:creationId xmlns:p14="http://schemas.microsoft.com/office/powerpoint/2010/main" val="101097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78505" y="6578210"/>
            <a:ext cx="77724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2865837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2300230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112083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2966352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2215606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296010" y="6592215"/>
            <a:ext cx="6847655" cy="21642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3174805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180789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</p:spTree>
    <p:extLst>
      <p:ext uri="{BB962C8B-B14F-4D97-AF65-F5344CB8AC3E}">
        <p14:creationId xmlns:p14="http://schemas.microsoft.com/office/powerpoint/2010/main" val="158203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77000"/>
            <a:ext cx="777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 i="0"/>
            </a:lvl1pPr>
          </a:lstStyle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2" name="Line 10"/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  <p:sldLayoutId id="2147484001" r:id="rId12"/>
    <p:sldLayoutId id="2147484002" r:id="rId13"/>
    <p:sldLayoutId id="2147484003" r:id="rId14"/>
    <p:sldLayoutId id="2147484004" r:id="rId15"/>
    <p:sldLayoutId id="2147484005" r:id="rId16"/>
    <p:sldLayoutId id="2147484006" r:id="rId17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46.emf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0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6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hyperlink" Target="https://indico.cern.ch/event/51958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emf"/><Relationship Id="rId3" Type="http://schemas.openxmlformats.org/officeDocument/2006/relationships/image" Target="../media/image66.png"/><Relationship Id="rId7" Type="http://schemas.openxmlformats.org/officeDocument/2006/relationships/oleObject" Target="../embeddings/oleObject3.bin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11" Type="http://schemas.openxmlformats.org/officeDocument/2006/relationships/image" Target="../media/image6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9.emf"/><Relationship Id="rId4" Type="http://schemas.openxmlformats.org/officeDocument/2006/relationships/image" Target="../media/image64.png"/><Relationship Id="rId9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ckmfitter.in2p3.fr/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hyperlink" Target="http://www.utfit.org/UTfit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hyperlink" Target="http://arxiv.org/abs/2309.09728" TargetMode="External"/><Relationship Id="rId4" Type="http://schemas.openxmlformats.org/officeDocument/2006/relationships/image" Target="../media/image8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rxiv.org/abs/2309.09728" TargetMode="External"/><Relationship Id="rId4" Type="http://schemas.openxmlformats.org/officeDocument/2006/relationships/image" Target="../media/image80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2309.09728" TargetMode="External"/><Relationship Id="rId3" Type="http://schemas.openxmlformats.org/officeDocument/2006/relationships/image" Target="../media/image87.png"/><Relationship Id="rId7" Type="http://schemas.openxmlformats.org/officeDocument/2006/relationships/image" Target="../media/image90.emf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emf"/><Relationship Id="rId4" Type="http://schemas.openxmlformats.org/officeDocument/2006/relationships/oleObject" Target="../embeddings/oleObject5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emf"/><Relationship Id="rId4" Type="http://schemas.openxmlformats.org/officeDocument/2006/relationships/image" Target="../media/image95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emf"/><Relationship Id="rId4" Type="http://schemas.openxmlformats.org/officeDocument/2006/relationships/image" Target="../media/image95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e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2012.05143" TargetMode="External"/><Relationship Id="rId3" Type="http://schemas.openxmlformats.org/officeDocument/2006/relationships/image" Target="../media/image104.emf"/><Relationship Id="rId7" Type="http://schemas.openxmlformats.org/officeDocument/2006/relationships/image" Target="../media/image109.emf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emf"/><Relationship Id="rId5" Type="http://schemas.openxmlformats.org/officeDocument/2006/relationships/image" Target="../media/image107.emf"/><Relationship Id="rId4" Type="http://schemas.openxmlformats.org/officeDocument/2006/relationships/image" Target="../media/image105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emf"/><Relationship Id="rId3" Type="http://schemas.openxmlformats.org/officeDocument/2006/relationships/image" Target="../media/image70.png"/><Relationship Id="rId7" Type="http://schemas.openxmlformats.org/officeDocument/2006/relationships/hyperlink" Target="https://arxiv.org/abs/1806.08783" TargetMode="External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eg"/><Relationship Id="rId5" Type="http://schemas.openxmlformats.org/officeDocument/2006/relationships/image" Target="../media/image111.png"/><Relationship Id="rId4" Type="http://schemas.openxmlformats.org/officeDocument/2006/relationships/hyperlink" Target="https://arxiv.org/abs/2212.0686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6.jpeg"/><Relationship Id="rId4" Type="http://schemas.openxmlformats.org/officeDocument/2006/relationships/image" Target="../media/image15.e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hyperlink" Target="https://www.nikhef.nl/~pkoppenb/particles.html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hyperlink" Target="http://arxiv.org/abs/1707.01621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emf"/><Relationship Id="rId5" Type="http://schemas.openxmlformats.org/officeDocument/2006/relationships/hyperlink" Target="http://arxiv.org/abs/1809.07752" TargetMode="External"/><Relationship Id="rId4" Type="http://schemas.openxmlformats.org/officeDocument/2006/relationships/image" Target="../media/image11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pdg.lbl.gov/2023/reviews/rpp2023-rev-naming-scheme-hadrons.pdf" TargetMode="External"/><Relationship Id="rId2" Type="http://schemas.openxmlformats.org/officeDocument/2006/relationships/image" Target="../media/image120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3.emf"/><Relationship Id="rId7" Type="http://schemas.openxmlformats.org/officeDocument/2006/relationships/image" Target="../media/image126.emf"/><Relationship Id="rId12" Type="http://schemas.openxmlformats.org/officeDocument/2006/relationships/hyperlink" Target="http://arxiv.org/abs/2109.01038" TargetMode="External"/><Relationship Id="rId2" Type="http://schemas.openxmlformats.org/officeDocument/2006/relationships/image" Target="../media/image122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2009.00025" TargetMode="External"/><Relationship Id="rId11" Type="http://schemas.openxmlformats.org/officeDocument/2006/relationships/hyperlink" Target="http://arxiv.org/abs/1904.03947" TargetMode="External"/><Relationship Id="rId5" Type="http://schemas.openxmlformats.org/officeDocument/2006/relationships/image" Target="../media/image125.emf"/><Relationship Id="rId10" Type="http://schemas.openxmlformats.org/officeDocument/2006/relationships/hyperlink" Target="http://arxiv.org/abs/2009.06619" TargetMode="External"/><Relationship Id="rId4" Type="http://schemas.openxmlformats.org/officeDocument/2006/relationships/image" Target="../media/image124.emf"/><Relationship Id="rId9" Type="http://schemas.openxmlformats.org/officeDocument/2006/relationships/hyperlink" Target="http://arxiv.org/abs/2006.16957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emf"/><Relationship Id="rId2" Type="http://schemas.openxmlformats.org/officeDocument/2006/relationships/image" Target="../media/image128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2" Type="http://schemas.openxmlformats.org/officeDocument/2006/relationships/image" Target="../media/image130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2" Type="http://schemas.openxmlformats.org/officeDocument/2006/relationships/image" Target="../media/image13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302.02886" TargetMode="External"/><Relationship Id="rId2" Type="http://schemas.openxmlformats.org/officeDocument/2006/relationships/image" Target="../media/image135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hflav-eos.web.cern.ch/hflav-eos/semi/fall22/html/RDsDsstar/RDRDs.html" TargetMode="External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305.01463" TargetMode="External"/><Relationship Id="rId2" Type="http://schemas.openxmlformats.org/officeDocument/2006/relationships/hyperlink" Target="https://hflav-eos.web.cern.ch/hflav-eos/semi/fall22/html/RDsDsstar/RDRD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9.png"/><Relationship Id="rId4" Type="http://schemas.openxmlformats.org/officeDocument/2006/relationships/image" Target="../media/image138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2" Type="http://schemas.openxmlformats.org/officeDocument/2006/relationships/image" Target="../media/image132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emf"/><Relationship Id="rId7" Type="http://schemas.openxmlformats.org/officeDocument/2006/relationships/image" Target="../media/image14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emf"/><Relationship Id="rId5" Type="http://schemas.openxmlformats.org/officeDocument/2006/relationships/image" Target="../media/image142.emf"/><Relationship Id="rId4" Type="http://schemas.openxmlformats.org/officeDocument/2006/relationships/image" Target="../media/image141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emf"/><Relationship Id="rId2" Type="http://schemas.openxmlformats.org/officeDocument/2006/relationships/image" Target="../media/image145.e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23.emf"/><Relationship Id="rId4" Type="http://schemas.openxmlformats.org/officeDocument/2006/relationships/image" Target="../media/image22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003.04831" TargetMode="External"/><Relationship Id="rId2" Type="http://schemas.openxmlformats.org/officeDocument/2006/relationships/image" Target="../media/image150.e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emf"/><Relationship Id="rId7" Type="http://schemas.openxmlformats.org/officeDocument/2006/relationships/image" Target="../media/image157.emf"/><Relationship Id="rId2" Type="http://schemas.openxmlformats.org/officeDocument/2006/relationships/image" Target="../media/image15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emf"/><Relationship Id="rId5" Type="http://schemas.openxmlformats.org/officeDocument/2006/relationships/image" Target="../media/image155.emf"/><Relationship Id="rId4" Type="http://schemas.openxmlformats.org/officeDocument/2006/relationships/image" Target="../media/image154.emf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png"/><Relationship Id="rId3" Type="http://schemas.openxmlformats.org/officeDocument/2006/relationships/image" Target="../media/image159.png"/><Relationship Id="rId7" Type="http://schemas.openxmlformats.org/officeDocument/2006/relationships/image" Target="../media/image161.png"/><Relationship Id="rId12" Type="http://schemas.openxmlformats.org/officeDocument/2006/relationships/hyperlink" Target="http://arxiv.org/abs/2012.13241" TargetMode="External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2003.04831" TargetMode="External"/><Relationship Id="rId11" Type="http://schemas.openxmlformats.org/officeDocument/2006/relationships/hyperlink" Target="https://indico.cern.ch/event/1055780/" TargetMode="External"/><Relationship Id="rId5" Type="http://schemas.openxmlformats.org/officeDocument/2006/relationships/hyperlink" Target="http://arxiv.org/abs/2107.13428" TargetMode="External"/><Relationship Id="rId10" Type="http://schemas.openxmlformats.org/officeDocument/2006/relationships/image" Target="../media/image164.emf"/><Relationship Id="rId4" Type="http://schemas.openxmlformats.org/officeDocument/2006/relationships/image" Target="../media/image160.jpeg"/><Relationship Id="rId9" Type="http://schemas.openxmlformats.org/officeDocument/2006/relationships/image" Target="../media/image163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3.02508" TargetMode="External"/><Relationship Id="rId2" Type="http://schemas.openxmlformats.org/officeDocument/2006/relationships/hyperlink" Target="https://arxiv.org/abs/2003.0399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5.emf"/><Relationship Id="rId4" Type="http://schemas.openxmlformats.org/officeDocument/2006/relationships/image" Target="../media/image132.emf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emf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emf"/><Relationship Id="rId3" Type="http://schemas.openxmlformats.org/officeDocument/2006/relationships/hyperlink" Target="http://arxiv.org/abs/2108.09284" TargetMode="External"/><Relationship Id="rId7" Type="http://schemas.openxmlformats.org/officeDocument/2006/relationships/image" Target="../media/image170.emf"/><Relationship Id="rId2" Type="http://schemas.openxmlformats.org/officeDocument/2006/relationships/image" Target="../media/image167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69.emf"/><Relationship Id="rId4" Type="http://schemas.openxmlformats.org/officeDocument/2006/relationships/image" Target="../media/image168.e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1810424" TargetMode="External"/><Relationship Id="rId2" Type="http://schemas.openxmlformats.org/officeDocument/2006/relationships/image" Target="../media/image172.em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emf"/><Relationship Id="rId7" Type="http://schemas.openxmlformats.org/officeDocument/2006/relationships/image" Target="../media/image175.emf"/><Relationship Id="rId2" Type="http://schemas.openxmlformats.org/officeDocument/2006/relationships/image" Target="../media/image17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emf"/><Relationship Id="rId5" Type="http://schemas.openxmlformats.org/officeDocument/2006/relationships/hyperlink" Target="http://arxiv.org/abs/2103.06810" TargetMode="External"/><Relationship Id="rId4" Type="http://schemas.openxmlformats.org/officeDocument/2006/relationships/hyperlink" Target="http://arxiv.org/abs/2108.09284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7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emf"/><Relationship Id="rId2" Type="http://schemas.openxmlformats.org/officeDocument/2006/relationships/image" Target="../media/image178.emf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44.emf"/><Relationship Id="rId4" Type="http://schemas.openxmlformats.org/officeDocument/2006/relationships/image" Target="../media/image180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emf"/><Relationship Id="rId2" Type="http://schemas.openxmlformats.org/officeDocument/2006/relationships/image" Target="../media/image180.emf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arxiv.org/abs/hep-ph/9704376" TargetMode="External"/><Relationship Id="rId5" Type="http://schemas.openxmlformats.org/officeDocument/2006/relationships/image" Target="../media/image182.png"/><Relationship Id="rId4" Type="http://schemas.openxmlformats.org/officeDocument/2006/relationships/image" Target="../media/image181.e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83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5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emf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1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emf"/><Relationship Id="rId2" Type="http://schemas.openxmlformats.org/officeDocument/2006/relationships/hyperlink" Target="https://indico.cern.ch/event/105578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4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rxiv.org/abs/2312.09115" TargetMode="External"/><Relationship Id="rId4" Type="http://schemas.openxmlformats.org/officeDocument/2006/relationships/hyperlink" Target="http://arxiv.org/abs/2312.09102" TargetMode="Externa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emf"/><Relationship Id="rId2" Type="http://schemas.openxmlformats.org/officeDocument/2006/relationships/image" Target="../media/image190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2103.11769" TargetMode="External"/><Relationship Id="rId5" Type="http://schemas.openxmlformats.org/officeDocument/2006/relationships/image" Target="../media/image192.emf"/><Relationship Id="rId4" Type="http://schemas.openxmlformats.org/officeDocument/2006/relationships/oleObject" Target="../embeddings/oleObject8.bin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emf"/><Relationship Id="rId7" Type="http://schemas.openxmlformats.org/officeDocument/2006/relationships/image" Target="../media/image193.emf"/><Relationship Id="rId2" Type="http://schemas.openxmlformats.org/officeDocument/2006/relationships/image" Target="../media/image190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2212.09152" TargetMode="External"/><Relationship Id="rId5" Type="http://schemas.openxmlformats.org/officeDocument/2006/relationships/image" Target="../media/image192.emf"/><Relationship Id="rId4" Type="http://schemas.openxmlformats.org/officeDocument/2006/relationships/oleObject" Target="../embeddings/oleObject9.bin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4.png"/><Relationship Id="rId3" Type="http://schemas.openxmlformats.org/officeDocument/2006/relationships/image" Target="../media/image191.emf"/><Relationship Id="rId7" Type="http://schemas.openxmlformats.org/officeDocument/2006/relationships/image" Target="../media/image193.emf"/><Relationship Id="rId2" Type="http://schemas.openxmlformats.org/officeDocument/2006/relationships/image" Target="../media/image190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2212.09152" TargetMode="External"/><Relationship Id="rId5" Type="http://schemas.openxmlformats.org/officeDocument/2006/relationships/image" Target="../media/image192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9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196.emf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24346" TargetMode="External"/><Relationship Id="rId2" Type="http://schemas.openxmlformats.org/officeDocument/2006/relationships/image" Target="../media/image197.emf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24346" TargetMode="External"/><Relationship Id="rId2" Type="http://schemas.openxmlformats.org/officeDocument/2006/relationships/image" Target="../media/image197.emf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000" b="0" i="0"/>
              <a:t>N.Tuning - May 2025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31988"/>
            <a:ext cx="7772400" cy="1668462"/>
          </a:xfrm>
        </p:spPr>
        <p:txBody>
          <a:bodyPr/>
          <a:lstStyle/>
          <a:p>
            <a:pPr eaLnBrk="1" hangingPunct="1"/>
            <a:r>
              <a:rPr lang="en-GB" dirty="0"/>
              <a:t>Collider Experiments: the LHC &amp; Beyond 3 </a:t>
            </a:r>
            <a:br>
              <a:rPr lang="en-US" dirty="0">
                <a:latin typeface="Verdana" charset="0"/>
              </a:rPr>
            </a:br>
            <a:br>
              <a:rPr lang="en-US" dirty="0">
                <a:latin typeface="Verdana" charset="0"/>
              </a:rPr>
            </a:br>
            <a:br>
              <a:rPr lang="en-US" dirty="0">
                <a:latin typeface="Verdana" charset="0"/>
              </a:rPr>
            </a:br>
            <a:endParaRPr lang="en-US" i="1" dirty="0">
              <a:latin typeface="Verdana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r>
              <a:rPr lang="en-US" dirty="0">
                <a:latin typeface="Verdana" charset="0"/>
              </a:rPr>
              <a:t>N. Tuning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09600" y="685800"/>
            <a:ext cx="78486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17500"/>
            <a:ext cx="7772400" cy="457200"/>
          </a:xfrm>
        </p:spPr>
        <p:txBody>
          <a:bodyPr/>
          <a:lstStyle/>
          <a:p>
            <a:pPr eaLnBrk="1" hangingPunct="1"/>
            <a:r>
              <a:rPr lang="en-US">
                <a:latin typeface="Verdana" charset="0"/>
              </a:rPr>
              <a:t>Historical perspective: charm: GIM-mechanism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82700"/>
            <a:ext cx="7772400" cy="5257800"/>
          </a:xfrm>
        </p:spPr>
        <p:txBody>
          <a:bodyPr/>
          <a:lstStyle/>
          <a:p>
            <a:pPr eaLnBrk="1" hangingPunct="1"/>
            <a:r>
              <a:rPr lang="en-US" dirty="0">
                <a:latin typeface="Verdana" charset="0"/>
              </a:rPr>
              <a:t>Solution to K</a:t>
            </a:r>
            <a:r>
              <a:rPr lang="en-US" baseline="30000" dirty="0">
                <a:latin typeface="Verdana" charset="0"/>
              </a:rPr>
              <a:t>0</a:t>
            </a:r>
            <a:r>
              <a:rPr lang="en-US" dirty="0">
                <a:latin typeface="Verdana" charset="0"/>
              </a:rPr>
              <a:t> decay problem in 1970 by Glashow, Iliopoulos and </a:t>
            </a:r>
            <a:r>
              <a:rPr lang="en-US" dirty="0" err="1">
                <a:latin typeface="Verdana" charset="0"/>
              </a:rPr>
              <a:t>Maiani</a:t>
            </a:r>
            <a:r>
              <a:rPr lang="en-US" dirty="0">
                <a:latin typeface="Verdana" charset="0"/>
              </a:rPr>
              <a:t> </a:t>
            </a:r>
            <a:r>
              <a:rPr lang="en-US" dirty="0">
                <a:latin typeface="Verdana" charset="0"/>
                <a:sym typeface="Wingdings" charset="0"/>
              </a:rPr>
              <a:t> postulate existence of 4</a:t>
            </a:r>
            <a:r>
              <a:rPr lang="en-US" baseline="30000" dirty="0">
                <a:latin typeface="Verdana" charset="0"/>
                <a:sym typeface="Wingdings" charset="0"/>
              </a:rPr>
              <a:t>th</a:t>
            </a:r>
            <a:r>
              <a:rPr lang="en-US" dirty="0">
                <a:latin typeface="Verdana" charset="0"/>
                <a:sym typeface="Wingdings" charset="0"/>
              </a:rPr>
              <a:t> quark </a:t>
            </a:r>
          </a:p>
          <a:p>
            <a:pPr lvl="1" eaLnBrk="1" hangingPunct="1"/>
            <a:r>
              <a:rPr lang="en-US" dirty="0">
                <a:latin typeface="Verdana" charset="0"/>
                <a:sym typeface="Wingdings" charset="0"/>
              </a:rPr>
              <a:t>Two ‘up-type’ quarks decay into rotated ‘down-type’ states</a:t>
            </a:r>
          </a:p>
          <a:p>
            <a:pPr lvl="1" eaLnBrk="1" hangingPunct="1"/>
            <a:r>
              <a:rPr lang="en-US" dirty="0">
                <a:latin typeface="Verdana" charset="0"/>
                <a:sym typeface="Wingdings" charset="0"/>
              </a:rPr>
              <a:t>Appealing symmetry between generations</a:t>
            </a:r>
          </a:p>
          <a:p>
            <a:pPr eaLnBrk="1" hangingPunct="1"/>
            <a:endParaRPr lang="en-US" dirty="0">
              <a:latin typeface="Verdana" charset="0"/>
              <a:sym typeface="Wingdings" charset="0"/>
            </a:endParaRPr>
          </a:p>
          <a:p>
            <a:pPr eaLnBrk="1" hangingPunct="1"/>
            <a:endParaRPr lang="en-US" dirty="0">
              <a:latin typeface="Verdana" charset="0"/>
              <a:sym typeface="Wingdings" charset="0"/>
            </a:endParaRPr>
          </a:p>
          <a:p>
            <a:pPr eaLnBrk="1" hangingPunct="1"/>
            <a:endParaRPr lang="en-US" dirty="0">
              <a:latin typeface="Verdana" charset="0"/>
              <a:sym typeface="Wingdings" charset="0"/>
            </a:endParaRPr>
          </a:p>
          <a:p>
            <a:pPr eaLnBrk="1" hangingPunct="1"/>
            <a:endParaRPr lang="en-US" dirty="0">
              <a:latin typeface="Verdana" charset="0"/>
              <a:sym typeface="Wingdings" charset="0"/>
            </a:endParaRPr>
          </a:p>
          <a:p>
            <a:pPr lvl="1" eaLnBrk="1" hangingPunct="1"/>
            <a:endParaRPr lang="en-US" dirty="0">
              <a:latin typeface="Verdana" charset="0"/>
              <a:sym typeface="Wingdings" charset="0"/>
            </a:endParaRPr>
          </a:p>
          <a:p>
            <a:pPr lvl="1" eaLnBrk="1" hangingPunct="1"/>
            <a:endParaRPr lang="en-US" dirty="0">
              <a:latin typeface="Verdana" charset="0"/>
              <a:sym typeface="Wingdings" charset="0"/>
            </a:endParaRPr>
          </a:p>
          <a:p>
            <a:pPr lvl="1" eaLnBrk="1" hangingPunct="1"/>
            <a:endParaRPr lang="en-US" dirty="0">
              <a:latin typeface="Verdana" charset="0"/>
              <a:sym typeface="Wingdings" charset="0"/>
            </a:endParaRPr>
          </a:p>
        </p:txBody>
      </p:sp>
      <p:sp>
        <p:nvSpPr>
          <p:cNvPr id="73733" name="Line 5"/>
          <p:cNvSpPr>
            <a:spLocks noChangeShapeType="1"/>
          </p:cNvSpPr>
          <p:nvPr/>
        </p:nvSpPr>
        <p:spPr bwMode="auto">
          <a:xfrm>
            <a:off x="1936750" y="3019425"/>
            <a:ext cx="882650" cy="8826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 rot="5400000">
            <a:off x="1935956" y="3902869"/>
            <a:ext cx="884238" cy="8826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3735" name="Line 7"/>
          <p:cNvSpPr>
            <a:spLocks noChangeShapeType="1"/>
          </p:cNvSpPr>
          <p:nvPr/>
        </p:nvSpPr>
        <p:spPr bwMode="auto">
          <a:xfrm rot="2494438" flipV="1">
            <a:off x="2979738" y="3394075"/>
            <a:ext cx="1135062" cy="1012825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miter lim="800000"/>
            <a:headEnd type="oval" w="med" len="med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b="0"/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1528763" y="2767013"/>
            <a:ext cx="346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u</a:t>
            </a:r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1592263" y="4710113"/>
            <a:ext cx="28280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d’=</a:t>
            </a:r>
            <a:r>
              <a:rPr lang="en-US" sz="2000" b="0" i="0"/>
              <a:t>cos</a:t>
            </a:r>
            <a:r>
              <a:rPr lang="en-US" sz="2000" b="0"/>
              <a:t>(</a:t>
            </a:r>
            <a:r>
              <a:rPr lang="en-US" sz="2000" b="0">
                <a:latin typeface="Symbol" charset="0"/>
              </a:rPr>
              <a:t>q</a:t>
            </a:r>
            <a:r>
              <a:rPr lang="en-US" sz="2000" b="0" baseline="-25000"/>
              <a:t>c</a:t>
            </a:r>
            <a:r>
              <a:rPr lang="en-US" sz="2000" b="0"/>
              <a:t>)d+</a:t>
            </a:r>
            <a:r>
              <a:rPr lang="en-US" sz="2000" b="0" i="0"/>
              <a:t>sin</a:t>
            </a:r>
            <a:r>
              <a:rPr lang="en-US" sz="2000" b="0"/>
              <a:t>(</a:t>
            </a:r>
            <a:r>
              <a:rPr lang="en-US" sz="2000" b="0">
                <a:latin typeface="Symbol" charset="0"/>
              </a:rPr>
              <a:t>q</a:t>
            </a:r>
            <a:r>
              <a:rPr lang="en-US" sz="2000" b="0" baseline="-25000"/>
              <a:t>c</a:t>
            </a:r>
            <a:r>
              <a:rPr lang="en-US" sz="2000" b="0"/>
              <a:t>)s</a:t>
            </a:r>
            <a:endParaRPr lang="en-US" sz="2000" b="0" baseline="-25000"/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4267200" y="3681413"/>
            <a:ext cx="5774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W</a:t>
            </a:r>
            <a:r>
              <a:rPr lang="en-US" sz="2000" b="0" baseline="30000"/>
              <a:t>+</a:t>
            </a:r>
          </a:p>
        </p:txBody>
      </p:sp>
      <p:sp>
        <p:nvSpPr>
          <p:cNvPr id="73739" name="Line 11"/>
          <p:cNvSpPr>
            <a:spLocks noChangeShapeType="1"/>
          </p:cNvSpPr>
          <p:nvPr/>
        </p:nvSpPr>
        <p:spPr bwMode="auto">
          <a:xfrm>
            <a:off x="5665788" y="3019425"/>
            <a:ext cx="882650" cy="8826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 rot="5400000">
            <a:off x="5664994" y="3902869"/>
            <a:ext cx="884238" cy="88265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3741" name="Line 13"/>
          <p:cNvSpPr>
            <a:spLocks noChangeShapeType="1"/>
          </p:cNvSpPr>
          <p:nvPr/>
        </p:nvSpPr>
        <p:spPr bwMode="auto">
          <a:xfrm rot="2494438" flipV="1">
            <a:off x="6708775" y="3394075"/>
            <a:ext cx="1135063" cy="1012825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miter lim="800000"/>
            <a:headEnd type="oval" w="med" len="med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b="0"/>
          </a:p>
        </p:txBody>
      </p:sp>
      <p:sp>
        <p:nvSpPr>
          <p:cNvPr id="73742" name="Text Box 14"/>
          <p:cNvSpPr txBox="1">
            <a:spLocks noChangeArrowheads="1"/>
          </p:cNvSpPr>
          <p:nvPr/>
        </p:nvSpPr>
        <p:spPr bwMode="auto">
          <a:xfrm>
            <a:off x="5257800" y="2767013"/>
            <a:ext cx="3177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c</a:t>
            </a:r>
          </a:p>
        </p:txBody>
      </p:sp>
      <p:sp>
        <p:nvSpPr>
          <p:cNvPr id="73743" name="Text Box 15"/>
          <p:cNvSpPr txBox="1">
            <a:spLocks noChangeArrowheads="1"/>
          </p:cNvSpPr>
          <p:nvPr/>
        </p:nvSpPr>
        <p:spPr bwMode="auto">
          <a:xfrm>
            <a:off x="5321300" y="4710113"/>
            <a:ext cx="29177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s’=-</a:t>
            </a:r>
            <a:r>
              <a:rPr lang="en-US" sz="2000" b="0" i="0"/>
              <a:t>sin</a:t>
            </a:r>
            <a:r>
              <a:rPr lang="en-US" sz="2000" b="0"/>
              <a:t>(</a:t>
            </a:r>
            <a:r>
              <a:rPr lang="en-US" sz="2000" b="0">
                <a:latin typeface="Symbol" charset="0"/>
              </a:rPr>
              <a:t>q</a:t>
            </a:r>
            <a:r>
              <a:rPr lang="en-US" sz="2000" b="0" baseline="-25000"/>
              <a:t>c</a:t>
            </a:r>
            <a:r>
              <a:rPr lang="en-US" sz="2000" b="0"/>
              <a:t>)d+</a:t>
            </a:r>
            <a:r>
              <a:rPr lang="en-US" sz="2000" b="0" i="0"/>
              <a:t>cos</a:t>
            </a:r>
            <a:r>
              <a:rPr lang="en-US" sz="2000" b="0"/>
              <a:t>(</a:t>
            </a:r>
            <a:r>
              <a:rPr lang="en-US" sz="2000" b="0">
                <a:latin typeface="Symbol" charset="0"/>
              </a:rPr>
              <a:t>q</a:t>
            </a:r>
            <a:r>
              <a:rPr lang="en-US" sz="2000" b="0" baseline="-25000"/>
              <a:t>c</a:t>
            </a:r>
            <a:r>
              <a:rPr lang="en-US" sz="2000" b="0"/>
              <a:t>)s</a:t>
            </a:r>
          </a:p>
        </p:txBody>
      </p:sp>
      <p:sp>
        <p:nvSpPr>
          <p:cNvPr id="73744" name="Text Box 16"/>
          <p:cNvSpPr txBox="1">
            <a:spLocks noChangeArrowheads="1"/>
          </p:cNvSpPr>
          <p:nvPr/>
        </p:nvSpPr>
        <p:spPr bwMode="auto">
          <a:xfrm>
            <a:off x="7996238" y="3681413"/>
            <a:ext cx="5774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W</a:t>
            </a:r>
            <a:r>
              <a:rPr lang="en-US" sz="2000" b="0" baseline="30000"/>
              <a:t>+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CD3C48-5317-2827-8831-632B7C409E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23F7B20-6DB6-4804-2287-B9DED25F21EB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D55E5E8-A169-304D-8E37-914BE52E90F6}"/>
                  </a:ext>
                </a:extLst>
              </p:cNvPr>
              <p:cNvSpPr txBox="1"/>
              <p:nvPr/>
            </p:nvSpPr>
            <p:spPr>
              <a:xfrm>
                <a:off x="1528763" y="5433979"/>
                <a:ext cx="6186181" cy="1106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CH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CH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num>
                            <m:den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den>
                          </m:f>
                        </m:e>
                      </m:d>
                      <m:r>
                        <a:rPr lang="en-CH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H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CH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GB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GB" sz="32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32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GB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32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3200" b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3200" b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GB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32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32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32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3200" b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3200" b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GB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sz="32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32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3200" b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3200" b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CH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en-CH" sz="3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sz="3200" b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CH" sz="32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D55E5E8-A169-304D-8E37-914BE52E9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763" y="5433979"/>
                <a:ext cx="6186181" cy="1106521"/>
              </a:xfrm>
              <a:prstGeom prst="rect">
                <a:avLst/>
              </a:prstGeom>
              <a:blipFill>
                <a:blip r:embed="rId3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000" b="0" i="0"/>
              <a:t>N.Tuning - May 2025</a:t>
            </a:r>
          </a:p>
        </p:txBody>
      </p:sp>
      <p:sp>
        <p:nvSpPr>
          <p:cNvPr id="75778" name="Text Box 34"/>
          <p:cNvSpPr txBox="1">
            <a:spLocks noChangeArrowheads="1"/>
          </p:cNvSpPr>
          <p:nvPr/>
        </p:nvSpPr>
        <p:spPr bwMode="auto">
          <a:xfrm>
            <a:off x="0" y="817563"/>
            <a:ext cx="26368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b="0" i="0" dirty="0">
                <a:solidFill>
                  <a:schemeClr val="tx1"/>
                </a:solidFill>
              </a:rPr>
              <a:t>Phys.Rev.D2,1285,1970</a:t>
            </a:r>
          </a:p>
        </p:txBody>
      </p:sp>
      <p:grpSp>
        <p:nvGrpSpPr>
          <p:cNvPr id="75779" name="Group 60"/>
          <p:cNvGrpSpPr>
            <a:grpSpLocks/>
          </p:cNvGrpSpPr>
          <p:nvPr/>
        </p:nvGrpSpPr>
        <p:grpSpPr bwMode="auto">
          <a:xfrm>
            <a:off x="1998663" y="855663"/>
            <a:ext cx="5300662" cy="5645150"/>
            <a:chOff x="4835524" y="1497013"/>
            <a:chExt cx="3899147" cy="4038600"/>
          </a:xfrm>
        </p:grpSpPr>
        <p:sp>
          <p:nvSpPr>
            <p:cNvPr id="75783" name="Rectangle 63"/>
            <p:cNvSpPr>
              <a:spLocks noChangeArrowheads="1"/>
            </p:cNvSpPr>
            <p:nvPr/>
          </p:nvSpPr>
          <p:spPr bwMode="auto">
            <a:xfrm>
              <a:off x="4835524" y="1497013"/>
              <a:ext cx="3899147" cy="4038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 wrap="none">
              <a:spAutoFit/>
            </a:bodyPr>
            <a:lstStyle/>
            <a:p>
              <a:pPr eaLnBrk="1" hangingPunct="1"/>
              <a:endParaRPr lang="nl-NL"/>
            </a:p>
          </p:txBody>
        </p:sp>
        <p:pic>
          <p:nvPicPr>
            <p:cNvPr id="75784" name="Picture 3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09" t="22214" r="15649"/>
            <a:stretch>
              <a:fillRect/>
            </a:stretch>
          </p:blipFill>
          <p:spPr bwMode="auto">
            <a:xfrm>
              <a:off x="4876799" y="1524000"/>
              <a:ext cx="3821109" cy="1170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pic>
          <p:nvPicPr>
            <p:cNvPr id="75785" name="Picture 3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5443" y="2723821"/>
              <a:ext cx="3732856" cy="494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pic>
          <p:nvPicPr>
            <p:cNvPr id="75786" name="Picture 3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5442" y="3417777"/>
              <a:ext cx="3755211" cy="677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pic>
          <p:nvPicPr>
            <p:cNvPr id="75787" name="Picture 3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4381046"/>
              <a:ext cx="2179740" cy="1105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pic>
          <p:nvPicPr>
            <p:cNvPr id="75788" name="Picture 3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0" y="4250777"/>
              <a:ext cx="1015696" cy="189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pic>
          <p:nvPicPr>
            <p:cNvPr id="75789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57387"/>
              <a:ext cx="1430558" cy="189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sp>
          <p:nvSpPr>
            <p:cNvPr id="75790" name="TextBox 60"/>
            <p:cNvSpPr txBox="1">
              <a:spLocks noChangeArrowheads="1"/>
            </p:cNvSpPr>
            <p:nvPr/>
          </p:nvSpPr>
          <p:spPr bwMode="auto">
            <a:xfrm>
              <a:off x="6580202" y="2286000"/>
              <a:ext cx="460905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…</a:t>
              </a:r>
            </a:p>
          </p:txBody>
        </p:sp>
        <p:sp>
          <p:nvSpPr>
            <p:cNvPr id="75791" name="TextBox 61"/>
            <p:cNvSpPr txBox="1">
              <a:spLocks noChangeArrowheads="1"/>
            </p:cNvSpPr>
            <p:nvPr/>
          </p:nvSpPr>
          <p:spPr bwMode="auto">
            <a:xfrm>
              <a:off x="6553200" y="3001817"/>
              <a:ext cx="460905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…</a:t>
              </a:r>
            </a:p>
          </p:txBody>
        </p:sp>
        <p:sp>
          <p:nvSpPr>
            <p:cNvPr id="75792" name="TextBox 62"/>
            <p:cNvSpPr txBox="1">
              <a:spLocks noChangeArrowheads="1"/>
            </p:cNvSpPr>
            <p:nvPr/>
          </p:nvSpPr>
          <p:spPr bwMode="auto">
            <a:xfrm>
              <a:off x="6553200" y="3886200"/>
              <a:ext cx="460905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/>
                <a:t>…</a:t>
              </a:r>
            </a:p>
          </p:txBody>
        </p:sp>
      </p:grpSp>
      <p:sp>
        <p:nvSpPr>
          <p:cNvPr id="75780" name="Rectangle 2"/>
          <p:cNvSpPr txBox="1">
            <a:spLocks noChangeArrowheads="1"/>
          </p:cNvSpPr>
          <p:nvPr/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b="0" i="0"/>
              <a:t>Historical perspective: charm: GIM-mechanism</a:t>
            </a:r>
          </a:p>
        </p:txBody>
      </p:sp>
      <p:sp>
        <p:nvSpPr>
          <p:cNvPr id="75781" name="Rectangle 15"/>
          <p:cNvSpPr>
            <a:spLocks noChangeArrowheads="1"/>
          </p:cNvSpPr>
          <p:nvPr/>
        </p:nvSpPr>
        <p:spPr bwMode="auto">
          <a:xfrm>
            <a:off x="5649913" y="3963988"/>
            <a:ext cx="1555750" cy="306387"/>
          </a:xfrm>
          <a:prstGeom prst="rect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nl-NL"/>
          </a:p>
        </p:txBody>
      </p:sp>
      <p:sp>
        <p:nvSpPr>
          <p:cNvPr id="75782" name="Rectangle 16"/>
          <p:cNvSpPr>
            <a:spLocks noChangeArrowheads="1"/>
          </p:cNvSpPr>
          <p:nvPr/>
        </p:nvSpPr>
        <p:spPr bwMode="auto">
          <a:xfrm>
            <a:off x="2690813" y="4668838"/>
            <a:ext cx="3657600" cy="306387"/>
          </a:xfrm>
          <a:prstGeom prst="rect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nl-NL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9208B9E-B072-6AED-312B-2E1B36A5F949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Verdana" charset="0"/>
              </a:rPr>
              <a:t>Historical perspective: charm: GIM-mechanism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Verdana" charset="0"/>
              </a:rPr>
              <a:t>How does it solve the </a:t>
            </a:r>
            <a:r>
              <a:rPr lang="en-US" i="1" dirty="0">
                <a:latin typeface="Verdana" charset="0"/>
              </a:rPr>
              <a:t>K</a:t>
            </a:r>
            <a:r>
              <a:rPr lang="en-US" baseline="30000" dirty="0">
                <a:latin typeface="Verdana" charset="0"/>
              </a:rPr>
              <a:t>0</a:t>
            </a:r>
            <a:r>
              <a:rPr lang="en-US" dirty="0">
                <a:latin typeface="Verdana" charset="0"/>
                <a:sym typeface="Wingdings" charset="0"/>
              </a:rPr>
              <a:t>→ 𝜇</a:t>
            </a:r>
            <a:r>
              <a:rPr lang="en-US" baseline="30000" dirty="0">
                <a:latin typeface="Verdana" charset="0"/>
                <a:sym typeface="Wingdings" charset="0"/>
              </a:rPr>
              <a:t>+</a:t>
            </a:r>
            <a:r>
              <a:rPr lang="en-US" dirty="0">
                <a:latin typeface="Verdana" charset="0"/>
                <a:sym typeface="Wingdings" charset="0"/>
              </a:rPr>
              <a:t>𝜇</a:t>
            </a:r>
            <a:r>
              <a:rPr lang="en-US" baseline="30000" dirty="0">
                <a:latin typeface="Verdana" charset="0"/>
                <a:sym typeface="Wingdings" charset="0"/>
              </a:rPr>
              <a:t>- </a:t>
            </a:r>
            <a:r>
              <a:rPr lang="en-US" dirty="0">
                <a:latin typeface="Verdana" charset="0"/>
                <a:sym typeface="Wingdings" charset="0"/>
              </a:rPr>
              <a:t>problem?</a:t>
            </a:r>
          </a:p>
          <a:p>
            <a:pPr lvl="1" eaLnBrk="1" hangingPunct="1"/>
            <a:r>
              <a:rPr lang="en-US" dirty="0">
                <a:latin typeface="Verdana" charset="0"/>
              </a:rPr>
              <a:t>Second decay amplitude added that is almost identical to original one, </a:t>
            </a:r>
            <a:r>
              <a:rPr lang="en-US" i="1" dirty="0">
                <a:solidFill>
                  <a:srgbClr val="FF3300"/>
                </a:solidFill>
                <a:latin typeface="Verdana" charset="0"/>
              </a:rPr>
              <a:t>but has relative minus sign</a:t>
            </a:r>
            <a:r>
              <a:rPr lang="en-US" dirty="0">
                <a:latin typeface="Verdana" charset="0"/>
              </a:rPr>
              <a:t> </a:t>
            </a:r>
            <a:r>
              <a:rPr lang="en-US" dirty="0">
                <a:latin typeface="Verdana" charset="0"/>
                <a:sym typeface="Wingdings" charset="0"/>
              </a:rPr>
              <a:t> Almost fully destructive interference</a:t>
            </a:r>
          </a:p>
          <a:p>
            <a:pPr lvl="1" eaLnBrk="1" hangingPunct="1"/>
            <a:r>
              <a:rPr lang="en-US" dirty="0">
                <a:latin typeface="Verdana" charset="0"/>
                <a:sym typeface="Wingdings" charset="0"/>
              </a:rPr>
              <a:t>Cancellation not perfect because u, c mass different</a:t>
            </a:r>
            <a:endParaRPr lang="en-US" dirty="0">
              <a:latin typeface="Verdana" charset="0"/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 flipV="1">
            <a:off x="1763713" y="3100388"/>
            <a:ext cx="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29" name="Line 5"/>
          <p:cNvSpPr>
            <a:spLocks noChangeShapeType="1"/>
          </p:cNvSpPr>
          <p:nvPr/>
        </p:nvSpPr>
        <p:spPr bwMode="auto">
          <a:xfrm flipV="1">
            <a:off x="3144838" y="3105150"/>
            <a:ext cx="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1739900" y="3938588"/>
            <a:ext cx="1371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1739900" y="5386388"/>
            <a:ext cx="1371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32" name="Line 8"/>
          <p:cNvSpPr>
            <a:spLocks noChangeShapeType="1"/>
          </p:cNvSpPr>
          <p:nvPr/>
        </p:nvSpPr>
        <p:spPr bwMode="auto">
          <a:xfrm>
            <a:off x="3111500" y="5386388"/>
            <a:ext cx="91440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33" name="Line 9"/>
          <p:cNvSpPr>
            <a:spLocks noChangeShapeType="1"/>
          </p:cNvSpPr>
          <p:nvPr/>
        </p:nvSpPr>
        <p:spPr bwMode="auto">
          <a:xfrm rot="5400000">
            <a:off x="863600" y="5424488"/>
            <a:ext cx="91440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1511300" y="2703513"/>
            <a:ext cx="3449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d</a:t>
            </a:r>
            <a:endParaRPr lang="en-US" sz="2000" b="0" baseline="-25000"/>
          </a:p>
        </p:txBody>
      </p:sp>
      <p:sp>
        <p:nvSpPr>
          <p:cNvPr id="77835" name="Text Box 13"/>
          <p:cNvSpPr txBox="1">
            <a:spLocks noChangeArrowheads="1"/>
          </p:cNvSpPr>
          <p:nvPr/>
        </p:nvSpPr>
        <p:spPr bwMode="auto">
          <a:xfrm>
            <a:off x="581025" y="6308725"/>
            <a:ext cx="473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0" dirty="0">
                <a:latin typeface="Verdana" charset="0"/>
                <a:sym typeface="Wingdings" charset="0"/>
              </a:rPr>
              <a:t>𝜇</a:t>
            </a:r>
            <a:r>
              <a:rPr lang="en-US" sz="2000" b="0" baseline="30000" dirty="0"/>
              <a:t>+</a:t>
            </a:r>
          </a:p>
        </p:txBody>
      </p:sp>
      <p:sp>
        <p:nvSpPr>
          <p:cNvPr id="77836" name="Text Box 14"/>
          <p:cNvSpPr txBox="1">
            <a:spLocks noChangeArrowheads="1"/>
          </p:cNvSpPr>
          <p:nvPr/>
        </p:nvSpPr>
        <p:spPr bwMode="auto">
          <a:xfrm>
            <a:off x="3857625" y="6300788"/>
            <a:ext cx="409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0" dirty="0">
                <a:latin typeface="Verdana" charset="0"/>
                <a:sym typeface="Wingdings" charset="0"/>
              </a:rPr>
              <a:t>𝜇</a:t>
            </a:r>
            <a:r>
              <a:rPr lang="en-US" sz="2000" b="0" baseline="30000" dirty="0"/>
              <a:t>-</a:t>
            </a:r>
          </a:p>
        </p:txBody>
      </p:sp>
      <p:sp>
        <p:nvSpPr>
          <p:cNvPr id="77837" name="Text Box 15"/>
          <p:cNvSpPr txBox="1">
            <a:spLocks noChangeArrowheads="1"/>
          </p:cNvSpPr>
          <p:nvPr/>
        </p:nvSpPr>
        <p:spPr bwMode="auto">
          <a:xfrm>
            <a:off x="2181225" y="4929188"/>
            <a:ext cx="4106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dirty="0">
                <a:latin typeface="Symbol" charset="0"/>
              </a:rPr>
              <a:t>n</a:t>
            </a:r>
            <a:r>
              <a:rPr lang="en-US" sz="2000" b="0" i="0" baseline="-25000" dirty="0">
                <a:latin typeface="Verdana" charset="0"/>
                <a:sym typeface="Wingdings" charset="0"/>
              </a:rPr>
              <a:t>𝜇</a:t>
            </a:r>
            <a:endParaRPr lang="en-US" sz="2000" b="0" baseline="-25000" dirty="0"/>
          </a:p>
        </p:txBody>
      </p:sp>
      <p:sp>
        <p:nvSpPr>
          <p:cNvPr id="77838" name="Line 16"/>
          <p:cNvSpPr>
            <a:spLocks noChangeShapeType="1"/>
          </p:cNvSpPr>
          <p:nvPr/>
        </p:nvSpPr>
        <p:spPr bwMode="auto">
          <a:xfrm rot="7920000" flipV="1">
            <a:off x="2570956" y="4160044"/>
            <a:ext cx="1135063" cy="1012825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b="0"/>
          </a:p>
        </p:txBody>
      </p:sp>
      <p:sp>
        <p:nvSpPr>
          <p:cNvPr id="77839" name="Line 17"/>
          <p:cNvSpPr>
            <a:spLocks noChangeShapeType="1"/>
          </p:cNvSpPr>
          <p:nvPr/>
        </p:nvSpPr>
        <p:spPr bwMode="auto">
          <a:xfrm rot="7920000" flipV="1">
            <a:off x="1199356" y="4160044"/>
            <a:ext cx="1135063" cy="1012825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b="0"/>
          </a:p>
        </p:txBody>
      </p:sp>
      <p:sp>
        <p:nvSpPr>
          <p:cNvPr id="77840" name="Text Box 18"/>
          <p:cNvSpPr txBox="1">
            <a:spLocks noChangeArrowheads="1"/>
          </p:cNvSpPr>
          <p:nvPr/>
        </p:nvSpPr>
        <p:spPr bwMode="auto">
          <a:xfrm>
            <a:off x="2209800" y="3854450"/>
            <a:ext cx="4764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0"/>
              <a:t>u</a:t>
            </a:r>
            <a:endParaRPr lang="en-US" sz="3600" b="0" baseline="-25000"/>
          </a:p>
        </p:txBody>
      </p:sp>
      <p:sp>
        <p:nvSpPr>
          <p:cNvPr id="77841" name="Text Box 19"/>
          <p:cNvSpPr txBox="1">
            <a:spLocks noChangeArrowheads="1"/>
          </p:cNvSpPr>
          <p:nvPr/>
        </p:nvSpPr>
        <p:spPr bwMode="auto">
          <a:xfrm>
            <a:off x="825500" y="3694113"/>
            <a:ext cx="8290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FF7A01"/>
                </a:solidFill>
              </a:rPr>
              <a:t>cos</a:t>
            </a:r>
            <a:r>
              <a:rPr lang="en-US" sz="2000" b="0">
                <a:solidFill>
                  <a:srgbClr val="FF7A01"/>
                </a:solidFill>
                <a:latin typeface="Symbol" charset="0"/>
              </a:rPr>
              <a:t>q</a:t>
            </a:r>
            <a:r>
              <a:rPr lang="en-US" sz="2000" b="0" baseline="-25000">
                <a:solidFill>
                  <a:srgbClr val="FF7A01"/>
                </a:solidFill>
              </a:rPr>
              <a:t>c</a:t>
            </a:r>
          </a:p>
        </p:txBody>
      </p:sp>
      <p:sp>
        <p:nvSpPr>
          <p:cNvPr id="77842" name="Text Box 20"/>
          <p:cNvSpPr txBox="1">
            <a:spLocks noChangeArrowheads="1"/>
          </p:cNvSpPr>
          <p:nvPr/>
        </p:nvSpPr>
        <p:spPr bwMode="auto">
          <a:xfrm>
            <a:off x="3198813" y="3694113"/>
            <a:ext cx="9829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FF7A01"/>
                </a:solidFill>
              </a:rPr>
              <a:t>+sin</a:t>
            </a:r>
            <a:r>
              <a:rPr lang="en-US" sz="2000" b="0">
                <a:solidFill>
                  <a:srgbClr val="FF7A01"/>
                </a:solidFill>
                <a:latin typeface="Symbol" charset="0"/>
              </a:rPr>
              <a:t>q</a:t>
            </a:r>
            <a:r>
              <a:rPr lang="en-US" sz="2000" b="0" baseline="-25000">
                <a:solidFill>
                  <a:srgbClr val="FF7A01"/>
                </a:solidFill>
              </a:rPr>
              <a:t>c</a:t>
            </a:r>
          </a:p>
        </p:txBody>
      </p:sp>
      <p:sp>
        <p:nvSpPr>
          <p:cNvPr id="77843" name="Line 21"/>
          <p:cNvSpPr>
            <a:spLocks noChangeShapeType="1"/>
          </p:cNvSpPr>
          <p:nvPr/>
        </p:nvSpPr>
        <p:spPr bwMode="auto">
          <a:xfrm flipV="1">
            <a:off x="5878513" y="3063875"/>
            <a:ext cx="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44" name="Line 22"/>
          <p:cNvSpPr>
            <a:spLocks noChangeShapeType="1"/>
          </p:cNvSpPr>
          <p:nvPr/>
        </p:nvSpPr>
        <p:spPr bwMode="auto">
          <a:xfrm flipV="1">
            <a:off x="7259638" y="3068638"/>
            <a:ext cx="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45" name="Line 23"/>
          <p:cNvSpPr>
            <a:spLocks noChangeShapeType="1"/>
          </p:cNvSpPr>
          <p:nvPr/>
        </p:nvSpPr>
        <p:spPr bwMode="auto">
          <a:xfrm>
            <a:off x="5854700" y="3902075"/>
            <a:ext cx="1371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46" name="Line 24"/>
          <p:cNvSpPr>
            <a:spLocks noChangeShapeType="1"/>
          </p:cNvSpPr>
          <p:nvPr/>
        </p:nvSpPr>
        <p:spPr bwMode="auto">
          <a:xfrm>
            <a:off x="5854700" y="5349875"/>
            <a:ext cx="1371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47" name="Line 25"/>
          <p:cNvSpPr>
            <a:spLocks noChangeShapeType="1"/>
          </p:cNvSpPr>
          <p:nvPr/>
        </p:nvSpPr>
        <p:spPr bwMode="auto">
          <a:xfrm>
            <a:off x="7226300" y="5349875"/>
            <a:ext cx="91440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48" name="Line 26"/>
          <p:cNvSpPr>
            <a:spLocks noChangeShapeType="1"/>
          </p:cNvSpPr>
          <p:nvPr/>
        </p:nvSpPr>
        <p:spPr bwMode="auto">
          <a:xfrm rot="5400000">
            <a:off x="4978400" y="5387975"/>
            <a:ext cx="91440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7849" name="Text Box 27"/>
          <p:cNvSpPr txBox="1">
            <a:spLocks noChangeArrowheads="1"/>
          </p:cNvSpPr>
          <p:nvPr/>
        </p:nvSpPr>
        <p:spPr bwMode="auto">
          <a:xfrm>
            <a:off x="5626100" y="2667000"/>
            <a:ext cx="3449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d</a:t>
            </a:r>
            <a:endParaRPr lang="en-US" sz="2000" b="0" baseline="-25000"/>
          </a:p>
        </p:txBody>
      </p:sp>
      <p:sp>
        <p:nvSpPr>
          <p:cNvPr id="77850" name="Text Box 30"/>
          <p:cNvSpPr txBox="1">
            <a:spLocks noChangeArrowheads="1"/>
          </p:cNvSpPr>
          <p:nvPr/>
        </p:nvSpPr>
        <p:spPr bwMode="auto">
          <a:xfrm>
            <a:off x="4695825" y="6272213"/>
            <a:ext cx="473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0" dirty="0">
                <a:latin typeface="Verdana" charset="0"/>
                <a:sym typeface="Wingdings" charset="0"/>
              </a:rPr>
              <a:t>𝜇</a:t>
            </a:r>
            <a:r>
              <a:rPr lang="en-US" sz="2000" b="0" baseline="30000" dirty="0"/>
              <a:t>+</a:t>
            </a:r>
          </a:p>
        </p:txBody>
      </p:sp>
      <p:sp>
        <p:nvSpPr>
          <p:cNvPr id="77851" name="Text Box 31"/>
          <p:cNvSpPr txBox="1">
            <a:spLocks noChangeArrowheads="1"/>
          </p:cNvSpPr>
          <p:nvPr/>
        </p:nvSpPr>
        <p:spPr bwMode="auto">
          <a:xfrm>
            <a:off x="7972425" y="6156325"/>
            <a:ext cx="409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0" dirty="0">
                <a:latin typeface="Verdana" charset="0"/>
                <a:sym typeface="Wingdings" charset="0"/>
              </a:rPr>
              <a:t>𝜇</a:t>
            </a:r>
            <a:r>
              <a:rPr lang="en-US" sz="2000" b="0" baseline="30000" dirty="0"/>
              <a:t>-</a:t>
            </a:r>
          </a:p>
        </p:txBody>
      </p:sp>
      <p:sp>
        <p:nvSpPr>
          <p:cNvPr id="77852" name="Text Box 32"/>
          <p:cNvSpPr txBox="1">
            <a:spLocks noChangeArrowheads="1"/>
          </p:cNvSpPr>
          <p:nvPr/>
        </p:nvSpPr>
        <p:spPr bwMode="auto">
          <a:xfrm>
            <a:off x="6296025" y="4892675"/>
            <a:ext cx="4106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dirty="0">
                <a:latin typeface="Symbol" charset="0"/>
              </a:rPr>
              <a:t>n</a:t>
            </a:r>
            <a:r>
              <a:rPr lang="en-US" sz="2000" b="0" i="0" baseline="-25000" dirty="0">
                <a:latin typeface="Verdana" charset="0"/>
                <a:sym typeface="Wingdings" charset="0"/>
              </a:rPr>
              <a:t>𝜇</a:t>
            </a:r>
            <a:endParaRPr lang="en-US" sz="2000" b="0" baseline="-25000" dirty="0"/>
          </a:p>
        </p:txBody>
      </p:sp>
      <p:sp>
        <p:nvSpPr>
          <p:cNvPr id="77853" name="Line 33"/>
          <p:cNvSpPr>
            <a:spLocks noChangeShapeType="1"/>
          </p:cNvSpPr>
          <p:nvPr/>
        </p:nvSpPr>
        <p:spPr bwMode="auto">
          <a:xfrm rot="7920000" flipV="1">
            <a:off x="6685757" y="4123531"/>
            <a:ext cx="1135062" cy="1012825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b="0"/>
          </a:p>
        </p:txBody>
      </p:sp>
      <p:sp>
        <p:nvSpPr>
          <p:cNvPr id="77854" name="Line 34"/>
          <p:cNvSpPr>
            <a:spLocks noChangeShapeType="1"/>
          </p:cNvSpPr>
          <p:nvPr/>
        </p:nvSpPr>
        <p:spPr bwMode="auto">
          <a:xfrm rot="7920000" flipV="1">
            <a:off x="5314157" y="4123531"/>
            <a:ext cx="1135062" cy="1012825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b="0"/>
          </a:p>
        </p:txBody>
      </p:sp>
      <p:sp>
        <p:nvSpPr>
          <p:cNvPr id="77855" name="Text Box 35"/>
          <p:cNvSpPr txBox="1">
            <a:spLocks noChangeArrowheads="1"/>
          </p:cNvSpPr>
          <p:nvPr/>
        </p:nvSpPr>
        <p:spPr bwMode="auto">
          <a:xfrm>
            <a:off x="6403975" y="3810000"/>
            <a:ext cx="4251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0"/>
              <a:t>c</a:t>
            </a:r>
            <a:endParaRPr lang="en-US" sz="3600" b="0" baseline="-25000"/>
          </a:p>
        </p:txBody>
      </p:sp>
      <p:sp>
        <p:nvSpPr>
          <p:cNvPr id="77856" name="Text Box 36"/>
          <p:cNvSpPr txBox="1">
            <a:spLocks noChangeArrowheads="1"/>
          </p:cNvSpPr>
          <p:nvPr/>
        </p:nvSpPr>
        <p:spPr bwMode="auto">
          <a:xfrm>
            <a:off x="4940300" y="3657600"/>
            <a:ext cx="8899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FF7A01"/>
                </a:solidFill>
              </a:rPr>
              <a:t>-sin</a:t>
            </a:r>
            <a:r>
              <a:rPr lang="en-US" sz="2000" b="0">
                <a:solidFill>
                  <a:srgbClr val="FF7A01"/>
                </a:solidFill>
                <a:latin typeface="Symbol" charset="0"/>
              </a:rPr>
              <a:t>q</a:t>
            </a:r>
            <a:r>
              <a:rPr lang="en-US" sz="2000" b="0" baseline="-25000">
                <a:solidFill>
                  <a:srgbClr val="FF7A01"/>
                </a:solidFill>
              </a:rPr>
              <a:t>c</a:t>
            </a:r>
          </a:p>
        </p:txBody>
      </p:sp>
      <p:sp>
        <p:nvSpPr>
          <p:cNvPr id="77857" name="Text Box 37"/>
          <p:cNvSpPr txBox="1">
            <a:spLocks noChangeArrowheads="1"/>
          </p:cNvSpPr>
          <p:nvPr/>
        </p:nvSpPr>
        <p:spPr bwMode="auto">
          <a:xfrm>
            <a:off x="7313613" y="3657600"/>
            <a:ext cx="8290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FF7A01"/>
                </a:solidFill>
              </a:rPr>
              <a:t>cos</a:t>
            </a:r>
            <a:r>
              <a:rPr lang="en-US" sz="2000" b="0">
                <a:solidFill>
                  <a:srgbClr val="FF7A01"/>
                </a:solidFill>
                <a:latin typeface="Symbol" charset="0"/>
              </a:rPr>
              <a:t>q</a:t>
            </a:r>
            <a:r>
              <a:rPr lang="en-US" sz="2000" b="0" baseline="-25000">
                <a:solidFill>
                  <a:srgbClr val="FF7A01"/>
                </a:solidFill>
              </a:rPr>
              <a:t>c</a:t>
            </a:r>
          </a:p>
        </p:txBody>
      </p:sp>
      <p:sp>
        <p:nvSpPr>
          <p:cNvPr id="77858" name="Oval 38"/>
          <p:cNvSpPr>
            <a:spLocks noChangeArrowheads="1"/>
          </p:cNvSpPr>
          <p:nvPr/>
        </p:nvSpPr>
        <p:spPr bwMode="auto">
          <a:xfrm>
            <a:off x="3276600" y="3581400"/>
            <a:ext cx="1066800" cy="685800"/>
          </a:xfrm>
          <a:prstGeom prst="ellipse">
            <a:avLst/>
          </a:prstGeom>
          <a:noFill/>
          <a:ln w="38100">
            <a:solidFill>
              <a:srgbClr val="FF7A0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nl-NL" b="0"/>
          </a:p>
        </p:txBody>
      </p:sp>
      <p:sp>
        <p:nvSpPr>
          <p:cNvPr id="77859" name="Oval 39"/>
          <p:cNvSpPr>
            <a:spLocks noChangeArrowheads="1"/>
          </p:cNvSpPr>
          <p:nvPr/>
        </p:nvSpPr>
        <p:spPr bwMode="auto">
          <a:xfrm>
            <a:off x="4876800" y="3505200"/>
            <a:ext cx="1066800" cy="685800"/>
          </a:xfrm>
          <a:prstGeom prst="ellipse">
            <a:avLst/>
          </a:prstGeom>
          <a:noFill/>
          <a:ln w="38100">
            <a:solidFill>
              <a:srgbClr val="FF7A0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nl-NL" b="0"/>
          </a:p>
        </p:txBody>
      </p:sp>
      <p:sp>
        <p:nvSpPr>
          <p:cNvPr id="77860" name="Text Box 40"/>
          <p:cNvSpPr txBox="1">
            <a:spLocks noChangeArrowheads="1"/>
          </p:cNvSpPr>
          <p:nvPr/>
        </p:nvSpPr>
        <p:spPr bwMode="auto">
          <a:xfrm>
            <a:off x="2903538" y="2667000"/>
            <a:ext cx="3177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u="sng">
                <a:sym typeface="Symbol" charset="0"/>
              </a:rPr>
              <a:t>s</a:t>
            </a:r>
            <a:endParaRPr lang="en-US" sz="2000" b="0" u="sng"/>
          </a:p>
        </p:txBody>
      </p:sp>
      <p:sp>
        <p:nvSpPr>
          <p:cNvPr id="77861" name="Text Box 41"/>
          <p:cNvSpPr txBox="1">
            <a:spLocks noChangeArrowheads="1"/>
          </p:cNvSpPr>
          <p:nvPr/>
        </p:nvSpPr>
        <p:spPr bwMode="auto">
          <a:xfrm>
            <a:off x="7010400" y="2667000"/>
            <a:ext cx="3177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u="sng">
                <a:sym typeface="Symbol" charset="0"/>
              </a:rPr>
              <a:t>s</a:t>
            </a:r>
            <a:endParaRPr lang="en-US" sz="2000" b="0" u="sng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91D4691-11F1-0456-D80D-F20E2069C1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FA7E7C3-AE37-EAB7-B4FC-A0F943A55787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</a:rPr>
              <a:t>Historical perspective: bottom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>
          <a:xfrm>
            <a:off x="420688" y="949325"/>
            <a:ext cx="8329612" cy="276225"/>
          </a:xfrm>
        </p:spPr>
        <p:txBody>
          <a:bodyPr/>
          <a:lstStyle/>
          <a:p>
            <a:r>
              <a:rPr lang="en-US">
                <a:latin typeface="Verdana" charset="0"/>
              </a:rPr>
              <a:t>CP violation was “discovery” of 3</a:t>
            </a:r>
            <a:r>
              <a:rPr lang="en-US" baseline="30000">
                <a:latin typeface="Verdana" charset="0"/>
              </a:rPr>
              <a:t>rd</a:t>
            </a:r>
            <a:r>
              <a:rPr lang="en-US">
                <a:latin typeface="Verdana" charset="0"/>
              </a:rPr>
              <a:t> generation?</a:t>
            </a:r>
          </a:p>
        </p:txBody>
      </p:sp>
      <p:sp>
        <p:nvSpPr>
          <p:cNvPr id="79876" name="TextBox 6"/>
          <p:cNvSpPr txBox="1">
            <a:spLocks noChangeArrowheads="1"/>
          </p:cNvSpPr>
          <p:nvPr/>
        </p:nvSpPr>
        <p:spPr bwMode="auto">
          <a:xfrm>
            <a:off x="5561013" y="5354638"/>
            <a:ext cx="29924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hu-HU" sz="900" b="0" i="0">
                <a:solidFill>
                  <a:srgbClr val="000000"/>
                </a:solidFill>
              </a:rPr>
              <a:t>L.Lederman et al., Phys.Rev.Lett. 39 (1977) 252</a:t>
            </a:r>
            <a:endParaRPr lang="en-US" sz="900" b="0" i="0">
              <a:solidFill>
                <a:srgbClr val="000000"/>
              </a:solidFill>
            </a:endParaRPr>
          </a:p>
        </p:txBody>
      </p:sp>
      <p:sp>
        <p:nvSpPr>
          <p:cNvPr id="79877" name="TextBox 7"/>
          <p:cNvSpPr txBox="1">
            <a:spLocks noChangeArrowheads="1"/>
          </p:cNvSpPr>
          <p:nvPr/>
        </p:nvSpPr>
        <p:spPr bwMode="auto">
          <a:xfrm>
            <a:off x="796925" y="5348288"/>
            <a:ext cx="29289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hu-HU" sz="900" b="0" i="0">
                <a:solidFill>
                  <a:srgbClr val="000000"/>
                </a:solidFill>
              </a:rPr>
              <a:t>Cronin and Fitch, Phys.Rev.Lett. 13 (1964) 138</a:t>
            </a:r>
            <a:endParaRPr lang="en-US" sz="900" b="0" i="0">
              <a:solidFill>
                <a:srgbClr val="000000"/>
              </a:solidFill>
            </a:endParaRPr>
          </a:p>
        </p:txBody>
      </p:sp>
      <p:pic>
        <p:nvPicPr>
          <p:cNvPr id="7987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3233738"/>
            <a:ext cx="2268538" cy="2063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9879" name="Group 18"/>
          <p:cNvGrpSpPr>
            <a:grpSpLocks/>
          </p:cNvGrpSpPr>
          <p:nvPr/>
        </p:nvGrpSpPr>
        <p:grpSpPr bwMode="auto">
          <a:xfrm>
            <a:off x="808038" y="3236913"/>
            <a:ext cx="2836862" cy="2095500"/>
            <a:chOff x="560805" y="4123873"/>
            <a:chExt cx="2573103" cy="1929972"/>
          </a:xfrm>
        </p:grpSpPr>
        <p:sp>
          <p:nvSpPr>
            <p:cNvPr id="16" name="Rectangle 15"/>
            <p:cNvSpPr/>
            <p:nvPr/>
          </p:nvSpPr>
          <p:spPr>
            <a:xfrm>
              <a:off x="560805" y="4123873"/>
              <a:ext cx="2573103" cy="192997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7988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654" y="4142689"/>
              <a:ext cx="2514600" cy="156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886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148" y="5601150"/>
              <a:ext cx="25146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9880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433513"/>
            <a:ext cx="30226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1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1425575"/>
            <a:ext cx="30003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 rot="16200000">
            <a:off x="-681758" y="2716998"/>
            <a:ext cx="18020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Indirect</a:t>
            </a:r>
          </a:p>
        </p:txBody>
      </p:sp>
      <p:sp>
        <p:nvSpPr>
          <p:cNvPr id="21" name="Rectangle 20"/>
          <p:cNvSpPr/>
          <p:nvPr/>
        </p:nvSpPr>
        <p:spPr>
          <a:xfrm rot="5400000">
            <a:off x="8282548" y="2491219"/>
            <a:ext cx="139723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Direct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4E1AE6-3295-1C00-E279-65ADDFD7E6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22E603A-645F-E2C9-EC66-BADB002FDBF7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</a:rPr>
              <a:t>Historical perspective: top</a:t>
            </a:r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>
          <a:xfrm>
            <a:off x="420688" y="949325"/>
            <a:ext cx="8329612" cy="276225"/>
          </a:xfrm>
        </p:spPr>
        <p:txBody>
          <a:bodyPr/>
          <a:lstStyle/>
          <a:p>
            <a:r>
              <a:rPr lang="en-US">
                <a:latin typeface="Verdana" charset="0"/>
              </a:rPr>
              <a:t>Bottom mixing was “discovery” of top quark?</a:t>
            </a:r>
          </a:p>
        </p:txBody>
      </p:sp>
      <p:pic>
        <p:nvPicPr>
          <p:cNvPr id="8192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138" y="3100388"/>
            <a:ext cx="3832225" cy="2312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2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094038"/>
            <a:ext cx="2173288" cy="2320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26" name="TextBox 8"/>
          <p:cNvSpPr txBox="1">
            <a:spLocks noChangeArrowheads="1"/>
          </p:cNvSpPr>
          <p:nvPr/>
        </p:nvSpPr>
        <p:spPr bwMode="auto">
          <a:xfrm>
            <a:off x="912813" y="5408613"/>
            <a:ext cx="23399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ARGUS, Phys.Lett. B192 (1987) 245 </a:t>
            </a:r>
          </a:p>
        </p:txBody>
      </p:sp>
      <p:sp>
        <p:nvSpPr>
          <p:cNvPr id="81927" name="TextBox 9"/>
          <p:cNvSpPr txBox="1">
            <a:spLocks noChangeArrowheads="1"/>
          </p:cNvSpPr>
          <p:nvPr/>
        </p:nvSpPr>
        <p:spPr bwMode="auto">
          <a:xfrm>
            <a:off x="5892800" y="5402263"/>
            <a:ext cx="26388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CDF Coll., Phys.Rev.Lett. 74 (1995) 2626 </a:t>
            </a:r>
          </a:p>
        </p:txBody>
      </p:sp>
      <p:pic>
        <p:nvPicPr>
          <p:cNvPr id="81928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1560513"/>
            <a:ext cx="301466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9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1465263"/>
            <a:ext cx="277653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6200000">
            <a:off x="-681758" y="2716998"/>
            <a:ext cx="18020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Indirect</a:t>
            </a:r>
          </a:p>
        </p:txBody>
      </p:sp>
      <p:sp>
        <p:nvSpPr>
          <p:cNvPr id="16" name="Rectangle 15"/>
          <p:cNvSpPr/>
          <p:nvPr/>
        </p:nvSpPr>
        <p:spPr>
          <a:xfrm rot="5400000">
            <a:off x="8282548" y="2491219"/>
            <a:ext cx="139723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Direct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EFFCEB-444B-A417-CD09-736CF268B1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D6C0C4E-21AC-F6DA-659B-F6503FB0D6DD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69" name="Group 10"/>
          <p:cNvGrpSpPr>
            <a:grpSpLocks/>
          </p:cNvGrpSpPr>
          <p:nvPr/>
        </p:nvGrpSpPr>
        <p:grpSpPr bwMode="auto">
          <a:xfrm>
            <a:off x="5319713" y="3462338"/>
            <a:ext cx="3546475" cy="1811337"/>
            <a:chOff x="5225143" y="4551052"/>
            <a:chExt cx="3545157" cy="1812484"/>
          </a:xfrm>
        </p:grpSpPr>
        <p:sp>
          <p:nvSpPr>
            <p:cNvPr id="13" name="Rectangle 12"/>
            <p:cNvSpPr/>
            <p:nvPr/>
          </p:nvSpPr>
          <p:spPr>
            <a:xfrm>
              <a:off x="5225143" y="4551052"/>
              <a:ext cx="3545157" cy="181248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83985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7056" y="4683351"/>
              <a:ext cx="3449005" cy="159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39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</a:rPr>
              <a:t>Historical perspective: Z</a:t>
            </a:r>
          </a:p>
        </p:txBody>
      </p:sp>
      <p:sp>
        <p:nvSpPr>
          <p:cNvPr id="83972" name="Content Placeholder 2"/>
          <p:cNvSpPr>
            <a:spLocks noGrp="1"/>
          </p:cNvSpPr>
          <p:nvPr>
            <p:ph idx="1"/>
          </p:nvPr>
        </p:nvSpPr>
        <p:spPr>
          <a:xfrm>
            <a:off x="420688" y="949325"/>
            <a:ext cx="8329612" cy="276225"/>
          </a:xfrm>
        </p:spPr>
        <p:txBody>
          <a:bodyPr/>
          <a:lstStyle/>
          <a:p>
            <a:r>
              <a:rPr lang="en-US">
                <a:latin typeface="Verdana" charset="0"/>
              </a:rPr>
              <a:t>Neutral current interaction was “discovery” of Z?</a:t>
            </a:r>
          </a:p>
        </p:txBody>
      </p:sp>
      <p:grpSp>
        <p:nvGrpSpPr>
          <p:cNvPr id="83973" name="Group 6"/>
          <p:cNvGrpSpPr>
            <a:grpSpLocks/>
          </p:cNvGrpSpPr>
          <p:nvPr/>
        </p:nvGrpSpPr>
        <p:grpSpPr bwMode="auto">
          <a:xfrm>
            <a:off x="422275" y="3476625"/>
            <a:ext cx="4783138" cy="1798638"/>
            <a:chOff x="231769" y="4663762"/>
            <a:chExt cx="4622984" cy="1699773"/>
          </a:xfrm>
        </p:grpSpPr>
        <p:sp>
          <p:nvSpPr>
            <p:cNvPr id="10" name="Rectangle 9"/>
            <p:cNvSpPr/>
            <p:nvPr/>
          </p:nvSpPr>
          <p:spPr>
            <a:xfrm>
              <a:off x="231769" y="4663762"/>
              <a:ext cx="4622984" cy="169977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83981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346" y="4716491"/>
              <a:ext cx="4542553" cy="1556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230629" y="6165503"/>
              <a:ext cx="914470" cy="1050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23830" y="6185006"/>
              <a:ext cx="323747" cy="99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83974" name="TextBox 14"/>
          <p:cNvSpPr txBox="1">
            <a:spLocks noChangeArrowheads="1"/>
          </p:cNvSpPr>
          <p:nvPr/>
        </p:nvSpPr>
        <p:spPr bwMode="auto">
          <a:xfrm>
            <a:off x="382588" y="5265738"/>
            <a:ext cx="281359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Gargamelle Coll., Phys.Lett. B46 (1973) 138 </a:t>
            </a:r>
          </a:p>
        </p:txBody>
      </p:sp>
      <p:sp>
        <p:nvSpPr>
          <p:cNvPr id="83975" name="TextBox 15"/>
          <p:cNvSpPr txBox="1">
            <a:spLocks noChangeArrowheads="1"/>
          </p:cNvSpPr>
          <p:nvPr/>
        </p:nvSpPr>
        <p:spPr bwMode="auto">
          <a:xfrm>
            <a:off x="6496050" y="5272088"/>
            <a:ext cx="246093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UA1 Coll., Phys.Lett. B126 (1983) 398 </a:t>
            </a:r>
          </a:p>
        </p:txBody>
      </p:sp>
      <p:sp>
        <p:nvSpPr>
          <p:cNvPr id="19" name="Rectangle 18"/>
          <p:cNvSpPr/>
          <p:nvPr/>
        </p:nvSpPr>
        <p:spPr>
          <a:xfrm rot="16200000">
            <a:off x="-681758" y="2716998"/>
            <a:ext cx="18020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Indirect</a:t>
            </a:r>
          </a:p>
        </p:txBody>
      </p:sp>
      <p:sp>
        <p:nvSpPr>
          <p:cNvPr id="20" name="Rectangle 19"/>
          <p:cNvSpPr/>
          <p:nvPr/>
        </p:nvSpPr>
        <p:spPr>
          <a:xfrm rot="5400000">
            <a:off x="8282548" y="2491219"/>
            <a:ext cx="139723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Direct</a:t>
            </a:r>
          </a:p>
        </p:txBody>
      </p:sp>
      <p:pic>
        <p:nvPicPr>
          <p:cNvPr id="83978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1481138"/>
            <a:ext cx="2462212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9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713" y="1597025"/>
            <a:ext cx="2249487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B1D418-70EC-D47B-06C3-C0C2151CF3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A8EDF55-14AB-DEA7-2502-163A3F0C193D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</a:rPr>
              <a:t>Historical perspective: Higgs</a:t>
            </a:r>
          </a:p>
        </p:txBody>
      </p:sp>
      <p:sp>
        <p:nvSpPr>
          <p:cNvPr id="86019" name="Content Placeholder 2"/>
          <p:cNvSpPr>
            <a:spLocks noGrp="1"/>
          </p:cNvSpPr>
          <p:nvPr>
            <p:ph idx="1"/>
          </p:nvPr>
        </p:nvSpPr>
        <p:spPr>
          <a:xfrm>
            <a:off x="420688" y="949325"/>
            <a:ext cx="8329612" cy="276225"/>
          </a:xfrm>
        </p:spPr>
        <p:txBody>
          <a:bodyPr/>
          <a:lstStyle/>
          <a:p>
            <a:r>
              <a:rPr lang="en-US">
                <a:latin typeface="Verdana" charset="0"/>
              </a:rPr>
              <a:t>Precision measurements at LEP were “discovery” of Higgs?</a:t>
            </a:r>
          </a:p>
        </p:txBody>
      </p:sp>
      <p:pic>
        <p:nvPicPr>
          <p:cNvPr id="8602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2803525"/>
            <a:ext cx="3048000" cy="26828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grpSp>
        <p:nvGrpSpPr>
          <p:cNvPr id="86021" name="Group 5"/>
          <p:cNvGrpSpPr>
            <a:grpSpLocks/>
          </p:cNvGrpSpPr>
          <p:nvPr/>
        </p:nvGrpSpPr>
        <p:grpSpPr bwMode="auto">
          <a:xfrm>
            <a:off x="4748213" y="2803525"/>
            <a:ext cx="3532187" cy="2682875"/>
            <a:chOff x="4920891" y="3452978"/>
            <a:chExt cx="3002807" cy="2397488"/>
          </a:xfrm>
        </p:grpSpPr>
        <p:sp>
          <p:nvSpPr>
            <p:cNvPr id="8" name="Rectangle 7"/>
            <p:cNvSpPr/>
            <p:nvPr/>
          </p:nvSpPr>
          <p:spPr>
            <a:xfrm>
              <a:off x="4920891" y="3452978"/>
              <a:ext cx="3002807" cy="239748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86029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145" y="3527603"/>
              <a:ext cx="2833068" cy="2025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030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9536" y="5572379"/>
              <a:ext cx="2877106" cy="264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6022" name="TextBox 9"/>
          <p:cNvSpPr txBox="1">
            <a:spLocks noChangeArrowheads="1"/>
          </p:cNvSpPr>
          <p:nvPr/>
        </p:nvSpPr>
        <p:spPr bwMode="auto">
          <a:xfrm>
            <a:off x="520700" y="5478463"/>
            <a:ext cx="209865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LEP, Phys.Rept. 427 (2006) 257 </a:t>
            </a:r>
          </a:p>
        </p:txBody>
      </p:sp>
      <p:sp>
        <p:nvSpPr>
          <p:cNvPr id="86023" name="TextBox 10"/>
          <p:cNvSpPr txBox="1">
            <a:spLocks noChangeArrowheads="1"/>
          </p:cNvSpPr>
          <p:nvPr/>
        </p:nvSpPr>
        <p:spPr bwMode="auto">
          <a:xfrm>
            <a:off x="5964238" y="5445125"/>
            <a:ext cx="248657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ATLAS Coll., Phys.Lett.  B716 (2012) 1 </a:t>
            </a:r>
          </a:p>
        </p:txBody>
      </p:sp>
      <p:sp>
        <p:nvSpPr>
          <p:cNvPr id="15" name="Rectangle 14"/>
          <p:cNvSpPr/>
          <p:nvPr/>
        </p:nvSpPr>
        <p:spPr>
          <a:xfrm rot="16200000">
            <a:off x="-681758" y="2716998"/>
            <a:ext cx="18020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Indirect</a:t>
            </a:r>
          </a:p>
        </p:txBody>
      </p:sp>
      <p:sp>
        <p:nvSpPr>
          <p:cNvPr id="16" name="Rectangle 15"/>
          <p:cNvSpPr/>
          <p:nvPr/>
        </p:nvSpPr>
        <p:spPr>
          <a:xfrm rot="5400000">
            <a:off x="8282548" y="2491219"/>
            <a:ext cx="139723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Direct</a:t>
            </a:r>
          </a:p>
        </p:txBody>
      </p:sp>
      <p:pic>
        <p:nvPicPr>
          <p:cNvPr id="8602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1339850"/>
            <a:ext cx="2490788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7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1330325"/>
            <a:ext cx="162083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CBFAD2D-D603-C0F9-F76D-FA23CE2370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57635C7-4987-60D7-96F3-8D64783D4415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Historical perspective</a:t>
            </a:r>
          </a:p>
        </p:txBody>
      </p:sp>
      <p:sp>
        <p:nvSpPr>
          <p:cNvPr id="880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Verdana" charset="0"/>
              </a:rPr>
              <a:t>Historical record of indirect discoveries:</a:t>
            </a:r>
          </a:p>
          <a:p>
            <a:endParaRPr lang="en-US">
              <a:latin typeface="Verdana" charset="0"/>
            </a:endParaRPr>
          </a:p>
        </p:txBody>
      </p:sp>
      <p:sp>
        <p:nvSpPr>
          <p:cNvPr id="8806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000" b="0" i="0"/>
              <a:t>N.Tuning - May 2025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0225" y="1554163"/>
          <a:ext cx="8337550" cy="3336922"/>
        </p:xfrm>
        <a:graphic>
          <a:graphicData uri="http://schemas.openxmlformats.org/drawingml/2006/table">
            <a:tbl>
              <a:tblPr/>
              <a:tblGrid>
                <a:gridCol w="124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85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1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9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41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5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Particle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272B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Indirect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27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Direct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27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ν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β decay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1932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Reactor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ν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-CC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Cowan, Reines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1956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W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β decay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1932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W</a:t>
                      </a: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eν</a:t>
                      </a:r>
                      <a:endParaRPr kumimoji="0" lang="en-US" sz="1400" b="0" i="1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UA1, UA2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1983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K</a:t>
                      </a:r>
                      <a:r>
                        <a:rPr kumimoji="0" lang="en-US" sz="1400" b="0" i="1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</a:t>
                      </a: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</a:t>
                      </a: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μμ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GIM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1970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J/ψ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Richter, Ting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1974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b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CPV </a:t>
                      </a: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K</a:t>
                      </a:r>
                      <a:r>
                        <a:rPr kumimoji="0" lang="en-US" sz="1400" b="0" i="1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0</a:t>
                      </a: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</a:t>
                      </a: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ππ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CKM, 3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rd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 gen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1964/72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Υ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Ledermann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1977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Z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ν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-NC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Gargamelle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1973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Z</a:t>
                      </a: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e</a:t>
                      </a:r>
                      <a:r>
                        <a:rPr kumimoji="0" lang="en-US" sz="1400" b="0" i="1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+</a:t>
                      </a: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e</a:t>
                      </a:r>
                      <a:r>
                        <a:rPr kumimoji="0" lang="en-US" sz="1400" b="0" i="1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-</a:t>
                      </a:r>
                      <a:endParaRPr kumimoji="0" lang="en-US" sz="1400" b="0" i="1" u="none" strike="noStrike" cap="none" normalizeH="0" baseline="3000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UA1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1983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t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B mixing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ARGUS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1987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t</a:t>
                      </a: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Wb</a:t>
                      </a:r>
                      <a:endParaRPr kumimoji="0" lang="en-US" sz="1400" b="0" i="1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D0, CDF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1995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H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+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EW fit, LEP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2000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H</a:t>
                      </a: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  <a:sym typeface="Wingdings" charset="0"/>
                        </a:rPr>
                        <a:t> 4μ/γγ</a:t>
                      </a:r>
                      <a:endParaRPr kumimoji="0" lang="en-US" sz="1400" b="0" i="1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CMS, ATLAS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2012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4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What’s next ?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Verdana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814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50" y="5743575"/>
            <a:ext cx="19796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14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913" y="5803900"/>
            <a:ext cx="1979612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14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63" y="4940300"/>
            <a:ext cx="1601787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14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0" y="4940300"/>
            <a:ext cx="143986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15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940300"/>
            <a:ext cx="174625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0D15A84-FC2C-F579-24FD-66DA75E7C689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EAC46-CD06-0997-38B6-5077B3AB1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Historical perspective</a:t>
            </a:r>
            <a:endParaRPr lang="en-CH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ABAE98B-CB21-3EB1-B15E-C0F4FAF384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0" y="1585561"/>
            <a:ext cx="9081440" cy="340554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ACDCB1-6FA0-5461-8B73-F90551B513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1433E94-3677-8F92-00C5-61B544C8043E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893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499600" y="1278320"/>
            <a:ext cx="5908058" cy="4541368"/>
          </a:xfrm>
          <a:prstGeom prst="round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5581" y="283450"/>
            <a:ext cx="7772400" cy="457200"/>
          </a:xfrm>
        </p:spPr>
        <p:txBody>
          <a:bodyPr/>
          <a:lstStyle/>
          <a:p>
            <a:r>
              <a:rPr lang="en-US" dirty="0"/>
              <a:t>“</a:t>
            </a:r>
            <a:r>
              <a:rPr lang="en-US" i="1" dirty="0"/>
              <a:t>Precision Physics</a:t>
            </a:r>
            <a:r>
              <a:rPr lang="en-US" dirty="0"/>
              <a:t>” - Jargon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433541" y="1477808"/>
            <a:ext cx="3960000" cy="1620000"/>
          </a:xfrm>
          <a:prstGeom prst="roundRect">
            <a:avLst/>
          </a:prstGeom>
          <a:solidFill>
            <a:srgbClr val="FFFF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23318" y="1457613"/>
            <a:ext cx="256993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0" i="0" dirty="0" err="1">
                <a:solidFill>
                  <a:schemeClr val="tx1"/>
                </a:solidFill>
              </a:rPr>
              <a:t>Flavour</a:t>
            </a:r>
            <a:r>
              <a:rPr lang="en-US" sz="2400" b="0" i="0" dirty="0">
                <a:solidFill>
                  <a:schemeClr val="tx1"/>
                </a:solidFill>
              </a:rPr>
              <a:t> physics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753401" y="2411781"/>
            <a:ext cx="1620000" cy="216000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468760" y="2424617"/>
            <a:ext cx="1620000" cy="2160000"/>
          </a:xfrm>
          <a:prstGeom prst="roundRect">
            <a:avLst/>
          </a:prstGeom>
          <a:solidFill>
            <a:srgbClr val="FF2600">
              <a:alpha val="52531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10407" y="3075474"/>
            <a:ext cx="1497526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400" b="0" i="0" dirty="0">
                <a:solidFill>
                  <a:schemeClr val="tx1"/>
                </a:solidFill>
              </a:rPr>
              <a:t>CP </a:t>
            </a:r>
          </a:p>
          <a:p>
            <a:pPr algn="ctr"/>
            <a:r>
              <a:rPr lang="en-US" sz="2400" b="0" i="0" dirty="0">
                <a:solidFill>
                  <a:schemeClr val="tx1"/>
                </a:solidFill>
              </a:rPr>
              <a:t>violation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48060" y="3060391"/>
            <a:ext cx="1245854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400" b="0" i="0" dirty="0">
                <a:solidFill>
                  <a:schemeClr val="tx1"/>
                </a:solidFill>
              </a:rPr>
              <a:t>Rare </a:t>
            </a:r>
          </a:p>
          <a:p>
            <a:pPr algn="ctr"/>
            <a:r>
              <a:rPr lang="en-US" sz="2400" b="0" i="0" dirty="0">
                <a:solidFill>
                  <a:schemeClr val="tx1"/>
                </a:solidFill>
              </a:rPr>
              <a:t>decays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2446390" y="3933073"/>
            <a:ext cx="3960000" cy="1620000"/>
          </a:xfrm>
          <a:prstGeom prst="round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747871" y="4973591"/>
            <a:ext cx="1396536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0" i="0" dirty="0">
                <a:solidFill>
                  <a:schemeClr val="tx1"/>
                </a:solidFill>
              </a:rPr>
              <a:t>Leptons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50124" y="2419507"/>
            <a:ext cx="793807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chemeClr val="tx1"/>
                </a:solidFill>
              </a:rPr>
              <a:t>quarks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853650" y="4051323"/>
            <a:ext cx="1032655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chemeClr val="tx1"/>
                </a:solidFill>
              </a:rPr>
              <a:t>neutrinos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973702" y="4078112"/>
            <a:ext cx="535724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0" i="0" dirty="0" err="1">
                <a:solidFill>
                  <a:schemeClr val="tx1"/>
                </a:solidFill>
              </a:rPr>
              <a:t>τ</a:t>
            </a:r>
            <a:r>
              <a:rPr lang="en-US" b="0" i="0" dirty="0">
                <a:solidFill>
                  <a:schemeClr val="tx1"/>
                </a:solidFill>
              </a:rPr>
              <a:t>, μ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765481" y="2418381"/>
            <a:ext cx="793807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chemeClr val="tx1"/>
                </a:solidFill>
              </a:rPr>
              <a:t>quarks</a:t>
            </a:r>
          </a:p>
        </p:txBody>
      </p:sp>
      <p:sp>
        <p:nvSpPr>
          <p:cNvPr id="17" name="TextBox 16"/>
          <p:cNvSpPr txBox="1"/>
          <p:nvPr/>
        </p:nvSpPr>
        <p:spPr>
          <a:xfrm rot="5400000">
            <a:off x="5612047" y="3201164"/>
            <a:ext cx="2802370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0" i="0" dirty="0">
                <a:solidFill>
                  <a:schemeClr val="tx1"/>
                </a:solidFill>
              </a:rPr>
              <a:t>Precision physics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433886" y="4718124"/>
            <a:ext cx="813347" cy="665901"/>
          </a:xfrm>
          <a:prstGeom prst="round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45947" y="4846303"/>
            <a:ext cx="492443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chemeClr val="tx1"/>
                </a:solidFill>
              </a:rPr>
              <a:t>g-2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562237" y="2009518"/>
            <a:ext cx="813347" cy="665901"/>
          </a:xfrm>
          <a:prstGeom prst="round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28395" y="2152997"/>
            <a:ext cx="587020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chemeClr val="tx1"/>
                </a:solidFill>
              </a:rPr>
              <a:t>EDM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B34C97-C8A3-9BA1-4F9D-EF40C39297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3E93FA5-42A4-945C-4206-BE9E97887F28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837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657BD-3384-CE94-26CE-F8E33C367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DA19D-60A2-CB4C-6515-F27B87346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CH" dirty="0"/>
              <a:t>SM &amp; LHC </a:t>
            </a:r>
          </a:p>
          <a:p>
            <a:pPr marL="800100" lvl="1" indent="-342900">
              <a:buFont typeface="+mj-lt"/>
              <a:buAutoNum type="arabicParenR"/>
            </a:pPr>
            <a:endParaRPr lang="en-CH" dirty="0"/>
          </a:p>
          <a:p>
            <a:pPr marL="457200" indent="-457200">
              <a:buFont typeface="+mj-lt"/>
              <a:buAutoNum type="arabicParenR"/>
            </a:pPr>
            <a:r>
              <a:rPr lang="en-CH" dirty="0"/>
              <a:t>LHC detectors</a:t>
            </a:r>
          </a:p>
          <a:p>
            <a:pPr marL="800100" lvl="1" indent="-342900">
              <a:buFont typeface="+mj-lt"/>
              <a:buAutoNum type="arabicParenR"/>
            </a:pPr>
            <a:endParaRPr lang="en-CH" dirty="0"/>
          </a:p>
          <a:p>
            <a:pPr marL="457200" indent="-457200">
              <a:buFont typeface="+mj-lt"/>
              <a:buAutoNum type="arabicParenR"/>
            </a:pPr>
            <a:r>
              <a:rPr lang="en-CH" dirty="0"/>
              <a:t>LHCb Physics Highlights</a:t>
            </a:r>
          </a:p>
          <a:p>
            <a:pPr marL="800100" lvl="1" indent="-342900">
              <a:buFont typeface="+mj-lt"/>
              <a:buAutoNum type="arabicParenR"/>
            </a:pPr>
            <a:endParaRPr lang="en-CH" dirty="0"/>
          </a:p>
          <a:p>
            <a:pPr marL="457200" indent="-457200">
              <a:buFont typeface="+mj-lt"/>
              <a:buAutoNum type="arabicParenR"/>
            </a:pPr>
            <a:r>
              <a:rPr lang="en-CH" dirty="0"/>
              <a:t>ATLAS, CMS, the HL-LHC and beyond</a:t>
            </a:r>
          </a:p>
          <a:p>
            <a:pPr lvl="1"/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8ABA16-63D6-81C8-C470-0D1F33A84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Niels Tuning (</a:t>
            </a:r>
            <a:fld id="{66514901-4CFF-A14A-980D-C6E2C5830B51}" type="slidenum">
              <a:rPr lang="en-US" smtClean="0"/>
              <a:pPr>
                <a:defRPr/>
              </a:pPr>
              <a:t>2</a:t>
            </a:fld>
            <a:r>
              <a:rPr lang="en-US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DCC732-5E3F-CDA5-9EA3-13BA24F13D2B}"/>
              </a:ext>
            </a:extLst>
          </p:cNvPr>
          <p:cNvSpPr txBox="1"/>
          <p:nvPr/>
        </p:nvSpPr>
        <p:spPr>
          <a:xfrm>
            <a:off x="1000335" y="4390072"/>
            <a:ext cx="68371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800" b="0" dirty="0"/>
              <a:t>These lectures will contain a mix of </a:t>
            </a:r>
          </a:p>
          <a:p>
            <a:pPr algn="ctr"/>
            <a:r>
              <a:rPr lang="en-CH" sz="1800" b="0" dirty="0"/>
              <a:t>history, accelerators, experiments and particle detection.</a:t>
            </a:r>
          </a:p>
          <a:p>
            <a:pPr algn="ctr"/>
            <a:endParaRPr lang="en-CH" sz="1800" b="0" dirty="0"/>
          </a:p>
          <a:p>
            <a:pPr algn="ctr"/>
            <a:r>
              <a:rPr lang="en-CH" sz="1800" b="0" dirty="0"/>
              <a:t>But wi</a:t>
            </a:r>
            <a:r>
              <a:rPr lang="en-GB" sz="1800" b="0" dirty="0" err="1"/>
              <a:t>th</a:t>
            </a:r>
            <a:r>
              <a:rPr lang="en-CH" sz="1800" b="0" dirty="0"/>
              <a:t> a large dose of physics, </a:t>
            </a:r>
          </a:p>
          <a:p>
            <a:pPr algn="ctr"/>
            <a:r>
              <a:rPr lang="en-CH" sz="1800" b="0" dirty="0"/>
              <a:t>revealing my passion for particle physics!</a:t>
            </a:r>
          </a:p>
        </p:txBody>
      </p:sp>
    </p:spTree>
    <p:extLst>
      <p:ext uri="{BB962C8B-B14F-4D97-AF65-F5344CB8AC3E}">
        <p14:creationId xmlns:p14="http://schemas.microsoft.com/office/powerpoint/2010/main" val="11063488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63BF2-4AB0-D193-2ADA-F714EAF92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Flavour Physics Landscape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2339A-3C6F-232E-0694-0CEB723B9A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36BDC6-774A-102A-A615-2831084921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6459"/>
          <a:stretch/>
        </p:blipFill>
        <p:spPr>
          <a:xfrm>
            <a:off x="270640" y="1047890"/>
            <a:ext cx="8374237" cy="4285651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9E5F0D24-BC9A-53BB-7406-C9A4198CE80E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179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63BF2-4AB0-D193-2ADA-F714EAF92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Flavour Physics Landscape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2339A-3C6F-232E-0694-0CEB723B9A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36BDC6-774A-102A-A615-2831084921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374"/>
          <a:stretch/>
        </p:blipFill>
        <p:spPr>
          <a:xfrm>
            <a:off x="193830" y="575613"/>
            <a:ext cx="8517648" cy="5349712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3D5B50B-4E12-15D9-3E48-D77650D506DF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468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6" descr="johnelli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75" r="3333" b="9946"/>
          <a:stretch>
            <a:fillRect/>
          </a:stretch>
        </p:blipFill>
        <p:spPr bwMode="auto">
          <a:xfrm>
            <a:off x="52388" y="6350"/>
            <a:ext cx="9051925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Oval 2"/>
          <p:cNvSpPr>
            <a:spLocks noChangeArrowheads="1"/>
          </p:cNvSpPr>
          <p:nvPr/>
        </p:nvSpPr>
        <p:spPr bwMode="auto">
          <a:xfrm rot="719197">
            <a:off x="2505075" y="5167313"/>
            <a:ext cx="2008188" cy="647700"/>
          </a:xfrm>
          <a:prstGeom prst="ellipse">
            <a:avLst/>
          </a:prstGeom>
          <a:noFill/>
          <a:ln w="38100">
            <a:solidFill>
              <a:schemeClr val="bg1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endParaRPr lang="nl-NL" sz="2000" b="0" i="0">
              <a:solidFill>
                <a:schemeClr val="tx1"/>
              </a:solidFill>
            </a:endParaRPr>
          </a:p>
        </p:txBody>
      </p:sp>
      <p:cxnSp>
        <p:nvCxnSpPr>
          <p:cNvPr id="45059" name="Straight Arrow Connector 5"/>
          <p:cNvCxnSpPr>
            <a:cxnSpLocks noChangeShapeType="1"/>
          </p:cNvCxnSpPr>
          <p:nvPr/>
        </p:nvCxnSpPr>
        <p:spPr bwMode="auto">
          <a:xfrm>
            <a:off x="1192213" y="2546350"/>
            <a:ext cx="1449387" cy="2674938"/>
          </a:xfrm>
          <a:prstGeom prst="straightConnector1">
            <a:avLst/>
          </a:prstGeom>
          <a:noFill/>
          <a:ln w="63500">
            <a:solidFill>
              <a:schemeClr val="bg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5060" name="TextBox 7"/>
          <p:cNvSpPr txBox="1">
            <a:spLocks noChangeArrowheads="1"/>
          </p:cNvSpPr>
          <p:nvPr/>
        </p:nvSpPr>
        <p:spPr bwMode="auto">
          <a:xfrm>
            <a:off x="5800725" y="663575"/>
            <a:ext cx="1989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0">
                <a:solidFill>
                  <a:schemeClr val="bg1"/>
                </a:solidFill>
              </a:rPr>
              <a:t>Prof.dr. J. Ellis</a:t>
            </a:r>
          </a:p>
        </p:txBody>
      </p:sp>
      <p:sp>
        <p:nvSpPr>
          <p:cNvPr id="45061" name="TextBox 7"/>
          <p:cNvSpPr txBox="1">
            <a:spLocks noChangeArrowheads="1"/>
          </p:cNvSpPr>
          <p:nvPr/>
        </p:nvSpPr>
        <p:spPr bwMode="auto">
          <a:xfrm>
            <a:off x="82550" y="1662113"/>
            <a:ext cx="1684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0">
                <a:solidFill>
                  <a:schemeClr val="tx1"/>
                </a:solidFill>
              </a:rPr>
              <a:t>Origin of </a:t>
            </a:r>
          </a:p>
          <a:p>
            <a:pPr eaLnBrk="1" hangingPunct="1"/>
            <a:r>
              <a:rPr lang="en-US" sz="2000" b="0" i="0">
                <a:solidFill>
                  <a:schemeClr val="tx1"/>
                </a:solidFill>
              </a:rPr>
              <a:t>CKM matrix</a:t>
            </a:r>
          </a:p>
        </p:txBody>
      </p:sp>
    </p:spTree>
    <p:extLst>
      <p:ext uri="{BB962C8B-B14F-4D97-AF65-F5344CB8AC3E}">
        <p14:creationId xmlns:p14="http://schemas.microsoft.com/office/powerpoint/2010/main" val="6287027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6500813" cy="790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5" t="1711"/>
          <a:stretch>
            <a:fillRect/>
          </a:stretch>
        </p:blipFill>
        <p:spPr bwMode="auto">
          <a:xfrm>
            <a:off x="990600" y="1689100"/>
            <a:ext cx="1423988" cy="515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8" b="10800"/>
          <a:stretch>
            <a:fillRect/>
          </a:stretch>
        </p:blipFill>
        <p:spPr bwMode="auto">
          <a:xfrm>
            <a:off x="2546350" y="1692275"/>
            <a:ext cx="3800475" cy="517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1695450"/>
            <a:ext cx="1533525" cy="514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75" y="2971800"/>
            <a:ext cx="32480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pic>
        <p:nvPicPr>
          <p:cNvPr id="4711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2962275"/>
            <a:ext cx="19812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cxnSp>
        <p:nvCxnSpPr>
          <p:cNvPr id="19" name="Straight Connector 18"/>
          <p:cNvCxnSpPr/>
          <p:nvPr/>
        </p:nvCxnSpPr>
        <p:spPr bwMode="auto">
          <a:xfrm>
            <a:off x="4572000" y="2209800"/>
            <a:ext cx="0" cy="3200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own Arrow 19"/>
          <p:cNvSpPr/>
          <p:nvPr/>
        </p:nvSpPr>
        <p:spPr bwMode="auto">
          <a:xfrm>
            <a:off x="1905000" y="2362200"/>
            <a:ext cx="533400" cy="5334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Down Arrow 20"/>
          <p:cNvSpPr/>
          <p:nvPr/>
        </p:nvSpPr>
        <p:spPr bwMode="auto">
          <a:xfrm>
            <a:off x="7467600" y="2362200"/>
            <a:ext cx="533400" cy="5334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15" name="TextBox 22"/>
          <p:cNvSpPr txBox="1">
            <a:spLocks noChangeArrowheads="1"/>
          </p:cNvSpPr>
          <p:nvPr/>
        </p:nvSpPr>
        <p:spPr bwMode="auto">
          <a:xfrm>
            <a:off x="4857750" y="2362200"/>
            <a:ext cx="2457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600" b="0" i="0">
                <a:solidFill>
                  <a:srgbClr val="000099"/>
                </a:solidFill>
                <a:latin typeface="Tahoma" charset="0"/>
              </a:rPr>
              <a:t>Yukawa couplings: </a:t>
            </a:r>
          </a:p>
          <a:p>
            <a:pPr algn="r" eaLnBrk="1" hangingPunct="1"/>
            <a:r>
              <a:rPr lang="en-US" sz="1600" b="0" i="0">
                <a:solidFill>
                  <a:srgbClr val="000099"/>
                </a:solidFill>
                <a:latin typeface="Tahoma" charset="0"/>
              </a:rPr>
              <a:t>mix between generations</a:t>
            </a:r>
          </a:p>
        </p:txBody>
      </p:sp>
      <p:sp>
        <p:nvSpPr>
          <p:cNvPr id="47116" name="TextBox 23"/>
          <p:cNvSpPr txBox="1">
            <a:spLocks noChangeArrowheads="1"/>
          </p:cNvSpPr>
          <p:nvPr/>
        </p:nvSpPr>
        <p:spPr bwMode="auto">
          <a:xfrm>
            <a:off x="111125" y="2286000"/>
            <a:ext cx="1717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600" b="0" i="0">
                <a:solidFill>
                  <a:srgbClr val="000099"/>
                </a:solidFill>
                <a:latin typeface="Tahoma" charset="0"/>
              </a:rPr>
              <a:t>Charged current:</a:t>
            </a:r>
          </a:p>
          <a:p>
            <a:pPr algn="r" eaLnBrk="1" hangingPunct="1"/>
            <a:r>
              <a:rPr lang="en-US" sz="1600" b="0" i="0">
                <a:solidFill>
                  <a:srgbClr val="000099"/>
                </a:solidFill>
                <a:latin typeface="Tahoma" charset="0"/>
              </a:rPr>
              <a:t>flavour diagonal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533400" y="5410200"/>
            <a:ext cx="838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8F22D588-59F8-274A-E0C3-7EB78D43D1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60387" y="223838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altLang="en-CH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CKM: where does it come from?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C31DF6-D832-1AB2-C5B4-DA049C73B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422341D-3B55-9EA0-9A09-69BE9F212A20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1955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75" y="2971800"/>
            <a:ext cx="32480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pic>
        <p:nvPicPr>
          <p:cNvPr id="4915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2962275"/>
            <a:ext cx="19812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pic>
        <p:nvPicPr>
          <p:cNvPr id="4915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4781550"/>
            <a:ext cx="40862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pic>
        <p:nvPicPr>
          <p:cNvPr id="4915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4705350"/>
            <a:ext cx="30765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cxnSp>
        <p:nvCxnSpPr>
          <p:cNvPr id="19" name="Straight Connector 18"/>
          <p:cNvCxnSpPr/>
          <p:nvPr/>
        </p:nvCxnSpPr>
        <p:spPr bwMode="auto">
          <a:xfrm>
            <a:off x="4572000" y="1295400"/>
            <a:ext cx="0" cy="411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58" name="TextBox 22"/>
          <p:cNvSpPr txBox="1">
            <a:spLocks noChangeArrowheads="1"/>
          </p:cNvSpPr>
          <p:nvPr/>
        </p:nvSpPr>
        <p:spPr bwMode="auto">
          <a:xfrm>
            <a:off x="4857750" y="2362200"/>
            <a:ext cx="2457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600" b="0" i="0">
                <a:solidFill>
                  <a:srgbClr val="000099"/>
                </a:solidFill>
                <a:latin typeface="Tahoma" charset="0"/>
              </a:rPr>
              <a:t>Yukawa couplings: </a:t>
            </a:r>
          </a:p>
          <a:p>
            <a:pPr algn="r" eaLnBrk="1" hangingPunct="1"/>
            <a:r>
              <a:rPr lang="en-US" sz="1600" b="0" i="0">
                <a:solidFill>
                  <a:srgbClr val="000099"/>
                </a:solidFill>
                <a:latin typeface="Tahoma" charset="0"/>
              </a:rPr>
              <a:t>mix between generations</a:t>
            </a:r>
          </a:p>
        </p:txBody>
      </p:sp>
      <p:sp>
        <p:nvSpPr>
          <p:cNvPr id="49159" name="TextBox 23"/>
          <p:cNvSpPr txBox="1">
            <a:spLocks noChangeArrowheads="1"/>
          </p:cNvSpPr>
          <p:nvPr/>
        </p:nvSpPr>
        <p:spPr bwMode="auto">
          <a:xfrm>
            <a:off x="111125" y="2286000"/>
            <a:ext cx="1717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600" b="0" i="0">
                <a:solidFill>
                  <a:srgbClr val="000099"/>
                </a:solidFill>
                <a:latin typeface="Tahoma" charset="0"/>
              </a:rPr>
              <a:t>Charged current:</a:t>
            </a:r>
          </a:p>
          <a:p>
            <a:pPr algn="r" eaLnBrk="1" hangingPunct="1"/>
            <a:r>
              <a:rPr lang="en-US" sz="1600" b="0" i="0">
                <a:solidFill>
                  <a:srgbClr val="000099"/>
                </a:solidFill>
                <a:latin typeface="Tahoma" charset="0"/>
              </a:rPr>
              <a:t>flavour diagonal</a:t>
            </a:r>
          </a:p>
        </p:txBody>
      </p:sp>
      <p:sp>
        <p:nvSpPr>
          <p:cNvPr id="25" name="Down Arrow 24"/>
          <p:cNvSpPr/>
          <p:nvPr/>
        </p:nvSpPr>
        <p:spPr bwMode="auto">
          <a:xfrm>
            <a:off x="1905000" y="3886200"/>
            <a:ext cx="533400" cy="5334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Down Arrow 25"/>
          <p:cNvSpPr/>
          <p:nvPr/>
        </p:nvSpPr>
        <p:spPr bwMode="auto">
          <a:xfrm>
            <a:off x="7467600" y="3886200"/>
            <a:ext cx="533400" cy="5334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2590800" y="3468688"/>
            <a:ext cx="3886200" cy="5842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0" i="0" dirty="0" err="1">
                <a:solidFill>
                  <a:srgbClr val="000099"/>
                </a:solidFill>
                <a:latin typeface="Tahoma" pitchFamily="34" charset="0"/>
                <a:ea typeface="b"/>
                <a:cs typeface="Tahoma" pitchFamily="34" charset="0"/>
              </a:rPr>
              <a:t>Diagonalize</a:t>
            </a:r>
            <a:r>
              <a:rPr lang="en-US" sz="1600" b="0" i="0" dirty="0">
                <a:solidFill>
                  <a:srgbClr val="000099"/>
                </a:solidFill>
                <a:latin typeface="Tahoma" pitchFamily="34" charset="0"/>
                <a:ea typeface="b"/>
                <a:cs typeface="Tahoma" pitchFamily="34" charset="0"/>
              </a:rPr>
              <a:t> Yukawa matrix:</a:t>
            </a:r>
          </a:p>
          <a:p>
            <a:pPr marL="342900" indent="-342900" algn="ctr">
              <a:defRPr/>
            </a:pPr>
            <a:r>
              <a:rPr lang="en-US" sz="1600" b="0" i="0" dirty="0">
                <a:solidFill>
                  <a:srgbClr val="000099"/>
                </a:solidFill>
                <a:latin typeface="Tahoma" pitchFamily="34" charset="0"/>
                <a:ea typeface="b"/>
                <a:cs typeface="Tahoma" pitchFamily="34" charset="0"/>
              </a:rPr>
              <a:t>Off diagonal in CC                Mass terms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533400" y="5410200"/>
            <a:ext cx="838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164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421313"/>
            <a:ext cx="178117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pic>
        <p:nvPicPr>
          <p:cNvPr id="49165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1" b="8504"/>
          <a:stretch>
            <a:fillRect/>
          </a:stretch>
        </p:blipFill>
        <p:spPr bwMode="auto">
          <a:xfrm>
            <a:off x="3733800" y="4038600"/>
            <a:ext cx="1638300" cy="582613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16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6500813" cy="790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B61FA4D-F62B-7164-CE19-19F1E01BB2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60387" y="223838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altLang="en-CH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CKM: where does it come from?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A5212-F73E-8FFB-61FC-74315CB97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5FDF41B-5EFD-25D0-E2E0-BB78CA55251A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4722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6500813" cy="790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0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5" t="1711"/>
          <a:stretch>
            <a:fillRect/>
          </a:stretch>
        </p:blipFill>
        <p:spPr bwMode="auto">
          <a:xfrm>
            <a:off x="990600" y="1689100"/>
            <a:ext cx="1423988" cy="515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0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8" b="10800"/>
          <a:stretch>
            <a:fillRect/>
          </a:stretch>
        </p:blipFill>
        <p:spPr bwMode="auto">
          <a:xfrm>
            <a:off x="2546350" y="1692275"/>
            <a:ext cx="3800475" cy="517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1695450"/>
            <a:ext cx="1533525" cy="514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05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4705350"/>
            <a:ext cx="30765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cxnSp>
        <p:nvCxnSpPr>
          <p:cNvPr id="19" name="Straight Connector 18"/>
          <p:cNvCxnSpPr/>
          <p:nvPr/>
        </p:nvCxnSpPr>
        <p:spPr bwMode="auto">
          <a:xfrm>
            <a:off x="4572000" y="2209800"/>
            <a:ext cx="0" cy="3200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own Arrow 20"/>
          <p:cNvSpPr/>
          <p:nvPr/>
        </p:nvSpPr>
        <p:spPr bwMode="auto">
          <a:xfrm rot="3641347">
            <a:off x="4224338" y="1603375"/>
            <a:ext cx="533400" cy="388302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533400" y="5410200"/>
            <a:ext cx="838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10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421313"/>
            <a:ext cx="178117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</a:extLst>
        </p:spPr>
      </p:pic>
      <p:sp>
        <p:nvSpPr>
          <p:cNvPr id="51211" name="Text Placeholder 2"/>
          <p:cNvSpPr>
            <a:spLocks noGrp="1"/>
          </p:cNvSpPr>
          <p:nvPr>
            <p:ph type="body" sz="half" idx="1"/>
          </p:nvPr>
        </p:nvSpPr>
        <p:spPr>
          <a:xfrm>
            <a:off x="125413" y="6198430"/>
            <a:ext cx="6400800" cy="533400"/>
          </a:xfrm>
        </p:spPr>
        <p:txBody>
          <a:bodyPr/>
          <a:lstStyle/>
          <a:p>
            <a:pPr eaLnBrk="1" hangingPunct="1">
              <a:buFont typeface="Wingdings" charset="0"/>
              <a:buChar char="Ø"/>
            </a:pPr>
            <a:r>
              <a:rPr lang="en-US" sz="1900" dirty="0" err="1">
                <a:solidFill>
                  <a:schemeClr val="accent2"/>
                </a:solidFill>
                <a:effectLst/>
                <a:latin typeface="Verdana" charset="0"/>
              </a:rPr>
              <a:t>Flavour</a:t>
            </a:r>
            <a:r>
              <a:rPr lang="en-US" sz="1900" dirty="0">
                <a:solidFill>
                  <a:schemeClr val="accent2"/>
                </a:solidFill>
                <a:effectLst/>
                <a:latin typeface="Verdana" charset="0"/>
              </a:rPr>
              <a:t> physics closely connected to Higgs??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FD87163-63BA-1BB7-AA48-9BF2125124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60387" y="223838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altLang="en-CH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CKM: where does it come from?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CEEEE-D553-5CC1-5494-5F0D23730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7760BA9A-2BB3-57D6-7CA8-5D54B52BBDFF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078D59-38F9-59C1-95AE-29C71BD970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3229" y="3813050"/>
            <a:ext cx="4342156" cy="23474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6BA8A99-70CC-8515-9712-E7DC9EDD7A78}"/>
              </a:ext>
            </a:extLst>
          </p:cNvPr>
          <p:cNvSpPr/>
          <p:nvPr/>
        </p:nvSpPr>
        <p:spPr bwMode="auto">
          <a:xfrm>
            <a:off x="6415440" y="1695450"/>
            <a:ext cx="569100" cy="509588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400" b="1" i="1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Verdana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5340B91-8575-CBDB-2681-B5832ACF96B7}"/>
              </a:ext>
            </a:extLst>
          </p:cNvPr>
          <p:cNvSpPr/>
          <p:nvPr/>
        </p:nvSpPr>
        <p:spPr bwMode="auto">
          <a:xfrm>
            <a:off x="533399" y="5401085"/>
            <a:ext cx="761995" cy="509588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400" b="1" i="1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7924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C56CB457-A5CF-28F9-5DC9-6304475D55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Intermezzo: “</a:t>
            </a:r>
            <a:r>
              <a:rPr lang="en-US" altLang="ja-JP" i="1" dirty="0">
                <a:ea typeface="ＭＳ Ｐゴシック" panose="020B0600070205080204" pitchFamily="34" charset="-128"/>
              </a:rPr>
              <a:t>The picture is a little like this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 😳 </a:t>
            </a:r>
            <a:endParaRPr lang="en-US" altLang="en-CH" dirty="0">
              <a:ea typeface="ＭＳ Ｐゴシック" panose="020B0600070205080204" pitchFamily="34" charset="-128"/>
            </a:endParaRPr>
          </a:p>
        </p:txBody>
      </p:sp>
      <p:pic>
        <p:nvPicPr>
          <p:cNvPr id="39938" name="Picture 6">
            <a:extLst>
              <a:ext uri="{FF2B5EF4-FFF2-40B4-BE49-F238E27FC236}">
                <a16:creationId xmlns:a16="http://schemas.microsoft.com/office/drawing/2014/main" id="{FB79BE2A-7091-AF56-29AD-926565788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1" r="2763"/>
          <a:stretch>
            <a:fillRect/>
          </a:stretch>
        </p:blipFill>
        <p:spPr bwMode="auto">
          <a:xfrm>
            <a:off x="3227388" y="1355725"/>
            <a:ext cx="5799137" cy="4573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39" name="Slide Number Placeholder 4">
            <a:extLst>
              <a:ext uri="{FF2B5EF4-FFF2-40B4-BE49-F238E27FC236}">
                <a16:creationId xmlns:a16="http://schemas.microsoft.com/office/drawing/2014/main" id="{F7A85B30-3E98-AD5F-9977-E83FEB496E93}"/>
              </a:ext>
            </a:extLst>
          </p:cNvPr>
          <p:cNvSpPr txBox="1">
            <a:spLocks/>
          </p:cNvSpPr>
          <p:nvPr/>
        </p:nvSpPr>
        <p:spPr bwMode="auto">
          <a:xfrm>
            <a:off x="8604250" y="6462713"/>
            <a:ext cx="4826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17F2D57F-ED48-2A42-AFDD-4F2654B4C26D}" type="slidenum">
              <a:rPr lang="en-US" altLang="en-CH" sz="1000" b="0" i="0">
                <a:solidFill>
                  <a:srgbClr val="005CE7"/>
                </a:solidFill>
              </a:rPr>
              <a:pPr/>
              <a:t>26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3BCF00-C06E-9AE6-0307-FB5A30C8264D}"/>
              </a:ext>
            </a:extLst>
          </p:cNvPr>
          <p:cNvSpPr txBox="1">
            <a:spLocks noChangeArrowheads="1"/>
          </p:cNvSpPr>
          <p:nvPr/>
        </p:nvSpPr>
        <p:spPr bwMode="auto">
          <a:xfrm rot="607347">
            <a:off x="7181093" y="908940"/>
            <a:ext cx="1913220" cy="1015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CH" sz="12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In 2004, Time magazine stated that Witten was widely thought to be the </a:t>
            </a:r>
            <a:r>
              <a:rPr lang="en-US" altLang="en-CH" sz="1200" i="0" dirty="0">
                <a:solidFill>
                  <a:srgbClr val="FF0000"/>
                </a:solidFill>
                <a:latin typeface="Times New Roman" panose="02020603050405020304" pitchFamily="18" charset="0"/>
              </a:rPr>
              <a:t>world's greatest living </a:t>
            </a:r>
            <a:r>
              <a:rPr lang="en-US" altLang="en-CH" sz="12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theoretical physicist.</a:t>
            </a:r>
            <a:endParaRPr lang="nl-NL" altLang="en-CH" sz="12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251043-5A2C-55EE-D591-CF42A10F9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464" y="6462713"/>
            <a:ext cx="512713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CH" sz="800" b="0" i="0" dirty="0">
                <a:solidFill>
                  <a:schemeClr val="tx1"/>
                </a:solidFill>
              </a:rPr>
              <a:t>E. Witten, </a:t>
            </a:r>
            <a:r>
              <a:rPr lang="en-CH" sz="800" b="0" i="0" dirty="0">
                <a:solidFill>
                  <a:schemeClr val="tx1"/>
                </a:solidFill>
              </a:rPr>
              <a:t>The problem of flavor, </a:t>
            </a:r>
            <a:r>
              <a:rPr lang="en-US" altLang="en-CH" sz="800" b="0" i="0" dirty="0">
                <a:solidFill>
                  <a:schemeClr val="tx1"/>
                </a:solidFill>
              </a:rPr>
              <a:t>17 Feb 2009, </a:t>
            </a:r>
            <a:r>
              <a:rPr lang="en-US" altLang="en-CH" sz="800" b="0" i="0" dirty="0">
                <a:solidFill>
                  <a:schemeClr val="tx1"/>
                </a:solidFill>
                <a:hlinkClick r:id="rId4"/>
              </a:rPr>
              <a:t>https://indico.cern.ch/event/51958/</a:t>
            </a:r>
            <a:endParaRPr lang="en-US" altLang="en-CH" sz="800" b="0" i="0" dirty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CH" sz="800" b="0" i="0" dirty="0" err="1">
                <a:solidFill>
                  <a:schemeClr val="tx1"/>
                </a:solidFill>
              </a:rPr>
              <a:t>Vafa&amp;Heckman</a:t>
            </a:r>
            <a:r>
              <a:rPr lang="en-US" altLang="en-CH" sz="800" b="0" i="0" dirty="0">
                <a:solidFill>
                  <a:schemeClr val="tx1"/>
                </a:solidFill>
              </a:rPr>
              <a:t>, </a:t>
            </a:r>
            <a:r>
              <a:rPr lang="en-US" altLang="en-US" sz="800" b="0" i="0" dirty="0">
                <a:solidFill>
                  <a:schemeClr val="tx1"/>
                </a:solidFill>
              </a:rPr>
              <a:t>“</a:t>
            </a:r>
            <a:r>
              <a:rPr lang="en-US" altLang="ja-JP" sz="800" b="0" dirty="0">
                <a:solidFill>
                  <a:schemeClr val="tx1"/>
                </a:solidFill>
              </a:rPr>
              <a:t>From F-Theory GUT</a:t>
            </a:r>
            <a:r>
              <a:rPr lang="en-US" altLang="en-US" sz="800" b="0" dirty="0">
                <a:solidFill>
                  <a:schemeClr val="tx1"/>
                </a:solidFill>
              </a:rPr>
              <a:t>’</a:t>
            </a:r>
            <a:r>
              <a:rPr lang="en-US" altLang="ja-JP" sz="800" b="0" dirty="0">
                <a:solidFill>
                  <a:schemeClr val="tx1"/>
                </a:solidFill>
              </a:rPr>
              <a:t>s to the LHC</a:t>
            </a:r>
            <a:r>
              <a:rPr lang="en-US" altLang="en-US" sz="800" b="0" i="0" dirty="0">
                <a:solidFill>
                  <a:schemeClr val="tx1"/>
                </a:solidFill>
              </a:rPr>
              <a:t>”</a:t>
            </a:r>
            <a:r>
              <a:rPr lang="en-US" altLang="ja-JP" sz="800" b="0" i="0" dirty="0">
                <a:solidFill>
                  <a:schemeClr val="tx1"/>
                </a:solidFill>
              </a:rPr>
              <a:t> arXiv:0809.3452</a:t>
            </a:r>
            <a:endParaRPr lang="en-US" altLang="en-CH" sz="800" b="0" i="0" dirty="0">
              <a:solidFill>
                <a:schemeClr val="tx1"/>
              </a:solidFill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506396C-B2AB-D8C8-0809-E72C93592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1" t="3165" r="6017" b="9097"/>
          <a:stretch>
            <a:fillRect/>
          </a:stretch>
        </p:blipFill>
        <p:spPr bwMode="auto">
          <a:xfrm>
            <a:off x="117475" y="1344613"/>
            <a:ext cx="2917825" cy="2084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5433A124-9BBE-2D6A-C66B-97C6CAFF8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" t="4858" r="6158"/>
          <a:stretch>
            <a:fillRect/>
          </a:stretch>
        </p:blipFill>
        <p:spPr bwMode="auto">
          <a:xfrm>
            <a:off x="117475" y="3659188"/>
            <a:ext cx="2917825" cy="2268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ounded Rectangle 3">
            <a:extLst>
              <a:ext uri="{FF2B5EF4-FFF2-40B4-BE49-F238E27FC236}">
                <a16:creationId xmlns:a16="http://schemas.microsoft.com/office/drawing/2014/main" id="{51913A1A-2B2F-4E8B-9F7B-E8E2F5B61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0750" y="3275013"/>
            <a:ext cx="4395788" cy="2112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28674" name="Title 1">
            <a:extLst>
              <a:ext uri="{FF2B5EF4-FFF2-40B4-BE49-F238E27FC236}">
                <a16:creationId xmlns:a16="http://schemas.microsoft.com/office/drawing/2014/main" id="{631D45D4-024A-2185-2C2B-D5E2F26A2C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CKM: in a nutshell</a:t>
            </a: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3CC6362A-BB7B-293B-533B-F38E3C2433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779463"/>
            <a:ext cx="8329613" cy="49053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1) Matrix to transform weak- and mass-eigenstates:</a:t>
            </a:r>
          </a:p>
        </p:txBody>
      </p:sp>
      <p:pic>
        <p:nvPicPr>
          <p:cNvPr id="11" name="Picture 20" descr="CKM.png">
            <a:extLst>
              <a:ext uri="{FF2B5EF4-FFF2-40B4-BE49-F238E27FC236}">
                <a16:creationId xmlns:a16="http://schemas.microsoft.com/office/drawing/2014/main" id="{C9392895-897F-0E1D-52CF-F8611A66DF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630" t="-11359" r="-1277" b="-9795"/>
          <a:stretch>
            <a:fillRect/>
          </a:stretch>
        </p:blipFill>
        <p:spPr bwMode="auto">
          <a:xfrm>
            <a:off x="3021013" y="1374775"/>
            <a:ext cx="3235325" cy="1030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grpSp>
        <p:nvGrpSpPr>
          <p:cNvPr id="28677" name="Group 34">
            <a:extLst>
              <a:ext uri="{FF2B5EF4-FFF2-40B4-BE49-F238E27FC236}">
                <a16:creationId xmlns:a16="http://schemas.microsoft.com/office/drawing/2014/main" id="{3885E1F9-B650-0931-E926-97F460664D88}"/>
              </a:ext>
            </a:extLst>
          </p:cNvPr>
          <p:cNvGrpSpPr>
            <a:grpSpLocks/>
          </p:cNvGrpSpPr>
          <p:nvPr/>
        </p:nvGrpSpPr>
        <p:grpSpPr bwMode="auto">
          <a:xfrm>
            <a:off x="492125" y="1655763"/>
            <a:ext cx="2173288" cy="1420812"/>
            <a:chOff x="5839365" y="855865"/>
            <a:chExt cx="2173370" cy="1421041"/>
          </a:xfrm>
        </p:grpSpPr>
        <p:cxnSp>
          <p:nvCxnSpPr>
            <p:cNvPr id="28694" name="Straight Connector 20">
              <a:extLst>
                <a:ext uri="{FF2B5EF4-FFF2-40B4-BE49-F238E27FC236}">
                  <a16:creationId xmlns:a16="http://schemas.microsoft.com/office/drawing/2014/main" id="{201802E7-146F-47C2-6FFD-A19D725B7B9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39365" y="1623965"/>
              <a:ext cx="99853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5" name="Straight Connector 21">
              <a:extLst>
                <a:ext uri="{FF2B5EF4-FFF2-40B4-BE49-F238E27FC236}">
                  <a16:creationId xmlns:a16="http://schemas.microsoft.com/office/drawing/2014/main" id="{8FEA6077-4F0F-7C43-E3DE-DA6AFEA2DA4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876300" y="1163105"/>
              <a:ext cx="652885" cy="4608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6" name="Straight Connector 23">
              <a:extLst>
                <a:ext uri="{FF2B5EF4-FFF2-40B4-BE49-F238E27FC236}">
                  <a16:creationId xmlns:a16="http://schemas.microsoft.com/office/drawing/2014/main" id="{D08A6A91-524A-C20C-4582-1C996E073A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76300" y="1623965"/>
              <a:ext cx="654105" cy="4236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97" name="TextBox 25">
              <a:extLst>
                <a:ext uri="{FF2B5EF4-FFF2-40B4-BE49-F238E27FC236}">
                  <a16:creationId xmlns:a16="http://schemas.microsoft.com/office/drawing/2014/main" id="{1EF98E58-1A42-4EFF-57AB-D76D37A6AD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5995" y="855865"/>
              <a:ext cx="406740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u</a:t>
              </a:r>
              <a:r>
                <a:rPr lang="en-US" altLang="en-CH" sz="2400" b="0" i="0" baseline="30000">
                  <a:latin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28698" name="TextBox 26">
              <a:extLst>
                <a:ext uri="{FF2B5EF4-FFF2-40B4-BE49-F238E27FC236}">
                  <a16:creationId xmlns:a16="http://schemas.microsoft.com/office/drawing/2014/main" id="{6197BF07-E02E-CFBA-6BCE-74D0A37D3B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5995" y="1815185"/>
              <a:ext cx="406740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d</a:t>
              </a:r>
              <a:r>
                <a:rPr lang="en-US" altLang="en-CH" sz="2400" b="0" i="0" baseline="30000">
                  <a:latin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28699" name="TextBox 27">
              <a:extLst>
                <a:ext uri="{FF2B5EF4-FFF2-40B4-BE49-F238E27FC236}">
                  <a16:creationId xmlns:a16="http://schemas.microsoft.com/office/drawing/2014/main" id="{047F5AE0-C653-7DA3-C793-E1A16773C1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9795" y="1124700"/>
              <a:ext cx="479450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W</a:t>
              </a:r>
              <a:endParaRPr lang="en-US" altLang="en-CH" sz="2400" b="0" i="0" baseline="300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8678" name="Group 35">
            <a:extLst>
              <a:ext uri="{FF2B5EF4-FFF2-40B4-BE49-F238E27FC236}">
                <a16:creationId xmlns:a16="http://schemas.microsoft.com/office/drawing/2014/main" id="{B87A5002-6E20-07C2-F5D7-78E1064ECD47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685925"/>
            <a:ext cx="2363787" cy="1420813"/>
            <a:chOff x="5839365" y="855865"/>
            <a:chExt cx="2364406" cy="1421041"/>
          </a:xfrm>
        </p:grpSpPr>
        <p:cxnSp>
          <p:nvCxnSpPr>
            <p:cNvPr id="28688" name="Straight Connector 36">
              <a:extLst>
                <a:ext uri="{FF2B5EF4-FFF2-40B4-BE49-F238E27FC236}">
                  <a16:creationId xmlns:a16="http://schemas.microsoft.com/office/drawing/2014/main" id="{A48B5E5A-5FDE-9F54-14F5-2E118AB17E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39365" y="1623965"/>
              <a:ext cx="99853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9" name="Straight Connector 37">
              <a:extLst>
                <a:ext uri="{FF2B5EF4-FFF2-40B4-BE49-F238E27FC236}">
                  <a16:creationId xmlns:a16="http://schemas.microsoft.com/office/drawing/2014/main" id="{879DD52A-CAD8-A001-A573-1075534C32F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876300" y="1163105"/>
              <a:ext cx="652885" cy="4608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0" name="Straight Connector 38">
              <a:extLst>
                <a:ext uri="{FF2B5EF4-FFF2-40B4-BE49-F238E27FC236}">
                  <a16:creationId xmlns:a16="http://schemas.microsoft.com/office/drawing/2014/main" id="{0A13C6AA-C3BF-72DC-A8B8-3DD464E9534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76300" y="1623965"/>
              <a:ext cx="654105" cy="4236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691" name="TextBox 39">
              <a:extLst>
                <a:ext uri="{FF2B5EF4-FFF2-40B4-BE49-F238E27FC236}">
                  <a16:creationId xmlns:a16="http://schemas.microsoft.com/office/drawing/2014/main" id="{AC6AE577-92C2-6E74-9234-C8631338E0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5995" y="855865"/>
              <a:ext cx="338670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u</a:t>
              </a:r>
              <a:endParaRPr lang="en-US" altLang="en-CH" sz="2400" b="0" i="0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28692" name="TextBox 40">
              <a:extLst>
                <a:ext uri="{FF2B5EF4-FFF2-40B4-BE49-F238E27FC236}">
                  <a16:creationId xmlns:a16="http://schemas.microsoft.com/office/drawing/2014/main" id="{110B9D41-481C-06BC-3F90-575D49B04F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7404" y="1815185"/>
              <a:ext cx="766367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d,s,b</a:t>
              </a:r>
              <a:endParaRPr lang="en-US" altLang="en-CH" sz="2400" b="0" i="0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28693" name="TextBox 41">
              <a:extLst>
                <a:ext uri="{FF2B5EF4-FFF2-40B4-BE49-F238E27FC236}">
                  <a16:creationId xmlns:a16="http://schemas.microsoft.com/office/drawing/2014/main" id="{129800D8-3024-6573-9F38-29E8A9727A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9795" y="1124700"/>
              <a:ext cx="479782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W</a:t>
              </a:r>
              <a:endParaRPr lang="en-US" altLang="en-CH" sz="2400" b="0" i="0" baseline="30000">
                <a:latin typeface="Times New Roman" panose="02020603050405020304" pitchFamily="18" charset="0"/>
              </a:endParaRPr>
            </a:p>
          </p:txBody>
        </p:sp>
      </p:grpSp>
      <p:sp>
        <p:nvSpPr>
          <p:cNvPr id="28679" name="TextBox 25">
            <a:extLst>
              <a:ext uri="{FF2B5EF4-FFF2-40B4-BE49-F238E27FC236}">
                <a16:creationId xmlns:a16="http://schemas.microsoft.com/office/drawing/2014/main" id="{97B87F7D-9E07-9C2B-3400-E9D3C1D00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675" y="2886075"/>
            <a:ext cx="1833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>
                <a:solidFill>
                  <a:srgbClr val="000000"/>
                </a:solidFill>
              </a:rPr>
              <a:t>Weak eigenstates</a:t>
            </a:r>
          </a:p>
        </p:txBody>
      </p:sp>
      <p:sp>
        <p:nvSpPr>
          <p:cNvPr id="28680" name="TextBox 26">
            <a:extLst>
              <a:ext uri="{FF2B5EF4-FFF2-40B4-BE49-F238E27FC236}">
                <a16:creationId xmlns:a16="http://schemas.microsoft.com/office/drawing/2014/main" id="{D537649C-102E-B8B2-3208-090BB1405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363" y="2905125"/>
            <a:ext cx="1779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>
                <a:solidFill>
                  <a:srgbClr val="000000"/>
                </a:solidFill>
              </a:rPr>
              <a:t>Mass eigenstates</a:t>
            </a:r>
          </a:p>
        </p:txBody>
      </p:sp>
      <p:sp>
        <p:nvSpPr>
          <p:cNvPr id="28681" name="Slide Number Placeholder 4">
            <a:extLst>
              <a:ext uri="{FF2B5EF4-FFF2-40B4-BE49-F238E27FC236}">
                <a16:creationId xmlns:a16="http://schemas.microsoft.com/office/drawing/2014/main" id="{CAA60B57-73D4-2D6F-B514-BFCE7DA7362F}"/>
              </a:ext>
            </a:extLst>
          </p:cNvPr>
          <p:cNvSpPr txBox="1">
            <a:spLocks/>
          </p:cNvSpPr>
          <p:nvPr/>
        </p:nvSpPr>
        <p:spPr bwMode="auto">
          <a:xfrm>
            <a:off x="8604250" y="66548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3D80B0-65AA-EB43-B6A5-7D4900CD334D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28682" name="TextBox 27">
            <a:extLst>
              <a:ext uri="{FF2B5EF4-FFF2-40B4-BE49-F238E27FC236}">
                <a16:creationId xmlns:a16="http://schemas.microsoft.com/office/drawing/2014/main" id="{DE30FC27-D8C4-4BB3-FB5C-1BCEDC8B0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100" y="2344738"/>
            <a:ext cx="3381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2400" b="0" i="0">
                <a:latin typeface="Times New Roman" panose="02020603050405020304" pitchFamily="18" charset="0"/>
              </a:rPr>
              <a:t>1</a:t>
            </a:r>
            <a:endParaRPr lang="en-US" altLang="en-CH" sz="2400" b="0" i="0" baseline="30000">
              <a:latin typeface="Times New Roman" panose="02020603050405020304" pitchFamily="18" charset="0"/>
            </a:endParaRPr>
          </a:p>
        </p:txBody>
      </p:sp>
      <p:sp>
        <p:nvSpPr>
          <p:cNvPr id="28683" name="TextBox 27">
            <a:extLst>
              <a:ext uri="{FF2B5EF4-FFF2-40B4-BE49-F238E27FC236}">
                <a16:creationId xmlns:a16="http://schemas.microsoft.com/office/drawing/2014/main" id="{B6AB57E7-CAE6-9824-2023-6B974BDFC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1413" y="2344738"/>
            <a:ext cx="611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2400" b="0" i="0">
                <a:latin typeface="Times New Roman" panose="02020603050405020304" pitchFamily="18" charset="0"/>
              </a:rPr>
              <a:t>V</a:t>
            </a:r>
            <a:r>
              <a:rPr lang="en-US" altLang="en-CH" sz="2400" b="0" i="0" baseline="-25000">
                <a:latin typeface="Times New Roman" panose="02020603050405020304" pitchFamily="18" charset="0"/>
              </a:rPr>
              <a:t>uq</a:t>
            </a:r>
          </a:p>
        </p:txBody>
      </p:sp>
      <p:sp>
        <p:nvSpPr>
          <p:cNvPr id="28684" name="Footer Placeholder 1">
            <a:extLst>
              <a:ext uri="{FF2B5EF4-FFF2-40B4-BE49-F238E27FC236}">
                <a16:creationId xmlns:a16="http://schemas.microsoft.com/office/drawing/2014/main" id="{3333707C-9CDC-4039-27E9-8EB8EA9066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FC53A73-3900-FCAD-15EA-6329B21C43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541" t="48727" r="46214" b="32090"/>
          <a:stretch/>
        </p:blipFill>
        <p:spPr>
          <a:xfrm>
            <a:off x="5014913" y="3540125"/>
            <a:ext cx="1223962" cy="1627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686" name="TextBox 2">
            <a:extLst>
              <a:ext uri="{FF2B5EF4-FFF2-40B4-BE49-F238E27FC236}">
                <a16:creationId xmlns:a16="http://schemas.microsoft.com/office/drawing/2014/main" id="{0E0F62A3-9D2B-C964-91A7-16745FDF9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4021138"/>
            <a:ext cx="26590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2400" b="0" i="0"/>
              <a:t>i.</a:t>
            </a:r>
            <a:r>
              <a:rPr lang="en-CH" altLang="en-CH" sz="2400" b="0" i="0"/>
              <a:t>e. diagonalize: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F9D97D98-7826-C5D1-6269-81B192930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1088" y="2471738"/>
            <a:ext cx="2525712" cy="414337"/>
          </a:xfrm>
          <a:prstGeom prst="rightArrow">
            <a:avLst>
              <a:gd name="adj1" fmla="val 30648"/>
              <a:gd name="adj2" fmla="val 50008"/>
            </a:avLst>
          </a:prstGeom>
          <a:solidFill>
            <a:srgbClr val="F7A08D"/>
          </a:solidFill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b="0" i="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580884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CDFA97-2206-C4F4-F976-F90307B1886D}"/>
                  </a:ext>
                </a:extLst>
              </p:cNvPr>
              <p:cNvSpPr txBox="1"/>
              <p:nvPr/>
            </p:nvSpPr>
            <p:spPr>
              <a:xfrm>
                <a:off x="110851" y="4697507"/>
                <a:ext cx="5090689" cy="7927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𝑢𝑑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  <m: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  <m: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𝑢𝑠</m:t>
                                    </m:r>
                                  </m:sub>
                                  <m: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𝑐𝑠</m:t>
                                    </m:r>
                                  </m:sub>
                                  <m: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𝑡𝑠</m:t>
                                    </m:r>
                                  </m:sub>
                                  <m: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𝑢𝑏</m:t>
                                    </m:r>
                                  </m:sub>
                                  <m: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𝑐𝑏</m:t>
                                    </m:r>
                                  </m:sub>
                                  <m: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𝑡𝑏</m:t>
                                    </m:r>
                                  </m:sub>
                                  <m: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𝑡𝑠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CH" sz="16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5CDFA97-2206-C4F4-F976-F90307B188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51" y="4697507"/>
                <a:ext cx="5090689" cy="792718"/>
              </a:xfrm>
              <a:prstGeom prst="rect">
                <a:avLst/>
              </a:prstGeom>
              <a:blipFill>
                <a:blip r:embed="rId2"/>
                <a:stretch>
                  <a:fillRect l="-249" b="-31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21" name="Title 1">
            <a:extLst>
              <a:ext uri="{FF2B5EF4-FFF2-40B4-BE49-F238E27FC236}">
                <a16:creationId xmlns:a16="http://schemas.microsoft.com/office/drawing/2014/main" id="{BE4223CD-2D37-C5BF-FDEA-567AC6BD3A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dirty="0">
                <a:ea typeface="ＭＳ Ｐゴシック" panose="020B0600070205080204" pitchFamily="34" charset="-128"/>
              </a:rPr>
              <a:t>CKM: in a nutshell</a:t>
            </a:r>
          </a:p>
        </p:txBody>
      </p:sp>
      <p:sp>
        <p:nvSpPr>
          <p:cNvPr id="30724" name="Content Placeholder 2">
            <a:extLst>
              <a:ext uri="{FF2B5EF4-FFF2-40B4-BE49-F238E27FC236}">
                <a16:creationId xmlns:a16="http://schemas.microsoft.com/office/drawing/2014/main" id="{C64437B9-AD61-37BA-C854-4443B3BDCF6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779463"/>
            <a:ext cx="8329613" cy="49053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1) Matrix to transform weak- and mass-eigenstates: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E1BB7EE0-C1C6-7C85-E199-B88A8111D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37502" t="28392" r="30046" b="64583"/>
          <a:stretch>
            <a:fillRect/>
          </a:stretch>
        </p:blipFill>
        <p:spPr bwMode="auto">
          <a:xfrm>
            <a:off x="3957638" y="3222625"/>
            <a:ext cx="3340100" cy="1089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11" name="Picture 20" descr="CKM.png">
            <a:extLst>
              <a:ext uri="{FF2B5EF4-FFF2-40B4-BE49-F238E27FC236}">
                <a16:creationId xmlns:a16="http://schemas.microsoft.com/office/drawing/2014/main" id="{62819F38-D29B-4B70-8263-42B604B5150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1630" t="-11359" r="-1277" b="-9795"/>
          <a:stretch>
            <a:fillRect/>
          </a:stretch>
        </p:blipFill>
        <p:spPr bwMode="auto">
          <a:xfrm>
            <a:off x="3021013" y="1374775"/>
            <a:ext cx="3235325" cy="1030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grpSp>
        <p:nvGrpSpPr>
          <p:cNvPr id="30727" name="Group 34">
            <a:extLst>
              <a:ext uri="{FF2B5EF4-FFF2-40B4-BE49-F238E27FC236}">
                <a16:creationId xmlns:a16="http://schemas.microsoft.com/office/drawing/2014/main" id="{6F5EAF58-4A20-DDEC-CA19-1AEDFD0472A0}"/>
              </a:ext>
            </a:extLst>
          </p:cNvPr>
          <p:cNvGrpSpPr>
            <a:grpSpLocks/>
          </p:cNvGrpSpPr>
          <p:nvPr/>
        </p:nvGrpSpPr>
        <p:grpSpPr bwMode="auto">
          <a:xfrm>
            <a:off x="492125" y="1655763"/>
            <a:ext cx="2173288" cy="1420812"/>
            <a:chOff x="5839365" y="855865"/>
            <a:chExt cx="2173370" cy="1421041"/>
          </a:xfrm>
        </p:grpSpPr>
        <p:cxnSp>
          <p:nvCxnSpPr>
            <p:cNvPr id="30761" name="Straight Connector 20">
              <a:extLst>
                <a:ext uri="{FF2B5EF4-FFF2-40B4-BE49-F238E27FC236}">
                  <a16:creationId xmlns:a16="http://schemas.microsoft.com/office/drawing/2014/main" id="{2A98EC9E-CA81-2073-13AE-A9E08C8713A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39365" y="1623965"/>
              <a:ext cx="99853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62" name="Straight Connector 21">
              <a:extLst>
                <a:ext uri="{FF2B5EF4-FFF2-40B4-BE49-F238E27FC236}">
                  <a16:creationId xmlns:a16="http://schemas.microsoft.com/office/drawing/2014/main" id="{962A975B-AAB4-4908-FAA7-E90C43E34A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876300" y="1163105"/>
              <a:ext cx="652885" cy="4608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63" name="Straight Connector 23">
              <a:extLst>
                <a:ext uri="{FF2B5EF4-FFF2-40B4-BE49-F238E27FC236}">
                  <a16:creationId xmlns:a16="http://schemas.microsoft.com/office/drawing/2014/main" id="{0C36CB8A-73DA-B0F2-94C2-F7C4F426984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76300" y="1623965"/>
              <a:ext cx="654105" cy="4236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764" name="TextBox 25">
              <a:extLst>
                <a:ext uri="{FF2B5EF4-FFF2-40B4-BE49-F238E27FC236}">
                  <a16:creationId xmlns:a16="http://schemas.microsoft.com/office/drawing/2014/main" id="{2C6E09CA-8F40-BC34-D65F-72C09FDCA8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5995" y="855865"/>
              <a:ext cx="406740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u</a:t>
              </a:r>
              <a:r>
                <a:rPr lang="en-US" altLang="en-CH" sz="2400" b="0" i="0" baseline="30000">
                  <a:latin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30765" name="TextBox 26">
              <a:extLst>
                <a:ext uri="{FF2B5EF4-FFF2-40B4-BE49-F238E27FC236}">
                  <a16:creationId xmlns:a16="http://schemas.microsoft.com/office/drawing/2014/main" id="{4744DA03-62BC-9F64-F214-9339266953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5995" y="1815185"/>
              <a:ext cx="406740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d</a:t>
              </a:r>
              <a:r>
                <a:rPr lang="en-US" altLang="en-CH" sz="2400" b="0" i="0" baseline="30000">
                  <a:latin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30766" name="TextBox 27">
              <a:extLst>
                <a:ext uri="{FF2B5EF4-FFF2-40B4-BE49-F238E27FC236}">
                  <a16:creationId xmlns:a16="http://schemas.microsoft.com/office/drawing/2014/main" id="{082D5249-61D0-7A27-07BC-E02FD7FE8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9795" y="1124700"/>
              <a:ext cx="479450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W</a:t>
              </a:r>
              <a:endParaRPr lang="en-US" altLang="en-CH" sz="2400" b="0" i="0" baseline="300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0728" name="Group 35">
            <a:extLst>
              <a:ext uri="{FF2B5EF4-FFF2-40B4-BE49-F238E27FC236}">
                <a16:creationId xmlns:a16="http://schemas.microsoft.com/office/drawing/2014/main" id="{55832D82-45B2-71DC-5487-89A7F159D127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685925"/>
            <a:ext cx="2363787" cy="1420813"/>
            <a:chOff x="5839365" y="855865"/>
            <a:chExt cx="2364406" cy="1421041"/>
          </a:xfrm>
        </p:grpSpPr>
        <p:cxnSp>
          <p:nvCxnSpPr>
            <p:cNvPr id="30755" name="Straight Connector 36">
              <a:extLst>
                <a:ext uri="{FF2B5EF4-FFF2-40B4-BE49-F238E27FC236}">
                  <a16:creationId xmlns:a16="http://schemas.microsoft.com/office/drawing/2014/main" id="{2655B5B1-A4D3-18EF-D89D-1E48C1A9FB7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39365" y="1623965"/>
              <a:ext cx="99853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6" name="Straight Connector 37">
              <a:extLst>
                <a:ext uri="{FF2B5EF4-FFF2-40B4-BE49-F238E27FC236}">
                  <a16:creationId xmlns:a16="http://schemas.microsoft.com/office/drawing/2014/main" id="{BC7ABFCB-9DD4-B420-8ACE-0C576CA89F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876300" y="1163105"/>
              <a:ext cx="652885" cy="4608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57" name="Straight Connector 38">
              <a:extLst>
                <a:ext uri="{FF2B5EF4-FFF2-40B4-BE49-F238E27FC236}">
                  <a16:creationId xmlns:a16="http://schemas.microsoft.com/office/drawing/2014/main" id="{A0418183-CA88-EC6B-ACE5-C15D6B4B5F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76300" y="1623965"/>
              <a:ext cx="654105" cy="4236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758" name="TextBox 39">
              <a:extLst>
                <a:ext uri="{FF2B5EF4-FFF2-40B4-BE49-F238E27FC236}">
                  <a16:creationId xmlns:a16="http://schemas.microsoft.com/office/drawing/2014/main" id="{2018DA97-D0E9-AEB6-7D6E-F7F646ACAC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5995" y="855865"/>
              <a:ext cx="338670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u</a:t>
              </a:r>
              <a:endParaRPr lang="en-US" altLang="en-CH" sz="2400" b="0" i="0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30759" name="TextBox 40">
              <a:extLst>
                <a:ext uri="{FF2B5EF4-FFF2-40B4-BE49-F238E27FC236}">
                  <a16:creationId xmlns:a16="http://schemas.microsoft.com/office/drawing/2014/main" id="{1C12783E-8206-D4E1-7770-300BCCAFF3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7404" y="1815185"/>
              <a:ext cx="766367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d,s,b</a:t>
              </a:r>
              <a:endParaRPr lang="en-US" altLang="en-CH" sz="2400" b="0" i="0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30760" name="TextBox 41">
              <a:extLst>
                <a:ext uri="{FF2B5EF4-FFF2-40B4-BE49-F238E27FC236}">
                  <a16:creationId xmlns:a16="http://schemas.microsoft.com/office/drawing/2014/main" id="{0674B745-AA6D-7F4E-F4F0-C9B46B7012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9795" y="1124700"/>
              <a:ext cx="479782" cy="461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 b="0" i="0">
                  <a:latin typeface="Times New Roman" panose="02020603050405020304" pitchFamily="18" charset="0"/>
                </a:rPr>
                <a:t>W</a:t>
              </a:r>
              <a:endParaRPr lang="en-US" altLang="en-CH" sz="2400" b="0" i="0" baseline="30000">
                <a:latin typeface="Times New Roman" panose="02020603050405020304" pitchFamily="18" charset="0"/>
              </a:endParaRPr>
            </a:p>
          </p:txBody>
        </p:sp>
      </p:grpSp>
      <p:sp>
        <p:nvSpPr>
          <p:cNvPr id="30729" name="TextBox 25">
            <a:extLst>
              <a:ext uri="{FF2B5EF4-FFF2-40B4-BE49-F238E27FC236}">
                <a16:creationId xmlns:a16="http://schemas.microsoft.com/office/drawing/2014/main" id="{99885FB3-1E4B-E499-F80E-1996B41DA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675" y="2886075"/>
            <a:ext cx="1833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>
                <a:solidFill>
                  <a:srgbClr val="000000"/>
                </a:solidFill>
              </a:rPr>
              <a:t>Weak eigenstates</a:t>
            </a:r>
          </a:p>
        </p:txBody>
      </p:sp>
      <p:sp>
        <p:nvSpPr>
          <p:cNvPr id="30730" name="TextBox 26">
            <a:extLst>
              <a:ext uri="{FF2B5EF4-FFF2-40B4-BE49-F238E27FC236}">
                <a16:creationId xmlns:a16="http://schemas.microsoft.com/office/drawing/2014/main" id="{95D9B728-6759-10AC-BB87-2E6109BFA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363" y="2905125"/>
            <a:ext cx="1779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>
                <a:solidFill>
                  <a:srgbClr val="000000"/>
                </a:solidFill>
              </a:rPr>
              <a:t>Mass eigenstates</a:t>
            </a: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60E43545-7A75-8541-1212-B923CF895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1088" y="2471738"/>
            <a:ext cx="2525712" cy="414337"/>
          </a:xfrm>
          <a:prstGeom prst="rightArrow">
            <a:avLst>
              <a:gd name="adj1" fmla="val 30648"/>
              <a:gd name="adj2" fmla="val 50008"/>
            </a:avLst>
          </a:prstGeom>
          <a:solidFill>
            <a:srgbClr val="F7A08D"/>
          </a:solidFill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b="0" i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32" name="Content Placeholder 2">
            <a:extLst>
              <a:ext uri="{FF2B5EF4-FFF2-40B4-BE49-F238E27FC236}">
                <a16:creationId xmlns:a16="http://schemas.microsoft.com/office/drawing/2014/main" id="{9A7CDCEC-C06B-0492-1DE7-67C66733BC56}"/>
              </a:ext>
            </a:extLst>
          </p:cNvPr>
          <p:cNvSpPr txBox="1">
            <a:spLocks/>
          </p:cNvSpPr>
          <p:nvPr/>
        </p:nvSpPr>
        <p:spPr bwMode="auto">
          <a:xfrm>
            <a:off x="296863" y="3384550"/>
            <a:ext cx="83296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SzPct val="60000"/>
              <a:buFontTx/>
              <a:buNone/>
            </a:pPr>
            <a:r>
              <a:rPr lang="en-US" altLang="en-CH" sz="1800" b="0" i="0">
                <a:solidFill>
                  <a:srgbClr val="0000FF"/>
                </a:solidFill>
              </a:rPr>
              <a:t>2) Matrix has complex phases:</a:t>
            </a:r>
          </a:p>
        </p:txBody>
      </p:sp>
      <p:sp>
        <p:nvSpPr>
          <p:cNvPr id="30733" name="Content Placeholder 2">
            <a:extLst>
              <a:ext uri="{FF2B5EF4-FFF2-40B4-BE49-F238E27FC236}">
                <a16:creationId xmlns:a16="http://schemas.microsoft.com/office/drawing/2014/main" id="{E3D10334-D3C0-EBFE-132E-804575E9CC31}"/>
              </a:ext>
            </a:extLst>
          </p:cNvPr>
          <p:cNvSpPr txBox="1">
            <a:spLocks/>
          </p:cNvSpPr>
          <p:nvPr/>
        </p:nvSpPr>
        <p:spPr bwMode="auto">
          <a:xfrm>
            <a:off x="249238" y="4197350"/>
            <a:ext cx="83296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SzPct val="60000"/>
              <a:buFontTx/>
              <a:buNone/>
            </a:pPr>
            <a:r>
              <a:rPr lang="en-US" altLang="en-CH" sz="1800" b="0" i="0">
                <a:solidFill>
                  <a:srgbClr val="0000FF"/>
                </a:solidFill>
              </a:rPr>
              <a:t>3) Matrix is unitary: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70A4C5F-B4F3-2C75-4E8A-948916830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120" y="5202721"/>
            <a:ext cx="1343016" cy="338554"/>
          </a:xfrm>
          <a:prstGeom prst="rect">
            <a:avLst/>
          </a:prstGeom>
          <a:noFill/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5" dist="22987" dir="5400000" algn="tl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b="0" i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06FF891-E7B8-483C-8673-AAC5978F1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520" y="4710097"/>
            <a:ext cx="392255" cy="831177"/>
          </a:xfrm>
          <a:prstGeom prst="rect">
            <a:avLst/>
          </a:prstGeom>
          <a:noFill/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5" dist="22987" dir="5400000" algn="tl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b="0" i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FB66C75-8B39-C2F1-6771-A80E9D301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6355" y="5234277"/>
            <a:ext cx="203200" cy="230188"/>
          </a:xfrm>
          <a:prstGeom prst="rect">
            <a:avLst/>
          </a:prstGeom>
          <a:noFill/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5" dist="22987" dir="5400000" algn="tl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b="0" i="0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30738" name="Group 34">
            <a:extLst>
              <a:ext uri="{FF2B5EF4-FFF2-40B4-BE49-F238E27FC236}">
                <a16:creationId xmlns:a16="http://schemas.microsoft.com/office/drawing/2014/main" id="{504C34BE-0B12-1814-C405-1DBF972596BD}"/>
              </a:ext>
            </a:extLst>
          </p:cNvPr>
          <p:cNvGrpSpPr>
            <a:grpSpLocks/>
          </p:cNvGrpSpPr>
          <p:nvPr/>
        </p:nvGrpSpPr>
        <p:grpSpPr bwMode="auto">
          <a:xfrm>
            <a:off x="6205538" y="4465638"/>
            <a:ext cx="2859087" cy="1573212"/>
            <a:chOff x="4737281" y="5378364"/>
            <a:chExt cx="2858865" cy="1573213"/>
          </a:xfrm>
        </p:grpSpPr>
        <p:grpSp>
          <p:nvGrpSpPr>
            <p:cNvPr id="30746" name="Group 35">
              <a:extLst>
                <a:ext uri="{FF2B5EF4-FFF2-40B4-BE49-F238E27FC236}">
                  <a16:creationId xmlns:a16="http://schemas.microsoft.com/office/drawing/2014/main" id="{2BFD15C8-FD27-4C87-D43C-148BCF45D928}"/>
                </a:ext>
              </a:extLst>
            </p:cNvPr>
            <p:cNvGrpSpPr>
              <a:grpSpLocks/>
            </p:cNvGrpSpPr>
            <p:nvPr/>
          </p:nvGrpSpPr>
          <p:grpSpPr bwMode="auto">
            <a:xfrm rot="633379">
              <a:off x="5394589" y="5476010"/>
              <a:ext cx="1713795" cy="1039292"/>
              <a:chOff x="2016" y="1756"/>
              <a:chExt cx="2256" cy="1392"/>
            </a:xfrm>
          </p:grpSpPr>
          <p:sp>
            <p:nvSpPr>
              <p:cNvPr id="30752" name="Line 5">
                <a:extLst>
                  <a:ext uri="{FF2B5EF4-FFF2-40B4-BE49-F238E27FC236}">
                    <a16:creationId xmlns:a16="http://schemas.microsoft.com/office/drawing/2014/main" id="{0D982EE3-9EFC-BF83-6BBC-982263447C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16" y="2716"/>
                <a:ext cx="2256" cy="4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0753" name="Line 6">
                <a:extLst>
                  <a:ext uri="{FF2B5EF4-FFF2-40B4-BE49-F238E27FC236}">
                    <a16:creationId xmlns:a16="http://schemas.microsoft.com/office/drawing/2014/main" id="{FC507506-7880-310E-A32A-32CD433348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448" y="1756"/>
                <a:ext cx="1824" cy="9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  <p:sp>
            <p:nvSpPr>
              <p:cNvPr id="30754" name="Line 7">
                <a:extLst>
                  <a:ext uri="{FF2B5EF4-FFF2-40B4-BE49-F238E27FC236}">
                    <a16:creationId xmlns:a16="http://schemas.microsoft.com/office/drawing/2014/main" id="{3991D96F-B71B-3D94-2131-CACCEEF7A5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016" y="1756"/>
                <a:ext cx="432" cy="13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  <p:graphicFrame>
          <p:nvGraphicFramePr>
            <p:cNvPr id="30747" name="Object 2">
              <a:extLst>
                <a:ext uri="{FF2B5EF4-FFF2-40B4-BE49-F238E27FC236}">
                  <a16:creationId xmlns:a16="http://schemas.microsoft.com/office/drawing/2014/main" id="{5CE3DFA5-D981-10E0-4C61-D8D1544536B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37281" y="5378364"/>
            <a:ext cx="523875" cy="566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419100" imgH="495300" progId="Equation.3">
                    <p:embed/>
                  </p:oleObj>
                </mc:Choice>
                <mc:Fallback>
                  <p:oleObj name="Equation" r:id="rId5" imgW="419100" imgH="495300" progId="Equation.3">
                    <p:embed/>
                    <p:pic>
                      <p:nvPicPr>
                        <p:cNvPr id="30747" name="Object 2">
                          <a:extLst>
                            <a:ext uri="{FF2B5EF4-FFF2-40B4-BE49-F238E27FC236}">
                              <a16:creationId xmlns:a16="http://schemas.microsoft.com/office/drawing/2014/main" id="{5CE3DFA5-D981-10E0-4C61-D8D1544536B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37281" y="5378364"/>
                          <a:ext cx="523875" cy="566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48" name="Object 3">
              <a:extLst>
                <a:ext uri="{FF2B5EF4-FFF2-40B4-BE49-F238E27FC236}">
                  <a16:creationId xmlns:a16="http://schemas.microsoft.com/office/drawing/2014/main" id="{9FAF3B51-A9F3-B0FC-D398-EE23B37F2F3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943254" y="5395826"/>
            <a:ext cx="534988" cy="639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406400" imgH="495300" progId="Equation.3">
                    <p:embed/>
                  </p:oleObj>
                </mc:Choice>
                <mc:Fallback>
                  <p:oleObj name="Equation" r:id="rId7" imgW="406400" imgH="495300" progId="Equation.3">
                    <p:embed/>
                    <p:pic>
                      <p:nvPicPr>
                        <p:cNvPr id="30748" name="Object 3">
                          <a:extLst>
                            <a:ext uri="{FF2B5EF4-FFF2-40B4-BE49-F238E27FC236}">
                              <a16:creationId xmlns:a16="http://schemas.microsoft.com/office/drawing/2014/main" id="{9FAF3B51-A9F3-B0FC-D398-EE23B37F2F3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43254" y="5395826"/>
                          <a:ext cx="534988" cy="6397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49" name="Object 4">
              <a:extLst>
                <a:ext uri="{FF2B5EF4-FFF2-40B4-BE49-F238E27FC236}">
                  <a16:creationId xmlns:a16="http://schemas.microsoft.com/office/drawing/2014/main" id="{7516160A-4653-F227-99D7-2EA001050B7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891713" y="6326123"/>
            <a:ext cx="899445" cy="625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4922500" imgH="10528300" progId="Equation.3">
                    <p:embed/>
                  </p:oleObj>
                </mc:Choice>
                <mc:Fallback>
                  <p:oleObj name="Equation" r:id="rId9" imgW="14922500" imgH="10528300" progId="Equation.3">
                    <p:embed/>
                    <p:pic>
                      <p:nvPicPr>
                        <p:cNvPr id="30749" name="Object 4">
                          <a:extLst>
                            <a:ext uri="{FF2B5EF4-FFF2-40B4-BE49-F238E27FC236}">
                              <a16:creationId xmlns:a16="http://schemas.microsoft.com/office/drawing/2014/main" id="{7516160A-4653-F227-99D7-2EA001050B7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1713" y="6326123"/>
                          <a:ext cx="899445" cy="6254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750" name="Text Box 11">
              <a:extLst>
                <a:ext uri="{FF2B5EF4-FFF2-40B4-BE49-F238E27FC236}">
                  <a16:creationId xmlns:a16="http://schemas.microsoft.com/office/drawing/2014/main" id="{7466ABC0-283A-02E8-1FB8-4BBDD0E0BD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9951" y="6379418"/>
              <a:ext cx="7065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1600" b="0" i="0">
                  <a:solidFill>
                    <a:srgbClr val="000000"/>
                  </a:solidFill>
                </a:rPr>
                <a:t>(0,0)</a:t>
              </a:r>
            </a:p>
          </p:txBody>
        </p:sp>
        <p:sp>
          <p:nvSpPr>
            <p:cNvPr id="30751" name="Text Box 12">
              <a:extLst>
                <a:ext uri="{FF2B5EF4-FFF2-40B4-BE49-F238E27FC236}">
                  <a16:creationId xmlns:a16="http://schemas.microsoft.com/office/drawing/2014/main" id="{C9EE696E-240E-3147-2220-7D20AB50FC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9602" y="6379418"/>
              <a:ext cx="7065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1600" b="0" i="0">
                  <a:solidFill>
                    <a:srgbClr val="000000"/>
                  </a:solidFill>
                </a:rPr>
                <a:t>(1,0)</a:t>
              </a:r>
            </a:p>
          </p:txBody>
        </p:sp>
      </p:grpSp>
      <p:sp>
        <p:nvSpPr>
          <p:cNvPr id="30739" name="TextBox 45">
            <a:extLst>
              <a:ext uri="{FF2B5EF4-FFF2-40B4-BE49-F238E27FC236}">
                <a16:creationId xmlns:a16="http://schemas.microsoft.com/office/drawing/2014/main" id="{692E958C-BB90-5C1D-713E-FCF537C27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1450" y="4968875"/>
            <a:ext cx="341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2400" b="0" i="0">
                <a:solidFill>
                  <a:srgbClr val="000000"/>
                </a:solidFill>
                <a:latin typeface="Times New Roman" panose="02020603050405020304" pitchFamily="18" charset="0"/>
              </a:rPr>
              <a:t>β</a:t>
            </a:r>
          </a:p>
        </p:txBody>
      </p:sp>
      <p:sp>
        <p:nvSpPr>
          <p:cNvPr id="30740" name="TextBox 46">
            <a:extLst>
              <a:ext uri="{FF2B5EF4-FFF2-40B4-BE49-F238E27FC236}">
                <a16:creationId xmlns:a16="http://schemas.microsoft.com/office/drawing/2014/main" id="{C660CE83-6F25-7D49-9EE5-8F6C7A190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0550" y="4921250"/>
            <a:ext cx="344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2800" b="0" i="0">
                <a:solidFill>
                  <a:srgbClr val="000000"/>
                </a:solidFill>
                <a:latin typeface="Times New Roman" panose="02020603050405020304" pitchFamily="18" charset="0"/>
              </a:rPr>
              <a:t>γ</a:t>
            </a:r>
          </a:p>
        </p:txBody>
      </p:sp>
      <p:sp>
        <p:nvSpPr>
          <p:cNvPr id="30741" name="Slide Number Placeholder 4">
            <a:extLst>
              <a:ext uri="{FF2B5EF4-FFF2-40B4-BE49-F238E27FC236}">
                <a16:creationId xmlns:a16="http://schemas.microsoft.com/office/drawing/2014/main" id="{5F330678-0EA1-7B5D-FF5F-BAAB803AF09F}"/>
              </a:ext>
            </a:extLst>
          </p:cNvPr>
          <p:cNvSpPr txBox="1">
            <a:spLocks/>
          </p:cNvSpPr>
          <p:nvPr/>
        </p:nvSpPr>
        <p:spPr bwMode="auto">
          <a:xfrm>
            <a:off x="8604250" y="66548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D2B91CA-49A3-7540-9613-9B3F2DCA7009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30742" name="TextBox 27">
            <a:extLst>
              <a:ext uri="{FF2B5EF4-FFF2-40B4-BE49-F238E27FC236}">
                <a16:creationId xmlns:a16="http://schemas.microsoft.com/office/drawing/2014/main" id="{B33A82D5-1D14-CFDA-83DB-963692915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100" y="2344738"/>
            <a:ext cx="3381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2400" b="0" i="0">
                <a:latin typeface="Times New Roman" panose="02020603050405020304" pitchFamily="18" charset="0"/>
              </a:rPr>
              <a:t>1</a:t>
            </a:r>
            <a:endParaRPr lang="en-US" altLang="en-CH" sz="2400" b="0" i="0" baseline="30000">
              <a:latin typeface="Times New Roman" panose="02020603050405020304" pitchFamily="18" charset="0"/>
            </a:endParaRPr>
          </a:p>
        </p:txBody>
      </p:sp>
      <p:sp>
        <p:nvSpPr>
          <p:cNvPr id="30743" name="TextBox 27">
            <a:extLst>
              <a:ext uri="{FF2B5EF4-FFF2-40B4-BE49-F238E27FC236}">
                <a16:creationId xmlns:a16="http://schemas.microsoft.com/office/drawing/2014/main" id="{CB2980A0-55E0-CCE6-17F4-DCE50A16B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1413" y="2344738"/>
            <a:ext cx="611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2400" b="0" i="0" dirty="0" err="1">
                <a:latin typeface="Times New Roman" panose="02020603050405020304" pitchFamily="18" charset="0"/>
              </a:rPr>
              <a:t>V</a:t>
            </a:r>
            <a:r>
              <a:rPr lang="en-US" altLang="en-CH" sz="2400" b="0" i="0" baseline="-25000" dirty="0" err="1">
                <a:latin typeface="Times New Roman" panose="02020603050405020304" pitchFamily="18" charset="0"/>
              </a:rPr>
              <a:t>uq</a:t>
            </a:r>
            <a:endParaRPr lang="en-US" altLang="en-CH" sz="2400" b="0" i="0" baseline="-25000" dirty="0">
              <a:latin typeface="Times New Roman" panose="02020603050405020304" pitchFamily="18" charset="0"/>
            </a:endParaRPr>
          </a:p>
        </p:txBody>
      </p:sp>
      <p:sp>
        <p:nvSpPr>
          <p:cNvPr id="30744" name="Footer Placeholder 1">
            <a:extLst>
              <a:ext uri="{FF2B5EF4-FFF2-40B4-BE49-F238E27FC236}">
                <a16:creationId xmlns:a16="http://schemas.microsoft.com/office/drawing/2014/main" id="{B4A53869-8975-82F9-DB97-08992EF540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 dirty="0" err="1">
                <a:solidFill>
                  <a:schemeClr val="accent2"/>
                </a:solidFill>
              </a:rPr>
              <a:t>N.Tuning</a:t>
            </a:r>
            <a:r>
              <a:rPr lang="hr-HR" altLang="en-CH" sz="1000" dirty="0">
                <a:solidFill>
                  <a:schemeClr val="accent2"/>
                </a:solidFill>
              </a:rPr>
              <a:t> - May 2025</a:t>
            </a:r>
            <a:endParaRPr lang="en-US" altLang="en-CH" sz="1000" dirty="0">
              <a:solidFill>
                <a:schemeClr val="accent2"/>
              </a:solidFill>
            </a:endParaRP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78EE127E-C9B2-B396-19B6-7A08146C2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2804" y="5032375"/>
            <a:ext cx="1192636" cy="414338"/>
          </a:xfrm>
          <a:prstGeom prst="rightArrow">
            <a:avLst>
              <a:gd name="adj1" fmla="val 30648"/>
              <a:gd name="adj2" fmla="val 50008"/>
            </a:avLst>
          </a:prstGeom>
          <a:solidFill>
            <a:srgbClr val="F7A08D"/>
          </a:solidFill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b="0" i="0">
              <a:solidFill>
                <a:schemeClr val="lt1"/>
              </a:solidFill>
              <a:latin typeface="+mn-lt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41A8DCA-4934-688E-855E-B0E1C08B6A10}"/>
                  </a:ext>
                </a:extLst>
              </p:cNvPr>
              <p:cNvSpPr txBox="1"/>
              <p:nvPr/>
            </p:nvSpPr>
            <p:spPr>
              <a:xfrm>
                <a:off x="100580" y="5656490"/>
                <a:ext cx="5085900" cy="54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H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𝑢𝑏</m:t>
                          </m:r>
                        </m:sub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CH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𝑢𝑑</m:t>
                          </m:r>
                        </m:sub>
                      </m:sSub>
                      <m:r>
                        <a:rPr lang="en-US" sz="2800" b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H" sz="2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CH" sz="2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800" b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H" sz="2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sSub>
                        <m:sSubPr>
                          <m:ctrlPr>
                            <a:rPr lang="en-CH" sz="2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H" sz="2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41A8DCA-4934-688E-855E-B0E1C08B6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0" y="5656490"/>
                <a:ext cx="5085900" cy="540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47855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0" descr="Chart, diagram&#10;&#10;Description automatically generated">
            <a:extLst>
              <a:ext uri="{FF2B5EF4-FFF2-40B4-BE49-F238E27FC236}">
                <a16:creationId xmlns:a16="http://schemas.microsoft.com/office/drawing/2014/main" id="{9C31B58A-A5C0-C613-CB9D-954B52726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1" t="7178" r="4507"/>
          <a:stretch>
            <a:fillRect/>
          </a:stretch>
        </p:blipFill>
        <p:spPr bwMode="auto">
          <a:xfrm>
            <a:off x="1588" y="701675"/>
            <a:ext cx="8929687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Title 1">
            <a:extLst>
              <a:ext uri="{FF2B5EF4-FFF2-40B4-BE49-F238E27FC236}">
                <a16:creationId xmlns:a16="http://schemas.microsoft.com/office/drawing/2014/main" id="{73B53122-FD1E-B1D1-2EE4-18C7260CBF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CKM: recent results</a:t>
            </a:r>
          </a:p>
        </p:txBody>
      </p:sp>
      <p:sp>
        <p:nvSpPr>
          <p:cNvPr id="33795" name="Footer Placeholder 3">
            <a:extLst>
              <a:ext uri="{FF2B5EF4-FFF2-40B4-BE49-F238E27FC236}">
                <a16:creationId xmlns:a16="http://schemas.microsoft.com/office/drawing/2014/main" id="{D51E0E1A-8E17-7641-97C9-741D9FC5BE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19200" y="6516688"/>
            <a:ext cx="7231063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33796" name="TextBox 6">
            <a:extLst>
              <a:ext uri="{FF2B5EF4-FFF2-40B4-BE49-F238E27FC236}">
                <a16:creationId xmlns:a16="http://schemas.microsoft.com/office/drawing/2014/main" id="{A14D1D9B-06CE-A76D-46F2-48F8E1AA4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346825"/>
            <a:ext cx="26495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100" b="0" i="0"/>
              <a:t>Global fits: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900" b="0" i="0"/>
              <a:t>CKMfitter: 	</a:t>
            </a:r>
            <a:r>
              <a:rPr lang="en-US" altLang="en-CH" sz="900" b="0" i="0">
                <a:hlinkClick r:id="rId3"/>
              </a:rPr>
              <a:t>http://ckmfitter.in2p3.fr/</a:t>
            </a:r>
            <a:endParaRPr lang="en-US" altLang="en-CH" sz="900" b="0" i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900" b="0" i="0"/>
              <a:t>UTFit: 	</a:t>
            </a:r>
            <a:r>
              <a:rPr lang="en-US" altLang="en-CH" sz="900" b="0" i="0">
                <a:hlinkClick r:id="rId4"/>
              </a:rPr>
              <a:t>http://www.utfit.org/Utfit/</a:t>
            </a:r>
            <a:endParaRPr lang="en-US" altLang="en-CH" sz="1000" b="0" i="0"/>
          </a:p>
        </p:txBody>
      </p:sp>
      <p:grpSp>
        <p:nvGrpSpPr>
          <p:cNvPr id="33797" name="Group 13">
            <a:extLst>
              <a:ext uri="{FF2B5EF4-FFF2-40B4-BE49-F238E27FC236}">
                <a16:creationId xmlns:a16="http://schemas.microsoft.com/office/drawing/2014/main" id="{3E2395EF-3A08-5B9C-3BCA-31C024BBAA11}"/>
              </a:ext>
            </a:extLst>
          </p:cNvPr>
          <p:cNvGrpSpPr>
            <a:grpSpLocks/>
          </p:cNvGrpSpPr>
          <p:nvPr/>
        </p:nvGrpSpPr>
        <p:grpSpPr bwMode="auto">
          <a:xfrm>
            <a:off x="4887913" y="3676650"/>
            <a:ext cx="1065212" cy="690563"/>
            <a:chOff x="2547515" y="1058156"/>
            <a:chExt cx="1066190" cy="1111403"/>
          </a:xfrm>
        </p:grpSpPr>
        <p:sp>
          <p:nvSpPr>
            <p:cNvPr id="33813" name="Oval 11">
              <a:extLst>
                <a:ext uri="{FF2B5EF4-FFF2-40B4-BE49-F238E27FC236}">
                  <a16:creationId xmlns:a16="http://schemas.microsoft.com/office/drawing/2014/main" id="{DC53161D-58F5-EC21-F5B1-76495B0B7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515" y="1058156"/>
              <a:ext cx="1066190" cy="1111403"/>
            </a:xfrm>
            <a:prstGeom prst="ellipse">
              <a:avLst/>
            </a:prstGeom>
            <a:solidFill>
              <a:schemeClr val="bg1">
                <a:alpha val="89018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33814" name="TextBox 12">
              <a:extLst>
                <a:ext uri="{FF2B5EF4-FFF2-40B4-BE49-F238E27FC236}">
                  <a16:creationId xmlns:a16="http://schemas.microsoft.com/office/drawing/2014/main" id="{EE6BA42F-04AC-A47E-537A-7DD85ED764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3682" y="1304477"/>
              <a:ext cx="737233" cy="5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sz="1800" b="0" i="0"/>
                <a:t>|V</a:t>
              </a:r>
              <a:r>
                <a:rPr lang="en-US" altLang="en-CH" sz="1800" b="0" i="0" baseline="-25000"/>
                <a:t>ub</a:t>
              </a:r>
              <a:r>
                <a:rPr lang="en-US" altLang="en-CH" sz="1800" b="0" i="0"/>
                <a:t>|</a:t>
              </a:r>
            </a:p>
          </p:txBody>
        </p:sp>
      </p:grpSp>
      <p:grpSp>
        <p:nvGrpSpPr>
          <p:cNvPr id="33798" name="Group 14">
            <a:extLst>
              <a:ext uri="{FF2B5EF4-FFF2-40B4-BE49-F238E27FC236}">
                <a16:creationId xmlns:a16="http://schemas.microsoft.com/office/drawing/2014/main" id="{5570F29D-094F-9435-B136-17D94F2E56B0}"/>
              </a:ext>
            </a:extLst>
          </p:cNvPr>
          <p:cNvGrpSpPr>
            <a:grpSpLocks/>
          </p:cNvGrpSpPr>
          <p:nvPr/>
        </p:nvGrpSpPr>
        <p:grpSpPr bwMode="auto">
          <a:xfrm>
            <a:off x="3189288" y="4213225"/>
            <a:ext cx="692150" cy="608013"/>
            <a:chOff x="2662925" y="1217690"/>
            <a:chExt cx="660400" cy="783005"/>
          </a:xfrm>
        </p:grpSpPr>
        <p:sp>
          <p:nvSpPr>
            <p:cNvPr id="33811" name="Oval 15">
              <a:extLst>
                <a:ext uri="{FF2B5EF4-FFF2-40B4-BE49-F238E27FC236}">
                  <a16:creationId xmlns:a16="http://schemas.microsoft.com/office/drawing/2014/main" id="{F911874E-F652-06C2-CAF1-A9FFEE095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925" y="1218727"/>
              <a:ext cx="660400" cy="781968"/>
            </a:xfrm>
            <a:prstGeom prst="ellipse">
              <a:avLst/>
            </a:prstGeom>
            <a:solidFill>
              <a:schemeClr val="bg1">
                <a:alpha val="90195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33812" name="TextBox 16">
              <a:extLst>
                <a:ext uri="{FF2B5EF4-FFF2-40B4-BE49-F238E27FC236}">
                  <a16:creationId xmlns:a16="http://schemas.microsoft.com/office/drawing/2014/main" id="{8D127BC8-1A9C-6AF6-FE08-0759B3CBF4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9798" y="1217690"/>
              <a:ext cx="339937" cy="594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sz="2400" i="0">
                  <a:latin typeface="Times Bold" pitchFamily="121" charset="0"/>
                </a:rPr>
                <a:t>γ</a:t>
              </a:r>
            </a:p>
          </p:txBody>
        </p:sp>
      </p:grpSp>
      <p:grpSp>
        <p:nvGrpSpPr>
          <p:cNvPr id="33799" name="Group 17">
            <a:extLst>
              <a:ext uri="{FF2B5EF4-FFF2-40B4-BE49-F238E27FC236}">
                <a16:creationId xmlns:a16="http://schemas.microsoft.com/office/drawing/2014/main" id="{F53A0C1A-E6EA-627F-D8E4-D8D62138C2B1}"/>
              </a:ext>
            </a:extLst>
          </p:cNvPr>
          <p:cNvGrpSpPr>
            <a:grpSpLocks/>
          </p:cNvGrpSpPr>
          <p:nvPr/>
        </p:nvGrpSpPr>
        <p:grpSpPr bwMode="auto">
          <a:xfrm>
            <a:off x="4514850" y="949325"/>
            <a:ext cx="1152525" cy="569913"/>
            <a:chOff x="2459725" y="1086295"/>
            <a:chExt cx="914400" cy="914400"/>
          </a:xfrm>
        </p:grpSpPr>
        <p:sp>
          <p:nvSpPr>
            <p:cNvPr id="33809" name="Oval 18">
              <a:extLst>
                <a:ext uri="{FF2B5EF4-FFF2-40B4-BE49-F238E27FC236}">
                  <a16:creationId xmlns:a16="http://schemas.microsoft.com/office/drawing/2014/main" id="{719E7CA3-4F08-DDE0-6E33-CD98194C6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725" y="1086295"/>
              <a:ext cx="914400" cy="914400"/>
            </a:xfrm>
            <a:prstGeom prst="ellipse">
              <a:avLst/>
            </a:prstGeom>
            <a:solidFill>
              <a:schemeClr val="bg1">
                <a:alpha val="90195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33810" name="TextBox 19">
              <a:extLst>
                <a:ext uri="{FF2B5EF4-FFF2-40B4-BE49-F238E27FC236}">
                  <a16:creationId xmlns:a16="http://schemas.microsoft.com/office/drawing/2014/main" id="{A43F12E7-9062-B575-FE63-E82BC62C4C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1750" y="1272474"/>
              <a:ext cx="517193" cy="59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sz="1800" b="0" i="0"/>
                <a:t>Δm</a:t>
              </a:r>
              <a:r>
                <a:rPr lang="en-US" altLang="en-CH" sz="1800" b="0" i="0" baseline="-25000"/>
                <a:t>s</a:t>
              </a:r>
            </a:p>
          </p:txBody>
        </p:sp>
      </p:grpSp>
      <p:sp>
        <p:nvSpPr>
          <p:cNvPr id="33800" name="Slide Number Placeholder 4">
            <a:extLst>
              <a:ext uri="{FF2B5EF4-FFF2-40B4-BE49-F238E27FC236}">
                <a16:creationId xmlns:a16="http://schemas.microsoft.com/office/drawing/2014/main" id="{60D8BA72-E579-1E9A-D9AC-EFD33C4C55B4}"/>
              </a:ext>
            </a:extLst>
          </p:cNvPr>
          <p:cNvSpPr txBox="1">
            <a:spLocks/>
          </p:cNvSpPr>
          <p:nvPr/>
        </p:nvSpPr>
        <p:spPr bwMode="auto">
          <a:xfrm>
            <a:off x="8604250" y="6462713"/>
            <a:ext cx="4826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5DAD39-B823-7E4F-B509-BAB018A22CEA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grpSp>
        <p:nvGrpSpPr>
          <p:cNvPr id="33801" name="Group 14">
            <a:extLst>
              <a:ext uri="{FF2B5EF4-FFF2-40B4-BE49-F238E27FC236}">
                <a16:creationId xmlns:a16="http://schemas.microsoft.com/office/drawing/2014/main" id="{EF6D3CA0-5894-327E-CA19-FD2A90B2CEA8}"/>
              </a:ext>
            </a:extLst>
          </p:cNvPr>
          <p:cNvGrpSpPr>
            <a:grpSpLocks/>
          </p:cNvGrpSpPr>
          <p:nvPr/>
        </p:nvGrpSpPr>
        <p:grpSpPr bwMode="auto">
          <a:xfrm>
            <a:off x="6667500" y="4057650"/>
            <a:ext cx="871538" cy="606425"/>
            <a:chOff x="2662924" y="1218727"/>
            <a:chExt cx="831971" cy="781968"/>
          </a:xfrm>
        </p:grpSpPr>
        <p:sp>
          <p:nvSpPr>
            <p:cNvPr id="33807" name="Oval 15">
              <a:extLst>
                <a:ext uri="{FF2B5EF4-FFF2-40B4-BE49-F238E27FC236}">
                  <a16:creationId xmlns:a16="http://schemas.microsoft.com/office/drawing/2014/main" id="{9CC2D8DB-A45A-B57B-CA11-62C690462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924" y="1218727"/>
              <a:ext cx="831970" cy="781968"/>
            </a:xfrm>
            <a:prstGeom prst="ellipse">
              <a:avLst/>
            </a:prstGeom>
            <a:solidFill>
              <a:schemeClr val="bg1">
                <a:alpha val="90195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33808" name="TextBox 16">
              <a:extLst>
                <a:ext uri="{FF2B5EF4-FFF2-40B4-BE49-F238E27FC236}">
                  <a16:creationId xmlns:a16="http://schemas.microsoft.com/office/drawing/2014/main" id="{E8F65B1F-3740-AA79-F7A0-DA6B0B4E4E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9382" y="1352078"/>
              <a:ext cx="815513" cy="515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b="0" i="0"/>
                <a:t>sin2</a:t>
              </a:r>
              <a:r>
                <a:rPr lang="en-US" altLang="en-CH" b="0" i="0">
                  <a:latin typeface="Symbol" pitchFamily="2" charset="2"/>
                </a:rPr>
                <a:t>b</a:t>
              </a:r>
            </a:p>
          </p:txBody>
        </p:sp>
      </p:grpSp>
      <p:sp>
        <p:nvSpPr>
          <p:cNvPr id="33802" name="TextBox 12">
            <a:extLst>
              <a:ext uri="{FF2B5EF4-FFF2-40B4-BE49-F238E27FC236}">
                <a16:creationId xmlns:a16="http://schemas.microsoft.com/office/drawing/2014/main" id="{62B8F460-DF08-7DF2-CE5F-5A0D0DF76E45}"/>
              </a:ext>
            </a:extLst>
          </p:cNvPr>
          <p:cNvSpPr txBox="1">
            <a:spLocks noChangeArrowheads="1"/>
          </p:cNvSpPr>
          <p:nvPr/>
        </p:nvSpPr>
        <p:spPr bwMode="auto">
          <a:xfrm rot="-3776616">
            <a:off x="2831307" y="3356768"/>
            <a:ext cx="895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2400" b="0" i="0"/>
              <a:t>~V</a:t>
            </a:r>
            <a:r>
              <a:rPr lang="en-US" altLang="en-CH" sz="2400" b="0" i="0" baseline="-25000"/>
              <a:t>ub</a:t>
            </a:r>
            <a:endParaRPr lang="en-US" altLang="en-CH" sz="2400" b="0" i="0"/>
          </a:p>
        </p:txBody>
      </p:sp>
      <p:sp>
        <p:nvSpPr>
          <p:cNvPr id="33803" name="TextBox 12">
            <a:extLst>
              <a:ext uri="{FF2B5EF4-FFF2-40B4-BE49-F238E27FC236}">
                <a16:creationId xmlns:a16="http://schemas.microsoft.com/office/drawing/2014/main" id="{9DB5C21B-DA1D-5C96-DDA0-301CB56AB30A}"/>
              </a:ext>
            </a:extLst>
          </p:cNvPr>
          <p:cNvSpPr txBox="1">
            <a:spLocks noChangeArrowheads="1"/>
          </p:cNvSpPr>
          <p:nvPr/>
        </p:nvSpPr>
        <p:spPr bwMode="auto">
          <a:xfrm rot="1066554">
            <a:off x="5921375" y="3087688"/>
            <a:ext cx="855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2400" b="0" i="0"/>
              <a:t>~V</a:t>
            </a:r>
            <a:r>
              <a:rPr lang="en-US" altLang="en-CH" sz="2400" b="0" i="0" baseline="-25000"/>
              <a:t>td</a:t>
            </a:r>
            <a:endParaRPr lang="en-US" altLang="en-CH" sz="2400" b="0" i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E87A5378-3850-154F-5B41-C60EDD4CB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l="37502" t="28392" r="30046" b="64583"/>
          <a:stretch>
            <a:fillRect/>
          </a:stretch>
        </p:blipFill>
        <p:spPr bwMode="auto">
          <a:xfrm>
            <a:off x="4802188" y="5446713"/>
            <a:ext cx="4059237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33805" name="Oval 7">
            <a:extLst>
              <a:ext uri="{FF2B5EF4-FFF2-40B4-BE49-F238E27FC236}">
                <a16:creationId xmlns:a16="http://schemas.microsoft.com/office/drawing/2014/main" id="{5C846098-F310-63FD-16B6-E14DA81D3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2675" y="5321300"/>
            <a:ext cx="1196975" cy="6762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33806" name="Oval 8">
            <a:extLst>
              <a:ext uri="{FF2B5EF4-FFF2-40B4-BE49-F238E27FC236}">
                <a16:creationId xmlns:a16="http://schemas.microsoft.com/office/drawing/2014/main" id="{9EBF6003-48BE-44EC-58EB-D94A91201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4125" y="6078538"/>
            <a:ext cx="1196975" cy="677862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1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657BD-3384-CE94-26CE-F8E33C367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DA19D-60A2-CB4C-6515-F27B87346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779054"/>
            <a:ext cx="8305800" cy="5774146"/>
          </a:xfrm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CH" dirty="0"/>
              <a:t>SM &amp; LHC 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Physics motivation: The Standard Model 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LHC: 		 History, operations, performance &amp; schedule</a:t>
            </a:r>
          </a:p>
          <a:p>
            <a:pPr marL="457200" indent="-457200">
              <a:buFont typeface="+mj-lt"/>
              <a:buAutoNum type="arabicParenR"/>
            </a:pPr>
            <a:r>
              <a:rPr lang="en-CH" dirty="0"/>
              <a:t>LHC detectors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ATLAS, CMS, ALICE and LHCb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Particle Detection</a:t>
            </a:r>
          </a:p>
          <a:p>
            <a:pPr marL="457200" indent="-457200">
              <a:buFont typeface="+mj-lt"/>
              <a:buAutoNum type="arabicParenR"/>
            </a:pPr>
            <a:r>
              <a:rPr lang="en-CH" dirty="0"/>
              <a:t>LHCb 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Physics Highlights: 	 Indirect, CKM, Spectroscopy &amp; Rare Decays</a:t>
            </a:r>
          </a:p>
          <a:p>
            <a:pPr marL="457200" indent="-457200">
              <a:buFont typeface="+mj-lt"/>
              <a:buAutoNum type="arabicParenR"/>
            </a:pPr>
            <a:r>
              <a:rPr lang="en-CH" dirty="0"/>
              <a:t>ATLAS/CMS and beyond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Physics Highlights:  QCD; W/Z; top; Higgs; SUSY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HL-LHC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Future:      HL-LHC, LHCb Upgrade II, Higgs self-coupling and beyond</a:t>
            </a: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8ABA16-63D6-81C8-C470-0D1F33A84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Niels Tuning (</a:t>
            </a:r>
            <a:fld id="{66514901-4CFF-A14A-980D-C6E2C5830B51}" type="slidenum">
              <a:rPr lang="en-US" smtClean="0"/>
              <a:pPr>
                <a:defRPr/>
              </a:pPr>
              <a:t>3</a:t>
            </a:fld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981155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CA24B-704E-38D8-EA0A-E08A40C10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CP violation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C0755-921B-E3D8-FCA1-82474254A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Compare decay rates between conjugate final states</a:t>
            </a:r>
          </a:p>
          <a:p>
            <a:r>
              <a:rPr lang="en-CH" dirty="0"/>
              <a:t>Example: </a:t>
            </a:r>
            <a:r>
              <a:rPr lang="en-CH" i="1" dirty="0"/>
              <a:t>B</a:t>
            </a:r>
            <a:r>
              <a:rPr lang="en-CH" i="1" baseline="-25000" dirty="0"/>
              <a:t>s</a:t>
            </a:r>
            <a:r>
              <a:rPr lang="en-CH" i="1" baseline="30000" dirty="0"/>
              <a:t>0</a:t>
            </a:r>
            <a:r>
              <a:rPr lang="en-CH" i="1" dirty="0">
                <a:sym typeface="Wingdings" pitchFamily="2" charset="2"/>
              </a:rPr>
              <a:t>➝ K</a:t>
            </a:r>
            <a:r>
              <a:rPr lang="en-CH" i="1" baseline="30000" dirty="0">
                <a:sym typeface="Wingdings" pitchFamily="2" charset="2"/>
              </a:rPr>
              <a:t>-</a:t>
            </a:r>
            <a:r>
              <a:rPr lang="en-CH" dirty="0">
                <a:sym typeface="Wingdings" pitchFamily="2" charset="2"/>
              </a:rPr>
              <a:t>𝜋</a:t>
            </a:r>
            <a:r>
              <a:rPr lang="en-CH" i="1" baseline="30000" dirty="0">
                <a:sym typeface="Wingdings" pitchFamily="2" charset="2"/>
              </a:rPr>
              <a:t>+</a:t>
            </a:r>
            <a:endParaRPr lang="en-CH" i="1" baseline="30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321076-60F5-CB2B-BA88-80FBC06963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26B405-E8F2-4096-DA23-71CEBA307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25" y="2303541"/>
            <a:ext cx="4320000" cy="3384000"/>
          </a:xfrm>
          <a:prstGeom prst="rect">
            <a:avLst/>
          </a:prstGeom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C4D51FE-0F42-BBA9-5B47-1F4A0196B9D9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3758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CA24B-704E-38D8-EA0A-E08A40C10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CP violation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C0755-921B-E3D8-FCA1-82474254A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Compare decay rates between conjugate final states</a:t>
            </a:r>
          </a:p>
          <a:p>
            <a:r>
              <a:rPr lang="en-CH" dirty="0"/>
              <a:t>Example: </a:t>
            </a:r>
            <a:r>
              <a:rPr lang="en-CH" i="1" dirty="0"/>
              <a:t>B</a:t>
            </a:r>
            <a:r>
              <a:rPr lang="en-CH" i="1" baseline="-25000" dirty="0"/>
              <a:t>s</a:t>
            </a:r>
            <a:r>
              <a:rPr lang="en-CH" i="1" baseline="30000" dirty="0"/>
              <a:t>0</a:t>
            </a:r>
            <a:r>
              <a:rPr lang="en-CH" i="1" dirty="0">
                <a:sym typeface="Wingdings" pitchFamily="2" charset="2"/>
              </a:rPr>
              <a:t>➝ K</a:t>
            </a:r>
            <a:r>
              <a:rPr lang="en-CH" i="1" baseline="30000" dirty="0">
                <a:sym typeface="Wingdings" pitchFamily="2" charset="2"/>
              </a:rPr>
              <a:t>-</a:t>
            </a:r>
            <a:r>
              <a:rPr lang="en-CH" dirty="0">
                <a:sym typeface="Wingdings" pitchFamily="2" charset="2"/>
              </a:rPr>
              <a:t>𝜋</a:t>
            </a:r>
            <a:r>
              <a:rPr lang="en-CH" i="1" baseline="30000" dirty="0">
                <a:sym typeface="Wingdings" pitchFamily="2" charset="2"/>
              </a:rPr>
              <a:t>+</a:t>
            </a:r>
            <a:endParaRPr lang="en-CH" i="1" baseline="30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321076-60F5-CB2B-BA88-80FBC06963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752B79-723E-F1B9-4B11-35C8B4388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000" y="2200040"/>
            <a:ext cx="4320000" cy="349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9BEA5E-597D-A700-4103-576F191D4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25" y="2303541"/>
            <a:ext cx="4320000" cy="3384000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E307582D-5212-A076-19B6-FCA6754C4EB2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1907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BBE5D-91FC-DE10-7865-80C82F1ED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CP violation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3E57A1-9F06-3246-413D-5741199D2D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1D7265-CEA8-3A28-65B4-BDE418AA3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005" y="1899205"/>
            <a:ext cx="6845020" cy="352685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C61584-8E20-9FF8-0303-59B9D1BA7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971080"/>
            <a:ext cx="7772400" cy="5257800"/>
          </a:xfrm>
        </p:spPr>
        <p:txBody>
          <a:bodyPr/>
          <a:lstStyle/>
          <a:p>
            <a:r>
              <a:rPr lang="en-CH" dirty="0"/>
              <a:t>Compare decay rates between conjugate final states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09DBB68-57F8-7268-AB1C-E03F4131E283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4906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02BCB4-A445-4846-22D3-5271EAE03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4116" y="1289532"/>
            <a:ext cx="2696484" cy="49046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0BBE5D-91FC-DE10-7865-80C82F1ED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CP violation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3E57A1-9F06-3246-413D-5741199D2D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C83499-7E82-6A83-4D56-315218521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005" y="1876965"/>
            <a:ext cx="6845020" cy="352685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CB9635-8FE4-D1C7-603E-1899E58EF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971080"/>
            <a:ext cx="7772400" cy="5257800"/>
          </a:xfrm>
        </p:spPr>
        <p:txBody>
          <a:bodyPr/>
          <a:lstStyle/>
          <a:p>
            <a:r>
              <a:rPr lang="en-CH" dirty="0"/>
              <a:t>Compare decay rates between conjugate final states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501E76F-0DAB-D98F-CC77-66C9C6DF0F2C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261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B755C-0811-C762-1FDB-3EB7655A5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CP violation – Take home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50E19-E9DF-E9FB-1388-BE5F16B35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2055" y="2044894"/>
            <a:ext cx="4416575" cy="1574606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CH" dirty="0"/>
              <a:t>Two interfering amplitudes</a:t>
            </a:r>
          </a:p>
          <a:p>
            <a:r>
              <a:rPr lang="en-CH" dirty="0"/>
              <a:t>Relative CP violating phase</a:t>
            </a:r>
          </a:p>
          <a:p>
            <a:r>
              <a:rPr lang="en-CH" dirty="0"/>
              <a:t>Relative CP conserving phase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142FCC-6268-7916-BB9B-AF9B44C1E4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1ABECE4-0D0A-5594-8224-B9FF1CFAC47A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0787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D87DC62D-4FCB-6B91-91F1-BBE5720A31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sin2β</a:t>
            </a:r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36866" name="Content Placeholder 2">
            <a:extLst>
              <a:ext uri="{FF2B5EF4-FFF2-40B4-BE49-F238E27FC236}">
                <a16:creationId xmlns:a16="http://schemas.microsoft.com/office/drawing/2014/main" id="{240440F2-543C-E678-0B51-BE31C48104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779463"/>
            <a:ext cx="7772400" cy="2436812"/>
          </a:xfrm>
        </p:spPr>
        <p:txBody>
          <a:bodyPr/>
          <a:lstStyle/>
          <a:p>
            <a:r>
              <a:rPr lang="en-CH" altLang="en-CH" sz="1800">
                <a:ea typeface="ＭＳ Ｐゴシック" panose="020B0600070205080204" pitchFamily="34" charset="-128"/>
              </a:rPr>
              <a:t>CP violation:</a:t>
            </a:r>
          </a:p>
          <a:p>
            <a:pPr lvl="1"/>
            <a:r>
              <a:rPr lang="en-GB" altLang="en-CH" sz="1400">
                <a:solidFill>
                  <a:schemeClr val="accent2"/>
                </a:solidFill>
              </a:rPr>
              <a:t>Two i</a:t>
            </a:r>
            <a:r>
              <a:rPr lang="en-CH" altLang="en-CH" sz="1400">
                <a:solidFill>
                  <a:schemeClr val="accent2"/>
                </a:solidFill>
              </a:rPr>
              <a:t>nterfering amplitudes</a:t>
            </a:r>
          </a:p>
          <a:p>
            <a:pPr lvl="1"/>
            <a:r>
              <a:rPr lang="en-CH" altLang="en-CH" sz="1400">
                <a:solidFill>
                  <a:schemeClr val="accent2"/>
                </a:solidFill>
              </a:rPr>
              <a:t>Two relative phases</a:t>
            </a:r>
          </a:p>
          <a:p>
            <a:pPr lvl="1">
              <a:buFont typeface="Wingdings" pitchFamily="2" charset="2"/>
              <a:buChar char="Ø"/>
            </a:pPr>
            <a:r>
              <a:rPr lang="en-GB" altLang="en-CH" sz="1400">
                <a:solidFill>
                  <a:srgbClr val="FF0000"/>
                </a:solidFill>
              </a:rPr>
              <a:t>D</a:t>
            </a:r>
            <a:r>
              <a:rPr lang="en-CH" altLang="en-CH" sz="1400">
                <a:solidFill>
                  <a:srgbClr val="FF0000"/>
                </a:solidFill>
              </a:rPr>
              <a:t>ifferent amplitude under CP conjugation</a:t>
            </a:r>
          </a:p>
          <a:p>
            <a:r>
              <a:rPr lang="en-US" altLang="en-CH" sz="1800" i="1">
                <a:ea typeface="ＭＳ Ｐゴシック" panose="020B0600070205080204" pitchFamily="34" charset="-128"/>
              </a:rPr>
              <a:t>B</a:t>
            </a:r>
            <a:r>
              <a:rPr lang="en-US" altLang="en-CH" sz="1800" i="1" baseline="30000">
                <a:ea typeface="ＭＳ Ｐゴシック" panose="020B0600070205080204" pitchFamily="34" charset="-128"/>
              </a:rPr>
              <a:t>0</a:t>
            </a:r>
            <a:r>
              <a:rPr lang="en-US" altLang="en-CH" sz="1800" i="1">
                <a:ea typeface="ＭＳ Ｐゴシック" panose="020B0600070205080204" pitchFamily="34" charset="-128"/>
              </a:rPr>
              <a:t>→J/</a:t>
            </a:r>
            <a:r>
              <a:rPr lang="en-US" altLang="en-CH" sz="1800">
                <a:latin typeface="Symbol" pitchFamily="2" charset="2"/>
                <a:ea typeface="ＭＳ Ｐゴシック" panose="020B0600070205080204" pitchFamily="34" charset="-128"/>
              </a:rPr>
              <a:t>y</a:t>
            </a:r>
            <a:r>
              <a:rPr lang="el-GR" altLang="en-CH" sz="1800" i="1">
                <a:ea typeface="ＭＳ Ｐゴシック" panose="020B0600070205080204" pitchFamily="34" charset="-128"/>
              </a:rPr>
              <a:t>K</a:t>
            </a:r>
            <a:r>
              <a:rPr lang="el-GR" altLang="en-CH" sz="1800" i="1" baseline="30000">
                <a:ea typeface="ＭＳ Ｐゴシック" panose="020B0600070205080204" pitchFamily="34" charset="-128"/>
              </a:rPr>
              <a:t>0</a:t>
            </a:r>
            <a:r>
              <a:rPr lang="el-GR" altLang="en-CH" sz="1800" i="1" baseline="-25000">
                <a:ea typeface="ＭＳ Ｐゴシック" panose="020B0600070205080204" pitchFamily="34" charset="-128"/>
              </a:rPr>
              <a:t>S</a:t>
            </a:r>
            <a:r>
              <a:rPr lang="el-GR" altLang="en-CH" sz="1800" i="1">
                <a:ea typeface="ＭＳ Ｐゴシック" panose="020B0600070205080204" pitchFamily="34" charset="-128"/>
              </a:rPr>
              <a:t> </a:t>
            </a:r>
            <a:r>
              <a:rPr lang="en-US" altLang="en-CH" sz="1800" i="1">
                <a:ea typeface="ＭＳ Ｐゴシック" panose="020B0600070205080204" pitchFamily="34" charset="-128"/>
              </a:rPr>
              <a:t>: </a:t>
            </a:r>
            <a:r>
              <a:rPr lang="en-CH" altLang="en-CH" sz="1800">
                <a:ea typeface="ＭＳ Ｐゴシック" panose="020B0600070205080204" pitchFamily="34" charset="-128"/>
              </a:rPr>
              <a:t>The golden mode!</a:t>
            </a:r>
          </a:p>
          <a:p>
            <a:pPr lvl="1"/>
            <a:r>
              <a:rPr lang="en-CH" altLang="en-CH" sz="1400">
                <a:solidFill>
                  <a:schemeClr val="accent2"/>
                </a:solidFill>
              </a:rPr>
              <a:t>Relative phase: arg(V</a:t>
            </a:r>
            <a:r>
              <a:rPr lang="en-CH" altLang="en-CH" sz="1400" baseline="-25000">
                <a:solidFill>
                  <a:schemeClr val="accent2"/>
                </a:solidFill>
              </a:rPr>
              <a:t>td</a:t>
            </a:r>
            <a:r>
              <a:rPr lang="en-CH" altLang="en-CH" sz="1400" baseline="30000">
                <a:solidFill>
                  <a:schemeClr val="accent2"/>
                </a:solidFill>
              </a:rPr>
              <a:t>2</a:t>
            </a:r>
            <a:r>
              <a:rPr lang="en-CH" altLang="en-CH" sz="1400">
                <a:solidFill>
                  <a:schemeClr val="accent2"/>
                </a:solidFill>
              </a:rPr>
              <a:t>)=2</a:t>
            </a:r>
            <a:r>
              <a:rPr lang="en-US" altLang="en-CH" sz="1400">
                <a:solidFill>
                  <a:schemeClr val="accent2"/>
                </a:solidFill>
              </a:rPr>
              <a:t>β  (and </a:t>
            </a:r>
            <a:r>
              <a:rPr lang="en-US" altLang="en-CH" sz="1400">
                <a:solidFill>
                  <a:schemeClr val="accent2"/>
                </a:solidFill>
                <a:latin typeface="Symbol" pitchFamily="2" charset="2"/>
              </a:rPr>
              <a:t>p</a:t>
            </a:r>
            <a:r>
              <a:rPr lang="en-US" altLang="en-CH" sz="1400">
                <a:solidFill>
                  <a:schemeClr val="accent2"/>
                </a:solidFill>
              </a:rPr>
              <a:t>/2)  </a:t>
            </a:r>
            <a:endParaRPr lang="en-CH" altLang="en-CH" sz="1400">
              <a:solidFill>
                <a:schemeClr val="accent2"/>
              </a:solidFill>
            </a:endParaRPr>
          </a:p>
          <a:p>
            <a:pPr lvl="1"/>
            <a:endParaRPr lang="en-CH" altLang="en-CH" sz="1400"/>
          </a:p>
        </p:txBody>
      </p:sp>
      <p:sp>
        <p:nvSpPr>
          <p:cNvPr id="36867" name="Footer Placeholder 3">
            <a:extLst>
              <a:ext uri="{FF2B5EF4-FFF2-40B4-BE49-F238E27FC236}">
                <a16:creationId xmlns:a16="http://schemas.microsoft.com/office/drawing/2014/main" id="{AAD91160-BEE1-8AA0-32B3-6F724B8090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36868" name="Slide Number Placeholder 4">
            <a:extLst>
              <a:ext uri="{FF2B5EF4-FFF2-40B4-BE49-F238E27FC236}">
                <a16:creationId xmlns:a16="http://schemas.microsoft.com/office/drawing/2014/main" id="{9E1C654D-95C6-ACF7-DA1C-A590374BCB1D}"/>
              </a:ext>
            </a:extLst>
          </p:cNvPr>
          <p:cNvSpPr txBox="1">
            <a:spLocks/>
          </p:cNvSpPr>
          <p:nvPr/>
        </p:nvSpPr>
        <p:spPr bwMode="auto">
          <a:xfrm>
            <a:off x="8604250" y="66548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7987BB0-FD04-2748-A82F-F82A38DFB5BC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grpSp>
        <p:nvGrpSpPr>
          <p:cNvPr id="36869" name="Group 46">
            <a:extLst>
              <a:ext uri="{FF2B5EF4-FFF2-40B4-BE49-F238E27FC236}">
                <a16:creationId xmlns:a16="http://schemas.microsoft.com/office/drawing/2014/main" id="{A441A0F3-BCBF-4E99-5C2B-D0CB82C62134}"/>
              </a:ext>
            </a:extLst>
          </p:cNvPr>
          <p:cNvGrpSpPr>
            <a:grpSpLocks/>
          </p:cNvGrpSpPr>
          <p:nvPr/>
        </p:nvGrpSpPr>
        <p:grpSpPr bwMode="auto">
          <a:xfrm>
            <a:off x="1209675" y="3006725"/>
            <a:ext cx="7119938" cy="2201863"/>
            <a:chOff x="685800" y="4047475"/>
            <a:chExt cx="7120251" cy="2200925"/>
          </a:xfrm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19A29276-5DED-5120-8A0B-F705E25669A3}"/>
                </a:ext>
              </a:extLst>
            </p:cNvPr>
            <p:cNvSpPr/>
            <p:nvPr/>
          </p:nvSpPr>
          <p:spPr bwMode="auto">
            <a:xfrm>
              <a:off x="685800" y="4047475"/>
              <a:ext cx="7120251" cy="2200925"/>
            </a:xfrm>
            <a:prstGeom prst="roundRect">
              <a:avLst/>
            </a:prstGeom>
            <a:solidFill>
              <a:srgbClr val="F2F7DE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hangingPunct="1">
                <a:defRPr/>
              </a:pPr>
              <a:endParaRPr lang="en-CH"/>
            </a:p>
          </p:txBody>
        </p:sp>
        <p:sp>
          <p:nvSpPr>
            <p:cNvPr id="36871" name="Line 5">
              <a:extLst>
                <a:ext uri="{FF2B5EF4-FFF2-40B4-BE49-F238E27FC236}">
                  <a16:creationId xmlns:a16="http://schemas.microsoft.com/office/drawing/2014/main" id="{8C091AEB-FD5C-F11A-6BB7-A97C8505A9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0185" y="4931244"/>
              <a:ext cx="1100137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72" name="Line 6">
              <a:extLst>
                <a:ext uri="{FF2B5EF4-FFF2-40B4-BE49-F238E27FC236}">
                  <a16:creationId xmlns:a16="http://schemas.microsoft.com/office/drawing/2014/main" id="{E725F03D-A88F-1B4E-6FB0-EE27B7B7E2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91510" y="4123206"/>
              <a:ext cx="658812" cy="80803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73" name="Line 7">
              <a:extLst>
                <a:ext uri="{FF2B5EF4-FFF2-40B4-BE49-F238E27FC236}">
                  <a16:creationId xmlns:a16="http://schemas.microsoft.com/office/drawing/2014/main" id="{652B2C28-9A28-BDC9-500C-A96A3D38FB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0322" y="4050181"/>
              <a:ext cx="0" cy="8810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74" name="Line 10">
              <a:extLst>
                <a:ext uri="{FF2B5EF4-FFF2-40B4-BE49-F238E27FC236}">
                  <a16:creationId xmlns:a16="http://schemas.microsoft.com/office/drawing/2014/main" id="{063E1A48-9408-0E80-B7B3-56505BD109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3526" y="5158256"/>
              <a:ext cx="6591480" cy="2540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75" name="Line 11">
              <a:extLst>
                <a:ext uri="{FF2B5EF4-FFF2-40B4-BE49-F238E27FC236}">
                  <a16:creationId xmlns:a16="http://schemas.microsoft.com/office/drawing/2014/main" id="{AA880D5A-CD7D-6BE8-EF9B-BB76A72B45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25985" y="4335931"/>
              <a:ext cx="0" cy="45085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76" name="Text Box 12">
              <a:extLst>
                <a:ext uri="{FF2B5EF4-FFF2-40B4-BE49-F238E27FC236}">
                  <a16:creationId xmlns:a16="http://schemas.microsoft.com/office/drawing/2014/main" id="{40D09043-6508-0696-1E86-D43C2A18F3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7985" y="4086694"/>
              <a:ext cx="682625" cy="823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4800" b="0" i="0"/>
                <a:t>+</a:t>
              </a:r>
            </a:p>
          </p:txBody>
        </p:sp>
        <p:sp>
          <p:nvSpPr>
            <p:cNvPr id="36877" name="Line 13">
              <a:extLst>
                <a:ext uri="{FF2B5EF4-FFF2-40B4-BE49-F238E27FC236}">
                  <a16:creationId xmlns:a16="http://schemas.microsoft.com/office/drawing/2014/main" id="{5F2C1FBD-EA1A-533E-576A-0914029357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0585" y="4335931"/>
              <a:ext cx="0" cy="45085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78" name="Text Box 14">
              <a:extLst>
                <a:ext uri="{FF2B5EF4-FFF2-40B4-BE49-F238E27FC236}">
                  <a16:creationId xmlns:a16="http://schemas.microsoft.com/office/drawing/2014/main" id="{02EE4594-5D9E-AF28-200F-E7FF618311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03120" y="4107331"/>
              <a:ext cx="682625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4800" b="0" i="0"/>
                <a:t>=</a:t>
              </a:r>
            </a:p>
          </p:txBody>
        </p:sp>
        <p:sp>
          <p:nvSpPr>
            <p:cNvPr id="36879" name="Line 15">
              <a:extLst>
                <a:ext uri="{FF2B5EF4-FFF2-40B4-BE49-F238E27FC236}">
                  <a16:creationId xmlns:a16="http://schemas.microsoft.com/office/drawing/2014/main" id="{7FE24F05-7ADB-E5FA-FB05-FF559957EE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50185" y="4105744"/>
              <a:ext cx="458787" cy="81597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80" name="Freeform 16">
              <a:extLst>
                <a:ext uri="{FF2B5EF4-FFF2-40B4-BE49-F238E27FC236}">
                  <a16:creationId xmlns:a16="http://schemas.microsoft.com/office/drawing/2014/main" id="{FDE01003-7D37-A80A-015A-7363B6F74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122" y="4812181"/>
              <a:ext cx="193675" cy="120650"/>
            </a:xfrm>
            <a:custGeom>
              <a:avLst/>
              <a:gdLst>
                <a:gd name="T0" fmla="*/ 2147483646 w 203"/>
                <a:gd name="T1" fmla="*/ 2147483646 h 127"/>
                <a:gd name="T2" fmla="*/ 2147483646 w 203"/>
                <a:gd name="T3" fmla="*/ 2147483646 h 127"/>
                <a:gd name="T4" fmla="*/ 2147483646 w 203"/>
                <a:gd name="T5" fmla="*/ 2147483646 h 127"/>
                <a:gd name="T6" fmla="*/ 0 w 203"/>
                <a:gd name="T7" fmla="*/ 2147483646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3"/>
                <a:gd name="T13" fmla="*/ 0 h 127"/>
                <a:gd name="T14" fmla="*/ 203 w 203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3" h="127">
                  <a:moveTo>
                    <a:pt x="200" y="127"/>
                  </a:moveTo>
                  <a:cubicBezTo>
                    <a:pt x="203" y="116"/>
                    <a:pt x="190" y="61"/>
                    <a:pt x="170" y="40"/>
                  </a:cubicBezTo>
                  <a:cubicBezTo>
                    <a:pt x="150" y="19"/>
                    <a:pt x="109" y="2"/>
                    <a:pt x="81" y="1"/>
                  </a:cubicBezTo>
                  <a:cubicBezTo>
                    <a:pt x="53" y="0"/>
                    <a:pt x="17" y="23"/>
                    <a:pt x="0" y="3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81" name="Line 17">
              <a:extLst>
                <a:ext uri="{FF2B5EF4-FFF2-40B4-BE49-F238E27FC236}">
                  <a16:creationId xmlns:a16="http://schemas.microsoft.com/office/drawing/2014/main" id="{43C9BE9A-B0A8-0A8B-D6A9-D1FA531D2D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0322" y="4931244"/>
              <a:ext cx="276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82" name="Text Box 18">
              <a:extLst>
                <a:ext uri="{FF2B5EF4-FFF2-40B4-BE49-F238E27FC236}">
                  <a16:creationId xmlns:a16="http://schemas.microsoft.com/office/drawing/2014/main" id="{89368C38-611B-4448-B5C1-EEB004815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01122" y="4701056"/>
              <a:ext cx="8302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1400" b="0">
                  <a:latin typeface="Symbol" pitchFamily="2" charset="2"/>
                </a:rPr>
                <a:t>p</a:t>
              </a:r>
              <a:r>
                <a:rPr lang="en-US" altLang="en-CH" sz="1400" b="0"/>
                <a:t>/2+2</a:t>
              </a:r>
              <a:r>
                <a:rPr lang="en-US" altLang="en-CH" sz="1400" b="0">
                  <a:latin typeface="Symbol" pitchFamily="2" charset="2"/>
                </a:rPr>
                <a:t>b</a:t>
              </a:r>
            </a:p>
          </p:txBody>
        </p:sp>
        <p:pic>
          <p:nvPicPr>
            <p:cNvPr id="36883" name="Picture 19">
              <a:extLst>
                <a:ext uri="{FF2B5EF4-FFF2-40B4-BE49-F238E27FC236}">
                  <a16:creationId xmlns:a16="http://schemas.microsoft.com/office/drawing/2014/main" id="{B2BCD35B-E818-FA30-C7EB-9D622BA2EF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2035" y="5472581"/>
              <a:ext cx="747712" cy="51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84" name="Line 20">
              <a:extLst>
                <a:ext uri="{FF2B5EF4-FFF2-40B4-BE49-F238E27FC236}">
                  <a16:creationId xmlns:a16="http://schemas.microsoft.com/office/drawing/2014/main" id="{838596D4-5910-D643-EC6B-AF11529F4E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25985" y="5574181"/>
              <a:ext cx="0" cy="45085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85" name="Text Box 21">
              <a:extLst>
                <a:ext uri="{FF2B5EF4-FFF2-40B4-BE49-F238E27FC236}">
                  <a16:creationId xmlns:a16="http://schemas.microsoft.com/office/drawing/2014/main" id="{EE5FE980-B02B-6417-3189-2D9D58F0F8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7985" y="5324944"/>
              <a:ext cx="682625" cy="823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4800" b="0" i="0"/>
                <a:t>+</a:t>
              </a:r>
            </a:p>
          </p:txBody>
        </p:sp>
        <p:sp>
          <p:nvSpPr>
            <p:cNvPr id="36886" name="Line 22">
              <a:extLst>
                <a:ext uri="{FF2B5EF4-FFF2-40B4-BE49-F238E27FC236}">
                  <a16:creationId xmlns:a16="http://schemas.microsoft.com/office/drawing/2014/main" id="{C53FA530-83DB-DCFF-9D3F-37936BEE8E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0585" y="5574181"/>
              <a:ext cx="0" cy="45085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87" name="Text Box 23">
              <a:extLst>
                <a:ext uri="{FF2B5EF4-FFF2-40B4-BE49-F238E27FC236}">
                  <a16:creationId xmlns:a16="http://schemas.microsoft.com/office/drawing/2014/main" id="{8140FF6E-9381-231C-ECB5-393A483E09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2860" y="5386856"/>
              <a:ext cx="682625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4800" b="0" i="0"/>
                <a:t>=</a:t>
              </a:r>
            </a:p>
          </p:txBody>
        </p:sp>
        <p:sp>
          <p:nvSpPr>
            <p:cNvPr id="36888" name="Line 24">
              <a:extLst>
                <a:ext uri="{FF2B5EF4-FFF2-40B4-BE49-F238E27FC236}">
                  <a16:creationId xmlns:a16="http://schemas.microsoft.com/office/drawing/2014/main" id="{501F1441-DA0D-39A2-0384-F000F742B8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77160" y="6066306"/>
              <a:ext cx="1100137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89" name="Line 25">
              <a:extLst>
                <a:ext uri="{FF2B5EF4-FFF2-40B4-BE49-F238E27FC236}">
                  <a16:creationId xmlns:a16="http://schemas.microsoft.com/office/drawing/2014/main" id="{6EDB3D49-1505-F6E9-66D9-32CBB19FD3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77297" y="5288431"/>
              <a:ext cx="642938" cy="77787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90" name="Line 26">
              <a:extLst>
                <a:ext uri="{FF2B5EF4-FFF2-40B4-BE49-F238E27FC236}">
                  <a16:creationId xmlns:a16="http://schemas.microsoft.com/office/drawing/2014/main" id="{D627213D-E9A2-C719-9BAE-6600C762F2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77297" y="5185244"/>
              <a:ext cx="0" cy="8810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91" name="Line 27">
              <a:extLst>
                <a:ext uri="{FF2B5EF4-FFF2-40B4-BE49-F238E27FC236}">
                  <a16:creationId xmlns:a16="http://schemas.microsoft.com/office/drawing/2014/main" id="{BDBDAF8B-0D02-17D3-201E-7DDBCF115E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77160" y="5288431"/>
              <a:ext cx="1743075" cy="76835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92" name="Freeform 28">
              <a:extLst>
                <a:ext uri="{FF2B5EF4-FFF2-40B4-BE49-F238E27FC236}">
                  <a16:creationId xmlns:a16="http://schemas.microsoft.com/office/drawing/2014/main" id="{7AB7FFA5-6057-DA27-1602-A095852E8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672" y="5975819"/>
              <a:ext cx="38100" cy="92075"/>
            </a:xfrm>
            <a:custGeom>
              <a:avLst/>
              <a:gdLst>
                <a:gd name="T0" fmla="*/ 2147483646 w 40"/>
                <a:gd name="T1" fmla="*/ 2147483646 h 97"/>
                <a:gd name="T2" fmla="*/ 0 w 40"/>
                <a:gd name="T3" fmla="*/ 0 h 97"/>
                <a:gd name="T4" fmla="*/ 0 60000 65536"/>
                <a:gd name="T5" fmla="*/ 0 60000 65536"/>
                <a:gd name="T6" fmla="*/ 0 w 40"/>
                <a:gd name="T7" fmla="*/ 0 h 97"/>
                <a:gd name="T8" fmla="*/ 40 w 40"/>
                <a:gd name="T9" fmla="*/ 97 h 9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0" h="97">
                  <a:moveTo>
                    <a:pt x="36" y="97"/>
                  </a:moveTo>
                  <a:cubicBezTo>
                    <a:pt x="39" y="86"/>
                    <a:pt x="40" y="36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93" name="Line 29">
              <a:extLst>
                <a:ext uri="{FF2B5EF4-FFF2-40B4-BE49-F238E27FC236}">
                  <a16:creationId xmlns:a16="http://schemas.microsoft.com/office/drawing/2014/main" id="{4E28D3A7-E4F3-AE52-F688-B35E370EE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7297" y="6066306"/>
              <a:ext cx="276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CH"/>
            </a:p>
          </p:txBody>
        </p:sp>
        <p:sp>
          <p:nvSpPr>
            <p:cNvPr id="36894" name="Text Box 30">
              <a:extLst>
                <a:ext uri="{FF2B5EF4-FFF2-40B4-BE49-F238E27FC236}">
                  <a16:creationId xmlns:a16="http://schemas.microsoft.com/office/drawing/2014/main" id="{C84C667C-43D7-CED2-9074-2316AB9350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6210" y="5837706"/>
              <a:ext cx="7651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1400" b="0">
                  <a:latin typeface="Symbol" pitchFamily="2" charset="2"/>
                </a:rPr>
                <a:t>p</a:t>
              </a:r>
              <a:r>
                <a:rPr lang="en-US" altLang="en-CH" sz="1400" b="0"/>
                <a:t>/2-2</a:t>
              </a:r>
              <a:r>
                <a:rPr lang="en-US" altLang="en-CH" sz="1400" b="0">
                  <a:latin typeface="Symbol" pitchFamily="2" charset="2"/>
                </a:rPr>
                <a:t>b</a:t>
              </a:r>
            </a:p>
          </p:txBody>
        </p:sp>
        <p:pic>
          <p:nvPicPr>
            <p:cNvPr id="36895" name="Picture 42" descr="b0_jpsiks">
              <a:extLst>
                <a:ext uri="{FF2B5EF4-FFF2-40B4-BE49-F238E27FC236}">
                  <a16:creationId xmlns:a16="http://schemas.microsoft.com/office/drawing/2014/main" id="{FF537B01-63D0-152D-E1A1-1CB4664B4C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2185" y="4320056"/>
              <a:ext cx="762000" cy="442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96" name="Picture 43" descr="b0_mix_jpsiks">
              <a:extLst>
                <a:ext uri="{FF2B5EF4-FFF2-40B4-BE49-F238E27FC236}">
                  <a16:creationId xmlns:a16="http://schemas.microsoft.com/office/drawing/2014/main" id="{692BDBAC-897E-FA50-21B4-E7FB910D03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9485" y="4302594"/>
              <a:ext cx="1143000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97" name="Picture 44" descr="b0bar_jpsiks">
              <a:extLst>
                <a:ext uri="{FF2B5EF4-FFF2-40B4-BE49-F238E27FC236}">
                  <a16:creationId xmlns:a16="http://schemas.microsoft.com/office/drawing/2014/main" id="{4CF72A57-EC04-6D31-AB8F-1B8219A4B7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2185" y="5509094"/>
              <a:ext cx="838200" cy="487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98" name="Picture 45" descr="b0bar_mix_jpsiks">
              <a:extLst>
                <a:ext uri="{FF2B5EF4-FFF2-40B4-BE49-F238E27FC236}">
                  <a16:creationId xmlns:a16="http://schemas.microsoft.com/office/drawing/2014/main" id="{400A761F-8AC2-A9CD-B3F5-4964D2CB35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3135" y="5528144"/>
              <a:ext cx="1130300" cy="544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99" name="TextBox 47">
              <a:extLst>
                <a:ext uri="{FF2B5EF4-FFF2-40B4-BE49-F238E27FC236}">
                  <a16:creationId xmlns:a16="http://schemas.microsoft.com/office/drawing/2014/main" id="{6F4EB711-BF1C-2749-9F2D-CB64B8B9BE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525" y="4440706"/>
              <a:ext cx="16161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en-CH" sz="1400">
                  <a:latin typeface="Times New Roman" panose="02020603050405020304" pitchFamily="18" charset="0"/>
                </a:rPr>
                <a:t>Γ</a:t>
              </a:r>
              <a:r>
                <a:rPr lang="en-US" altLang="en-CH" sz="1400">
                  <a:latin typeface="Times New Roman" panose="02020603050405020304" pitchFamily="18" charset="0"/>
                </a:rPr>
                <a:t>(</a:t>
              </a:r>
              <a:r>
                <a:rPr lang="en-US" altLang="en-CH" sz="1400" b="0"/>
                <a:t>B</a:t>
              </a:r>
              <a:r>
                <a:rPr lang="en-US" altLang="en-CH" sz="1400" b="0" baseline="30000"/>
                <a:t>0</a:t>
              </a:r>
              <a:r>
                <a:rPr lang="en-US" altLang="en-CH" sz="1400" b="0"/>
                <a:t>→J/</a:t>
              </a:r>
              <a:r>
                <a:rPr lang="en-US" altLang="en-CH" sz="1400" b="0">
                  <a:latin typeface="Symbol" pitchFamily="2" charset="2"/>
                </a:rPr>
                <a:t>y</a:t>
              </a:r>
              <a:r>
                <a:rPr lang="el-GR" altLang="en-CH" sz="1400" b="0"/>
                <a:t>K</a:t>
              </a:r>
              <a:r>
                <a:rPr lang="el-GR" altLang="en-CH" sz="1400" b="0" baseline="30000"/>
                <a:t>0</a:t>
              </a:r>
              <a:r>
                <a:rPr lang="el-GR" altLang="en-CH" sz="1400" b="0" baseline="-25000"/>
                <a:t>S</a:t>
              </a:r>
              <a:r>
                <a:rPr lang="el-GR" altLang="en-CH" sz="1400" b="0"/>
                <a:t> </a:t>
              </a:r>
              <a:r>
                <a:rPr lang="en-US" altLang="en-CH" sz="1400">
                  <a:sym typeface="Wingdings" pitchFamily="2" charset="2"/>
                </a:rPr>
                <a:t>)=</a:t>
              </a:r>
              <a:endParaRPr lang="en-US" altLang="en-CH" sz="1400"/>
            </a:p>
          </p:txBody>
        </p:sp>
        <p:sp>
          <p:nvSpPr>
            <p:cNvPr id="36900" name="TextBox 52">
              <a:extLst>
                <a:ext uri="{FF2B5EF4-FFF2-40B4-BE49-F238E27FC236}">
                  <a16:creationId xmlns:a16="http://schemas.microsoft.com/office/drawing/2014/main" id="{35A9109B-065A-A2F2-D484-EEB839A40E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525" y="5618631"/>
              <a:ext cx="16161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l-GR" altLang="en-CH" sz="1400">
                  <a:latin typeface="Times New Roman" panose="02020603050405020304" pitchFamily="18" charset="0"/>
                </a:rPr>
                <a:t>Γ</a:t>
              </a:r>
              <a:r>
                <a:rPr lang="en-US" altLang="en-CH" sz="1400">
                  <a:latin typeface="Times New Roman" panose="02020603050405020304" pitchFamily="18" charset="0"/>
                </a:rPr>
                <a:t>(</a:t>
              </a:r>
              <a:r>
                <a:rPr lang="en-US" altLang="en-CH" sz="1400" b="0"/>
                <a:t>B</a:t>
              </a:r>
              <a:r>
                <a:rPr lang="en-US" altLang="en-CH" sz="1400" b="0" baseline="30000"/>
                <a:t>0</a:t>
              </a:r>
              <a:r>
                <a:rPr lang="en-US" altLang="en-CH" sz="1400" b="0"/>
                <a:t>→J/</a:t>
              </a:r>
              <a:r>
                <a:rPr lang="en-US" altLang="en-CH" sz="1400" b="0">
                  <a:latin typeface="Symbol" pitchFamily="2" charset="2"/>
                </a:rPr>
                <a:t>y</a:t>
              </a:r>
              <a:r>
                <a:rPr lang="el-GR" altLang="en-CH" sz="1400" b="0"/>
                <a:t>K</a:t>
              </a:r>
              <a:r>
                <a:rPr lang="el-GR" altLang="en-CH" sz="1400" b="0" baseline="30000"/>
                <a:t>0</a:t>
              </a:r>
              <a:r>
                <a:rPr lang="el-GR" altLang="en-CH" sz="1400" b="0" baseline="-25000"/>
                <a:t>S</a:t>
              </a:r>
              <a:r>
                <a:rPr lang="el-GR" altLang="en-CH" sz="1400" b="0"/>
                <a:t> </a:t>
              </a:r>
              <a:r>
                <a:rPr lang="en-US" altLang="en-CH" sz="1400">
                  <a:sym typeface="Wingdings" pitchFamily="2" charset="2"/>
                </a:rPr>
                <a:t>)=</a:t>
              </a:r>
              <a:endParaRPr lang="en-US" altLang="en-CH" sz="1400"/>
            </a:p>
          </p:txBody>
        </p:sp>
        <p:cxnSp>
          <p:nvCxnSpPr>
            <p:cNvPr id="36901" name="Straight Connector 54">
              <a:extLst>
                <a:ext uri="{FF2B5EF4-FFF2-40B4-BE49-F238E27FC236}">
                  <a16:creationId xmlns:a16="http://schemas.microsoft.com/office/drawing/2014/main" id="{27C97A7D-0CB0-66A8-55B1-8CF7F206863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53955" y="5647206"/>
              <a:ext cx="22860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902" name="AutoShape 8">
              <a:extLst>
                <a:ext uri="{FF2B5EF4-FFF2-40B4-BE49-F238E27FC236}">
                  <a16:creationId xmlns:a16="http://schemas.microsoft.com/office/drawing/2014/main" id="{0C75124C-49CF-740C-374F-8E6BA0126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9850" y="4909019"/>
              <a:ext cx="1465687" cy="549275"/>
            </a:xfrm>
            <a:prstGeom prst="upDownArrow">
              <a:avLst>
                <a:gd name="adj1" fmla="val 50000"/>
                <a:gd name="adj2" fmla="val 26616"/>
              </a:avLst>
            </a:prstGeom>
            <a:solidFill>
              <a:srgbClr val="FFCC00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en-CH" sz="1400"/>
            </a:p>
          </p:txBody>
        </p:sp>
        <p:sp>
          <p:nvSpPr>
            <p:cNvPr id="36903" name="Text Box 9">
              <a:extLst>
                <a:ext uri="{FF2B5EF4-FFF2-40B4-BE49-F238E27FC236}">
                  <a16:creationId xmlns:a16="http://schemas.microsoft.com/office/drawing/2014/main" id="{3045CCF4-A107-8C9B-276D-3C4E2478C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8001" y="4924894"/>
              <a:ext cx="6286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CH" sz="2400"/>
                <a:t>CP</a:t>
              </a:r>
            </a:p>
          </p:txBody>
        </p:sp>
        <p:sp>
          <p:nvSpPr>
            <p:cNvPr id="36904" name="TextBox 44">
              <a:extLst>
                <a:ext uri="{FF2B5EF4-FFF2-40B4-BE49-F238E27FC236}">
                  <a16:creationId xmlns:a16="http://schemas.microsoft.com/office/drawing/2014/main" id="{D34FE195-BFED-7BB9-CCC7-D8C6757198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02485" y="4107429"/>
              <a:ext cx="31290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CH" altLang="en-CH" sz="1400" i="0"/>
                <a:t>2</a:t>
              </a:r>
            </a:p>
          </p:txBody>
        </p:sp>
        <p:sp>
          <p:nvSpPr>
            <p:cNvPr id="36905" name="TextBox 45">
              <a:extLst>
                <a:ext uri="{FF2B5EF4-FFF2-40B4-BE49-F238E27FC236}">
                  <a16:creationId xmlns:a16="http://schemas.microsoft.com/office/drawing/2014/main" id="{AC9D7F0B-2A5C-0996-653D-354A2B3A71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08313" y="5366311"/>
              <a:ext cx="31290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CH" altLang="en-CH" sz="1400" i="0"/>
                <a:t>2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>
            <a:extLst>
              <a:ext uri="{FF2B5EF4-FFF2-40B4-BE49-F238E27FC236}">
                <a16:creationId xmlns:a16="http://schemas.microsoft.com/office/drawing/2014/main" id="{178F24BD-105A-097E-E258-2FEB92335F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sin2β</a:t>
            </a:r>
          </a:p>
        </p:txBody>
      </p:sp>
      <p:sp>
        <p:nvSpPr>
          <p:cNvPr id="37890" name="Footer Placeholder 3">
            <a:extLst>
              <a:ext uri="{FF2B5EF4-FFF2-40B4-BE49-F238E27FC236}">
                <a16:creationId xmlns:a16="http://schemas.microsoft.com/office/drawing/2014/main" id="{11724905-07C5-ADD9-EC14-F37DDE9BDD0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37891" name="Slide Number Placeholder 4">
            <a:extLst>
              <a:ext uri="{FF2B5EF4-FFF2-40B4-BE49-F238E27FC236}">
                <a16:creationId xmlns:a16="http://schemas.microsoft.com/office/drawing/2014/main" id="{907B9925-5775-5377-975F-34E1CE399D57}"/>
              </a:ext>
            </a:extLst>
          </p:cNvPr>
          <p:cNvSpPr txBox="1">
            <a:spLocks/>
          </p:cNvSpPr>
          <p:nvPr/>
        </p:nvSpPr>
        <p:spPr bwMode="auto">
          <a:xfrm>
            <a:off x="8604250" y="66548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C8328CA-A860-4448-B28E-D59189E8DEB3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pic>
        <p:nvPicPr>
          <p:cNvPr id="37892" name="Picture 1">
            <a:extLst>
              <a:ext uri="{FF2B5EF4-FFF2-40B4-BE49-F238E27FC236}">
                <a16:creationId xmlns:a16="http://schemas.microsoft.com/office/drawing/2014/main" id="{C1B278FD-95CC-E774-9378-EB19C919E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90"/>
          <a:stretch>
            <a:fillRect/>
          </a:stretch>
        </p:blipFill>
        <p:spPr bwMode="auto">
          <a:xfrm>
            <a:off x="3482975" y="800100"/>
            <a:ext cx="557530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Content Placeholder 2">
            <a:extLst>
              <a:ext uri="{FF2B5EF4-FFF2-40B4-BE49-F238E27FC236}">
                <a16:creationId xmlns:a16="http://schemas.microsoft.com/office/drawing/2014/main" id="{F326A821-4AE6-3595-A20C-F80CD521E7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9875" y="1393825"/>
            <a:ext cx="3879850" cy="1211263"/>
          </a:xfrm>
        </p:spPr>
        <p:txBody>
          <a:bodyPr/>
          <a:lstStyle/>
          <a:p>
            <a:r>
              <a:rPr lang="en-US" altLang="en-CH" sz="1800">
                <a:solidFill>
                  <a:schemeClr val="accent2"/>
                </a:solidFill>
                <a:ea typeface="ＭＳ Ｐゴシック" panose="020B0600070205080204" pitchFamily="34" charset="-128"/>
              </a:rPr>
              <a:t>“Flavour tagging” essential</a:t>
            </a:r>
          </a:p>
          <a:p>
            <a:pPr lvl="1"/>
            <a:r>
              <a:rPr lang="en-US" altLang="en-CH" sz="1400"/>
              <a:t>Which B</a:t>
            </a:r>
            <a:r>
              <a:rPr lang="en-US" altLang="en-CH" sz="1400" baseline="30000"/>
              <a:t>0</a:t>
            </a:r>
            <a:r>
              <a:rPr lang="en-US" altLang="en-CH" sz="1400"/>
              <a:t> was a B</a:t>
            </a:r>
            <a:r>
              <a:rPr lang="en-US" altLang="en-CH" sz="1400" baseline="30000"/>
              <a:t>0</a:t>
            </a:r>
            <a:r>
              <a:rPr lang="en-US" altLang="en-CH" sz="1400"/>
              <a:t> ?</a:t>
            </a:r>
          </a:p>
        </p:txBody>
      </p:sp>
      <p:cxnSp>
        <p:nvCxnSpPr>
          <p:cNvPr id="37894" name="Straight Connector 11">
            <a:extLst>
              <a:ext uri="{FF2B5EF4-FFF2-40B4-BE49-F238E27FC236}">
                <a16:creationId xmlns:a16="http://schemas.microsoft.com/office/drawing/2014/main" id="{683FF69F-336F-F9CC-C964-43CF6EFB9821}"/>
              </a:ext>
            </a:extLst>
          </p:cNvPr>
          <p:cNvCxnSpPr>
            <a:cxnSpLocks/>
          </p:cNvCxnSpPr>
          <p:nvPr/>
        </p:nvCxnSpPr>
        <p:spPr bwMode="auto">
          <a:xfrm>
            <a:off x="2498725" y="1816100"/>
            <a:ext cx="230188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789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89D24D4C-EDD7-79E0-791F-616B80E1A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162175"/>
            <a:ext cx="4376738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D1C03487-E0D5-7C10-62F2-A20F44956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62175"/>
            <a:ext cx="4268788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7" name="TextBox 2">
            <a:extLst>
              <a:ext uri="{FF2B5EF4-FFF2-40B4-BE49-F238E27FC236}">
                <a16:creationId xmlns:a16="http://schemas.microsoft.com/office/drawing/2014/main" id="{4E3B00ED-14E9-3F04-8760-72EE8A7DADF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843045" y="3831431"/>
            <a:ext cx="22399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/>
              <a:t>LHCb </a:t>
            </a:r>
            <a:r>
              <a:rPr lang="en-GB" altLang="en-CH" sz="800" b="0" i="0">
                <a:solidFill>
                  <a:schemeClr val="accent2"/>
                </a:solidFill>
                <a:hlinkClick r:id="rId5"/>
              </a:rPr>
              <a:t>arXiv:2309.09728</a:t>
            </a:r>
            <a:r>
              <a:rPr lang="en-GB" altLang="en-CH" sz="800" b="0" i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/>
              <a:t>Phys. Rev. Lett. 132 (2024) 021801 </a:t>
            </a:r>
          </a:p>
        </p:txBody>
      </p:sp>
      <p:pic>
        <p:nvPicPr>
          <p:cNvPr id="37898" name="Picture 7">
            <a:extLst>
              <a:ext uri="{FF2B5EF4-FFF2-40B4-BE49-F238E27FC236}">
                <a16:creationId xmlns:a16="http://schemas.microsoft.com/office/drawing/2014/main" id="{26D19C3C-3E73-F720-209C-342DAA952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649663"/>
            <a:ext cx="1820863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3" descr="A diagram of a diagram with circles and numbers&#10;&#10;Description automatically generated">
            <a:extLst>
              <a:ext uri="{FF2B5EF4-FFF2-40B4-BE49-F238E27FC236}">
                <a16:creationId xmlns:a16="http://schemas.microsoft.com/office/drawing/2014/main" id="{4B351B60-A465-FA31-8233-A85F4825F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2347913"/>
            <a:ext cx="4168775" cy="33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5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C941EC5-0ED1-92D4-5AE2-8E4C61350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2474913"/>
            <a:ext cx="451802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>
            <a:extLst>
              <a:ext uri="{FF2B5EF4-FFF2-40B4-BE49-F238E27FC236}">
                <a16:creationId xmlns:a16="http://schemas.microsoft.com/office/drawing/2014/main" id="{80A17021-7EFE-488C-A292-17C1CBC552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sin2β</a:t>
            </a:r>
          </a:p>
        </p:txBody>
      </p:sp>
      <p:sp>
        <p:nvSpPr>
          <p:cNvPr id="40964" name="Footer Placeholder 3">
            <a:extLst>
              <a:ext uri="{FF2B5EF4-FFF2-40B4-BE49-F238E27FC236}">
                <a16:creationId xmlns:a16="http://schemas.microsoft.com/office/drawing/2014/main" id="{44845F27-6A55-139E-4478-911D637431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35088" y="6630988"/>
            <a:ext cx="7231062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40965" name="Content Placeholder 2">
            <a:extLst>
              <a:ext uri="{FF2B5EF4-FFF2-40B4-BE49-F238E27FC236}">
                <a16:creationId xmlns:a16="http://schemas.microsoft.com/office/drawing/2014/main" id="{1230B3DB-57C8-F45E-94A2-DB70A62E99E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9875" y="1393825"/>
            <a:ext cx="3814763" cy="1211263"/>
          </a:xfrm>
        </p:spPr>
        <p:txBody>
          <a:bodyPr/>
          <a:lstStyle/>
          <a:p>
            <a:r>
              <a:rPr lang="en-US" altLang="en-CH" sz="1800">
                <a:solidFill>
                  <a:schemeClr val="accent2"/>
                </a:solidFill>
                <a:ea typeface="ＭＳ Ｐゴシック" panose="020B0600070205080204" pitchFamily="34" charset="-128"/>
              </a:rPr>
              <a:t>“Flavour tagging” essential</a:t>
            </a:r>
          </a:p>
          <a:p>
            <a:pPr lvl="1"/>
            <a:r>
              <a:rPr lang="en-US" altLang="en-CH" sz="1400"/>
              <a:t>Wrong tag fraction w~39%</a:t>
            </a:r>
          </a:p>
          <a:p>
            <a:pPr lvl="1"/>
            <a:r>
              <a:rPr lang="en-US" altLang="en-CH" sz="1400"/>
              <a:t>D=(1-2w)~0.22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9BD0844-EEC0-BA58-3BE8-7586CF2926F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92275" y="2930525"/>
            <a:ext cx="0" cy="84455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40967" name="TextBox 10">
            <a:extLst>
              <a:ext uri="{FF2B5EF4-FFF2-40B4-BE49-F238E27FC236}">
                <a16:creationId xmlns:a16="http://schemas.microsoft.com/office/drawing/2014/main" id="{F1B8FD8C-A273-26C1-FD54-60DE3C9D8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100" y="2582863"/>
            <a:ext cx="812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>
                <a:solidFill>
                  <a:schemeClr val="accent2"/>
                </a:solidFill>
              </a:rPr>
              <a:t>~sin2β</a:t>
            </a:r>
          </a:p>
        </p:txBody>
      </p:sp>
      <p:sp>
        <p:nvSpPr>
          <p:cNvPr id="40968" name="TextBox 11">
            <a:extLst>
              <a:ext uri="{FF2B5EF4-FFF2-40B4-BE49-F238E27FC236}">
                <a16:creationId xmlns:a16="http://schemas.microsoft.com/office/drawing/2014/main" id="{DB95E9C2-518D-EC46-9547-4421C8BAD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9325" y="5157788"/>
            <a:ext cx="873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800" b="0" i="0">
                <a:solidFill>
                  <a:srgbClr val="161617"/>
                </a:solidFill>
                <a:latin typeface="Times New Roman" panose="02020603050405020304" pitchFamily="18" charset="0"/>
              </a:rPr>
              <a:t>sin2β =</a:t>
            </a:r>
          </a:p>
        </p:txBody>
      </p:sp>
      <p:sp>
        <p:nvSpPr>
          <p:cNvPr id="40969" name="Slide Number Placeholder 4">
            <a:extLst>
              <a:ext uri="{FF2B5EF4-FFF2-40B4-BE49-F238E27FC236}">
                <a16:creationId xmlns:a16="http://schemas.microsoft.com/office/drawing/2014/main" id="{A7F2D0B0-F06A-185E-2865-776551B8FA5E}"/>
              </a:ext>
            </a:extLst>
          </p:cNvPr>
          <p:cNvSpPr txBox="1">
            <a:spLocks/>
          </p:cNvSpPr>
          <p:nvPr/>
        </p:nvSpPr>
        <p:spPr bwMode="auto">
          <a:xfrm>
            <a:off x="8604250" y="66167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1D5574-0322-4D48-A7A8-05D3A36D91EC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pic>
        <p:nvPicPr>
          <p:cNvPr id="40970" name="Picture 1">
            <a:extLst>
              <a:ext uri="{FF2B5EF4-FFF2-40B4-BE49-F238E27FC236}">
                <a16:creationId xmlns:a16="http://schemas.microsoft.com/office/drawing/2014/main" id="{A8FE7285-3427-2A1A-ED9E-E1C1BCD64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90"/>
          <a:stretch>
            <a:fillRect/>
          </a:stretch>
        </p:blipFill>
        <p:spPr bwMode="auto">
          <a:xfrm>
            <a:off x="3482975" y="800100"/>
            <a:ext cx="557530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2" name="TextBox 2">
            <a:extLst>
              <a:ext uri="{FF2B5EF4-FFF2-40B4-BE49-F238E27FC236}">
                <a16:creationId xmlns:a16="http://schemas.microsoft.com/office/drawing/2014/main" id="{388B17BE-F5E7-52B6-A43C-9665446F8322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843045" y="3831431"/>
            <a:ext cx="22399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/>
              <a:t>LHCb </a:t>
            </a:r>
            <a:r>
              <a:rPr lang="en-GB" altLang="en-CH" sz="800" b="0" i="0">
                <a:solidFill>
                  <a:schemeClr val="accent2"/>
                </a:solidFill>
                <a:hlinkClick r:id="rId5"/>
              </a:rPr>
              <a:t>arXiv:2309.09728</a:t>
            </a:r>
            <a:r>
              <a:rPr lang="en-GB" altLang="en-CH" sz="800" b="0" i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/>
              <a:t>Phys. Rev. Lett. 132 (2024) 021801 </a:t>
            </a:r>
          </a:p>
        </p:txBody>
      </p:sp>
      <p:sp>
        <p:nvSpPr>
          <p:cNvPr id="40973" name="TextBox 11">
            <a:extLst>
              <a:ext uri="{FF2B5EF4-FFF2-40B4-BE49-F238E27FC236}">
                <a16:creationId xmlns:a16="http://schemas.microsoft.com/office/drawing/2014/main" id="{88E2C4E3-4EEE-36C1-CAEE-01EA3BCE1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963" y="5203825"/>
            <a:ext cx="236220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b="0" i="0">
                <a:solidFill>
                  <a:srgbClr val="161617"/>
                </a:solidFill>
                <a:latin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altLang="en-CH" b="0">
                <a:solidFill>
                  <a:srgbClr val="161617"/>
                </a:solidFill>
                <a:latin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altLang="en-CH" b="0">
                <a:solidFill>
                  <a:srgbClr val="161617"/>
                </a:solidFill>
                <a:latin typeface="Times New Roman" panose="02020603050405020304" pitchFamily="18" charset="0"/>
              </a:rPr>
              <a:t>B</a:t>
            </a:r>
            <a:r>
              <a:rPr lang="en-US" altLang="en-CH" b="0" i="0">
                <a:solidFill>
                  <a:srgbClr val="161617"/>
                </a:solidFill>
                <a:latin typeface="Times New Roman" panose="02020603050405020304" pitchFamily="18" charset="0"/>
              </a:rPr>
              <a:t> decay time [ps]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>
            <a:extLst>
              <a:ext uri="{FF2B5EF4-FFF2-40B4-BE49-F238E27FC236}">
                <a16:creationId xmlns:a16="http://schemas.microsoft.com/office/drawing/2014/main" id="{7D362C96-A5CE-6F60-3ED2-FD3ED3B27A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sin2β</a:t>
            </a:r>
          </a:p>
        </p:txBody>
      </p:sp>
      <p:sp>
        <p:nvSpPr>
          <p:cNvPr id="41986" name="Footer Placeholder 3">
            <a:extLst>
              <a:ext uri="{FF2B5EF4-FFF2-40B4-BE49-F238E27FC236}">
                <a16:creationId xmlns:a16="http://schemas.microsoft.com/office/drawing/2014/main" id="{117E88EB-4313-751E-60E6-F2C5F2FF7C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C9C890-F04F-BC16-03DD-94077F1DB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" y="1816100"/>
            <a:ext cx="3940175" cy="2803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41988" name="Picture 6">
            <a:extLst>
              <a:ext uri="{FF2B5EF4-FFF2-40B4-BE49-F238E27FC236}">
                <a16:creationId xmlns:a16="http://schemas.microsoft.com/office/drawing/2014/main" id="{31A809D6-44F8-B83C-8FD0-1E413CD43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4976813"/>
            <a:ext cx="4071937" cy="1522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F206286-5426-27D7-AC0E-8185309BF6D8}"/>
              </a:ext>
            </a:extLst>
          </p:cNvPr>
          <p:cNvSpPr txBox="1">
            <a:spLocks/>
          </p:cNvSpPr>
          <p:nvPr/>
        </p:nvSpPr>
        <p:spPr bwMode="auto">
          <a:xfrm>
            <a:off x="447675" y="5000625"/>
            <a:ext cx="3744913" cy="60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marL="261938" indent="-261938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3"/>
              </a:buBlip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r">
              <a:defRPr/>
            </a:pPr>
            <a:r>
              <a:rPr lang="en-US" b="0" i="0" dirty="0">
                <a:solidFill>
                  <a:srgbClr val="0000FF"/>
                </a:solidFill>
              </a:rPr>
              <a:t>Large </a:t>
            </a:r>
            <a:r>
              <a:rPr lang="en-US" b="0" dirty="0">
                <a:solidFill>
                  <a:srgbClr val="0000FF"/>
                </a:solidFill>
              </a:rPr>
              <a:t>B</a:t>
            </a:r>
            <a:r>
              <a:rPr lang="en-US" b="0" i="0" dirty="0">
                <a:solidFill>
                  <a:srgbClr val="0000FF"/>
                </a:solidFill>
              </a:rPr>
              <a:t> production competes</a:t>
            </a:r>
          </a:p>
          <a:p>
            <a:pPr marL="0" indent="0" algn="r">
              <a:buFontTx/>
              <a:buNone/>
              <a:defRPr/>
            </a:pPr>
            <a:r>
              <a:rPr lang="en-US" b="0" i="0" dirty="0">
                <a:solidFill>
                  <a:srgbClr val="0000FF"/>
                </a:solidFill>
              </a:rPr>
              <a:t>   with good tagging:</a:t>
            </a:r>
          </a:p>
        </p:txBody>
      </p:sp>
      <p:graphicFrame>
        <p:nvGraphicFramePr>
          <p:cNvPr id="41990" name="Object 3">
            <a:extLst>
              <a:ext uri="{FF2B5EF4-FFF2-40B4-BE49-F238E27FC236}">
                <a16:creationId xmlns:a16="http://schemas.microsoft.com/office/drawing/2014/main" id="{CE4E9C82-EBBA-FCE9-6EA7-254F762B9E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8488" y="1816100"/>
          <a:ext cx="3263900" cy="267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30400" imgH="1574800" progId="Equation.3">
                  <p:embed/>
                </p:oleObj>
              </mc:Choice>
              <mc:Fallback>
                <p:oleObj name="Equation" r:id="rId4" imgW="1930400" imgH="1574800" progId="Equation.3">
                  <p:embed/>
                  <p:pic>
                    <p:nvPicPr>
                      <p:cNvPr id="41990" name="Object 3">
                        <a:extLst>
                          <a:ext uri="{FF2B5EF4-FFF2-40B4-BE49-F238E27FC236}">
                            <a16:creationId xmlns:a16="http://schemas.microsoft.com/office/drawing/2014/main" id="{CE4E9C82-EBBA-FCE9-6EA7-254F762B9E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488" y="1816100"/>
                        <a:ext cx="3263900" cy="2671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Slide Number Placeholder 4">
            <a:extLst>
              <a:ext uri="{FF2B5EF4-FFF2-40B4-BE49-F238E27FC236}">
                <a16:creationId xmlns:a16="http://schemas.microsoft.com/office/drawing/2014/main" id="{C6988C8E-B55C-7BD6-01A4-6D120098A712}"/>
              </a:ext>
            </a:extLst>
          </p:cNvPr>
          <p:cNvSpPr txBox="1">
            <a:spLocks/>
          </p:cNvSpPr>
          <p:nvPr/>
        </p:nvSpPr>
        <p:spPr bwMode="auto">
          <a:xfrm>
            <a:off x="8604250" y="66548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99841C-DE06-9D40-987F-56CF1DB64E7D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pic>
        <p:nvPicPr>
          <p:cNvPr id="41992" name="Picture 2" descr="A picture containing timeline&#10;&#10;Description automatically generated">
            <a:extLst>
              <a:ext uri="{FF2B5EF4-FFF2-40B4-BE49-F238E27FC236}">
                <a16:creationId xmlns:a16="http://schemas.microsoft.com/office/drawing/2014/main" id="{862D651C-1127-D2C8-5F11-87BB92FD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938213"/>
            <a:ext cx="4316412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F2C8249-935A-DBCF-CCBC-1300EC69C3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3" y="855663"/>
            <a:ext cx="5610225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995" name="TextBox 5">
            <a:extLst>
              <a:ext uri="{FF2B5EF4-FFF2-40B4-BE49-F238E27FC236}">
                <a16:creationId xmlns:a16="http://schemas.microsoft.com/office/drawing/2014/main" id="{2E8B6557-0375-3455-4ED1-64EA59907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63" y="1284288"/>
            <a:ext cx="72866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100" b="0" i="0"/>
              <a:t>(Run 2)</a:t>
            </a:r>
          </a:p>
        </p:txBody>
      </p:sp>
      <p:sp>
        <p:nvSpPr>
          <p:cNvPr id="41996" name="TextBox 6">
            <a:extLst>
              <a:ext uri="{FF2B5EF4-FFF2-40B4-BE49-F238E27FC236}">
                <a16:creationId xmlns:a16="http://schemas.microsoft.com/office/drawing/2014/main" id="{9673B97A-4E73-6B09-4E39-4B46964E7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900" y="3606800"/>
            <a:ext cx="7302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100" b="0" i="0"/>
              <a:t>(Run 1)</a:t>
            </a:r>
          </a:p>
        </p:txBody>
      </p:sp>
      <p:sp>
        <p:nvSpPr>
          <p:cNvPr id="41997" name="TextBox 8">
            <a:extLst>
              <a:ext uri="{FF2B5EF4-FFF2-40B4-BE49-F238E27FC236}">
                <a16:creationId xmlns:a16="http://schemas.microsoft.com/office/drawing/2014/main" id="{40061921-4357-7C20-4008-3BF5C7B13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925" y="1323975"/>
            <a:ext cx="22399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/>
              <a:t>LHCb </a:t>
            </a:r>
            <a:r>
              <a:rPr lang="en-GB" altLang="en-CH" sz="600" b="0" i="0">
                <a:solidFill>
                  <a:schemeClr val="accent2"/>
                </a:solidFill>
                <a:hlinkClick r:id="rId8"/>
              </a:rPr>
              <a:t>arXiv:2309.09728</a:t>
            </a:r>
            <a:r>
              <a:rPr lang="en-GB" altLang="en-CH" sz="600" b="0" i="0">
                <a:solidFill>
                  <a:schemeClr val="accent2"/>
                </a:solidFill>
              </a:rPr>
              <a:t>  </a:t>
            </a:r>
            <a:r>
              <a:rPr lang="en-GB" altLang="en-CH" sz="600" b="0" i="0"/>
              <a:t>PRL132 (2024) 021801 </a:t>
            </a:r>
            <a:endParaRPr lang="en-GB" altLang="en-CH" sz="800" b="0" i="0"/>
          </a:p>
        </p:txBody>
      </p:sp>
      <p:sp>
        <p:nvSpPr>
          <p:cNvPr id="41998" name="TextBox 2">
            <a:extLst>
              <a:ext uri="{FF2B5EF4-FFF2-40B4-BE49-F238E27FC236}">
                <a16:creationId xmlns:a16="http://schemas.microsoft.com/office/drawing/2014/main" id="{FE31CB32-50B3-FE42-E764-940C9986E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9538" y="1406525"/>
            <a:ext cx="882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>
                <a:solidFill>
                  <a:srgbClr val="FF0000"/>
                </a:solidFill>
              </a:rPr>
              <a:t>OLD: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>
            <a:extLst>
              <a:ext uri="{FF2B5EF4-FFF2-40B4-BE49-F238E27FC236}">
                <a16:creationId xmlns:a16="http://schemas.microsoft.com/office/drawing/2014/main" id="{1971F933-29BF-D715-A617-92A69300A1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41300"/>
            <a:ext cx="8458200" cy="457200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Constraints on angle </a:t>
            </a:r>
            <a:r>
              <a:rPr lang="en-US" altLang="en-CH">
                <a:latin typeface="Times New Roman" panose="02020603050405020304" pitchFamily="18" charset="0"/>
                <a:ea typeface="ＭＳ Ｐゴシック" panose="020B0600070205080204" pitchFamily="34" charset="-128"/>
              </a:rPr>
              <a:t>γ</a:t>
            </a:r>
            <a:endParaRPr lang="en-US" altLang="en-CH" sz="1800">
              <a:ea typeface="ＭＳ Ｐゴシック" panose="020B0600070205080204" pitchFamily="34" charset="-128"/>
            </a:endParaRPr>
          </a:p>
        </p:txBody>
      </p:sp>
      <p:sp>
        <p:nvSpPr>
          <p:cNvPr id="43010" name="Footer Placeholder 3">
            <a:extLst>
              <a:ext uri="{FF2B5EF4-FFF2-40B4-BE49-F238E27FC236}">
                <a16:creationId xmlns:a16="http://schemas.microsoft.com/office/drawing/2014/main" id="{FEE76C89-0F34-FE70-C9E6-A1736B14C0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id="{4D3B00D6-35F6-116A-E244-CC8321A39F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5113" y="893763"/>
            <a:ext cx="8329612" cy="10382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CH" sz="1800">
                <a:ea typeface="ＭＳ Ｐゴシック" panose="020B0600070205080204" pitchFamily="34" charset="-128"/>
              </a:rPr>
              <a:t>Different yields for </a:t>
            </a:r>
            <a:r>
              <a:rPr lang="en-US" altLang="en-CH" sz="1800" i="1">
                <a:ea typeface="ＭＳ Ｐゴシック" panose="020B0600070205080204" pitchFamily="34" charset="-128"/>
              </a:rPr>
              <a:t>B</a:t>
            </a:r>
            <a:r>
              <a:rPr lang="en-US" altLang="en-CH" sz="1800" i="1" baseline="30000">
                <a:ea typeface="ＭＳ Ｐゴシック" panose="020B0600070205080204" pitchFamily="34" charset="-128"/>
              </a:rPr>
              <a:t>+</a:t>
            </a:r>
            <a:r>
              <a:rPr lang="en-US" altLang="en-CH" sz="1800" i="1">
                <a:ea typeface="ＭＳ Ｐゴシック" panose="020B0600070205080204" pitchFamily="34" charset="-128"/>
              </a:rPr>
              <a:t> </a:t>
            </a:r>
            <a:r>
              <a:rPr lang="en-US" altLang="en-CH" sz="1800">
                <a:ea typeface="ＭＳ Ｐゴシック" panose="020B0600070205080204" pitchFamily="34" charset="-128"/>
              </a:rPr>
              <a:t>and </a:t>
            </a:r>
            <a:r>
              <a:rPr lang="en-US" altLang="en-CH" sz="1800" i="1">
                <a:ea typeface="ＭＳ Ｐゴシック" panose="020B0600070205080204" pitchFamily="34" charset="-128"/>
              </a:rPr>
              <a:t>B</a:t>
            </a:r>
            <a:r>
              <a:rPr lang="en-US" altLang="en-CH" sz="1800" i="1" baseline="30000">
                <a:ea typeface="ＭＳ Ｐゴシック" panose="020B0600070205080204" pitchFamily="34" charset="-128"/>
              </a:rPr>
              <a:t>-</a:t>
            </a:r>
            <a:r>
              <a:rPr lang="en-US" altLang="en-CH" sz="1800">
                <a:ea typeface="ＭＳ Ｐゴシック" panose="020B0600070205080204" pitchFamily="34" charset="-128"/>
              </a:rPr>
              <a:t> decays </a:t>
            </a:r>
          </a:p>
          <a:p>
            <a:pPr lvl="1">
              <a:lnSpc>
                <a:spcPct val="80000"/>
              </a:lnSpc>
            </a:pPr>
            <a:r>
              <a:rPr lang="en-US" altLang="en-CH" sz="1400">
                <a:solidFill>
                  <a:schemeClr val="accent2"/>
                </a:solidFill>
              </a:rPr>
              <a:t>two amplitudes contribute with different relative phase: </a:t>
            </a:r>
            <a:r>
              <a:rPr lang="en-US" altLang="en-CH" sz="1800" i="1">
                <a:solidFill>
                  <a:schemeClr val="accent2"/>
                </a:solidFill>
                <a:latin typeface="Times New Roman" panose="02020603050405020304" pitchFamily="18" charset="0"/>
              </a:rPr>
              <a:t>V</a:t>
            </a:r>
            <a:r>
              <a:rPr lang="en-US" altLang="en-CH" sz="1800" i="1" baseline="-25000">
                <a:solidFill>
                  <a:schemeClr val="accent2"/>
                </a:solidFill>
                <a:latin typeface="Times New Roman" panose="02020603050405020304" pitchFamily="18" charset="0"/>
              </a:rPr>
              <a:t>ub</a:t>
            </a:r>
            <a:r>
              <a:rPr lang="en-US" altLang="en-CH" sz="1800" i="1">
                <a:solidFill>
                  <a:schemeClr val="accent2"/>
                </a:solidFill>
                <a:latin typeface="Times New Roman" panose="02020603050405020304" pitchFamily="18" charset="0"/>
              </a:rPr>
              <a:t> = |V</a:t>
            </a:r>
            <a:r>
              <a:rPr lang="en-US" altLang="en-CH" sz="1800" i="1" baseline="-25000">
                <a:solidFill>
                  <a:schemeClr val="accent2"/>
                </a:solidFill>
                <a:latin typeface="Times New Roman" panose="02020603050405020304" pitchFamily="18" charset="0"/>
              </a:rPr>
              <a:t>ub</a:t>
            </a:r>
            <a:r>
              <a:rPr lang="en-US" altLang="en-CH" sz="1800" i="1">
                <a:solidFill>
                  <a:schemeClr val="accent2"/>
                </a:solidFill>
                <a:latin typeface="Times New Roman" panose="02020603050405020304" pitchFamily="18" charset="0"/>
              </a:rPr>
              <a:t>|e</a:t>
            </a:r>
            <a:r>
              <a:rPr lang="en-US" altLang="en-CH" sz="2400" i="1" baseline="30000">
                <a:solidFill>
                  <a:schemeClr val="accent2"/>
                </a:solidFill>
                <a:latin typeface="Times New Roman" panose="02020603050405020304" pitchFamily="18" charset="0"/>
              </a:rPr>
              <a:t>-iγ</a:t>
            </a:r>
          </a:p>
        </p:txBody>
      </p:sp>
      <p:grpSp>
        <p:nvGrpSpPr>
          <p:cNvPr id="43012" name="Group 6">
            <a:extLst>
              <a:ext uri="{FF2B5EF4-FFF2-40B4-BE49-F238E27FC236}">
                <a16:creationId xmlns:a16="http://schemas.microsoft.com/office/drawing/2014/main" id="{E951E3F0-80E6-1242-61B4-24CC33111217}"/>
              </a:ext>
            </a:extLst>
          </p:cNvPr>
          <p:cNvGrpSpPr>
            <a:grpSpLocks/>
          </p:cNvGrpSpPr>
          <p:nvPr/>
        </p:nvGrpSpPr>
        <p:grpSpPr bwMode="auto">
          <a:xfrm>
            <a:off x="541338" y="1866900"/>
            <a:ext cx="8126412" cy="3327400"/>
            <a:chOff x="2874203" y="1163051"/>
            <a:chExt cx="6082632" cy="2446421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C2CF41CE-B963-5B14-06B3-5CC805490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4203" y="1163051"/>
              <a:ext cx="6082632" cy="244642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pic>
          <p:nvPicPr>
            <p:cNvPr id="43019" name="Picture 2">
              <a:extLst>
                <a:ext uri="{FF2B5EF4-FFF2-40B4-BE49-F238E27FC236}">
                  <a16:creationId xmlns:a16="http://schemas.microsoft.com/office/drawing/2014/main" id="{6A68A53A-91BC-56EE-5F19-0024E86B13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8096" y="1229894"/>
              <a:ext cx="2743200" cy="232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pic>
          <p:nvPicPr>
            <p:cNvPr id="43020" name="Picture 4">
              <a:extLst>
                <a:ext uri="{FF2B5EF4-FFF2-40B4-BE49-F238E27FC236}">
                  <a16:creationId xmlns:a16="http://schemas.microsoft.com/office/drawing/2014/main" id="{96EB67F6-983D-EDD9-8078-71B7BF7E2A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7496" y="1191794"/>
              <a:ext cx="2743200" cy="232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334B872-71E1-FFE4-F93A-CDB03A55A7EC}"/>
                </a:ext>
              </a:extLst>
            </p:cNvPr>
            <p:cNvSpPr txBox="1"/>
            <p:nvPr/>
          </p:nvSpPr>
          <p:spPr>
            <a:xfrm>
              <a:off x="3789153" y="1738474"/>
              <a:ext cx="616699" cy="294131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lvl1pPr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en-CH" sz="2000" i="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</a:t>
              </a:r>
              <a:r>
                <a:rPr lang="en-US" altLang="en-CH" sz="2000" i="0" baseline="-250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ub</a:t>
              </a:r>
              <a:r>
                <a:rPr lang="en-US" altLang="en-CH" sz="2000" i="0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*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ABF335-334F-CDDF-22F3-58A5031495A9}"/>
                </a:ext>
              </a:extLst>
            </p:cNvPr>
            <p:cNvSpPr txBox="1"/>
            <p:nvPr/>
          </p:nvSpPr>
          <p:spPr>
            <a:xfrm>
              <a:off x="6626685" y="1668443"/>
              <a:ext cx="558476" cy="294131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>
              <a:lvl1pPr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accent2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r>
                <a:rPr lang="en-US" altLang="en-CH" sz="2000" i="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</a:t>
              </a:r>
              <a:r>
                <a:rPr lang="en-US" altLang="en-CH" sz="2000" i="0" baseline="-250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cb</a:t>
              </a:r>
              <a:r>
                <a:rPr lang="en-US" altLang="en-CH" sz="2000" i="0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*</a:t>
              </a:r>
            </a:p>
          </p:txBody>
        </p:sp>
      </p:grpSp>
      <p:sp>
        <p:nvSpPr>
          <p:cNvPr id="43013" name="Slide Number Placeholder 4">
            <a:extLst>
              <a:ext uri="{FF2B5EF4-FFF2-40B4-BE49-F238E27FC236}">
                <a16:creationId xmlns:a16="http://schemas.microsoft.com/office/drawing/2014/main" id="{CC73DFC5-B99B-584C-3D11-86567A40D22D}"/>
              </a:ext>
            </a:extLst>
          </p:cNvPr>
          <p:cNvSpPr txBox="1">
            <a:spLocks/>
          </p:cNvSpPr>
          <p:nvPr/>
        </p:nvSpPr>
        <p:spPr bwMode="auto">
          <a:xfrm>
            <a:off x="8604250" y="66167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833A521-8D36-C14F-AF1E-885192C05ABF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43014" name="TextBox 1">
            <a:extLst>
              <a:ext uri="{FF2B5EF4-FFF2-40B4-BE49-F238E27FC236}">
                <a16:creationId xmlns:a16="http://schemas.microsoft.com/office/drawing/2014/main" id="{BF3FE04C-B9FA-1A8A-0C9B-C1B9D2002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263" y="1830388"/>
            <a:ext cx="1273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 i="0"/>
              <a:t>Amplitude 1</a:t>
            </a:r>
          </a:p>
        </p:txBody>
      </p:sp>
      <p:sp>
        <p:nvSpPr>
          <p:cNvPr id="43015" name="TextBox 2">
            <a:extLst>
              <a:ext uri="{FF2B5EF4-FFF2-40B4-BE49-F238E27FC236}">
                <a16:creationId xmlns:a16="http://schemas.microsoft.com/office/drawing/2014/main" id="{9F2830A6-5881-B7BA-F29A-4FCB2086E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25" y="1841500"/>
            <a:ext cx="1274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 i="0"/>
              <a:t>Amplitude 2</a:t>
            </a:r>
          </a:p>
        </p:txBody>
      </p:sp>
      <p:sp>
        <p:nvSpPr>
          <p:cNvPr id="43016" name="TextBox 3">
            <a:extLst>
              <a:ext uri="{FF2B5EF4-FFF2-40B4-BE49-F238E27FC236}">
                <a16:creationId xmlns:a16="http://schemas.microsoft.com/office/drawing/2014/main" id="{6BFF3521-B7CC-6E6D-8A2E-D3E8DC2B2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0813" y="3167063"/>
            <a:ext cx="584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3600" i="0"/>
              <a:t>+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2">
            <a:extLst>
              <a:ext uri="{FF2B5EF4-FFF2-40B4-BE49-F238E27FC236}">
                <a16:creationId xmlns:a16="http://schemas.microsoft.com/office/drawing/2014/main" id="{5A48BA31-9F2B-DD8E-1CC4-EC7837F6EA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Historical record of indirect discoveries</a:t>
            </a:r>
            <a:endParaRPr lang="en-US" altLang="en-CH">
              <a:ea typeface="ＭＳ Ｐゴシック" panose="020B0600070205080204" pitchFamily="34" charset="-128"/>
            </a:endParaRPr>
          </a:p>
        </p:txBody>
      </p:sp>
      <p:sp>
        <p:nvSpPr>
          <p:cNvPr id="21" name="Text Box 33">
            <a:extLst>
              <a:ext uri="{FF2B5EF4-FFF2-40B4-BE49-F238E27FC236}">
                <a16:creationId xmlns:a16="http://schemas.microsoft.com/office/drawing/2014/main" id="{35B657CA-F14E-6DC0-A844-93B98DB45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13" y="4473575"/>
            <a:ext cx="2879725" cy="3714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med"/>
          </a:ln>
        </p:spPr>
        <p:txBody>
          <a:bodyPr lIns="90000" tIns="46800" rIns="90000" bIns="46800">
            <a:spAutoFit/>
          </a:bodyPr>
          <a:lstStyle>
            <a:lvl1pPr eaLnBrk="0" hangingPunct="0">
              <a:defRPr sz="1400" b="1" i="1">
                <a:solidFill>
                  <a:schemeClr val="accent2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400" b="1" i="1">
                <a:solidFill>
                  <a:schemeClr val="accent2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400" b="1" i="1">
                <a:solidFill>
                  <a:schemeClr val="accent2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400" b="1" i="1">
                <a:solidFill>
                  <a:schemeClr val="accent2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400" b="1" i="1">
                <a:solidFill>
                  <a:schemeClr val="accent2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r>
              <a:rPr lang="en-US" sz="900" b="0" i="0" dirty="0">
                <a:solidFill>
                  <a:schemeClr val="bg2">
                    <a:lumMod val="10000"/>
                  </a:schemeClr>
                </a:solidFill>
                <a:latin typeface="Verdana"/>
                <a:cs typeface="Verdana"/>
              </a:rPr>
              <a:t>ARGUS Coll. </a:t>
            </a:r>
          </a:p>
          <a:p>
            <a:pPr eaLnBrk="1" hangingPunct="1">
              <a:defRPr/>
            </a:pPr>
            <a:r>
              <a:rPr lang="en-US" sz="900" b="0" i="0" dirty="0">
                <a:solidFill>
                  <a:schemeClr val="bg2">
                    <a:lumMod val="10000"/>
                  </a:schemeClr>
                </a:solidFill>
                <a:latin typeface="Verdana"/>
                <a:cs typeface="Verdana"/>
              </a:rPr>
              <a:t>Phys.Lett.B192 (1987) 245</a:t>
            </a:r>
          </a:p>
        </p:txBody>
      </p:sp>
      <p:grpSp>
        <p:nvGrpSpPr>
          <p:cNvPr id="21507" name="Group 7">
            <a:extLst>
              <a:ext uri="{FF2B5EF4-FFF2-40B4-BE49-F238E27FC236}">
                <a16:creationId xmlns:a16="http://schemas.microsoft.com/office/drawing/2014/main" id="{5373A26A-3064-F718-C806-B21CE77291AE}"/>
              </a:ext>
            </a:extLst>
          </p:cNvPr>
          <p:cNvGrpSpPr>
            <a:grpSpLocks/>
          </p:cNvGrpSpPr>
          <p:nvPr/>
        </p:nvGrpSpPr>
        <p:grpSpPr bwMode="auto">
          <a:xfrm>
            <a:off x="6265863" y="1093788"/>
            <a:ext cx="2878137" cy="3419475"/>
            <a:chOff x="4688885" y="1114273"/>
            <a:chExt cx="4469727" cy="4848216"/>
          </a:xfrm>
        </p:grpSpPr>
        <p:pic>
          <p:nvPicPr>
            <p:cNvPr id="21538" name="Picture 29">
              <a:extLst>
                <a:ext uri="{FF2B5EF4-FFF2-40B4-BE49-F238E27FC236}">
                  <a16:creationId xmlns:a16="http://schemas.microsoft.com/office/drawing/2014/main" id="{643CA3D6-A233-D75E-778F-554BCAC2C7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885" y="2442405"/>
              <a:ext cx="4330700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pic>
          <p:nvPicPr>
            <p:cNvPr id="21539" name="Picture 30">
              <a:extLst>
                <a:ext uri="{FF2B5EF4-FFF2-40B4-BE49-F238E27FC236}">
                  <a16:creationId xmlns:a16="http://schemas.microsoft.com/office/drawing/2014/main" id="{C0B3179B-3CCB-A082-6AAA-F2B8675C10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1039" y="1153660"/>
              <a:ext cx="4160447" cy="1212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pic>
          <p:nvPicPr>
            <p:cNvPr id="21540" name="Picture 31">
              <a:extLst>
                <a:ext uri="{FF2B5EF4-FFF2-40B4-BE49-F238E27FC236}">
                  <a16:creationId xmlns:a16="http://schemas.microsoft.com/office/drawing/2014/main" id="{67B89B50-DF0C-41BF-4777-1A8FDC1A97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85" t="7518" r="8383" b="27330"/>
            <a:stretch>
              <a:fillRect/>
            </a:stretch>
          </p:blipFill>
          <p:spPr bwMode="auto">
            <a:xfrm>
              <a:off x="4703316" y="3261274"/>
              <a:ext cx="4287352" cy="2597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</a:extLst>
          </p:spPr>
        </p:pic>
        <p:sp>
          <p:nvSpPr>
            <p:cNvPr id="21541" name="Rectangle 15">
              <a:extLst>
                <a:ext uri="{FF2B5EF4-FFF2-40B4-BE49-F238E27FC236}">
                  <a16:creationId xmlns:a16="http://schemas.microsoft.com/office/drawing/2014/main" id="{8A1DC6D4-7562-4F19-EEAD-EC2B0DF20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3047" y="5604319"/>
              <a:ext cx="2920705" cy="229604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nl-NL" altLang="en-CH" sz="1400" b="0" i="0">
                <a:solidFill>
                  <a:schemeClr val="accent2"/>
                </a:solidFill>
              </a:endParaRPr>
            </a:p>
          </p:txBody>
        </p:sp>
        <p:sp>
          <p:nvSpPr>
            <p:cNvPr id="21542" name="Rectangle 28">
              <a:extLst>
                <a:ext uri="{FF2B5EF4-FFF2-40B4-BE49-F238E27FC236}">
                  <a16:creationId xmlns:a16="http://schemas.microsoft.com/office/drawing/2014/main" id="{4A3340E2-6754-5705-588D-4E7EE5603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9305" y="1114273"/>
              <a:ext cx="4399307" cy="484821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nl-NL" altLang="en-CH" sz="1400" b="0" i="0">
                <a:solidFill>
                  <a:schemeClr val="accent2"/>
                </a:solidFill>
              </a:endParaRPr>
            </a:p>
          </p:txBody>
        </p:sp>
      </p:grpSp>
      <p:sp>
        <p:nvSpPr>
          <p:cNvPr id="21508" name="Rectangle 3">
            <a:extLst>
              <a:ext uri="{FF2B5EF4-FFF2-40B4-BE49-F238E27FC236}">
                <a16:creationId xmlns:a16="http://schemas.microsoft.com/office/drawing/2014/main" id="{27E90246-BF9C-DA5B-1E58-55A7FB32B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5638" y="4491038"/>
            <a:ext cx="22082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CH" sz="900" b="0" i="0">
                <a:solidFill>
                  <a:srgbClr val="161617"/>
                </a:solidFill>
              </a:rPr>
              <a:t>Christenson, Cronin, Fitch, Turlay,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is-IS" altLang="en-CH" sz="900" b="0" i="0">
                <a:solidFill>
                  <a:srgbClr val="161617"/>
                </a:solidFill>
              </a:rPr>
              <a:t>Phys.Rev.Lett. 13 (1964) 138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900" b="0" i="0">
                <a:solidFill>
                  <a:srgbClr val="161617"/>
                </a:solidFill>
              </a:rPr>
              <a:t>Kobayashi, Maskawa,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900" b="0" i="0">
                <a:solidFill>
                  <a:srgbClr val="161617"/>
                </a:solidFill>
              </a:rPr>
              <a:t>Prog.Theor. Phys.  49 (1973) 652</a:t>
            </a:r>
          </a:p>
        </p:txBody>
      </p:sp>
      <p:grpSp>
        <p:nvGrpSpPr>
          <p:cNvPr id="21509" name="Group 9">
            <a:extLst>
              <a:ext uri="{FF2B5EF4-FFF2-40B4-BE49-F238E27FC236}">
                <a16:creationId xmlns:a16="http://schemas.microsoft.com/office/drawing/2014/main" id="{5A6CC0CB-7699-8D80-6627-C3FBDD9D5852}"/>
              </a:ext>
            </a:extLst>
          </p:cNvPr>
          <p:cNvGrpSpPr>
            <a:grpSpLocks/>
          </p:cNvGrpSpPr>
          <p:nvPr/>
        </p:nvGrpSpPr>
        <p:grpSpPr bwMode="auto">
          <a:xfrm>
            <a:off x="28575" y="1098550"/>
            <a:ext cx="3122613" cy="3419475"/>
            <a:chOff x="69773" y="1261583"/>
            <a:chExt cx="4095645" cy="4316461"/>
          </a:xfrm>
        </p:grpSpPr>
        <p:grpSp>
          <p:nvGrpSpPr>
            <p:cNvPr id="21528" name="Group 60">
              <a:extLst>
                <a:ext uri="{FF2B5EF4-FFF2-40B4-BE49-F238E27FC236}">
                  <a16:creationId xmlns:a16="http://schemas.microsoft.com/office/drawing/2014/main" id="{F5EE1758-16A8-A2D7-539D-4F405DA906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773" y="1261583"/>
              <a:ext cx="4095645" cy="4316461"/>
              <a:chOff x="4835523" y="1497013"/>
              <a:chExt cx="3878328" cy="4062390"/>
            </a:xfrm>
          </p:grpSpPr>
          <p:sp>
            <p:nvSpPr>
              <p:cNvPr id="21531" name="Rectangle 63">
                <a:extLst>
                  <a:ext uri="{FF2B5EF4-FFF2-40B4-BE49-F238E27FC236}">
                    <a16:creationId xmlns:a16="http://schemas.microsoft.com/office/drawing/2014/main" id="{A41DA418-12F8-9A98-5663-59CA41FC1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523" y="1497013"/>
                <a:ext cx="3878328" cy="406239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 type="triangle" w="lg" len="med"/>
              </a:ln>
            </p:spPr>
            <p:txBody>
              <a:bodyPr>
                <a:spAutoFit/>
              </a:bodyPr>
              <a:lstStyle>
                <a:lvl1pPr>
                  <a:spcBef>
                    <a:spcPct val="50000"/>
                  </a:spcBef>
                  <a:buChar char="•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50000"/>
                  </a:spcBef>
                  <a:buChar char="–"/>
                  <a:defRPr sz="16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50000"/>
                  </a:spcBef>
                  <a:buChar char="•"/>
                  <a:defRPr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50000"/>
                  </a:spcBef>
                  <a:buChar char="–"/>
                  <a:defRPr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50000"/>
                  </a:spcBef>
                  <a:buChar char="»"/>
                  <a:defRPr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»"/>
                  <a:defRPr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nl-NL" altLang="en-CH" sz="1400" b="0" i="0">
                  <a:solidFill>
                    <a:schemeClr val="accent2"/>
                  </a:solidFill>
                </a:endParaRPr>
              </a:p>
            </p:txBody>
          </p:sp>
          <p:pic>
            <p:nvPicPr>
              <p:cNvPr id="21532" name="Picture 33">
                <a:extLst>
                  <a:ext uri="{FF2B5EF4-FFF2-40B4-BE49-F238E27FC236}">
                    <a16:creationId xmlns:a16="http://schemas.microsoft.com/office/drawing/2014/main" id="{3891E1B3-CB6C-7F1B-1068-A60EADBF37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09" t="22214" r="15649"/>
              <a:stretch>
                <a:fillRect/>
              </a:stretch>
            </p:blipFill>
            <p:spPr bwMode="auto">
              <a:xfrm>
                <a:off x="4876799" y="1524000"/>
                <a:ext cx="3821109" cy="1170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</p:pic>
          <p:pic>
            <p:nvPicPr>
              <p:cNvPr id="21533" name="Picture 34">
                <a:extLst>
                  <a:ext uri="{FF2B5EF4-FFF2-40B4-BE49-F238E27FC236}">
                    <a16:creationId xmlns:a16="http://schemas.microsoft.com/office/drawing/2014/main" id="{81F77F04-9081-627E-68AC-C0342940C5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5443" y="2723821"/>
                <a:ext cx="3732856" cy="494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</p:pic>
          <p:pic>
            <p:nvPicPr>
              <p:cNvPr id="21534" name="Picture 35">
                <a:extLst>
                  <a:ext uri="{FF2B5EF4-FFF2-40B4-BE49-F238E27FC236}">
                    <a16:creationId xmlns:a16="http://schemas.microsoft.com/office/drawing/2014/main" id="{A1DF32BB-DF2E-8575-6736-82E3CDC8BE3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5442" y="3417777"/>
                <a:ext cx="3755211" cy="6776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</p:pic>
          <p:pic>
            <p:nvPicPr>
              <p:cNvPr id="21535" name="Picture 36">
                <a:extLst>
                  <a:ext uri="{FF2B5EF4-FFF2-40B4-BE49-F238E27FC236}">
                    <a16:creationId xmlns:a16="http://schemas.microsoft.com/office/drawing/2014/main" id="{72C713CB-2888-C206-3377-142371AD1B7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2600" y="4381046"/>
                <a:ext cx="2179740" cy="1105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</p:pic>
          <p:pic>
            <p:nvPicPr>
              <p:cNvPr id="21536" name="Picture 37">
                <a:extLst>
                  <a:ext uri="{FF2B5EF4-FFF2-40B4-BE49-F238E27FC236}">
                    <a16:creationId xmlns:a16="http://schemas.microsoft.com/office/drawing/2014/main" id="{2DDD1762-8BBC-77B7-E263-43FADDC045A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6400" y="4250777"/>
                <a:ext cx="1015696" cy="1890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</p:pic>
          <p:pic>
            <p:nvPicPr>
              <p:cNvPr id="21537" name="Picture 39">
                <a:extLst>
                  <a:ext uri="{FF2B5EF4-FFF2-40B4-BE49-F238E27FC236}">
                    <a16:creationId xmlns:a16="http://schemas.microsoft.com/office/drawing/2014/main" id="{CE5C7377-10B8-F88A-29AE-B69A0BD86A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000" y="4257387"/>
                <a:ext cx="1430558" cy="1890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med"/>
                  </a14:hiddenLine>
                </a:ext>
              </a:extLst>
            </p:spPr>
          </p:pic>
        </p:grpSp>
        <p:sp>
          <p:nvSpPr>
            <p:cNvPr id="21529" name="Rectangle 15">
              <a:extLst>
                <a:ext uri="{FF2B5EF4-FFF2-40B4-BE49-F238E27FC236}">
                  <a16:creationId xmlns:a16="http://schemas.microsoft.com/office/drawing/2014/main" id="{0EF3527C-F806-1213-7A60-D86324CBF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144" y="3594546"/>
              <a:ext cx="1256700" cy="260430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nl-NL" altLang="en-CH" sz="1400" b="0" i="0">
                <a:solidFill>
                  <a:schemeClr val="accent2"/>
                </a:solidFill>
              </a:endParaRPr>
            </a:p>
          </p:txBody>
        </p:sp>
        <p:sp>
          <p:nvSpPr>
            <p:cNvPr id="21530" name="Rectangle 16">
              <a:extLst>
                <a:ext uri="{FF2B5EF4-FFF2-40B4-BE49-F238E27FC236}">
                  <a16:creationId xmlns:a16="http://schemas.microsoft.com/office/drawing/2014/main" id="{00124513-E695-0547-77C1-E2DBA83EB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73" y="4112233"/>
              <a:ext cx="2964045" cy="317586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nl-NL" altLang="en-CH" sz="1400" b="0" i="0">
                <a:solidFill>
                  <a:schemeClr val="accent2"/>
                </a:solidFill>
              </a:endParaRPr>
            </a:p>
          </p:txBody>
        </p:sp>
      </p:grpSp>
      <p:sp>
        <p:nvSpPr>
          <p:cNvPr id="21510" name="Rectangle 48">
            <a:extLst>
              <a:ext uri="{FF2B5EF4-FFF2-40B4-BE49-F238E27FC236}">
                <a16:creationId xmlns:a16="http://schemas.microsoft.com/office/drawing/2014/main" id="{FA369428-43BA-0D04-2F1B-CE8163A71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3" y="4476750"/>
            <a:ext cx="1843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CH" sz="900" b="0" i="0">
                <a:solidFill>
                  <a:srgbClr val="000000"/>
                </a:solidFill>
              </a:rPr>
              <a:t>Glashow, Iliopoulos, Maiani,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is-IS" altLang="en-CH" sz="900" b="0" i="0">
                <a:solidFill>
                  <a:srgbClr val="000000"/>
                </a:solidFill>
              </a:rPr>
              <a:t>Phys.Rev. D2 (1970) 1285</a:t>
            </a:r>
            <a:endParaRPr lang="en-US" altLang="en-CH" sz="900" b="0" i="0">
              <a:solidFill>
                <a:srgbClr val="000000"/>
              </a:solidFill>
            </a:endParaRPr>
          </a:p>
        </p:txBody>
      </p:sp>
      <p:sp>
        <p:nvSpPr>
          <p:cNvPr id="21511" name="TextBox 1">
            <a:extLst>
              <a:ext uri="{FF2B5EF4-FFF2-40B4-BE49-F238E27FC236}">
                <a16:creationId xmlns:a16="http://schemas.microsoft.com/office/drawing/2014/main" id="{2C2FFC4F-9C68-14D8-C101-64D98B80A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00" y="782638"/>
            <a:ext cx="2586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>
                <a:solidFill>
                  <a:srgbClr val="0D0D0D"/>
                </a:solidFill>
              </a:rPr>
              <a:t>GIM mechanism in K</a:t>
            </a:r>
            <a:r>
              <a:rPr lang="en-US" altLang="en-CH" sz="1400" b="0" i="0" baseline="30000">
                <a:solidFill>
                  <a:srgbClr val="0D0D0D"/>
                </a:solidFill>
              </a:rPr>
              <a:t>0</a:t>
            </a:r>
            <a:r>
              <a:rPr lang="en-US" altLang="en-CH" sz="1400" b="0"/>
              <a:t>→</a:t>
            </a:r>
            <a:r>
              <a:rPr lang="en-US" altLang="en-CH" sz="1400" b="0" i="0">
                <a:solidFill>
                  <a:srgbClr val="0D0D0D"/>
                </a:solidFill>
                <a:sym typeface="Wingdings" pitchFamily="2" charset="2"/>
              </a:rPr>
              <a:t>μμ</a:t>
            </a:r>
            <a:r>
              <a:rPr lang="en-US" altLang="en-CH" sz="1400" b="0" i="0">
                <a:solidFill>
                  <a:srgbClr val="0D0D0D"/>
                </a:solidFill>
              </a:rPr>
              <a:t> </a:t>
            </a:r>
          </a:p>
        </p:txBody>
      </p:sp>
      <p:sp>
        <p:nvSpPr>
          <p:cNvPr id="21512" name="TextBox 31">
            <a:extLst>
              <a:ext uri="{FF2B5EF4-FFF2-40B4-BE49-F238E27FC236}">
                <a16:creationId xmlns:a16="http://schemas.microsoft.com/office/drawing/2014/main" id="{EF22A8E8-87A0-B0C2-3F2D-B142C5F4E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9825" y="779463"/>
            <a:ext cx="2103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>
                <a:solidFill>
                  <a:srgbClr val="0D0D0D"/>
                </a:solidFill>
              </a:rPr>
              <a:t>CP violation, K</a:t>
            </a:r>
            <a:r>
              <a:rPr lang="en-US" altLang="en-CH" sz="1400" b="0" i="0" baseline="-25000">
                <a:solidFill>
                  <a:srgbClr val="0D0D0D"/>
                </a:solidFill>
              </a:rPr>
              <a:t>L</a:t>
            </a:r>
            <a:r>
              <a:rPr lang="en-US" altLang="en-CH" sz="1400" b="0" i="0" baseline="30000">
                <a:solidFill>
                  <a:srgbClr val="0D0D0D"/>
                </a:solidFill>
              </a:rPr>
              <a:t>0</a:t>
            </a:r>
            <a:r>
              <a:rPr lang="en-US" altLang="en-CH" sz="1400" b="0"/>
              <a:t>→</a:t>
            </a:r>
            <a:r>
              <a:rPr lang="en-US" altLang="en-CH" sz="1400" b="0" i="0">
                <a:solidFill>
                  <a:srgbClr val="0D0D0D"/>
                </a:solidFill>
                <a:sym typeface="Wingdings" pitchFamily="2" charset="2"/>
              </a:rPr>
              <a:t>ππ</a:t>
            </a:r>
            <a:r>
              <a:rPr lang="en-US" altLang="en-CH" sz="1400" b="0" i="0">
                <a:solidFill>
                  <a:srgbClr val="0D0D0D"/>
                </a:solidFill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0807A7B-E8B7-47A2-B034-2A8FE7C39205}"/>
              </a:ext>
            </a:extLst>
          </p:cNvPr>
          <p:cNvSpPr txBox="1"/>
          <p:nvPr/>
        </p:nvSpPr>
        <p:spPr>
          <a:xfrm>
            <a:off x="7078663" y="790575"/>
            <a:ext cx="16557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0" i="0" dirty="0">
                <a:solidFill>
                  <a:schemeClr val="bg2">
                    <a:lumMod val="10000"/>
                  </a:schemeClr>
                </a:solidFill>
                <a:latin typeface="Verdana" charset="0"/>
                <a:ea typeface="ＭＳ Ｐゴシック" charset="0"/>
                <a:cs typeface="ＭＳ Ｐゴシック" charset="0"/>
              </a:rPr>
              <a:t>B</a:t>
            </a:r>
            <a:r>
              <a:rPr lang="en-US" b="0" i="0" baseline="30000" dirty="0">
                <a:solidFill>
                  <a:schemeClr val="bg2">
                    <a:lumMod val="10000"/>
                  </a:schemeClr>
                </a:solidFill>
                <a:latin typeface="Verdana" charset="0"/>
                <a:ea typeface="ＭＳ Ｐゴシック" charset="0"/>
                <a:cs typeface="ＭＳ Ｐゴシック" charset="0"/>
              </a:rPr>
              <a:t>0</a:t>
            </a:r>
            <a:r>
              <a:rPr lang="en-US" b="0" i="0" dirty="0">
                <a:solidFill>
                  <a:schemeClr val="bg2">
                    <a:lumMod val="10000"/>
                  </a:schemeClr>
                </a:solidFill>
                <a:latin typeface="Verdana" charset="0"/>
                <a:ea typeface="ＭＳ Ｐゴシック" charset="0"/>
                <a:cs typeface="ＭＳ Ｐゴシック" charset="0"/>
                <a:sym typeface="Wingdings"/>
              </a:rPr>
              <a:t></a:t>
            </a:r>
            <a:r>
              <a:rPr lang="en-US" b="0" i="0" dirty="0">
                <a:solidFill>
                  <a:schemeClr val="bg2">
                    <a:lumMod val="10000"/>
                  </a:schemeClr>
                </a:solidFill>
                <a:latin typeface="Verdana" charset="0"/>
                <a:ea typeface="ＭＳ Ｐゴシック" charset="0"/>
                <a:cs typeface="ＭＳ Ｐゴシック" charset="0"/>
              </a:rPr>
              <a:t>B</a:t>
            </a:r>
            <a:r>
              <a:rPr lang="en-US" b="0" i="0" baseline="30000" dirty="0">
                <a:solidFill>
                  <a:schemeClr val="bg2">
                    <a:lumMod val="10000"/>
                  </a:schemeClr>
                </a:solidFill>
                <a:latin typeface="Verdana" charset="0"/>
                <a:ea typeface="ＭＳ Ｐゴシック" charset="0"/>
                <a:cs typeface="ＭＳ Ｐゴシック" charset="0"/>
              </a:rPr>
              <a:t>0</a:t>
            </a:r>
            <a:r>
              <a:rPr lang="en-US" b="0" i="0" dirty="0">
                <a:solidFill>
                  <a:schemeClr val="bg2">
                    <a:lumMod val="10000"/>
                  </a:schemeClr>
                </a:solidFill>
                <a:latin typeface="Verdana" charset="0"/>
                <a:ea typeface="ＭＳ Ｐゴシック" charset="0"/>
                <a:cs typeface="ＭＳ Ｐゴシック" charset="0"/>
              </a:rPr>
              <a:t> mixing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7B4C1A8-DB1B-B0D4-BFEA-E09BFFEC3E79}"/>
              </a:ext>
            </a:extLst>
          </p:cNvPr>
          <p:cNvCxnSpPr/>
          <p:nvPr/>
        </p:nvCxnSpPr>
        <p:spPr>
          <a:xfrm>
            <a:off x="7662863" y="825500"/>
            <a:ext cx="19685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515" name="Group 13">
            <a:extLst>
              <a:ext uri="{FF2B5EF4-FFF2-40B4-BE49-F238E27FC236}">
                <a16:creationId xmlns:a16="http://schemas.microsoft.com/office/drawing/2014/main" id="{8AD31498-63BC-E033-FEEF-EDE4F95A7B65}"/>
              </a:ext>
            </a:extLst>
          </p:cNvPr>
          <p:cNvGrpSpPr>
            <a:grpSpLocks/>
          </p:cNvGrpSpPr>
          <p:nvPr/>
        </p:nvGrpSpPr>
        <p:grpSpPr bwMode="auto">
          <a:xfrm>
            <a:off x="3208338" y="1093788"/>
            <a:ext cx="3024187" cy="3406775"/>
            <a:chOff x="3208423" y="1777585"/>
            <a:chExt cx="3023999" cy="3406614"/>
          </a:xfrm>
        </p:grpSpPr>
        <p:sp>
          <p:nvSpPr>
            <p:cNvPr id="21521" name="Rectangle 28">
              <a:extLst>
                <a:ext uri="{FF2B5EF4-FFF2-40B4-BE49-F238E27FC236}">
                  <a16:creationId xmlns:a16="http://schemas.microsoft.com/office/drawing/2014/main" id="{8C248DF7-5019-8A97-BE7B-663DCFB3B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9645" y="1777585"/>
              <a:ext cx="3016573" cy="180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 type="none" w="lg" len="med"/>
            </a:ln>
          </p:spPr>
          <p:txBody>
            <a:bodyPr lIns="90000" tIns="46800" rIns="90000" bIns="46800" anchor="ctr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nl-NL" altLang="en-CH" sz="1400" b="0" i="0">
                <a:solidFill>
                  <a:schemeClr val="accent2"/>
                </a:solidFill>
              </a:endParaRPr>
            </a:p>
          </p:txBody>
        </p:sp>
        <p:pic>
          <p:nvPicPr>
            <p:cNvPr id="21522" name="Picture 4">
              <a:extLst>
                <a:ext uri="{FF2B5EF4-FFF2-40B4-BE49-F238E27FC236}">
                  <a16:creationId xmlns:a16="http://schemas.microsoft.com/office/drawing/2014/main" id="{EA04D08C-C5B2-F4F3-159C-941CBCCA9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98" t="44188" r="18585"/>
            <a:stretch>
              <a:fillRect/>
            </a:stretch>
          </p:blipFill>
          <p:spPr bwMode="auto">
            <a:xfrm>
              <a:off x="3301481" y="2116337"/>
              <a:ext cx="2889314" cy="565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3" name="Picture 36">
              <a:extLst>
                <a:ext uri="{FF2B5EF4-FFF2-40B4-BE49-F238E27FC236}">
                  <a16:creationId xmlns:a16="http://schemas.microsoft.com/office/drawing/2014/main" id="{75982BC4-5540-D091-25CA-773BB81584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618" t="14340" r="-2" b="66957"/>
            <a:stretch>
              <a:fillRect/>
            </a:stretch>
          </p:blipFill>
          <p:spPr bwMode="auto">
            <a:xfrm>
              <a:off x="5034246" y="1796187"/>
              <a:ext cx="1181655" cy="305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4" name="Picture 5">
              <a:extLst>
                <a:ext uri="{FF2B5EF4-FFF2-40B4-BE49-F238E27FC236}">
                  <a16:creationId xmlns:a16="http://schemas.microsoft.com/office/drawing/2014/main" id="{C35D548D-EAEF-D9E5-FF10-E89A13D72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2317" y="2968268"/>
              <a:ext cx="2962193" cy="533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5" name="Picture 10">
              <a:extLst>
                <a:ext uri="{FF2B5EF4-FFF2-40B4-BE49-F238E27FC236}">
                  <a16:creationId xmlns:a16="http://schemas.microsoft.com/office/drawing/2014/main" id="{6161105D-8320-CBC3-013A-6339BE8B2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16" r="3812"/>
            <a:stretch>
              <a:fillRect/>
            </a:stretch>
          </p:blipFill>
          <p:spPr bwMode="auto">
            <a:xfrm>
              <a:off x="3208423" y="3699404"/>
              <a:ext cx="3023999" cy="148479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26" name="Picture 12">
              <a:extLst>
                <a:ext uri="{FF2B5EF4-FFF2-40B4-BE49-F238E27FC236}">
                  <a16:creationId xmlns:a16="http://schemas.microsoft.com/office/drawing/2014/main" id="{FC707D80-D0F2-943D-ED94-185A18137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7779" y="4793916"/>
              <a:ext cx="2988000" cy="33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7" name="Rectangle 16">
              <a:extLst>
                <a:ext uri="{FF2B5EF4-FFF2-40B4-BE49-F238E27FC236}">
                  <a16:creationId xmlns:a16="http://schemas.microsoft.com/office/drawing/2014/main" id="{3B591CAA-5FDD-DC3A-836C-612FC26FA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249" y="4782160"/>
              <a:ext cx="2973435" cy="311207"/>
            </a:xfrm>
            <a:prstGeom prst="rect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nl-NL" altLang="en-CH" sz="1400" b="0" i="0">
                <a:solidFill>
                  <a:schemeClr val="accent2"/>
                </a:solidFill>
              </a:endParaRPr>
            </a:p>
          </p:txBody>
        </p:sp>
      </p:grpSp>
      <p:sp>
        <p:nvSpPr>
          <p:cNvPr id="21516" name="TextBox 6">
            <a:extLst>
              <a:ext uri="{FF2B5EF4-FFF2-40B4-BE49-F238E27FC236}">
                <a16:creationId xmlns:a16="http://schemas.microsoft.com/office/drawing/2014/main" id="{B4A55EEE-63FA-E7FF-5752-5DAC04FDD3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3" y="5118100"/>
            <a:ext cx="23637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0" i="0">
                <a:solidFill>
                  <a:schemeClr val="accent2"/>
                </a:solidFill>
              </a:rPr>
              <a:t>“</a:t>
            </a:r>
            <a:r>
              <a:rPr lang="en-US" altLang="en-CH" sz="1600" b="0" i="0">
                <a:solidFill>
                  <a:schemeClr val="accent2"/>
                </a:solidFill>
              </a:rPr>
              <a:t>Discovery</a:t>
            </a:r>
            <a:r>
              <a:rPr lang="en-US" altLang="en-US" sz="1600" b="0" i="0">
                <a:solidFill>
                  <a:schemeClr val="accent2"/>
                </a:solidFill>
              </a:rPr>
              <a:t>”</a:t>
            </a:r>
            <a:r>
              <a:rPr lang="en-US" altLang="en-CH" sz="1600" b="0" i="0">
                <a:solidFill>
                  <a:schemeClr val="accent2"/>
                </a:solidFill>
              </a:rPr>
              <a:t> of charm</a:t>
            </a:r>
          </a:p>
        </p:txBody>
      </p:sp>
      <p:sp>
        <p:nvSpPr>
          <p:cNvPr id="21517" name="TextBox 37">
            <a:extLst>
              <a:ext uri="{FF2B5EF4-FFF2-40B4-BE49-F238E27FC236}">
                <a16:creationId xmlns:a16="http://schemas.microsoft.com/office/drawing/2014/main" id="{820C66F9-AA44-C257-2DC4-9569AE558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7913" y="5118100"/>
            <a:ext cx="24209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0" i="0">
                <a:solidFill>
                  <a:schemeClr val="accent2"/>
                </a:solidFill>
              </a:rPr>
              <a:t>“</a:t>
            </a:r>
            <a:r>
              <a:rPr lang="en-US" altLang="en-CH" sz="1600" b="0" i="0">
                <a:solidFill>
                  <a:schemeClr val="accent2"/>
                </a:solidFill>
              </a:rPr>
              <a:t>Discovery</a:t>
            </a:r>
            <a:r>
              <a:rPr lang="en-US" altLang="en-US" sz="1600" b="0" i="0">
                <a:solidFill>
                  <a:schemeClr val="accent2"/>
                </a:solidFill>
              </a:rPr>
              <a:t>”</a:t>
            </a:r>
            <a:r>
              <a:rPr lang="en-US" altLang="en-CH" sz="1600" b="0" i="0">
                <a:solidFill>
                  <a:schemeClr val="accent2"/>
                </a:solidFill>
              </a:rPr>
              <a:t> of beauty</a:t>
            </a:r>
          </a:p>
        </p:txBody>
      </p:sp>
      <p:sp>
        <p:nvSpPr>
          <p:cNvPr id="21518" name="TextBox 50">
            <a:extLst>
              <a:ext uri="{FF2B5EF4-FFF2-40B4-BE49-F238E27FC236}">
                <a16:creationId xmlns:a16="http://schemas.microsoft.com/office/drawing/2014/main" id="{E68B73A0-A82D-6CA8-AE9F-ACD43C232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5118100"/>
            <a:ext cx="20494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0" i="0">
                <a:solidFill>
                  <a:schemeClr val="accent2"/>
                </a:solidFill>
              </a:rPr>
              <a:t>“</a:t>
            </a:r>
            <a:r>
              <a:rPr lang="en-US" altLang="en-CH" sz="1600" b="0" i="0">
                <a:solidFill>
                  <a:schemeClr val="accent2"/>
                </a:solidFill>
              </a:rPr>
              <a:t>Discovery</a:t>
            </a:r>
            <a:r>
              <a:rPr lang="en-US" altLang="en-US" sz="1600" b="0" i="0">
                <a:solidFill>
                  <a:schemeClr val="accent2"/>
                </a:solidFill>
              </a:rPr>
              <a:t>”</a:t>
            </a:r>
            <a:r>
              <a:rPr lang="en-US" altLang="en-CH" sz="1600" b="0" i="0">
                <a:solidFill>
                  <a:schemeClr val="accent2"/>
                </a:solidFill>
              </a:rPr>
              <a:t> of top</a:t>
            </a:r>
          </a:p>
        </p:txBody>
      </p:sp>
      <p:sp>
        <p:nvSpPr>
          <p:cNvPr id="21519" name="Footer Placeholder 2">
            <a:extLst>
              <a:ext uri="{FF2B5EF4-FFF2-40B4-BE49-F238E27FC236}">
                <a16:creationId xmlns:a16="http://schemas.microsoft.com/office/drawing/2014/main" id="{D314B940-CDF8-E1C3-3F5D-33957BD644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 dirty="0" err="1">
                <a:solidFill>
                  <a:schemeClr val="accent2"/>
                </a:solidFill>
              </a:rPr>
              <a:t>N.Tuning</a:t>
            </a:r>
            <a:r>
              <a:rPr lang="ro-RO" altLang="en-CH" sz="1000" dirty="0">
                <a:solidFill>
                  <a:schemeClr val="accent2"/>
                </a:solidFill>
              </a:rPr>
              <a:t> - May 2025</a:t>
            </a:r>
            <a:endParaRPr lang="en-US" altLang="en-CH" sz="1000" dirty="0">
              <a:solidFill>
                <a:schemeClr val="accent2"/>
              </a:solidFill>
            </a:endParaRPr>
          </a:p>
        </p:txBody>
      </p:sp>
      <p:sp>
        <p:nvSpPr>
          <p:cNvPr id="21520" name="Slide Number Placeholder 3">
            <a:extLst>
              <a:ext uri="{FF2B5EF4-FFF2-40B4-BE49-F238E27FC236}">
                <a16:creationId xmlns:a16="http://schemas.microsoft.com/office/drawing/2014/main" id="{C1F787C1-FF98-CB84-38F8-32CCB9DE3079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3" descr="Screenshot 2020-11-17 at 17.04.10.png">
            <a:extLst>
              <a:ext uri="{FF2B5EF4-FFF2-40B4-BE49-F238E27FC236}">
                <a16:creationId xmlns:a16="http://schemas.microsoft.com/office/drawing/2014/main" id="{C6B83282-5645-B298-9F1C-4B2A82E9E3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933450"/>
            <a:ext cx="6062663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Title 1">
            <a:extLst>
              <a:ext uri="{FF2B5EF4-FFF2-40B4-BE49-F238E27FC236}">
                <a16:creationId xmlns:a16="http://schemas.microsoft.com/office/drawing/2014/main" id="{5206628C-EE00-885A-A0D5-A8A590D790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03200"/>
            <a:ext cx="8458200" cy="558800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Constraints on angle </a:t>
            </a:r>
            <a:r>
              <a:rPr lang="en-US" altLang="en-CH">
                <a:latin typeface="Times New Roman" panose="02020603050405020304" pitchFamily="18" charset="0"/>
                <a:ea typeface="ＭＳ Ｐゴシック" panose="020B0600070205080204" pitchFamily="34" charset="-128"/>
              </a:rPr>
              <a:t>γ  </a:t>
            </a:r>
            <a:r>
              <a:rPr lang="en-US" altLang="en-CH" sz="2100">
                <a:latin typeface="Times New Roman" panose="02020603050405020304" pitchFamily="18" charset="0"/>
                <a:ea typeface="ＭＳ Ｐゴシック" panose="020B0600070205080204" pitchFamily="34" charset="-128"/>
              </a:rPr>
              <a:t>- </a:t>
            </a:r>
            <a:r>
              <a:rPr lang="en-US" altLang="en-CH" sz="2100">
                <a:ea typeface="ＭＳ Ｐゴシック" panose="020B0600070205080204" pitchFamily="34" charset="-128"/>
              </a:rPr>
              <a:t>with </a:t>
            </a:r>
            <a:r>
              <a:rPr lang="en-US" altLang="en-CH" sz="2100" i="1">
                <a:ea typeface="ＭＳ Ｐゴシック" panose="020B0600070205080204" pitchFamily="34" charset="-128"/>
              </a:rPr>
              <a:t>B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±</a:t>
            </a:r>
            <a:r>
              <a:rPr lang="en-US" altLang="en-CH" sz="2100">
                <a:ea typeface="ＭＳ Ｐゴシック" panose="020B0600070205080204" pitchFamily="34" charset="-128"/>
              </a:rPr>
              <a:t>→</a:t>
            </a:r>
            <a:r>
              <a:rPr lang="en-US" altLang="en-CH" sz="2100" i="1">
                <a:ea typeface="ＭＳ Ｐゴシック" panose="020B0600070205080204" pitchFamily="34" charset="-128"/>
              </a:rPr>
              <a:t>D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(∗)</a:t>
            </a:r>
            <a:r>
              <a:rPr lang="en-US" altLang="en-CH" sz="2100" i="1">
                <a:ea typeface="ＭＳ Ｐゴシック" panose="020B0600070205080204" pitchFamily="34" charset="-128"/>
              </a:rPr>
              <a:t>K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±</a:t>
            </a:r>
            <a:r>
              <a:rPr lang="en-US" altLang="en-CH" sz="2100">
                <a:ea typeface="ＭＳ Ｐゴシック" panose="020B0600070205080204" pitchFamily="34" charset="-128"/>
              </a:rPr>
              <a:t> and </a:t>
            </a:r>
            <a:r>
              <a:rPr lang="en-US" altLang="en-CH" sz="2100" i="1">
                <a:ea typeface="ＭＳ Ｐゴシック" panose="020B0600070205080204" pitchFamily="34" charset="-128"/>
              </a:rPr>
              <a:t>D</a:t>
            </a:r>
            <a:r>
              <a:rPr lang="en-US" altLang="en-CH" sz="2100" i="1" baseline="30000">
                <a:ea typeface="ＭＳ Ｐゴシック" panose="020B0600070205080204" pitchFamily="34" charset="-128"/>
              </a:rPr>
              <a:t>0</a:t>
            </a:r>
            <a:r>
              <a:rPr lang="en-US" altLang="en-CH" sz="2100">
                <a:ea typeface="ＭＳ Ｐゴシック" panose="020B0600070205080204" pitchFamily="34" charset="-128"/>
              </a:rPr>
              <a:t>→</a:t>
            </a:r>
            <a:r>
              <a:rPr lang="en-US" altLang="en-CH" sz="2100" i="1">
                <a:ea typeface="ＭＳ Ｐゴシック" panose="020B0600070205080204" pitchFamily="34" charset="-128"/>
              </a:rPr>
              <a:t>h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±</a:t>
            </a:r>
            <a:r>
              <a:rPr lang="en-US" altLang="en-CH" sz="2100" i="1">
                <a:ea typeface="ＭＳ Ｐゴシック" panose="020B0600070205080204" pitchFamily="34" charset="-128"/>
              </a:rPr>
              <a:t>h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±</a:t>
            </a:r>
            <a:endParaRPr lang="en-US" altLang="en-CH" sz="2100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4035" name="Footer Placeholder 3">
            <a:extLst>
              <a:ext uri="{FF2B5EF4-FFF2-40B4-BE49-F238E27FC236}">
                <a16:creationId xmlns:a16="http://schemas.microsoft.com/office/drawing/2014/main" id="{BBA4840A-373F-74E8-BF17-17862967E9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44036" name="TextBox 13">
            <a:extLst>
              <a:ext uri="{FF2B5EF4-FFF2-40B4-BE49-F238E27FC236}">
                <a16:creationId xmlns:a16="http://schemas.microsoft.com/office/drawing/2014/main" id="{1BD672F9-C52C-B5B1-07B8-445560D7C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75" y="741363"/>
            <a:ext cx="10445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/>
              <a:t>B</a:t>
            </a:r>
            <a:r>
              <a:rPr lang="en-US" altLang="en-CH" sz="1400" b="0" i="0" baseline="30000"/>
              <a:t>-</a:t>
            </a:r>
            <a:r>
              <a:rPr lang="en-US" altLang="en-CH" sz="1400" b="0" i="0"/>
              <a:t>→D</a:t>
            </a:r>
            <a:r>
              <a:rPr lang="en-US" altLang="en-CH" sz="1400" b="0" i="0" baseline="30000"/>
              <a:t>(*)</a:t>
            </a:r>
            <a:r>
              <a:rPr lang="en-US" altLang="en-CH" sz="1400" b="0" i="0"/>
              <a:t>K</a:t>
            </a:r>
            <a:r>
              <a:rPr lang="en-US" altLang="en-CH" sz="1400" b="0" i="0" baseline="30000"/>
              <a:t>-</a:t>
            </a:r>
            <a:endParaRPr lang="en-US" altLang="en-CH" sz="1400" b="0" i="0"/>
          </a:p>
        </p:txBody>
      </p:sp>
      <p:sp>
        <p:nvSpPr>
          <p:cNvPr id="44037" name="TextBox 14">
            <a:extLst>
              <a:ext uri="{FF2B5EF4-FFF2-40B4-BE49-F238E27FC236}">
                <a16:creationId xmlns:a16="http://schemas.microsoft.com/office/drawing/2014/main" id="{35CEBDBE-E0B3-4D69-54AF-BF024DCE5B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6675" y="741363"/>
            <a:ext cx="11303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/>
              <a:t>B</a:t>
            </a:r>
            <a:r>
              <a:rPr lang="en-US" altLang="en-CH" sz="1400" b="0" i="0" baseline="30000"/>
              <a:t>+</a:t>
            </a:r>
            <a:r>
              <a:rPr lang="en-US" altLang="en-CH" sz="1400" b="0" i="0"/>
              <a:t>→D</a:t>
            </a:r>
            <a:r>
              <a:rPr lang="en-US" altLang="en-CH" sz="1400" b="0" i="0" baseline="30000"/>
              <a:t>(*)</a:t>
            </a:r>
            <a:r>
              <a:rPr lang="en-US" altLang="en-CH" sz="1400" b="0" i="0"/>
              <a:t>K</a:t>
            </a:r>
            <a:r>
              <a:rPr lang="en-US" altLang="en-CH" sz="1400" b="0" i="0" baseline="30000"/>
              <a:t>+</a:t>
            </a:r>
            <a:endParaRPr lang="en-US" altLang="en-CH" sz="1400" b="0" i="0"/>
          </a:p>
        </p:txBody>
      </p:sp>
      <p:pic>
        <p:nvPicPr>
          <p:cNvPr id="44038" name="Picture 15">
            <a:extLst>
              <a:ext uri="{FF2B5EF4-FFF2-40B4-BE49-F238E27FC236}">
                <a16:creationId xmlns:a16="http://schemas.microsoft.com/office/drawing/2014/main" id="{7FFEF040-E190-E66C-131D-82DE7DFB7B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063" y="3068638"/>
            <a:ext cx="5491162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2900803-8F20-3C23-CFB3-B2CE5B486FCA}"/>
              </a:ext>
            </a:extLst>
          </p:cNvPr>
          <p:cNvSpPr txBox="1"/>
          <p:nvPr/>
        </p:nvSpPr>
        <p:spPr>
          <a:xfrm>
            <a:off x="1812925" y="1009650"/>
            <a:ext cx="685800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0" i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V</a:t>
            </a:r>
            <a:r>
              <a:rPr lang="en-US" b="0" i="0" baseline="-25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cb</a:t>
            </a:r>
            <a:endParaRPr lang="en-US" b="0" i="0" baseline="30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49221A-6C09-04CD-EAA7-97906372FCA5}"/>
              </a:ext>
            </a:extLst>
          </p:cNvPr>
          <p:cNvSpPr txBox="1"/>
          <p:nvPr/>
        </p:nvSpPr>
        <p:spPr>
          <a:xfrm>
            <a:off x="468313" y="1009650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0" i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V</a:t>
            </a:r>
            <a:r>
              <a:rPr lang="en-US" b="0" i="0" baseline="-25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ub</a:t>
            </a:r>
            <a:endParaRPr lang="en-US" b="0" i="0" baseline="30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44043" name="Oval 20">
            <a:extLst>
              <a:ext uri="{FF2B5EF4-FFF2-40B4-BE49-F238E27FC236}">
                <a16:creationId xmlns:a16="http://schemas.microsoft.com/office/drawing/2014/main" id="{2A090525-5047-2656-24B2-08EF570CF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1513" y="3046413"/>
            <a:ext cx="614362" cy="498475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44044" name="Slide Number Placeholder 4">
            <a:extLst>
              <a:ext uri="{FF2B5EF4-FFF2-40B4-BE49-F238E27FC236}">
                <a16:creationId xmlns:a16="http://schemas.microsoft.com/office/drawing/2014/main" id="{3FC0547D-28AE-A752-2DAB-CAC0134400A6}"/>
              </a:ext>
            </a:extLst>
          </p:cNvPr>
          <p:cNvSpPr txBox="1">
            <a:spLocks/>
          </p:cNvSpPr>
          <p:nvPr/>
        </p:nvSpPr>
        <p:spPr bwMode="auto">
          <a:xfrm>
            <a:off x="8604250" y="66167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FBC201-F3EF-9A4E-B4EB-F0CB261B3CF2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44045" name="Rectangle 1">
            <a:extLst>
              <a:ext uri="{FF2B5EF4-FFF2-40B4-BE49-F238E27FC236}">
                <a16:creationId xmlns:a16="http://schemas.microsoft.com/office/drawing/2014/main" id="{65BA64EE-EFF2-EBD5-FEFE-ABE7F8540FB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29563" y="1716087"/>
            <a:ext cx="22860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CH" sz="700" b="0" i="0"/>
              <a:t>LHCb, arXiv:2012.09903, </a:t>
            </a:r>
            <a:r>
              <a:rPr lang="is-IS" altLang="en-CH" sz="700" b="0" i="0">
                <a:solidFill>
                  <a:srgbClr val="000000"/>
                </a:solidFill>
              </a:rPr>
              <a:t>JHEP 04(2021) 081</a:t>
            </a:r>
            <a:r>
              <a:rPr lang="is-IS" altLang="en-CH" sz="700" b="0" i="0"/>
              <a:t> </a:t>
            </a:r>
          </a:p>
        </p:txBody>
      </p:sp>
      <p:cxnSp>
        <p:nvCxnSpPr>
          <p:cNvPr id="44046" name="Straight Connector 3">
            <a:extLst>
              <a:ext uri="{FF2B5EF4-FFF2-40B4-BE49-F238E27FC236}">
                <a16:creationId xmlns:a16="http://schemas.microsoft.com/office/drawing/2014/main" id="{2EEE7E3C-825A-78A7-3B02-BD5B30706B7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02188" y="1393825"/>
            <a:ext cx="3073400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7D8D98BE-D0E7-0B09-DEC4-1172F9A9F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600" y="1431939"/>
            <a:ext cx="1620000" cy="138220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13AEC1-A766-EE0E-5CC6-1C4BF42AF6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9600" y="1431939"/>
            <a:ext cx="1620000" cy="1382202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3" descr="Screenshot 2020-11-17 at 17.04.10.png">
            <a:extLst>
              <a:ext uri="{FF2B5EF4-FFF2-40B4-BE49-F238E27FC236}">
                <a16:creationId xmlns:a16="http://schemas.microsoft.com/office/drawing/2014/main" id="{5CC785AD-049D-B217-B6E0-5C0C600C8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933450"/>
            <a:ext cx="6062663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Title 1">
            <a:extLst>
              <a:ext uri="{FF2B5EF4-FFF2-40B4-BE49-F238E27FC236}">
                <a16:creationId xmlns:a16="http://schemas.microsoft.com/office/drawing/2014/main" id="{09F490F4-131E-3B2E-1997-0CDDE3CC03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03200"/>
            <a:ext cx="8458200" cy="558800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Constraints on angle </a:t>
            </a:r>
            <a:r>
              <a:rPr lang="en-US" altLang="en-CH">
                <a:latin typeface="Times New Roman" panose="02020603050405020304" pitchFamily="18" charset="0"/>
                <a:ea typeface="ＭＳ Ｐゴシック" panose="020B0600070205080204" pitchFamily="34" charset="-128"/>
              </a:rPr>
              <a:t>γ  </a:t>
            </a:r>
            <a:r>
              <a:rPr lang="en-US" altLang="en-CH" sz="2100">
                <a:latin typeface="Times New Roman" panose="02020603050405020304" pitchFamily="18" charset="0"/>
                <a:ea typeface="ＭＳ Ｐゴシック" panose="020B0600070205080204" pitchFamily="34" charset="-128"/>
              </a:rPr>
              <a:t>- </a:t>
            </a:r>
            <a:r>
              <a:rPr lang="en-US" altLang="en-CH" sz="2100">
                <a:ea typeface="ＭＳ Ｐゴシック" panose="020B0600070205080204" pitchFamily="34" charset="-128"/>
              </a:rPr>
              <a:t>with </a:t>
            </a:r>
            <a:r>
              <a:rPr lang="en-US" altLang="en-CH" sz="2100" i="1">
                <a:ea typeface="ＭＳ Ｐゴシック" panose="020B0600070205080204" pitchFamily="34" charset="-128"/>
              </a:rPr>
              <a:t>B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±</a:t>
            </a:r>
            <a:r>
              <a:rPr lang="en-US" altLang="en-CH" sz="2100">
                <a:ea typeface="ＭＳ Ｐゴシック" panose="020B0600070205080204" pitchFamily="34" charset="-128"/>
              </a:rPr>
              <a:t>→</a:t>
            </a:r>
            <a:r>
              <a:rPr lang="en-US" altLang="en-CH" sz="2100" i="1">
                <a:ea typeface="ＭＳ Ｐゴシック" panose="020B0600070205080204" pitchFamily="34" charset="-128"/>
              </a:rPr>
              <a:t>D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(∗)</a:t>
            </a:r>
            <a:r>
              <a:rPr lang="en-US" altLang="en-CH" sz="2100" i="1">
                <a:ea typeface="ＭＳ Ｐゴシック" panose="020B0600070205080204" pitchFamily="34" charset="-128"/>
              </a:rPr>
              <a:t>K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±</a:t>
            </a:r>
            <a:r>
              <a:rPr lang="en-US" altLang="en-CH" sz="2100">
                <a:ea typeface="ＭＳ Ｐゴシック" panose="020B0600070205080204" pitchFamily="34" charset="-128"/>
              </a:rPr>
              <a:t> and </a:t>
            </a:r>
            <a:r>
              <a:rPr lang="en-US" altLang="en-CH" sz="2100" i="1">
                <a:ea typeface="ＭＳ Ｐゴシック" panose="020B0600070205080204" pitchFamily="34" charset="-128"/>
              </a:rPr>
              <a:t>D</a:t>
            </a:r>
            <a:r>
              <a:rPr lang="en-US" altLang="en-CH" sz="2100" i="1" baseline="30000">
                <a:ea typeface="ＭＳ Ｐゴシック" panose="020B0600070205080204" pitchFamily="34" charset="-128"/>
              </a:rPr>
              <a:t>0</a:t>
            </a:r>
            <a:r>
              <a:rPr lang="en-US" altLang="en-CH" sz="2100">
                <a:ea typeface="ＭＳ Ｐゴシック" panose="020B0600070205080204" pitchFamily="34" charset="-128"/>
              </a:rPr>
              <a:t>→</a:t>
            </a:r>
            <a:r>
              <a:rPr lang="en-US" altLang="en-CH" sz="2100" i="1">
                <a:ea typeface="ＭＳ Ｐゴシック" panose="020B0600070205080204" pitchFamily="34" charset="-128"/>
              </a:rPr>
              <a:t>h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±</a:t>
            </a:r>
            <a:r>
              <a:rPr lang="en-US" altLang="en-CH" sz="2100" i="1">
                <a:ea typeface="ＭＳ Ｐゴシック" panose="020B0600070205080204" pitchFamily="34" charset="-128"/>
              </a:rPr>
              <a:t>h</a:t>
            </a:r>
            <a:r>
              <a:rPr lang="en-US" altLang="en-CH" sz="2100" baseline="30000">
                <a:ea typeface="ＭＳ Ｐゴシック" panose="020B0600070205080204" pitchFamily="34" charset="-128"/>
              </a:rPr>
              <a:t>±</a:t>
            </a:r>
            <a:endParaRPr lang="en-US" altLang="en-CH" sz="2100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id="{C620B6C7-B100-9512-24EC-E4E726D19A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17463" y="3540125"/>
            <a:ext cx="6797676" cy="1924050"/>
          </a:xfrm>
        </p:spPr>
        <p:txBody>
          <a:bodyPr/>
          <a:lstStyle/>
          <a:p>
            <a:r>
              <a:rPr lang="en-US" altLang="en-CH" sz="1800">
                <a:solidFill>
                  <a:schemeClr val="accent2"/>
                </a:solidFill>
                <a:ea typeface="ＭＳ Ｐゴシック" panose="020B0600070205080204" pitchFamily="34" charset="-128"/>
              </a:rPr>
              <a:t>Many final states for D*</a:t>
            </a:r>
            <a:r>
              <a:rPr lang="en-US" altLang="en-CH" sz="1800" baseline="30000">
                <a:solidFill>
                  <a:schemeClr val="accent2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 sz="1800">
                <a:solidFill>
                  <a:schemeClr val="accent2"/>
                </a:solidFill>
                <a:ea typeface="ＭＳ Ｐゴシック" panose="020B0600070205080204" pitchFamily="34" charset="-128"/>
              </a:rPr>
              <a:t> or D</a:t>
            </a:r>
            <a:r>
              <a:rPr lang="en-US" altLang="en-CH" sz="1800" baseline="30000">
                <a:solidFill>
                  <a:schemeClr val="accent2"/>
                </a:solidFill>
                <a:ea typeface="ＭＳ Ｐゴシック" panose="020B0600070205080204" pitchFamily="34" charset="-128"/>
              </a:rPr>
              <a:t>0 </a:t>
            </a:r>
            <a:r>
              <a:rPr lang="en-US" altLang="en-CH" sz="1800">
                <a:solidFill>
                  <a:schemeClr val="accent2"/>
                </a:solidFill>
                <a:ea typeface="ＭＳ Ｐゴシック" panose="020B0600070205080204" pitchFamily="34" charset="-128"/>
              </a:rPr>
              <a:t>!</a:t>
            </a:r>
          </a:p>
          <a:p>
            <a:pPr lvl="1"/>
            <a:r>
              <a:rPr lang="en-US" altLang="en-CH" sz="1400" i="1"/>
              <a:t>B</a:t>
            </a:r>
            <a:r>
              <a:rPr lang="en-US" altLang="en-CH" sz="1400" baseline="30000"/>
              <a:t>±</a:t>
            </a:r>
            <a:r>
              <a:rPr lang="en-US" altLang="en-CH" sz="1400"/>
              <a:t>→</a:t>
            </a:r>
            <a:r>
              <a:rPr lang="en-US" altLang="en-CH" sz="1400" i="1"/>
              <a:t>D</a:t>
            </a:r>
            <a:r>
              <a:rPr lang="en-US" altLang="en-CH" sz="1400" i="1" baseline="30000"/>
              <a:t>0</a:t>
            </a:r>
            <a:r>
              <a:rPr lang="en-US" altLang="en-CH" sz="1400" i="1"/>
              <a:t>K</a:t>
            </a:r>
            <a:r>
              <a:rPr lang="en-US" altLang="en-CH" sz="1400" baseline="30000"/>
              <a:t>±</a:t>
            </a:r>
            <a:r>
              <a:rPr lang="en-US" altLang="en-CH" sz="1400"/>
              <a:t>, </a:t>
            </a:r>
            <a:r>
              <a:rPr lang="en-US" altLang="en-CH" sz="1400" i="1"/>
              <a:t>B</a:t>
            </a:r>
            <a:r>
              <a:rPr lang="en-US" altLang="en-CH" sz="1400" baseline="30000"/>
              <a:t>±</a:t>
            </a:r>
            <a:r>
              <a:rPr lang="en-US" altLang="en-CH" sz="1400"/>
              <a:t>→</a:t>
            </a:r>
            <a:r>
              <a:rPr lang="en-US" altLang="en-CH" sz="1400" i="1"/>
              <a:t>D</a:t>
            </a:r>
            <a:r>
              <a:rPr lang="en-US" altLang="en-CH" sz="1400" i="1" baseline="30000"/>
              <a:t>0</a:t>
            </a:r>
            <a:r>
              <a:rPr lang="en-US" altLang="en-CH" sz="1400" i="1"/>
              <a:t>π</a:t>
            </a:r>
            <a:r>
              <a:rPr lang="en-US" altLang="en-CH" sz="1400" baseline="30000"/>
              <a:t>±</a:t>
            </a:r>
            <a:r>
              <a:rPr lang="en-US" altLang="en-CH" sz="1400"/>
              <a:t>, </a:t>
            </a:r>
            <a:r>
              <a:rPr lang="en-US" altLang="en-CH" sz="1400" i="1"/>
              <a:t>B</a:t>
            </a:r>
            <a:r>
              <a:rPr lang="en-US" altLang="en-CH" sz="1400" baseline="30000"/>
              <a:t>±</a:t>
            </a:r>
            <a:r>
              <a:rPr lang="en-US" altLang="en-CH" sz="1400"/>
              <a:t>→</a:t>
            </a:r>
            <a:r>
              <a:rPr lang="en-US" altLang="en-CH" sz="1400" i="1"/>
              <a:t>D</a:t>
            </a:r>
            <a:r>
              <a:rPr lang="en-US" altLang="en-CH" sz="1400" i="1" baseline="30000"/>
              <a:t>0*</a:t>
            </a:r>
            <a:r>
              <a:rPr lang="en-US" altLang="en-CH" sz="1400" i="1"/>
              <a:t>K</a:t>
            </a:r>
            <a:r>
              <a:rPr lang="en-US" altLang="en-CH" sz="1400" baseline="30000"/>
              <a:t>±</a:t>
            </a:r>
            <a:r>
              <a:rPr lang="en-US" altLang="en-CH" sz="1400"/>
              <a:t>, </a:t>
            </a:r>
            <a:r>
              <a:rPr lang="en-US" altLang="en-CH" sz="1400" i="1"/>
              <a:t>B</a:t>
            </a:r>
            <a:r>
              <a:rPr lang="en-US" altLang="en-CH" sz="1400" baseline="30000"/>
              <a:t>±</a:t>
            </a:r>
            <a:r>
              <a:rPr lang="en-US" altLang="en-CH" sz="1400"/>
              <a:t>→</a:t>
            </a:r>
            <a:r>
              <a:rPr lang="en-US" altLang="en-CH" sz="1400" i="1"/>
              <a:t>D</a:t>
            </a:r>
            <a:r>
              <a:rPr lang="en-US" altLang="en-CH" sz="1400" i="1" baseline="30000"/>
              <a:t>0*</a:t>
            </a:r>
            <a:r>
              <a:rPr lang="en-US" altLang="en-CH" sz="1400" i="1"/>
              <a:t>π</a:t>
            </a:r>
            <a:r>
              <a:rPr lang="en-US" altLang="en-CH" sz="1400" baseline="30000"/>
              <a:t>±</a:t>
            </a:r>
            <a:endParaRPr lang="en-US" altLang="en-CH" sz="1400"/>
          </a:p>
          <a:p>
            <a:pPr lvl="1"/>
            <a:r>
              <a:rPr lang="en-US" altLang="en-CH" sz="1400" i="1"/>
              <a:t>D</a:t>
            </a:r>
            <a:r>
              <a:rPr lang="en-US" altLang="en-CH" sz="1400" i="1" baseline="30000"/>
              <a:t>0</a:t>
            </a:r>
            <a:r>
              <a:rPr lang="en-US" altLang="en-CH" sz="1400"/>
              <a:t>→</a:t>
            </a:r>
            <a:r>
              <a:rPr lang="en-US" altLang="en-CH" sz="1400" i="1"/>
              <a:t>K</a:t>
            </a:r>
            <a:r>
              <a:rPr lang="en-US" altLang="en-CH" sz="1400" i="1" baseline="30000"/>
              <a:t>+</a:t>
            </a:r>
            <a:r>
              <a:rPr lang="en-US" altLang="en-CH" sz="1400" i="1"/>
              <a:t>K</a:t>
            </a:r>
            <a:r>
              <a:rPr lang="en-US" altLang="en-CH" sz="1400" baseline="30000"/>
              <a:t>-</a:t>
            </a:r>
            <a:r>
              <a:rPr lang="en-US" altLang="en-CH" sz="1400"/>
              <a:t>, </a:t>
            </a:r>
            <a:r>
              <a:rPr lang="en-US" altLang="en-CH" sz="1400" i="1"/>
              <a:t>D</a:t>
            </a:r>
            <a:r>
              <a:rPr lang="en-US" altLang="en-CH" sz="1400" i="1" baseline="30000"/>
              <a:t>0</a:t>
            </a:r>
            <a:r>
              <a:rPr lang="en-US" altLang="en-CH" sz="1400"/>
              <a:t>→</a:t>
            </a:r>
            <a:r>
              <a:rPr lang="en-US" altLang="en-CH" sz="1400" i="1"/>
              <a:t>K</a:t>
            </a:r>
            <a:r>
              <a:rPr lang="en-US" altLang="en-CH" sz="1400" i="1" baseline="30000"/>
              <a:t>+</a:t>
            </a:r>
            <a:r>
              <a:rPr lang="en-US" altLang="en-CH" sz="1400" i="1"/>
              <a:t>π</a:t>
            </a:r>
            <a:r>
              <a:rPr lang="en-US" altLang="en-CH" sz="1400" baseline="30000"/>
              <a:t>-</a:t>
            </a:r>
            <a:r>
              <a:rPr lang="en-US" altLang="en-CH" sz="1400"/>
              <a:t>, </a:t>
            </a:r>
            <a:r>
              <a:rPr lang="en-US" altLang="en-CH" sz="1400" i="1"/>
              <a:t>D</a:t>
            </a:r>
            <a:r>
              <a:rPr lang="en-US" altLang="en-CH" sz="1400" i="1" baseline="30000"/>
              <a:t>0</a:t>
            </a:r>
            <a:r>
              <a:rPr lang="en-US" altLang="en-CH" sz="1400"/>
              <a:t>→</a:t>
            </a:r>
            <a:r>
              <a:rPr lang="en-US" altLang="en-CH" sz="1400" i="1"/>
              <a:t>π</a:t>
            </a:r>
            <a:r>
              <a:rPr lang="en-US" altLang="en-CH" sz="1400" i="1" baseline="30000"/>
              <a:t>+</a:t>
            </a:r>
            <a:r>
              <a:rPr lang="en-US" altLang="en-CH" sz="1400" i="1"/>
              <a:t>π</a:t>
            </a:r>
            <a:r>
              <a:rPr lang="en-US" altLang="en-CH" sz="1400" baseline="30000"/>
              <a:t>-</a:t>
            </a:r>
            <a:r>
              <a:rPr lang="en-US" altLang="en-CH" sz="1400" i="1"/>
              <a:t>, D</a:t>
            </a:r>
            <a:r>
              <a:rPr lang="en-US" altLang="en-CH" sz="1400" i="1" baseline="30000"/>
              <a:t>0</a:t>
            </a:r>
            <a:r>
              <a:rPr lang="en-US" altLang="en-CH" sz="1400"/>
              <a:t>→</a:t>
            </a:r>
            <a:r>
              <a:rPr lang="en-US" altLang="en-CH" sz="1400" i="1"/>
              <a:t>K</a:t>
            </a:r>
            <a:r>
              <a:rPr lang="en-US" altLang="en-CH" sz="1400" i="1" baseline="-25000"/>
              <a:t>S</a:t>
            </a:r>
            <a:r>
              <a:rPr lang="en-US" altLang="en-CH" sz="1400" i="1" baseline="30000"/>
              <a:t>0</a:t>
            </a:r>
            <a:r>
              <a:rPr lang="en-US" altLang="en-CH" sz="1400" i="1"/>
              <a:t>K</a:t>
            </a:r>
            <a:r>
              <a:rPr lang="en-US" altLang="en-CH" sz="1400" baseline="30000"/>
              <a:t>-</a:t>
            </a:r>
            <a:r>
              <a:rPr lang="en-US" altLang="en-CH" sz="1400" i="1"/>
              <a:t>K</a:t>
            </a:r>
            <a:r>
              <a:rPr lang="en-US" altLang="en-CH" sz="1400" baseline="30000"/>
              <a:t>+</a:t>
            </a:r>
            <a:r>
              <a:rPr lang="en-US" altLang="en-CH" sz="1400"/>
              <a:t>, </a:t>
            </a:r>
            <a:r>
              <a:rPr lang="en-US" altLang="en-CH" sz="1400" i="1"/>
              <a:t>D</a:t>
            </a:r>
            <a:r>
              <a:rPr lang="en-US" altLang="en-CH" sz="1400" i="1" baseline="30000"/>
              <a:t>0</a:t>
            </a:r>
            <a:r>
              <a:rPr lang="en-US" altLang="en-CH" sz="1400"/>
              <a:t>→</a:t>
            </a:r>
            <a:r>
              <a:rPr lang="en-US" altLang="en-CH" sz="1400" i="1"/>
              <a:t>K</a:t>
            </a:r>
            <a:r>
              <a:rPr lang="en-US" altLang="en-CH" sz="1400" i="1" baseline="-25000"/>
              <a:t>S</a:t>
            </a:r>
            <a:r>
              <a:rPr lang="en-US" altLang="en-CH" sz="1400" i="1" baseline="30000"/>
              <a:t>0</a:t>
            </a:r>
            <a:r>
              <a:rPr lang="en-US" altLang="en-CH" sz="1400" i="1">
                <a:latin typeface="Symbol" pitchFamily="2" charset="2"/>
              </a:rPr>
              <a:t>p</a:t>
            </a:r>
            <a:r>
              <a:rPr lang="en-US" altLang="en-CH" sz="1400" baseline="30000"/>
              <a:t>-</a:t>
            </a:r>
            <a:r>
              <a:rPr lang="en-US" altLang="en-CH" sz="1400" i="1">
                <a:latin typeface="Symbol" pitchFamily="2" charset="2"/>
              </a:rPr>
              <a:t>p</a:t>
            </a:r>
            <a:r>
              <a:rPr lang="en-US" altLang="en-CH" sz="1400" baseline="30000"/>
              <a:t>+</a:t>
            </a:r>
            <a:r>
              <a:rPr lang="en-US" altLang="en-CH" sz="1400"/>
              <a:t>, </a:t>
            </a:r>
          </a:p>
          <a:p>
            <a:endParaRPr lang="en-US" altLang="en-CH" sz="180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en-US" altLang="en-CH" sz="1800">
                <a:solidFill>
                  <a:schemeClr val="accent2"/>
                </a:solidFill>
                <a:ea typeface="ＭＳ Ｐゴシック" panose="020B0600070205080204" pitchFamily="34" charset="-128"/>
              </a:rPr>
              <a:t>Very precise input for gamma 	</a:t>
            </a:r>
          </a:p>
          <a:p>
            <a:pPr lvl="1"/>
            <a:endParaRPr lang="en-US" altLang="en-CH" sz="1400"/>
          </a:p>
          <a:p>
            <a:pPr lvl="1"/>
            <a:endParaRPr lang="en-US" altLang="en-CH" sz="1400"/>
          </a:p>
        </p:txBody>
      </p:sp>
      <p:sp>
        <p:nvSpPr>
          <p:cNvPr id="45060" name="Footer Placeholder 3">
            <a:extLst>
              <a:ext uri="{FF2B5EF4-FFF2-40B4-BE49-F238E27FC236}">
                <a16:creationId xmlns:a16="http://schemas.microsoft.com/office/drawing/2014/main" id="{3CD47A7E-4951-F882-0FFA-F516F16101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45061" name="TextBox 5">
            <a:extLst>
              <a:ext uri="{FF2B5EF4-FFF2-40B4-BE49-F238E27FC236}">
                <a16:creationId xmlns:a16="http://schemas.microsoft.com/office/drawing/2014/main" id="{468231D0-F436-B820-61DF-EB5147CE4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9388" y="1239838"/>
            <a:ext cx="1020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>
                <a:solidFill>
                  <a:srgbClr val="000000"/>
                </a:solidFill>
              </a:rPr>
              <a:t>B</a:t>
            </a:r>
            <a:r>
              <a:rPr lang="en-US" altLang="en-CH" sz="1400" b="0" i="0" baseline="30000">
                <a:solidFill>
                  <a:srgbClr val="000000"/>
                </a:solidFill>
              </a:rPr>
              <a:t>+</a:t>
            </a:r>
            <a:r>
              <a:rPr lang="en-US" altLang="en-CH" sz="1400" b="0" i="0">
                <a:solidFill>
                  <a:srgbClr val="000000"/>
                </a:solidFill>
              </a:rPr>
              <a:t>→D</a:t>
            </a:r>
            <a:r>
              <a:rPr lang="en-US" altLang="en-CH" sz="1400" b="0" i="0" baseline="30000">
                <a:solidFill>
                  <a:srgbClr val="000000"/>
                </a:solidFill>
              </a:rPr>
              <a:t>0</a:t>
            </a:r>
            <a:r>
              <a:rPr lang="en-US" altLang="en-CH" sz="1400" b="0" i="0">
                <a:solidFill>
                  <a:srgbClr val="000000"/>
                </a:solidFill>
              </a:rPr>
              <a:t>K</a:t>
            </a:r>
            <a:r>
              <a:rPr lang="en-US" altLang="en-CH" sz="1400" b="0" i="0" baseline="30000">
                <a:solidFill>
                  <a:srgbClr val="000000"/>
                </a:solidFill>
              </a:rPr>
              <a:t>+</a:t>
            </a:r>
            <a:endParaRPr lang="en-US" altLang="en-CH" sz="1400" b="0" i="0">
              <a:solidFill>
                <a:srgbClr val="000000"/>
              </a:solidFill>
            </a:endParaRPr>
          </a:p>
        </p:txBody>
      </p:sp>
      <p:sp>
        <p:nvSpPr>
          <p:cNvPr id="45062" name="TextBox 6">
            <a:extLst>
              <a:ext uri="{FF2B5EF4-FFF2-40B4-BE49-F238E27FC236}">
                <a16:creationId xmlns:a16="http://schemas.microsoft.com/office/drawing/2014/main" id="{AFC36BBF-2D98-2E23-5DD2-9FB17B27D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0975" y="1085850"/>
            <a:ext cx="1057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/>
              <a:t>B</a:t>
            </a:r>
            <a:r>
              <a:rPr lang="en-US" altLang="en-CH" sz="1400" b="0" i="0" baseline="30000"/>
              <a:t>+</a:t>
            </a:r>
            <a:r>
              <a:rPr lang="en-US" altLang="en-CH" sz="1400" b="0" i="0"/>
              <a:t>→D</a:t>
            </a:r>
            <a:r>
              <a:rPr lang="en-US" altLang="en-CH" sz="1400" b="0" i="0" baseline="30000"/>
              <a:t>0*</a:t>
            </a:r>
            <a:r>
              <a:rPr lang="en-US" altLang="en-CH" sz="1400" b="0" i="0"/>
              <a:t>K</a:t>
            </a:r>
            <a:r>
              <a:rPr lang="en-US" altLang="en-CH" sz="1400" b="0" i="0" baseline="30000"/>
              <a:t>-</a:t>
            </a:r>
            <a:endParaRPr lang="en-US" altLang="en-CH" sz="1400" b="0" i="0"/>
          </a:p>
        </p:txBody>
      </p:sp>
      <p:cxnSp>
        <p:nvCxnSpPr>
          <p:cNvPr id="45063" name="Straight Arrow Connector 8">
            <a:extLst>
              <a:ext uri="{FF2B5EF4-FFF2-40B4-BE49-F238E27FC236}">
                <a16:creationId xmlns:a16="http://schemas.microsoft.com/office/drawing/2014/main" id="{85293DE9-294C-6319-E980-09844A8378A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31038" y="1431925"/>
            <a:ext cx="0" cy="3841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4" name="Straight Arrow Connector 9">
            <a:extLst>
              <a:ext uri="{FF2B5EF4-FFF2-40B4-BE49-F238E27FC236}">
                <a16:creationId xmlns:a16="http://schemas.microsoft.com/office/drawing/2014/main" id="{8C6085EF-D3EC-43E7-D80E-36F1FBE9B4B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951788" y="1547813"/>
            <a:ext cx="307975" cy="1143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065" name="TextBox 13">
            <a:extLst>
              <a:ext uri="{FF2B5EF4-FFF2-40B4-BE49-F238E27FC236}">
                <a16:creationId xmlns:a16="http://schemas.microsoft.com/office/drawing/2014/main" id="{96088ECE-5113-7D5D-B196-DDC1C0C0A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75" y="741363"/>
            <a:ext cx="10445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/>
              <a:t>B</a:t>
            </a:r>
            <a:r>
              <a:rPr lang="en-US" altLang="en-CH" sz="1400" b="0" i="0" baseline="30000"/>
              <a:t>-</a:t>
            </a:r>
            <a:r>
              <a:rPr lang="en-US" altLang="en-CH" sz="1400" b="0" i="0"/>
              <a:t>→D</a:t>
            </a:r>
            <a:r>
              <a:rPr lang="en-US" altLang="en-CH" sz="1400" b="0" i="0" baseline="30000"/>
              <a:t>(*)</a:t>
            </a:r>
            <a:r>
              <a:rPr lang="en-US" altLang="en-CH" sz="1400" b="0" i="0"/>
              <a:t>K</a:t>
            </a:r>
            <a:r>
              <a:rPr lang="en-US" altLang="en-CH" sz="1400" b="0" i="0" baseline="30000"/>
              <a:t>-</a:t>
            </a:r>
            <a:endParaRPr lang="en-US" altLang="en-CH" sz="1400" b="0" i="0"/>
          </a:p>
        </p:txBody>
      </p:sp>
      <p:sp>
        <p:nvSpPr>
          <p:cNvPr id="45066" name="TextBox 14">
            <a:extLst>
              <a:ext uri="{FF2B5EF4-FFF2-40B4-BE49-F238E27FC236}">
                <a16:creationId xmlns:a16="http://schemas.microsoft.com/office/drawing/2014/main" id="{A5919521-3D27-2E36-21EB-213B9E1D4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6675" y="741363"/>
            <a:ext cx="11303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/>
              <a:t>B</a:t>
            </a:r>
            <a:r>
              <a:rPr lang="en-US" altLang="en-CH" sz="1400" b="0" i="0" baseline="30000"/>
              <a:t>+</a:t>
            </a:r>
            <a:r>
              <a:rPr lang="en-US" altLang="en-CH" sz="1400" b="0" i="0"/>
              <a:t>→D</a:t>
            </a:r>
            <a:r>
              <a:rPr lang="en-US" altLang="en-CH" sz="1400" b="0" i="0" baseline="30000"/>
              <a:t>(*)</a:t>
            </a:r>
            <a:r>
              <a:rPr lang="en-US" altLang="en-CH" sz="1400" b="0" i="0"/>
              <a:t>K</a:t>
            </a:r>
            <a:r>
              <a:rPr lang="en-US" altLang="en-CH" sz="1400" b="0" i="0" baseline="30000"/>
              <a:t>+</a:t>
            </a:r>
            <a:endParaRPr lang="en-US" altLang="en-CH" sz="1400" b="0" i="0"/>
          </a:p>
        </p:txBody>
      </p:sp>
      <p:pic>
        <p:nvPicPr>
          <p:cNvPr id="45067" name="Picture 15">
            <a:extLst>
              <a:ext uri="{FF2B5EF4-FFF2-40B4-BE49-F238E27FC236}">
                <a16:creationId xmlns:a16="http://schemas.microsoft.com/office/drawing/2014/main" id="{71B66748-DB27-4A95-6E8C-F30C7A493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063" y="3068638"/>
            <a:ext cx="5491162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3EF6B9F-9BCB-67C4-53A0-E199EF75F1D8}"/>
              </a:ext>
            </a:extLst>
          </p:cNvPr>
          <p:cNvSpPr txBox="1"/>
          <p:nvPr/>
        </p:nvSpPr>
        <p:spPr>
          <a:xfrm>
            <a:off x="1812925" y="1009650"/>
            <a:ext cx="685800" cy="30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0" i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V</a:t>
            </a:r>
            <a:r>
              <a:rPr lang="en-US" b="0" i="0" baseline="-25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cb</a:t>
            </a:r>
            <a:endParaRPr lang="en-US" b="0" i="0" baseline="30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63F88F-6DC6-BEF2-2720-A9AA4E79DFA2}"/>
              </a:ext>
            </a:extLst>
          </p:cNvPr>
          <p:cNvSpPr txBox="1"/>
          <p:nvPr/>
        </p:nvSpPr>
        <p:spPr>
          <a:xfrm>
            <a:off x="468313" y="1009650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0" i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V</a:t>
            </a:r>
            <a:r>
              <a:rPr lang="en-US" b="0" i="0" baseline="-25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  <a:ea typeface="MS PGothic" charset="0"/>
                <a:cs typeface="MS PGothic" charset="0"/>
              </a:rPr>
              <a:t>ub</a:t>
            </a:r>
            <a:endParaRPr lang="en-US" b="0" i="0" baseline="30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45072" name="Oval 20">
            <a:extLst>
              <a:ext uri="{FF2B5EF4-FFF2-40B4-BE49-F238E27FC236}">
                <a16:creationId xmlns:a16="http://schemas.microsoft.com/office/drawing/2014/main" id="{143431B5-0550-C480-6031-B95F7AE03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1513" y="3046413"/>
            <a:ext cx="614362" cy="498475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45073" name="Slide Number Placeholder 4">
            <a:extLst>
              <a:ext uri="{FF2B5EF4-FFF2-40B4-BE49-F238E27FC236}">
                <a16:creationId xmlns:a16="http://schemas.microsoft.com/office/drawing/2014/main" id="{789D41F3-56EE-0A7C-72A2-4AEED13EE3F0}"/>
              </a:ext>
            </a:extLst>
          </p:cNvPr>
          <p:cNvSpPr txBox="1">
            <a:spLocks/>
          </p:cNvSpPr>
          <p:nvPr/>
        </p:nvSpPr>
        <p:spPr bwMode="auto">
          <a:xfrm>
            <a:off x="8604250" y="66167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AEB3E28-87BB-8848-A718-C90FB1432CF4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45074" name="Rectangle 1">
            <a:extLst>
              <a:ext uri="{FF2B5EF4-FFF2-40B4-BE49-F238E27FC236}">
                <a16:creationId xmlns:a16="http://schemas.microsoft.com/office/drawing/2014/main" id="{4AB09967-AC81-356D-3F6D-82B97D9B7C6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29563" y="1716087"/>
            <a:ext cx="22860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CH" sz="700" b="0" i="0"/>
              <a:t>LHCb, arXiv:2012.09903, </a:t>
            </a:r>
            <a:r>
              <a:rPr lang="is-IS" altLang="en-CH" sz="700" b="0" i="0">
                <a:solidFill>
                  <a:srgbClr val="000000"/>
                </a:solidFill>
              </a:rPr>
              <a:t>JHEP 04(2021) 081</a:t>
            </a:r>
            <a:r>
              <a:rPr lang="is-IS" altLang="en-CH" sz="700" b="0" i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B8A60B-6BD2-3828-9948-1A4467739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600" y="1431939"/>
            <a:ext cx="1620000" cy="138220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9A0879-B293-4D72-FB68-F50EF1B583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9600" y="1431939"/>
            <a:ext cx="1620000" cy="1382202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ounded Rectangle 13">
            <a:extLst>
              <a:ext uri="{FF2B5EF4-FFF2-40B4-BE49-F238E27FC236}">
                <a16:creationId xmlns:a16="http://schemas.microsoft.com/office/drawing/2014/main" id="{012985FC-0DBD-0CCB-8B9E-EEB47129C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8" y="1970088"/>
            <a:ext cx="3687762" cy="31480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47106" name="Title 1">
            <a:extLst>
              <a:ext uri="{FF2B5EF4-FFF2-40B4-BE49-F238E27FC236}">
                <a16:creationId xmlns:a16="http://schemas.microsoft.com/office/drawing/2014/main" id="{96FEDC4E-A7A9-3A2A-21F4-397BBF5CAF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CKM angle </a:t>
            </a:r>
            <a:r>
              <a:rPr lang="en-US" altLang="en-CH">
                <a:latin typeface="Times New Roman" panose="02020603050405020304" pitchFamily="18" charset="0"/>
                <a:ea typeface="ＭＳ Ｐゴシック" panose="020B0600070205080204" pitchFamily="34" charset="-128"/>
              </a:rPr>
              <a:t>γ:   </a:t>
            </a:r>
            <a:r>
              <a:rPr lang="en-US" altLang="en-CH">
                <a:ea typeface="ＭＳ Ｐゴシック" panose="020B0600070205080204" pitchFamily="34" charset="-128"/>
              </a:rPr>
              <a:t>Combination</a:t>
            </a:r>
          </a:p>
        </p:txBody>
      </p:sp>
      <p:sp>
        <p:nvSpPr>
          <p:cNvPr id="47107" name="Footer Placeholder 3">
            <a:extLst>
              <a:ext uri="{FF2B5EF4-FFF2-40B4-BE49-F238E27FC236}">
                <a16:creationId xmlns:a16="http://schemas.microsoft.com/office/drawing/2014/main" id="{34542E84-BDF5-2C40-C6F3-D71E534701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47108" name="Content Placeholder 2">
            <a:extLst>
              <a:ext uri="{FF2B5EF4-FFF2-40B4-BE49-F238E27FC236}">
                <a16:creationId xmlns:a16="http://schemas.microsoft.com/office/drawing/2014/main" id="{5A3089EE-CA50-B493-3293-4DF7B4342D5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5113" y="855663"/>
            <a:ext cx="8329612" cy="1228725"/>
          </a:xfrm>
        </p:spPr>
        <p:txBody>
          <a:bodyPr/>
          <a:lstStyle/>
          <a:p>
            <a:r>
              <a:rPr lang="en-US" altLang="en-CH" sz="1600" dirty="0">
                <a:ea typeface="ＭＳ Ｐゴシック" panose="020B0600070205080204" pitchFamily="34" charset="-128"/>
              </a:rPr>
              <a:t>Different yields for </a:t>
            </a:r>
            <a:r>
              <a:rPr lang="en-US" altLang="en-CH" sz="1600" i="1" dirty="0">
                <a:ea typeface="ＭＳ Ｐゴシック" panose="020B0600070205080204" pitchFamily="34" charset="-128"/>
              </a:rPr>
              <a:t>B </a:t>
            </a:r>
            <a:r>
              <a:rPr lang="en-US" altLang="en-CH" sz="1600" dirty="0">
                <a:ea typeface="ＭＳ Ｐゴシック" panose="020B0600070205080204" pitchFamily="34" charset="-128"/>
              </a:rPr>
              <a:t>and anti-</a:t>
            </a:r>
            <a:r>
              <a:rPr lang="en-US" altLang="en-CH" sz="1600" i="1" dirty="0">
                <a:ea typeface="ＭＳ Ｐゴシック" panose="020B0600070205080204" pitchFamily="34" charset="-128"/>
              </a:rPr>
              <a:t>B</a:t>
            </a:r>
            <a:r>
              <a:rPr lang="en-US" altLang="en-CH" sz="1600" dirty="0">
                <a:ea typeface="ＭＳ Ｐゴシック" panose="020B0600070205080204" pitchFamily="34" charset="-128"/>
              </a:rPr>
              <a:t> decays </a:t>
            </a:r>
          </a:p>
          <a:p>
            <a:pPr lvl="1"/>
            <a:r>
              <a:rPr lang="en-US" altLang="en-CH" sz="1200" dirty="0">
                <a:solidFill>
                  <a:schemeClr val="accent2"/>
                </a:solidFill>
              </a:rPr>
              <a:t>two amplitudes contribute with different relative phase: </a:t>
            </a:r>
            <a:r>
              <a:rPr lang="en-US" altLang="en-CH" i="1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V</a:t>
            </a:r>
            <a:r>
              <a:rPr lang="en-US" altLang="en-CH" i="1" baseline="-250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ub</a:t>
            </a:r>
            <a:r>
              <a:rPr lang="en-US" altLang="en-CH" i="1" dirty="0">
                <a:solidFill>
                  <a:schemeClr val="accent2"/>
                </a:solidFill>
                <a:latin typeface="Times New Roman" panose="02020603050405020304" pitchFamily="18" charset="0"/>
              </a:rPr>
              <a:t> = |</a:t>
            </a:r>
            <a:r>
              <a:rPr lang="en-US" altLang="en-CH" i="1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V</a:t>
            </a:r>
            <a:r>
              <a:rPr lang="en-US" altLang="en-CH" i="1" baseline="-250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ub</a:t>
            </a:r>
            <a:r>
              <a:rPr lang="en-US" altLang="en-CH" i="1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|e</a:t>
            </a:r>
            <a:r>
              <a:rPr lang="en-US" altLang="en-CH" sz="2000" i="1" baseline="300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-iγ</a:t>
            </a:r>
            <a:endParaRPr lang="en-US" altLang="en-CH" sz="2000" i="1" baseline="300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lvl="1"/>
            <a:r>
              <a:rPr lang="en-US" altLang="en-CH" sz="1200" dirty="0">
                <a:solidFill>
                  <a:schemeClr val="accent2"/>
                </a:solidFill>
              </a:rPr>
              <a:t>many </a:t>
            </a:r>
            <a:r>
              <a:rPr lang="en-US" altLang="en-CH" sz="1200" i="1" dirty="0">
                <a:solidFill>
                  <a:schemeClr val="accent2"/>
                </a:solidFill>
              </a:rPr>
              <a:t>D</a:t>
            </a:r>
            <a:r>
              <a:rPr lang="en-US" altLang="en-CH" sz="1200" i="1" baseline="30000" dirty="0">
                <a:solidFill>
                  <a:schemeClr val="accent2"/>
                </a:solidFill>
              </a:rPr>
              <a:t>(*)</a:t>
            </a:r>
            <a:r>
              <a:rPr lang="en-US" altLang="en-CH" sz="1200" i="1" baseline="-25000" dirty="0">
                <a:solidFill>
                  <a:schemeClr val="accent2"/>
                </a:solidFill>
              </a:rPr>
              <a:t>(s)</a:t>
            </a:r>
            <a:r>
              <a:rPr lang="en-US" altLang="en-CH" sz="1200" baseline="-25000" dirty="0">
                <a:solidFill>
                  <a:schemeClr val="accent2"/>
                </a:solidFill>
              </a:rPr>
              <a:t> </a:t>
            </a:r>
            <a:r>
              <a:rPr lang="en-US" altLang="en-CH" sz="1200" dirty="0">
                <a:solidFill>
                  <a:schemeClr val="accent2"/>
                </a:solidFill>
              </a:rPr>
              <a:t>final states:</a:t>
            </a: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639AFE2E-498F-9ACD-6C52-0FEE02E27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5300" y="1871663"/>
            <a:ext cx="2906713" cy="1841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pic>
        <p:nvPicPr>
          <p:cNvPr id="47110" name="Picture 10">
            <a:extLst>
              <a:ext uri="{FF2B5EF4-FFF2-40B4-BE49-F238E27FC236}">
                <a16:creationId xmlns:a16="http://schemas.microsoft.com/office/drawing/2014/main" id="{6BB1A371-AF1C-AC9D-975B-541E7987AC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63" y="2020888"/>
            <a:ext cx="18002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Slide Number Placeholder 4">
            <a:extLst>
              <a:ext uri="{FF2B5EF4-FFF2-40B4-BE49-F238E27FC236}">
                <a16:creationId xmlns:a16="http://schemas.microsoft.com/office/drawing/2014/main" id="{DF629DD6-F5BC-73BE-1D5C-EA11D3C5E1CE}"/>
              </a:ext>
            </a:extLst>
          </p:cNvPr>
          <p:cNvSpPr txBox="1">
            <a:spLocks/>
          </p:cNvSpPr>
          <p:nvPr/>
        </p:nvSpPr>
        <p:spPr bwMode="auto">
          <a:xfrm>
            <a:off x="8604250" y="6462713"/>
            <a:ext cx="4826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4A473B-AB62-B747-B9F6-EAC7380B94B7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47112" name="TextBox 1">
            <a:extLst>
              <a:ext uri="{FF2B5EF4-FFF2-40B4-BE49-F238E27FC236}">
                <a16:creationId xmlns:a16="http://schemas.microsoft.com/office/drawing/2014/main" id="{5E55D4F9-4CB0-A7A8-E043-92AA05B9E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0" y="5157788"/>
            <a:ext cx="18907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CH" sz="800" b="0" i="0"/>
              <a:t>LHCb-CONF-2022-002, Oct 2022</a:t>
            </a:r>
            <a:endParaRPr lang="en-US" altLang="en-CH" sz="800" b="0" i="0"/>
          </a:p>
        </p:txBody>
      </p:sp>
      <p:pic>
        <p:nvPicPr>
          <p:cNvPr id="47113" name="Picture 1">
            <a:extLst>
              <a:ext uri="{FF2B5EF4-FFF2-40B4-BE49-F238E27FC236}">
                <a16:creationId xmlns:a16="http://schemas.microsoft.com/office/drawing/2014/main" id="{5924190A-3748-6CE6-6FA8-A84ACCF09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1970088"/>
            <a:ext cx="2906713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FD65806-5574-4A30-CBB1-68B98C318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570" y="3679612"/>
            <a:ext cx="4241190" cy="2975408"/>
          </a:xfrm>
          <a:prstGeom prst="rect">
            <a:avLst/>
          </a:prstGeom>
        </p:spPr>
      </p:pic>
      <p:sp>
        <p:nvSpPr>
          <p:cNvPr id="48129" name="Rounded Rectangle 13">
            <a:extLst>
              <a:ext uri="{FF2B5EF4-FFF2-40B4-BE49-F238E27FC236}">
                <a16:creationId xmlns:a16="http://schemas.microsoft.com/office/drawing/2014/main" id="{AD924107-01F1-75A9-1C12-199491A84F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8" y="1970088"/>
            <a:ext cx="3687762" cy="31480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48130" name="Title 1">
            <a:extLst>
              <a:ext uri="{FF2B5EF4-FFF2-40B4-BE49-F238E27FC236}">
                <a16:creationId xmlns:a16="http://schemas.microsoft.com/office/drawing/2014/main" id="{3C8644C8-B2B6-DF27-4ED5-A82A885111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CKM angle </a:t>
            </a:r>
            <a:r>
              <a:rPr lang="en-US" altLang="en-CH">
                <a:latin typeface="Times New Roman" panose="02020603050405020304" pitchFamily="18" charset="0"/>
                <a:ea typeface="ＭＳ Ｐゴシック" panose="020B0600070205080204" pitchFamily="34" charset="-128"/>
              </a:rPr>
              <a:t>γ</a:t>
            </a:r>
            <a:endParaRPr lang="en-US" altLang="en-CH">
              <a:ea typeface="ＭＳ Ｐゴシック" panose="020B0600070205080204" pitchFamily="34" charset="-128"/>
            </a:endParaRPr>
          </a:p>
        </p:txBody>
      </p:sp>
      <p:sp>
        <p:nvSpPr>
          <p:cNvPr id="48131" name="Footer Placeholder 3">
            <a:extLst>
              <a:ext uri="{FF2B5EF4-FFF2-40B4-BE49-F238E27FC236}">
                <a16:creationId xmlns:a16="http://schemas.microsoft.com/office/drawing/2014/main" id="{2734F37D-C3FC-CF55-56E6-9944A25322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 dirty="0" err="1">
                <a:solidFill>
                  <a:schemeClr val="accent2"/>
                </a:solidFill>
              </a:rPr>
              <a:t>N.Tuning</a:t>
            </a:r>
            <a:r>
              <a:rPr lang="hr-HR" altLang="en-CH" sz="1000" dirty="0">
                <a:solidFill>
                  <a:schemeClr val="accent2"/>
                </a:solidFill>
              </a:rPr>
              <a:t> - May 2025</a:t>
            </a:r>
            <a:endParaRPr lang="en-US" altLang="en-CH" sz="1000" dirty="0">
              <a:solidFill>
                <a:schemeClr val="accent2"/>
              </a:solidFill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118F3311-D535-A492-8795-301AC5537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5300" y="1871663"/>
            <a:ext cx="2906713" cy="18415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pic>
        <p:nvPicPr>
          <p:cNvPr id="48134" name="Picture 10">
            <a:extLst>
              <a:ext uri="{FF2B5EF4-FFF2-40B4-BE49-F238E27FC236}">
                <a16:creationId xmlns:a16="http://schemas.microsoft.com/office/drawing/2014/main" id="{BE66BD9E-DF61-0EEA-2696-4BE18506C5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63" y="2020888"/>
            <a:ext cx="18002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1">
            <a:extLst>
              <a:ext uri="{FF2B5EF4-FFF2-40B4-BE49-F238E27FC236}">
                <a16:creationId xmlns:a16="http://schemas.microsoft.com/office/drawing/2014/main" id="{CB38548C-55A8-40D1-DFE4-686B9D98B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1970088"/>
            <a:ext cx="2906713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060B962-F1C2-8568-D8ED-2EE4A5E87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24570"/>
              </p:ext>
            </p:extLst>
          </p:nvPr>
        </p:nvGraphicFramePr>
        <p:xfrm>
          <a:off x="501650" y="5195888"/>
          <a:ext cx="3016250" cy="1370024"/>
        </p:xfrm>
        <a:graphic>
          <a:graphicData uri="http://schemas.openxmlformats.org/drawingml/2006/table">
            <a:tbl>
              <a:tblPr/>
              <a:tblGrid>
                <a:gridCol w="1075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0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6802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515" marR="91515" marT="45523" marB="455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Bold" pitchFamily="2" charset="0"/>
                          <a:ea typeface="ＭＳ Ｐゴシック" panose="020B0600070205080204" pitchFamily="34" charset="-128"/>
                        </a:rPr>
                        <a:t>γ</a:t>
                      </a:r>
                      <a:r>
                        <a:rPr kumimoji="0" lang="en-US" altLang="en-CH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 (</a:t>
                      </a:r>
                      <a:r>
                        <a:rPr kumimoji="0" lang="en-US" altLang="en-CH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o</a:t>
                      </a:r>
                      <a:r>
                        <a:rPr kumimoji="0" lang="en-US" altLang="en-CH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)</a:t>
                      </a:r>
                    </a:p>
                  </a:txBody>
                  <a:tcPr marL="91515" marR="91515" marT="45523" marB="455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403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LHCb</a:t>
                      </a:r>
                    </a:p>
                  </a:txBody>
                  <a:tcPr marL="91515" marR="91515" marT="45523" marB="455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2pPr>
                      <a:lvl3pPr marL="742950" indent="-3429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9pPr>
                    </a:lstStyle>
                    <a:p>
                      <a:pPr marL="742950" marR="0" lvl="2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64.4 ± 2.8</a:t>
                      </a:r>
                      <a:r>
                        <a:rPr kumimoji="0" lang="en-US" altLang="en-CH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°</a:t>
                      </a:r>
                    </a:p>
                  </a:txBody>
                  <a:tcPr marL="91515" marR="91515" marT="45523" marB="455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403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CKMfitter</a:t>
                      </a:r>
                    </a:p>
                  </a:txBody>
                  <a:tcPr marL="91515" marR="91515" marT="45523" marB="455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2pPr>
                      <a:lvl3pPr marL="742950" indent="-3429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9pPr>
                    </a:lstStyle>
                    <a:p>
                      <a:pPr marL="742950" marR="0" lvl="2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65.6</a:t>
                      </a:r>
                      <a:r>
                        <a:rPr kumimoji="0" lang="en-US" altLang="en-CH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+1.1</a:t>
                      </a:r>
                      <a:r>
                        <a:rPr kumimoji="0" lang="en-US" altLang="en-CH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-2.7</a:t>
                      </a:r>
                      <a:r>
                        <a:rPr kumimoji="0" lang="en-US" altLang="en-CH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°</a:t>
                      </a:r>
                    </a:p>
                  </a:txBody>
                  <a:tcPr marL="91515" marR="91515" marT="45523" marB="455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403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UTFit</a:t>
                      </a:r>
                      <a:endParaRPr kumimoji="0" lang="en-US" altLang="en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515" marR="91515" marT="45523" marB="455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2pPr>
                      <a:lvl3pPr marL="742950" indent="-3429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defRPr>
                      </a:lvl9pPr>
                    </a:lstStyle>
                    <a:p>
                      <a:pPr marL="742950" marR="0" lvl="2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65.8</a:t>
                      </a:r>
                      <a:r>
                        <a:rPr kumimoji="0" lang="en-US" altLang="en-CH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+2.2</a:t>
                      </a:r>
                      <a:r>
                        <a:rPr kumimoji="0" lang="en-US" altLang="en-CH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-2.2</a:t>
                      </a:r>
                      <a:r>
                        <a:rPr kumimoji="0" lang="en-US" altLang="en-CH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°</a:t>
                      </a:r>
                    </a:p>
                  </a:txBody>
                  <a:tcPr marL="91515" marR="91515" marT="45523" marB="455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CAE42FF-CE95-E064-5F70-418C24D38DC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5113" y="855663"/>
            <a:ext cx="8329612" cy="1228725"/>
          </a:xfrm>
        </p:spPr>
        <p:txBody>
          <a:bodyPr/>
          <a:lstStyle/>
          <a:p>
            <a:r>
              <a:rPr lang="en-US" altLang="en-CH" sz="1600" dirty="0">
                <a:ea typeface="ＭＳ Ｐゴシック" panose="020B0600070205080204" pitchFamily="34" charset="-128"/>
              </a:rPr>
              <a:t>Different yields for </a:t>
            </a:r>
            <a:r>
              <a:rPr lang="en-US" altLang="en-CH" sz="1600" i="1" dirty="0">
                <a:ea typeface="ＭＳ Ｐゴシック" panose="020B0600070205080204" pitchFamily="34" charset="-128"/>
              </a:rPr>
              <a:t>B </a:t>
            </a:r>
            <a:r>
              <a:rPr lang="en-US" altLang="en-CH" sz="1600" dirty="0">
                <a:ea typeface="ＭＳ Ｐゴシック" panose="020B0600070205080204" pitchFamily="34" charset="-128"/>
              </a:rPr>
              <a:t>and anti-</a:t>
            </a:r>
            <a:r>
              <a:rPr lang="en-US" altLang="en-CH" sz="1600" i="1" dirty="0">
                <a:ea typeface="ＭＳ Ｐゴシック" panose="020B0600070205080204" pitchFamily="34" charset="-128"/>
              </a:rPr>
              <a:t>B</a:t>
            </a:r>
            <a:r>
              <a:rPr lang="en-US" altLang="en-CH" sz="1600" dirty="0">
                <a:ea typeface="ＭＳ Ｐゴシック" panose="020B0600070205080204" pitchFamily="34" charset="-128"/>
              </a:rPr>
              <a:t> decays </a:t>
            </a:r>
          </a:p>
          <a:p>
            <a:pPr lvl="1"/>
            <a:r>
              <a:rPr lang="en-US" altLang="en-CH" sz="1200" dirty="0">
                <a:solidFill>
                  <a:schemeClr val="accent2"/>
                </a:solidFill>
              </a:rPr>
              <a:t>two amplitudes contribute with different relative phase: </a:t>
            </a:r>
            <a:r>
              <a:rPr lang="en-US" altLang="en-CH" i="1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V</a:t>
            </a:r>
            <a:r>
              <a:rPr lang="en-US" altLang="en-CH" i="1" baseline="-250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ub</a:t>
            </a:r>
            <a:r>
              <a:rPr lang="en-US" altLang="en-CH" i="1" dirty="0">
                <a:solidFill>
                  <a:schemeClr val="accent2"/>
                </a:solidFill>
                <a:latin typeface="Times New Roman" panose="02020603050405020304" pitchFamily="18" charset="0"/>
              </a:rPr>
              <a:t> = |</a:t>
            </a:r>
            <a:r>
              <a:rPr lang="en-US" altLang="en-CH" i="1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V</a:t>
            </a:r>
            <a:r>
              <a:rPr lang="en-US" altLang="en-CH" i="1" baseline="-250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ub</a:t>
            </a:r>
            <a:r>
              <a:rPr lang="en-US" altLang="en-CH" i="1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|e</a:t>
            </a:r>
            <a:r>
              <a:rPr lang="en-US" altLang="en-CH" sz="2000" i="1" baseline="300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-iγ</a:t>
            </a:r>
            <a:endParaRPr lang="en-US" altLang="en-CH" sz="2000" i="1" baseline="30000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lvl="1"/>
            <a:r>
              <a:rPr lang="en-US" altLang="en-CH" sz="1200" dirty="0">
                <a:solidFill>
                  <a:schemeClr val="accent2"/>
                </a:solidFill>
              </a:rPr>
              <a:t>many </a:t>
            </a:r>
            <a:r>
              <a:rPr lang="en-US" altLang="en-CH" sz="1200" i="1" dirty="0">
                <a:solidFill>
                  <a:schemeClr val="accent2"/>
                </a:solidFill>
              </a:rPr>
              <a:t>D</a:t>
            </a:r>
            <a:r>
              <a:rPr lang="en-US" altLang="en-CH" sz="1200" i="1" baseline="30000" dirty="0">
                <a:solidFill>
                  <a:schemeClr val="accent2"/>
                </a:solidFill>
              </a:rPr>
              <a:t>(*)</a:t>
            </a:r>
            <a:r>
              <a:rPr lang="en-US" altLang="en-CH" sz="1200" i="1" baseline="-25000" dirty="0">
                <a:solidFill>
                  <a:schemeClr val="accent2"/>
                </a:solidFill>
              </a:rPr>
              <a:t>(s)</a:t>
            </a:r>
            <a:r>
              <a:rPr lang="en-US" altLang="en-CH" sz="1200" baseline="-25000" dirty="0">
                <a:solidFill>
                  <a:schemeClr val="accent2"/>
                </a:solidFill>
              </a:rPr>
              <a:t> </a:t>
            </a:r>
            <a:r>
              <a:rPr lang="en-US" altLang="en-CH" sz="1200" dirty="0">
                <a:solidFill>
                  <a:schemeClr val="accent2"/>
                </a:solidFill>
              </a:rPr>
              <a:t>final states: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7D62B720-C581-5A4B-3128-926DCB3FB1A1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>
            <a:extLst>
              <a:ext uri="{FF2B5EF4-FFF2-40B4-BE49-F238E27FC236}">
                <a16:creationId xmlns:a16="http://schemas.microsoft.com/office/drawing/2014/main" id="{6F3D9809-9463-170F-36DE-FB16F1AFE6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sz="2000">
                <a:ea typeface="ＭＳ Ｐゴシック" panose="020B0600070205080204" pitchFamily="34" charset="-128"/>
              </a:rPr>
              <a:t>Precision Δm</a:t>
            </a:r>
            <a:r>
              <a:rPr lang="en-US" altLang="en-CH" sz="2000" baseline="-25000">
                <a:ea typeface="ＭＳ Ｐゴシック" panose="020B0600070205080204" pitchFamily="34" charset="-128"/>
              </a:rPr>
              <a:t>s </a:t>
            </a:r>
            <a:r>
              <a:rPr lang="en-US" altLang="en-CH" sz="2000">
                <a:ea typeface="ＭＳ Ｐゴシック" panose="020B0600070205080204" pitchFamily="34" charset="-128"/>
              </a:rPr>
              <a:t>with </a:t>
            </a:r>
            <a:r>
              <a:rPr lang="en-US" altLang="en-CH" sz="2000" i="1">
                <a:ea typeface="ＭＳ Ｐゴシック" panose="020B0600070205080204" pitchFamily="34" charset="-128"/>
              </a:rPr>
              <a:t>B</a:t>
            </a:r>
            <a:r>
              <a:rPr lang="en-US" altLang="en-CH" sz="2000" i="1" baseline="30000">
                <a:ea typeface="ＭＳ Ｐゴシック" panose="020B0600070205080204" pitchFamily="34" charset="-128"/>
              </a:rPr>
              <a:t>0</a:t>
            </a:r>
            <a:r>
              <a:rPr lang="en-US" altLang="en-CH" sz="2000" i="1" baseline="-25000">
                <a:ea typeface="ＭＳ Ｐゴシック" panose="020B0600070205080204" pitchFamily="34" charset="-128"/>
              </a:rPr>
              <a:t>s</a:t>
            </a:r>
            <a:r>
              <a:rPr lang="en-US" altLang="en-CH" sz="2000" i="1">
                <a:ea typeface="ＭＳ Ｐゴシック" panose="020B0600070205080204" pitchFamily="34" charset="-128"/>
              </a:rPr>
              <a:t>→ D</a:t>
            </a:r>
            <a:r>
              <a:rPr lang="en-US" altLang="en-CH" sz="2000" i="1" baseline="-25000">
                <a:ea typeface="ＭＳ Ｐゴシック" panose="020B0600070205080204" pitchFamily="34" charset="-128"/>
              </a:rPr>
              <a:t>s</a:t>
            </a:r>
            <a:r>
              <a:rPr lang="en-US" altLang="en-CH" sz="2000" i="1" baseline="30000">
                <a:ea typeface="ＭＳ Ｐゴシック" panose="020B0600070205080204" pitchFamily="34" charset="-128"/>
              </a:rPr>
              <a:t>+</a:t>
            </a:r>
            <a:r>
              <a:rPr lang="en-US" altLang="en-CH" sz="2000" i="1">
                <a:ea typeface="ＭＳ Ｐゴシック" panose="020B0600070205080204" pitchFamily="34" charset="-128"/>
              </a:rPr>
              <a:t>π</a:t>
            </a:r>
            <a:r>
              <a:rPr lang="en-US" altLang="en-CH" sz="2000" i="1" baseline="30000">
                <a:ea typeface="ＭＳ Ｐゴシック" panose="020B0600070205080204" pitchFamily="34" charset="-128"/>
              </a:rPr>
              <a:t>-</a:t>
            </a:r>
            <a:r>
              <a:rPr lang="en-US" altLang="en-CH" sz="2000" i="1">
                <a:ea typeface="ＭＳ Ｐゴシック" panose="020B0600070205080204" pitchFamily="34" charset="-128"/>
              </a:rPr>
              <a:t>  </a:t>
            </a:r>
          </a:p>
        </p:txBody>
      </p:sp>
      <p:sp>
        <p:nvSpPr>
          <p:cNvPr id="49154" name="Slide Number Placeholder 4">
            <a:extLst>
              <a:ext uri="{FF2B5EF4-FFF2-40B4-BE49-F238E27FC236}">
                <a16:creationId xmlns:a16="http://schemas.microsoft.com/office/drawing/2014/main" id="{1E4FD58E-3689-5C57-ED0B-680A18E896CF}"/>
              </a:ext>
            </a:extLst>
          </p:cNvPr>
          <p:cNvSpPr txBox="1">
            <a:spLocks/>
          </p:cNvSpPr>
          <p:nvPr/>
        </p:nvSpPr>
        <p:spPr bwMode="auto">
          <a:xfrm>
            <a:off x="8604250" y="66167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4AC44C5-0A1B-1A49-ABAF-D740348C0779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49155" name="Footer Placeholder 1">
            <a:extLst>
              <a:ext uri="{FF2B5EF4-FFF2-40B4-BE49-F238E27FC236}">
                <a16:creationId xmlns:a16="http://schemas.microsoft.com/office/drawing/2014/main" id="{14ADB185-1753-5C2C-C21B-FF0B240453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49156" name="Picture 2">
            <a:extLst>
              <a:ext uri="{FF2B5EF4-FFF2-40B4-BE49-F238E27FC236}">
                <a16:creationId xmlns:a16="http://schemas.microsoft.com/office/drawing/2014/main" id="{260F4168-B70A-BAC7-3688-E0B6FCB4B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00" y="1482725"/>
            <a:ext cx="5837238" cy="336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Content Placeholder 2">
            <a:extLst>
              <a:ext uri="{FF2B5EF4-FFF2-40B4-BE49-F238E27FC236}">
                <a16:creationId xmlns:a16="http://schemas.microsoft.com/office/drawing/2014/main" id="{F5A2CD13-5E6D-B37C-30BF-71515E8FB2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741363"/>
            <a:ext cx="7772400" cy="1801812"/>
          </a:xfrm>
        </p:spPr>
        <p:txBody>
          <a:bodyPr/>
          <a:lstStyle/>
          <a:p>
            <a:r>
              <a:rPr lang="en-US" altLang="ja-JP" sz="1600">
                <a:ea typeface="ＭＳ Ｐゴシック" panose="020B0600070205080204" pitchFamily="34" charset="-128"/>
              </a:rPr>
              <a:t>Frequency ~ transition rate!</a:t>
            </a:r>
          </a:p>
          <a:p>
            <a:r>
              <a:rPr lang="en-US" altLang="ja-JP" sz="1600">
                <a:ea typeface="ＭＳ Ｐゴシック" panose="020B0600070205080204" pitchFamily="34" charset="-128"/>
              </a:rPr>
              <a:t>“Flavour specific” : </a:t>
            </a:r>
            <a:r>
              <a:rPr lang="en-US" altLang="ja-JP" sz="1600">
                <a:solidFill>
                  <a:schemeClr val="accent2"/>
                </a:solidFill>
                <a:ea typeface="ＭＳ Ｐゴシック" panose="020B0600070205080204" pitchFamily="34" charset="-128"/>
              </a:rPr>
              <a:t>final state reveals flavour of the decaying </a:t>
            </a:r>
            <a:r>
              <a:rPr lang="en-US" altLang="ja-JP" sz="1600" i="1">
                <a:solidFill>
                  <a:schemeClr val="accent2"/>
                </a:solidFill>
                <a:ea typeface="ＭＳ Ｐゴシック" panose="020B0600070205080204" pitchFamily="34" charset="-128"/>
              </a:rPr>
              <a:t>B</a:t>
            </a:r>
            <a:endParaRPr lang="en-US" altLang="en-CH" sz="160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hidef_Fig3.png">
            <a:extLst>
              <a:ext uri="{FF2B5EF4-FFF2-40B4-BE49-F238E27FC236}">
                <a16:creationId xmlns:a16="http://schemas.microsoft.com/office/drawing/2014/main" id="{4739FAC6-92AA-255B-4332-95F46E73DF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2006600"/>
            <a:ext cx="2882900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Title 1">
            <a:extLst>
              <a:ext uri="{FF2B5EF4-FFF2-40B4-BE49-F238E27FC236}">
                <a16:creationId xmlns:a16="http://schemas.microsoft.com/office/drawing/2014/main" id="{56561D70-26F8-2F39-657D-FB09985A41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sz="2000">
                <a:ea typeface="ＭＳ Ｐゴシック" panose="020B0600070205080204" pitchFamily="34" charset="-128"/>
              </a:rPr>
              <a:t>Precision Δm</a:t>
            </a:r>
            <a:r>
              <a:rPr lang="en-US" altLang="en-CH" sz="2000" baseline="-25000">
                <a:ea typeface="ＭＳ Ｐゴシック" panose="020B0600070205080204" pitchFamily="34" charset="-128"/>
              </a:rPr>
              <a:t>s </a:t>
            </a:r>
            <a:r>
              <a:rPr lang="en-US" altLang="en-CH" sz="2000">
                <a:ea typeface="ＭＳ Ｐゴシック" panose="020B0600070205080204" pitchFamily="34" charset="-128"/>
              </a:rPr>
              <a:t>with </a:t>
            </a:r>
            <a:r>
              <a:rPr lang="en-US" altLang="en-CH" sz="2000" i="1">
                <a:ea typeface="ＭＳ Ｐゴシック" panose="020B0600070205080204" pitchFamily="34" charset="-128"/>
              </a:rPr>
              <a:t>B</a:t>
            </a:r>
            <a:r>
              <a:rPr lang="en-US" altLang="en-CH" sz="2000" i="1" baseline="30000">
                <a:ea typeface="ＭＳ Ｐゴシック" panose="020B0600070205080204" pitchFamily="34" charset="-128"/>
              </a:rPr>
              <a:t>0</a:t>
            </a:r>
            <a:r>
              <a:rPr lang="en-US" altLang="en-CH" sz="2000" i="1" baseline="-25000">
                <a:ea typeface="ＭＳ Ｐゴシック" panose="020B0600070205080204" pitchFamily="34" charset="-128"/>
              </a:rPr>
              <a:t>s</a:t>
            </a:r>
            <a:r>
              <a:rPr lang="en-US" altLang="en-CH" sz="2000" i="1">
                <a:ea typeface="ＭＳ Ｐゴシック" panose="020B0600070205080204" pitchFamily="34" charset="-128"/>
              </a:rPr>
              <a:t>→ D</a:t>
            </a:r>
            <a:r>
              <a:rPr lang="en-US" altLang="en-CH" sz="2000" i="1" baseline="-25000">
                <a:ea typeface="ＭＳ Ｐゴシック" panose="020B0600070205080204" pitchFamily="34" charset="-128"/>
              </a:rPr>
              <a:t>s</a:t>
            </a:r>
            <a:r>
              <a:rPr lang="en-US" altLang="en-CH" sz="2000" i="1" baseline="30000">
                <a:ea typeface="ＭＳ Ｐゴシック" panose="020B0600070205080204" pitchFamily="34" charset="-128"/>
              </a:rPr>
              <a:t>+</a:t>
            </a:r>
            <a:r>
              <a:rPr lang="en-US" altLang="en-CH" sz="2000" i="1">
                <a:ea typeface="ＭＳ Ｐゴシック" panose="020B0600070205080204" pitchFamily="34" charset="-128"/>
              </a:rPr>
              <a:t>π</a:t>
            </a:r>
            <a:r>
              <a:rPr lang="en-US" altLang="en-CH" sz="2000" i="1" baseline="30000">
                <a:ea typeface="ＭＳ Ｐゴシック" panose="020B0600070205080204" pitchFamily="34" charset="-128"/>
              </a:rPr>
              <a:t>-</a:t>
            </a:r>
            <a:r>
              <a:rPr lang="en-US" altLang="en-CH" sz="2000" i="1">
                <a:ea typeface="ＭＳ Ｐゴシック" panose="020B0600070205080204" pitchFamily="34" charset="-128"/>
              </a:rPr>
              <a:t>  </a:t>
            </a:r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7DB8D32D-D13F-EC72-82EC-480C86F76E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741363"/>
            <a:ext cx="7772400" cy="1801812"/>
          </a:xfrm>
        </p:spPr>
        <p:txBody>
          <a:bodyPr/>
          <a:lstStyle/>
          <a:p>
            <a:r>
              <a:rPr lang="en-US" altLang="en-CH" sz="1600">
                <a:ea typeface="ＭＳ Ｐゴシック" panose="020B0600070205080204" pitchFamily="34" charset="-128"/>
              </a:rPr>
              <a:t>Legacy </a:t>
            </a:r>
            <a:r>
              <a:rPr lang="en-US" altLang="en-US" sz="1600">
                <a:ea typeface="ＭＳ Ｐゴシック" panose="020B0600070205080204" pitchFamily="34" charset="-128"/>
              </a:rPr>
              <a:t>“</a:t>
            </a:r>
            <a:r>
              <a:rPr lang="en-US" altLang="ja-JP" sz="1600" i="1">
                <a:ea typeface="ＭＳ Ｐゴシック" panose="020B0600070205080204" pitchFamily="34" charset="-128"/>
              </a:rPr>
              <a:t>textbook</a:t>
            </a:r>
            <a:r>
              <a:rPr lang="en-US" altLang="en-US" sz="1600">
                <a:ea typeface="ＭＳ Ｐゴシック" panose="020B0600070205080204" pitchFamily="34" charset="-128"/>
              </a:rPr>
              <a:t>”</a:t>
            </a:r>
            <a:r>
              <a:rPr lang="en-US" altLang="ja-JP" sz="1600">
                <a:ea typeface="ＭＳ Ｐゴシック" panose="020B0600070205080204" pitchFamily="34" charset="-128"/>
              </a:rPr>
              <a:t> measurement</a:t>
            </a:r>
          </a:p>
          <a:p>
            <a:r>
              <a:rPr lang="en-US" altLang="ja-JP" sz="1600">
                <a:ea typeface="ＭＳ Ｐゴシック" panose="020B0600070205080204" pitchFamily="34" charset="-128"/>
              </a:rPr>
              <a:t>“Flavour specific” : </a:t>
            </a:r>
            <a:r>
              <a:rPr lang="en-US" altLang="ja-JP" sz="1600">
                <a:solidFill>
                  <a:schemeClr val="accent2"/>
                </a:solidFill>
                <a:ea typeface="ＭＳ Ｐゴシック" panose="020B0600070205080204" pitchFamily="34" charset="-128"/>
              </a:rPr>
              <a:t>final state reveals flavour of the decaying </a:t>
            </a:r>
            <a:r>
              <a:rPr lang="en-US" altLang="ja-JP" sz="1600" i="1">
                <a:solidFill>
                  <a:schemeClr val="accent2"/>
                </a:solidFill>
                <a:ea typeface="ＭＳ Ｐゴシック" panose="020B0600070205080204" pitchFamily="34" charset="-128"/>
              </a:rPr>
              <a:t>B</a:t>
            </a:r>
            <a:endParaRPr lang="en-US" altLang="en-CH" sz="1600">
              <a:ea typeface="ＭＳ Ｐゴシック" panose="020B0600070205080204" pitchFamily="34" charset="-128"/>
            </a:endParaRPr>
          </a:p>
          <a:p>
            <a:r>
              <a:rPr lang="en-GB" altLang="en-CH" sz="1600">
                <a:ea typeface="ＭＳ Ｐゴシック" panose="020B0600070205080204" pitchFamily="34" charset="-128"/>
              </a:rPr>
              <a:t>3 trillion oscillations per second, with </a:t>
            </a:r>
            <a:r>
              <a:rPr lang="en-US" altLang="en-CH" sz="1600">
                <a:ea typeface="ＭＳ Ｐゴシック" panose="020B0600070205080204" pitchFamily="34" charset="-128"/>
              </a:rPr>
              <a:t>3 x 10</a:t>
            </a:r>
            <a:r>
              <a:rPr lang="en-US" altLang="en-CH" sz="1600" baseline="30000">
                <a:ea typeface="ＭＳ Ｐゴシック" panose="020B0600070205080204" pitchFamily="34" charset="-128"/>
              </a:rPr>
              <a:t>-4  </a:t>
            </a:r>
            <a:r>
              <a:rPr lang="en-GB" altLang="en-CH" sz="1600">
                <a:ea typeface="ＭＳ Ｐゴシック" panose="020B0600070205080204" pitchFamily="34" charset="-128"/>
              </a:rPr>
              <a:t>p</a:t>
            </a:r>
            <a:r>
              <a:rPr lang="en-US" altLang="en-CH" sz="1600">
                <a:ea typeface="ＭＳ Ｐゴシック" panose="020B0600070205080204" pitchFamily="34" charset="-128"/>
              </a:rPr>
              <a:t>recision</a:t>
            </a:r>
            <a:endParaRPr lang="en-US" altLang="en-CH" sz="1600" baseline="30000">
              <a:ea typeface="ＭＳ Ｐゴシック" panose="020B0600070205080204" pitchFamily="34" charset="-128"/>
            </a:endParaRPr>
          </a:p>
        </p:txBody>
      </p:sp>
      <p:sp>
        <p:nvSpPr>
          <p:cNvPr id="50180" name="Slide Number Placeholder 4">
            <a:extLst>
              <a:ext uri="{FF2B5EF4-FFF2-40B4-BE49-F238E27FC236}">
                <a16:creationId xmlns:a16="http://schemas.microsoft.com/office/drawing/2014/main" id="{DDB2695F-719B-8C72-A59E-81202F7BD217}"/>
              </a:ext>
            </a:extLst>
          </p:cNvPr>
          <p:cNvSpPr txBox="1">
            <a:spLocks/>
          </p:cNvSpPr>
          <p:nvPr/>
        </p:nvSpPr>
        <p:spPr bwMode="auto">
          <a:xfrm>
            <a:off x="8604250" y="66167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7FE8EA-6D9D-3E4A-AED6-9BDBA82EEB29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50181" name="TextBox 3">
            <a:extLst>
              <a:ext uri="{FF2B5EF4-FFF2-40B4-BE49-F238E27FC236}">
                <a16:creationId xmlns:a16="http://schemas.microsoft.com/office/drawing/2014/main" id="{178433C4-20E6-A4E4-0BC2-BBA727BF4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6263" y="2122488"/>
            <a:ext cx="1412875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CH" sz="1200" b="0">
                <a:solidFill>
                  <a:srgbClr val="000000"/>
                </a:solidFill>
              </a:rPr>
              <a:t>Combination :</a:t>
            </a:r>
          </a:p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CH" sz="1200" b="0">
                <a:solidFill>
                  <a:srgbClr val="000000"/>
                </a:solidFill>
              </a:rPr>
              <a:t>B</a:t>
            </a:r>
            <a:r>
              <a:rPr lang="en-US" altLang="en-CH" sz="1200" b="0" baseline="30000">
                <a:solidFill>
                  <a:srgbClr val="000000"/>
                </a:solidFill>
              </a:rPr>
              <a:t>0</a:t>
            </a:r>
            <a:r>
              <a:rPr lang="en-US" altLang="en-CH" sz="1200" b="0" baseline="-25000">
                <a:solidFill>
                  <a:srgbClr val="000000"/>
                </a:solidFill>
              </a:rPr>
              <a:t>s</a:t>
            </a:r>
            <a:r>
              <a:rPr lang="en-US" altLang="en-CH" sz="1200" b="0">
                <a:solidFill>
                  <a:srgbClr val="000000"/>
                </a:solidFill>
              </a:rPr>
              <a:t>→D</a:t>
            </a:r>
            <a:r>
              <a:rPr lang="en-US" altLang="en-CH" sz="1200" b="0" baseline="-25000">
                <a:solidFill>
                  <a:srgbClr val="000000"/>
                </a:solidFill>
              </a:rPr>
              <a:t>s</a:t>
            </a:r>
            <a:r>
              <a:rPr lang="en-US" altLang="en-CH" sz="1200" b="0" baseline="30000">
                <a:solidFill>
                  <a:srgbClr val="000000"/>
                </a:solidFill>
              </a:rPr>
              <a:t>+</a:t>
            </a:r>
            <a:r>
              <a:rPr lang="en-US" altLang="en-CH" sz="1200" b="0">
                <a:solidFill>
                  <a:srgbClr val="000000"/>
                </a:solidFill>
              </a:rPr>
              <a:t>π</a:t>
            </a:r>
            <a:r>
              <a:rPr lang="en-US" altLang="en-CH" sz="1200" b="0" baseline="30000">
                <a:solidFill>
                  <a:srgbClr val="000000"/>
                </a:solidFill>
              </a:rPr>
              <a:t>-</a:t>
            </a:r>
            <a:r>
              <a:rPr lang="en-US" altLang="en-CH" sz="1200" b="0">
                <a:solidFill>
                  <a:srgbClr val="000000"/>
                </a:solidFill>
              </a:rPr>
              <a:t> :</a:t>
            </a:r>
          </a:p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CH" sz="1200" b="0">
                <a:solidFill>
                  <a:srgbClr val="000000"/>
                </a:solidFill>
              </a:rPr>
              <a:t>B</a:t>
            </a:r>
            <a:r>
              <a:rPr lang="en-US" altLang="en-CH" sz="1200" b="0" baseline="30000">
                <a:solidFill>
                  <a:srgbClr val="000000"/>
                </a:solidFill>
              </a:rPr>
              <a:t>0</a:t>
            </a:r>
            <a:r>
              <a:rPr lang="en-US" altLang="en-CH" sz="1200" b="0" baseline="-25000">
                <a:solidFill>
                  <a:srgbClr val="000000"/>
                </a:solidFill>
              </a:rPr>
              <a:t>s</a:t>
            </a:r>
            <a:r>
              <a:rPr lang="en-US" altLang="en-CH" sz="1200" b="0">
                <a:solidFill>
                  <a:srgbClr val="000000"/>
                </a:solidFill>
              </a:rPr>
              <a:t>→D</a:t>
            </a:r>
            <a:r>
              <a:rPr lang="en-US" altLang="en-CH" sz="1200" b="0" baseline="-25000">
                <a:solidFill>
                  <a:srgbClr val="000000"/>
                </a:solidFill>
              </a:rPr>
              <a:t>s</a:t>
            </a:r>
            <a:r>
              <a:rPr lang="en-US" altLang="en-CH" sz="1200" b="0" baseline="30000">
                <a:solidFill>
                  <a:srgbClr val="000000"/>
                </a:solidFill>
              </a:rPr>
              <a:t>+</a:t>
            </a:r>
            <a:r>
              <a:rPr lang="en-US" altLang="en-CH" sz="1200" b="0">
                <a:solidFill>
                  <a:srgbClr val="000000"/>
                </a:solidFill>
              </a:rPr>
              <a:t>π</a:t>
            </a:r>
            <a:r>
              <a:rPr lang="en-US" altLang="en-CH" sz="1200" b="0" baseline="30000">
                <a:solidFill>
                  <a:srgbClr val="000000"/>
                </a:solidFill>
              </a:rPr>
              <a:t>-</a:t>
            </a:r>
            <a:r>
              <a:rPr lang="en-US" altLang="en-CH" sz="1200" b="0">
                <a:solidFill>
                  <a:srgbClr val="000000"/>
                </a:solidFill>
              </a:rPr>
              <a:t>π</a:t>
            </a:r>
            <a:r>
              <a:rPr lang="en-US" altLang="en-CH" sz="1200" b="0" baseline="30000">
                <a:solidFill>
                  <a:srgbClr val="000000"/>
                </a:solidFill>
              </a:rPr>
              <a:t>+</a:t>
            </a:r>
            <a:r>
              <a:rPr lang="en-US" altLang="en-CH" sz="1200" b="0">
                <a:solidFill>
                  <a:srgbClr val="000000"/>
                </a:solidFill>
              </a:rPr>
              <a:t>π</a:t>
            </a:r>
            <a:r>
              <a:rPr lang="en-US" altLang="en-CH" sz="1200" b="0" baseline="30000">
                <a:solidFill>
                  <a:srgbClr val="000000"/>
                </a:solidFill>
              </a:rPr>
              <a:t>-</a:t>
            </a:r>
            <a:r>
              <a:rPr lang="en-US" altLang="en-CH" sz="1200" b="0">
                <a:solidFill>
                  <a:srgbClr val="000000"/>
                </a:solidFill>
              </a:rPr>
              <a:t> :</a:t>
            </a:r>
          </a:p>
        </p:txBody>
      </p:sp>
      <p:pic>
        <p:nvPicPr>
          <p:cNvPr id="50182" name="Picture 1">
            <a:extLst>
              <a:ext uri="{FF2B5EF4-FFF2-40B4-BE49-F238E27FC236}">
                <a16:creationId xmlns:a16="http://schemas.microsoft.com/office/drawing/2014/main" id="{24DA7323-4AF0-4AAA-1EF3-FEE4A08113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6725"/>
            <a:ext cx="6256338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Footer Placeholder 1">
            <a:extLst>
              <a:ext uri="{FF2B5EF4-FFF2-40B4-BE49-F238E27FC236}">
                <a16:creationId xmlns:a16="http://schemas.microsoft.com/office/drawing/2014/main" id="{7A1552AE-B0CA-2778-271D-5250AA1F2D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E4ABE59-98A8-6958-4690-D3D130C1245F}"/>
              </a:ext>
            </a:extLst>
          </p:cNvPr>
          <p:cNvGraphicFramePr>
            <a:graphicFrameLocks noGrp="1"/>
          </p:cNvGraphicFramePr>
          <p:nvPr/>
        </p:nvGraphicFramePr>
        <p:xfrm>
          <a:off x="1116013" y="3956050"/>
          <a:ext cx="7461250" cy="1716088"/>
        </p:xfrm>
        <a:graphic>
          <a:graphicData uri="http://schemas.openxmlformats.org/drawingml/2006/table">
            <a:tbl>
              <a:tblPr/>
              <a:tblGrid>
                <a:gridCol w="1459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9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7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49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197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9967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Δm</a:t>
                      </a:r>
                      <a:r>
                        <a:rPr kumimoji="0" lang="en-US" altLang="en-CH" sz="1400" b="1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s</a:t>
                      </a:r>
                      <a:r>
                        <a:rPr kumimoji="0" lang="en-US" altLang="en-CH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en-US" altLang="en-CH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(ps</a:t>
                      </a:r>
                      <a:r>
                        <a:rPr kumimoji="0" lang="en-US" altLang="en-CH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-1</a:t>
                      </a:r>
                      <a:r>
                        <a:rPr kumimoji="0" lang="en-US" altLang="en-CH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)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Stat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Sys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Ref.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94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B</a:t>
                      </a:r>
                      <a:r>
                        <a:rPr kumimoji="0" lang="en-US" altLang="en-CH" sz="1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0</a:t>
                      </a:r>
                      <a:r>
                        <a:rPr kumimoji="0" lang="en-US" altLang="en-CH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s</a:t>
                      </a: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→D</a:t>
                      </a:r>
                      <a:r>
                        <a:rPr kumimoji="0" lang="en-US" altLang="en-CH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s</a:t>
                      </a:r>
                      <a:r>
                        <a:rPr kumimoji="0" lang="en-US" altLang="en-CH" sz="1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+</a:t>
                      </a: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π</a:t>
                      </a:r>
                      <a:r>
                        <a:rPr kumimoji="0" lang="en-US" altLang="en-CH" sz="1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-</a:t>
                      </a: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endParaRPr kumimoji="0" lang="en-US" altLang="en-CH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r-IN" altLang="en-CH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17.7683</a:t>
                      </a:r>
                      <a:endParaRPr kumimoji="0" lang="en-US" altLang="en-CH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r-IN" altLang="en-CH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0.0051</a:t>
                      </a:r>
                      <a:endParaRPr kumimoji="0" lang="en-US" altLang="en-CH" sz="1300" b="0" i="0" u="none" strike="noStrike" cap="none" normalizeH="0" baseline="30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r-IN" altLang="en-CH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0.0032</a:t>
                      </a:r>
                      <a:endParaRPr kumimoji="0" lang="en-US" altLang="en-CH" sz="1300" b="0" i="0" u="none" strike="noStrike" cap="none" normalizeH="0" baseline="30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altLang="en-CH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arXiv:2104.04421 acc. Nat.Phys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967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B</a:t>
                      </a:r>
                      <a:r>
                        <a:rPr kumimoji="0" lang="en-US" altLang="en-CH" sz="1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0</a:t>
                      </a:r>
                      <a:r>
                        <a:rPr kumimoji="0" lang="en-US" altLang="en-CH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s</a:t>
                      </a: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→D</a:t>
                      </a:r>
                      <a:r>
                        <a:rPr kumimoji="0" lang="en-US" altLang="en-CH" sz="1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s</a:t>
                      </a:r>
                      <a:r>
                        <a:rPr kumimoji="0" lang="en-US" altLang="en-CH" sz="1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+</a:t>
                      </a: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π</a:t>
                      </a:r>
                      <a:r>
                        <a:rPr kumimoji="0" lang="en-US" altLang="en-CH" sz="1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-</a:t>
                      </a: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π</a:t>
                      </a:r>
                      <a:r>
                        <a:rPr kumimoji="0" lang="en-US" altLang="en-CH" sz="1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-</a:t>
                      </a: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π</a:t>
                      </a:r>
                      <a:r>
                        <a:rPr kumimoji="0" lang="en-US" altLang="en-CH" sz="14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-</a:t>
                      </a:r>
                      <a:r>
                        <a:rPr kumimoji="0" lang="en-US" altLang="en-CH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 </a:t>
                      </a:r>
                      <a:endParaRPr kumimoji="0" lang="en-US" altLang="en-CH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17.757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0.007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0.008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altLang="en-CH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arXiv:2011.12041 </a:t>
                      </a:r>
                      <a:r>
                        <a:rPr kumimoji="0" lang="is-IS" altLang="en-CH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JHEP 03(2021)137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960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Combination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17.7656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0.0057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ct val="50000"/>
                        </a:spcBef>
                        <a:defRPr sz="1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ct val="50000"/>
                        </a:spcBef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50000"/>
                        </a:spcBef>
                        <a:spcAft>
                          <a:spcPct val="0"/>
                        </a:spcAft>
                        <a:defRPr sz="1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s-IS" altLang="en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ＭＳ Ｐゴシック" panose="020B0600070205080204" pitchFamily="34" charset="-128"/>
                        </a:rPr>
                        <a:t>arXiv:2104.04421 acc. Nat.Phys</a:t>
                      </a:r>
                      <a:endParaRPr kumimoji="0" lang="en-US" altLang="en-CH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0216" name="Rectangle 9">
            <a:extLst>
              <a:ext uri="{FF2B5EF4-FFF2-40B4-BE49-F238E27FC236}">
                <a16:creationId xmlns:a16="http://schemas.microsoft.com/office/drawing/2014/main" id="{1F1AC2CC-373A-85F1-DCA2-BC2184098814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616744" y="4672807"/>
            <a:ext cx="15906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CH" sz="700" b="0" i="0">
                <a:solidFill>
                  <a:srgbClr val="000000"/>
                </a:solidFill>
              </a:rPr>
              <a:t>LHCb, arXiv:2104.04421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700" b="0" i="0"/>
              <a:t>Nature Physics 18, (2022) 1-5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531047CD-89E4-91A1-4006-917953DAE6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41300"/>
            <a:ext cx="8458200" cy="538163"/>
          </a:xfrm>
        </p:spPr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Measurement ∣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V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ub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∣/∣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V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cb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∣ from 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→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K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ν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) </a:t>
            </a:r>
          </a:p>
        </p:txBody>
      </p:sp>
      <p:sp>
        <p:nvSpPr>
          <p:cNvPr id="51202" name="Content Placeholder 2">
            <a:extLst>
              <a:ext uri="{FF2B5EF4-FFF2-40B4-BE49-F238E27FC236}">
                <a16:creationId xmlns:a16="http://schemas.microsoft.com/office/drawing/2014/main" id="{6B72CC75-C4BD-6D3C-B2E0-0EF098CCE6E0}"/>
              </a:ext>
            </a:extLst>
          </p:cNvPr>
          <p:cNvSpPr txBox="1">
            <a:spLocks/>
          </p:cNvSpPr>
          <p:nvPr/>
        </p:nvSpPr>
        <p:spPr bwMode="auto">
          <a:xfrm>
            <a:off x="693738" y="4619625"/>
            <a:ext cx="8294687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b="0" i="0">
                <a:solidFill>
                  <a:schemeClr val="accent2"/>
                </a:solidFill>
              </a:rPr>
              <a:t>Interesting input to |V</a:t>
            </a:r>
            <a:r>
              <a:rPr lang="en-US" altLang="en-CH" b="0" i="0" baseline="-25000">
                <a:solidFill>
                  <a:schemeClr val="accent2"/>
                </a:solidFill>
              </a:rPr>
              <a:t>ub</a:t>
            </a:r>
            <a:r>
              <a:rPr lang="en-US" altLang="en-CH" b="0" i="0">
                <a:solidFill>
                  <a:schemeClr val="accent2"/>
                </a:solidFill>
              </a:rPr>
              <a:t>| ! (and form factor calculations)</a:t>
            </a:r>
          </a:p>
        </p:txBody>
      </p:sp>
      <p:sp>
        <p:nvSpPr>
          <p:cNvPr id="51203" name="Slide Number Placeholder 4">
            <a:extLst>
              <a:ext uri="{FF2B5EF4-FFF2-40B4-BE49-F238E27FC236}">
                <a16:creationId xmlns:a16="http://schemas.microsoft.com/office/drawing/2014/main" id="{885F18D4-B34D-E449-D0DE-9C58D18C84BC}"/>
              </a:ext>
            </a:extLst>
          </p:cNvPr>
          <p:cNvSpPr txBox="1">
            <a:spLocks/>
          </p:cNvSpPr>
          <p:nvPr/>
        </p:nvSpPr>
        <p:spPr bwMode="auto">
          <a:xfrm>
            <a:off x="8604250" y="6462713"/>
            <a:ext cx="4826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0BF5F0-EB14-5442-9B60-2DC301909C5C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51204" name="Footer Placeholder 3">
            <a:extLst>
              <a:ext uri="{FF2B5EF4-FFF2-40B4-BE49-F238E27FC236}">
                <a16:creationId xmlns:a16="http://schemas.microsoft.com/office/drawing/2014/main" id="{E17B9D43-4B34-7FE4-E6C5-65E8019238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51205" name="Picture 3" descr="A diagram of a wire with arrows and letters&#10;&#10;Description automatically generated with medium confidence">
            <a:extLst>
              <a:ext uri="{FF2B5EF4-FFF2-40B4-BE49-F238E27FC236}">
                <a16:creationId xmlns:a16="http://schemas.microsoft.com/office/drawing/2014/main" id="{EFCB7046-1526-1C91-B799-BAC4C2C5C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769938"/>
            <a:ext cx="5918200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5">
            <a:extLst>
              <a:ext uri="{FF2B5EF4-FFF2-40B4-BE49-F238E27FC236}">
                <a16:creationId xmlns:a16="http://schemas.microsoft.com/office/drawing/2014/main" id="{299069AE-67A4-C097-C820-45D741311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5" t="-21542"/>
          <a:stretch>
            <a:fillRect/>
          </a:stretch>
        </p:blipFill>
        <p:spPr bwMode="auto">
          <a:xfrm>
            <a:off x="4648200" y="3813175"/>
            <a:ext cx="39655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6">
            <a:extLst>
              <a:ext uri="{FF2B5EF4-FFF2-40B4-BE49-F238E27FC236}">
                <a16:creationId xmlns:a16="http://schemas.microsoft.com/office/drawing/2014/main" id="{DAA52CB3-2D18-0737-F73C-BC487B0AEF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6" t="-7652" r="41200" b="-8031"/>
          <a:stretch>
            <a:fillRect/>
          </a:stretch>
        </p:blipFill>
        <p:spPr bwMode="auto">
          <a:xfrm>
            <a:off x="131763" y="3849688"/>
            <a:ext cx="4456112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1DCFDF-F5E8-4FEB-0E1D-A01E12F5D268}"/>
              </a:ext>
            </a:extLst>
          </p:cNvPr>
          <p:cNvSpPr txBox="1"/>
          <p:nvPr/>
        </p:nvSpPr>
        <p:spPr bwMode="auto">
          <a:xfrm>
            <a:off x="3746500" y="1328738"/>
            <a:ext cx="825500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CH" sz="2000" i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en-US" altLang="en-CH" sz="2000" i="0" baseline="-25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ub</a:t>
            </a:r>
            <a:r>
              <a:rPr lang="en-US" altLang="en-CH" sz="2000" i="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3">
            <a:extLst>
              <a:ext uri="{FF2B5EF4-FFF2-40B4-BE49-F238E27FC236}">
                <a16:creationId xmlns:a16="http://schemas.microsoft.com/office/drawing/2014/main" id="{7CDE78E3-F038-6954-7CC8-B37BA3693E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7138"/>
            <a:ext cx="6300788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6" name="Rectangle 12">
            <a:extLst>
              <a:ext uri="{FF2B5EF4-FFF2-40B4-BE49-F238E27FC236}">
                <a16:creationId xmlns:a16="http://schemas.microsoft.com/office/drawing/2014/main" id="{E328C391-B2BC-4120-5FF8-8087649A7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563" y="3505200"/>
            <a:ext cx="7756525" cy="768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52227" name="Title 1">
            <a:extLst>
              <a:ext uri="{FF2B5EF4-FFF2-40B4-BE49-F238E27FC236}">
                <a16:creationId xmlns:a16="http://schemas.microsoft.com/office/drawing/2014/main" id="{3BBB9E73-84A0-4146-E940-1017C5374E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41300"/>
            <a:ext cx="8458200" cy="538163"/>
          </a:xfrm>
        </p:spPr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Measurement ∣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V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ub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∣/∣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V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cb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∣ from 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(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→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K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ν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) </a:t>
            </a:r>
          </a:p>
        </p:txBody>
      </p:sp>
      <p:sp>
        <p:nvSpPr>
          <p:cNvPr id="52228" name="Content Placeholder 2">
            <a:extLst>
              <a:ext uri="{FF2B5EF4-FFF2-40B4-BE49-F238E27FC236}">
                <a16:creationId xmlns:a16="http://schemas.microsoft.com/office/drawing/2014/main" id="{3C95DF8B-072A-95EC-AC21-33EEC7AD17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54050" y="4389438"/>
            <a:ext cx="7772400" cy="536575"/>
          </a:xfrm>
        </p:spPr>
        <p:txBody>
          <a:bodyPr/>
          <a:lstStyle/>
          <a:p>
            <a:r>
              <a:rPr lang="en-US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First observation of </a:t>
            </a:r>
            <a:r>
              <a:rPr lang="en-US" altLang="en-CH" i="1">
                <a:solidFill>
                  <a:schemeClr val="accent2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chemeClr val="accent2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CH" i="1" baseline="30000">
                <a:solidFill>
                  <a:schemeClr val="accent2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→</a:t>
            </a:r>
            <a:r>
              <a:rPr lang="en-US" altLang="en-CH" i="1">
                <a:solidFill>
                  <a:schemeClr val="accent2"/>
                </a:solidFill>
                <a:ea typeface="ＭＳ Ｐゴシック" panose="020B0600070205080204" pitchFamily="34" charset="-128"/>
              </a:rPr>
              <a:t>K</a:t>
            </a:r>
            <a:r>
              <a:rPr lang="en-US" altLang="en-CH" i="1" baseline="30000">
                <a:solidFill>
                  <a:schemeClr val="accent2"/>
                </a:solidFill>
                <a:ea typeface="ＭＳ Ｐゴシック" panose="020B0600070205080204" pitchFamily="34" charset="-128"/>
              </a:rPr>
              <a:t>-</a:t>
            </a:r>
            <a:r>
              <a:rPr lang="en-US" altLang="en-CH" i="1">
                <a:solidFill>
                  <a:schemeClr val="accent2"/>
                </a:solidFill>
                <a:ea typeface="ＭＳ Ｐゴシック" panose="020B0600070205080204" pitchFamily="34" charset="-128"/>
              </a:rPr>
              <a:t>μ</a:t>
            </a:r>
            <a:r>
              <a:rPr lang="en-US" altLang="en-CH" i="1" baseline="30000">
                <a:solidFill>
                  <a:schemeClr val="accent2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chemeClr val="accent2"/>
                </a:solidFill>
                <a:ea typeface="ＭＳ Ｐゴシック" panose="020B0600070205080204" pitchFamily="34" charset="-128"/>
              </a:rPr>
              <a:t>ν </a:t>
            </a:r>
            <a:endParaRPr lang="en-US" altLang="en-CH">
              <a:solidFill>
                <a:schemeClr val="accent2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52229" name="Picture 5">
            <a:extLst>
              <a:ext uri="{FF2B5EF4-FFF2-40B4-BE49-F238E27FC236}">
                <a16:creationId xmlns:a16="http://schemas.microsoft.com/office/drawing/2014/main" id="{EFC8C311-46E4-44F1-D596-3549DEE8A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4543425"/>
            <a:ext cx="30622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6">
            <a:extLst>
              <a:ext uri="{FF2B5EF4-FFF2-40B4-BE49-F238E27FC236}">
                <a16:creationId xmlns:a16="http://schemas.microsoft.com/office/drawing/2014/main" id="{A7F11D66-B67D-0572-C4D3-5D59A3A4E8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3544888"/>
            <a:ext cx="62579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7">
            <a:extLst>
              <a:ext uri="{FF2B5EF4-FFF2-40B4-BE49-F238E27FC236}">
                <a16:creationId xmlns:a16="http://schemas.microsoft.com/office/drawing/2014/main" id="{6FA06BDA-97AD-3321-85C6-754BFD7ED7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3813175"/>
            <a:ext cx="73374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2" name="TextBox 8">
            <a:extLst>
              <a:ext uri="{FF2B5EF4-FFF2-40B4-BE49-F238E27FC236}">
                <a16:creationId xmlns:a16="http://schemas.microsoft.com/office/drawing/2014/main" id="{E913E874-62E4-AEC8-A571-5014B2D90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313" y="971550"/>
            <a:ext cx="1247775" cy="30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/>
              <a:t>q</a:t>
            </a:r>
            <a:r>
              <a:rPr lang="en-US" altLang="en-CH" sz="1400" b="0" i="0" baseline="30000"/>
              <a:t>2 </a:t>
            </a:r>
            <a:r>
              <a:rPr lang="en-US" altLang="en-CH" sz="1400" b="0" i="0"/>
              <a:t>&lt; 7 GeV</a:t>
            </a:r>
            <a:r>
              <a:rPr lang="en-US" altLang="en-CH" sz="1400" b="0" i="0" baseline="30000"/>
              <a:t>2</a:t>
            </a:r>
          </a:p>
        </p:txBody>
      </p:sp>
      <p:sp>
        <p:nvSpPr>
          <p:cNvPr id="52233" name="TextBox 9">
            <a:extLst>
              <a:ext uri="{FF2B5EF4-FFF2-40B4-BE49-F238E27FC236}">
                <a16:creationId xmlns:a16="http://schemas.microsoft.com/office/drawing/2014/main" id="{81D60E73-495A-AA32-97E9-E50F4EE39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3713" y="971550"/>
            <a:ext cx="1274762" cy="306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 b="0" i="0"/>
              <a:t>q</a:t>
            </a:r>
            <a:r>
              <a:rPr lang="en-US" altLang="en-CH" sz="1400" b="0" i="0" baseline="30000"/>
              <a:t>2</a:t>
            </a:r>
            <a:r>
              <a:rPr lang="en-US" altLang="en-CH" sz="1400" b="0" i="0"/>
              <a:t> &gt; 7 GeV</a:t>
            </a:r>
            <a:r>
              <a:rPr lang="en-US" altLang="en-CH" sz="1400" b="0" i="0" baseline="30000"/>
              <a:t>2</a:t>
            </a:r>
          </a:p>
        </p:txBody>
      </p:sp>
      <p:cxnSp>
        <p:nvCxnSpPr>
          <p:cNvPr id="52234" name="Straight Arrow Connector 9">
            <a:extLst>
              <a:ext uri="{FF2B5EF4-FFF2-40B4-BE49-F238E27FC236}">
                <a16:creationId xmlns:a16="http://schemas.microsoft.com/office/drawing/2014/main" id="{0DBE17F6-978C-0087-62A7-B9CD84AB79A5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683500" y="1701800"/>
            <a:ext cx="0" cy="306388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5" name="Straight Arrow Connector 9">
            <a:extLst>
              <a:ext uri="{FF2B5EF4-FFF2-40B4-BE49-F238E27FC236}">
                <a16:creationId xmlns:a16="http://schemas.microsoft.com/office/drawing/2014/main" id="{75D331CF-86F3-0CAF-5723-CD620CA93D5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728913" y="1585913"/>
            <a:ext cx="0" cy="306387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2236" name="Picture 13">
            <a:extLst>
              <a:ext uri="{FF2B5EF4-FFF2-40B4-BE49-F238E27FC236}">
                <a16:creationId xmlns:a16="http://schemas.microsoft.com/office/drawing/2014/main" id="{7D21E430-A177-279F-EF95-90EB24BE01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5195888"/>
            <a:ext cx="7754937" cy="690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7" name="Oval 15">
            <a:extLst>
              <a:ext uri="{FF2B5EF4-FFF2-40B4-BE49-F238E27FC236}">
                <a16:creationId xmlns:a16="http://schemas.microsoft.com/office/drawing/2014/main" id="{8A28F091-04B4-0992-CBF9-02B542F23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5157788"/>
            <a:ext cx="882650" cy="7667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52238" name="Oval 16">
            <a:extLst>
              <a:ext uri="{FF2B5EF4-FFF2-40B4-BE49-F238E27FC236}">
                <a16:creationId xmlns:a16="http://schemas.microsoft.com/office/drawing/2014/main" id="{28D3B890-D8B8-80EA-D24C-6399EAF4372F}"/>
              </a:ext>
            </a:extLst>
          </p:cNvPr>
          <p:cNvSpPr>
            <a:spLocks noChangeArrowheads="1"/>
          </p:cNvSpPr>
          <p:nvPr/>
        </p:nvSpPr>
        <p:spPr bwMode="auto">
          <a:xfrm rot="-395465">
            <a:off x="6499225" y="5181600"/>
            <a:ext cx="1490663" cy="81438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52239" name="Slide Number Placeholder 4">
            <a:extLst>
              <a:ext uri="{FF2B5EF4-FFF2-40B4-BE49-F238E27FC236}">
                <a16:creationId xmlns:a16="http://schemas.microsoft.com/office/drawing/2014/main" id="{A2103BAC-5092-9FC8-210E-70B7CC4F97EA}"/>
              </a:ext>
            </a:extLst>
          </p:cNvPr>
          <p:cNvSpPr txBox="1">
            <a:spLocks/>
          </p:cNvSpPr>
          <p:nvPr/>
        </p:nvSpPr>
        <p:spPr bwMode="auto">
          <a:xfrm>
            <a:off x="8604250" y="6462713"/>
            <a:ext cx="4826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0C3A87-CFDE-0B41-A7A1-41E141D16D33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cxnSp>
        <p:nvCxnSpPr>
          <p:cNvPr id="52240" name="Straight Connector 5">
            <a:extLst>
              <a:ext uri="{FF2B5EF4-FFF2-40B4-BE49-F238E27FC236}">
                <a16:creationId xmlns:a16="http://schemas.microsoft.com/office/drawing/2014/main" id="{F6454B87-EAC7-3F83-C7B2-FD88C94965D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712075" y="4889500"/>
            <a:ext cx="11128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2241" name="Picture 11">
            <a:extLst>
              <a:ext uri="{FF2B5EF4-FFF2-40B4-BE49-F238E27FC236}">
                <a16:creationId xmlns:a16="http://schemas.microsoft.com/office/drawing/2014/main" id="{2191725B-3EFE-5700-639A-BC63D4A730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239838"/>
            <a:ext cx="2555875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242" name="Straight Arrow Connector 9">
            <a:extLst>
              <a:ext uri="{FF2B5EF4-FFF2-40B4-BE49-F238E27FC236}">
                <a16:creationId xmlns:a16="http://schemas.microsoft.com/office/drawing/2014/main" id="{76A1439F-B678-485F-D56A-E406D9863C46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878513" y="1739900"/>
            <a:ext cx="0" cy="306388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243" name="Footer Placeholder 3">
            <a:extLst>
              <a:ext uri="{FF2B5EF4-FFF2-40B4-BE49-F238E27FC236}">
                <a16:creationId xmlns:a16="http://schemas.microsoft.com/office/drawing/2014/main" id="{710BB03E-22FD-277F-B017-A4BBE9E67F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52244" name="TextBox 21">
            <a:extLst>
              <a:ext uri="{FF2B5EF4-FFF2-40B4-BE49-F238E27FC236}">
                <a16:creationId xmlns:a16="http://schemas.microsoft.com/office/drawing/2014/main" id="{9AAF412D-1937-CD31-F574-7537AD681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1600" y="1047750"/>
            <a:ext cx="27670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800" b="0" i="0">
                <a:solidFill>
                  <a:srgbClr val="000000"/>
                </a:solidFill>
              </a:rPr>
              <a:t>LHCb, </a:t>
            </a:r>
            <a:r>
              <a:rPr lang="is-IS" altLang="en-CH" sz="800" b="0" i="0">
                <a:solidFill>
                  <a:schemeClr val="accent2"/>
                </a:solidFill>
                <a:hlinkClick r:id="rId8"/>
              </a:rPr>
              <a:t>arXiv:2012.05143</a:t>
            </a:r>
            <a:r>
              <a:rPr lang="is-IS" altLang="en-CH" sz="800" b="0" i="0">
                <a:solidFill>
                  <a:schemeClr val="accent2"/>
                </a:solidFill>
              </a:rPr>
              <a:t> </a:t>
            </a:r>
            <a:r>
              <a:rPr lang="is-IS" altLang="en-CH" sz="800" b="0" i="0">
                <a:solidFill>
                  <a:srgbClr val="000000"/>
                </a:solidFill>
              </a:rPr>
              <a:t>PRL126(2021)8, 081804</a:t>
            </a:r>
            <a:endParaRPr lang="en-US" altLang="en-CH" sz="900" b="0" i="0">
              <a:solidFill>
                <a:srgbClr val="000000"/>
              </a:solidFill>
            </a:endParaRPr>
          </a:p>
        </p:txBody>
      </p:sp>
      <p:sp>
        <p:nvSpPr>
          <p:cNvPr id="52245" name="TextBox 1">
            <a:extLst>
              <a:ext uri="{FF2B5EF4-FFF2-40B4-BE49-F238E27FC236}">
                <a16:creationId xmlns:a16="http://schemas.microsoft.com/office/drawing/2014/main" id="{A2D685EE-0E81-95C3-F902-EF7E379D02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8713" y="1624013"/>
            <a:ext cx="6588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200" b="0" i="0">
                <a:solidFill>
                  <a:schemeClr val="accent2"/>
                </a:solidFill>
              </a:rPr>
              <a:t>LCSR:</a:t>
            </a:r>
          </a:p>
        </p:txBody>
      </p:sp>
      <p:sp>
        <p:nvSpPr>
          <p:cNvPr id="52246" name="TextBox 23">
            <a:extLst>
              <a:ext uri="{FF2B5EF4-FFF2-40B4-BE49-F238E27FC236}">
                <a16:creationId xmlns:a16="http://schemas.microsoft.com/office/drawing/2014/main" id="{FECE7888-168F-EE3B-B66F-8895B65CD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1413" y="1931988"/>
            <a:ext cx="7667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200" b="0" i="0">
                <a:solidFill>
                  <a:schemeClr val="accent2"/>
                </a:solidFill>
              </a:rPr>
              <a:t>Lattice:</a:t>
            </a:r>
          </a:p>
        </p:txBody>
      </p:sp>
      <p:sp>
        <p:nvSpPr>
          <p:cNvPr id="52247" name="Rectangle 2">
            <a:extLst>
              <a:ext uri="{FF2B5EF4-FFF2-40B4-BE49-F238E27FC236}">
                <a16:creationId xmlns:a16="http://schemas.microsoft.com/office/drawing/2014/main" id="{B99404CA-918F-0C5E-5F51-989BEA7BB6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4638" y="1677988"/>
            <a:ext cx="2460625" cy="614362"/>
          </a:xfrm>
          <a:prstGeom prst="rect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10" descr="Chart, diagram&#10;&#10;Description automatically generated">
            <a:extLst>
              <a:ext uri="{FF2B5EF4-FFF2-40B4-BE49-F238E27FC236}">
                <a16:creationId xmlns:a16="http://schemas.microsoft.com/office/drawing/2014/main" id="{918B2993-C1AC-E0E7-63B8-A2923D71E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1" t="7178" r="4507"/>
          <a:stretch>
            <a:fillRect/>
          </a:stretch>
        </p:blipFill>
        <p:spPr bwMode="auto">
          <a:xfrm>
            <a:off x="-11113" y="817563"/>
            <a:ext cx="5849938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0" name="Title 1">
            <a:extLst>
              <a:ext uri="{FF2B5EF4-FFF2-40B4-BE49-F238E27FC236}">
                <a16:creationId xmlns:a16="http://schemas.microsoft.com/office/drawing/2014/main" id="{BD825C64-4670-82F4-E126-7E3901A9EF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CKM: recent results</a:t>
            </a:r>
          </a:p>
        </p:txBody>
      </p:sp>
      <p:grpSp>
        <p:nvGrpSpPr>
          <p:cNvPr id="53251" name="Group 13">
            <a:extLst>
              <a:ext uri="{FF2B5EF4-FFF2-40B4-BE49-F238E27FC236}">
                <a16:creationId xmlns:a16="http://schemas.microsoft.com/office/drawing/2014/main" id="{83ACE668-38E7-E313-983D-288A8C22F38E}"/>
              </a:ext>
            </a:extLst>
          </p:cNvPr>
          <p:cNvGrpSpPr>
            <a:grpSpLocks/>
          </p:cNvGrpSpPr>
          <p:nvPr/>
        </p:nvGrpSpPr>
        <p:grpSpPr bwMode="auto">
          <a:xfrm>
            <a:off x="2921000" y="2592388"/>
            <a:ext cx="1065213" cy="690562"/>
            <a:chOff x="2547515" y="1058156"/>
            <a:chExt cx="1066190" cy="1111403"/>
          </a:xfrm>
        </p:grpSpPr>
        <p:sp>
          <p:nvSpPr>
            <p:cNvPr id="53265" name="Oval 11">
              <a:extLst>
                <a:ext uri="{FF2B5EF4-FFF2-40B4-BE49-F238E27FC236}">
                  <a16:creationId xmlns:a16="http://schemas.microsoft.com/office/drawing/2014/main" id="{55D3BBB2-546C-3D46-9910-89463223E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515" y="1058156"/>
              <a:ext cx="1066190" cy="1111403"/>
            </a:xfrm>
            <a:prstGeom prst="ellipse">
              <a:avLst/>
            </a:prstGeom>
            <a:solidFill>
              <a:schemeClr val="bg1">
                <a:alpha val="89018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53266" name="TextBox 12">
              <a:extLst>
                <a:ext uri="{FF2B5EF4-FFF2-40B4-BE49-F238E27FC236}">
                  <a16:creationId xmlns:a16="http://schemas.microsoft.com/office/drawing/2014/main" id="{3E78701E-E27A-71C3-5164-89C6C41BE1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3682" y="1304477"/>
              <a:ext cx="737233" cy="5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sz="1800" b="0" i="0"/>
                <a:t>|V</a:t>
              </a:r>
              <a:r>
                <a:rPr lang="en-US" altLang="en-CH" sz="1800" b="0" i="0" baseline="-25000"/>
                <a:t>ub</a:t>
              </a:r>
              <a:r>
                <a:rPr lang="en-US" altLang="en-CH" sz="1800" b="0" i="0"/>
                <a:t>|</a:t>
              </a:r>
            </a:p>
          </p:txBody>
        </p:sp>
      </p:grpSp>
      <p:grpSp>
        <p:nvGrpSpPr>
          <p:cNvPr id="53252" name="Group 14">
            <a:extLst>
              <a:ext uri="{FF2B5EF4-FFF2-40B4-BE49-F238E27FC236}">
                <a16:creationId xmlns:a16="http://schemas.microsoft.com/office/drawing/2014/main" id="{E83FB091-C472-0976-2394-4C5F999E0979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2636838"/>
            <a:ext cx="692150" cy="608012"/>
            <a:chOff x="2662925" y="1217690"/>
            <a:chExt cx="660400" cy="783005"/>
          </a:xfrm>
        </p:grpSpPr>
        <p:sp>
          <p:nvSpPr>
            <p:cNvPr id="53263" name="Oval 15">
              <a:extLst>
                <a:ext uri="{FF2B5EF4-FFF2-40B4-BE49-F238E27FC236}">
                  <a16:creationId xmlns:a16="http://schemas.microsoft.com/office/drawing/2014/main" id="{00439DA7-9305-91D7-781C-947219633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925" y="1218727"/>
              <a:ext cx="660400" cy="781968"/>
            </a:xfrm>
            <a:prstGeom prst="ellipse">
              <a:avLst/>
            </a:prstGeom>
            <a:solidFill>
              <a:schemeClr val="bg1">
                <a:alpha val="90195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53264" name="TextBox 16">
              <a:extLst>
                <a:ext uri="{FF2B5EF4-FFF2-40B4-BE49-F238E27FC236}">
                  <a16:creationId xmlns:a16="http://schemas.microsoft.com/office/drawing/2014/main" id="{BF2DCBEA-A620-038A-0434-A0950194B5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9798" y="1217690"/>
              <a:ext cx="339937" cy="594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sz="2400" i="0">
                  <a:latin typeface="Times Bold" pitchFamily="121" charset="0"/>
                </a:rPr>
                <a:t>γ</a:t>
              </a:r>
            </a:p>
          </p:txBody>
        </p:sp>
      </p:grpSp>
      <p:grpSp>
        <p:nvGrpSpPr>
          <p:cNvPr id="53253" name="Group 17">
            <a:extLst>
              <a:ext uri="{FF2B5EF4-FFF2-40B4-BE49-F238E27FC236}">
                <a16:creationId xmlns:a16="http://schemas.microsoft.com/office/drawing/2014/main" id="{8925CC7B-976C-F104-FDFA-4FFFA931021E}"/>
              </a:ext>
            </a:extLst>
          </p:cNvPr>
          <p:cNvGrpSpPr>
            <a:grpSpLocks/>
          </p:cNvGrpSpPr>
          <p:nvPr/>
        </p:nvGrpSpPr>
        <p:grpSpPr bwMode="auto">
          <a:xfrm>
            <a:off x="2690813" y="946150"/>
            <a:ext cx="1152525" cy="569913"/>
            <a:chOff x="2459725" y="1086295"/>
            <a:chExt cx="914400" cy="914400"/>
          </a:xfrm>
        </p:grpSpPr>
        <p:sp>
          <p:nvSpPr>
            <p:cNvPr id="53261" name="Oval 18">
              <a:extLst>
                <a:ext uri="{FF2B5EF4-FFF2-40B4-BE49-F238E27FC236}">
                  <a16:creationId xmlns:a16="http://schemas.microsoft.com/office/drawing/2014/main" id="{B1153169-9626-21C7-8B87-C903FD92D4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725" y="1086295"/>
              <a:ext cx="914400" cy="914400"/>
            </a:xfrm>
            <a:prstGeom prst="ellipse">
              <a:avLst/>
            </a:prstGeom>
            <a:solidFill>
              <a:schemeClr val="bg1">
                <a:alpha val="90195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53262" name="TextBox 19">
              <a:extLst>
                <a:ext uri="{FF2B5EF4-FFF2-40B4-BE49-F238E27FC236}">
                  <a16:creationId xmlns:a16="http://schemas.microsoft.com/office/drawing/2014/main" id="{076565A3-A72D-155F-EB3D-E12AD2932C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1750" y="1272474"/>
              <a:ext cx="517193" cy="59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sz="1800" b="0" i="0"/>
                <a:t>Δm</a:t>
              </a:r>
              <a:r>
                <a:rPr lang="en-US" altLang="en-CH" sz="1800" b="0" i="0" baseline="-25000"/>
                <a:t>s</a:t>
              </a:r>
            </a:p>
          </p:txBody>
        </p:sp>
      </p:grpSp>
      <p:sp>
        <p:nvSpPr>
          <p:cNvPr id="53254" name="Slide Number Placeholder 4">
            <a:extLst>
              <a:ext uri="{FF2B5EF4-FFF2-40B4-BE49-F238E27FC236}">
                <a16:creationId xmlns:a16="http://schemas.microsoft.com/office/drawing/2014/main" id="{6FBC6719-9253-90A7-CE6C-F887604F58B6}"/>
              </a:ext>
            </a:extLst>
          </p:cNvPr>
          <p:cNvSpPr txBox="1">
            <a:spLocks/>
          </p:cNvSpPr>
          <p:nvPr/>
        </p:nvSpPr>
        <p:spPr bwMode="auto">
          <a:xfrm>
            <a:off x="8604250" y="6462713"/>
            <a:ext cx="4826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8E21636-52FA-9E45-92E2-116466AE4BD8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grpSp>
        <p:nvGrpSpPr>
          <p:cNvPr id="53255" name="Group 14">
            <a:extLst>
              <a:ext uri="{FF2B5EF4-FFF2-40B4-BE49-F238E27FC236}">
                <a16:creationId xmlns:a16="http://schemas.microsoft.com/office/drawing/2014/main" id="{8A934A62-B402-69FF-10F3-FDA69AC969A6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1358900"/>
            <a:ext cx="871538" cy="606425"/>
            <a:chOff x="2662924" y="1218727"/>
            <a:chExt cx="831971" cy="781968"/>
          </a:xfrm>
        </p:grpSpPr>
        <p:sp>
          <p:nvSpPr>
            <p:cNvPr id="53259" name="Oval 15">
              <a:extLst>
                <a:ext uri="{FF2B5EF4-FFF2-40B4-BE49-F238E27FC236}">
                  <a16:creationId xmlns:a16="http://schemas.microsoft.com/office/drawing/2014/main" id="{616611E4-AEBC-0F19-C146-AA65C4206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924" y="1218727"/>
              <a:ext cx="831970" cy="781968"/>
            </a:xfrm>
            <a:prstGeom prst="ellipse">
              <a:avLst/>
            </a:prstGeom>
            <a:solidFill>
              <a:schemeClr val="bg1">
                <a:alpha val="90195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53260" name="TextBox 16">
              <a:extLst>
                <a:ext uri="{FF2B5EF4-FFF2-40B4-BE49-F238E27FC236}">
                  <a16:creationId xmlns:a16="http://schemas.microsoft.com/office/drawing/2014/main" id="{811FF9EF-0A79-2370-5EFE-95B5978CFF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9382" y="1352078"/>
              <a:ext cx="815513" cy="515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b="0" i="0"/>
                <a:t>sin2</a:t>
              </a:r>
              <a:r>
                <a:rPr lang="en-US" altLang="en-CH" b="0" i="0">
                  <a:latin typeface="Symbol" pitchFamily="2" charset="2"/>
                </a:rPr>
                <a:t>b</a:t>
              </a:r>
            </a:p>
          </p:txBody>
        </p:sp>
      </p:grpSp>
      <p:sp>
        <p:nvSpPr>
          <p:cNvPr id="53256" name="TextBox 12">
            <a:extLst>
              <a:ext uri="{FF2B5EF4-FFF2-40B4-BE49-F238E27FC236}">
                <a16:creationId xmlns:a16="http://schemas.microsoft.com/office/drawing/2014/main" id="{F34C36E9-4722-E2AB-BACB-1422FEC3F9B1}"/>
              </a:ext>
            </a:extLst>
          </p:cNvPr>
          <p:cNvSpPr txBox="1">
            <a:spLocks noChangeArrowheads="1"/>
          </p:cNvSpPr>
          <p:nvPr/>
        </p:nvSpPr>
        <p:spPr bwMode="auto">
          <a:xfrm rot="-3776616">
            <a:off x="1699419" y="2440781"/>
            <a:ext cx="717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800" b="0" i="0"/>
              <a:t>~V</a:t>
            </a:r>
            <a:r>
              <a:rPr lang="en-US" altLang="en-CH" sz="1800" b="0" i="0" baseline="-25000"/>
              <a:t>ub</a:t>
            </a:r>
            <a:endParaRPr lang="en-US" altLang="en-CH" sz="1800" b="0" i="0"/>
          </a:p>
        </p:txBody>
      </p:sp>
      <p:sp>
        <p:nvSpPr>
          <p:cNvPr id="53257" name="TextBox 12">
            <a:extLst>
              <a:ext uri="{FF2B5EF4-FFF2-40B4-BE49-F238E27FC236}">
                <a16:creationId xmlns:a16="http://schemas.microsoft.com/office/drawing/2014/main" id="{30867532-7FCF-9B4B-D3F5-257C30671358}"/>
              </a:ext>
            </a:extLst>
          </p:cNvPr>
          <p:cNvSpPr txBox="1">
            <a:spLocks noChangeArrowheads="1"/>
          </p:cNvSpPr>
          <p:nvPr/>
        </p:nvSpPr>
        <p:spPr bwMode="auto">
          <a:xfrm rot="1066554">
            <a:off x="3678238" y="2200275"/>
            <a:ext cx="687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800" b="0" i="0"/>
              <a:t>~V</a:t>
            </a:r>
            <a:r>
              <a:rPr lang="en-US" altLang="en-CH" sz="1800" b="0" i="0" baseline="-25000"/>
              <a:t>td</a:t>
            </a:r>
            <a:endParaRPr lang="en-US" altLang="en-CH" sz="1800" b="0" i="0"/>
          </a:p>
        </p:txBody>
      </p:sp>
      <p:sp>
        <p:nvSpPr>
          <p:cNvPr id="53258" name="Footer Placeholder 2">
            <a:extLst>
              <a:ext uri="{FF2B5EF4-FFF2-40B4-BE49-F238E27FC236}">
                <a16:creationId xmlns:a16="http://schemas.microsoft.com/office/drawing/2014/main" id="{530D3AEC-DAC7-D3E4-F619-E45D1843362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05A0DE-481A-9A34-B86C-0CEE0C60A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813" y="1998663"/>
            <a:ext cx="2679700" cy="1438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274" name="Picture 10" descr="Chart, diagram&#10;&#10;Description automatically generated">
            <a:extLst>
              <a:ext uri="{FF2B5EF4-FFF2-40B4-BE49-F238E27FC236}">
                <a16:creationId xmlns:a16="http://schemas.microsoft.com/office/drawing/2014/main" id="{0B696826-78BA-21F5-FFA8-6BFE1C0CA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1" t="7178" r="4507"/>
          <a:stretch>
            <a:fillRect/>
          </a:stretch>
        </p:blipFill>
        <p:spPr bwMode="auto">
          <a:xfrm>
            <a:off x="-11113" y="817563"/>
            <a:ext cx="5849938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Title 1">
            <a:extLst>
              <a:ext uri="{FF2B5EF4-FFF2-40B4-BE49-F238E27FC236}">
                <a16:creationId xmlns:a16="http://schemas.microsoft.com/office/drawing/2014/main" id="{06F0B802-03FB-8BBD-588A-93E8CF59FE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CKM: recent results</a:t>
            </a:r>
          </a:p>
        </p:txBody>
      </p:sp>
      <p:grpSp>
        <p:nvGrpSpPr>
          <p:cNvPr id="54276" name="Group 13">
            <a:extLst>
              <a:ext uri="{FF2B5EF4-FFF2-40B4-BE49-F238E27FC236}">
                <a16:creationId xmlns:a16="http://schemas.microsoft.com/office/drawing/2014/main" id="{368320B8-DB3E-825B-D191-191855136C16}"/>
              </a:ext>
            </a:extLst>
          </p:cNvPr>
          <p:cNvGrpSpPr>
            <a:grpSpLocks/>
          </p:cNvGrpSpPr>
          <p:nvPr/>
        </p:nvGrpSpPr>
        <p:grpSpPr bwMode="auto">
          <a:xfrm>
            <a:off x="2921000" y="2592388"/>
            <a:ext cx="1065213" cy="690562"/>
            <a:chOff x="2547515" y="1058156"/>
            <a:chExt cx="1066190" cy="1111403"/>
          </a:xfrm>
        </p:grpSpPr>
        <p:sp>
          <p:nvSpPr>
            <p:cNvPr id="54302" name="Oval 11">
              <a:extLst>
                <a:ext uri="{FF2B5EF4-FFF2-40B4-BE49-F238E27FC236}">
                  <a16:creationId xmlns:a16="http://schemas.microsoft.com/office/drawing/2014/main" id="{CDC92BDF-1D8F-F54F-1B97-11F54F52F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515" y="1058156"/>
              <a:ext cx="1066190" cy="1111403"/>
            </a:xfrm>
            <a:prstGeom prst="ellipse">
              <a:avLst/>
            </a:prstGeom>
            <a:solidFill>
              <a:schemeClr val="bg1">
                <a:alpha val="89018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54303" name="TextBox 12">
              <a:extLst>
                <a:ext uri="{FF2B5EF4-FFF2-40B4-BE49-F238E27FC236}">
                  <a16:creationId xmlns:a16="http://schemas.microsoft.com/office/drawing/2014/main" id="{3C0FBA16-51DF-88BC-3C8B-DCDA10698B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3682" y="1304477"/>
              <a:ext cx="737233" cy="5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sz="1800" b="0" i="0"/>
                <a:t>|V</a:t>
              </a:r>
              <a:r>
                <a:rPr lang="en-US" altLang="en-CH" sz="1800" b="0" i="0" baseline="-25000"/>
                <a:t>ub</a:t>
              </a:r>
              <a:r>
                <a:rPr lang="en-US" altLang="en-CH" sz="1800" b="0" i="0"/>
                <a:t>|</a:t>
              </a:r>
            </a:p>
          </p:txBody>
        </p:sp>
      </p:grpSp>
      <p:grpSp>
        <p:nvGrpSpPr>
          <p:cNvPr id="54277" name="Group 14">
            <a:extLst>
              <a:ext uri="{FF2B5EF4-FFF2-40B4-BE49-F238E27FC236}">
                <a16:creationId xmlns:a16="http://schemas.microsoft.com/office/drawing/2014/main" id="{FE00BE6B-D562-6035-5E74-9579FA2D9389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2636838"/>
            <a:ext cx="692150" cy="608012"/>
            <a:chOff x="2662925" y="1217690"/>
            <a:chExt cx="660400" cy="783005"/>
          </a:xfrm>
        </p:grpSpPr>
        <p:sp>
          <p:nvSpPr>
            <p:cNvPr id="54300" name="Oval 15">
              <a:extLst>
                <a:ext uri="{FF2B5EF4-FFF2-40B4-BE49-F238E27FC236}">
                  <a16:creationId xmlns:a16="http://schemas.microsoft.com/office/drawing/2014/main" id="{F9E5D8F8-50BE-DB4E-ACC4-B71650E36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925" y="1218727"/>
              <a:ext cx="660400" cy="781968"/>
            </a:xfrm>
            <a:prstGeom prst="ellipse">
              <a:avLst/>
            </a:prstGeom>
            <a:solidFill>
              <a:schemeClr val="bg1">
                <a:alpha val="90195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54301" name="TextBox 16">
              <a:extLst>
                <a:ext uri="{FF2B5EF4-FFF2-40B4-BE49-F238E27FC236}">
                  <a16:creationId xmlns:a16="http://schemas.microsoft.com/office/drawing/2014/main" id="{21853680-2DAA-290F-3F78-2927F429B3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9798" y="1217690"/>
              <a:ext cx="339937" cy="594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sz="2400" i="0">
                  <a:latin typeface="Times Bold" pitchFamily="121" charset="0"/>
                </a:rPr>
                <a:t>γ</a:t>
              </a:r>
            </a:p>
          </p:txBody>
        </p:sp>
      </p:grpSp>
      <p:grpSp>
        <p:nvGrpSpPr>
          <p:cNvPr id="54278" name="Group 17">
            <a:extLst>
              <a:ext uri="{FF2B5EF4-FFF2-40B4-BE49-F238E27FC236}">
                <a16:creationId xmlns:a16="http://schemas.microsoft.com/office/drawing/2014/main" id="{960764D7-B1F4-F5CD-2FE7-D5870002DF7F}"/>
              </a:ext>
            </a:extLst>
          </p:cNvPr>
          <p:cNvGrpSpPr>
            <a:grpSpLocks/>
          </p:cNvGrpSpPr>
          <p:nvPr/>
        </p:nvGrpSpPr>
        <p:grpSpPr bwMode="auto">
          <a:xfrm>
            <a:off x="2690813" y="946150"/>
            <a:ext cx="1152525" cy="569913"/>
            <a:chOff x="2459725" y="1086295"/>
            <a:chExt cx="914400" cy="914400"/>
          </a:xfrm>
        </p:grpSpPr>
        <p:sp>
          <p:nvSpPr>
            <p:cNvPr id="54298" name="Oval 18">
              <a:extLst>
                <a:ext uri="{FF2B5EF4-FFF2-40B4-BE49-F238E27FC236}">
                  <a16:creationId xmlns:a16="http://schemas.microsoft.com/office/drawing/2014/main" id="{18EDBAE7-5A02-DC72-E0F8-156CC73C7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725" y="1086295"/>
              <a:ext cx="914400" cy="914400"/>
            </a:xfrm>
            <a:prstGeom prst="ellipse">
              <a:avLst/>
            </a:prstGeom>
            <a:solidFill>
              <a:schemeClr val="bg1">
                <a:alpha val="90195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54299" name="TextBox 19">
              <a:extLst>
                <a:ext uri="{FF2B5EF4-FFF2-40B4-BE49-F238E27FC236}">
                  <a16:creationId xmlns:a16="http://schemas.microsoft.com/office/drawing/2014/main" id="{7426C407-7B53-FBC2-2F27-CA143C9A6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1750" y="1272474"/>
              <a:ext cx="517193" cy="59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sz="1800" b="0" i="0"/>
                <a:t>Δm</a:t>
              </a:r>
              <a:r>
                <a:rPr lang="en-US" altLang="en-CH" sz="1800" b="0" i="0" baseline="-25000"/>
                <a:t>s</a:t>
              </a:r>
            </a:p>
          </p:txBody>
        </p:sp>
      </p:grpSp>
      <p:sp>
        <p:nvSpPr>
          <p:cNvPr id="54279" name="Slide Number Placeholder 4">
            <a:extLst>
              <a:ext uri="{FF2B5EF4-FFF2-40B4-BE49-F238E27FC236}">
                <a16:creationId xmlns:a16="http://schemas.microsoft.com/office/drawing/2014/main" id="{993339F0-9A1D-087B-F6D5-0A2EC3381B3D}"/>
              </a:ext>
            </a:extLst>
          </p:cNvPr>
          <p:cNvSpPr txBox="1">
            <a:spLocks/>
          </p:cNvSpPr>
          <p:nvPr/>
        </p:nvSpPr>
        <p:spPr bwMode="auto">
          <a:xfrm>
            <a:off x="8604250" y="6462713"/>
            <a:ext cx="4826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E0BBF5-5E98-BC44-942F-1FFAB4B48457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grpSp>
        <p:nvGrpSpPr>
          <p:cNvPr id="54280" name="Group 14">
            <a:extLst>
              <a:ext uri="{FF2B5EF4-FFF2-40B4-BE49-F238E27FC236}">
                <a16:creationId xmlns:a16="http://schemas.microsoft.com/office/drawing/2014/main" id="{103CF7C5-D76E-D1B8-6534-65D40B6F6CC6}"/>
              </a:ext>
            </a:extLst>
          </p:cNvPr>
          <p:cNvGrpSpPr>
            <a:grpSpLocks/>
          </p:cNvGrpSpPr>
          <p:nvPr/>
        </p:nvGrpSpPr>
        <p:grpSpPr bwMode="auto">
          <a:xfrm>
            <a:off x="1000125" y="1358900"/>
            <a:ext cx="871538" cy="606425"/>
            <a:chOff x="2662924" y="1218727"/>
            <a:chExt cx="831971" cy="781968"/>
          </a:xfrm>
        </p:grpSpPr>
        <p:sp>
          <p:nvSpPr>
            <p:cNvPr id="54296" name="Oval 15">
              <a:extLst>
                <a:ext uri="{FF2B5EF4-FFF2-40B4-BE49-F238E27FC236}">
                  <a16:creationId xmlns:a16="http://schemas.microsoft.com/office/drawing/2014/main" id="{4C899B08-613F-6674-1D92-862AB0458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924" y="1218727"/>
              <a:ext cx="831970" cy="781968"/>
            </a:xfrm>
            <a:prstGeom prst="ellipse">
              <a:avLst/>
            </a:prstGeom>
            <a:solidFill>
              <a:schemeClr val="bg1">
                <a:alpha val="90195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CH" altLang="en-CH" sz="1400" b="0" i="0"/>
            </a:p>
          </p:txBody>
        </p:sp>
        <p:sp>
          <p:nvSpPr>
            <p:cNvPr id="54297" name="TextBox 16">
              <a:extLst>
                <a:ext uri="{FF2B5EF4-FFF2-40B4-BE49-F238E27FC236}">
                  <a16:creationId xmlns:a16="http://schemas.microsoft.com/office/drawing/2014/main" id="{B8509B9E-F745-88BC-9E20-D6A14EA7EB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9382" y="1352078"/>
              <a:ext cx="815513" cy="515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50000"/>
                </a:spcBef>
                <a:buChar char="–"/>
                <a:defRPr sz="16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50000"/>
                </a:spcBef>
                <a:buChar char="•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50000"/>
                </a:spcBef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5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CH" b="0" i="0"/>
                <a:t>sin2</a:t>
              </a:r>
              <a:r>
                <a:rPr lang="en-US" altLang="en-CH" b="0" i="0">
                  <a:latin typeface="Symbol" pitchFamily="2" charset="2"/>
                </a:rPr>
                <a:t>b</a:t>
              </a:r>
            </a:p>
          </p:txBody>
        </p:sp>
      </p:grpSp>
      <p:sp>
        <p:nvSpPr>
          <p:cNvPr id="54281" name="TextBox 12">
            <a:extLst>
              <a:ext uri="{FF2B5EF4-FFF2-40B4-BE49-F238E27FC236}">
                <a16:creationId xmlns:a16="http://schemas.microsoft.com/office/drawing/2014/main" id="{E29A52B8-7260-161B-360E-FE89D1BF44B2}"/>
              </a:ext>
            </a:extLst>
          </p:cNvPr>
          <p:cNvSpPr txBox="1">
            <a:spLocks noChangeArrowheads="1"/>
          </p:cNvSpPr>
          <p:nvPr/>
        </p:nvSpPr>
        <p:spPr bwMode="auto">
          <a:xfrm rot="-3776616">
            <a:off x="1699419" y="2440781"/>
            <a:ext cx="717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800" b="0" i="0"/>
              <a:t>~V</a:t>
            </a:r>
            <a:r>
              <a:rPr lang="en-US" altLang="en-CH" sz="1800" b="0" i="0" baseline="-25000"/>
              <a:t>ub</a:t>
            </a:r>
            <a:endParaRPr lang="en-US" altLang="en-CH" sz="1800" b="0" i="0"/>
          </a:p>
        </p:txBody>
      </p:sp>
      <p:sp>
        <p:nvSpPr>
          <p:cNvPr id="54282" name="TextBox 12">
            <a:extLst>
              <a:ext uri="{FF2B5EF4-FFF2-40B4-BE49-F238E27FC236}">
                <a16:creationId xmlns:a16="http://schemas.microsoft.com/office/drawing/2014/main" id="{B25803FF-B986-7B05-6FF0-2214345D34C6}"/>
              </a:ext>
            </a:extLst>
          </p:cNvPr>
          <p:cNvSpPr txBox="1">
            <a:spLocks noChangeArrowheads="1"/>
          </p:cNvSpPr>
          <p:nvPr/>
        </p:nvSpPr>
        <p:spPr bwMode="auto">
          <a:xfrm rot="1066554">
            <a:off x="3678238" y="2200275"/>
            <a:ext cx="687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800" b="0" i="0"/>
              <a:t>~V</a:t>
            </a:r>
            <a:r>
              <a:rPr lang="en-US" altLang="en-CH" sz="1800" b="0" i="0" baseline="-25000"/>
              <a:t>td</a:t>
            </a:r>
            <a:endParaRPr lang="en-US" altLang="en-CH" sz="1800" b="0" i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94D2361-CBC3-0537-0FB6-59DDFBB3F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8" y="3887788"/>
            <a:ext cx="5368925" cy="215265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CH" sz="1800" dirty="0">
                <a:solidFill>
                  <a:schemeClr val="accent2"/>
                </a:solidFill>
              </a:rPr>
              <a:t>So far so good, but stay vigilant…</a:t>
            </a:r>
          </a:p>
          <a:p>
            <a:pPr marL="449263" lvl="1" indent="-217488">
              <a:defRPr/>
            </a:pPr>
            <a:r>
              <a:rPr lang="en-CH" sz="1400" dirty="0"/>
              <a:t>V</a:t>
            </a:r>
            <a:r>
              <a:rPr lang="en-CH" sz="1400" baseline="-25000" dirty="0"/>
              <a:t>ub</a:t>
            </a:r>
            <a:r>
              <a:rPr lang="en-CH" sz="1400" dirty="0"/>
              <a:t> and V</a:t>
            </a:r>
            <a:r>
              <a:rPr lang="en-CH" sz="1400" baseline="-25000" dirty="0"/>
              <a:t>cb</a:t>
            </a:r>
            <a:r>
              <a:rPr lang="en-CH" sz="1400" dirty="0"/>
              <a:t> : incl. and excl. measurements differ…</a:t>
            </a:r>
          </a:p>
          <a:p>
            <a:pPr marL="449263" lvl="1" indent="-217488">
              <a:defRPr/>
            </a:pPr>
            <a:r>
              <a:rPr lang="en-CH" sz="1400" dirty="0"/>
              <a:t>V</a:t>
            </a:r>
            <a:r>
              <a:rPr lang="en-CH" sz="1400" baseline="-25000" dirty="0"/>
              <a:t>us</a:t>
            </a:r>
            <a:r>
              <a:rPr lang="en-CH" sz="1400" dirty="0"/>
              <a:t>: too small for unitarity (Cabibbo angle anomaly)</a:t>
            </a:r>
          </a:p>
          <a:p>
            <a:pPr marL="449263" lvl="1" indent="-217488">
              <a:defRPr/>
            </a:pPr>
            <a:r>
              <a:rPr lang="en-CH" sz="1400" dirty="0"/>
              <a:t>K</a:t>
            </a:r>
            <a:r>
              <a:rPr lang="en-CH" sz="1400" dirty="0">
                <a:latin typeface="Symbol" pitchFamily="2" charset="2"/>
              </a:rPr>
              <a:t>p</a:t>
            </a:r>
            <a:r>
              <a:rPr lang="en-CH" sz="1400" dirty="0"/>
              <a:t> puzzle: CP asymmetries should be related through isospin symmetry…</a:t>
            </a:r>
          </a:p>
          <a:p>
            <a:pPr marL="449263" lvl="1" indent="-217488">
              <a:defRPr/>
            </a:pPr>
            <a:r>
              <a:rPr lang="en-CH" sz="1400" dirty="0"/>
              <a:t>BR(</a:t>
            </a:r>
            <a:r>
              <a:rPr lang="en-CH" sz="1400" i="1" dirty="0"/>
              <a:t>B </a:t>
            </a:r>
            <a:r>
              <a:rPr lang="en-US" altLang="en-CH" sz="1400" i="1" dirty="0"/>
              <a:t>→ </a:t>
            </a:r>
            <a:r>
              <a:rPr lang="en-CH" sz="1400" i="1" dirty="0"/>
              <a:t>Dh</a:t>
            </a:r>
            <a:r>
              <a:rPr lang="en-CH" sz="1400" dirty="0"/>
              <a:t>): Factorisation?</a:t>
            </a:r>
          </a:p>
          <a:p>
            <a:pPr marL="449263" lvl="1" indent="-217488">
              <a:defRPr/>
            </a:pPr>
            <a:r>
              <a:rPr lang="en-CH" sz="1400" dirty="0"/>
              <a:t>…</a:t>
            </a:r>
          </a:p>
          <a:p>
            <a:pPr lvl="1">
              <a:defRPr/>
            </a:pPr>
            <a:endParaRPr lang="en-CH" sz="1400" dirty="0"/>
          </a:p>
        </p:txBody>
      </p:sp>
      <p:sp>
        <p:nvSpPr>
          <p:cNvPr id="54284" name="TextBox 4">
            <a:extLst>
              <a:ext uri="{FF2B5EF4-FFF2-40B4-BE49-F238E27FC236}">
                <a16:creationId xmlns:a16="http://schemas.microsoft.com/office/drawing/2014/main" id="{4CEFC376-E4B5-FB78-7E7D-CA7380C1F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2925" y="1816100"/>
            <a:ext cx="1954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800" b="0" i="0"/>
              <a:t>Crivellin et al, arXiv:</a:t>
            </a:r>
            <a:r>
              <a:rPr lang="en-CH" altLang="en-CH" sz="800" b="0" i="0">
                <a:hlinkClick r:id="rId4"/>
              </a:rPr>
              <a:t>2212.06862</a:t>
            </a:r>
            <a:r>
              <a:rPr lang="en-CH" altLang="en-CH" sz="800" b="0" i="0"/>
              <a:t> 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C85C59BC-AA17-EC3F-CCB9-3D995350AA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6988" y="165100"/>
            <a:ext cx="2676525" cy="16891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286" name="TextBox 8">
            <a:extLst>
              <a:ext uri="{FF2B5EF4-FFF2-40B4-BE49-F238E27FC236}">
                <a16:creationId xmlns:a16="http://schemas.microsoft.com/office/drawing/2014/main" id="{F900612C-C349-042A-9637-61352486F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0075" y="-26988"/>
            <a:ext cx="8572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800" b="0" i="0"/>
              <a:t>HFLAV, 2021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4B9AC5-27FC-FA1B-194C-D65E7BCEED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7625" y="3621088"/>
            <a:ext cx="2667000" cy="1438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288" name="TextBox 10">
            <a:extLst>
              <a:ext uri="{FF2B5EF4-FFF2-40B4-BE49-F238E27FC236}">
                <a16:creationId xmlns:a16="http://schemas.microsoft.com/office/drawing/2014/main" id="{1EBEFB8B-692B-5F9D-A77E-0B8DE8476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0950" y="3429000"/>
            <a:ext cx="28495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800" b="0" i="0"/>
              <a:t>Fleischer, Jaarsma, Malami, Vos, arXiv:</a:t>
            </a:r>
            <a:r>
              <a:rPr lang="en-CH" altLang="en-CH" sz="800" b="0" i="0">
                <a:hlinkClick r:id="rId7"/>
              </a:rPr>
              <a:t>1806.08783</a:t>
            </a:r>
            <a:endParaRPr lang="en-CH" altLang="en-CH" sz="800" b="0" i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EA0EF4-CCE1-9741-20AB-53238E88D9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7788" y="5233988"/>
            <a:ext cx="2636837" cy="15525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290" name="TextBox 12">
            <a:extLst>
              <a:ext uri="{FF2B5EF4-FFF2-40B4-BE49-F238E27FC236}">
                <a16:creationId xmlns:a16="http://schemas.microsoft.com/office/drawing/2014/main" id="{E1AEFF76-658C-A4BF-D5EA-C010FCE43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7050" y="5046663"/>
            <a:ext cx="23034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800" b="0" i="0"/>
              <a:t>Skidmore, 2 Jun 2022, Siegen Workshop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0B0E1D1-3B03-1F66-80D8-89CED09F1B4A}"/>
              </a:ext>
            </a:extLst>
          </p:cNvPr>
          <p:cNvCxnSpPr>
            <a:cxnSpLocks/>
          </p:cNvCxnSpPr>
          <p:nvPr/>
        </p:nvCxnSpPr>
        <p:spPr bwMode="auto">
          <a:xfrm flipV="1">
            <a:off x="7862888" y="673100"/>
            <a:ext cx="465137" cy="2698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triangle" w="lg" len="med"/>
            <a:tailEnd type="triangl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5BC6EFD-387E-7924-E1B9-C826596B8F24}"/>
              </a:ext>
            </a:extLst>
          </p:cNvPr>
          <p:cNvCxnSpPr>
            <a:cxnSpLocks/>
          </p:cNvCxnSpPr>
          <p:nvPr/>
        </p:nvCxnSpPr>
        <p:spPr bwMode="auto">
          <a:xfrm flipV="1">
            <a:off x="7900988" y="2425700"/>
            <a:ext cx="357187" cy="1666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triangle" w="lg" len="med"/>
            <a:tailEnd type="triangl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81A4D68-B834-32A8-AB48-FE3169E088B9}"/>
              </a:ext>
            </a:extLst>
          </p:cNvPr>
          <p:cNvCxnSpPr>
            <a:cxnSpLocks/>
          </p:cNvCxnSpPr>
          <p:nvPr/>
        </p:nvCxnSpPr>
        <p:spPr bwMode="auto">
          <a:xfrm>
            <a:off x="7493000" y="3733800"/>
            <a:ext cx="369888" cy="3937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triangle" w="lg" len="med"/>
            <a:tailEnd type="triangl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0DE507E-9E8F-C40D-4C17-96B605FBD61F}"/>
              </a:ext>
            </a:extLst>
          </p:cNvPr>
          <p:cNvCxnSpPr>
            <a:cxnSpLocks/>
          </p:cNvCxnSpPr>
          <p:nvPr/>
        </p:nvCxnSpPr>
        <p:spPr bwMode="auto">
          <a:xfrm>
            <a:off x="7489825" y="5857875"/>
            <a:ext cx="65405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triangle" w="lg" len="med"/>
            <a:tailEnd type="triangl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54295" name="Footer Placeholder 2">
            <a:extLst>
              <a:ext uri="{FF2B5EF4-FFF2-40B4-BE49-F238E27FC236}">
                <a16:creationId xmlns:a16="http://schemas.microsoft.com/office/drawing/2014/main" id="{74FA8E52-5A09-A4F7-D14C-F05960BEF0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2581275"/>
            <a:ext cx="3600450" cy="1901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3491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81275"/>
            <a:ext cx="3600450" cy="1901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3492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475" y="131763"/>
            <a:ext cx="1736725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3493" name="Object 1"/>
          <p:cNvGraphicFramePr>
            <a:graphicFrameLocks noChangeAspect="1"/>
          </p:cNvGraphicFramePr>
          <p:nvPr/>
        </p:nvGraphicFramePr>
        <p:xfrm>
          <a:off x="3903663" y="4589463"/>
          <a:ext cx="1676400" cy="101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36600" imgH="444500" progId="Equation.3">
                  <p:embed/>
                </p:oleObj>
              </mc:Choice>
              <mc:Fallback>
                <p:oleObj name="Equation" r:id="rId6" imgW="736600" imgH="444500" progId="Equation.3">
                  <p:embed/>
                  <p:pic>
                    <p:nvPicPr>
                      <p:cNvPr id="63493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3663" y="4589463"/>
                        <a:ext cx="1676400" cy="1011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</a:rPr>
              <a:t>Historical perspective: W</a:t>
            </a:r>
          </a:p>
        </p:txBody>
      </p:sp>
      <p:sp>
        <p:nvSpPr>
          <p:cNvPr id="63495" name="Content Placeholder 2"/>
          <p:cNvSpPr>
            <a:spLocks noGrp="1"/>
          </p:cNvSpPr>
          <p:nvPr>
            <p:ph idx="1"/>
          </p:nvPr>
        </p:nvSpPr>
        <p:spPr>
          <a:xfrm>
            <a:off x="420688" y="935038"/>
            <a:ext cx="8329612" cy="276225"/>
          </a:xfrm>
        </p:spPr>
        <p:txBody>
          <a:bodyPr/>
          <a:lstStyle/>
          <a:p>
            <a:r>
              <a:rPr lang="en-US" sz="1800">
                <a:latin typeface="Verdana" charset="0"/>
              </a:rPr>
              <a:t>Radioactive decay was “discovery” of weak interaction?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E68306-EB10-DDB3-3D96-0A38292461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8A6559B-2D72-7F5A-DFDC-B121C4AD1995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84BE0-513D-76E4-7A74-1B02B6E55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CP violation in mixing?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63A121-BC63-CF54-6DBC-ADE824121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CA58D9-7C1D-169F-1D97-81ACDAB89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37" y="2161635"/>
            <a:ext cx="9167474" cy="3524236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F753E76-3176-7128-3DE7-DF33EDE4F23B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50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0829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69681-0DF2-6D39-3900-D9192102B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Consistency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15D631-960D-A46C-95C4-75F22689BF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732C3-0D5C-968E-C50F-0E13E39B8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360" y="780250"/>
            <a:ext cx="6469013" cy="6066795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B4136A41-B77C-F1C0-F649-66EC925A3DFC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51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47F9B1-12C3-8184-F222-1C22A6C758B7}"/>
              </a:ext>
            </a:extLst>
          </p:cNvPr>
          <p:cNvSpPr txBox="1"/>
          <p:nvPr/>
        </p:nvSpPr>
        <p:spPr>
          <a:xfrm>
            <a:off x="0" y="6578210"/>
            <a:ext cx="29065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b="0" dirty="0">
                <a:solidFill>
                  <a:schemeClr val="tx1"/>
                </a:solidFill>
              </a:rPr>
              <a:t>Courtesy: O.Deschamps, CKM fitter group</a:t>
            </a:r>
          </a:p>
        </p:txBody>
      </p:sp>
    </p:spTree>
    <p:extLst>
      <p:ext uri="{BB962C8B-B14F-4D97-AF65-F5344CB8AC3E}">
        <p14:creationId xmlns:p14="http://schemas.microsoft.com/office/powerpoint/2010/main" val="5171230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F0FBDF94-1FFD-E60E-61B8-BFEBA5D318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34338" cy="457200"/>
          </a:xfrm>
        </p:spPr>
        <p:txBody>
          <a:bodyPr/>
          <a:lstStyle/>
          <a:p>
            <a:r>
              <a:rPr lang="en-CH" altLang="en-CH">
                <a:ea typeface="ＭＳ Ｐゴシック" panose="020B0600070205080204" pitchFamily="34" charset="-128"/>
              </a:rPr>
              <a:t>Spectroscopy: many new states discovered at LHC</a:t>
            </a:r>
          </a:p>
        </p:txBody>
      </p:sp>
      <p:sp>
        <p:nvSpPr>
          <p:cNvPr id="63490" name="Footer Placeholder 3">
            <a:extLst>
              <a:ext uri="{FF2B5EF4-FFF2-40B4-BE49-F238E27FC236}">
                <a16:creationId xmlns:a16="http://schemas.microsoft.com/office/drawing/2014/main" id="{4348DAB5-30B6-C2EA-4B3E-0DC76BEAB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id="{F0019FF2-7E76-8DC1-12FE-BCE0A06B6F61}"/>
              </a:ext>
            </a:extLst>
          </p:cNvPr>
          <p:cNvSpPr txBox="1">
            <a:spLocks/>
          </p:cNvSpPr>
          <p:nvPr/>
        </p:nvSpPr>
        <p:spPr bwMode="auto">
          <a:xfrm>
            <a:off x="8707438" y="662305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DC38387-FEF1-404F-8E99-20C6648E2153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52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63493" name="TextBox 2">
            <a:extLst>
              <a:ext uri="{FF2B5EF4-FFF2-40B4-BE49-F238E27FC236}">
                <a16:creationId xmlns:a16="http://schemas.microsoft.com/office/drawing/2014/main" id="{671E77F3-8E34-CDE8-CF7C-C5FC45346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0" y="6630988"/>
            <a:ext cx="55213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000" b="0" i="0"/>
              <a:t>Courtesy P.Koppenburg, </a:t>
            </a:r>
            <a:r>
              <a:rPr lang="en-CH" altLang="en-CH" sz="1000" b="0" i="0">
                <a:solidFill>
                  <a:schemeClr val="accent2"/>
                </a:solidFill>
                <a:hlinkClick r:id="rId2"/>
              </a:rPr>
              <a:t>https://www.nikhef.nl/~pkoppenb/particles.html</a:t>
            </a:r>
            <a:endParaRPr lang="en-CH" altLang="en-CH" sz="1000" b="0" i="0">
              <a:solidFill>
                <a:schemeClr val="accent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F573D1-C04F-75DA-7587-F0723B0FD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603" y="915988"/>
            <a:ext cx="9098203" cy="4886906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3">
            <a:extLst>
              <a:ext uri="{FF2B5EF4-FFF2-40B4-BE49-F238E27FC236}">
                <a16:creationId xmlns:a16="http://schemas.microsoft.com/office/drawing/2014/main" id="{FB1484AA-6EFC-F03D-6AA3-5DFC213A3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2663825"/>
            <a:ext cx="8988425" cy="27305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CH" altLang="en-CH" sz="1400"/>
          </a:p>
        </p:txBody>
      </p:sp>
      <p:sp>
        <p:nvSpPr>
          <p:cNvPr id="64514" name="Title 1">
            <a:extLst>
              <a:ext uri="{FF2B5EF4-FFF2-40B4-BE49-F238E27FC236}">
                <a16:creationId xmlns:a16="http://schemas.microsoft.com/office/drawing/2014/main" id="{E648B5A6-337B-0891-AA73-964C3AB3D6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CH">
                <a:ea typeface="ＭＳ Ｐゴシック" panose="020B0600070205080204" pitchFamily="34" charset="-128"/>
              </a:rPr>
              <a:t>Many observations of ‘classical’ states</a:t>
            </a:r>
          </a:p>
        </p:txBody>
      </p:sp>
      <p:sp>
        <p:nvSpPr>
          <p:cNvPr id="64515" name="Content Placeholder 3">
            <a:extLst>
              <a:ext uri="{FF2B5EF4-FFF2-40B4-BE49-F238E27FC236}">
                <a16:creationId xmlns:a16="http://schemas.microsoft.com/office/drawing/2014/main" id="{3A9ACB2B-1C2F-1D67-001C-9E715E6AFD9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741363"/>
            <a:ext cx="8229600" cy="762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(ccu): </a:t>
            </a:r>
            <a:r>
              <a:rPr lang="de-DE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Ξ</a:t>
            </a:r>
            <a:r>
              <a:rPr lang="de-DE" altLang="en-CH" baseline="-25000">
                <a:solidFill>
                  <a:schemeClr val="accent2"/>
                </a:solidFill>
                <a:ea typeface="ＭＳ Ｐゴシック" panose="020B0600070205080204" pitchFamily="34" charset="-128"/>
              </a:rPr>
              <a:t>cc</a:t>
            </a:r>
            <a:r>
              <a:rPr lang="de-DE" altLang="en-CH" baseline="30000">
                <a:solidFill>
                  <a:schemeClr val="accent2"/>
                </a:solidFill>
                <a:ea typeface="ＭＳ Ｐゴシック" panose="020B0600070205080204" pitchFamily="34" charset="-128"/>
              </a:rPr>
              <a:t>++</a:t>
            </a:r>
            <a:r>
              <a:rPr lang="de-DE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	          (buu): </a:t>
            </a:r>
            <a:r>
              <a:rPr lang="mr-IN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Σ</a:t>
            </a:r>
            <a:r>
              <a:rPr lang="mr-IN" altLang="en-CH" baseline="-25000">
                <a:solidFill>
                  <a:schemeClr val="accent2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(</a:t>
            </a:r>
            <a:r>
              <a:rPr lang="mr-IN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6097</a:t>
            </a:r>
            <a:r>
              <a:rPr lang="en-US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)</a:t>
            </a:r>
            <a:r>
              <a:rPr lang="en-US" altLang="en-CH" baseline="30000">
                <a:solidFill>
                  <a:schemeClr val="accent2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	   (bdd): </a:t>
            </a:r>
            <a:r>
              <a:rPr lang="mr-IN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Σ</a:t>
            </a:r>
            <a:r>
              <a:rPr lang="mr-IN" altLang="en-CH" baseline="-25000">
                <a:solidFill>
                  <a:schemeClr val="accent2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(</a:t>
            </a:r>
            <a:r>
              <a:rPr lang="mr-IN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609</a:t>
            </a:r>
            <a:r>
              <a:rPr lang="en-US" altLang="en-CH">
                <a:solidFill>
                  <a:schemeClr val="accent2"/>
                </a:solidFill>
                <a:ea typeface="ＭＳ Ｐゴシック" panose="020B0600070205080204" pitchFamily="34" charset="-128"/>
              </a:rPr>
              <a:t>7)</a:t>
            </a:r>
            <a:r>
              <a:rPr lang="en-US" altLang="en-CH" baseline="30000">
                <a:solidFill>
                  <a:schemeClr val="accent2"/>
                </a:solidFill>
                <a:ea typeface="ＭＳ Ｐゴシック" panose="020B0600070205080204" pitchFamily="34" charset="-128"/>
              </a:rPr>
              <a:t>-</a:t>
            </a:r>
            <a:endParaRPr lang="en-US" altLang="en-CH">
              <a:solidFill>
                <a:schemeClr val="accent2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64516" name="Picture 5" descr="XicPiPeak_s.png">
            <a:extLst>
              <a:ext uri="{FF2B5EF4-FFF2-40B4-BE49-F238E27FC236}">
                <a16:creationId xmlns:a16="http://schemas.microsoft.com/office/drawing/2014/main" id="{BEE2F324-4A56-42F8-6A99-E9FFDDF41B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2740025"/>
            <a:ext cx="31051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7" descr="XICC_s.png">
            <a:extLst>
              <a:ext uri="{FF2B5EF4-FFF2-40B4-BE49-F238E27FC236}">
                <a16:creationId xmlns:a16="http://schemas.microsoft.com/office/drawing/2014/main" id="{149F6930-639A-6A8B-977D-8918E88B46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163638"/>
            <a:ext cx="257175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2647" name="Picture 9" descr="XICC_s.png">
            <a:extLst>
              <a:ext uri="{FF2B5EF4-FFF2-40B4-BE49-F238E27FC236}">
                <a16:creationId xmlns:a16="http://schemas.microsoft.com/office/drawing/2014/main" id="{D2084EE7-E5E6-04E1-9E4F-E17C61F790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1163638"/>
            <a:ext cx="257175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2648" name="Picture 10" descr="XICC_s.png">
            <a:extLst>
              <a:ext uri="{FF2B5EF4-FFF2-40B4-BE49-F238E27FC236}">
                <a16:creationId xmlns:a16="http://schemas.microsoft.com/office/drawing/2014/main" id="{F3133290-D507-D1A4-9163-B7FFC56F5C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3650" y="1163638"/>
            <a:ext cx="257175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4520" name="TextBox 8">
            <a:extLst>
              <a:ext uri="{FF2B5EF4-FFF2-40B4-BE49-F238E27FC236}">
                <a16:creationId xmlns:a16="http://schemas.microsoft.com/office/drawing/2014/main" id="{05C6BE93-ADEA-AF0B-D651-0123ACA1A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1892300"/>
            <a:ext cx="3286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64521" name="TextBox 12">
            <a:extLst>
              <a:ext uri="{FF2B5EF4-FFF2-40B4-BE49-F238E27FC236}">
                <a16:creationId xmlns:a16="http://schemas.microsoft.com/office/drawing/2014/main" id="{0E4CC225-E1B9-DCBA-9817-E14D5E76A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1587500"/>
            <a:ext cx="330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u </a:t>
            </a:r>
          </a:p>
        </p:txBody>
      </p:sp>
      <p:sp>
        <p:nvSpPr>
          <p:cNvPr id="64522" name="TextBox 13">
            <a:extLst>
              <a:ext uri="{FF2B5EF4-FFF2-40B4-BE49-F238E27FC236}">
                <a16:creationId xmlns:a16="http://schemas.microsoft.com/office/drawing/2014/main" id="{2A197149-C497-A05E-0D53-5C92E842C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5200" y="1892300"/>
            <a:ext cx="330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64523" name="TextBox 14">
            <a:extLst>
              <a:ext uri="{FF2B5EF4-FFF2-40B4-BE49-F238E27FC236}">
                <a16:creationId xmlns:a16="http://schemas.microsoft.com/office/drawing/2014/main" id="{F97D777F-47C2-F2B7-C8C4-8F35A63E8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1849438"/>
            <a:ext cx="3286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64524" name="TextBox 15">
            <a:extLst>
              <a:ext uri="{FF2B5EF4-FFF2-40B4-BE49-F238E27FC236}">
                <a16:creationId xmlns:a16="http://schemas.microsoft.com/office/drawing/2014/main" id="{325BE8FD-1BB1-05B4-9B36-B22C0BB48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1544638"/>
            <a:ext cx="3286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d </a:t>
            </a:r>
          </a:p>
        </p:txBody>
      </p:sp>
      <p:sp>
        <p:nvSpPr>
          <p:cNvPr id="64525" name="TextBox 16">
            <a:extLst>
              <a:ext uri="{FF2B5EF4-FFF2-40B4-BE49-F238E27FC236}">
                <a16:creationId xmlns:a16="http://schemas.microsoft.com/office/drawing/2014/main" id="{1C8C8DD1-960F-FCD7-7F7A-9A8F1305C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7000" y="1849438"/>
            <a:ext cx="327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64526" name="TextBox 17">
            <a:extLst>
              <a:ext uri="{FF2B5EF4-FFF2-40B4-BE49-F238E27FC236}">
                <a16:creationId xmlns:a16="http://schemas.microsoft.com/office/drawing/2014/main" id="{58566B35-458E-BBE9-93FB-75EEEE680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1925638"/>
            <a:ext cx="330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u</a:t>
            </a:r>
          </a:p>
        </p:txBody>
      </p:sp>
      <p:sp>
        <p:nvSpPr>
          <p:cNvPr id="64527" name="TextBox 18">
            <a:extLst>
              <a:ext uri="{FF2B5EF4-FFF2-40B4-BE49-F238E27FC236}">
                <a16:creationId xmlns:a16="http://schemas.microsoft.com/office/drawing/2014/main" id="{0A6964EC-AEE6-EA08-F734-F7CDAC954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1620838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c </a:t>
            </a:r>
          </a:p>
        </p:txBody>
      </p:sp>
      <p:sp>
        <p:nvSpPr>
          <p:cNvPr id="64528" name="TextBox 19">
            <a:extLst>
              <a:ext uri="{FF2B5EF4-FFF2-40B4-BE49-F238E27FC236}">
                <a16:creationId xmlns:a16="http://schemas.microsoft.com/office/drawing/2014/main" id="{FC46C1B5-3E57-A13A-5220-CAF4DF2A99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3400" y="1925638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64529" name="TextBox 20">
            <a:extLst>
              <a:ext uri="{FF2B5EF4-FFF2-40B4-BE49-F238E27FC236}">
                <a16:creationId xmlns:a16="http://schemas.microsoft.com/office/drawing/2014/main" id="{67F384E7-19CE-EFB3-F0A0-61E9B666C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9075" y="2197100"/>
            <a:ext cx="539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++</a:t>
            </a:r>
          </a:p>
        </p:txBody>
      </p:sp>
      <p:sp>
        <p:nvSpPr>
          <p:cNvPr id="64530" name="TextBox 21">
            <a:extLst>
              <a:ext uri="{FF2B5EF4-FFF2-40B4-BE49-F238E27FC236}">
                <a16:creationId xmlns:a16="http://schemas.microsoft.com/office/drawing/2014/main" id="{DB316F4B-29DE-6868-085E-4C52BE8B7F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0575" y="2197100"/>
            <a:ext cx="3635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64531" name="TextBox 22">
            <a:extLst>
              <a:ext uri="{FF2B5EF4-FFF2-40B4-BE49-F238E27FC236}">
                <a16:creationId xmlns:a16="http://schemas.microsoft.com/office/drawing/2014/main" id="{256F9D4B-7916-960F-30A3-E35A5DA48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2225" y="2201863"/>
            <a:ext cx="282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en-CH" sz="16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4532" name="Footer Placeholder 1">
            <a:extLst>
              <a:ext uri="{FF2B5EF4-FFF2-40B4-BE49-F238E27FC236}">
                <a16:creationId xmlns:a16="http://schemas.microsoft.com/office/drawing/2014/main" id="{BF7DA273-FD1A-9B23-AE85-BEC3B2B7BB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64533" name="TextBox 2">
            <a:extLst>
              <a:ext uri="{FF2B5EF4-FFF2-40B4-BE49-F238E27FC236}">
                <a16:creationId xmlns:a16="http://schemas.microsoft.com/office/drawing/2014/main" id="{3E89C91B-6BAE-E2F9-6530-5185C7626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1550" y="5440363"/>
            <a:ext cx="33004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>
                <a:solidFill>
                  <a:schemeClr val="accent2"/>
                </a:solidFill>
                <a:hlinkClick r:id="rId5"/>
              </a:rPr>
              <a:t>arXiv:1809.07752</a:t>
            </a:r>
            <a:r>
              <a:rPr lang="en-GB" altLang="en-CH" sz="800" b="0" i="0">
                <a:solidFill>
                  <a:schemeClr val="accent2"/>
                </a:solidFill>
              </a:rPr>
              <a:t> </a:t>
            </a:r>
            <a:r>
              <a:rPr lang="en-GB" altLang="en-CH" sz="800" b="0" i="0"/>
              <a:t>Phys. Rev. Lett. 122(2019) 012001 </a:t>
            </a:r>
          </a:p>
        </p:txBody>
      </p:sp>
      <p:pic>
        <p:nvPicPr>
          <p:cNvPr id="64534" name="Picture 3">
            <a:extLst>
              <a:ext uri="{FF2B5EF4-FFF2-40B4-BE49-F238E27FC236}">
                <a16:creationId xmlns:a16="http://schemas.microsoft.com/office/drawing/2014/main" id="{5A9A061F-3718-05E8-D96C-897D8F697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888" y="2776538"/>
            <a:ext cx="56896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35" name="TextBox 5">
            <a:extLst>
              <a:ext uri="{FF2B5EF4-FFF2-40B4-BE49-F238E27FC236}">
                <a16:creationId xmlns:a16="http://schemas.microsoft.com/office/drawing/2014/main" id="{3C39DE3B-720F-7930-D823-8410CD7DA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6513" y="5429250"/>
            <a:ext cx="32194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>
                <a:solidFill>
                  <a:schemeClr val="accent2"/>
                </a:solidFill>
                <a:hlinkClick r:id="rId7"/>
              </a:rPr>
              <a:t>arXiv:1707.01621</a:t>
            </a:r>
            <a:r>
              <a:rPr lang="en-GB" altLang="en-CH" sz="800" b="0" i="0">
                <a:solidFill>
                  <a:schemeClr val="accent2"/>
                </a:solidFill>
              </a:rPr>
              <a:t> </a:t>
            </a:r>
            <a:r>
              <a:rPr lang="en-GB" altLang="en-CH" sz="800" b="0" i="0"/>
              <a:t>Phys. Rev. Lett. 119 (2017) 112001 </a:t>
            </a:r>
          </a:p>
        </p:txBody>
      </p:sp>
      <p:sp>
        <p:nvSpPr>
          <p:cNvPr id="64536" name="Slide Number Placeholder 4">
            <a:extLst>
              <a:ext uri="{FF2B5EF4-FFF2-40B4-BE49-F238E27FC236}">
                <a16:creationId xmlns:a16="http://schemas.microsoft.com/office/drawing/2014/main" id="{63D52BDD-9CA3-9D11-21DA-3BA15FF164F4}"/>
              </a:ext>
            </a:extLst>
          </p:cNvPr>
          <p:cNvSpPr txBox="1">
            <a:spLocks/>
          </p:cNvSpPr>
          <p:nvPr/>
        </p:nvSpPr>
        <p:spPr bwMode="auto">
          <a:xfrm>
            <a:off x="8604250" y="66548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DDAD14-3BFF-354F-83FA-A2FF2775734C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53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>
            <a:extLst>
              <a:ext uri="{FF2B5EF4-FFF2-40B4-BE49-F238E27FC236}">
                <a16:creationId xmlns:a16="http://schemas.microsoft.com/office/drawing/2014/main" id="{4352A54D-9C55-43B6-0C03-85E64BC6EA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34338" cy="457200"/>
          </a:xfrm>
        </p:spPr>
        <p:txBody>
          <a:bodyPr/>
          <a:lstStyle/>
          <a:p>
            <a:r>
              <a:rPr lang="en-CH" altLang="en-CH">
                <a:ea typeface="ＭＳ Ｐゴシック" panose="020B0600070205080204" pitchFamily="34" charset="-128"/>
              </a:rPr>
              <a:t>Spectroscopy: many are exotic!</a:t>
            </a:r>
          </a:p>
        </p:txBody>
      </p:sp>
      <p:sp>
        <p:nvSpPr>
          <p:cNvPr id="66562" name="Footer Placeholder 3">
            <a:extLst>
              <a:ext uri="{FF2B5EF4-FFF2-40B4-BE49-F238E27FC236}">
                <a16:creationId xmlns:a16="http://schemas.microsoft.com/office/drawing/2014/main" id="{77A33C9D-3264-E186-DFFE-362BCD482D9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1527175" y="6630988"/>
            <a:ext cx="7231063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66563" name="Slide Number Placeholder 3">
            <a:extLst>
              <a:ext uri="{FF2B5EF4-FFF2-40B4-BE49-F238E27FC236}">
                <a16:creationId xmlns:a16="http://schemas.microsoft.com/office/drawing/2014/main" id="{8D49240C-0951-F05F-59B7-F492B51C4647}"/>
              </a:ext>
            </a:extLst>
          </p:cNvPr>
          <p:cNvSpPr txBox="1">
            <a:spLocks/>
          </p:cNvSpPr>
          <p:nvPr/>
        </p:nvSpPr>
        <p:spPr bwMode="auto">
          <a:xfrm>
            <a:off x="8707438" y="662305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3C25FE-AC05-A249-A34C-79D0EF7C92FC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54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pic>
        <p:nvPicPr>
          <p:cNvPr id="66564" name="Picture 2">
            <a:extLst>
              <a:ext uri="{FF2B5EF4-FFF2-40B4-BE49-F238E27FC236}">
                <a16:creationId xmlns:a16="http://schemas.microsoft.com/office/drawing/2014/main" id="{5D16FADA-E9D6-AC77-796A-47933F87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9463"/>
            <a:ext cx="9124950" cy="507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TextBox 7">
            <a:extLst>
              <a:ext uri="{FF2B5EF4-FFF2-40B4-BE49-F238E27FC236}">
                <a16:creationId xmlns:a16="http://schemas.microsoft.com/office/drawing/2014/main" id="{8DE31EB0-41CB-6B4A-1F8D-AA78250BA1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6513" y="6578600"/>
            <a:ext cx="6645276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900" b="0" i="0"/>
              <a:t>PDG naming scheme (2023): </a:t>
            </a:r>
            <a:r>
              <a:rPr lang="en-GB" altLang="en-CH" sz="900" b="0" i="0">
                <a:hlinkClick r:id="rId3"/>
              </a:rPr>
              <a:t>https://pdg.lbl.gov/2023/reviews/rpp2023-rev-naming-scheme-hadrons.pdf</a:t>
            </a:r>
            <a:endParaRPr lang="en-CH" altLang="en-CH" sz="900" b="0" i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CA295-894F-B570-EE01-D2DBBF56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Exotic spectroscopy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EEC298-EE34-D5D8-3034-AB4CD76561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4D861F-69A6-C92C-8865-5AD3BA5B0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195" y="891727"/>
            <a:ext cx="5838005" cy="552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208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>
            <a:extLst>
              <a:ext uri="{FF2B5EF4-FFF2-40B4-BE49-F238E27FC236}">
                <a16:creationId xmlns:a16="http://schemas.microsoft.com/office/drawing/2014/main" id="{8D7FBECE-0394-FF21-F285-6FA9216DC6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H" altLang="en-CH" dirty="0">
                <a:ea typeface="ＭＳ Ｐゴシック" panose="020B0600070205080204" pitchFamily="34" charset="-128"/>
              </a:rPr>
              <a:t>Exotic spectroscopy </a:t>
            </a:r>
          </a:p>
        </p:txBody>
      </p:sp>
      <p:sp>
        <p:nvSpPr>
          <p:cNvPr id="67586" name="Footer Placeholder 3">
            <a:extLst>
              <a:ext uri="{FF2B5EF4-FFF2-40B4-BE49-F238E27FC236}">
                <a16:creationId xmlns:a16="http://schemas.microsoft.com/office/drawing/2014/main" id="{DC86C8FD-74FA-1DB8-0144-2190E33E92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67587" name="Picture 4">
            <a:extLst>
              <a:ext uri="{FF2B5EF4-FFF2-40B4-BE49-F238E27FC236}">
                <a16:creationId xmlns:a16="http://schemas.microsoft.com/office/drawing/2014/main" id="{88AF645E-5015-9CB1-39DE-FB48DAE4F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38" y="1555750"/>
            <a:ext cx="2511425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8" name="Picture 5">
            <a:extLst>
              <a:ext uri="{FF2B5EF4-FFF2-40B4-BE49-F238E27FC236}">
                <a16:creationId xmlns:a16="http://schemas.microsoft.com/office/drawing/2014/main" id="{13F282C9-F251-74BC-1786-802002E62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49213"/>
            <a:ext cx="2624138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Picture 6">
            <a:extLst>
              <a:ext uri="{FF2B5EF4-FFF2-40B4-BE49-F238E27FC236}">
                <a16:creationId xmlns:a16="http://schemas.microsoft.com/office/drawing/2014/main" id="{6287745C-D62F-9DE3-8922-0DDED5B71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06663"/>
            <a:ext cx="2413000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Picture 7">
            <a:extLst>
              <a:ext uri="{FF2B5EF4-FFF2-40B4-BE49-F238E27FC236}">
                <a16:creationId xmlns:a16="http://schemas.microsoft.com/office/drawing/2014/main" id="{AACA78C2-646A-96D6-9183-5F2E6953F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388" y="4043363"/>
            <a:ext cx="2339975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591" name="Straight Connector 11">
            <a:extLst>
              <a:ext uri="{FF2B5EF4-FFF2-40B4-BE49-F238E27FC236}">
                <a16:creationId xmlns:a16="http://schemas.microsoft.com/office/drawing/2014/main" id="{195A8D65-DD4D-5219-B355-8572242B6824}"/>
              </a:ext>
            </a:extLst>
          </p:cNvPr>
          <p:cNvCxnSpPr>
            <a:cxnSpLocks/>
          </p:cNvCxnSpPr>
          <p:nvPr/>
        </p:nvCxnSpPr>
        <p:spPr bwMode="auto">
          <a:xfrm>
            <a:off x="1960563" y="893763"/>
            <a:ext cx="115887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2" name="Straight Connector 13">
            <a:extLst>
              <a:ext uri="{FF2B5EF4-FFF2-40B4-BE49-F238E27FC236}">
                <a16:creationId xmlns:a16="http://schemas.microsoft.com/office/drawing/2014/main" id="{F23B8529-7304-6CF7-1A74-BCFEC3E64CF5}"/>
              </a:ext>
            </a:extLst>
          </p:cNvPr>
          <p:cNvCxnSpPr>
            <a:cxnSpLocks/>
          </p:cNvCxnSpPr>
          <p:nvPr/>
        </p:nvCxnSpPr>
        <p:spPr bwMode="auto">
          <a:xfrm>
            <a:off x="1730375" y="893763"/>
            <a:ext cx="1143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3" name="Straight Connector 14">
            <a:extLst>
              <a:ext uri="{FF2B5EF4-FFF2-40B4-BE49-F238E27FC236}">
                <a16:creationId xmlns:a16="http://schemas.microsoft.com/office/drawing/2014/main" id="{D5FB8EB1-1132-22A0-BD9E-F6FFAD8716F9}"/>
              </a:ext>
            </a:extLst>
          </p:cNvPr>
          <p:cNvCxnSpPr>
            <a:cxnSpLocks/>
          </p:cNvCxnSpPr>
          <p:nvPr/>
        </p:nvCxnSpPr>
        <p:spPr bwMode="auto">
          <a:xfrm>
            <a:off x="4111625" y="1816100"/>
            <a:ext cx="1143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Straight Connector 15">
            <a:extLst>
              <a:ext uri="{FF2B5EF4-FFF2-40B4-BE49-F238E27FC236}">
                <a16:creationId xmlns:a16="http://schemas.microsoft.com/office/drawing/2014/main" id="{FBF1228D-1F9D-C6CD-FFDD-9E14EEF24041}"/>
              </a:ext>
            </a:extLst>
          </p:cNvPr>
          <p:cNvCxnSpPr>
            <a:cxnSpLocks/>
          </p:cNvCxnSpPr>
          <p:nvPr/>
        </p:nvCxnSpPr>
        <p:spPr bwMode="auto">
          <a:xfrm>
            <a:off x="1922463" y="2430463"/>
            <a:ext cx="1143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Straight Connector 16">
            <a:extLst>
              <a:ext uri="{FF2B5EF4-FFF2-40B4-BE49-F238E27FC236}">
                <a16:creationId xmlns:a16="http://schemas.microsoft.com/office/drawing/2014/main" id="{D17DCAB3-F247-C915-6ABD-D31E7B98E87F}"/>
              </a:ext>
            </a:extLst>
          </p:cNvPr>
          <p:cNvCxnSpPr>
            <a:cxnSpLocks/>
          </p:cNvCxnSpPr>
          <p:nvPr/>
        </p:nvCxnSpPr>
        <p:spPr bwMode="auto">
          <a:xfrm>
            <a:off x="2114550" y="2430463"/>
            <a:ext cx="1143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Straight Connector 17">
            <a:extLst>
              <a:ext uri="{FF2B5EF4-FFF2-40B4-BE49-F238E27FC236}">
                <a16:creationId xmlns:a16="http://schemas.microsoft.com/office/drawing/2014/main" id="{BAE9DEC0-DAD8-6449-4D2A-C6DB6DDB7E83}"/>
              </a:ext>
            </a:extLst>
          </p:cNvPr>
          <p:cNvCxnSpPr>
            <a:cxnSpLocks/>
          </p:cNvCxnSpPr>
          <p:nvPr/>
        </p:nvCxnSpPr>
        <p:spPr bwMode="auto">
          <a:xfrm>
            <a:off x="3189288" y="3889375"/>
            <a:ext cx="1143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TextBox 19">
            <a:extLst>
              <a:ext uri="{FF2B5EF4-FFF2-40B4-BE49-F238E27FC236}">
                <a16:creationId xmlns:a16="http://schemas.microsoft.com/office/drawing/2014/main" id="{AF419CDF-A8D1-7AC9-2901-E2A12EAF1692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404226" y="4070350"/>
            <a:ext cx="1206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>
                <a:solidFill>
                  <a:schemeClr val="accent2"/>
                </a:solidFill>
                <a:hlinkClick r:id="rId6"/>
              </a:rPr>
              <a:t>arXiv:2009.00025</a:t>
            </a:r>
            <a:r>
              <a:rPr lang="en-GB" altLang="en-CH" sz="600" b="0" i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/>
              <a:t>PRL125 (2020) 242001 </a:t>
            </a:r>
          </a:p>
        </p:txBody>
      </p:sp>
      <p:cxnSp>
        <p:nvCxnSpPr>
          <p:cNvPr id="67598" name="Straight Connector 20">
            <a:extLst>
              <a:ext uri="{FF2B5EF4-FFF2-40B4-BE49-F238E27FC236}">
                <a16:creationId xmlns:a16="http://schemas.microsoft.com/office/drawing/2014/main" id="{A7B51454-D459-E2B0-824D-EE8D24DCA81B}"/>
              </a:ext>
            </a:extLst>
          </p:cNvPr>
          <p:cNvCxnSpPr>
            <a:cxnSpLocks/>
          </p:cNvCxnSpPr>
          <p:nvPr/>
        </p:nvCxnSpPr>
        <p:spPr bwMode="auto">
          <a:xfrm>
            <a:off x="3343275" y="3889375"/>
            <a:ext cx="1143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9" name="Straight Connector 22">
            <a:extLst>
              <a:ext uri="{FF2B5EF4-FFF2-40B4-BE49-F238E27FC236}">
                <a16:creationId xmlns:a16="http://schemas.microsoft.com/office/drawing/2014/main" id="{BA0ADFA1-2765-0C37-123C-B4D59EE1972D}"/>
              </a:ext>
            </a:extLst>
          </p:cNvPr>
          <p:cNvCxnSpPr>
            <a:cxnSpLocks/>
          </p:cNvCxnSpPr>
          <p:nvPr/>
        </p:nvCxnSpPr>
        <p:spPr bwMode="auto">
          <a:xfrm>
            <a:off x="3535363" y="4811713"/>
            <a:ext cx="1143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0" name="Straight Connector 23">
            <a:extLst>
              <a:ext uri="{FF2B5EF4-FFF2-40B4-BE49-F238E27FC236}">
                <a16:creationId xmlns:a16="http://schemas.microsoft.com/office/drawing/2014/main" id="{F01E6677-D5C9-B00D-CBF9-735D4E801C9B}"/>
              </a:ext>
            </a:extLst>
          </p:cNvPr>
          <p:cNvCxnSpPr>
            <a:cxnSpLocks/>
          </p:cNvCxnSpPr>
          <p:nvPr/>
        </p:nvCxnSpPr>
        <p:spPr bwMode="auto">
          <a:xfrm>
            <a:off x="3765550" y="4811713"/>
            <a:ext cx="115888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7601" name="Picture 24">
            <a:extLst>
              <a:ext uri="{FF2B5EF4-FFF2-40B4-BE49-F238E27FC236}">
                <a16:creationId xmlns:a16="http://schemas.microsoft.com/office/drawing/2014/main" id="{92E8854E-B613-04E0-C715-7CE57A4CB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763" y="3343275"/>
            <a:ext cx="2476500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2" name="Picture 28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A514235-2A0D-D9B2-8200-FE0A4B2D9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50" y="4999038"/>
            <a:ext cx="25558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603" name="Straight Connector 29">
            <a:extLst>
              <a:ext uri="{FF2B5EF4-FFF2-40B4-BE49-F238E27FC236}">
                <a16:creationId xmlns:a16="http://schemas.microsoft.com/office/drawing/2014/main" id="{A5DC4553-022D-0727-E036-0CE2D8FEDBBE}"/>
              </a:ext>
            </a:extLst>
          </p:cNvPr>
          <p:cNvCxnSpPr>
            <a:cxnSpLocks/>
          </p:cNvCxnSpPr>
          <p:nvPr/>
        </p:nvCxnSpPr>
        <p:spPr bwMode="auto">
          <a:xfrm>
            <a:off x="1652588" y="6002338"/>
            <a:ext cx="115887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Straight Connector 30">
            <a:extLst>
              <a:ext uri="{FF2B5EF4-FFF2-40B4-BE49-F238E27FC236}">
                <a16:creationId xmlns:a16="http://schemas.microsoft.com/office/drawing/2014/main" id="{9EE7214A-E2F2-9EFF-37E3-A6627BE14E0B}"/>
              </a:ext>
            </a:extLst>
          </p:cNvPr>
          <p:cNvCxnSpPr>
            <a:cxnSpLocks/>
          </p:cNvCxnSpPr>
          <p:nvPr/>
        </p:nvCxnSpPr>
        <p:spPr bwMode="auto">
          <a:xfrm>
            <a:off x="1884363" y="6002338"/>
            <a:ext cx="1143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Box 26">
            <a:extLst>
              <a:ext uri="{FF2B5EF4-FFF2-40B4-BE49-F238E27FC236}">
                <a16:creationId xmlns:a16="http://schemas.microsoft.com/office/drawing/2014/main" id="{7A3D3545-0DD2-FB16-47B3-4F25E9EB176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294687" y="5556251"/>
            <a:ext cx="14589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>
                <a:solidFill>
                  <a:schemeClr val="accent2"/>
                </a:solidFill>
                <a:hlinkClick r:id="rId9"/>
              </a:rPr>
              <a:t>arXiv:2006.16957</a:t>
            </a:r>
            <a:r>
              <a:rPr lang="en-GB" altLang="en-CH" sz="600" b="0" i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/>
              <a:t>Science Bulletin 65 (2020) 1983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38757-0F4A-B70D-5831-3E251EADD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75" y="817563"/>
            <a:ext cx="4722813" cy="6019800"/>
          </a:xfrm>
        </p:spPr>
        <p:txBody>
          <a:bodyPr/>
          <a:lstStyle/>
          <a:p>
            <a:pPr>
              <a:defRPr/>
            </a:pPr>
            <a:r>
              <a:rPr lang="en-CH" sz="1600" dirty="0"/>
              <a:t>X(3872)  [ccuu]</a:t>
            </a:r>
          </a:p>
          <a:p>
            <a:pPr lvl="1">
              <a:defRPr/>
            </a:pPr>
            <a:r>
              <a:rPr lang="en-GB" sz="1200" dirty="0">
                <a:solidFill>
                  <a:schemeClr val="accent2"/>
                </a:solidFill>
              </a:rPr>
              <a:t>”Classic” tetraquark discovered by Belle</a:t>
            </a:r>
          </a:p>
          <a:p>
            <a:pPr lvl="1">
              <a:defRPr/>
            </a:pPr>
            <a:r>
              <a:rPr lang="en-GB" sz="1200" dirty="0">
                <a:solidFill>
                  <a:schemeClr val="accent2"/>
                </a:solidFill>
              </a:rPr>
              <a:t>P</a:t>
            </a:r>
            <a:r>
              <a:rPr lang="en-CH" sz="1200" dirty="0">
                <a:solidFill>
                  <a:schemeClr val="accent2"/>
                </a:solidFill>
              </a:rPr>
              <a:t>roduction different from </a:t>
            </a:r>
            <a:r>
              <a:rPr lang="en-CH" sz="1200" i="1" dirty="0">
                <a:solidFill>
                  <a:schemeClr val="accent2"/>
                </a:solidFill>
                <a:latin typeface="Symbol" pitchFamily="2" charset="2"/>
              </a:rPr>
              <a:t>y</a:t>
            </a:r>
            <a:r>
              <a:rPr lang="en-CH" sz="1200" i="1" dirty="0">
                <a:solidFill>
                  <a:schemeClr val="accent2"/>
                </a:solidFill>
              </a:rPr>
              <a:t>(2S)</a:t>
            </a:r>
            <a:endParaRPr lang="en-CH" sz="12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CH" sz="1600" dirty="0"/>
              <a:t>P</a:t>
            </a:r>
            <a:r>
              <a:rPr lang="en-CH" sz="1600" baseline="-25000" dirty="0"/>
              <a:t>c</a:t>
            </a:r>
            <a:r>
              <a:rPr lang="en-CH" sz="1600" dirty="0"/>
              <a:t>(4312)</a:t>
            </a:r>
            <a:r>
              <a:rPr lang="en-CH" sz="1600" baseline="30000" dirty="0"/>
              <a:t>+</a:t>
            </a:r>
            <a:r>
              <a:rPr lang="en-CH" sz="1600" dirty="0"/>
              <a:t>, P</a:t>
            </a:r>
            <a:r>
              <a:rPr lang="en-CH" sz="1600" baseline="-25000" dirty="0"/>
              <a:t>c</a:t>
            </a:r>
            <a:r>
              <a:rPr lang="en-CH" sz="1600" dirty="0"/>
              <a:t>(4440)</a:t>
            </a:r>
            <a:r>
              <a:rPr lang="en-CH" sz="1600" baseline="30000" dirty="0"/>
              <a:t>+</a:t>
            </a:r>
            <a:r>
              <a:rPr lang="en-CH" sz="1600" dirty="0"/>
              <a:t>, P</a:t>
            </a:r>
            <a:r>
              <a:rPr lang="en-CH" sz="1600" baseline="-25000" dirty="0"/>
              <a:t>c</a:t>
            </a:r>
            <a:r>
              <a:rPr lang="en-CH" sz="1600" dirty="0"/>
              <a:t>(4457)</a:t>
            </a:r>
            <a:r>
              <a:rPr lang="en-CH" sz="1600" baseline="30000" dirty="0"/>
              <a:t>+ </a:t>
            </a:r>
            <a:r>
              <a:rPr lang="en-CH" sz="1600" dirty="0"/>
              <a:t>[ccuud]</a:t>
            </a:r>
            <a:endParaRPr lang="en-CH" sz="1600" baseline="30000" dirty="0"/>
          </a:p>
          <a:p>
            <a:pPr lvl="1">
              <a:defRPr/>
            </a:pPr>
            <a:r>
              <a:rPr lang="en-GB" sz="1200" dirty="0">
                <a:solidFill>
                  <a:schemeClr val="accent2"/>
                </a:solidFill>
              </a:rPr>
              <a:t>S</a:t>
            </a:r>
            <a:r>
              <a:rPr lang="en-CH" sz="1200" dirty="0">
                <a:solidFill>
                  <a:schemeClr val="accent2"/>
                </a:solidFill>
              </a:rPr>
              <a:t>trikingly close </a:t>
            </a:r>
            <a:r>
              <a:rPr lang="en-CH" sz="1200" i="1" dirty="0">
                <a:solidFill>
                  <a:schemeClr val="accent2"/>
                </a:solidFill>
                <a:latin typeface="Symbol" pitchFamily="2" charset="2"/>
              </a:rPr>
              <a:t>S</a:t>
            </a:r>
            <a:r>
              <a:rPr lang="en-CH" sz="1200" i="1" baseline="-25000" dirty="0">
                <a:solidFill>
                  <a:schemeClr val="accent2"/>
                </a:solidFill>
              </a:rPr>
              <a:t>c</a:t>
            </a:r>
            <a:r>
              <a:rPr lang="en-CH" sz="1200" i="1" baseline="30000" dirty="0">
                <a:solidFill>
                  <a:schemeClr val="accent2"/>
                </a:solidFill>
              </a:rPr>
              <a:t>+</a:t>
            </a:r>
            <a:r>
              <a:rPr lang="en-CH" sz="1200" i="1" dirty="0">
                <a:solidFill>
                  <a:schemeClr val="accent2"/>
                </a:solidFill>
              </a:rPr>
              <a:t>D</a:t>
            </a:r>
            <a:r>
              <a:rPr lang="en-CH" sz="1200" i="1" baseline="30000" dirty="0">
                <a:solidFill>
                  <a:schemeClr val="accent2"/>
                </a:solidFill>
              </a:rPr>
              <a:t>(</a:t>
            </a:r>
            <a:r>
              <a:rPr lang="en-CH" sz="1200" i="1" dirty="0">
                <a:solidFill>
                  <a:schemeClr val="accent2"/>
                </a:solidFill>
              </a:rPr>
              <a:t>*</a:t>
            </a:r>
            <a:r>
              <a:rPr lang="en-CH" sz="1200" i="1" baseline="30000" dirty="0">
                <a:solidFill>
                  <a:schemeClr val="accent2"/>
                </a:solidFill>
              </a:rPr>
              <a:t>)0</a:t>
            </a:r>
            <a:r>
              <a:rPr lang="en-CH" sz="1200" i="1" dirty="0">
                <a:solidFill>
                  <a:schemeClr val="accent2"/>
                </a:solidFill>
              </a:rPr>
              <a:t> </a:t>
            </a:r>
            <a:r>
              <a:rPr lang="en-CH" sz="1200" dirty="0">
                <a:solidFill>
                  <a:schemeClr val="accent2"/>
                </a:solidFill>
              </a:rPr>
              <a:t>thresholds</a:t>
            </a:r>
          </a:p>
          <a:p>
            <a:pPr>
              <a:defRPr/>
            </a:pPr>
            <a:r>
              <a:rPr lang="en-CH" sz="1600" dirty="0"/>
              <a:t>T</a:t>
            </a:r>
            <a:r>
              <a:rPr lang="en-CH" sz="1600" baseline="-25000" dirty="0"/>
              <a:t>cc</a:t>
            </a:r>
            <a:r>
              <a:rPr lang="en-CH" sz="1600" baseline="30000" dirty="0"/>
              <a:t>+</a:t>
            </a:r>
            <a:r>
              <a:rPr lang="en-CH" sz="1600" dirty="0"/>
              <a:t>(3875) [ccud]</a:t>
            </a:r>
          </a:p>
          <a:p>
            <a:pPr lvl="1">
              <a:defRPr/>
            </a:pPr>
            <a:r>
              <a:rPr lang="en-CH" sz="1200" dirty="0">
                <a:solidFill>
                  <a:schemeClr val="accent2"/>
                </a:solidFill>
              </a:rPr>
              <a:t>Doubly charmed!</a:t>
            </a:r>
          </a:p>
          <a:p>
            <a:pPr lvl="1">
              <a:defRPr/>
            </a:pPr>
            <a:r>
              <a:rPr lang="en-CH" sz="1200" dirty="0">
                <a:solidFill>
                  <a:schemeClr val="accent2"/>
                </a:solidFill>
              </a:rPr>
              <a:t>Consistent with isosinglet</a:t>
            </a:r>
          </a:p>
          <a:p>
            <a:pPr lvl="1">
              <a:defRPr/>
            </a:pPr>
            <a:r>
              <a:rPr lang="en-CH" sz="1200" dirty="0">
                <a:solidFill>
                  <a:schemeClr val="accent2"/>
                </a:solidFill>
              </a:rPr>
              <a:t>Below </a:t>
            </a:r>
            <a:r>
              <a:rPr lang="en-CH" sz="1200" i="1" dirty="0">
                <a:solidFill>
                  <a:schemeClr val="accent2"/>
                </a:solidFill>
              </a:rPr>
              <a:t>D</a:t>
            </a:r>
            <a:r>
              <a:rPr lang="en-CH" sz="1200" i="1" baseline="30000" dirty="0">
                <a:solidFill>
                  <a:schemeClr val="accent2"/>
                </a:solidFill>
              </a:rPr>
              <a:t>0</a:t>
            </a:r>
            <a:r>
              <a:rPr lang="en-CH" sz="1200" i="1" dirty="0">
                <a:solidFill>
                  <a:schemeClr val="accent2"/>
                </a:solidFill>
              </a:rPr>
              <a:t>D*</a:t>
            </a:r>
            <a:r>
              <a:rPr lang="en-CH" sz="1200" i="1" baseline="30000" dirty="0">
                <a:solidFill>
                  <a:schemeClr val="accent2"/>
                </a:solidFill>
              </a:rPr>
              <a:t>0</a:t>
            </a:r>
            <a:r>
              <a:rPr lang="en-CH" sz="1200" dirty="0">
                <a:solidFill>
                  <a:schemeClr val="accent2"/>
                </a:solidFill>
              </a:rPr>
              <a:t> threshold, but strong decay</a:t>
            </a:r>
          </a:p>
          <a:p>
            <a:pPr lvl="1">
              <a:defRPr/>
            </a:pPr>
            <a:r>
              <a:rPr lang="en-CH" sz="1200" dirty="0">
                <a:solidFill>
                  <a:schemeClr val="accent2"/>
                </a:solidFill>
              </a:rPr>
              <a:t>T</a:t>
            </a:r>
            <a:r>
              <a:rPr lang="en-CH" sz="1200" baseline="-25000" dirty="0">
                <a:solidFill>
                  <a:schemeClr val="accent2"/>
                </a:solidFill>
              </a:rPr>
              <a:t>bc</a:t>
            </a:r>
            <a:r>
              <a:rPr lang="en-CH" sz="1200" dirty="0">
                <a:solidFill>
                  <a:schemeClr val="accent2"/>
                </a:solidFill>
              </a:rPr>
              <a:t> or T</a:t>
            </a:r>
            <a:r>
              <a:rPr lang="en-CH" sz="1200" baseline="-25000" dirty="0">
                <a:solidFill>
                  <a:schemeClr val="accent2"/>
                </a:solidFill>
              </a:rPr>
              <a:t>bb</a:t>
            </a:r>
            <a:r>
              <a:rPr lang="en-CH" sz="1200" dirty="0">
                <a:solidFill>
                  <a:schemeClr val="accent2"/>
                </a:solidFill>
              </a:rPr>
              <a:t> only weak decay?</a:t>
            </a:r>
          </a:p>
          <a:p>
            <a:pPr>
              <a:defRPr/>
            </a:pPr>
            <a:r>
              <a:rPr lang="en-CH" sz="1600" dirty="0"/>
              <a:t>T</a:t>
            </a:r>
            <a:r>
              <a:rPr lang="en-CH" sz="1600" baseline="-25000" dirty="0"/>
              <a:t>cs0</a:t>
            </a:r>
            <a:r>
              <a:rPr lang="en-CH" sz="1600" dirty="0"/>
              <a:t>(2900), T</a:t>
            </a:r>
            <a:r>
              <a:rPr lang="en-CH" sz="1600" baseline="-25000" dirty="0"/>
              <a:t>cs1</a:t>
            </a:r>
            <a:r>
              <a:rPr lang="en-CH" sz="1600" dirty="0"/>
              <a:t>(2900) [csdu]</a:t>
            </a:r>
          </a:p>
          <a:p>
            <a:pPr lvl="1">
              <a:defRPr/>
            </a:pPr>
            <a:r>
              <a:rPr lang="en-CH" sz="1200" dirty="0">
                <a:solidFill>
                  <a:schemeClr val="accent2"/>
                </a:solidFill>
              </a:rPr>
              <a:t>With strangeness! Spin-0 and spin-1</a:t>
            </a:r>
          </a:p>
          <a:p>
            <a:pPr lvl="1">
              <a:defRPr/>
            </a:pPr>
            <a:r>
              <a:rPr lang="en-CH" sz="1200" i="1" dirty="0">
                <a:solidFill>
                  <a:schemeClr val="accent2"/>
                </a:solidFill>
              </a:rPr>
              <a:t>D</a:t>
            </a:r>
            <a:r>
              <a:rPr lang="en-CH" sz="1200" i="1" baseline="30000" dirty="0">
                <a:solidFill>
                  <a:schemeClr val="accent2"/>
                </a:solidFill>
              </a:rPr>
              <a:t>-</a:t>
            </a:r>
            <a:r>
              <a:rPr lang="en-CH" sz="1200" i="1" dirty="0">
                <a:solidFill>
                  <a:schemeClr val="accent2"/>
                </a:solidFill>
              </a:rPr>
              <a:t>K</a:t>
            </a:r>
            <a:r>
              <a:rPr lang="en-CH" sz="1200" i="1" baseline="30000" dirty="0">
                <a:solidFill>
                  <a:schemeClr val="accent2"/>
                </a:solidFill>
              </a:rPr>
              <a:t>+</a:t>
            </a:r>
            <a:r>
              <a:rPr lang="en-CH" sz="1200" dirty="0">
                <a:solidFill>
                  <a:schemeClr val="accent2"/>
                </a:solidFill>
              </a:rPr>
              <a:t> final states</a:t>
            </a:r>
            <a:endParaRPr lang="en-CH" sz="1200" dirty="0"/>
          </a:p>
          <a:p>
            <a:pPr>
              <a:defRPr/>
            </a:pPr>
            <a:r>
              <a:rPr lang="en-CH" sz="1600" dirty="0"/>
              <a:t>T</a:t>
            </a:r>
            <a:r>
              <a:rPr lang="en-CH" sz="1600" baseline="30000" dirty="0"/>
              <a:t>a</a:t>
            </a:r>
            <a:r>
              <a:rPr lang="en-CH" sz="1600" baseline="-25000" dirty="0"/>
              <a:t>cs0</a:t>
            </a:r>
            <a:r>
              <a:rPr lang="en-CH" sz="1600" dirty="0"/>
              <a:t>(2900)</a:t>
            </a:r>
            <a:r>
              <a:rPr lang="en-CH" sz="1600" baseline="30000" dirty="0"/>
              <a:t>0</a:t>
            </a:r>
            <a:r>
              <a:rPr lang="en-CH" sz="1600" dirty="0"/>
              <a:t>, T</a:t>
            </a:r>
            <a:r>
              <a:rPr lang="en-CH" sz="1600" baseline="30000" dirty="0"/>
              <a:t>a</a:t>
            </a:r>
            <a:r>
              <a:rPr lang="en-CH" sz="1600" baseline="-25000" dirty="0"/>
              <a:t>cs0</a:t>
            </a:r>
            <a:r>
              <a:rPr lang="en-CH" sz="1600" dirty="0"/>
              <a:t>(2900)</a:t>
            </a:r>
            <a:r>
              <a:rPr lang="en-CH" sz="1600" baseline="30000" dirty="0"/>
              <a:t>++</a:t>
            </a:r>
            <a:r>
              <a:rPr lang="en-CH" sz="1600" dirty="0"/>
              <a:t> [csdu]</a:t>
            </a:r>
          </a:p>
          <a:p>
            <a:pPr lvl="1">
              <a:defRPr/>
            </a:pPr>
            <a:r>
              <a:rPr lang="en-CH" sz="1200" dirty="0">
                <a:solidFill>
                  <a:schemeClr val="accent2"/>
                </a:solidFill>
              </a:rPr>
              <a:t>Isospin triplet</a:t>
            </a:r>
          </a:p>
          <a:p>
            <a:pPr lvl="1">
              <a:defRPr/>
            </a:pPr>
            <a:r>
              <a:rPr lang="en-CH" sz="1200" dirty="0">
                <a:solidFill>
                  <a:schemeClr val="accent2"/>
                </a:solidFill>
              </a:rPr>
              <a:t>Close to DK* threshold</a:t>
            </a:r>
          </a:p>
          <a:p>
            <a:pPr lvl="1">
              <a:defRPr/>
            </a:pPr>
            <a:r>
              <a:rPr lang="en-CH" sz="1200" i="1" dirty="0">
                <a:solidFill>
                  <a:schemeClr val="accent2"/>
                </a:solidFill>
              </a:rPr>
              <a:t>D</a:t>
            </a:r>
            <a:r>
              <a:rPr lang="en-CH" sz="1200" i="1" baseline="-25000" dirty="0">
                <a:solidFill>
                  <a:schemeClr val="accent2"/>
                </a:solidFill>
              </a:rPr>
              <a:t>s</a:t>
            </a:r>
            <a:r>
              <a:rPr lang="en-CH" sz="1200" i="1" baseline="30000" dirty="0">
                <a:solidFill>
                  <a:schemeClr val="accent2"/>
                </a:solidFill>
              </a:rPr>
              <a:t>+</a:t>
            </a:r>
            <a:r>
              <a:rPr lang="en-CH" sz="1200" i="1" dirty="0">
                <a:solidFill>
                  <a:schemeClr val="accent2"/>
                </a:solidFill>
                <a:latin typeface="Symbol" pitchFamily="2" charset="2"/>
              </a:rPr>
              <a:t>p</a:t>
            </a:r>
            <a:r>
              <a:rPr lang="en-CH" sz="1200" i="1" baseline="30000" dirty="0">
                <a:solidFill>
                  <a:schemeClr val="accent2"/>
                </a:solidFill>
                <a:latin typeface="Symbol" pitchFamily="2" charset="2"/>
              </a:rPr>
              <a:t>-</a:t>
            </a:r>
            <a:r>
              <a:rPr lang="en-CH" sz="1200" dirty="0">
                <a:solidFill>
                  <a:schemeClr val="accent2"/>
                </a:solidFill>
              </a:rPr>
              <a:t> and </a:t>
            </a:r>
            <a:r>
              <a:rPr lang="en-CH" sz="1200" i="1" dirty="0">
                <a:solidFill>
                  <a:schemeClr val="accent2"/>
                </a:solidFill>
              </a:rPr>
              <a:t>D</a:t>
            </a:r>
            <a:r>
              <a:rPr lang="en-CH" sz="1200" i="1" baseline="-25000" dirty="0">
                <a:solidFill>
                  <a:schemeClr val="accent2"/>
                </a:solidFill>
              </a:rPr>
              <a:t>s</a:t>
            </a:r>
            <a:r>
              <a:rPr lang="en-CH" sz="1200" i="1" baseline="30000" dirty="0">
                <a:solidFill>
                  <a:schemeClr val="accent2"/>
                </a:solidFill>
              </a:rPr>
              <a:t>+</a:t>
            </a:r>
            <a:r>
              <a:rPr lang="en-CH" sz="1200" i="1" dirty="0">
                <a:solidFill>
                  <a:schemeClr val="accent2"/>
                </a:solidFill>
                <a:latin typeface="Symbol" pitchFamily="2" charset="2"/>
              </a:rPr>
              <a:t>p</a:t>
            </a:r>
            <a:r>
              <a:rPr lang="en-CH" sz="1200" i="1" baseline="30000" dirty="0">
                <a:solidFill>
                  <a:schemeClr val="accent2"/>
                </a:solidFill>
                <a:latin typeface="Symbol" pitchFamily="2" charset="2"/>
              </a:rPr>
              <a:t>+</a:t>
            </a:r>
            <a:r>
              <a:rPr lang="en-CH" sz="1200" dirty="0">
                <a:solidFill>
                  <a:schemeClr val="accent2"/>
                </a:solidFill>
              </a:rPr>
              <a:t>  final states</a:t>
            </a:r>
          </a:p>
          <a:p>
            <a:pPr>
              <a:defRPr/>
            </a:pPr>
            <a:r>
              <a:rPr lang="en-CH" sz="1600" dirty="0"/>
              <a:t>X(6900) [cccc]</a:t>
            </a:r>
          </a:p>
          <a:p>
            <a:pPr lvl="1">
              <a:defRPr/>
            </a:pPr>
            <a:r>
              <a:rPr lang="en-CH" sz="1200" dirty="0">
                <a:solidFill>
                  <a:schemeClr val="accent2"/>
                </a:solidFill>
              </a:rPr>
              <a:t>Excited states</a:t>
            </a:r>
          </a:p>
          <a:p>
            <a:pPr lvl="1">
              <a:defRPr/>
            </a:pPr>
            <a:endParaRPr lang="en-CH" sz="1200" dirty="0"/>
          </a:p>
          <a:p>
            <a:pPr marL="457200" lvl="1" indent="0">
              <a:buFontTx/>
              <a:buNone/>
              <a:defRPr/>
            </a:pPr>
            <a:endParaRPr lang="en-CH" sz="1400" dirty="0"/>
          </a:p>
        </p:txBody>
      </p:sp>
      <p:sp>
        <p:nvSpPr>
          <p:cNvPr id="67607" name="TextBox 3">
            <a:extLst>
              <a:ext uri="{FF2B5EF4-FFF2-40B4-BE49-F238E27FC236}">
                <a16:creationId xmlns:a16="http://schemas.microsoft.com/office/drawing/2014/main" id="{379FC574-CF3F-382C-48EE-5A27AB4E6ACB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197850" y="550863"/>
            <a:ext cx="15890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>
                <a:solidFill>
                  <a:schemeClr val="accent2"/>
                </a:solidFill>
                <a:hlinkClick r:id="rId10"/>
              </a:rPr>
              <a:t>arXiv:2009.06619</a:t>
            </a:r>
            <a:r>
              <a:rPr lang="en-GB" altLang="en-CH" sz="600" b="0" i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/>
              <a:t>PRL. 126 (2021) 092001 </a:t>
            </a:r>
          </a:p>
        </p:txBody>
      </p:sp>
      <p:sp>
        <p:nvSpPr>
          <p:cNvPr id="67608" name="TextBox 5">
            <a:extLst>
              <a:ext uri="{FF2B5EF4-FFF2-40B4-BE49-F238E27FC236}">
                <a16:creationId xmlns:a16="http://schemas.microsoft.com/office/drawing/2014/main" id="{BA7969A3-A2F9-8A57-ADC4-9E4DF265A38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367712" y="2257426"/>
            <a:ext cx="13001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>
                <a:solidFill>
                  <a:schemeClr val="accent2"/>
                </a:solidFill>
                <a:hlinkClick r:id="rId11"/>
              </a:rPr>
              <a:t>arXiv:1904.03947</a:t>
            </a:r>
            <a:r>
              <a:rPr lang="en-GB" altLang="en-CH" sz="600" b="0" i="0">
                <a:solidFill>
                  <a:schemeClr val="accent2"/>
                </a:solidFill>
              </a:rPr>
              <a:t> </a:t>
            </a:r>
            <a:endParaRPr lang="en-GB" altLang="en-CH" sz="600" b="0" i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/>
              <a:t>PRL122 (2019) 222001 </a:t>
            </a:r>
          </a:p>
        </p:txBody>
      </p:sp>
      <p:sp>
        <p:nvSpPr>
          <p:cNvPr id="67609" name="TextBox 7">
            <a:extLst>
              <a:ext uri="{FF2B5EF4-FFF2-40B4-BE49-F238E27FC236}">
                <a16:creationId xmlns:a16="http://schemas.microsoft.com/office/drawing/2014/main" id="{31D3FD57-4637-766C-D3E1-3018C9DD062D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460206" y="2980532"/>
            <a:ext cx="186531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>
                <a:solidFill>
                  <a:schemeClr val="accent2"/>
                </a:solidFill>
                <a:hlinkClick r:id="rId12"/>
              </a:rPr>
              <a:t>arXiv:2109.01038</a:t>
            </a:r>
            <a:r>
              <a:rPr lang="en-GB" altLang="en-CH" sz="600" b="0" i="0">
                <a:solidFill>
                  <a:schemeClr val="accent2"/>
                </a:solidFill>
              </a:rPr>
              <a:t> </a:t>
            </a:r>
            <a:r>
              <a:rPr lang="en-GB" altLang="en-CH" sz="600" b="0" i="0"/>
              <a:t>Nat Phys 18(2022)751 </a:t>
            </a:r>
          </a:p>
        </p:txBody>
      </p:sp>
      <p:sp>
        <p:nvSpPr>
          <p:cNvPr id="67610" name="TextBox 9">
            <a:extLst>
              <a:ext uri="{FF2B5EF4-FFF2-40B4-BE49-F238E27FC236}">
                <a16:creationId xmlns:a16="http://schemas.microsoft.com/office/drawing/2014/main" id="{FC8F57B0-EF10-7078-2F3E-FBC79270FF1B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468938" y="4695825"/>
            <a:ext cx="18669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600" b="0" i="0">
                <a:solidFill>
                  <a:schemeClr val="accent2"/>
                </a:solidFill>
                <a:hlinkClick r:id="rId6"/>
              </a:rPr>
              <a:t>arXiv:2009.00025</a:t>
            </a:r>
            <a:r>
              <a:rPr lang="en-GB" altLang="en-CH" sz="600" b="0" i="0">
                <a:solidFill>
                  <a:schemeClr val="accent2"/>
                </a:solidFill>
              </a:rPr>
              <a:t> </a:t>
            </a:r>
            <a:r>
              <a:rPr lang="en-GB" altLang="en-CH" sz="600" b="0" i="0"/>
              <a:t>PRL125(2020)242001 </a:t>
            </a:r>
          </a:p>
        </p:txBody>
      </p:sp>
      <p:cxnSp>
        <p:nvCxnSpPr>
          <p:cNvPr id="67611" name="Straight Arrow Connector 11">
            <a:extLst>
              <a:ext uri="{FF2B5EF4-FFF2-40B4-BE49-F238E27FC236}">
                <a16:creationId xmlns:a16="http://schemas.microsoft.com/office/drawing/2014/main" id="{339727C6-F389-E622-119C-DD1EC0C0677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2000" y="2379663"/>
            <a:ext cx="0" cy="2540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12" name="Straight Arrow Connector 12">
            <a:extLst>
              <a:ext uri="{FF2B5EF4-FFF2-40B4-BE49-F238E27FC236}">
                <a16:creationId xmlns:a16="http://schemas.microsoft.com/office/drawing/2014/main" id="{D49897E6-7656-4C4F-A310-083D1107165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32438" y="5003800"/>
            <a:ext cx="0" cy="255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13" name="Straight Arrow Connector 13">
            <a:extLst>
              <a:ext uri="{FF2B5EF4-FFF2-40B4-BE49-F238E27FC236}">
                <a16:creationId xmlns:a16="http://schemas.microsoft.com/office/drawing/2014/main" id="{2AE1C9C7-5731-404B-AED1-CC10C4BDD8B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37425" y="5003800"/>
            <a:ext cx="0" cy="255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14" name="Straight Arrow Connector 14">
            <a:extLst>
              <a:ext uri="{FF2B5EF4-FFF2-40B4-BE49-F238E27FC236}">
                <a16:creationId xmlns:a16="http://schemas.microsoft.com/office/drawing/2014/main" id="{75322F3F-7E4B-E187-500E-78345FAD0C7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913688" y="3275013"/>
            <a:ext cx="0" cy="25558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15" name="Straight Arrow Connector 15">
            <a:extLst>
              <a:ext uri="{FF2B5EF4-FFF2-40B4-BE49-F238E27FC236}">
                <a16:creationId xmlns:a16="http://schemas.microsoft.com/office/drawing/2014/main" id="{86904455-8A58-6E6B-D5B3-EC5F3E4D4E4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027988" y="1508125"/>
            <a:ext cx="0" cy="255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16" name="Straight Arrow Connector 16">
            <a:extLst>
              <a:ext uri="{FF2B5EF4-FFF2-40B4-BE49-F238E27FC236}">
                <a16:creationId xmlns:a16="http://schemas.microsoft.com/office/drawing/2014/main" id="{1B307198-B2A0-F424-B70A-CC526B987A0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180388" y="1508125"/>
            <a:ext cx="0" cy="255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17" name="Straight Arrow Connector 17">
            <a:extLst>
              <a:ext uri="{FF2B5EF4-FFF2-40B4-BE49-F238E27FC236}">
                <a16:creationId xmlns:a16="http://schemas.microsoft.com/office/drawing/2014/main" id="{4EB8EC9C-D626-DE4F-5C57-C36503C1E57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75525" y="1700213"/>
            <a:ext cx="0" cy="25558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18" name="Slide Number Placeholder 4">
            <a:extLst>
              <a:ext uri="{FF2B5EF4-FFF2-40B4-BE49-F238E27FC236}">
                <a16:creationId xmlns:a16="http://schemas.microsoft.com/office/drawing/2014/main" id="{ABC7601C-B7EC-45BA-DA80-F06DA8AC9323}"/>
              </a:ext>
            </a:extLst>
          </p:cNvPr>
          <p:cNvSpPr txBox="1">
            <a:spLocks/>
          </p:cNvSpPr>
          <p:nvPr/>
        </p:nvSpPr>
        <p:spPr bwMode="auto">
          <a:xfrm>
            <a:off x="8604250" y="6654800"/>
            <a:ext cx="482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E13CC3E-C356-D444-A560-8D314F806A9F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56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24A5C-F33B-1A0C-11DC-68D88F295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altLang="en-CH" dirty="0">
                <a:ea typeface="ＭＳ Ｐゴシック" panose="020B0600070205080204" pitchFamily="34" charset="-128"/>
              </a:rPr>
              <a:t>Exotic spectroscopy - tetraquarks </a:t>
            </a:r>
            <a:endParaRPr lang="en-CH" dirty="0"/>
          </a:p>
        </p:txBody>
      </p:sp>
      <p:pic>
        <p:nvPicPr>
          <p:cNvPr id="7" name="Content Placeholder 6" descr="A close-up of a cell&#10;&#10;Description automatically generated">
            <a:extLst>
              <a:ext uri="{FF2B5EF4-FFF2-40B4-BE49-F238E27FC236}">
                <a16:creationId xmlns:a16="http://schemas.microsoft.com/office/drawing/2014/main" id="{3646EF1A-AF0E-12B3-0AB6-615D26EF5B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190" y="2293793"/>
            <a:ext cx="4348982" cy="4545974"/>
          </a:xfrm>
          <a:effectLst>
            <a:softEdge rad="127000"/>
          </a:effec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A65022-0CB2-8886-24EE-D44B996E99C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0BBCD1-280E-70E9-BD48-EF84CA4E8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98" y="945284"/>
            <a:ext cx="9005204" cy="2041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211E905-AA56-B83C-8BE5-F8580B9153B9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57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66557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05288-26C8-FCA2-88E4-FC18EFBE8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altLang="en-CH" dirty="0">
                <a:ea typeface="ＭＳ Ｐゴシック" panose="020B0600070205080204" pitchFamily="34" charset="-128"/>
              </a:rPr>
              <a:t>Exotic spectroscopy - pentaquarks 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AE1664-56C0-443D-E489-89A57DB06F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154667-0325-EC80-1140-5442AB498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6" y="971080"/>
            <a:ext cx="9049614" cy="1843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D1712D-3BBB-7E03-604C-14295E431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902" y="2929735"/>
            <a:ext cx="6920195" cy="3221799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E16EB62-803B-6A44-CEBF-59BC5AAFFED1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58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6072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>
            <a:extLst>
              <a:ext uri="{FF2B5EF4-FFF2-40B4-BE49-F238E27FC236}">
                <a16:creationId xmlns:a16="http://schemas.microsoft.com/office/drawing/2014/main" id="{98C6FF27-F466-2891-B468-1CCD5AAED4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CC and FCNC</a:t>
            </a:r>
          </a:p>
        </p:txBody>
      </p:sp>
      <p:sp>
        <p:nvSpPr>
          <p:cNvPr id="100354" name="Footer Placeholder 3">
            <a:extLst>
              <a:ext uri="{FF2B5EF4-FFF2-40B4-BE49-F238E27FC236}">
                <a16:creationId xmlns:a16="http://schemas.microsoft.com/office/drawing/2014/main" id="{2522B950-C7BC-B8B8-BB36-B30E86B8F5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21507" name="Picture 5">
            <a:extLst>
              <a:ext uri="{FF2B5EF4-FFF2-40B4-BE49-F238E27FC236}">
                <a16:creationId xmlns:a16="http://schemas.microsoft.com/office/drawing/2014/main" id="{14FA3CA0-313D-4C68-E401-2842B3C2A2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596" r="-2596"/>
          <a:stretch>
            <a:fillRect/>
          </a:stretch>
        </p:blipFill>
        <p:spPr bwMode="auto">
          <a:xfrm>
            <a:off x="4572000" y="820738"/>
            <a:ext cx="4479925" cy="2339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00356" name="Slide Number Placeholder 3">
            <a:extLst>
              <a:ext uri="{FF2B5EF4-FFF2-40B4-BE49-F238E27FC236}">
                <a16:creationId xmlns:a16="http://schemas.microsoft.com/office/drawing/2014/main" id="{C9A333B4-19D3-49E2-8F17-10FA3B13398E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B22440-DB2F-C644-8245-1A339368CDBA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59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B44D00B4-7710-391E-1AF3-20B730BA3F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557" t="-5673" r="-2206" b="-4802"/>
          <a:stretch>
            <a:fillRect/>
          </a:stretch>
        </p:blipFill>
        <p:spPr bwMode="auto">
          <a:xfrm>
            <a:off x="79375" y="817563"/>
            <a:ext cx="4375150" cy="2339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00358" name="TextBox 1">
            <a:extLst>
              <a:ext uri="{FF2B5EF4-FFF2-40B4-BE49-F238E27FC236}">
                <a16:creationId xmlns:a16="http://schemas.microsoft.com/office/drawing/2014/main" id="{E55DED5D-BEF3-D563-0718-B079CDCCE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88" y="3236913"/>
            <a:ext cx="15208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 i="0">
                <a:solidFill>
                  <a:srgbClr val="0000FF"/>
                </a:solidFill>
              </a:rPr>
              <a:t>Semileptonic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 i="0">
                <a:solidFill>
                  <a:srgbClr val="0000FF"/>
                </a:solidFill>
              </a:rPr>
              <a:t>CC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>
                <a:solidFill>
                  <a:srgbClr val="0000FF"/>
                </a:solidFill>
              </a:rPr>
              <a:t>b → cl</a:t>
            </a:r>
            <a:r>
              <a:rPr lang="en-US" altLang="en-CH" sz="1600" b="0" baseline="30000">
                <a:solidFill>
                  <a:srgbClr val="0000FF"/>
                </a:solidFill>
              </a:rPr>
              <a:t>-</a:t>
            </a:r>
            <a:r>
              <a:rPr lang="en-US" altLang="en-CH" sz="1600" b="0">
                <a:solidFill>
                  <a:srgbClr val="0000FF"/>
                </a:solidFill>
              </a:rPr>
              <a:t>ν </a:t>
            </a:r>
            <a:endParaRPr lang="en-US" altLang="en-CH" sz="1600" b="0" i="0">
              <a:solidFill>
                <a:srgbClr val="0000FF"/>
              </a:solidFill>
            </a:endParaRPr>
          </a:p>
        </p:txBody>
      </p:sp>
      <p:sp>
        <p:nvSpPr>
          <p:cNvPr id="100359" name="TextBox 7">
            <a:extLst>
              <a:ext uri="{FF2B5EF4-FFF2-40B4-BE49-F238E27FC236}">
                <a16:creationId xmlns:a16="http://schemas.microsoft.com/office/drawing/2014/main" id="{BE83E6BE-BE18-9DA4-0463-CC297D6FC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0913" y="3236913"/>
            <a:ext cx="2171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0" i="0">
                <a:solidFill>
                  <a:srgbClr val="0000FF"/>
                </a:solidFill>
              </a:rPr>
              <a:t>“</a:t>
            </a:r>
            <a:r>
              <a:rPr lang="en-US" altLang="ja-JP" sz="1600" b="0" i="0">
                <a:solidFill>
                  <a:srgbClr val="0000FF"/>
                </a:solidFill>
              </a:rPr>
              <a:t>Semileptonic</a:t>
            </a:r>
            <a:r>
              <a:rPr lang="en-US" altLang="en-US" sz="1600" b="0" i="0">
                <a:solidFill>
                  <a:srgbClr val="0000FF"/>
                </a:solidFill>
              </a:rPr>
              <a:t>”</a:t>
            </a:r>
            <a:endParaRPr lang="en-US" altLang="ja-JP" sz="1600" b="0" i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 i="0">
                <a:solidFill>
                  <a:srgbClr val="0000FF"/>
                </a:solidFill>
              </a:rPr>
              <a:t>FCNC EWP Penguin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>
                <a:solidFill>
                  <a:srgbClr val="0000FF"/>
                </a:solidFill>
              </a:rPr>
              <a:t>b → sl</a:t>
            </a:r>
            <a:r>
              <a:rPr lang="en-US" altLang="en-CH" sz="1600" b="0" baseline="30000">
                <a:solidFill>
                  <a:srgbClr val="0000FF"/>
                </a:solidFill>
              </a:rPr>
              <a:t>+</a:t>
            </a:r>
            <a:r>
              <a:rPr lang="en-US" altLang="en-CH" sz="1600" b="0">
                <a:solidFill>
                  <a:srgbClr val="0000FF"/>
                </a:solidFill>
              </a:rPr>
              <a:t>l</a:t>
            </a:r>
            <a:r>
              <a:rPr lang="en-US" altLang="en-CH" sz="1600" b="0" baseline="30000">
                <a:solidFill>
                  <a:srgbClr val="0000FF"/>
                </a:solidFill>
              </a:rPr>
              <a:t>-</a:t>
            </a:r>
            <a:r>
              <a:rPr lang="en-US" altLang="en-CH" sz="1600" b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</a:rPr>
              <a:t>Historical perspective: W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420688" y="935038"/>
            <a:ext cx="8329612" cy="276225"/>
          </a:xfrm>
        </p:spPr>
        <p:txBody>
          <a:bodyPr/>
          <a:lstStyle/>
          <a:p>
            <a:r>
              <a:rPr lang="en-US">
                <a:latin typeface="Verdana" charset="0"/>
              </a:rPr>
              <a:t>Radioactive decay was “discovery” of weak interaction?</a:t>
            </a:r>
          </a:p>
        </p:txBody>
      </p:sp>
      <p:pic>
        <p:nvPicPr>
          <p:cNvPr id="6554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51200"/>
            <a:ext cx="2936875" cy="1971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554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3248025"/>
            <a:ext cx="5186363" cy="1974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5542" name="TextBox 7"/>
          <p:cNvSpPr txBox="1">
            <a:spLocks noChangeArrowheads="1"/>
          </p:cNvSpPr>
          <p:nvPr/>
        </p:nvSpPr>
        <p:spPr bwMode="auto">
          <a:xfrm>
            <a:off x="6343650" y="5257800"/>
            <a:ext cx="24161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solidFill>
                  <a:srgbClr val="000000"/>
                </a:solidFill>
              </a:rPr>
              <a:t>UA1 Coll., Phys.Lett. B122 (1983) 103 </a:t>
            </a:r>
          </a:p>
        </p:txBody>
      </p:sp>
      <p:sp>
        <p:nvSpPr>
          <p:cNvPr id="65543" name="TextBox 8"/>
          <p:cNvSpPr txBox="1">
            <a:spLocks noChangeArrowheads="1"/>
          </p:cNvSpPr>
          <p:nvPr/>
        </p:nvSpPr>
        <p:spPr bwMode="auto">
          <a:xfrm>
            <a:off x="493713" y="5253038"/>
            <a:ext cx="20272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solidFill>
                  <a:srgbClr val="000000"/>
                </a:solidFill>
              </a:rPr>
              <a:t>E.Fermi, Z.Phys. 88 (1934) 161 </a:t>
            </a:r>
          </a:p>
        </p:txBody>
      </p:sp>
      <p:pic>
        <p:nvPicPr>
          <p:cNvPr id="65544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12888"/>
            <a:ext cx="29305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508125"/>
            <a:ext cx="22225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 rot="16200000">
            <a:off x="-681758" y="2716998"/>
            <a:ext cx="18020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Indirect</a:t>
            </a:r>
          </a:p>
        </p:txBody>
      </p:sp>
      <p:sp>
        <p:nvSpPr>
          <p:cNvPr id="17" name="Rectangle 16"/>
          <p:cNvSpPr/>
          <p:nvPr/>
        </p:nvSpPr>
        <p:spPr>
          <a:xfrm rot="5400000">
            <a:off x="8282548" y="2491219"/>
            <a:ext cx="139723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Direct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F16A17-2BD9-F659-6353-1EBFA0980A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70820C7-AE81-C82B-8EC2-FA1907FF2651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9">
            <a:extLst>
              <a:ext uri="{FF2B5EF4-FFF2-40B4-BE49-F238E27FC236}">
                <a16:creationId xmlns:a16="http://schemas.microsoft.com/office/drawing/2014/main" id="{D8DA0CD7-F9B7-6DDD-CEEB-8D9928CC5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3" y="2622550"/>
            <a:ext cx="77724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8" name="Title 1">
            <a:extLst>
              <a:ext uri="{FF2B5EF4-FFF2-40B4-BE49-F238E27FC236}">
                <a16:creationId xmlns:a16="http://schemas.microsoft.com/office/drawing/2014/main" id="{F3BE69A4-84A6-1404-A93E-D12BD561AC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R(D*) vs R(D) </a:t>
            </a:r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0387D303-DC63-394F-1BEA-78277D28BF2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817563"/>
            <a:ext cx="7772400" cy="5257800"/>
          </a:xfrm>
        </p:spPr>
        <p:txBody>
          <a:bodyPr/>
          <a:lstStyle/>
          <a:p>
            <a:r>
              <a:rPr lang="en-CH" altLang="en-CH">
                <a:ea typeface="ＭＳ Ｐゴシック" panose="020B0600070205080204" pitchFamily="34" charset="-128"/>
              </a:rPr>
              <a:t>Signal: </a:t>
            </a:r>
            <a:r>
              <a:rPr lang="en-CH" altLang="en-CH" i="1">
                <a:solidFill>
                  <a:srgbClr val="FF0000"/>
                </a:solidFill>
                <a:ea typeface="ＭＳ Ｐゴシック" panose="020B0600070205080204" pitchFamily="34" charset="-128"/>
              </a:rPr>
              <a:t>distinguish “</a:t>
            </a:r>
            <a:r>
              <a:rPr lang="en-CH" altLang="en-CH" i="1">
                <a:solidFill>
                  <a:srgbClr val="FF0000"/>
                </a:solidFill>
                <a:latin typeface="Symbol" pitchFamily="2" charset="2"/>
                <a:ea typeface="ＭＳ Ｐゴシック" panose="020B0600070205080204" pitchFamily="34" charset="-128"/>
              </a:rPr>
              <a:t>m</a:t>
            </a:r>
            <a:r>
              <a:rPr lang="en-CH" altLang="en-CH" i="1">
                <a:solidFill>
                  <a:srgbClr val="FF0000"/>
                </a:solidFill>
                <a:ea typeface="ＭＳ Ｐゴシック" panose="020B0600070205080204" pitchFamily="34" charset="-128"/>
              </a:rPr>
              <a:t>”   from  ”</a:t>
            </a:r>
            <a:r>
              <a:rPr lang="en-CH" altLang="en-CH" i="1">
                <a:solidFill>
                  <a:srgbClr val="FF0000"/>
                </a:solidFill>
                <a:latin typeface="Symbol" pitchFamily="2" charset="2"/>
                <a:ea typeface="ＭＳ Ｐゴシック" panose="020B0600070205080204" pitchFamily="34" charset="-128"/>
              </a:rPr>
              <a:t>m</a:t>
            </a:r>
            <a:r>
              <a:rPr lang="en-CH" altLang="en-CH" i="1">
                <a:solidFill>
                  <a:srgbClr val="FF0000"/>
                </a:solidFill>
                <a:ea typeface="ＭＳ Ｐゴシック" panose="020B0600070205080204" pitchFamily="34" charset="-128"/>
              </a:rPr>
              <a:t>-from-</a:t>
            </a:r>
            <a:r>
              <a:rPr lang="en-CH" altLang="en-CH" i="1">
                <a:solidFill>
                  <a:srgbClr val="FF0000"/>
                </a:solidFill>
                <a:latin typeface="Symbol" pitchFamily="2" charset="2"/>
                <a:ea typeface="ＭＳ Ｐゴシック" panose="020B0600070205080204" pitchFamily="34" charset="-128"/>
              </a:rPr>
              <a:t>t</a:t>
            </a:r>
            <a:r>
              <a:rPr lang="en-CH" altLang="en-CH" i="1">
                <a:solidFill>
                  <a:srgbClr val="FF0000"/>
                </a:solidFill>
                <a:ea typeface="ＭＳ Ｐゴシック" panose="020B0600070205080204" pitchFamily="34" charset="-128"/>
              </a:rPr>
              <a:t>” …</a:t>
            </a:r>
            <a:endParaRPr lang="en-CH" altLang="en-CH" i="1">
              <a:solidFill>
                <a:srgbClr val="FF0000"/>
              </a:solidFill>
              <a:latin typeface="Symbol" pitchFamily="2" charset="2"/>
              <a:ea typeface="ＭＳ Ｐゴシック" panose="020B0600070205080204" pitchFamily="34" charset="-128"/>
            </a:endParaRPr>
          </a:p>
          <a:p>
            <a:pPr lvl="1"/>
            <a:r>
              <a:rPr lang="en-US" altLang="en-CH" i="1">
                <a:solidFill>
                  <a:srgbClr val="0000FF"/>
                </a:solidFill>
              </a:rPr>
              <a:t>B</a:t>
            </a:r>
            <a:r>
              <a:rPr lang="en-US" altLang="en-CH" i="1" baseline="30000">
                <a:solidFill>
                  <a:srgbClr val="0000FF"/>
                </a:solidFill>
              </a:rPr>
              <a:t>0</a:t>
            </a:r>
            <a:r>
              <a:rPr lang="en-US" altLang="en-CH" i="1">
                <a:solidFill>
                  <a:srgbClr val="0000FF"/>
                </a:solidFill>
              </a:rPr>
              <a:t>→D*</a:t>
            </a:r>
            <a:r>
              <a:rPr lang="en-US" altLang="en-CH" i="1" baseline="30000">
                <a:solidFill>
                  <a:srgbClr val="0000FF"/>
                </a:solidFill>
              </a:rPr>
              <a:t>+</a:t>
            </a:r>
            <a:r>
              <a:rPr lang="en-US" altLang="en-CH" i="1">
                <a:solidFill>
                  <a:srgbClr val="0000FF"/>
                </a:solidFill>
              </a:rPr>
              <a:t>l</a:t>
            </a:r>
            <a:r>
              <a:rPr lang="en-US" altLang="en-CH" i="1" baseline="30000">
                <a:solidFill>
                  <a:srgbClr val="0000FF"/>
                </a:solidFill>
              </a:rPr>
              <a:t>-</a:t>
            </a:r>
            <a:r>
              <a:rPr lang="en-US" altLang="en-CH" i="1">
                <a:solidFill>
                  <a:srgbClr val="0000FF"/>
                </a:solidFill>
              </a:rPr>
              <a:t>ν		</a:t>
            </a:r>
            <a:r>
              <a:rPr lang="en-US" altLang="en-CH" i="1">
                <a:solidFill>
                  <a:srgbClr val="0000FF"/>
                </a:solidFill>
                <a:sym typeface="Wingdings" pitchFamily="2" charset="2"/>
              </a:rPr>
              <a:t> (D*</a:t>
            </a:r>
            <a:r>
              <a:rPr lang="en-US" altLang="en-CH" i="1" baseline="30000">
                <a:solidFill>
                  <a:srgbClr val="0000FF"/>
                </a:solidFill>
                <a:sym typeface="Wingdings" pitchFamily="2" charset="2"/>
              </a:rPr>
              <a:t>+</a:t>
            </a:r>
            <a:r>
              <a:rPr lang="en-US" altLang="en-CH" i="1">
                <a:solidFill>
                  <a:srgbClr val="0000FF"/>
                </a:solidFill>
                <a:sym typeface="Wingdings" pitchFamily="2" charset="2"/>
              </a:rPr>
              <a:t>µ) </a:t>
            </a:r>
            <a:r>
              <a:rPr lang="en-US" altLang="en-CH">
                <a:solidFill>
                  <a:srgbClr val="0000FF"/>
                </a:solidFill>
                <a:sym typeface="Wingdings" pitchFamily="2" charset="2"/>
              </a:rPr>
              <a:t>sample</a:t>
            </a:r>
            <a:endParaRPr lang="en-US" altLang="en-CH" i="1">
              <a:solidFill>
                <a:srgbClr val="0000FF"/>
              </a:solidFill>
            </a:endParaRPr>
          </a:p>
          <a:p>
            <a:pPr lvl="1"/>
            <a:r>
              <a:rPr lang="en-US" altLang="en-CH" i="1">
                <a:solidFill>
                  <a:srgbClr val="0000FF"/>
                </a:solidFill>
              </a:rPr>
              <a:t>B</a:t>
            </a:r>
            <a:r>
              <a:rPr lang="en-US" altLang="en-CH" i="1" baseline="30000">
                <a:solidFill>
                  <a:srgbClr val="0000FF"/>
                </a:solidFill>
              </a:rPr>
              <a:t>+</a:t>
            </a:r>
            <a:r>
              <a:rPr lang="en-US" altLang="en-CH" i="1">
                <a:solidFill>
                  <a:srgbClr val="0000FF"/>
                </a:solidFill>
              </a:rPr>
              <a:t>→D</a:t>
            </a:r>
            <a:r>
              <a:rPr lang="en-US" altLang="en-CH" i="1" baseline="30000">
                <a:solidFill>
                  <a:srgbClr val="0000FF"/>
                </a:solidFill>
              </a:rPr>
              <a:t>0</a:t>
            </a:r>
            <a:r>
              <a:rPr lang="en-US" altLang="en-CH" i="1">
                <a:solidFill>
                  <a:srgbClr val="0000FF"/>
                </a:solidFill>
              </a:rPr>
              <a:t>l</a:t>
            </a:r>
            <a:r>
              <a:rPr lang="en-US" altLang="en-CH" i="1" baseline="30000">
                <a:solidFill>
                  <a:srgbClr val="0000FF"/>
                </a:solidFill>
              </a:rPr>
              <a:t>-</a:t>
            </a:r>
            <a:r>
              <a:rPr lang="en-US" altLang="en-CH" i="1">
                <a:solidFill>
                  <a:srgbClr val="0000FF"/>
                </a:solidFill>
              </a:rPr>
              <a:t>ν		</a:t>
            </a:r>
            <a:r>
              <a:rPr lang="en-US" altLang="en-CH" i="1">
                <a:solidFill>
                  <a:srgbClr val="0000FF"/>
                </a:solidFill>
                <a:sym typeface="Wingdings" pitchFamily="2" charset="2"/>
              </a:rPr>
              <a:t> (D</a:t>
            </a:r>
            <a:r>
              <a:rPr lang="en-US" altLang="en-CH" i="1" baseline="30000">
                <a:solidFill>
                  <a:srgbClr val="0000FF"/>
                </a:solidFill>
                <a:sym typeface="Wingdings" pitchFamily="2" charset="2"/>
              </a:rPr>
              <a:t>0</a:t>
            </a:r>
            <a:r>
              <a:rPr lang="en-US" altLang="en-CH" i="1">
                <a:solidFill>
                  <a:srgbClr val="0000FF"/>
                </a:solidFill>
                <a:sym typeface="Wingdings" pitchFamily="2" charset="2"/>
              </a:rPr>
              <a:t>µ) </a:t>
            </a:r>
            <a:r>
              <a:rPr lang="en-US" altLang="en-CH">
                <a:solidFill>
                  <a:srgbClr val="0000FF"/>
                </a:solidFill>
                <a:sym typeface="Wingdings" pitchFamily="2" charset="2"/>
              </a:rPr>
              <a:t>sample</a:t>
            </a:r>
          </a:p>
          <a:p>
            <a:r>
              <a:rPr lang="en-US" altLang="en-CH">
                <a:ea typeface="ＭＳ Ｐゴシック" panose="020B0600070205080204" pitchFamily="34" charset="-128"/>
                <a:sym typeface="Wingdings" pitchFamily="2" charset="2"/>
              </a:rPr>
              <a:t>Main backgrounds: </a:t>
            </a:r>
          </a:p>
          <a:p>
            <a:pPr lvl="1"/>
            <a:r>
              <a:rPr lang="en-US" altLang="en-CH" i="1">
                <a:solidFill>
                  <a:srgbClr val="0000FF"/>
                </a:solidFill>
              </a:rPr>
              <a:t>B → DDX</a:t>
            </a:r>
          </a:p>
          <a:p>
            <a:pPr lvl="1"/>
            <a:r>
              <a:rPr lang="en-US" altLang="en-CH" i="1">
                <a:solidFill>
                  <a:srgbClr val="0000FF"/>
                </a:solidFill>
              </a:rPr>
              <a:t>B → D**</a:t>
            </a:r>
            <a:r>
              <a:rPr lang="en-US" altLang="en-CH" i="1">
                <a:solidFill>
                  <a:srgbClr val="0000FF"/>
                </a:solidFill>
                <a:sym typeface="Wingdings" pitchFamily="2" charset="2"/>
              </a:rPr>
              <a:t>µ</a:t>
            </a:r>
            <a:r>
              <a:rPr lang="en-US" altLang="en-CH" i="1" baseline="30000">
                <a:solidFill>
                  <a:srgbClr val="0000FF"/>
                </a:solidFill>
              </a:rPr>
              <a:t>-</a:t>
            </a:r>
            <a:r>
              <a:rPr lang="en-US" altLang="en-CH" i="1">
                <a:solidFill>
                  <a:srgbClr val="0000FF"/>
                </a:solidFill>
              </a:rPr>
              <a:t>ν</a:t>
            </a:r>
            <a:endParaRPr lang="en-CH" altLang="en-CH"/>
          </a:p>
        </p:txBody>
      </p:sp>
      <p:sp>
        <p:nvSpPr>
          <p:cNvPr id="101380" name="Footer Placeholder 3">
            <a:extLst>
              <a:ext uri="{FF2B5EF4-FFF2-40B4-BE49-F238E27FC236}">
                <a16:creationId xmlns:a16="http://schemas.microsoft.com/office/drawing/2014/main" id="{3D1162F7-CAA1-609F-99CF-1397BE1A8D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101381" name="TextBox 10">
            <a:extLst>
              <a:ext uri="{FF2B5EF4-FFF2-40B4-BE49-F238E27FC236}">
                <a16:creationId xmlns:a16="http://schemas.microsoft.com/office/drawing/2014/main" id="{F32FF8C8-C291-B7EF-5EAC-FD5518CA1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6513" y="6516688"/>
            <a:ext cx="2625726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900" b="0" i="0"/>
              <a:t>Courtesy: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CH" altLang="en-CH" sz="900" b="0" i="0"/>
              <a:t>P.Hamilton, Impl.Workshop, 19 Oct 2022 </a:t>
            </a:r>
          </a:p>
        </p:txBody>
      </p:sp>
      <p:sp>
        <p:nvSpPr>
          <p:cNvPr id="101382" name="Slide Number Placeholder 3">
            <a:extLst>
              <a:ext uri="{FF2B5EF4-FFF2-40B4-BE49-F238E27FC236}">
                <a16:creationId xmlns:a16="http://schemas.microsoft.com/office/drawing/2014/main" id="{12ADEC9E-CE38-C6EB-F37F-A142D6170804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022C5C-75C5-7A43-8276-993BE818CEC0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60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01383" name="TextBox 1">
            <a:extLst>
              <a:ext uri="{FF2B5EF4-FFF2-40B4-BE49-F238E27FC236}">
                <a16:creationId xmlns:a16="http://schemas.microsoft.com/office/drawing/2014/main" id="{D9496B4E-4B2F-BC26-7CEC-AEB555C94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3188" y="5618163"/>
            <a:ext cx="1733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b="0" i="0">
                <a:solidFill>
                  <a:srgbClr val="FF0000"/>
                </a:solidFill>
                <a:latin typeface="Times New Roman" panose="02020603050405020304" pitchFamily="18" charset="0"/>
              </a:rPr>
              <a:t>= muon energy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>
            <a:extLst>
              <a:ext uri="{FF2B5EF4-FFF2-40B4-BE49-F238E27FC236}">
                <a16:creationId xmlns:a16="http://schemas.microsoft.com/office/drawing/2014/main" id="{1C475BF8-1B29-FE29-A4CA-ABC4A49DE5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R(D*) vs R(D)</a:t>
            </a:r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102402" name="Content Placeholder 2">
            <a:extLst>
              <a:ext uri="{FF2B5EF4-FFF2-40B4-BE49-F238E27FC236}">
                <a16:creationId xmlns:a16="http://schemas.microsoft.com/office/drawing/2014/main" id="{C95E5784-BF95-9532-A97D-461EB5019C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893763"/>
            <a:ext cx="7772400" cy="457200"/>
          </a:xfrm>
        </p:spPr>
        <p:txBody>
          <a:bodyPr/>
          <a:lstStyle/>
          <a:p>
            <a:r>
              <a:rPr lang="en-CH" altLang="en-CH" sz="1800">
                <a:ea typeface="ＭＳ Ｐゴシック" panose="020B0600070205080204" pitchFamily="34" charset="-128"/>
              </a:rPr>
              <a:t>Simultaneous 3D-fit to 8 samples </a:t>
            </a:r>
            <a:r>
              <a:rPr lang="en-CH" altLang="en-CH" sz="1600">
                <a:ea typeface="ＭＳ Ｐゴシック" panose="020B0600070205080204" pitchFamily="34" charset="-128"/>
              </a:rPr>
              <a:t>(and in 4 q</a:t>
            </a:r>
            <a:r>
              <a:rPr lang="en-CH" altLang="en-CH" sz="1600" baseline="30000">
                <a:ea typeface="ＭＳ Ｐゴシック" panose="020B0600070205080204" pitchFamily="34" charset="-128"/>
              </a:rPr>
              <a:t>2</a:t>
            </a:r>
            <a:r>
              <a:rPr lang="en-CH" altLang="en-CH" sz="1600">
                <a:ea typeface="ＭＳ Ｐゴシック" panose="020B0600070205080204" pitchFamily="34" charset="-128"/>
              </a:rPr>
              <a:t> bins…) </a:t>
            </a:r>
            <a:endParaRPr lang="en-CH" altLang="en-CH" sz="1800">
              <a:ea typeface="ＭＳ Ｐゴシック" panose="020B0600070205080204" pitchFamily="34" charset="-128"/>
            </a:endParaRPr>
          </a:p>
        </p:txBody>
      </p:sp>
      <p:sp>
        <p:nvSpPr>
          <p:cNvPr id="102403" name="Footer Placeholder 3">
            <a:extLst>
              <a:ext uri="{FF2B5EF4-FFF2-40B4-BE49-F238E27FC236}">
                <a16:creationId xmlns:a16="http://schemas.microsoft.com/office/drawing/2014/main" id="{D2F3199B-E36A-3A61-3B73-6903B9DB7C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02404" name="Picture 4">
            <a:extLst>
              <a:ext uri="{FF2B5EF4-FFF2-40B4-BE49-F238E27FC236}">
                <a16:creationId xmlns:a16="http://schemas.microsoft.com/office/drawing/2014/main" id="{33483949-33B1-528D-FA98-D31E045537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316038"/>
            <a:ext cx="8488363" cy="5272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5" name="TextBox 5">
            <a:extLst>
              <a:ext uri="{FF2B5EF4-FFF2-40B4-BE49-F238E27FC236}">
                <a16:creationId xmlns:a16="http://schemas.microsoft.com/office/drawing/2014/main" id="{529A1961-8F43-B79C-47D3-E0BB60B0F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1050" y="1354138"/>
            <a:ext cx="1665288" cy="30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/>
              <a:t>(D**µ) enriched</a:t>
            </a:r>
          </a:p>
        </p:txBody>
      </p:sp>
      <p:sp>
        <p:nvSpPr>
          <p:cNvPr id="102406" name="TextBox 6">
            <a:extLst>
              <a:ext uri="{FF2B5EF4-FFF2-40B4-BE49-F238E27FC236}">
                <a16:creationId xmlns:a16="http://schemas.microsoft.com/office/drawing/2014/main" id="{493AE36B-23A6-20FA-5F42-B7239BFE2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375" y="1346200"/>
            <a:ext cx="741363" cy="30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/>
              <a:t>Signal</a:t>
            </a:r>
          </a:p>
        </p:txBody>
      </p:sp>
      <p:sp>
        <p:nvSpPr>
          <p:cNvPr id="102407" name="TextBox 7">
            <a:extLst>
              <a:ext uri="{FF2B5EF4-FFF2-40B4-BE49-F238E27FC236}">
                <a16:creationId xmlns:a16="http://schemas.microsoft.com/office/drawing/2014/main" id="{8FFBDC09-39B3-864E-37A7-FF176B1D0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200" y="4195763"/>
            <a:ext cx="1276350" cy="30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/>
              <a:t>Comb+Fake</a:t>
            </a:r>
          </a:p>
        </p:txBody>
      </p:sp>
      <p:sp>
        <p:nvSpPr>
          <p:cNvPr id="102408" name="TextBox 8">
            <a:extLst>
              <a:ext uri="{FF2B5EF4-FFF2-40B4-BE49-F238E27FC236}">
                <a16:creationId xmlns:a16="http://schemas.microsoft.com/office/drawing/2014/main" id="{556207D3-755F-73BA-464E-ABFE0E25C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4725" y="4192588"/>
            <a:ext cx="1420813" cy="30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/>
              <a:t>DDX enriched</a:t>
            </a:r>
          </a:p>
        </p:txBody>
      </p:sp>
      <p:sp>
        <p:nvSpPr>
          <p:cNvPr id="102409" name="TextBox 10">
            <a:extLst>
              <a:ext uri="{FF2B5EF4-FFF2-40B4-BE49-F238E27FC236}">
                <a16:creationId xmlns:a16="http://schemas.microsoft.com/office/drawing/2014/main" id="{3D22DA88-C206-5260-25C6-8BC93D2B6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4613" y="6654800"/>
            <a:ext cx="3317876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900" b="0" i="0"/>
              <a:t>Courtesy:  P.Hamilton, Impl.Workshop, 19 Oct 2022</a:t>
            </a:r>
          </a:p>
        </p:txBody>
      </p:sp>
      <p:sp>
        <p:nvSpPr>
          <p:cNvPr id="102410" name="Slide Number Placeholder 3">
            <a:extLst>
              <a:ext uri="{FF2B5EF4-FFF2-40B4-BE49-F238E27FC236}">
                <a16:creationId xmlns:a16="http://schemas.microsoft.com/office/drawing/2014/main" id="{9CE29356-1645-ADD6-57CB-BAD82C5ABDD7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7FEDD4-3D9B-DD43-B4D9-52B8402B2707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61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02411" name="TextBox 10">
            <a:extLst>
              <a:ext uri="{FF2B5EF4-FFF2-40B4-BE49-F238E27FC236}">
                <a16:creationId xmlns:a16="http://schemas.microsoft.com/office/drawing/2014/main" id="{C19AC411-541F-FC73-EE69-8079F4925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6113" y="-17463"/>
            <a:ext cx="3455987" cy="215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GB" altLang="en-CH" sz="800" b="0" i="0"/>
              <a:t>LHCb, </a:t>
            </a:r>
            <a:r>
              <a:rPr lang="en-GB" altLang="en-CH" sz="800" b="0" i="0">
                <a:hlinkClick r:id="rId3"/>
              </a:rPr>
              <a:t>arXiv:2302.02886</a:t>
            </a:r>
            <a:r>
              <a:rPr lang="en-GB" altLang="en-CH" sz="800" b="0" i="0"/>
              <a:t> Phys. Rev. Lett. 131 (2023) 111802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>
            <a:extLst>
              <a:ext uri="{FF2B5EF4-FFF2-40B4-BE49-F238E27FC236}">
                <a16:creationId xmlns:a16="http://schemas.microsoft.com/office/drawing/2014/main" id="{529175E3-A3EF-E4D5-958E-F91EA8ADAA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R(D*) vs R(D)</a:t>
            </a:r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103426" name="Content Placeholder 2">
            <a:extLst>
              <a:ext uri="{FF2B5EF4-FFF2-40B4-BE49-F238E27FC236}">
                <a16:creationId xmlns:a16="http://schemas.microsoft.com/office/drawing/2014/main" id="{933EFA33-50B5-140A-D70A-8CDC5140B9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990600"/>
            <a:ext cx="7772400" cy="457200"/>
          </a:xfrm>
        </p:spPr>
        <p:txBody>
          <a:bodyPr/>
          <a:lstStyle/>
          <a:p>
            <a:r>
              <a:rPr lang="en-CH" altLang="en-CH">
                <a:ea typeface="ＭＳ Ｐゴシック" panose="020B0600070205080204" pitchFamily="34" charset="-128"/>
              </a:rPr>
              <a:t>World average 3.3</a:t>
            </a:r>
            <a:r>
              <a:rPr lang="en-CH" altLang="en-CH">
                <a:latin typeface="Symbol" pitchFamily="2" charset="2"/>
                <a:ea typeface="ＭＳ Ｐゴシック" panose="020B0600070205080204" pitchFamily="34" charset="-128"/>
              </a:rPr>
              <a:t>s</a:t>
            </a:r>
            <a:r>
              <a:rPr lang="en-CH" altLang="en-CH">
                <a:ea typeface="ＭＳ Ｐゴシック" panose="020B0600070205080204" pitchFamily="34" charset="-128"/>
              </a:rPr>
              <a:t> to 3.2</a:t>
            </a:r>
            <a:r>
              <a:rPr lang="en-CH" altLang="en-CH">
                <a:latin typeface="Symbol" pitchFamily="2" charset="2"/>
                <a:ea typeface="ＭＳ Ｐゴシック" panose="020B0600070205080204" pitchFamily="34" charset="-128"/>
              </a:rPr>
              <a:t>s</a:t>
            </a:r>
          </a:p>
        </p:txBody>
      </p:sp>
      <p:sp>
        <p:nvSpPr>
          <p:cNvPr id="103427" name="Footer Placeholder 3">
            <a:extLst>
              <a:ext uri="{FF2B5EF4-FFF2-40B4-BE49-F238E27FC236}">
                <a16:creationId xmlns:a16="http://schemas.microsoft.com/office/drawing/2014/main" id="{2E08B418-1FCC-82BE-230A-9191BB690C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03428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E0EEEE97-BB4C-81D9-B05F-ED8F740B7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5" r="4945"/>
          <a:stretch>
            <a:fillRect/>
          </a:stretch>
        </p:blipFill>
        <p:spPr bwMode="auto">
          <a:xfrm>
            <a:off x="768350" y="1676400"/>
            <a:ext cx="7231063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C34407-4003-5FCA-914E-0F7129FECC90}"/>
              </a:ext>
            </a:extLst>
          </p:cNvPr>
          <p:cNvSpPr txBox="1"/>
          <p:nvPr/>
        </p:nvSpPr>
        <p:spPr>
          <a:xfrm>
            <a:off x="1588" y="6592888"/>
            <a:ext cx="304800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CH" sz="1050" b="0" i="0" dirty="0"/>
              <a:t>NB: contours contain less than 68% CL… </a:t>
            </a:r>
          </a:p>
        </p:txBody>
      </p:sp>
      <p:sp>
        <p:nvSpPr>
          <p:cNvPr id="103430" name="Slide Number Placeholder 3">
            <a:extLst>
              <a:ext uri="{FF2B5EF4-FFF2-40B4-BE49-F238E27FC236}">
                <a16:creationId xmlns:a16="http://schemas.microsoft.com/office/drawing/2014/main" id="{4C924E99-0CA1-3873-D749-E59DD8DA92CE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66B417C-68AB-B14B-8457-709673F9F170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62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cxnSp>
        <p:nvCxnSpPr>
          <p:cNvPr id="103431" name="Straight Arrow Connector 2">
            <a:extLst>
              <a:ext uri="{FF2B5EF4-FFF2-40B4-BE49-F238E27FC236}">
                <a16:creationId xmlns:a16="http://schemas.microsoft.com/office/drawing/2014/main" id="{E6AD248C-02F3-E7BE-9E60-C70881379E7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919538" y="3736975"/>
            <a:ext cx="536575" cy="5365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>
            <a:extLst>
              <a:ext uri="{FF2B5EF4-FFF2-40B4-BE49-F238E27FC236}">
                <a16:creationId xmlns:a16="http://schemas.microsoft.com/office/drawing/2014/main" id="{83E6D6E2-4876-6F80-1659-947611EF9D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R(D*) vs R(D)</a:t>
            </a:r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104450" name="Content Placeholder 2">
            <a:extLst>
              <a:ext uri="{FF2B5EF4-FFF2-40B4-BE49-F238E27FC236}">
                <a16:creationId xmlns:a16="http://schemas.microsoft.com/office/drawing/2014/main" id="{47F19FBC-A9C1-715F-5BBB-575CA01E7D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990600"/>
            <a:ext cx="7772400" cy="457200"/>
          </a:xfrm>
        </p:spPr>
        <p:txBody>
          <a:bodyPr/>
          <a:lstStyle/>
          <a:p>
            <a:r>
              <a:rPr lang="en-CH" altLang="en-CH">
                <a:ea typeface="ＭＳ Ｐゴシック" panose="020B0600070205080204" pitchFamily="34" charset="-128"/>
              </a:rPr>
              <a:t>World average 3.3</a:t>
            </a:r>
            <a:r>
              <a:rPr lang="en-CH" altLang="en-CH">
                <a:latin typeface="Symbol" pitchFamily="2" charset="2"/>
                <a:ea typeface="ＭＳ Ｐゴシック" panose="020B0600070205080204" pitchFamily="34" charset="-128"/>
              </a:rPr>
              <a:t>s</a:t>
            </a:r>
            <a:r>
              <a:rPr lang="en-CH" altLang="en-CH">
                <a:ea typeface="ＭＳ Ｐゴシック" panose="020B0600070205080204" pitchFamily="34" charset="-128"/>
              </a:rPr>
              <a:t> to 3.2</a:t>
            </a:r>
            <a:r>
              <a:rPr lang="en-CH" altLang="en-CH">
                <a:latin typeface="Symbol" pitchFamily="2" charset="2"/>
                <a:ea typeface="ＭＳ Ｐゴシック" panose="020B0600070205080204" pitchFamily="34" charset="-128"/>
              </a:rPr>
              <a:t>s</a:t>
            </a:r>
          </a:p>
        </p:txBody>
      </p:sp>
      <p:sp>
        <p:nvSpPr>
          <p:cNvPr id="104451" name="Footer Placeholder 3">
            <a:extLst>
              <a:ext uri="{FF2B5EF4-FFF2-40B4-BE49-F238E27FC236}">
                <a16:creationId xmlns:a16="http://schemas.microsoft.com/office/drawing/2014/main" id="{ED363842-4301-EF07-BF1D-F142BE1F3A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04452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81A4AE0A-7C77-D314-26AE-3CD2AA815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1506538"/>
            <a:ext cx="7607300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TextBox 1">
            <a:extLst>
              <a:ext uri="{FF2B5EF4-FFF2-40B4-BE49-F238E27FC236}">
                <a16:creationId xmlns:a16="http://schemas.microsoft.com/office/drawing/2014/main" id="{C04F9547-6C99-09B3-66F1-5F4129D2B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" y="6616700"/>
            <a:ext cx="43989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>
                <a:solidFill>
                  <a:schemeClr val="accent2"/>
                </a:solidFill>
                <a:hlinkClick r:id="rId3"/>
              </a:rPr>
              <a:t>https://hflav-eos.web.cern.ch/hflav-eos/semi/fall22/html/RDsDsstar/RDRDs.html</a:t>
            </a:r>
            <a:endParaRPr lang="en-GB" altLang="en-CH" sz="800" b="0" i="0">
              <a:solidFill>
                <a:schemeClr val="accent2"/>
              </a:solidFill>
            </a:endParaRPr>
          </a:p>
        </p:txBody>
      </p:sp>
      <p:pic>
        <p:nvPicPr>
          <p:cNvPr id="104454" name="Picture 6" descr="Diagram&#10;&#10;Description automatically generated">
            <a:extLst>
              <a:ext uri="{FF2B5EF4-FFF2-40B4-BE49-F238E27FC236}">
                <a16:creationId xmlns:a16="http://schemas.microsoft.com/office/drawing/2014/main" id="{BEBFD14E-A4F1-CFE6-D22F-1BF682838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5" r="2342"/>
          <a:stretch>
            <a:fillRect/>
          </a:stretch>
        </p:blipFill>
        <p:spPr bwMode="auto">
          <a:xfrm>
            <a:off x="790575" y="1700213"/>
            <a:ext cx="720883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5" name="Slide Number Placeholder 3">
            <a:extLst>
              <a:ext uri="{FF2B5EF4-FFF2-40B4-BE49-F238E27FC236}">
                <a16:creationId xmlns:a16="http://schemas.microsoft.com/office/drawing/2014/main" id="{D324DEE1-E25B-97C9-1973-6A6FC242D645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A57BDD-9072-0B4A-AAB2-18966BCE3329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63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itle 1">
            <a:extLst>
              <a:ext uri="{FF2B5EF4-FFF2-40B4-BE49-F238E27FC236}">
                <a16:creationId xmlns:a16="http://schemas.microsoft.com/office/drawing/2014/main" id="{AED7E914-881B-F32C-9432-51C38E643E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799" y="304800"/>
            <a:ext cx="8149155" cy="457200"/>
          </a:xfrm>
        </p:spPr>
        <p:txBody>
          <a:bodyPr/>
          <a:lstStyle/>
          <a:p>
            <a:r>
              <a:rPr lang="en-US" altLang="en-CH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Recent measurement of R(D*)       </a:t>
            </a:r>
            <a:r>
              <a:rPr lang="en-US" altLang="en-CH" sz="1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(hadronic tau decay)</a:t>
            </a:r>
            <a:endParaRPr lang="en-CH" altLang="en-CH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05474" name="Content Placeholder 2">
            <a:extLst>
              <a:ext uri="{FF2B5EF4-FFF2-40B4-BE49-F238E27FC236}">
                <a16:creationId xmlns:a16="http://schemas.microsoft.com/office/drawing/2014/main" id="{6B06C3A6-9D0B-DFD7-BBEE-37CB3BD2CC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990600"/>
            <a:ext cx="7772400" cy="457200"/>
          </a:xfrm>
        </p:spPr>
        <p:txBody>
          <a:bodyPr/>
          <a:lstStyle/>
          <a:p>
            <a:r>
              <a:rPr lang="en-CH" altLang="en-CH">
                <a:ea typeface="ＭＳ Ｐゴシック" panose="020B0600070205080204" pitchFamily="34" charset="-128"/>
              </a:rPr>
              <a:t>World average 3.3</a:t>
            </a:r>
            <a:r>
              <a:rPr lang="en-CH" altLang="en-CH">
                <a:latin typeface="Symbol" pitchFamily="2" charset="2"/>
                <a:ea typeface="ＭＳ Ｐゴシック" panose="020B0600070205080204" pitchFamily="34" charset="-128"/>
              </a:rPr>
              <a:t>s</a:t>
            </a:r>
            <a:r>
              <a:rPr lang="en-CH" altLang="en-CH">
                <a:ea typeface="ＭＳ Ｐゴシック" panose="020B0600070205080204" pitchFamily="34" charset="-128"/>
              </a:rPr>
              <a:t> to 3.2</a:t>
            </a:r>
            <a:r>
              <a:rPr lang="en-CH" altLang="en-CH">
                <a:latin typeface="Symbol" pitchFamily="2" charset="2"/>
                <a:ea typeface="ＭＳ Ｐゴシック" panose="020B0600070205080204" pitchFamily="34" charset="-128"/>
              </a:rPr>
              <a:t>s </a:t>
            </a:r>
            <a:r>
              <a:rPr lang="en-CH" altLang="en-CH">
                <a:ea typeface="ＭＳ Ｐゴシック" panose="020B0600070205080204" pitchFamily="34" charset="-128"/>
              </a:rPr>
              <a:t>to </a:t>
            </a:r>
            <a:r>
              <a:rPr lang="en-CH" altLang="en-CH">
                <a:solidFill>
                  <a:srgbClr val="FF0000"/>
                </a:solidFill>
                <a:ea typeface="ＭＳ Ｐゴシック" panose="020B0600070205080204" pitchFamily="34" charset="-128"/>
              </a:rPr>
              <a:t>3.34</a:t>
            </a:r>
            <a:r>
              <a:rPr lang="en-CH" altLang="en-CH">
                <a:solidFill>
                  <a:srgbClr val="FF0000"/>
                </a:solidFill>
                <a:latin typeface="Symbol" pitchFamily="2" charset="2"/>
                <a:ea typeface="ＭＳ Ｐゴシック" panose="020B0600070205080204" pitchFamily="34" charset="-128"/>
              </a:rPr>
              <a:t>s</a:t>
            </a:r>
          </a:p>
        </p:txBody>
      </p:sp>
      <p:sp>
        <p:nvSpPr>
          <p:cNvPr id="105475" name="Footer Placeholder 3">
            <a:extLst>
              <a:ext uri="{FF2B5EF4-FFF2-40B4-BE49-F238E27FC236}">
                <a16:creationId xmlns:a16="http://schemas.microsoft.com/office/drawing/2014/main" id="{120F4540-C995-EB53-5CE1-193DF25225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105476" name="TextBox 1">
            <a:extLst>
              <a:ext uri="{FF2B5EF4-FFF2-40B4-BE49-F238E27FC236}">
                <a16:creationId xmlns:a16="http://schemas.microsoft.com/office/drawing/2014/main" id="{A71C5A24-898B-69DB-C1DD-CCCAFDF59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" y="6616700"/>
            <a:ext cx="43989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>
                <a:solidFill>
                  <a:schemeClr val="accent2"/>
                </a:solidFill>
                <a:hlinkClick r:id="rId2"/>
              </a:rPr>
              <a:t>https://hflav-eos.web.cern.ch/hflav-eos/semi/fall22/html/RDsDsstar/RDRDs.html</a:t>
            </a:r>
            <a:endParaRPr lang="en-GB" altLang="en-CH" sz="800" b="0" i="0">
              <a:solidFill>
                <a:schemeClr val="accent2"/>
              </a:solidFill>
            </a:endParaRPr>
          </a:p>
        </p:txBody>
      </p:sp>
      <p:sp>
        <p:nvSpPr>
          <p:cNvPr id="105477" name="Slide Number Placeholder 3">
            <a:extLst>
              <a:ext uri="{FF2B5EF4-FFF2-40B4-BE49-F238E27FC236}">
                <a16:creationId xmlns:a16="http://schemas.microsoft.com/office/drawing/2014/main" id="{090491A6-00BF-9E0D-0AA6-F3A6330CCB7C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DF2A2A-B063-3742-AF90-6730BBC50A74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64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05478" name="TextBox 2">
            <a:extLst>
              <a:ext uri="{FF2B5EF4-FFF2-40B4-BE49-F238E27FC236}">
                <a16:creationId xmlns:a16="http://schemas.microsoft.com/office/drawing/2014/main" id="{D6201760-0115-7562-9607-5EE1A3DEF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6175" y="1671638"/>
            <a:ext cx="36226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900" b="0" i="0"/>
              <a:t>LHCb, </a:t>
            </a:r>
            <a:r>
              <a:rPr lang="en-GB" altLang="en-CH" sz="900" b="0" i="0">
                <a:solidFill>
                  <a:schemeClr val="accent2"/>
                </a:solidFill>
                <a:hlinkClick r:id="rId3"/>
              </a:rPr>
              <a:t>arXiv:2305.01463</a:t>
            </a:r>
            <a:r>
              <a:rPr lang="en-GB" altLang="en-CH" sz="900" b="0" i="0">
                <a:solidFill>
                  <a:schemeClr val="accent2"/>
                </a:solidFill>
              </a:rPr>
              <a:t> </a:t>
            </a:r>
            <a:r>
              <a:rPr lang="en-GB" altLang="en-CH" sz="900" b="0" i="0"/>
              <a:t>Phys. Rev. D108 (2023) 012018 </a:t>
            </a:r>
          </a:p>
        </p:txBody>
      </p:sp>
      <p:pic>
        <p:nvPicPr>
          <p:cNvPr id="105479" name="Picture 3">
            <a:extLst>
              <a:ext uri="{FF2B5EF4-FFF2-40B4-BE49-F238E27FC236}">
                <a16:creationId xmlns:a16="http://schemas.microsoft.com/office/drawing/2014/main" id="{E7E887B1-2A87-18F9-8576-2A0E0997D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44750" y="401638"/>
            <a:ext cx="4222750" cy="757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80" name="Rectangle 4">
            <a:extLst>
              <a:ext uri="{FF2B5EF4-FFF2-40B4-BE49-F238E27FC236}">
                <a16:creationId xmlns:a16="http://schemas.microsoft.com/office/drawing/2014/main" id="{40F6C174-2DD6-C7AC-7333-68ADA9C26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2813" y="2276475"/>
            <a:ext cx="1536700" cy="3079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pic>
        <p:nvPicPr>
          <p:cNvPr id="105482" name="Picture 7">
            <a:extLst>
              <a:ext uri="{FF2B5EF4-FFF2-40B4-BE49-F238E27FC236}">
                <a16:creationId xmlns:a16="http://schemas.microsoft.com/office/drawing/2014/main" id="{DAB000BB-B4A3-CC15-5196-09B5C4C46B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475" y="1624013"/>
            <a:ext cx="3111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1">
            <a:extLst>
              <a:ext uri="{FF2B5EF4-FFF2-40B4-BE49-F238E27FC236}">
                <a16:creationId xmlns:a16="http://schemas.microsoft.com/office/drawing/2014/main" id="{FD46E493-4F3C-B223-EFAF-EA13E74F6E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CC and FCNC</a:t>
            </a:r>
          </a:p>
        </p:txBody>
      </p:sp>
      <p:sp>
        <p:nvSpPr>
          <p:cNvPr id="106498" name="Footer Placeholder 3">
            <a:extLst>
              <a:ext uri="{FF2B5EF4-FFF2-40B4-BE49-F238E27FC236}">
                <a16:creationId xmlns:a16="http://schemas.microsoft.com/office/drawing/2014/main" id="{A5C65CCE-C09A-FE95-0E31-95C79B025C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21507" name="Picture 5">
            <a:extLst>
              <a:ext uri="{FF2B5EF4-FFF2-40B4-BE49-F238E27FC236}">
                <a16:creationId xmlns:a16="http://schemas.microsoft.com/office/drawing/2014/main" id="{F3448E54-6434-130A-1B14-0A92E02DDA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596" r="-2596"/>
          <a:stretch>
            <a:fillRect/>
          </a:stretch>
        </p:blipFill>
        <p:spPr bwMode="auto">
          <a:xfrm>
            <a:off x="4572000" y="820738"/>
            <a:ext cx="4479925" cy="2339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06500" name="Slide Number Placeholder 3">
            <a:extLst>
              <a:ext uri="{FF2B5EF4-FFF2-40B4-BE49-F238E27FC236}">
                <a16:creationId xmlns:a16="http://schemas.microsoft.com/office/drawing/2014/main" id="{31648653-719D-9B7F-6981-087B680FD395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4DCB2EB-67AE-594A-9CDF-B21F531CDC83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65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8645F3CA-1141-5464-0220-F28899314F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557" t="-5673" r="-2206" b="-4802"/>
          <a:stretch>
            <a:fillRect/>
          </a:stretch>
        </p:blipFill>
        <p:spPr bwMode="auto">
          <a:xfrm>
            <a:off x="79375" y="817563"/>
            <a:ext cx="4375150" cy="2339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06502" name="TextBox 1">
            <a:extLst>
              <a:ext uri="{FF2B5EF4-FFF2-40B4-BE49-F238E27FC236}">
                <a16:creationId xmlns:a16="http://schemas.microsoft.com/office/drawing/2014/main" id="{AC229401-6AD4-B69D-7C08-E5B9ABEF1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88" y="3236913"/>
            <a:ext cx="15208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 i="0">
                <a:solidFill>
                  <a:srgbClr val="0000FF"/>
                </a:solidFill>
              </a:rPr>
              <a:t>Semileptonic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 i="0">
                <a:solidFill>
                  <a:srgbClr val="0000FF"/>
                </a:solidFill>
              </a:rPr>
              <a:t>CC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>
                <a:solidFill>
                  <a:srgbClr val="0000FF"/>
                </a:solidFill>
              </a:rPr>
              <a:t>b → cl</a:t>
            </a:r>
            <a:r>
              <a:rPr lang="en-US" altLang="en-CH" sz="1600" b="0" baseline="30000">
                <a:solidFill>
                  <a:srgbClr val="0000FF"/>
                </a:solidFill>
              </a:rPr>
              <a:t>-</a:t>
            </a:r>
            <a:r>
              <a:rPr lang="en-US" altLang="en-CH" sz="1600" b="0">
                <a:solidFill>
                  <a:srgbClr val="0000FF"/>
                </a:solidFill>
              </a:rPr>
              <a:t>ν </a:t>
            </a:r>
            <a:endParaRPr lang="en-US" altLang="en-CH" sz="1600" b="0" i="0">
              <a:solidFill>
                <a:srgbClr val="0000FF"/>
              </a:solidFill>
            </a:endParaRPr>
          </a:p>
        </p:txBody>
      </p:sp>
      <p:sp>
        <p:nvSpPr>
          <p:cNvPr id="106503" name="TextBox 7">
            <a:extLst>
              <a:ext uri="{FF2B5EF4-FFF2-40B4-BE49-F238E27FC236}">
                <a16:creationId xmlns:a16="http://schemas.microsoft.com/office/drawing/2014/main" id="{56F43998-80C3-F492-D3A5-8C2256F4D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0913" y="3236913"/>
            <a:ext cx="2171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0" i="0">
                <a:solidFill>
                  <a:srgbClr val="0000FF"/>
                </a:solidFill>
              </a:rPr>
              <a:t>“</a:t>
            </a:r>
            <a:r>
              <a:rPr lang="en-US" altLang="ja-JP" sz="1600" b="0" i="0">
                <a:solidFill>
                  <a:srgbClr val="0000FF"/>
                </a:solidFill>
              </a:rPr>
              <a:t>Semileptonic</a:t>
            </a:r>
            <a:r>
              <a:rPr lang="en-US" altLang="en-US" sz="1600" b="0" i="0">
                <a:solidFill>
                  <a:srgbClr val="0000FF"/>
                </a:solidFill>
              </a:rPr>
              <a:t>”</a:t>
            </a:r>
            <a:endParaRPr lang="en-US" altLang="ja-JP" sz="1600" b="0" i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 i="0">
                <a:solidFill>
                  <a:srgbClr val="0000FF"/>
                </a:solidFill>
              </a:rPr>
              <a:t>FCNC EWP Penguin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600" b="0">
                <a:solidFill>
                  <a:srgbClr val="0000FF"/>
                </a:solidFill>
              </a:rPr>
              <a:t>b → sl</a:t>
            </a:r>
            <a:r>
              <a:rPr lang="en-US" altLang="en-CH" sz="1600" b="0" baseline="30000">
                <a:solidFill>
                  <a:srgbClr val="0000FF"/>
                </a:solidFill>
              </a:rPr>
              <a:t>+</a:t>
            </a:r>
            <a:r>
              <a:rPr lang="en-US" altLang="en-CH" sz="1600" b="0">
                <a:solidFill>
                  <a:srgbClr val="0000FF"/>
                </a:solidFill>
              </a:rPr>
              <a:t>l</a:t>
            </a:r>
            <a:r>
              <a:rPr lang="en-US" altLang="en-CH" sz="1600" b="0" baseline="30000">
                <a:solidFill>
                  <a:srgbClr val="0000FF"/>
                </a:solidFill>
              </a:rPr>
              <a:t>-</a:t>
            </a:r>
            <a:r>
              <a:rPr lang="en-US" altLang="en-CH" sz="1600" b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itle 1">
            <a:extLst>
              <a:ext uri="{FF2B5EF4-FFF2-40B4-BE49-F238E27FC236}">
                <a16:creationId xmlns:a16="http://schemas.microsoft.com/office/drawing/2014/main" id="{8871C6EF-6431-47B4-3FE3-A8701FC8D0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3738" y="241300"/>
            <a:ext cx="7540625" cy="528638"/>
          </a:xfrm>
        </p:spPr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Decay rates</a:t>
            </a:r>
          </a:p>
        </p:txBody>
      </p:sp>
      <p:sp>
        <p:nvSpPr>
          <p:cNvPr id="107522" name="Content Placeholder 2">
            <a:extLst>
              <a:ext uri="{FF2B5EF4-FFF2-40B4-BE49-F238E27FC236}">
                <a16:creationId xmlns:a16="http://schemas.microsoft.com/office/drawing/2014/main" id="{0BD16F5C-B560-B723-7053-B3B96BDDE5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74650" y="996950"/>
            <a:ext cx="4000500" cy="742950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Study same process with </a:t>
            </a:r>
            <a:r>
              <a:rPr lang="en-US" altLang="en-CH">
                <a:solidFill>
                  <a:srgbClr val="ED1C24"/>
                </a:solidFill>
                <a:ea typeface="ＭＳ Ｐゴシック" panose="020B0600070205080204" pitchFamily="34" charset="-128"/>
              </a:rPr>
              <a:t>different </a:t>
            </a:r>
            <a:r>
              <a:rPr lang="en-US" altLang="en-CH">
                <a:ea typeface="ＭＳ Ｐゴシック" panose="020B0600070205080204" pitchFamily="34" charset="-128"/>
              </a:rPr>
              <a:t>hadrons:</a:t>
            </a:r>
          </a:p>
        </p:txBody>
      </p:sp>
      <p:pic>
        <p:nvPicPr>
          <p:cNvPr id="107523" name="Picture 5">
            <a:extLst>
              <a:ext uri="{FF2B5EF4-FFF2-40B4-BE49-F238E27FC236}">
                <a16:creationId xmlns:a16="http://schemas.microsoft.com/office/drawing/2014/main" id="{600EA8BE-144C-3115-161C-156061D916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2425700"/>
            <a:ext cx="25193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rved Right Arrow 6">
            <a:extLst>
              <a:ext uri="{FF2B5EF4-FFF2-40B4-BE49-F238E27FC236}">
                <a16:creationId xmlns:a16="http://schemas.microsoft.com/office/drawing/2014/main" id="{86787392-0CED-C14F-EFD3-7F21623E430D}"/>
              </a:ext>
            </a:extLst>
          </p:cNvPr>
          <p:cNvSpPr>
            <a:spLocks noChangeArrowheads="1"/>
          </p:cNvSpPr>
          <p:nvPr/>
        </p:nvSpPr>
        <p:spPr bwMode="auto">
          <a:xfrm rot="2465043">
            <a:off x="5076825" y="1093788"/>
            <a:ext cx="466725" cy="1114425"/>
          </a:xfrm>
          <a:prstGeom prst="curvedRightArrow">
            <a:avLst>
              <a:gd name="adj1" fmla="val 24994"/>
              <a:gd name="adj2" fmla="val 49999"/>
              <a:gd name="adj3" fmla="val 25000"/>
            </a:avLst>
          </a:prstGeom>
          <a:gradFill rotWithShape="1">
            <a:gsLst>
              <a:gs pos="0">
                <a:srgbClr val="BBBBBB"/>
              </a:gs>
              <a:gs pos="20000">
                <a:srgbClr val="BABABA"/>
              </a:gs>
              <a:gs pos="100000">
                <a:srgbClr val="8E8E8E"/>
              </a:gs>
            </a:gsLst>
            <a:lin ang="5400000"/>
          </a:gradFill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pic>
        <p:nvPicPr>
          <p:cNvPr id="107525" name="Picture 8">
            <a:extLst>
              <a:ext uri="{FF2B5EF4-FFF2-40B4-BE49-F238E27FC236}">
                <a16:creationId xmlns:a16="http://schemas.microsoft.com/office/drawing/2014/main" id="{4E4EFA15-F802-9A7D-D593-EC4A27C02E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4505325"/>
            <a:ext cx="2160588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6" name="Picture 9">
            <a:extLst>
              <a:ext uri="{FF2B5EF4-FFF2-40B4-BE49-F238E27FC236}">
                <a16:creationId xmlns:a16="http://schemas.microsoft.com/office/drawing/2014/main" id="{7C51FCC6-A760-9A73-26E8-B066FFABEF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835275"/>
            <a:ext cx="2160587" cy="17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7" name="Picture 10">
            <a:extLst>
              <a:ext uri="{FF2B5EF4-FFF2-40B4-BE49-F238E27FC236}">
                <a16:creationId xmlns:a16="http://schemas.microsoft.com/office/drawing/2014/main" id="{A5003F41-8E4E-E93D-128E-ECEF9DD225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8" y="4546600"/>
            <a:ext cx="2160587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8" name="Picture 8">
            <a:extLst>
              <a:ext uri="{FF2B5EF4-FFF2-40B4-BE49-F238E27FC236}">
                <a16:creationId xmlns:a16="http://schemas.microsoft.com/office/drawing/2014/main" id="{0CBE39A6-2177-FCD1-2668-A303B6DC9ED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933450"/>
            <a:ext cx="2603500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9" name="Slide Number Placeholder 3">
            <a:extLst>
              <a:ext uri="{FF2B5EF4-FFF2-40B4-BE49-F238E27FC236}">
                <a16:creationId xmlns:a16="http://schemas.microsoft.com/office/drawing/2014/main" id="{0F0869C8-CCED-36DE-D539-EE6E9B2B2394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D9159B5-EDA4-004B-82BD-5C899D56F260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66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E1BEFE2-0E20-6C19-1803-11548C542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2354263"/>
            <a:ext cx="5842000" cy="4103687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BCBCBC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7531" name="Footer Placeholder 1">
            <a:extLst>
              <a:ext uri="{FF2B5EF4-FFF2-40B4-BE49-F238E27FC236}">
                <a16:creationId xmlns:a16="http://schemas.microsoft.com/office/drawing/2014/main" id="{5A526A68-96E4-1649-55F4-C2B2F2042B3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Picture 1">
            <a:extLst>
              <a:ext uri="{FF2B5EF4-FFF2-40B4-BE49-F238E27FC236}">
                <a16:creationId xmlns:a16="http://schemas.microsoft.com/office/drawing/2014/main" id="{E5DA6F88-0C7D-F5FA-0DB4-6AC0C75388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939800"/>
            <a:ext cx="5686425" cy="392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0" name="Title 1">
            <a:extLst>
              <a:ext uri="{FF2B5EF4-FFF2-40B4-BE49-F238E27FC236}">
                <a16:creationId xmlns:a16="http://schemas.microsoft.com/office/drawing/2014/main" id="{635493B4-EF1E-5AB0-286F-94D564FDCE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b→sl</a:t>
            </a:r>
            <a:r>
              <a:rPr lang="en-US" altLang="en-CH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l</a:t>
            </a:r>
            <a:r>
              <a:rPr lang="en-US" altLang="en-CH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endParaRPr lang="en-US" altLang="en-CH">
              <a:ea typeface="ＭＳ Ｐゴシック" panose="020B0600070205080204" pitchFamily="34" charset="-128"/>
            </a:endParaRPr>
          </a:p>
        </p:txBody>
      </p:sp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D8CDBF61-34EB-832F-B8EB-5F35A4FC5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738" y="893763"/>
            <a:ext cx="7756525" cy="33797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/>
              <a:t>Rich laboratory:</a:t>
            </a:r>
          </a:p>
          <a:p>
            <a:pPr marL="0" indent="0">
              <a:buFontTx/>
              <a:buNone/>
              <a:defRPr/>
            </a:pPr>
            <a:endParaRPr lang="en-US" sz="2200" dirty="0"/>
          </a:p>
          <a:p>
            <a:pPr marL="457200" indent="-457200">
              <a:buFont typeface="+mj-lt"/>
              <a:buAutoNum type="arabicParenR"/>
              <a:defRPr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Purely </a:t>
            </a:r>
            <a:r>
              <a:rPr lang="en-US" sz="1800" dirty="0" err="1">
                <a:solidFill>
                  <a:schemeClr val="bg1">
                    <a:lumMod val="65000"/>
                  </a:schemeClr>
                </a:solidFill>
              </a:rPr>
              <a:t>leptonic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Verdana" charset="0"/>
              <a:buAutoNum type="arabicParenR"/>
              <a:defRPr/>
            </a:pPr>
            <a:r>
              <a:rPr lang="en-US" sz="1800" dirty="0"/>
              <a:t>Decay rates			</a:t>
            </a:r>
          </a:p>
          <a:p>
            <a:pPr marL="457200" indent="-457200">
              <a:buFont typeface="Verdana" charset="0"/>
              <a:buAutoNum type="arabicParenR"/>
              <a:defRPr/>
            </a:pPr>
            <a:r>
              <a:rPr lang="en-US" sz="1800" dirty="0"/>
              <a:t>Angular asymmetries 	</a:t>
            </a:r>
          </a:p>
          <a:p>
            <a:pPr marL="457200" indent="-457200">
              <a:buFont typeface="Verdana" charset="0"/>
              <a:buAutoNum type="arabicParenR"/>
              <a:defRPr/>
            </a:pPr>
            <a:r>
              <a:rPr lang="en-US" sz="1800" dirty="0"/>
              <a:t>Ratio of decay rates</a:t>
            </a:r>
            <a:r>
              <a:rPr lang="en-US" sz="2200" dirty="0"/>
              <a:t>		</a:t>
            </a:r>
            <a:endParaRPr lang="en-US" sz="2200" dirty="0">
              <a:solidFill>
                <a:srgbClr val="0066FF"/>
              </a:solidFill>
            </a:endParaRPr>
          </a:p>
        </p:txBody>
      </p:sp>
      <p:sp>
        <p:nvSpPr>
          <p:cNvPr id="109572" name="Footer Placeholder 3">
            <a:extLst>
              <a:ext uri="{FF2B5EF4-FFF2-40B4-BE49-F238E27FC236}">
                <a16:creationId xmlns:a16="http://schemas.microsoft.com/office/drawing/2014/main" id="{B7B5B783-2177-094A-A00C-BAE9F45CB2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109573" name="Slide Number Placeholder 3">
            <a:extLst>
              <a:ext uri="{FF2B5EF4-FFF2-40B4-BE49-F238E27FC236}">
                <a16:creationId xmlns:a16="http://schemas.microsoft.com/office/drawing/2014/main" id="{F81309D3-5456-3F4C-D28B-AC6AFB68D715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89BC49-433B-1444-BC57-9F29BC0E6F1C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67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09574" name="TextBox 2">
            <a:extLst>
              <a:ext uri="{FF2B5EF4-FFF2-40B4-BE49-F238E27FC236}">
                <a16:creationId xmlns:a16="http://schemas.microsoft.com/office/drawing/2014/main" id="{C0F7769E-DE1F-C92A-3D22-2A8FAA2C8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7050" y="817563"/>
            <a:ext cx="22336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000" b="0" i="0"/>
              <a:t>T.Blake et al. arXiv:</a:t>
            </a:r>
            <a:r>
              <a:rPr lang="is-IS" altLang="en-CH" sz="1000" b="0" i="0"/>
              <a:t>1606.00916</a:t>
            </a:r>
            <a:r>
              <a:rPr lang="en-US" altLang="en-CH" sz="1000" b="0" i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882E7B-8C4A-2600-1A67-E5C90CA9F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310" y="4111963"/>
            <a:ext cx="3175766" cy="2612687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20" name="Footer Placeholder 5">
            <a:extLst>
              <a:ext uri="{FF2B5EF4-FFF2-40B4-BE49-F238E27FC236}">
                <a16:creationId xmlns:a16="http://schemas.microsoft.com/office/drawing/2014/main" id="{DE33CBC8-F736-6BA6-7333-2C0A797D6E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19200" y="6561138"/>
            <a:ext cx="7231063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110621" name="Slide Number Placeholder 3">
            <a:extLst>
              <a:ext uri="{FF2B5EF4-FFF2-40B4-BE49-F238E27FC236}">
                <a16:creationId xmlns:a16="http://schemas.microsoft.com/office/drawing/2014/main" id="{AEF9DAF9-FA9E-D4A9-6F85-65A30BC9D506}"/>
              </a:ext>
            </a:extLst>
          </p:cNvPr>
          <p:cNvSpPr txBox="1">
            <a:spLocks/>
          </p:cNvSpPr>
          <p:nvPr/>
        </p:nvSpPr>
        <p:spPr bwMode="auto">
          <a:xfrm>
            <a:off x="8707438" y="658495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20D455A-316D-B441-8DE5-E8EFED079B3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68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10622" name="Title 1">
            <a:extLst>
              <a:ext uri="{FF2B5EF4-FFF2-40B4-BE49-F238E27FC236}">
                <a16:creationId xmlns:a16="http://schemas.microsoft.com/office/drawing/2014/main" id="{39110B73-6FD1-3018-85BD-09C73C113C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Decay rates: </a:t>
            </a:r>
            <a:r>
              <a:rPr lang="en-US" altLang="en-CH">
                <a:ea typeface="ＭＳ Ｐゴシック" panose="020B0600070205080204" pitchFamily="34" charset="-128"/>
              </a:rPr>
              <a:t>consistently low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2FF449-AC85-8DFC-8FB3-A42BA1FF3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" y="836901"/>
            <a:ext cx="8021638" cy="5184197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89" name="Picture 6">
            <a:extLst>
              <a:ext uri="{FF2B5EF4-FFF2-40B4-BE49-F238E27FC236}">
                <a16:creationId xmlns:a16="http://schemas.microsoft.com/office/drawing/2014/main" id="{C392EAE7-0497-A96C-10BC-116485324A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0" y="4113213"/>
            <a:ext cx="3462338" cy="26368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90" name="Picture 5">
            <a:extLst>
              <a:ext uri="{FF2B5EF4-FFF2-40B4-BE49-F238E27FC236}">
                <a16:creationId xmlns:a16="http://schemas.microsoft.com/office/drawing/2014/main" id="{95B74A0D-CA13-634F-6899-4B55B9BCF0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0" r="2042"/>
          <a:stretch>
            <a:fillRect/>
          </a:stretch>
        </p:blipFill>
        <p:spPr bwMode="auto">
          <a:xfrm>
            <a:off x="4318000" y="868363"/>
            <a:ext cx="4699000" cy="3159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03167FF7-493A-DC8C-528C-3676367B7A0B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9DEC238-58EE-BE4E-BCC1-5455C20F3B87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69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14692" name="TextBox 1">
            <a:extLst>
              <a:ext uri="{FF2B5EF4-FFF2-40B4-BE49-F238E27FC236}">
                <a16:creationId xmlns:a16="http://schemas.microsoft.com/office/drawing/2014/main" id="{34FCF179-C31B-9F10-359E-494C8A5AF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4411663"/>
            <a:ext cx="16716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100">
                <a:solidFill>
                  <a:schemeClr val="bg1"/>
                </a:solidFill>
              </a:rPr>
              <a:t>Forward &amp; upward K</a:t>
            </a:r>
            <a:r>
              <a:rPr lang="en-US" altLang="en-CH" sz="1100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14693" name="TextBox 10">
            <a:extLst>
              <a:ext uri="{FF2B5EF4-FFF2-40B4-BE49-F238E27FC236}">
                <a16:creationId xmlns:a16="http://schemas.microsoft.com/office/drawing/2014/main" id="{30CBA3E0-A0B1-092C-D1F6-6C37DCCEA86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469606" y="5512594"/>
            <a:ext cx="11001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100">
                <a:solidFill>
                  <a:schemeClr val="bg1"/>
                </a:solidFill>
              </a:rPr>
              <a:t>Backward &amp;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100">
                <a:solidFill>
                  <a:schemeClr val="bg1"/>
                </a:solidFill>
              </a:rPr>
              <a:t>downward K</a:t>
            </a:r>
            <a:r>
              <a:rPr lang="en-US" altLang="en-CH" sz="1100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14694" name="TextBox 12">
            <a:extLst>
              <a:ext uri="{FF2B5EF4-FFF2-40B4-BE49-F238E27FC236}">
                <a16:creationId xmlns:a16="http://schemas.microsoft.com/office/drawing/2014/main" id="{0067B230-0DB8-5011-BA91-946F1E5A21E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815932" y="5518943"/>
            <a:ext cx="10985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100">
                <a:solidFill>
                  <a:schemeClr val="bg1"/>
                </a:solidFill>
              </a:rPr>
              <a:t>Backward &amp;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CH" sz="1100">
                <a:solidFill>
                  <a:schemeClr val="bg1"/>
                </a:solidFill>
              </a:rPr>
              <a:t>downward K</a:t>
            </a:r>
            <a:r>
              <a:rPr lang="en-US" altLang="en-CH" sz="1100" baseline="3000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14695" name="Title 4">
            <a:extLst>
              <a:ext uri="{FF2B5EF4-FFF2-40B4-BE49-F238E27FC236}">
                <a16:creationId xmlns:a16="http://schemas.microsoft.com/office/drawing/2014/main" id="{96733843-1CFE-4690-E1D9-8418B367DD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Angular asymmetries </a:t>
            </a:r>
          </a:p>
        </p:txBody>
      </p:sp>
      <p:sp>
        <p:nvSpPr>
          <p:cNvPr id="114696" name="Footer Placeholder 2">
            <a:extLst>
              <a:ext uri="{FF2B5EF4-FFF2-40B4-BE49-F238E27FC236}">
                <a16:creationId xmlns:a16="http://schemas.microsoft.com/office/drawing/2014/main" id="{6BAF5D76-90C0-322F-1DB7-D212D03E9D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146B98-2AF1-C50D-420F-238C6F3EDE8C}"/>
              </a:ext>
            </a:extLst>
          </p:cNvPr>
          <p:cNvSpPr txBox="1"/>
          <p:nvPr/>
        </p:nvSpPr>
        <p:spPr>
          <a:xfrm>
            <a:off x="306388" y="1611313"/>
            <a:ext cx="1825625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CH" sz="6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</a:t>
            </a:r>
            <a:r>
              <a:rPr lang="en-CH" sz="6600" baseline="-250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5</a:t>
            </a:r>
            <a:r>
              <a:rPr lang="en-CH" sz="66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’: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2"/>
          <p:cNvSpPr>
            <a:spLocks noGrp="1"/>
          </p:cNvSpPr>
          <p:nvPr>
            <p:ph type="title"/>
          </p:nvPr>
        </p:nvSpPr>
        <p:spPr>
          <a:xfrm>
            <a:off x="696913" y="211138"/>
            <a:ext cx="8329612" cy="554037"/>
          </a:xfrm>
        </p:spPr>
        <p:txBody>
          <a:bodyPr/>
          <a:lstStyle/>
          <a:p>
            <a:r>
              <a:rPr lang="en-US">
                <a:latin typeface="Verdana" charset="0"/>
              </a:rPr>
              <a:t>Historical perspective: </a:t>
            </a:r>
            <a:r>
              <a:rPr lang="en-US" sz="3600">
                <a:latin typeface="Times New Roman" charset="0"/>
              </a:rPr>
              <a:t>ν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420688" y="963613"/>
            <a:ext cx="8329612" cy="276225"/>
          </a:xfrm>
        </p:spPr>
        <p:txBody>
          <a:bodyPr/>
          <a:lstStyle/>
          <a:p>
            <a:r>
              <a:rPr lang="en-US">
                <a:latin typeface="Verdana" charset="0"/>
              </a:rPr>
              <a:t>Radioactive decay was “discovery” of neutrino?</a:t>
            </a:r>
          </a:p>
        </p:txBody>
      </p:sp>
      <p:pic>
        <p:nvPicPr>
          <p:cNvPr id="6758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36913"/>
            <a:ext cx="2936875" cy="1971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7589" name="TextBox 7"/>
          <p:cNvSpPr txBox="1">
            <a:spLocks noChangeArrowheads="1"/>
          </p:cNvSpPr>
          <p:nvPr/>
        </p:nvSpPr>
        <p:spPr bwMode="auto">
          <a:xfrm>
            <a:off x="5510213" y="5243513"/>
            <a:ext cx="32207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Cowan, Reines, et al., Science 124 (1956) 103-104 </a:t>
            </a:r>
          </a:p>
        </p:txBody>
      </p:sp>
      <p:sp>
        <p:nvSpPr>
          <p:cNvPr id="67590" name="TextBox 8"/>
          <p:cNvSpPr txBox="1">
            <a:spLocks noChangeArrowheads="1"/>
          </p:cNvSpPr>
          <p:nvPr/>
        </p:nvSpPr>
        <p:spPr bwMode="auto">
          <a:xfrm>
            <a:off x="493713" y="5238750"/>
            <a:ext cx="207460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E.Fermi, Z.Phys. 88 (1934) 161 </a:t>
            </a:r>
          </a:p>
        </p:txBody>
      </p:sp>
      <p:pic>
        <p:nvPicPr>
          <p:cNvPr id="67591" name="Picture 14" descr="cowan-rein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1" t="7629" r="6094" b="32545"/>
          <a:stretch>
            <a:fillRect/>
          </a:stretch>
        </p:blipFill>
        <p:spPr bwMode="auto">
          <a:xfrm>
            <a:off x="5329238" y="3246438"/>
            <a:ext cx="3060700" cy="1960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7592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0" y="1520825"/>
            <a:ext cx="28194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3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12888"/>
            <a:ext cx="29305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rot="16200000">
            <a:off x="-681758" y="2716998"/>
            <a:ext cx="18020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Indirect</a:t>
            </a:r>
          </a:p>
        </p:txBody>
      </p:sp>
      <p:sp>
        <p:nvSpPr>
          <p:cNvPr id="16" name="Rectangle 15"/>
          <p:cNvSpPr/>
          <p:nvPr/>
        </p:nvSpPr>
        <p:spPr>
          <a:xfrm rot="5400000">
            <a:off x="8282548" y="2491219"/>
            <a:ext cx="139723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Direct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7DE06CE-8744-52DE-6D48-AFCC5A0E97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AAF609D-B78F-0D51-B8C0-23FB83CA500F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8596646C-3FFA-8BDD-4A98-D16D8BFB7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458200" cy="457200"/>
          </a:xfrm>
        </p:spPr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Angular asymmetries: eg. P</a:t>
            </a:r>
            <a:r>
              <a:rPr lang="en-US" altLang="en-CH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5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endParaRPr lang="en-US" altLang="en-CH" sz="2000">
              <a:ea typeface="ＭＳ Ｐゴシック" panose="020B0600070205080204" pitchFamily="34" charset="-128"/>
            </a:endParaRPr>
          </a:p>
        </p:txBody>
      </p:sp>
      <p:sp>
        <p:nvSpPr>
          <p:cNvPr id="116738" name="Footer Placeholder 3">
            <a:extLst>
              <a:ext uri="{FF2B5EF4-FFF2-40B4-BE49-F238E27FC236}">
                <a16:creationId xmlns:a16="http://schemas.microsoft.com/office/drawing/2014/main" id="{F08AF02F-560F-D037-02F7-2302A9B912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116739" name="Slide Number Placeholder 3">
            <a:extLst>
              <a:ext uri="{FF2B5EF4-FFF2-40B4-BE49-F238E27FC236}">
                <a16:creationId xmlns:a16="http://schemas.microsoft.com/office/drawing/2014/main" id="{FBAB1527-71D5-CA1B-74D8-AA6D6A027C59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2A6A08-68BC-2D4B-B1C4-BC080BDA2675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70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16740" name="Content Placeholder 2">
            <a:extLst>
              <a:ext uri="{FF2B5EF4-FFF2-40B4-BE49-F238E27FC236}">
                <a16:creationId xmlns:a16="http://schemas.microsoft.com/office/drawing/2014/main" id="{D75B80DE-A38A-272D-C1DE-D03E9F65EA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817563"/>
            <a:ext cx="7772400" cy="595312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Compilation:</a:t>
            </a:r>
          </a:p>
        </p:txBody>
      </p:sp>
      <p:pic>
        <p:nvPicPr>
          <p:cNvPr id="116741" name="Picture 1">
            <a:extLst>
              <a:ext uri="{FF2B5EF4-FFF2-40B4-BE49-F238E27FC236}">
                <a16:creationId xmlns:a16="http://schemas.microsoft.com/office/drawing/2014/main" id="{D3AB0BFD-2D4C-152B-2D6F-DB77B5057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13" y="1508125"/>
            <a:ext cx="6911975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2" name="Rectangle 1">
            <a:extLst>
              <a:ext uri="{FF2B5EF4-FFF2-40B4-BE49-F238E27FC236}">
                <a16:creationId xmlns:a16="http://schemas.microsoft.com/office/drawing/2014/main" id="{C5227045-AD3F-034F-1399-D804392A317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975350" y="3725863"/>
            <a:ext cx="4291013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nb-NO" altLang="en-CH" sz="700" b="0" i="0"/>
              <a:t>LHCb, </a:t>
            </a:r>
            <a:r>
              <a:rPr lang="en-GB" altLang="en-CH" sz="700" b="0" i="0">
                <a:hlinkClick r:id="rId3"/>
              </a:rPr>
              <a:t>arXiv:2003.04831</a:t>
            </a:r>
            <a:r>
              <a:rPr lang="en-GB" altLang="en-CH" sz="700" b="0" i="0"/>
              <a:t> Phys. Rev. Lett. 125 (2020) 011802 </a:t>
            </a:r>
            <a:endParaRPr lang="nb-NO" altLang="en-CH" sz="700" b="0" i="0"/>
          </a:p>
          <a:p>
            <a:pPr>
              <a:spcBef>
                <a:spcPct val="0"/>
              </a:spcBef>
              <a:buFontTx/>
              <a:buNone/>
            </a:pPr>
            <a:r>
              <a:rPr lang="nb-NO" altLang="en-CH" sz="700" b="0" i="0"/>
              <a:t>Plot from: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b-NO" altLang="en-CH" sz="700" b="0" i="0"/>
              <a:t>Albrecht, van Dyk, Langenbruch, </a:t>
            </a:r>
            <a:r>
              <a:rPr lang="en-GB" altLang="en-CH" sz="700" b="0" i="0"/>
              <a:t>PIPNP120 (2021) 103885, arXiv:2107.04822</a:t>
            </a:r>
            <a:endParaRPr lang="en-US" altLang="en-CH" sz="700" b="0" i="0"/>
          </a:p>
        </p:txBody>
      </p:sp>
      <p:sp>
        <p:nvSpPr>
          <p:cNvPr id="116743" name="TextBox 1">
            <a:extLst>
              <a:ext uri="{FF2B5EF4-FFF2-40B4-BE49-F238E27FC236}">
                <a16:creationId xmlns:a16="http://schemas.microsoft.com/office/drawing/2014/main" id="{EB758028-702D-96FB-A885-1623E2883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1100" y="2776538"/>
            <a:ext cx="13922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100" b="0" i="0"/>
              <a:t>(~2.7</a:t>
            </a:r>
            <a:r>
              <a:rPr lang="en-CH" altLang="en-CH" sz="1100" b="0" i="0">
                <a:latin typeface="Symbol" pitchFamily="2" charset="2"/>
              </a:rPr>
              <a:t>s</a:t>
            </a:r>
            <a:r>
              <a:rPr lang="en-CH" altLang="en-CH" sz="1100" b="0" i="0"/>
              <a:t> from SM)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>
            <a:extLst>
              <a:ext uri="{FF2B5EF4-FFF2-40B4-BE49-F238E27FC236}">
                <a16:creationId xmlns:a16="http://schemas.microsoft.com/office/drawing/2014/main" id="{28C0FB0E-1B36-FD59-7822-C583FD2B3E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458200" cy="457200"/>
          </a:xfrm>
        </p:spPr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Angular asymmetries</a:t>
            </a:r>
            <a:endParaRPr lang="en-US" altLang="en-CH" sz="2000">
              <a:ea typeface="ＭＳ Ｐゴシック" panose="020B0600070205080204" pitchFamily="34" charset="-128"/>
            </a:endParaRPr>
          </a:p>
        </p:txBody>
      </p:sp>
      <p:sp>
        <p:nvSpPr>
          <p:cNvPr id="117762" name="Footer Placeholder 3">
            <a:extLst>
              <a:ext uri="{FF2B5EF4-FFF2-40B4-BE49-F238E27FC236}">
                <a16:creationId xmlns:a16="http://schemas.microsoft.com/office/drawing/2014/main" id="{7FD951A1-6869-497F-EED6-96C1474AD0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17763" name="Picture 2" descr="P5p_incl_belle_paper_eemumu.png">
            <a:extLst>
              <a:ext uri="{FF2B5EF4-FFF2-40B4-BE49-F238E27FC236}">
                <a16:creationId xmlns:a16="http://schemas.microsoft.com/office/drawing/2014/main" id="{B86C9779-DF1F-9926-BAA4-97AE261121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528763"/>
            <a:ext cx="711835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4" name="Slide Number Placeholder 3">
            <a:extLst>
              <a:ext uri="{FF2B5EF4-FFF2-40B4-BE49-F238E27FC236}">
                <a16:creationId xmlns:a16="http://schemas.microsoft.com/office/drawing/2014/main" id="{17E07115-BC1E-B347-7675-7CBCF367B970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D2670A8-7790-C54D-BCE1-69206AC1A26C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71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17765" name="Content Placeholder 2">
            <a:extLst>
              <a:ext uri="{FF2B5EF4-FFF2-40B4-BE49-F238E27FC236}">
                <a16:creationId xmlns:a16="http://schemas.microsoft.com/office/drawing/2014/main" id="{FB6A30FC-6103-0346-9682-AA7F6069940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817563"/>
            <a:ext cx="7772400" cy="595312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Interesting to compare angular asymmetries for μ and e</a:t>
            </a:r>
          </a:p>
        </p:txBody>
      </p:sp>
      <p:sp>
        <p:nvSpPr>
          <p:cNvPr id="117766" name="Rectangle 1">
            <a:extLst>
              <a:ext uri="{FF2B5EF4-FFF2-40B4-BE49-F238E27FC236}">
                <a16:creationId xmlns:a16="http://schemas.microsoft.com/office/drawing/2014/main" id="{C1868D1C-82D6-A691-4BDD-B5FF133045B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200106" y="2545557"/>
            <a:ext cx="1781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en-CH" sz="1000" b="0" i="0">
                <a:solidFill>
                  <a:srgbClr val="000000"/>
                </a:solidFill>
              </a:rPr>
              <a:t>LHCb, arXiv:1512.04442</a:t>
            </a:r>
            <a:endParaRPr lang="en-US" altLang="en-CH" sz="1000" b="0" i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22586B6-EC29-060E-9423-3F08FDEE023F}"/>
              </a:ext>
            </a:extLst>
          </p:cNvPr>
          <p:cNvSpPr/>
          <p:nvPr/>
        </p:nvSpPr>
        <p:spPr>
          <a:xfrm>
            <a:off x="633413" y="914400"/>
            <a:ext cx="7472362" cy="510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8786" name="Title 1">
            <a:extLst>
              <a:ext uri="{FF2B5EF4-FFF2-40B4-BE49-F238E27FC236}">
                <a16:creationId xmlns:a16="http://schemas.microsoft.com/office/drawing/2014/main" id="{FAE80291-0D48-6461-BCDC-73CCC553B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5950" y="241300"/>
            <a:ext cx="8012113" cy="612775"/>
          </a:xfrm>
        </p:spPr>
        <p:txBody>
          <a:bodyPr/>
          <a:lstStyle/>
          <a:p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B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0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→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K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*μ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- 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: more than just P</a:t>
            </a:r>
            <a:r>
              <a:rPr lang="en-US" altLang="en-CH" baseline="-2500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5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’</a:t>
            </a:r>
            <a:endParaRPr lang="en-US" altLang="en-CH" sz="2000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8787" name="Picture 7">
            <a:extLst>
              <a:ext uri="{FF2B5EF4-FFF2-40B4-BE49-F238E27FC236}">
                <a16:creationId xmlns:a16="http://schemas.microsoft.com/office/drawing/2014/main" id="{AC9C29F0-548A-AE88-381D-F32FA361AE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946150"/>
            <a:ext cx="509270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88" name="Picture 8">
            <a:extLst>
              <a:ext uri="{FF2B5EF4-FFF2-40B4-BE49-F238E27FC236}">
                <a16:creationId xmlns:a16="http://schemas.microsoft.com/office/drawing/2014/main" id="{C4B5255B-EEB7-F065-58A8-99F7C0D32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979488"/>
            <a:ext cx="2486025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89" name="Picture 9">
            <a:extLst>
              <a:ext uri="{FF2B5EF4-FFF2-40B4-BE49-F238E27FC236}">
                <a16:creationId xmlns:a16="http://schemas.microsoft.com/office/drawing/2014/main" id="{DDEAF0E9-964F-3900-DEF3-CF53639CCC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4329113"/>
            <a:ext cx="25209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0" name="Picture 10">
            <a:extLst>
              <a:ext uri="{FF2B5EF4-FFF2-40B4-BE49-F238E27FC236}">
                <a16:creationId xmlns:a16="http://schemas.microsoft.com/office/drawing/2014/main" id="{A452D730-896B-CCB6-6539-BAEA274D70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4330700"/>
            <a:ext cx="251936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1" name="Picture 11">
            <a:extLst>
              <a:ext uri="{FF2B5EF4-FFF2-40B4-BE49-F238E27FC236}">
                <a16:creationId xmlns:a16="http://schemas.microsoft.com/office/drawing/2014/main" id="{FE85717D-56EA-F5F1-E94F-561C3D64B3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713" y="4330700"/>
            <a:ext cx="25209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2" name="Picture 14">
            <a:extLst>
              <a:ext uri="{FF2B5EF4-FFF2-40B4-BE49-F238E27FC236}">
                <a16:creationId xmlns:a16="http://schemas.microsoft.com/office/drawing/2014/main" id="{44B3DBD8-F000-9C03-B66F-70C2FC4154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458" r="-3523" b="-17957"/>
          <a:stretch>
            <a:fillRect/>
          </a:stretch>
        </p:blipFill>
        <p:spPr bwMode="auto">
          <a:xfrm>
            <a:off x="4002088" y="3106738"/>
            <a:ext cx="1754187" cy="3476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6" name="Right Brace 15">
            <a:extLst>
              <a:ext uri="{FF2B5EF4-FFF2-40B4-BE49-F238E27FC236}">
                <a16:creationId xmlns:a16="http://schemas.microsoft.com/office/drawing/2014/main" id="{2B1272CF-FB12-5E8D-D2A5-ACE08D17A090}"/>
              </a:ext>
            </a:extLst>
          </p:cNvPr>
          <p:cNvSpPr>
            <a:spLocks/>
          </p:cNvSpPr>
          <p:nvPr/>
        </p:nvSpPr>
        <p:spPr bwMode="auto">
          <a:xfrm>
            <a:off x="2959100" y="1060450"/>
            <a:ext cx="307975" cy="2981325"/>
          </a:xfrm>
          <a:prstGeom prst="rightBrace">
            <a:avLst>
              <a:gd name="adj1" fmla="val 8336"/>
              <a:gd name="adj2" fmla="val 6453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18794" name="Slide Number Placeholder 3">
            <a:extLst>
              <a:ext uri="{FF2B5EF4-FFF2-40B4-BE49-F238E27FC236}">
                <a16:creationId xmlns:a16="http://schemas.microsoft.com/office/drawing/2014/main" id="{09465106-8C6E-72E8-84DA-3D997C32D3B3}"/>
              </a:ext>
            </a:extLst>
          </p:cNvPr>
          <p:cNvSpPr txBox="1">
            <a:spLocks/>
          </p:cNvSpPr>
          <p:nvPr/>
        </p:nvSpPr>
        <p:spPr bwMode="auto">
          <a:xfrm>
            <a:off x="8707438" y="661670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BF23DD2-6AB0-9C48-A7DB-125A065911A9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72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18795" name="TextBox 1">
            <a:extLst>
              <a:ext uri="{FF2B5EF4-FFF2-40B4-BE49-F238E27FC236}">
                <a16:creationId xmlns:a16="http://schemas.microsoft.com/office/drawing/2014/main" id="{E015C02C-74EE-FCEA-952A-90E153CFE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50" y="779463"/>
            <a:ext cx="1878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ja-JP" sz="900" b="0" i="0">
                <a:solidFill>
                  <a:srgbClr val="000000"/>
                </a:solidFill>
              </a:rPr>
              <a:t>LHCb Coll, arXiv:2003.04831 </a:t>
            </a:r>
            <a:endParaRPr lang="en-US" altLang="en-CH" sz="900" b="0" i="0">
              <a:solidFill>
                <a:srgbClr val="000000"/>
              </a:solidFill>
            </a:endParaRPr>
          </a:p>
        </p:txBody>
      </p:sp>
      <p:sp>
        <p:nvSpPr>
          <p:cNvPr id="118796" name="Footer Placeholder 1">
            <a:extLst>
              <a:ext uri="{FF2B5EF4-FFF2-40B4-BE49-F238E27FC236}">
                <a16:creationId xmlns:a16="http://schemas.microsoft.com/office/drawing/2014/main" id="{0327DAC0-88F6-6D18-5CD8-275BBE5B79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09" name="Picture 4" descr="hidef_Fig7-supp.png">
            <a:extLst>
              <a:ext uri="{FF2B5EF4-FFF2-40B4-BE49-F238E27FC236}">
                <a16:creationId xmlns:a16="http://schemas.microsoft.com/office/drawing/2014/main" id="{0C911DF6-BB2C-4580-A002-E3308E210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87700"/>
            <a:ext cx="33813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0" name="Title 1">
            <a:extLst>
              <a:ext uri="{FF2B5EF4-FFF2-40B4-BE49-F238E27FC236}">
                <a16:creationId xmlns:a16="http://schemas.microsoft.com/office/drawing/2014/main" id="{70D100DC-B017-D311-9C4E-5E6E9C1DB1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Coherent pattern</a:t>
            </a:r>
          </a:p>
        </p:txBody>
      </p:sp>
      <p:pic>
        <p:nvPicPr>
          <p:cNvPr id="119811" name="Picture 3" descr="hidef_Fig5.png">
            <a:extLst>
              <a:ext uri="{FF2B5EF4-FFF2-40B4-BE49-F238E27FC236}">
                <a16:creationId xmlns:a16="http://schemas.microsoft.com/office/drawing/2014/main" id="{EF993341-1243-BDD4-2F96-F14118C95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738" y="3408363"/>
            <a:ext cx="3040062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2" name="Picture 5">
            <a:extLst>
              <a:ext uri="{FF2B5EF4-FFF2-40B4-BE49-F238E27FC236}">
                <a16:creationId xmlns:a16="http://schemas.microsoft.com/office/drawing/2014/main" id="{BFDBC4DB-8040-7CAE-394C-A9B0819668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925" y="3438525"/>
            <a:ext cx="29337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9813" name="Straight Connector 7">
            <a:extLst>
              <a:ext uri="{FF2B5EF4-FFF2-40B4-BE49-F238E27FC236}">
                <a16:creationId xmlns:a16="http://schemas.microsoft.com/office/drawing/2014/main" id="{F85C977D-B3E8-C9EC-3F9C-69A41D2DCE2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143875" y="3484563"/>
            <a:ext cx="3175" cy="18827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9814" name="TextBox 6">
            <a:extLst>
              <a:ext uri="{FF2B5EF4-FFF2-40B4-BE49-F238E27FC236}">
                <a16:creationId xmlns:a16="http://schemas.microsoft.com/office/drawing/2014/main" id="{311C156A-6D8A-2E8A-018A-1A68E6B03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2238" y="855663"/>
            <a:ext cx="2476500" cy="277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CH" sz="1100" b="0" i="0">
                <a:hlinkClick r:id="rId5"/>
              </a:rPr>
              <a:t>arXiv:2107.13428</a:t>
            </a:r>
            <a:r>
              <a:rPr lang="en-US" altLang="en-CH" sz="1200" b="0" i="0"/>
              <a:t>: B</a:t>
            </a:r>
            <a:r>
              <a:rPr lang="en-US" altLang="en-CH" sz="1200" b="0" i="0" baseline="30000"/>
              <a:t>0</a:t>
            </a:r>
            <a:r>
              <a:rPr lang="en-US" altLang="en-CH" sz="1200" b="0" i="0" baseline="-25000"/>
              <a:t>s</a:t>
            </a:r>
            <a:r>
              <a:rPr lang="en-US" altLang="en-CH" sz="1200" b="0" i="0"/>
              <a:t>→ φμ</a:t>
            </a:r>
            <a:r>
              <a:rPr lang="en-US" altLang="en-CH" sz="1200" b="0" i="0" baseline="30000"/>
              <a:t>+</a:t>
            </a:r>
            <a:r>
              <a:rPr lang="en-US" altLang="en-CH" sz="1200" b="0" i="0"/>
              <a:t>μ</a:t>
            </a:r>
            <a:r>
              <a:rPr lang="en-US" altLang="en-CH" sz="1200" b="0" i="0" baseline="30000"/>
              <a:t>-</a:t>
            </a:r>
          </a:p>
        </p:txBody>
      </p:sp>
      <p:cxnSp>
        <p:nvCxnSpPr>
          <p:cNvPr id="119815" name="Straight Connector 18">
            <a:extLst>
              <a:ext uri="{FF2B5EF4-FFF2-40B4-BE49-F238E27FC236}">
                <a16:creationId xmlns:a16="http://schemas.microsoft.com/office/drawing/2014/main" id="{D4BD28B8-4BC6-6530-A3B7-3E272AB79CE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30375" y="3484563"/>
            <a:ext cx="0" cy="18827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9816" name="TextBox 4">
            <a:extLst>
              <a:ext uri="{FF2B5EF4-FFF2-40B4-BE49-F238E27FC236}">
                <a16:creationId xmlns:a16="http://schemas.microsoft.com/office/drawing/2014/main" id="{A87A3BD0-E508-5DD6-F33C-2C20CE662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863" y="855663"/>
            <a:ext cx="2560637" cy="277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CH" sz="1100" b="0" i="0">
                <a:hlinkClick r:id="rId6"/>
              </a:rPr>
              <a:t>arXiv:2003.04831</a:t>
            </a:r>
            <a:r>
              <a:rPr lang="en-US" altLang="en-CH" sz="1100" b="0" i="0"/>
              <a:t>: </a:t>
            </a:r>
            <a:r>
              <a:rPr lang="en-US" altLang="en-CH" sz="1200" b="0" i="0"/>
              <a:t>B</a:t>
            </a:r>
            <a:r>
              <a:rPr lang="en-US" altLang="en-CH" sz="1200" b="0" i="0" baseline="30000"/>
              <a:t>0</a:t>
            </a:r>
            <a:r>
              <a:rPr lang="en-US" altLang="en-CH" sz="1200" b="0" i="0"/>
              <a:t>→ K*</a:t>
            </a:r>
            <a:r>
              <a:rPr lang="en-US" altLang="en-CH" sz="1200" b="0" i="0" baseline="30000"/>
              <a:t>0</a:t>
            </a:r>
            <a:r>
              <a:rPr lang="en-US" altLang="en-CH" sz="1200" b="0" i="0"/>
              <a:t>μ</a:t>
            </a:r>
            <a:r>
              <a:rPr lang="en-US" altLang="en-CH" sz="1200" b="0" i="0" baseline="30000"/>
              <a:t>+</a:t>
            </a:r>
            <a:r>
              <a:rPr lang="en-US" altLang="en-CH" sz="1200" b="0" i="0"/>
              <a:t>μ</a:t>
            </a:r>
            <a:r>
              <a:rPr lang="en-US" altLang="en-CH" sz="1200" b="0" i="0" baseline="30000"/>
              <a:t>-</a:t>
            </a:r>
          </a:p>
        </p:txBody>
      </p:sp>
      <p:sp>
        <p:nvSpPr>
          <p:cNvPr id="119817" name="Slide Number Placeholder 4">
            <a:extLst>
              <a:ext uri="{FF2B5EF4-FFF2-40B4-BE49-F238E27FC236}">
                <a16:creationId xmlns:a16="http://schemas.microsoft.com/office/drawing/2014/main" id="{6F8FA476-C17C-8116-677B-8B0B12B9FA10}"/>
              </a:ext>
            </a:extLst>
          </p:cNvPr>
          <p:cNvSpPr txBox="1">
            <a:spLocks/>
          </p:cNvSpPr>
          <p:nvPr/>
        </p:nvSpPr>
        <p:spPr bwMode="auto">
          <a:xfrm>
            <a:off x="8604250" y="6462713"/>
            <a:ext cx="4826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FA5F19-0E90-0E48-93C3-39C941BB985F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73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pic>
        <p:nvPicPr>
          <p:cNvPr id="119818" name="Picture 5" descr="002.png">
            <a:extLst>
              <a:ext uri="{FF2B5EF4-FFF2-40B4-BE49-F238E27FC236}">
                <a16:creationId xmlns:a16="http://schemas.microsoft.com/office/drawing/2014/main" id="{1C535B4B-5D3B-FF73-C129-8B8E5B77BE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0313"/>
            <a:ext cx="3179763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9" name="Picture 6" descr="041.png">
            <a:extLst>
              <a:ext uri="{FF2B5EF4-FFF2-40B4-BE49-F238E27FC236}">
                <a16:creationId xmlns:a16="http://schemas.microsoft.com/office/drawing/2014/main" id="{D0F2361F-8458-B66E-4AFB-72CD6FCDB2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300" y="1123950"/>
            <a:ext cx="30734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20" name="Picture 7">
            <a:extLst>
              <a:ext uri="{FF2B5EF4-FFF2-40B4-BE49-F238E27FC236}">
                <a16:creationId xmlns:a16="http://schemas.microsoft.com/office/drawing/2014/main" id="{1C1814F9-C4CF-9AD0-4CA5-2149565249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1220788"/>
            <a:ext cx="3076575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21" name="Footer Placeholder 1">
            <a:extLst>
              <a:ext uri="{FF2B5EF4-FFF2-40B4-BE49-F238E27FC236}">
                <a16:creationId xmlns:a16="http://schemas.microsoft.com/office/drawing/2014/main" id="{3C8CE7CD-3C40-D64B-AF89-3C220BD7E3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19822" name="Picture 1">
            <a:extLst>
              <a:ext uri="{FF2B5EF4-FFF2-40B4-BE49-F238E27FC236}">
                <a16:creationId xmlns:a16="http://schemas.microsoft.com/office/drawing/2014/main" id="{43A5D48F-6AFA-6ED3-1990-538AFA876DE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39"/>
          <a:stretch>
            <a:fillRect/>
          </a:stretch>
        </p:blipFill>
        <p:spPr bwMode="auto">
          <a:xfrm>
            <a:off x="2190750" y="5618163"/>
            <a:ext cx="40354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23" name="Rectangle 2">
            <a:extLst>
              <a:ext uri="{FF2B5EF4-FFF2-40B4-BE49-F238E27FC236}">
                <a16:creationId xmlns:a16="http://schemas.microsoft.com/office/drawing/2014/main" id="{B1FAA1F3-D09D-A316-6729-642036422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8" y="6270625"/>
            <a:ext cx="3227387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CH" sz="700" b="0" i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CH" sz="700" b="0" i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700" b="0" i="0"/>
              <a:t>From: Martino Borsato, Flavour Anomaly Workshop,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700" b="0" i="0"/>
              <a:t>20 Oct 2021, </a:t>
            </a:r>
            <a:r>
              <a:rPr lang="en-US" altLang="en-CH" sz="700" b="0" i="0">
                <a:hlinkClick r:id="rId11"/>
              </a:rPr>
              <a:t>https://indico.cern.ch/event/1055780/</a:t>
            </a:r>
            <a:endParaRPr lang="en-US" altLang="en-CH" sz="700" b="0" i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CH" sz="700" b="0" i="0"/>
          </a:p>
        </p:txBody>
      </p:sp>
      <p:sp>
        <p:nvSpPr>
          <p:cNvPr id="119824" name="TextBox 1">
            <a:extLst>
              <a:ext uri="{FF2B5EF4-FFF2-40B4-BE49-F238E27FC236}">
                <a16:creationId xmlns:a16="http://schemas.microsoft.com/office/drawing/2014/main" id="{5D1030BE-E4B9-CF5A-5994-A14B48AF90AB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1385888" y="3514725"/>
            <a:ext cx="4587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 i="0"/>
              <a:t>SM</a:t>
            </a:r>
          </a:p>
        </p:txBody>
      </p:sp>
      <p:sp>
        <p:nvSpPr>
          <p:cNvPr id="119825" name="TextBox 2">
            <a:extLst>
              <a:ext uri="{FF2B5EF4-FFF2-40B4-BE49-F238E27FC236}">
                <a16:creationId xmlns:a16="http://schemas.microsoft.com/office/drawing/2014/main" id="{048F2659-FDAF-28CD-F698-C15CC4C17244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832350" y="3522663"/>
            <a:ext cx="4587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 i="0"/>
              <a:t>SM</a:t>
            </a:r>
          </a:p>
        </p:txBody>
      </p:sp>
      <p:sp>
        <p:nvSpPr>
          <p:cNvPr id="119826" name="TextBox 3">
            <a:extLst>
              <a:ext uri="{FF2B5EF4-FFF2-40B4-BE49-F238E27FC236}">
                <a16:creationId xmlns:a16="http://schemas.microsoft.com/office/drawing/2014/main" id="{9FB23688-1F43-DD30-2DE4-98F6E3272F8A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7760494" y="3526631"/>
            <a:ext cx="458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 i="0"/>
              <a:t>SM</a:t>
            </a:r>
          </a:p>
        </p:txBody>
      </p:sp>
      <p:sp>
        <p:nvSpPr>
          <p:cNvPr id="119827" name="TextBox 4">
            <a:extLst>
              <a:ext uri="{FF2B5EF4-FFF2-40B4-BE49-F238E27FC236}">
                <a16:creationId xmlns:a16="http://schemas.microsoft.com/office/drawing/2014/main" id="{5F44AE47-5459-4D82-6296-CCA7B6F12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2913" y="5561013"/>
            <a:ext cx="235108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 b="0" i="0">
                <a:sym typeface="Wingdings" pitchFamily="2" charset="2"/>
              </a:rPr>
              <a:t> New vector coupling?</a:t>
            </a:r>
            <a:endParaRPr lang="en-CH" altLang="en-CH" sz="1400" b="0" i="0"/>
          </a:p>
        </p:txBody>
      </p:sp>
      <p:sp>
        <p:nvSpPr>
          <p:cNvPr id="119828" name="TextBox 6">
            <a:extLst>
              <a:ext uri="{FF2B5EF4-FFF2-40B4-BE49-F238E27FC236}">
                <a16:creationId xmlns:a16="http://schemas.microsoft.com/office/drawing/2014/main" id="{E94AA78D-CAD9-5726-683C-C7D554E91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855663"/>
            <a:ext cx="2608263" cy="277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s-IS" altLang="en-CH" sz="1100" b="0" i="0">
                <a:hlinkClick r:id="rId12"/>
              </a:rPr>
              <a:t>arXiv:2012.13241</a:t>
            </a:r>
            <a:r>
              <a:rPr lang="en-US" altLang="en-CH" sz="1200" b="0" i="0"/>
              <a:t>: B</a:t>
            </a:r>
            <a:r>
              <a:rPr lang="en-US" altLang="en-CH" sz="1200" b="0" i="0" baseline="30000"/>
              <a:t>+</a:t>
            </a:r>
            <a:r>
              <a:rPr lang="en-US" altLang="en-CH" sz="1200" b="0" i="0"/>
              <a:t>→ K*</a:t>
            </a:r>
            <a:r>
              <a:rPr lang="en-US" altLang="en-CH" sz="1200" b="0" i="0" baseline="30000"/>
              <a:t>+</a:t>
            </a:r>
            <a:r>
              <a:rPr lang="en-US" altLang="en-CH" sz="1200" b="0" i="0"/>
              <a:t>μ</a:t>
            </a:r>
            <a:r>
              <a:rPr lang="en-US" altLang="en-CH" sz="1200" b="0" i="0" baseline="30000"/>
              <a:t>+</a:t>
            </a:r>
            <a:r>
              <a:rPr lang="en-US" altLang="en-CH" sz="1200" b="0" i="0"/>
              <a:t>μ</a:t>
            </a:r>
            <a:r>
              <a:rPr lang="en-US" altLang="en-CH" sz="1200" b="0" i="0" baseline="30000"/>
              <a:t>-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>
            <a:extLst>
              <a:ext uri="{FF2B5EF4-FFF2-40B4-BE49-F238E27FC236}">
                <a16:creationId xmlns:a16="http://schemas.microsoft.com/office/drawing/2014/main" id="{315EB6D5-6324-79F1-FD2E-5A5FB832B1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→μ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</a:t>
            </a:r>
            <a:endParaRPr lang="en-US" altLang="en-CH" i="1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26978" name="Content Placeholder 2">
            <a:extLst>
              <a:ext uri="{FF2B5EF4-FFF2-40B4-BE49-F238E27FC236}">
                <a16:creationId xmlns:a16="http://schemas.microsoft.com/office/drawing/2014/main" id="{AB01014E-1D24-57DC-0F9E-AE9E793ED6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00"/>
                </a:solidFill>
                <a:ea typeface="ＭＳ Ｐゴシック" panose="020B0600070205080204" pitchFamily="34" charset="-128"/>
              </a:rPr>
              <a:t>Purely leptonic b→sl</a:t>
            </a:r>
            <a:r>
              <a:rPr lang="en-US" altLang="en-CH" baseline="30000">
                <a:solidFill>
                  <a:srgbClr val="000000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>
                <a:solidFill>
                  <a:srgbClr val="000000"/>
                </a:solidFill>
                <a:ea typeface="ＭＳ Ｐゴシック" panose="020B0600070205080204" pitchFamily="34" charset="-128"/>
              </a:rPr>
              <a:t>l</a:t>
            </a:r>
            <a:r>
              <a:rPr lang="en-US" altLang="en-CH" baseline="30000">
                <a:solidFill>
                  <a:srgbClr val="000000"/>
                </a:solidFill>
                <a:ea typeface="ＭＳ Ｐゴシック" panose="020B0600070205080204" pitchFamily="34" charset="-128"/>
              </a:rPr>
              <a:t>-</a:t>
            </a:r>
            <a:r>
              <a:rPr lang="en-US" altLang="en-CH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</a:p>
          <a:p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r>
              <a:rPr lang="en-US" altLang="en-CH">
                <a:ea typeface="ＭＳ Ｐゴシック" panose="020B0600070205080204" pitchFamily="34" charset="-128"/>
              </a:rPr>
              <a:t>+ 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→e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</a:t>
            </a:r>
            <a:r>
              <a:rPr lang="en-US" altLang="en-CH">
                <a:ea typeface="ＭＳ Ｐゴシック" panose="020B0600070205080204" pitchFamily="34" charset="-128"/>
              </a:rPr>
              <a:t> </a:t>
            </a:r>
            <a:r>
              <a:rPr lang="en-US" altLang="en-CH" sz="1200">
                <a:ea typeface="ＭＳ Ｐゴシック" panose="020B0600070205080204" pitchFamily="34" charset="-128"/>
              </a:rPr>
              <a:t>(LHCb, arXiv:</a:t>
            </a:r>
            <a:r>
              <a:rPr lang="is-IS" altLang="en-CH" sz="1200">
                <a:ea typeface="ＭＳ Ｐゴシック" panose="020B0600070205080204" pitchFamily="34" charset="-128"/>
                <a:hlinkClick r:id="rId2"/>
              </a:rPr>
              <a:t>2003.03999</a:t>
            </a:r>
            <a:r>
              <a:rPr lang="is-IS" altLang="en-CH" sz="1200">
                <a:ea typeface="ＭＳ Ｐゴシック" panose="020B0600070205080204" pitchFamily="34" charset="-128"/>
              </a:rPr>
              <a:t> </a:t>
            </a:r>
            <a:r>
              <a:rPr lang="nb-NO" altLang="en-CH" sz="1200">
                <a:ea typeface="ＭＳ Ｐゴシック" panose="020B0600070205080204" pitchFamily="34" charset="-128"/>
              </a:rPr>
              <a:t>)</a:t>
            </a:r>
            <a:endParaRPr lang="en-US" altLang="en-CH" sz="1200">
              <a:ea typeface="ＭＳ Ｐゴシック" panose="020B0600070205080204" pitchFamily="34" charset="-128"/>
            </a:endParaRPr>
          </a:p>
          <a:p>
            <a:pPr>
              <a:buFontTx/>
              <a:buNone/>
            </a:pPr>
            <a:r>
              <a:rPr lang="en-US" altLang="en-CH">
                <a:ea typeface="ＭＳ Ｐゴシック" panose="020B0600070205080204" pitchFamily="34" charset="-128"/>
              </a:rPr>
              <a:t>+ 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→τ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τ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</a:t>
            </a:r>
            <a:r>
              <a:rPr lang="en-US" altLang="en-CH">
                <a:ea typeface="ＭＳ Ｐゴシック" panose="020B0600070205080204" pitchFamily="34" charset="-128"/>
              </a:rPr>
              <a:t> </a:t>
            </a:r>
            <a:r>
              <a:rPr lang="en-US" altLang="en-CH" sz="1200">
                <a:ea typeface="ＭＳ Ｐゴシック" panose="020B0600070205080204" pitchFamily="34" charset="-128"/>
              </a:rPr>
              <a:t>(LHCb, arXiv:</a:t>
            </a:r>
            <a:r>
              <a:rPr lang="nb-NO" altLang="en-CH" sz="1200">
                <a:ea typeface="ＭＳ Ｐゴシック" panose="020B0600070205080204" pitchFamily="34" charset="-128"/>
                <a:hlinkClick r:id="rId3"/>
              </a:rPr>
              <a:t>1703.02508</a:t>
            </a:r>
            <a:r>
              <a:rPr lang="nb-NO" altLang="en-CH" sz="1200">
                <a:ea typeface="ＭＳ Ｐゴシック" panose="020B0600070205080204" pitchFamily="34" charset="-128"/>
              </a:rPr>
              <a:t>)</a:t>
            </a:r>
            <a:endParaRPr lang="en-US" altLang="en-CH" sz="1200">
              <a:ea typeface="ＭＳ Ｐゴシック" panose="020B0600070205080204" pitchFamily="34" charset="-128"/>
            </a:endParaRPr>
          </a:p>
          <a:p>
            <a:endParaRPr lang="en-US" altLang="en-CH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26979" name="Footer Placeholder 3">
            <a:extLst>
              <a:ext uri="{FF2B5EF4-FFF2-40B4-BE49-F238E27FC236}">
                <a16:creationId xmlns:a16="http://schemas.microsoft.com/office/drawing/2014/main" id="{E6185983-8E2F-4A97-63AF-F1956A35C9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26980" name="Picture 6">
            <a:extLst>
              <a:ext uri="{FF2B5EF4-FFF2-40B4-BE49-F238E27FC236}">
                <a16:creationId xmlns:a16="http://schemas.microsoft.com/office/drawing/2014/main" id="{7B4EAB88-6B28-9D3A-23D5-BA7CB4C120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4203700"/>
            <a:ext cx="3240088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1" name="Picture 8">
            <a:extLst>
              <a:ext uri="{FF2B5EF4-FFF2-40B4-BE49-F238E27FC236}">
                <a16:creationId xmlns:a16="http://schemas.microsoft.com/office/drawing/2014/main" id="{FFB72F48-82B4-1EF4-8770-64F5EB3B0B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13" y="1651000"/>
            <a:ext cx="3240087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rved Down Arrow 6">
            <a:extLst>
              <a:ext uri="{FF2B5EF4-FFF2-40B4-BE49-F238E27FC236}">
                <a16:creationId xmlns:a16="http://schemas.microsoft.com/office/drawing/2014/main" id="{79F718E4-685F-54D6-CB3B-62C11A1B2A4E}"/>
              </a:ext>
            </a:extLst>
          </p:cNvPr>
          <p:cNvSpPr>
            <a:spLocks noChangeArrowheads="1"/>
          </p:cNvSpPr>
          <p:nvPr/>
        </p:nvSpPr>
        <p:spPr bwMode="auto">
          <a:xfrm rot="21216511" flipH="1">
            <a:off x="4695825" y="3805238"/>
            <a:ext cx="2519363" cy="584200"/>
          </a:xfrm>
          <a:prstGeom prst="curvedDownArrow">
            <a:avLst>
              <a:gd name="adj1" fmla="val 24997"/>
              <a:gd name="adj2" fmla="val 49993"/>
              <a:gd name="adj3" fmla="val 25000"/>
            </a:avLst>
          </a:prstGeom>
          <a:solidFill>
            <a:srgbClr val="A6A6A6"/>
          </a:solidFill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8" name="Curved Down Arrow 7">
            <a:extLst>
              <a:ext uri="{FF2B5EF4-FFF2-40B4-BE49-F238E27FC236}">
                <a16:creationId xmlns:a16="http://schemas.microsoft.com/office/drawing/2014/main" id="{63DD917F-3021-6744-595D-7D9D7414F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6213" y="1149350"/>
            <a:ext cx="2190750" cy="5842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A6A6A6"/>
          </a:solidFill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26984" name="Slide Number Placeholder 3">
            <a:extLst>
              <a:ext uri="{FF2B5EF4-FFF2-40B4-BE49-F238E27FC236}">
                <a16:creationId xmlns:a16="http://schemas.microsoft.com/office/drawing/2014/main" id="{A7ADDDE3-3D6E-B107-4254-AAD7EB0AD7E7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B93398F-7142-5741-BFCB-2FA1651B30E1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74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>
            <a:extLst>
              <a:ext uri="{FF2B5EF4-FFF2-40B4-BE49-F238E27FC236}">
                <a16:creationId xmlns:a16="http://schemas.microsoft.com/office/drawing/2014/main" id="{315EB6D5-6324-79F1-FD2E-5A5FB832B1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→μ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</a:t>
            </a:r>
            <a:endParaRPr lang="en-US" altLang="en-CH" i="1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26979" name="Footer Placeholder 3">
            <a:extLst>
              <a:ext uri="{FF2B5EF4-FFF2-40B4-BE49-F238E27FC236}">
                <a16:creationId xmlns:a16="http://schemas.microsoft.com/office/drawing/2014/main" id="{E6185983-8E2F-4A97-63AF-F1956A35C9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126984" name="Slide Number Placeholder 3">
            <a:extLst>
              <a:ext uri="{FF2B5EF4-FFF2-40B4-BE49-F238E27FC236}">
                <a16:creationId xmlns:a16="http://schemas.microsoft.com/office/drawing/2014/main" id="{A7ADDDE3-3D6E-B107-4254-AAD7EB0AD7E7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B93398F-7142-5741-BFCB-2FA1651B30E1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75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55508-E35B-59F8-AC26-38CE99F4A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BAEB07-CFCD-5A50-6446-5BA55D468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92" y="759137"/>
            <a:ext cx="8244513" cy="576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0473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itle 1">
            <a:extLst>
              <a:ext uri="{FF2B5EF4-FFF2-40B4-BE49-F238E27FC236}">
                <a16:creationId xmlns:a16="http://schemas.microsoft.com/office/drawing/2014/main" id="{04CD9D90-C7FA-90A7-107B-CAF525B30A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→μ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   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(LHCb)</a:t>
            </a:r>
          </a:p>
        </p:txBody>
      </p:sp>
      <p:sp>
        <p:nvSpPr>
          <p:cNvPr id="128002" name="Footer Placeholder 3">
            <a:extLst>
              <a:ext uri="{FF2B5EF4-FFF2-40B4-BE49-F238E27FC236}">
                <a16:creationId xmlns:a16="http://schemas.microsoft.com/office/drawing/2014/main" id="{58C69961-007C-DE94-44DE-41ED004431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C36611CF-FC33-F22D-DF03-D3256DCA72D3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A388BF4-449B-4841-B439-6A1FA886D27A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76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B6DAE3-E488-654D-13D6-C135429052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087" t="-1878" b="2"/>
          <a:stretch>
            <a:fillRect/>
          </a:stretch>
        </p:blipFill>
        <p:spPr bwMode="auto">
          <a:xfrm>
            <a:off x="4024313" y="0"/>
            <a:ext cx="5003800" cy="37290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28005" name="Rectangle 7">
            <a:extLst>
              <a:ext uri="{FF2B5EF4-FFF2-40B4-BE49-F238E27FC236}">
                <a16:creationId xmlns:a16="http://schemas.microsoft.com/office/drawing/2014/main" id="{289D8879-D551-F1D4-68BD-F9257AB07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4525" y="3746500"/>
            <a:ext cx="21002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CH" sz="1000" b="0" i="0">
                <a:solidFill>
                  <a:srgbClr val="000000"/>
                </a:solidFill>
              </a:rPr>
              <a:t>LHCb Coll. </a:t>
            </a:r>
            <a:r>
              <a:rPr lang="is-IS" altLang="en-CH" sz="1000" b="0" i="0">
                <a:solidFill>
                  <a:schemeClr val="accent2"/>
                </a:solidFill>
                <a:hlinkClick r:id="rId3"/>
              </a:rPr>
              <a:t>arXiv:2108.09284</a:t>
            </a:r>
            <a:endParaRPr lang="is-IS" altLang="en-CH" sz="1000" b="0" i="0">
              <a:solidFill>
                <a:schemeClr val="accent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A3EA80-CBAF-690D-795B-9736CEC183E6}"/>
              </a:ext>
            </a:extLst>
          </p:cNvPr>
          <p:cNvSpPr/>
          <p:nvPr/>
        </p:nvSpPr>
        <p:spPr>
          <a:xfrm>
            <a:off x="3163888" y="4318000"/>
            <a:ext cx="5864225" cy="13239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28007" name="Picture 12">
            <a:extLst>
              <a:ext uri="{FF2B5EF4-FFF2-40B4-BE49-F238E27FC236}">
                <a16:creationId xmlns:a16="http://schemas.microsoft.com/office/drawing/2014/main" id="{3E91103D-1C81-BED7-2151-3075B3E83A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4383088"/>
            <a:ext cx="56134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8" name="Picture 13">
            <a:extLst>
              <a:ext uri="{FF2B5EF4-FFF2-40B4-BE49-F238E27FC236}">
                <a16:creationId xmlns:a16="http://schemas.microsoft.com/office/drawing/2014/main" id="{9F5AE9F7-F3FE-0886-77CF-AA861CE1F7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75" y="4838700"/>
            <a:ext cx="38766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9" name="TextBox 14">
            <a:extLst>
              <a:ext uri="{FF2B5EF4-FFF2-40B4-BE49-F238E27FC236}">
                <a16:creationId xmlns:a16="http://schemas.microsoft.com/office/drawing/2014/main" id="{4E3C04BA-8D72-88BF-4564-F59D1904E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7975" y="4826000"/>
            <a:ext cx="3937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800">
                <a:solidFill>
                  <a:srgbClr val="000000"/>
                </a:solidFill>
                <a:latin typeface="Times New Roman" panose="02020603050405020304" pitchFamily="18" charset="0"/>
              </a:rPr>
              <a:t>&lt;</a:t>
            </a:r>
          </a:p>
        </p:txBody>
      </p:sp>
      <p:graphicFrame>
        <p:nvGraphicFramePr>
          <p:cNvPr id="128010" name="Object 15">
            <a:extLst>
              <a:ext uri="{FF2B5EF4-FFF2-40B4-BE49-F238E27FC236}">
                <a16:creationId xmlns:a16="http://schemas.microsoft.com/office/drawing/2014/main" id="{6C5B42CA-BB23-80CA-94C3-B28CC599EF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8113" y="4121150"/>
          <a:ext cx="2940050" cy="95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222500" imgH="723900" progId="Equation.3">
                  <p:embed/>
                </p:oleObj>
              </mc:Choice>
              <mc:Fallback>
                <p:oleObj name="Equation" r:id="rId6" imgW="2222500" imgH="723900" progId="Equation.3">
                  <p:embed/>
                  <p:pic>
                    <p:nvPicPr>
                      <p:cNvPr id="128010" name="Object 15">
                        <a:extLst>
                          <a:ext uri="{FF2B5EF4-FFF2-40B4-BE49-F238E27FC236}">
                            <a16:creationId xmlns:a16="http://schemas.microsoft.com/office/drawing/2014/main" id="{6C5B42CA-BB23-80CA-94C3-B28CC599EF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3" y="4121150"/>
                        <a:ext cx="2940050" cy="95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8011" name="Picture 16">
            <a:extLst>
              <a:ext uri="{FF2B5EF4-FFF2-40B4-BE49-F238E27FC236}">
                <a16:creationId xmlns:a16="http://schemas.microsoft.com/office/drawing/2014/main" id="{54B73F72-33D2-B7D0-D6B7-E6326F8137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5226050"/>
            <a:ext cx="5524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12" name="TextBox 17">
            <a:extLst>
              <a:ext uri="{FF2B5EF4-FFF2-40B4-BE49-F238E27FC236}">
                <a16:creationId xmlns:a16="http://schemas.microsoft.com/office/drawing/2014/main" id="{5D650B39-4A4B-5215-703F-56C3DFD67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4963"/>
            <a:ext cx="25034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800" b="0" i="0">
                <a:solidFill>
                  <a:srgbClr val="000000"/>
                </a:solidFill>
              </a:rPr>
              <a:t>Beneke, Bobeth, Szafron, arXiv:1908.07011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1">
            <a:extLst>
              <a:ext uri="{FF2B5EF4-FFF2-40B4-BE49-F238E27FC236}">
                <a16:creationId xmlns:a16="http://schemas.microsoft.com/office/drawing/2014/main" id="{25482D0E-6BD8-4E56-2B09-E1D68B4852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(s)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→μ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 </a:t>
            </a:r>
            <a:r>
              <a:rPr lang="en-US" altLang="en-CH" sz="2000">
                <a:solidFill>
                  <a:srgbClr val="0000FF"/>
                </a:solidFill>
                <a:ea typeface="ＭＳ Ｐゴシック" panose="020B0600070205080204" pitchFamily="34" charset="-128"/>
              </a:rPr>
              <a:t>(2020)</a:t>
            </a:r>
            <a:endParaRPr lang="en-US" altLang="en-CH" sz="2000">
              <a:ea typeface="ＭＳ Ｐゴシック" panose="020B0600070205080204" pitchFamily="34" charset="-128"/>
            </a:endParaRPr>
          </a:p>
        </p:txBody>
      </p:sp>
      <p:sp>
        <p:nvSpPr>
          <p:cNvPr id="129026" name="Content Placeholder 2">
            <a:extLst>
              <a:ext uri="{FF2B5EF4-FFF2-40B4-BE49-F238E27FC236}">
                <a16:creationId xmlns:a16="http://schemas.microsoft.com/office/drawing/2014/main" id="{AD7B1B7B-54F7-E262-E8E6-1CCF1B647B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9563" y="990600"/>
            <a:ext cx="7772400" cy="5257800"/>
          </a:xfrm>
        </p:spPr>
        <p:txBody>
          <a:bodyPr/>
          <a:lstStyle/>
          <a:p>
            <a:r>
              <a:rPr lang="en-US" altLang="en-CH" sz="1800">
                <a:ea typeface="ＭＳ Ｐゴシック" panose="020B0600070205080204" pitchFamily="34" charset="-128"/>
              </a:rPr>
              <a:t>Including B</a:t>
            </a:r>
            <a:r>
              <a:rPr lang="en-US" altLang="en-CH" sz="1800" baseline="30000">
                <a:ea typeface="ＭＳ Ｐゴシック" panose="020B0600070205080204" pitchFamily="34" charset="-128"/>
              </a:rPr>
              <a:t>0</a:t>
            </a:r>
            <a:r>
              <a:rPr lang="en-US" altLang="en-CH" sz="1800">
                <a:ea typeface="ＭＳ Ｐゴシック" panose="020B0600070205080204" pitchFamily="34" charset="-128"/>
              </a:rPr>
              <a:t>:</a:t>
            </a:r>
          </a:p>
        </p:txBody>
      </p:sp>
      <p:sp>
        <p:nvSpPr>
          <p:cNvPr id="129027" name="Footer Placeholder 3">
            <a:extLst>
              <a:ext uri="{FF2B5EF4-FFF2-40B4-BE49-F238E27FC236}">
                <a16:creationId xmlns:a16="http://schemas.microsoft.com/office/drawing/2014/main" id="{8630DA06-5E0F-4E80-68EB-770EA128AB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A79D87-2691-7B3B-2756-2205247CE4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4713" y="628650"/>
            <a:ext cx="3897312" cy="37957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49F983C-686E-1085-E62F-A4D452E4175D}"/>
              </a:ext>
            </a:extLst>
          </p:cNvPr>
          <p:cNvCxnSpPr/>
          <p:nvPr/>
        </p:nvCxnSpPr>
        <p:spPr>
          <a:xfrm flipV="1">
            <a:off x="5400675" y="3235325"/>
            <a:ext cx="214313" cy="266700"/>
          </a:xfrm>
          <a:prstGeom prst="straightConnector1">
            <a:avLst/>
          </a:prstGeom>
          <a:ln w="12700">
            <a:solidFill>
              <a:srgbClr val="000000"/>
            </a:solidFill>
            <a:prstDash val="sysDot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030" name="Slide Number Placeholder 3">
            <a:extLst>
              <a:ext uri="{FF2B5EF4-FFF2-40B4-BE49-F238E27FC236}">
                <a16:creationId xmlns:a16="http://schemas.microsoft.com/office/drawing/2014/main" id="{534772EE-12C2-3717-682F-2ED80104DD94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A1712B-75F8-FE4A-8963-5006A9C5A252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77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29031" name="TextBox 13">
            <a:extLst>
              <a:ext uri="{FF2B5EF4-FFF2-40B4-BE49-F238E27FC236}">
                <a16:creationId xmlns:a16="http://schemas.microsoft.com/office/drawing/2014/main" id="{1ECD332C-AA40-8EBE-F040-4E3EC8B03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88113"/>
            <a:ext cx="476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900" b="0" i="0">
                <a:solidFill>
                  <a:srgbClr val="000000"/>
                </a:solidFill>
              </a:rPr>
              <a:t>ATLAS, CMS, LHCb Coll, Aug. 2020  </a:t>
            </a:r>
            <a:r>
              <a:rPr lang="en-US" altLang="en-CH" sz="900" b="0" i="0">
                <a:solidFill>
                  <a:srgbClr val="000000"/>
                </a:solidFill>
                <a:hlinkClick r:id="rId3"/>
              </a:rPr>
              <a:t>https://inspirehep.net/literature/1810424</a:t>
            </a:r>
            <a:endParaRPr lang="en-US" altLang="en-CH" sz="900" b="0" i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nb-NO" altLang="en-CH" sz="900" b="0" i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1">
            <a:extLst>
              <a:ext uri="{FF2B5EF4-FFF2-40B4-BE49-F238E27FC236}">
                <a16:creationId xmlns:a16="http://schemas.microsoft.com/office/drawing/2014/main" id="{43374895-DA3A-34BF-870F-5034B5957B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(s)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→μ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</a:t>
            </a:r>
            <a:endParaRPr lang="en-US" altLang="en-CH"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4E128-FA20-DD84-CBEE-40A92B6F3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63" y="990600"/>
            <a:ext cx="7772400" cy="5257800"/>
          </a:xfrm>
        </p:spPr>
        <p:txBody>
          <a:bodyPr/>
          <a:lstStyle/>
          <a:p>
            <a:pPr>
              <a:defRPr/>
            </a:pPr>
            <a:r>
              <a:rPr lang="en-US" sz="1800" dirty="0"/>
              <a:t>Including B</a:t>
            </a:r>
            <a:r>
              <a:rPr lang="en-US" sz="1800" baseline="30000" dirty="0"/>
              <a:t>0</a:t>
            </a:r>
            <a:r>
              <a:rPr lang="en-US" sz="1800" dirty="0"/>
              <a:t>:</a:t>
            </a:r>
          </a:p>
          <a:p>
            <a:pPr>
              <a:defRPr/>
            </a:pPr>
            <a:endParaRPr lang="en-US" sz="1800" dirty="0"/>
          </a:p>
          <a:p>
            <a:pPr marL="0" indent="0">
              <a:buFontTx/>
              <a:buNone/>
              <a:defRPr/>
            </a:pPr>
            <a:endParaRPr lang="en-US" sz="1800" dirty="0"/>
          </a:p>
          <a:p>
            <a:pPr marL="0" indent="0">
              <a:buFontTx/>
              <a:buNone/>
              <a:defRPr/>
            </a:pPr>
            <a:endParaRPr lang="en-US" sz="1800" dirty="0">
              <a:sym typeface="Wingdings"/>
            </a:endParaRPr>
          </a:p>
          <a:p>
            <a:pPr>
              <a:defRPr/>
            </a:pPr>
            <a:r>
              <a:rPr lang="en-US" sz="1600" dirty="0">
                <a:sym typeface="Wingdings"/>
              </a:rPr>
              <a:t>NB: </a:t>
            </a:r>
            <a:r>
              <a:rPr lang="en-US" sz="1600" dirty="0">
                <a:solidFill>
                  <a:srgbClr val="FF0000"/>
                </a:solidFill>
                <a:sym typeface="Wingdings"/>
              </a:rPr>
              <a:t>new result </a:t>
            </a:r>
          </a:p>
          <a:p>
            <a:pPr marL="0" indent="0">
              <a:buFontTx/>
              <a:buNone/>
              <a:defRPr/>
            </a:pPr>
            <a:r>
              <a:rPr lang="en-US" sz="1600" dirty="0">
                <a:solidFill>
                  <a:srgbClr val="FF0000"/>
                </a:solidFill>
                <a:sym typeface="Wingdings"/>
              </a:rPr>
              <a:t>from CMS at ICHEP</a:t>
            </a:r>
          </a:p>
          <a:p>
            <a:pPr marL="0" indent="0">
              <a:buFontTx/>
              <a:buNone/>
              <a:defRPr/>
            </a:pPr>
            <a:r>
              <a:rPr lang="en-US" sz="1600" dirty="0">
                <a:solidFill>
                  <a:srgbClr val="FF0000"/>
                </a:solidFill>
                <a:sym typeface="Wingdings"/>
              </a:rPr>
              <a:t>not included here</a:t>
            </a:r>
          </a:p>
          <a:p>
            <a:pPr marL="0" indent="0">
              <a:buFontTx/>
              <a:buNone/>
              <a:defRPr/>
            </a:pPr>
            <a:endParaRPr lang="en-US" sz="1800" dirty="0">
              <a:solidFill>
                <a:srgbClr val="FF0000"/>
              </a:solidFill>
              <a:sym typeface="Wingdings"/>
            </a:endParaRPr>
          </a:p>
          <a:p>
            <a:pPr marL="0" indent="0">
              <a:buFontTx/>
              <a:buNone/>
              <a:defRPr/>
            </a:pPr>
            <a:endParaRPr lang="en-US" sz="1800" dirty="0">
              <a:solidFill>
                <a:srgbClr val="FF0000"/>
              </a:solidFill>
              <a:sym typeface="Wingdings"/>
            </a:endParaRPr>
          </a:p>
          <a:p>
            <a:pPr>
              <a:defRPr/>
            </a:pPr>
            <a:r>
              <a:rPr lang="en-US" sz="1800" dirty="0">
                <a:sym typeface="Wingdings"/>
              </a:rPr>
              <a:t>Relative production of </a:t>
            </a:r>
            <a:r>
              <a:rPr lang="en-US" sz="1800" i="1" dirty="0">
                <a:sym typeface="Wingdings"/>
              </a:rPr>
              <a:t>B</a:t>
            </a:r>
            <a:r>
              <a:rPr lang="en-US" sz="1800" i="1" baseline="-25000" dirty="0">
                <a:sym typeface="Wingdings"/>
              </a:rPr>
              <a:t>s</a:t>
            </a:r>
            <a:r>
              <a:rPr lang="en-US" sz="1800" i="1" baseline="30000" dirty="0">
                <a:sym typeface="Wingdings"/>
              </a:rPr>
              <a:t>0</a:t>
            </a:r>
            <a:r>
              <a:rPr lang="en-US" sz="1800" dirty="0">
                <a:sym typeface="Wingdings"/>
              </a:rPr>
              <a:t> </a:t>
            </a:r>
            <a:r>
              <a:rPr lang="en-US" sz="1800" dirty="0" err="1">
                <a:sym typeface="Wingdings"/>
              </a:rPr>
              <a:t>wrt</a:t>
            </a:r>
            <a:r>
              <a:rPr lang="en-US" sz="1800" dirty="0">
                <a:sym typeface="Wingdings"/>
              </a:rPr>
              <a:t> </a:t>
            </a:r>
            <a:r>
              <a:rPr lang="en-US" sz="1800" i="1" dirty="0">
                <a:sym typeface="Wingdings"/>
              </a:rPr>
              <a:t>B</a:t>
            </a:r>
            <a:r>
              <a:rPr lang="en-US" sz="1800" i="1" baseline="30000" dirty="0">
                <a:sym typeface="Wingdings"/>
              </a:rPr>
              <a:t>0</a:t>
            </a:r>
            <a:r>
              <a:rPr lang="en-US" sz="1800" dirty="0">
                <a:sym typeface="Wingdings"/>
              </a:rPr>
              <a:t> mesons, </a:t>
            </a:r>
            <a:r>
              <a:rPr lang="en-US" sz="1800" i="1" dirty="0" err="1">
                <a:sym typeface="Wingdings"/>
              </a:rPr>
              <a:t>f</a:t>
            </a:r>
            <a:r>
              <a:rPr lang="en-US" sz="1800" i="1" baseline="-25000" dirty="0" err="1">
                <a:sym typeface="Wingdings"/>
              </a:rPr>
              <a:t>s</a:t>
            </a:r>
            <a:r>
              <a:rPr lang="en-US" sz="1800" i="1" dirty="0">
                <a:sym typeface="Wingdings"/>
              </a:rPr>
              <a:t>/</a:t>
            </a:r>
            <a:r>
              <a:rPr lang="en-US" sz="1800" i="1" dirty="0" err="1">
                <a:sym typeface="Wingdings"/>
              </a:rPr>
              <a:t>f</a:t>
            </a:r>
            <a:r>
              <a:rPr lang="en-US" sz="1800" i="1" baseline="-25000" dirty="0" err="1">
                <a:sym typeface="Wingdings"/>
              </a:rPr>
              <a:t>d</a:t>
            </a:r>
            <a:r>
              <a:rPr lang="en-US" sz="1800" i="1" dirty="0">
                <a:sym typeface="Wingdings"/>
              </a:rPr>
              <a:t> : </a:t>
            </a:r>
          </a:p>
          <a:p>
            <a:pPr marL="0" indent="0">
              <a:buFontTx/>
              <a:buNone/>
              <a:defRPr/>
            </a:pPr>
            <a:endParaRPr lang="en-US" sz="1800" baseline="30000" dirty="0">
              <a:sym typeface="Wingdings"/>
            </a:endParaRPr>
          </a:p>
          <a:p>
            <a:pPr>
              <a:defRPr/>
            </a:pPr>
            <a:endParaRPr lang="en-US" sz="1800" dirty="0"/>
          </a:p>
        </p:txBody>
      </p:sp>
      <p:sp>
        <p:nvSpPr>
          <p:cNvPr id="130051" name="Footer Placeholder 3">
            <a:extLst>
              <a:ext uri="{FF2B5EF4-FFF2-40B4-BE49-F238E27FC236}">
                <a16:creationId xmlns:a16="http://schemas.microsoft.com/office/drawing/2014/main" id="{D1954269-35D1-AFB7-04BA-785763C3DE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610C2D-2D67-7A81-E73E-0F1AC003B7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4713" y="628650"/>
            <a:ext cx="3897312" cy="37957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00F298-A860-1BB2-1966-7754FCD9E8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3738" y="200025"/>
            <a:ext cx="5807075" cy="42513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211E2B4-0B5F-6273-B8BC-704B4EBDA579}"/>
              </a:ext>
            </a:extLst>
          </p:cNvPr>
          <p:cNvCxnSpPr/>
          <p:nvPr/>
        </p:nvCxnSpPr>
        <p:spPr>
          <a:xfrm flipV="1">
            <a:off x="5400675" y="3235325"/>
            <a:ext cx="214313" cy="266700"/>
          </a:xfrm>
          <a:prstGeom prst="straightConnector1">
            <a:avLst/>
          </a:prstGeom>
          <a:ln w="12700">
            <a:solidFill>
              <a:srgbClr val="000000"/>
            </a:solidFill>
            <a:prstDash val="sysDot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055" name="Rectangle 7">
            <a:extLst>
              <a:ext uri="{FF2B5EF4-FFF2-40B4-BE49-F238E27FC236}">
                <a16:creationId xmlns:a16="http://schemas.microsoft.com/office/drawing/2014/main" id="{00B51E52-B33A-A335-0C10-2AB722DD7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0563" y="4487863"/>
            <a:ext cx="21018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CH" sz="1000" b="0" i="0">
                <a:solidFill>
                  <a:srgbClr val="000000"/>
                </a:solidFill>
              </a:rPr>
              <a:t>LHCb Coll. </a:t>
            </a:r>
            <a:r>
              <a:rPr lang="is-IS" altLang="en-CH" sz="1000" b="0" i="0">
                <a:solidFill>
                  <a:schemeClr val="accent2"/>
                </a:solidFill>
                <a:hlinkClick r:id="rId4"/>
              </a:rPr>
              <a:t>arXiv:2108.09284</a:t>
            </a:r>
            <a:endParaRPr lang="is-IS" altLang="en-CH" sz="1000" b="0" i="0">
              <a:solidFill>
                <a:schemeClr val="accent2"/>
              </a:solidFill>
            </a:endParaRPr>
          </a:p>
        </p:txBody>
      </p:sp>
      <p:sp>
        <p:nvSpPr>
          <p:cNvPr id="130056" name="Slide Number Placeholder 3">
            <a:extLst>
              <a:ext uri="{FF2B5EF4-FFF2-40B4-BE49-F238E27FC236}">
                <a16:creationId xmlns:a16="http://schemas.microsoft.com/office/drawing/2014/main" id="{B75E067A-68B4-6DCC-E7CE-78C650B60ECF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209D28-3C4F-8043-B52A-63CB513D125F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78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30057" name="TextBox 1">
            <a:extLst>
              <a:ext uri="{FF2B5EF4-FFF2-40B4-BE49-F238E27FC236}">
                <a16:creationId xmlns:a16="http://schemas.microsoft.com/office/drawing/2014/main" id="{05A7F3C3-D242-0952-E8BC-4ACDA9E89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1200" y="6113463"/>
            <a:ext cx="20653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000" b="0" i="0">
                <a:solidFill>
                  <a:srgbClr val="000000"/>
                </a:solidFill>
              </a:rPr>
              <a:t>LHCb Coll, arXiv:</a:t>
            </a:r>
            <a:r>
              <a:rPr lang="cs-CZ" altLang="en-CH" sz="1000" b="0" i="0">
                <a:solidFill>
                  <a:srgbClr val="000000"/>
                </a:solidFill>
                <a:hlinkClick r:id="rId5"/>
              </a:rPr>
              <a:t>2103.06810</a:t>
            </a:r>
            <a:endParaRPr lang="cs-CZ" altLang="en-CH" sz="1000" b="0" i="0">
              <a:solidFill>
                <a:srgbClr val="000000"/>
              </a:solidFill>
            </a:endParaRPr>
          </a:p>
        </p:txBody>
      </p:sp>
      <p:pic>
        <p:nvPicPr>
          <p:cNvPr id="130058" name="Picture 3">
            <a:extLst>
              <a:ext uri="{FF2B5EF4-FFF2-40B4-BE49-F238E27FC236}">
                <a16:creationId xmlns:a16="http://schemas.microsoft.com/office/drawing/2014/main" id="{B6D5393F-C204-6C66-BD73-4274E22074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5208588"/>
            <a:ext cx="5721350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0059" name="Picture 4">
            <a:extLst>
              <a:ext uri="{FF2B5EF4-FFF2-40B4-BE49-F238E27FC236}">
                <a16:creationId xmlns:a16="http://schemas.microsoft.com/office/drawing/2014/main" id="{AD3A65DE-6AED-A8F9-2849-06D68A4D1E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5195888"/>
            <a:ext cx="3190875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0060" name="TextBox 12">
            <a:extLst>
              <a:ext uri="{FF2B5EF4-FFF2-40B4-BE49-F238E27FC236}">
                <a16:creationId xmlns:a16="http://schemas.microsoft.com/office/drawing/2014/main" id="{DEB049E8-FED4-20C3-DDE0-E4A13575E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" y="6097588"/>
            <a:ext cx="29352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000" b="0" i="0">
                <a:solidFill>
                  <a:srgbClr val="000000"/>
                </a:solidFill>
              </a:rPr>
              <a:t>(Integrated, p</a:t>
            </a:r>
            <a:r>
              <a:rPr lang="en-US" altLang="en-CH" sz="1000" b="0" i="0" baseline="-25000">
                <a:solidFill>
                  <a:srgbClr val="000000"/>
                </a:solidFill>
              </a:rPr>
              <a:t>T</a:t>
            </a:r>
            <a:r>
              <a:rPr lang="en-US" altLang="en-CH" sz="1000" b="0" i="0">
                <a:solidFill>
                  <a:srgbClr val="000000"/>
                </a:solidFill>
              </a:rPr>
              <a:t> [0.5,40] GeV/c, η [2.6,4] )  </a:t>
            </a:r>
            <a:endParaRPr lang="cs-CZ" altLang="en-CH" sz="1000" b="0" i="0">
              <a:solidFill>
                <a:srgbClr val="000000"/>
              </a:solidFill>
            </a:endParaRPr>
          </a:p>
        </p:txBody>
      </p:sp>
      <p:sp>
        <p:nvSpPr>
          <p:cNvPr id="130061" name="TextBox 1">
            <a:extLst>
              <a:ext uri="{FF2B5EF4-FFF2-40B4-BE49-F238E27FC236}">
                <a16:creationId xmlns:a16="http://schemas.microsoft.com/office/drawing/2014/main" id="{A968B40C-E20D-41E2-1CD0-D27CBAB81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684213"/>
            <a:ext cx="13446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600" b="0" i="0">
                <a:latin typeface="Times" pitchFamily="1" charset="0"/>
              </a:rPr>
              <a:t>Summer 2021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itle 1">
            <a:extLst>
              <a:ext uri="{FF2B5EF4-FFF2-40B4-BE49-F238E27FC236}">
                <a16:creationId xmlns:a16="http://schemas.microsoft.com/office/drawing/2014/main" id="{2DB326E3-1585-9325-91AD-3522705EEB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CH" i="1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→μ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</a:rPr>
              <a:t>-</a:t>
            </a:r>
            <a:endParaRPr lang="en-US" altLang="en-CH">
              <a:ea typeface="ＭＳ Ｐゴシック" panose="020B0600070205080204" pitchFamily="34" charset="-128"/>
            </a:endParaRPr>
          </a:p>
        </p:txBody>
      </p:sp>
      <p:sp>
        <p:nvSpPr>
          <p:cNvPr id="131074" name="Footer Placeholder 3">
            <a:extLst>
              <a:ext uri="{FF2B5EF4-FFF2-40B4-BE49-F238E27FC236}">
                <a16:creationId xmlns:a16="http://schemas.microsoft.com/office/drawing/2014/main" id="{FA4775EF-A1BD-FDAB-B4B4-97DA4C296C2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31075" name="Picture 5">
            <a:extLst>
              <a:ext uri="{FF2B5EF4-FFF2-40B4-BE49-F238E27FC236}">
                <a16:creationId xmlns:a16="http://schemas.microsoft.com/office/drawing/2014/main" id="{0BB249F0-028C-21BA-122F-835370504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892300"/>
            <a:ext cx="7246937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6" name="Slide Number Placeholder 3">
            <a:extLst>
              <a:ext uri="{FF2B5EF4-FFF2-40B4-BE49-F238E27FC236}">
                <a16:creationId xmlns:a16="http://schemas.microsoft.com/office/drawing/2014/main" id="{C3B103EC-889B-0A83-03A9-D842DC2AAA4D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51E678C-F88A-C447-B8FA-B2187B407F49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79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41989" name="TextBox 8">
            <a:extLst>
              <a:ext uri="{FF2B5EF4-FFF2-40B4-BE49-F238E27FC236}">
                <a16:creationId xmlns:a16="http://schemas.microsoft.com/office/drawing/2014/main" id="{41DF0854-07A3-D665-A141-1730D6FE9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6513" y="6550025"/>
            <a:ext cx="5334001" cy="2540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CH" sz="1050" b="0" i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Courtesy: </a:t>
            </a:r>
            <a:r>
              <a:rPr lang="en-US" altLang="en-CH" sz="1050" b="0" i="0" dirty="0" err="1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D.Kovalskyi</a:t>
            </a:r>
            <a:r>
              <a:rPr lang="en-US" altLang="en-CH" sz="1050" b="0" i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(CMS), ICHEP, 9 July 2022, </a:t>
            </a:r>
            <a:r>
              <a:rPr lang="en-GB" sz="1050" b="0" i="0" dirty="0">
                <a:ea typeface="Verdana" panose="020B0604030504040204" pitchFamily="34" charset="0"/>
                <a:cs typeface="Verdana" panose="020B0604030504040204" pitchFamily="34" charset="0"/>
              </a:rPr>
              <a:t>[CMS-PAS-BPH-21-006] </a:t>
            </a:r>
          </a:p>
        </p:txBody>
      </p:sp>
      <p:sp>
        <p:nvSpPr>
          <p:cNvPr id="131078" name="TextBox 2">
            <a:extLst>
              <a:ext uri="{FF2B5EF4-FFF2-40B4-BE49-F238E27FC236}">
                <a16:creationId xmlns:a16="http://schemas.microsoft.com/office/drawing/2014/main" id="{97F9AE2A-5F69-7707-3BA1-42A74E858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684213"/>
            <a:ext cx="13446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600" b="0" i="0">
                <a:latin typeface="Times" pitchFamily="1" charset="0"/>
              </a:rPr>
              <a:t>Summer 2022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</a:rPr>
              <a:t>Historical perspective: charm</a:t>
            </a:r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</p:nvPr>
        </p:nvSpPr>
        <p:spPr>
          <a:xfrm>
            <a:off x="420688" y="949325"/>
            <a:ext cx="8329612" cy="276225"/>
          </a:xfrm>
        </p:spPr>
        <p:txBody>
          <a:bodyPr/>
          <a:lstStyle/>
          <a:p>
            <a:r>
              <a:rPr lang="en-US">
                <a:latin typeface="Verdana" charset="0"/>
              </a:rPr>
              <a:t>Kaon decay was “discovery” of charm quark?</a:t>
            </a:r>
          </a:p>
        </p:txBody>
      </p:sp>
      <p:pic>
        <p:nvPicPr>
          <p:cNvPr id="6963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3254375"/>
            <a:ext cx="2847975" cy="1970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9637" name="TextBox 6"/>
          <p:cNvSpPr txBox="1">
            <a:spLocks noChangeArrowheads="1"/>
          </p:cNvSpPr>
          <p:nvPr/>
        </p:nvSpPr>
        <p:spPr bwMode="auto">
          <a:xfrm>
            <a:off x="5561013" y="5254625"/>
            <a:ext cx="291782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B.Richter et al, Phys.Rev.Lett. 33 (1974) 1406</a:t>
            </a:r>
          </a:p>
        </p:txBody>
      </p:sp>
      <p:sp>
        <p:nvSpPr>
          <p:cNvPr id="69638" name="TextBox 7"/>
          <p:cNvSpPr txBox="1">
            <a:spLocks noChangeArrowheads="1"/>
          </p:cNvSpPr>
          <p:nvPr/>
        </p:nvSpPr>
        <p:spPr bwMode="auto">
          <a:xfrm>
            <a:off x="508000" y="5265738"/>
            <a:ext cx="209384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0" i="0">
                <a:solidFill>
                  <a:srgbClr val="000000"/>
                </a:solidFill>
              </a:rPr>
              <a:t>GIM, Phys.Rev. D2 (1970) 1285 </a:t>
            </a:r>
          </a:p>
        </p:txBody>
      </p:sp>
      <p:grpSp>
        <p:nvGrpSpPr>
          <p:cNvPr id="69639" name="Group 9"/>
          <p:cNvGrpSpPr>
            <a:grpSpLocks/>
          </p:cNvGrpSpPr>
          <p:nvPr/>
        </p:nvGrpSpPr>
        <p:grpSpPr bwMode="auto">
          <a:xfrm>
            <a:off x="5435600" y="3254375"/>
            <a:ext cx="2941638" cy="2020888"/>
            <a:chOff x="5435994" y="3356869"/>
            <a:chExt cx="2300004" cy="2518209"/>
          </a:xfrm>
        </p:grpSpPr>
        <p:sp>
          <p:nvSpPr>
            <p:cNvPr id="13" name="Rectangle 12"/>
            <p:cNvSpPr/>
            <p:nvPr/>
          </p:nvSpPr>
          <p:spPr>
            <a:xfrm>
              <a:off x="5435994" y="3356869"/>
              <a:ext cx="2300004" cy="251820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>
                <a:solidFill>
                  <a:srgbClr val="FFFFFF"/>
                </a:solidFill>
                <a:latin typeface="Verdana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69645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411" y="3375715"/>
              <a:ext cx="2222500" cy="215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46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361" y="5496046"/>
              <a:ext cx="19685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9640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509713"/>
            <a:ext cx="293528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1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75" y="1547813"/>
            <a:ext cx="334168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 rot="16200000">
            <a:off x="-681758" y="2716998"/>
            <a:ext cx="18020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Indirect</a:t>
            </a:r>
          </a:p>
        </p:txBody>
      </p:sp>
      <p:sp>
        <p:nvSpPr>
          <p:cNvPr id="19" name="Rectangle 18"/>
          <p:cNvSpPr/>
          <p:nvPr/>
        </p:nvSpPr>
        <p:spPr>
          <a:xfrm rot="5400000">
            <a:off x="8282548" y="2491219"/>
            <a:ext cx="139723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ＭＳ Ｐゴシック" charset="-128"/>
                <a:cs typeface="+mn-cs"/>
              </a:rPr>
              <a:t>Direct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87BBFA-3D79-FA0C-E894-8E2FC9167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C9E1AAE-F9BA-C0C7-9EBF-00601EC02135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itle 1">
            <a:extLst>
              <a:ext uri="{FF2B5EF4-FFF2-40B4-BE49-F238E27FC236}">
                <a16:creationId xmlns:a16="http://schemas.microsoft.com/office/drawing/2014/main" id="{E86C4D38-DC49-6F78-4B47-CB79C249E8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Intermezzo: Effective couplings</a:t>
            </a:r>
            <a:endParaRPr lang="en-CH" altLang="en-CH">
              <a:ea typeface="ＭＳ Ｐゴシック" panose="020B0600070205080204" pitchFamily="34" charset="-128"/>
            </a:endParaRPr>
          </a:p>
        </p:txBody>
      </p:sp>
      <p:pic>
        <p:nvPicPr>
          <p:cNvPr id="132098" name="Picture 4">
            <a:extLst>
              <a:ext uri="{FF2B5EF4-FFF2-40B4-BE49-F238E27FC236}">
                <a16:creationId xmlns:a16="http://schemas.microsoft.com/office/drawing/2014/main" id="{B8E3865B-916A-AD5A-2D97-03C640DD5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09650"/>
            <a:ext cx="8829675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099" name="Content Placeholder 2">
            <a:extLst>
              <a:ext uri="{FF2B5EF4-FFF2-40B4-BE49-F238E27FC236}">
                <a16:creationId xmlns:a16="http://schemas.microsoft.com/office/drawing/2014/main" id="{79051659-1409-AE7F-B0F7-D96DE1E3E1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822325"/>
            <a:ext cx="8329613" cy="571500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Historical example</a:t>
            </a:r>
            <a:endParaRPr lang="en-US" altLang="en-CH" i="1">
              <a:ea typeface="ＭＳ Ｐゴシック" panose="020B0600070205080204" pitchFamily="34" charset="-128"/>
            </a:endParaRPr>
          </a:p>
          <a:p>
            <a:pPr lvl="1"/>
            <a:endParaRPr lang="en-GB" altLang="en-CH"/>
          </a:p>
        </p:txBody>
      </p:sp>
      <p:pic>
        <p:nvPicPr>
          <p:cNvPr id="3" name="Picture 12">
            <a:extLst>
              <a:ext uri="{FF2B5EF4-FFF2-40B4-BE49-F238E27FC236}">
                <a16:creationId xmlns:a16="http://schemas.microsoft.com/office/drawing/2014/main" id="{60097352-459F-EF69-C533-415CAFD945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650" y="4446588"/>
            <a:ext cx="1360488" cy="1862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graphicFrame>
        <p:nvGraphicFramePr>
          <p:cNvPr id="132101" name="Object 1">
            <a:extLst>
              <a:ext uri="{FF2B5EF4-FFF2-40B4-BE49-F238E27FC236}">
                <a16:creationId xmlns:a16="http://schemas.microsoft.com/office/drawing/2014/main" id="{84F466FC-172D-8C0C-AF13-4268A797CE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65488" y="4722813"/>
          <a:ext cx="1676400" cy="101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36600" imgH="444500" progId="Equation.3">
                  <p:embed/>
                </p:oleObj>
              </mc:Choice>
              <mc:Fallback>
                <p:oleObj name="Equation" r:id="rId4" imgW="736600" imgH="444500" progId="Equation.3">
                  <p:embed/>
                  <p:pic>
                    <p:nvPicPr>
                      <p:cNvPr id="132101" name="Object 1">
                        <a:extLst>
                          <a:ext uri="{FF2B5EF4-FFF2-40B4-BE49-F238E27FC236}">
                            <a16:creationId xmlns:a16="http://schemas.microsoft.com/office/drawing/2014/main" id="{84F466FC-172D-8C0C-AF13-4268A797CE7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5488" y="4722813"/>
                        <a:ext cx="1676400" cy="1011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02" name="Slide Number Placeholder 3">
            <a:extLst>
              <a:ext uri="{FF2B5EF4-FFF2-40B4-BE49-F238E27FC236}">
                <a16:creationId xmlns:a16="http://schemas.microsoft.com/office/drawing/2014/main" id="{D76450D4-C1D1-AA7E-B527-D80C650D2CD4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F482474-0AB5-8147-A6CE-649DEA0F8F6A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80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32103" name="Content Placeholder 2">
            <a:extLst>
              <a:ext uri="{FF2B5EF4-FFF2-40B4-BE49-F238E27FC236}">
                <a16:creationId xmlns:a16="http://schemas.microsoft.com/office/drawing/2014/main" id="{8B919DA0-0B2D-2F89-D7EC-B9A708C65464}"/>
              </a:ext>
            </a:extLst>
          </p:cNvPr>
          <p:cNvSpPr txBox="1">
            <a:spLocks/>
          </p:cNvSpPr>
          <p:nvPr/>
        </p:nvSpPr>
        <p:spPr bwMode="auto">
          <a:xfrm>
            <a:off x="862013" y="6345238"/>
            <a:ext cx="7772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800" b="0" i="0"/>
              <a:t>Both are correct, depending on the energy scale you consider</a:t>
            </a:r>
            <a:endParaRPr lang="en-GB" altLang="en-CH" sz="1800" b="0" i="0"/>
          </a:p>
        </p:txBody>
      </p:sp>
      <p:sp>
        <p:nvSpPr>
          <p:cNvPr id="132104" name="Footer Placeholder 1">
            <a:extLst>
              <a:ext uri="{FF2B5EF4-FFF2-40B4-BE49-F238E27FC236}">
                <a16:creationId xmlns:a16="http://schemas.microsoft.com/office/drawing/2014/main" id="{5B383F46-5767-F48C-B0BD-AC20563E10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Title 1">
            <a:extLst>
              <a:ext uri="{FF2B5EF4-FFF2-40B4-BE49-F238E27FC236}">
                <a16:creationId xmlns:a16="http://schemas.microsoft.com/office/drawing/2014/main" id="{4770386E-E657-988C-C1F7-C226666B83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6913" y="279400"/>
            <a:ext cx="8329612" cy="369888"/>
          </a:xfrm>
        </p:spPr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Intermezzo: Effective couplings</a:t>
            </a:r>
            <a:endParaRPr lang="en-GB" altLang="en-CH">
              <a:ea typeface="ＭＳ Ｐゴシック" panose="020B0600070205080204" pitchFamily="34" charset="-128"/>
            </a:endParaRPr>
          </a:p>
        </p:txBody>
      </p:sp>
      <p:sp>
        <p:nvSpPr>
          <p:cNvPr id="133122" name="Content Placeholder 2">
            <a:extLst>
              <a:ext uri="{FF2B5EF4-FFF2-40B4-BE49-F238E27FC236}">
                <a16:creationId xmlns:a16="http://schemas.microsoft.com/office/drawing/2014/main" id="{3BDA6EFA-65E7-9BDB-3AC1-9364E66C44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1185863"/>
            <a:ext cx="8329613" cy="571500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Historical example</a:t>
            </a:r>
            <a:endParaRPr lang="en-US" altLang="en-CH" i="1">
              <a:ea typeface="ＭＳ Ｐゴシック" panose="020B0600070205080204" pitchFamily="34" charset="-128"/>
            </a:endParaRPr>
          </a:p>
          <a:p>
            <a:pPr lvl="1"/>
            <a:endParaRPr lang="en-GB" altLang="en-CH"/>
          </a:p>
        </p:txBody>
      </p:sp>
      <p:pic>
        <p:nvPicPr>
          <p:cNvPr id="133123" name="Picture 5">
            <a:extLst>
              <a:ext uri="{FF2B5EF4-FFF2-40B4-BE49-F238E27FC236}">
                <a16:creationId xmlns:a16="http://schemas.microsoft.com/office/drawing/2014/main" id="{017592E2-117F-811F-0B5E-4298CA163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4813"/>
            <a:ext cx="3600450" cy="1900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24" name="Picture 6">
            <a:extLst>
              <a:ext uri="{FF2B5EF4-FFF2-40B4-BE49-F238E27FC236}">
                <a16:creationId xmlns:a16="http://schemas.microsoft.com/office/drawing/2014/main" id="{9E480013-5EEA-7E8C-9FB9-931919DA9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0050"/>
            <a:ext cx="3600450" cy="1900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25" name="Picture 7">
            <a:extLst>
              <a:ext uri="{FF2B5EF4-FFF2-40B4-BE49-F238E27FC236}">
                <a16:creationId xmlns:a16="http://schemas.microsoft.com/office/drawing/2014/main" id="{15A59340-F80D-1B23-D3FA-BA1F55EEE1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4102100"/>
            <a:ext cx="3600450" cy="1979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26" name="Picture 8">
            <a:extLst>
              <a:ext uri="{FF2B5EF4-FFF2-40B4-BE49-F238E27FC236}">
                <a16:creationId xmlns:a16="http://schemas.microsoft.com/office/drawing/2014/main" id="{455236BD-ED95-086B-D372-287C1F7309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4092575"/>
            <a:ext cx="3600450" cy="1978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28BD2D-C819-CDC6-6A9F-6BC411192DF6}"/>
              </a:ext>
            </a:extLst>
          </p:cNvPr>
          <p:cNvSpPr txBox="1">
            <a:spLocks/>
          </p:cNvSpPr>
          <p:nvPr/>
        </p:nvSpPr>
        <p:spPr bwMode="auto">
          <a:xfrm>
            <a:off x="231775" y="3648075"/>
            <a:ext cx="7772400" cy="533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b="0" i="0" kern="0" dirty="0">
                <a:solidFill>
                  <a:srgbClr val="ED1C24"/>
                </a:solidFill>
              </a:rPr>
              <a:t>Analog: </a:t>
            </a:r>
            <a:r>
              <a:rPr lang="en-US" altLang="en-US" b="0" u="sng" kern="0" dirty="0" err="1">
                <a:solidFill>
                  <a:srgbClr val="ED1C24"/>
                </a:solidFill>
              </a:rPr>
              <a:t>Flavour</a:t>
            </a:r>
            <a:r>
              <a:rPr lang="en-US" altLang="en-US" b="0" u="sng" kern="0" dirty="0">
                <a:solidFill>
                  <a:srgbClr val="ED1C24"/>
                </a:solidFill>
              </a:rPr>
              <a:t>-changing neutral current</a:t>
            </a:r>
            <a:endParaRPr lang="en-GB" altLang="en-US" b="0" u="sng" kern="0" dirty="0">
              <a:solidFill>
                <a:srgbClr val="ED1C24"/>
              </a:solidFill>
            </a:endParaRPr>
          </a:p>
        </p:txBody>
      </p:sp>
      <p:sp>
        <p:nvSpPr>
          <p:cNvPr id="133128" name="Slide Number Placeholder 3">
            <a:extLst>
              <a:ext uri="{FF2B5EF4-FFF2-40B4-BE49-F238E27FC236}">
                <a16:creationId xmlns:a16="http://schemas.microsoft.com/office/drawing/2014/main" id="{578777F9-AD7F-4369-8015-D9283A94DEC0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7D0CDF-D088-5B40-BF60-D7E88370350D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81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33129" name="Footer Placeholder 1">
            <a:extLst>
              <a:ext uri="{FF2B5EF4-FFF2-40B4-BE49-F238E27FC236}">
                <a16:creationId xmlns:a16="http://schemas.microsoft.com/office/drawing/2014/main" id="{EFA70336-71CD-2975-E5AD-789FDED30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6554788"/>
            <a:ext cx="7231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ro-RO" altLang="en-CH" sz="1000" b="0" i="0">
                <a:solidFill>
                  <a:schemeClr val="accent2"/>
                </a:solidFill>
              </a:rPr>
              <a:t>Liverpool – 7 Nov 2022</a:t>
            </a:r>
            <a:endParaRPr lang="en-US" altLang="en-CH" sz="1000" b="0" i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Title 1">
            <a:extLst>
              <a:ext uri="{FF2B5EF4-FFF2-40B4-BE49-F238E27FC236}">
                <a16:creationId xmlns:a16="http://schemas.microsoft.com/office/drawing/2014/main" id="{C87681B2-F803-0AC4-2CA2-8E2A137389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6913" y="279400"/>
            <a:ext cx="8329612" cy="369888"/>
          </a:xfrm>
        </p:spPr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Intermezzo: Effective couplings</a:t>
            </a:r>
            <a:endParaRPr lang="en-GB" altLang="en-CH">
              <a:ea typeface="ＭＳ Ｐゴシック" panose="020B0600070205080204" pitchFamily="34" charset="-128"/>
            </a:endParaRPr>
          </a:p>
        </p:txBody>
      </p:sp>
      <p:pic>
        <p:nvPicPr>
          <p:cNvPr id="134146" name="Picture 7">
            <a:extLst>
              <a:ext uri="{FF2B5EF4-FFF2-40B4-BE49-F238E27FC236}">
                <a16:creationId xmlns:a16="http://schemas.microsoft.com/office/drawing/2014/main" id="{0275E07E-CF28-F30F-3147-DA8F233AA2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4102100"/>
            <a:ext cx="3600450" cy="1979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47" name="Picture 8">
            <a:extLst>
              <a:ext uri="{FF2B5EF4-FFF2-40B4-BE49-F238E27FC236}">
                <a16:creationId xmlns:a16="http://schemas.microsoft.com/office/drawing/2014/main" id="{FD5BA594-2A8C-319D-F41E-824E621468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4092575"/>
            <a:ext cx="3600450" cy="1978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F07FF3-6A45-6864-92F9-72C47EB1B46C}"/>
              </a:ext>
            </a:extLst>
          </p:cNvPr>
          <p:cNvSpPr txBox="1">
            <a:spLocks/>
          </p:cNvSpPr>
          <p:nvPr/>
        </p:nvSpPr>
        <p:spPr bwMode="auto">
          <a:xfrm>
            <a:off x="231775" y="3648075"/>
            <a:ext cx="7772400" cy="533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b="0" i="0" kern="0" dirty="0">
                <a:solidFill>
                  <a:srgbClr val="ED1C24"/>
                </a:solidFill>
              </a:rPr>
              <a:t>Analog: </a:t>
            </a:r>
            <a:r>
              <a:rPr lang="en-US" altLang="en-US" b="0" u="sng" kern="0" dirty="0" err="1">
                <a:solidFill>
                  <a:srgbClr val="ED1C24"/>
                </a:solidFill>
              </a:rPr>
              <a:t>Flavour</a:t>
            </a:r>
            <a:r>
              <a:rPr lang="en-US" altLang="en-US" b="0" u="sng" kern="0" dirty="0">
                <a:solidFill>
                  <a:srgbClr val="ED1C24"/>
                </a:solidFill>
              </a:rPr>
              <a:t>-changing neutral current</a:t>
            </a:r>
            <a:endParaRPr lang="en-GB" altLang="en-US" b="0" u="sng" kern="0" dirty="0">
              <a:solidFill>
                <a:srgbClr val="ED1C24"/>
              </a:solidFill>
            </a:endParaRPr>
          </a:p>
        </p:txBody>
      </p:sp>
      <p:sp>
        <p:nvSpPr>
          <p:cNvPr id="134149" name="Content Placeholder 4">
            <a:extLst>
              <a:ext uri="{FF2B5EF4-FFF2-40B4-BE49-F238E27FC236}">
                <a16:creationId xmlns:a16="http://schemas.microsoft.com/office/drawing/2014/main" id="{F527A87F-DF00-6F52-BB2F-E7F7E3E57F9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1185863"/>
            <a:ext cx="8329613" cy="1754187"/>
          </a:xfrm>
        </p:spPr>
        <p:txBody>
          <a:bodyPr/>
          <a:lstStyle/>
          <a:p>
            <a:r>
              <a:rPr lang="en-US" altLang="en-CH">
                <a:solidFill>
                  <a:schemeClr val="tx2"/>
                </a:solidFill>
                <a:ea typeface="ＭＳ Ｐゴシック" panose="020B0600070205080204" pitchFamily="34" charset="-128"/>
              </a:rPr>
              <a:t>Effective coupling can be of various </a:t>
            </a:r>
            <a:r>
              <a:rPr lang="en-US" altLang="en-US">
                <a:solidFill>
                  <a:schemeClr val="tx2"/>
                </a:solidFill>
                <a:ea typeface="ＭＳ Ｐゴシック" panose="020B0600070205080204" pitchFamily="34" charset="-128"/>
              </a:rPr>
              <a:t>“</a:t>
            </a:r>
            <a:r>
              <a:rPr lang="en-US" altLang="en-CH">
                <a:solidFill>
                  <a:schemeClr val="tx2"/>
                </a:solidFill>
                <a:ea typeface="ＭＳ Ｐゴシック" panose="020B0600070205080204" pitchFamily="34" charset="-128"/>
              </a:rPr>
              <a:t>kinds</a:t>
            </a:r>
            <a:r>
              <a:rPr lang="en-US" altLang="en-US">
                <a:solidFill>
                  <a:schemeClr val="tx2"/>
                </a:solidFill>
                <a:ea typeface="ＭＳ Ｐゴシック" panose="020B0600070205080204" pitchFamily="34" charset="-128"/>
              </a:rPr>
              <a:t>”</a:t>
            </a:r>
            <a:endParaRPr lang="en-US" altLang="en-CH">
              <a:solidFill>
                <a:schemeClr val="tx2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GB" altLang="en-CH">
                <a:solidFill>
                  <a:srgbClr val="000000"/>
                </a:solidFill>
              </a:rPr>
              <a:t>Vector coupling:		C</a:t>
            </a:r>
            <a:r>
              <a:rPr lang="en-GB" altLang="en-CH" baseline="-25000">
                <a:solidFill>
                  <a:srgbClr val="000000"/>
                </a:solidFill>
              </a:rPr>
              <a:t>9</a:t>
            </a:r>
          </a:p>
          <a:p>
            <a:pPr lvl="1"/>
            <a:r>
              <a:rPr lang="en-GB" altLang="en-CH">
                <a:solidFill>
                  <a:srgbClr val="000000"/>
                </a:solidFill>
              </a:rPr>
              <a:t>Axial coupling:		C</a:t>
            </a:r>
            <a:r>
              <a:rPr lang="en-GB" altLang="en-CH" baseline="-25000">
                <a:solidFill>
                  <a:srgbClr val="000000"/>
                </a:solidFill>
              </a:rPr>
              <a:t>10</a:t>
            </a:r>
          </a:p>
          <a:p>
            <a:pPr lvl="1"/>
            <a:r>
              <a:rPr lang="en-GB" altLang="en-CH">
                <a:solidFill>
                  <a:srgbClr val="000000"/>
                </a:solidFill>
              </a:rPr>
              <a:t>Left-handed coupling (V-A):	C</a:t>
            </a:r>
            <a:r>
              <a:rPr lang="en-GB" altLang="en-CH" baseline="-25000">
                <a:solidFill>
                  <a:srgbClr val="000000"/>
                </a:solidFill>
              </a:rPr>
              <a:t>9</a:t>
            </a:r>
            <a:r>
              <a:rPr lang="en-GB" altLang="en-CH">
                <a:solidFill>
                  <a:srgbClr val="000000"/>
                </a:solidFill>
              </a:rPr>
              <a:t>-C</a:t>
            </a:r>
            <a:r>
              <a:rPr lang="en-GB" altLang="en-CH" baseline="-25000">
                <a:solidFill>
                  <a:srgbClr val="000000"/>
                </a:solidFill>
              </a:rPr>
              <a:t>10</a:t>
            </a:r>
          </a:p>
          <a:p>
            <a:pPr lvl="1"/>
            <a:r>
              <a:rPr lang="en-GB" altLang="en-CH">
                <a:solidFill>
                  <a:srgbClr val="000000"/>
                </a:solidFill>
              </a:rPr>
              <a:t>Right-handed (to quarks):	C</a:t>
            </a:r>
            <a:r>
              <a:rPr lang="en-GB" altLang="en-CH" baseline="-25000">
                <a:solidFill>
                  <a:srgbClr val="000000"/>
                </a:solidFill>
              </a:rPr>
              <a:t>9</a:t>
            </a:r>
            <a:r>
              <a:rPr lang="en-GB" altLang="en-US">
                <a:solidFill>
                  <a:srgbClr val="000000"/>
                </a:solidFill>
              </a:rPr>
              <a:t>’</a:t>
            </a:r>
            <a:r>
              <a:rPr lang="en-GB" altLang="en-CH">
                <a:solidFill>
                  <a:srgbClr val="000000"/>
                </a:solidFill>
              </a:rPr>
              <a:t>, C</a:t>
            </a:r>
            <a:r>
              <a:rPr lang="en-GB" altLang="en-CH" baseline="-25000">
                <a:solidFill>
                  <a:srgbClr val="000000"/>
                </a:solidFill>
              </a:rPr>
              <a:t>10</a:t>
            </a:r>
            <a:r>
              <a:rPr lang="en-GB" altLang="en-US">
                <a:solidFill>
                  <a:srgbClr val="000000"/>
                </a:solidFill>
              </a:rPr>
              <a:t>’</a:t>
            </a:r>
            <a:r>
              <a:rPr lang="en-GB" altLang="en-CH">
                <a:solidFill>
                  <a:srgbClr val="000000"/>
                </a:solidFill>
              </a:rPr>
              <a:t>, …</a:t>
            </a:r>
          </a:p>
          <a:p>
            <a:pPr lvl="1"/>
            <a:r>
              <a:rPr lang="en-GB" altLang="en-CH">
                <a:solidFill>
                  <a:srgbClr val="000000"/>
                </a:solidFill>
              </a:rPr>
              <a:t>…</a:t>
            </a:r>
          </a:p>
        </p:txBody>
      </p:sp>
      <p:pic>
        <p:nvPicPr>
          <p:cNvPr id="134150" name="Picture 8">
            <a:extLst>
              <a:ext uri="{FF2B5EF4-FFF2-40B4-BE49-F238E27FC236}">
                <a16:creationId xmlns:a16="http://schemas.microsoft.com/office/drawing/2014/main" id="{DA5ACC61-B25B-95AE-AA05-ABB388009F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30338"/>
            <a:ext cx="3048000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6">
            <a:extLst>
              <a:ext uri="{FF2B5EF4-FFF2-40B4-BE49-F238E27FC236}">
                <a16:creationId xmlns:a16="http://schemas.microsoft.com/office/drawing/2014/main" id="{F9F97132-E8D4-A7B0-CF55-B64545643A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4" r="26598"/>
          <a:stretch>
            <a:fillRect/>
          </a:stretch>
        </p:blipFill>
        <p:spPr bwMode="auto">
          <a:xfrm rot="-687659">
            <a:off x="5167313" y="2692400"/>
            <a:ext cx="3876675" cy="635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152" name="TextBox 17">
            <a:extLst>
              <a:ext uri="{FF2B5EF4-FFF2-40B4-BE49-F238E27FC236}">
                <a16:creationId xmlns:a16="http://schemas.microsoft.com/office/drawing/2014/main" id="{4D45FC87-9434-D9A7-FA8B-B2C2270AEE4E}"/>
              </a:ext>
            </a:extLst>
          </p:cNvPr>
          <p:cNvSpPr txBox="1">
            <a:spLocks noChangeArrowheads="1"/>
          </p:cNvSpPr>
          <p:nvPr/>
        </p:nvSpPr>
        <p:spPr bwMode="auto">
          <a:xfrm rot="-686494">
            <a:off x="6553200" y="2222500"/>
            <a:ext cx="2460625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CH" sz="1000" b="0" i="0">
                <a:latin typeface="Times New Roman" panose="02020603050405020304" pitchFamily="18" charset="0"/>
              </a:rPr>
              <a:t>See e.g. Buras &amp; Fleischer, </a:t>
            </a:r>
            <a:r>
              <a:rPr lang="en-GB" altLang="en-CH" sz="1000" b="0" i="0">
                <a:solidFill>
                  <a:schemeClr val="accent2"/>
                </a:solidFill>
                <a:latin typeface="Times New Roman" panose="02020603050405020304" pitchFamily="18" charset="0"/>
                <a:hlinkClick r:id="rId6"/>
              </a:rPr>
              <a:t>hep-ph/9704376</a:t>
            </a:r>
            <a:endParaRPr lang="en-US" altLang="en-CH" sz="1000" b="0" i="0">
              <a:latin typeface="Times New Roman" panose="02020603050405020304" pitchFamily="18" charset="0"/>
            </a:endParaRPr>
          </a:p>
        </p:txBody>
      </p:sp>
      <p:sp>
        <p:nvSpPr>
          <p:cNvPr id="134153" name="Slide Number Placeholder 3">
            <a:extLst>
              <a:ext uri="{FF2B5EF4-FFF2-40B4-BE49-F238E27FC236}">
                <a16:creationId xmlns:a16="http://schemas.microsoft.com/office/drawing/2014/main" id="{EBBE716D-0F1D-251C-2000-68FE4490EDEF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6FA13C-F56B-DE4C-B72A-4F3A17D2043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82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34154" name="Footer Placeholder 1">
            <a:extLst>
              <a:ext uri="{FF2B5EF4-FFF2-40B4-BE49-F238E27FC236}">
                <a16:creationId xmlns:a16="http://schemas.microsoft.com/office/drawing/2014/main" id="{29FB9D7E-2105-7DEE-FE98-814F15168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6554788"/>
            <a:ext cx="7231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ro-RO" altLang="en-CH" sz="1000" b="0" i="0">
                <a:solidFill>
                  <a:schemeClr val="accent2"/>
                </a:solidFill>
              </a:rPr>
              <a:t>Liverpool – 7 Nov 2022</a:t>
            </a:r>
            <a:endParaRPr lang="en-US" altLang="en-CH" sz="1000" b="0" i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BAAF025D-D79C-4190-C8D8-695A33D17A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8" y="4784725"/>
            <a:ext cx="6119812" cy="1776413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35170" name="Title 1">
            <a:extLst>
              <a:ext uri="{FF2B5EF4-FFF2-40B4-BE49-F238E27FC236}">
                <a16:creationId xmlns:a16="http://schemas.microsoft.com/office/drawing/2014/main" id="{CF972DB7-062C-29BC-EA89-88E1EA9436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5488" y="247650"/>
            <a:ext cx="8301037" cy="369888"/>
          </a:xfrm>
        </p:spPr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Intermezzo: Effective couplings</a:t>
            </a:r>
            <a:endParaRPr lang="en-US" altLang="en-CH">
              <a:ea typeface="ＭＳ Ｐゴシック" panose="020B0600070205080204" pitchFamily="34" charset="-128"/>
            </a:endParaRPr>
          </a:p>
        </p:txBody>
      </p:sp>
      <p:sp>
        <p:nvSpPr>
          <p:cNvPr id="135171" name="Content Placeholder 2">
            <a:extLst>
              <a:ext uri="{FF2B5EF4-FFF2-40B4-BE49-F238E27FC236}">
                <a16:creationId xmlns:a16="http://schemas.microsoft.com/office/drawing/2014/main" id="{DE543FB8-1E2D-7392-4A52-13B141B0CC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1009650"/>
            <a:ext cx="8721725" cy="276225"/>
          </a:xfrm>
        </p:spPr>
        <p:txBody>
          <a:bodyPr/>
          <a:lstStyle/>
          <a:p>
            <a:r>
              <a:rPr lang="en-US" altLang="en-CH" sz="1800">
                <a:ea typeface="ＭＳ Ｐゴシック" panose="020B0600070205080204" pitchFamily="34" charset="-128"/>
              </a:rPr>
              <a:t>C</a:t>
            </a:r>
            <a:r>
              <a:rPr lang="en-US" altLang="en-CH" sz="1800" baseline="-25000">
                <a:ea typeface="ＭＳ Ｐゴシック" panose="020B0600070205080204" pitchFamily="34" charset="-128"/>
              </a:rPr>
              <a:t>7</a:t>
            </a:r>
            <a:r>
              <a:rPr lang="en-US" altLang="en-CH" sz="1800">
                <a:ea typeface="ＭＳ Ｐゴシック" panose="020B0600070205080204" pitchFamily="34" charset="-128"/>
              </a:rPr>
              <a:t> (photon), C</a:t>
            </a:r>
            <a:r>
              <a:rPr lang="en-US" altLang="en-CH" sz="1800" baseline="-25000">
                <a:ea typeface="ＭＳ Ｐゴシック" panose="020B0600070205080204" pitchFamily="34" charset="-128"/>
              </a:rPr>
              <a:t>9</a:t>
            </a:r>
            <a:r>
              <a:rPr lang="en-US" altLang="en-CH" sz="1800">
                <a:ea typeface="ＭＳ Ｐゴシック" panose="020B0600070205080204" pitchFamily="34" charset="-128"/>
              </a:rPr>
              <a:t> (vector) and C</a:t>
            </a:r>
            <a:r>
              <a:rPr lang="en-US" altLang="en-CH" sz="1800" baseline="-25000">
                <a:ea typeface="ＭＳ Ｐゴシック" panose="020B0600070205080204" pitchFamily="34" charset="-128"/>
              </a:rPr>
              <a:t>10</a:t>
            </a:r>
            <a:r>
              <a:rPr lang="en-US" altLang="en-CH" sz="1800">
                <a:ea typeface="ＭＳ Ｐゴシック" panose="020B0600070205080204" pitchFamily="34" charset="-128"/>
              </a:rPr>
              <a:t> (axial) couplings hide everywhere: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F57DB5-5632-39DF-9F00-01940EBEAFB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2025" y="1804988"/>
            <a:ext cx="3021013" cy="485298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8F3DE50C-7F07-C36D-E24E-03A5A02F6A2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88" y="1911350"/>
            <a:ext cx="6119812" cy="21748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C4EB1990-F083-F550-DD59-D33A5C434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2963" y="2165350"/>
            <a:ext cx="306387" cy="7254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081E7778-857B-646A-4D72-77F2DA8CC2D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794375" y="5607050"/>
            <a:ext cx="328613" cy="7254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rgbClr val="BCBCBC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5D15F80-54AB-30AC-76AF-EB305D1A4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988" y="1858963"/>
            <a:ext cx="427037" cy="427037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C0ED6F7-ABC7-C496-0666-F9BCA70CE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1876425"/>
            <a:ext cx="427038" cy="428625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07C8443-820E-37D6-1CAF-D0324C7A7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100" y="1895475"/>
            <a:ext cx="427038" cy="428625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E84A072-5661-BDC3-40D1-BBE7E0004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850" y="2489200"/>
            <a:ext cx="427038" cy="427038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92EAB35-F10B-67E7-5E18-1D7AAC0CD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2468563"/>
            <a:ext cx="428625" cy="427037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104B802-6000-0C2E-81B4-2898CEC44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6988" y="2473325"/>
            <a:ext cx="427037" cy="427038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B9A9B84-55FE-4996-730D-57E7F9A4E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738" y="2973388"/>
            <a:ext cx="428625" cy="427037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71E620C-60F4-362B-BC54-CE7564935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4488" y="2992438"/>
            <a:ext cx="428625" cy="427037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EAFE795-3790-6C2F-1248-33861A892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5538" y="3357563"/>
            <a:ext cx="428625" cy="428625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5185" name="Slide Number Placeholder 3">
            <a:extLst>
              <a:ext uri="{FF2B5EF4-FFF2-40B4-BE49-F238E27FC236}">
                <a16:creationId xmlns:a16="http://schemas.microsoft.com/office/drawing/2014/main" id="{788775D4-0CF7-042D-F872-40D29493158D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4154AA0-BE9A-BD40-AB95-EEF909C6F20D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83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3" name="Picture 1" descr="Screenshot 2021-03-29 at 11.42.05.png">
            <a:extLst>
              <a:ext uri="{FF2B5EF4-FFF2-40B4-BE49-F238E27FC236}">
                <a16:creationId xmlns:a16="http://schemas.microsoft.com/office/drawing/2014/main" id="{78319B83-2904-CE93-0CF3-670BD17E1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2913063"/>
            <a:ext cx="3694112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A122693-B5F9-7ACC-813C-1F7EAD535E61}"/>
              </a:ext>
            </a:extLst>
          </p:cNvPr>
          <p:cNvSpPr/>
          <p:nvPr/>
        </p:nvSpPr>
        <p:spPr>
          <a:xfrm>
            <a:off x="328613" y="2863850"/>
            <a:ext cx="4189412" cy="3937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6195" name="Title 1">
            <a:extLst>
              <a:ext uri="{FF2B5EF4-FFF2-40B4-BE49-F238E27FC236}">
                <a16:creationId xmlns:a16="http://schemas.microsoft.com/office/drawing/2014/main" id="{DC5EFA39-429A-965B-E92F-6BC176CBFE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3263" y="279400"/>
            <a:ext cx="7939087" cy="377825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Coherent pattern</a:t>
            </a:r>
          </a:p>
        </p:txBody>
      </p:sp>
      <p:sp>
        <p:nvSpPr>
          <p:cNvPr id="136196" name="Content Placeholder 2">
            <a:extLst>
              <a:ext uri="{FF2B5EF4-FFF2-40B4-BE49-F238E27FC236}">
                <a16:creationId xmlns:a16="http://schemas.microsoft.com/office/drawing/2014/main" id="{16FA322F-31B5-3D62-DF43-22E66479723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817563"/>
            <a:ext cx="8329613" cy="19081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CH" sz="1600">
                <a:solidFill>
                  <a:srgbClr val="0066FF"/>
                </a:solidFill>
                <a:ea typeface="ＭＳ Ｐゴシック" panose="020B0600070205080204" pitchFamily="34" charset="-128"/>
              </a:rPr>
              <a:t>Model independent fits:</a:t>
            </a:r>
          </a:p>
          <a:p>
            <a:pPr marL="0" indent="0"/>
            <a:r>
              <a:rPr lang="en-US" altLang="en-CH" sz="1600">
                <a:ea typeface="ＭＳ Ｐゴシック" panose="020B0600070205080204" pitchFamily="34" charset="-128"/>
              </a:rPr>
              <a:t> C</a:t>
            </a:r>
            <a:r>
              <a:rPr lang="en-US" altLang="en-CH" sz="1600" baseline="-25000">
                <a:ea typeface="ＭＳ Ｐゴシック" panose="020B0600070205080204" pitchFamily="34" charset="-128"/>
              </a:rPr>
              <a:t>9</a:t>
            </a:r>
            <a:r>
              <a:rPr lang="en-US" altLang="en-CH" sz="1600" baseline="30000">
                <a:ea typeface="ＭＳ Ｐゴシック" panose="020B0600070205080204" pitchFamily="34" charset="-128"/>
              </a:rPr>
              <a:t>NP</a:t>
            </a:r>
            <a:r>
              <a:rPr lang="en-US" altLang="en-CH" sz="1600">
                <a:ea typeface="ＭＳ Ｐゴシック" panose="020B0600070205080204" pitchFamily="34" charset="-128"/>
              </a:rPr>
              <a:t> deviates from 0 by &gt;4σ </a:t>
            </a:r>
          </a:p>
          <a:p>
            <a:pPr marL="0" indent="0"/>
            <a:r>
              <a:rPr lang="en-US" altLang="en-CH" sz="1600">
                <a:ea typeface="ＭＳ Ｐゴシック" panose="020B0600070205080204" pitchFamily="34" charset="-128"/>
              </a:rPr>
              <a:t> Independent fits by many groups favour: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en-CH" sz="1200">
                <a:solidFill>
                  <a:srgbClr val="000000"/>
                </a:solidFill>
              </a:rPr>
              <a:t>C</a:t>
            </a:r>
            <a:r>
              <a:rPr lang="en-US" altLang="en-CH" sz="1200" baseline="-25000">
                <a:solidFill>
                  <a:srgbClr val="000000"/>
                </a:solidFill>
              </a:rPr>
              <a:t>9</a:t>
            </a:r>
            <a:r>
              <a:rPr lang="en-US" altLang="en-CH" sz="1200" baseline="30000">
                <a:solidFill>
                  <a:srgbClr val="000000"/>
                </a:solidFill>
              </a:rPr>
              <a:t>NP</a:t>
            </a:r>
            <a:r>
              <a:rPr lang="en-US" altLang="en-CH" sz="1200">
                <a:solidFill>
                  <a:srgbClr val="000000"/>
                </a:solidFill>
              </a:rPr>
              <a:t>=-1       or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en-CH" sz="1200">
                <a:solidFill>
                  <a:srgbClr val="000000"/>
                </a:solidFill>
              </a:rPr>
              <a:t>C</a:t>
            </a:r>
            <a:r>
              <a:rPr lang="en-US" altLang="en-CH" sz="1200" baseline="-25000">
                <a:solidFill>
                  <a:srgbClr val="000000"/>
                </a:solidFill>
              </a:rPr>
              <a:t>9</a:t>
            </a:r>
            <a:r>
              <a:rPr lang="en-US" altLang="en-CH" sz="1200" baseline="30000">
                <a:solidFill>
                  <a:srgbClr val="000000"/>
                </a:solidFill>
              </a:rPr>
              <a:t>NP</a:t>
            </a:r>
            <a:r>
              <a:rPr lang="en-US" altLang="en-CH" sz="1200">
                <a:solidFill>
                  <a:srgbClr val="000000"/>
                </a:solidFill>
              </a:rPr>
              <a:t>=-C</a:t>
            </a:r>
            <a:r>
              <a:rPr lang="en-US" altLang="en-CH" sz="1200" baseline="-25000">
                <a:solidFill>
                  <a:srgbClr val="000000"/>
                </a:solidFill>
              </a:rPr>
              <a:t>10</a:t>
            </a:r>
            <a:r>
              <a:rPr lang="en-US" altLang="en-CH" sz="1200" baseline="30000">
                <a:solidFill>
                  <a:srgbClr val="000000"/>
                </a:solidFill>
              </a:rPr>
              <a:t>NP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altLang="en-CH" sz="1600" i="1">
                <a:solidFill>
                  <a:schemeClr val="accent2"/>
                </a:solidFill>
                <a:ea typeface="ＭＳ Ｐゴシック" panose="020B0600070205080204" pitchFamily="34" charset="-128"/>
              </a:rPr>
              <a:t>All</a:t>
            </a:r>
            <a:r>
              <a:rPr lang="en-US" altLang="en-CH" sz="1600">
                <a:solidFill>
                  <a:schemeClr val="accent2"/>
                </a:solidFill>
                <a:ea typeface="ＭＳ Ｐゴシック" panose="020B0600070205080204" pitchFamily="34" charset="-128"/>
              </a:rPr>
              <a:t> measurements (175) agree with a single (simple?) shift</a:t>
            </a:r>
            <a:r>
              <a:rPr lang="is-IS" altLang="en-CH" sz="1600">
                <a:solidFill>
                  <a:schemeClr val="accent2"/>
                </a:solidFill>
                <a:ea typeface="ＭＳ Ｐゴシック" panose="020B0600070205080204" pitchFamily="34" charset="-128"/>
              </a:rPr>
              <a:t>…</a:t>
            </a:r>
            <a:endParaRPr lang="en-US" altLang="en-CH" sz="1600">
              <a:solidFill>
                <a:schemeClr val="accent2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36197" name="Rectangle 4">
            <a:extLst>
              <a:ext uri="{FF2B5EF4-FFF2-40B4-BE49-F238E27FC236}">
                <a16:creationId xmlns:a16="http://schemas.microsoft.com/office/drawing/2014/main" id="{578532C8-04A4-CE8F-D60E-70B255D4E0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8100" y="2979738"/>
            <a:ext cx="3008313" cy="3176587"/>
          </a:xfrm>
          <a:prstGeom prst="rect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cxnSp>
        <p:nvCxnSpPr>
          <p:cNvPr id="136198" name="Straight Connector 8">
            <a:extLst>
              <a:ext uri="{FF2B5EF4-FFF2-40B4-BE49-F238E27FC236}">
                <a16:creationId xmlns:a16="http://schemas.microsoft.com/office/drawing/2014/main" id="{7226669D-832F-D911-79D5-FB402F25793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308100" y="5089525"/>
            <a:ext cx="3008313" cy="111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6199" name="Straight Connector 17">
            <a:extLst>
              <a:ext uri="{FF2B5EF4-FFF2-40B4-BE49-F238E27FC236}">
                <a16:creationId xmlns:a16="http://schemas.microsoft.com/office/drawing/2014/main" id="{04FC9E53-89DA-7F23-8B10-279E944F87E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09938" y="2979738"/>
            <a:ext cx="0" cy="3200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3C22E33E-CB3C-D872-407B-5FB10542D120}"/>
              </a:ext>
            </a:extLst>
          </p:cNvPr>
          <p:cNvSpPr/>
          <p:nvPr/>
        </p:nvSpPr>
        <p:spPr bwMode="auto">
          <a:xfrm>
            <a:off x="3228975" y="4967288"/>
            <a:ext cx="228600" cy="228600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ea typeface="b"/>
              <a:cs typeface="b"/>
            </a:endParaRPr>
          </a:p>
        </p:txBody>
      </p:sp>
      <p:sp>
        <p:nvSpPr>
          <p:cNvPr id="136201" name="Rectangle 11">
            <a:extLst>
              <a:ext uri="{FF2B5EF4-FFF2-40B4-BE49-F238E27FC236}">
                <a16:creationId xmlns:a16="http://schemas.microsoft.com/office/drawing/2014/main" id="{E8DBE272-D74C-28E9-524B-B44CC3948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2488" y="5126038"/>
            <a:ext cx="7572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1600" b="0" i="0">
                <a:solidFill>
                  <a:srgbClr val="000000"/>
                </a:solidFill>
              </a:rPr>
              <a:t>SM</a:t>
            </a:r>
          </a:p>
        </p:txBody>
      </p:sp>
      <p:sp>
        <p:nvSpPr>
          <p:cNvPr id="136203" name="TextBox 2">
            <a:extLst>
              <a:ext uri="{FF2B5EF4-FFF2-40B4-BE49-F238E27FC236}">
                <a16:creationId xmlns:a16="http://schemas.microsoft.com/office/drawing/2014/main" id="{C0251068-5CBD-F97B-9B62-DA520F3D4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3738" y="4851400"/>
            <a:ext cx="633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200">
                <a:solidFill>
                  <a:srgbClr val="000000"/>
                </a:solidFill>
              </a:rPr>
              <a:t>NP=V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8236255-DDAE-999E-C764-C3DCACA4A0B9}"/>
              </a:ext>
            </a:extLst>
          </p:cNvPr>
          <p:cNvSpPr/>
          <p:nvPr/>
        </p:nvSpPr>
        <p:spPr>
          <a:xfrm>
            <a:off x="2471738" y="5037138"/>
            <a:ext cx="179387" cy="180975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2407B96-9F0E-0D04-07B8-7811A88CD579}"/>
              </a:ext>
            </a:extLst>
          </p:cNvPr>
          <p:cNvSpPr/>
          <p:nvPr/>
        </p:nvSpPr>
        <p:spPr>
          <a:xfrm>
            <a:off x="2814638" y="4554538"/>
            <a:ext cx="180975" cy="180975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6206" name="TextBox 32">
            <a:extLst>
              <a:ext uri="{FF2B5EF4-FFF2-40B4-BE49-F238E27FC236}">
                <a16:creationId xmlns:a16="http://schemas.microsoft.com/office/drawing/2014/main" id="{80E7BB27-3B23-78B0-25F9-2F5F9F8620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6925" y="4300538"/>
            <a:ext cx="9302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200">
                <a:solidFill>
                  <a:srgbClr val="000000"/>
                </a:solidFill>
              </a:rPr>
              <a:t>NP=(V-A)</a:t>
            </a:r>
          </a:p>
        </p:txBody>
      </p:sp>
      <p:sp>
        <p:nvSpPr>
          <p:cNvPr id="136207" name="TextBox 25">
            <a:extLst>
              <a:ext uri="{FF2B5EF4-FFF2-40B4-BE49-F238E27FC236}">
                <a16:creationId xmlns:a16="http://schemas.microsoft.com/office/drawing/2014/main" id="{FCD3639A-D51C-BE8C-5F18-9770219D1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75" y="2973388"/>
            <a:ext cx="746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600" i="0">
                <a:solidFill>
                  <a:srgbClr val="000000"/>
                </a:solidFill>
              </a:rPr>
              <a:t>C</a:t>
            </a:r>
            <a:r>
              <a:rPr lang="en-US" altLang="en-CH" sz="1600" i="0" baseline="-25000">
                <a:solidFill>
                  <a:srgbClr val="000000"/>
                </a:solidFill>
              </a:rPr>
              <a:t>10</a:t>
            </a:r>
            <a:r>
              <a:rPr lang="en-US" altLang="en-CH" sz="1600" i="0" baseline="30000">
                <a:solidFill>
                  <a:srgbClr val="000000"/>
                </a:solidFill>
              </a:rPr>
              <a:t>NP</a:t>
            </a:r>
          </a:p>
        </p:txBody>
      </p:sp>
      <p:sp>
        <p:nvSpPr>
          <p:cNvPr id="136208" name="TextBox 29">
            <a:extLst>
              <a:ext uri="{FF2B5EF4-FFF2-40B4-BE49-F238E27FC236}">
                <a16:creationId xmlns:a16="http://schemas.microsoft.com/office/drawing/2014/main" id="{AF6CBFBE-90B2-31EB-1270-CC42125DB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175" y="4924425"/>
            <a:ext cx="330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>
                <a:solidFill>
                  <a:srgbClr val="000000"/>
                </a:solidFill>
              </a:rPr>
              <a:t>0</a:t>
            </a:r>
            <a:endParaRPr lang="en-US" altLang="en-CH" sz="1400" baseline="30000">
              <a:solidFill>
                <a:srgbClr val="000000"/>
              </a:solidFill>
            </a:endParaRPr>
          </a:p>
        </p:txBody>
      </p:sp>
      <p:sp>
        <p:nvSpPr>
          <p:cNvPr id="136209" name="TextBox 11">
            <a:extLst>
              <a:ext uri="{FF2B5EF4-FFF2-40B4-BE49-F238E27FC236}">
                <a16:creationId xmlns:a16="http://schemas.microsoft.com/office/drawing/2014/main" id="{932CD692-183C-BC8F-A8FF-1E36E47FFD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79737" y="4483101"/>
            <a:ext cx="3046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000" b="0" i="0"/>
              <a:t>Altmannshofer &amp; Stangle, arXiv:2103.13370</a:t>
            </a:r>
          </a:p>
        </p:txBody>
      </p:sp>
      <p:sp>
        <p:nvSpPr>
          <p:cNvPr id="136212" name="Slide Number Placeholder 3">
            <a:extLst>
              <a:ext uri="{FF2B5EF4-FFF2-40B4-BE49-F238E27FC236}">
                <a16:creationId xmlns:a16="http://schemas.microsoft.com/office/drawing/2014/main" id="{375B8CDD-FD81-F6E5-FFC6-2FBA596FC0B1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97CDEF4-24C6-5C4E-959A-832EB4E454F1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84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36213" name="TextBox 7">
            <a:extLst>
              <a:ext uri="{FF2B5EF4-FFF2-40B4-BE49-F238E27FC236}">
                <a16:creationId xmlns:a16="http://schemas.microsoft.com/office/drawing/2014/main" id="{61E2B645-D63D-A347-8C95-562F41DCA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6354763"/>
            <a:ext cx="6477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600" i="0">
                <a:solidFill>
                  <a:srgbClr val="000000"/>
                </a:solidFill>
              </a:rPr>
              <a:t>C</a:t>
            </a:r>
            <a:r>
              <a:rPr lang="en-US" altLang="en-CH" sz="1600" i="0" baseline="-25000">
                <a:solidFill>
                  <a:srgbClr val="000000"/>
                </a:solidFill>
              </a:rPr>
              <a:t>9</a:t>
            </a:r>
            <a:r>
              <a:rPr lang="en-US" altLang="en-CH" sz="1600" i="0" baseline="30000">
                <a:solidFill>
                  <a:srgbClr val="000000"/>
                </a:solidFill>
              </a:rPr>
              <a:t>NP</a:t>
            </a:r>
          </a:p>
        </p:txBody>
      </p:sp>
      <p:sp>
        <p:nvSpPr>
          <p:cNvPr id="136214" name="TextBox 28">
            <a:extLst>
              <a:ext uri="{FF2B5EF4-FFF2-40B4-BE49-F238E27FC236}">
                <a16:creationId xmlns:a16="http://schemas.microsoft.com/office/drawing/2014/main" id="{FE08D3DC-B15D-C451-FF1D-8C3BDDBC5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1188" y="6154738"/>
            <a:ext cx="331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CH" sz="1400">
                <a:solidFill>
                  <a:srgbClr val="000000"/>
                </a:solidFill>
              </a:rPr>
              <a:t>0</a:t>
            </a:r>
            <a:endParaRPr lang="en-US" altLang="en-CH" sz="1400" baseline="30000">
              <a:solidFill>
                <a:srgbClr val="000000"/>
              </a:solidFill>
            </a:endParaRPr>
          </a:p>
        </p:txBody>
      </p:sp>
      <p:pic>
        <p:nvPicPr>
          <p:cNvPr id="136202" name="Picture 7">
            <a:extLst>
              <a:ext uri="{FF2B5EF4-FFF2-40B4-BE49-F238E27FC236}">
                <a16:creationId xmlns:a16="http://schemas.microsoft.com/office/drawing/2014/main" id="{DD27C090-8A3A-DBAF-6FA0-0949C8C68B6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8" y="1204913"/>
            <a:ext cx="312420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ECD76972-8EB7-C725-C2AF-EA14C2045A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Coherent pattern</a:t>
            </a:r>
          </a:p>
        </p:txBody>
      </p:sp>
      <p:sp>
        <p:nvSpPr>
          <p:cNvPr id="120834" name="Slide Number Placeholder 4">
            <a:extLst>
              <a:ext uri="{FF2B5EF4-FFF2-40B4-BE49-F238E27FC236}">
                <a16:creationId xmlns:a16="http://schemas.microsoft.com/office/drawing/2014/main" id="{9C87591E-04A6-16C4-EEE3-56CE90FAD12D}"/>
              </a:ext>
            </a:extLst>
          </p:cNvPr>
          <p:cNvSpPr txBox="1">
            <a:spLocks/>
          </p:cNvSpPr>
          <p:nvPr/>
        </p:nvSpPr>
        <p:spPr bwMode="auto">
          <a:xfrm>
            <a:off x="8604250" y="6462713"/>
            <a:ext cx="4826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8E0259-74C2-1943-A4E3-888C69F28760}" type="slidenum">
              <a:rPr lang="en-US" altLang="en-CH" sz="1000" b="0" i="0">
                <a:solidFill>
                  <a:srgbClr val="005CE7"/>
                </a:solidFill>
              </a:rPr>
              <a:pPr>
                <a:spcBef>
                  <a:spcPct val="0"/>
                </a:spcBef>
                <a:buFontTx/>
                <a:buNone/>
              </a:pPr>
              <a:t>85</a:t>
            </a:fld>
            <a:endParaRPr lang="en-US" altLang="en-CH" sz="1000" b="0" i="0">
              <a:solidFill>
                <a:srgbClr val="005CE7"/>
              </a:solidFill>
            </a:endParaRPr>
          </a:p>
        </p:txBody>
      </p:sp>
      <p:sp>
        <p:nvSpPr>
          <p:cNvPr id="120835" name="Footer Placeholder 1">
            <a:extLst>
              <a:ext uri="{FF2B5EF4-FFF2-40B4-BE49-F238E27FC236}">
                <a16:creationId xmlns:a16="http://schemas.microsoft.com/office/drawing/2014/main" id="{5992D1D3-99DC-7EB1-3584-CADFBB3DCF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sp>
        <p:nvSpPr>
          <p:cNvPr id="120836" name="Rectangle 2">
            <a:extLst>
              <a:ext uri="{FF2B5EF4-FFF2-40B4-BE49-F238E27FC236}">
                <a16:creationId xmlns:a16="http://schemas.microsoft.com/office/drawing/2014/main" id="{336ABBD6-EE68-F51E-4C25-FE47FA10A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8" y="6535738"/>
            <a:ext cx="3227387" cy="3063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700" b="0" i="0"/>
              <a:t>From: Martino Borsato, Flavour Anomaly Workshop,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700" b="0" i="0"/>
              <a:t>20 Oct 2021, </a:t>
            </a:r>
            <a:r>
              <a:rPr lang="en-US" altLang="en-CH" sz="700" b="0" i="0">
                <a:hlinkClick r:id="rId2"/>
              </a:rPr>
              <a:t>https://indico.cern.ch/event/1055780/</a:t>
            </a:r>
            <a:endParaRPr lang="en-US" altLang="en-CH" sz="700" b="0" i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CH" sz="700" b="0" i="0"/>
          </a:p>
        </p:txBody>
      </p:sp>
      <p:pic>
        <p:nvPicPr>
          <p:cNvPr id="120837" name="Picture 23">
            <a:extLst>
              <a:ext uri="{FF2B5EF4-FFF2-40B4-BE49-F238E27FC236}">
                <a16:creationId xmlns:a16="http://schemas.microsoft.com/office/drawing/2014/main" id="{CF47F892-0EF2-9FE8-9602-7F27EDF9C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1892300"/>
            <a:ext cx="5145087" cy="2959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38" name="Content Placeholder 2">
            <a:extLst>
              <a:ext uri="{FF2B5EF4-FFF2-40B4-BE49-F238E27FC236}">
                <a16:creationId xmlns:a16="http://schemas.microsoft.com/office/drawing/2014/main" id="{DD97ACE4-6C3D-2E22-2E52-24572B505B3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990600"/>
            <a:ext cx="7772400" cy="325438"/>
          </a:xfrm>
        </p:spPr>
        <p:txBody>
          <a:bodyPr/>
          <a:lstStyle/>
          <a:p>
            <a:r>
              <a:rPr lang="en-US" altLang="en-CH">
                <a:ea typeface="ＭＳ Ｐゴシック" panose="020B0600070205080204" pitchFamily="34" charset="-128"/>
              </a:rPr>
              <a:t>Charm loop effects could also cause a shift in C</a:t>
            </a:r>
            <a:r>
              <a:rPr lang="en-US" altLang="en-CH" baseline="-25000">
                <a:ea typeface="ＭＳ Ｐゴシック" panose="020B0600070205080204" pitchFamily="34" charset="-128"/>
              </a:rPr>
              <a:t>9</a:t>
            </a:r>
          </a:p>
        </p:txBody>
      </p:sp>
      <p:pic>
        <p:nvPicPr>
          <p:cNvPr id="120839" name="Picture 1">
            <a:extLst>
              <a:ext uri="{FF2B5EF4-FFF2-40B4-BE49-F238E27FC236}">
                <a16:creationId xmlns:a16="http://schemas.microsoft.com/office/drawing/2014/main" id="{AC9CF1F7-DA0E-6EE8-1E04-A2BD368EA9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39"/>
          <a:stretch>
            <a:fillRect/>
          </a:stretch>
        </p:blipFill>
        <p:spPr bwMode="auto">
          <a:xfrm>
            <a:off x="2190750" y="5618163"/>
            <a:ext cx="40354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40" name="Rectangle 2">
            <a:extLst>
              <a:ext uri="{FF2B5EF4-FFF2-40B4-BE49-F238E27FC236}">
                <a16:creationId xmlns:a16="http://schemas.microsoft.com/office/drawing/2014/main" id="{D51806E9-BECF-7345-19E2-EF56E5A01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8" y="6270625"/>
            <a:ext cx="3227387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CH" sz="700" b="0" i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CH" sz="700" b="0" i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700" b="0" i="0"/>
              <a:t>From: Martino Borsato, Flavour Anomaly Workshop,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CH" sz="700" b="0" i="0"/>
              <a:t>20 Oct 2021, </a:t>
            </a:r>
            <a:r>
              <a:rPr lang="en-US" altLang="en-CH" sz="700" b="0" i="0">
                <a:hlinkClick r:id="rId2"/>
              </a:rPr>
              <a:t>https://indico.cern.ch/event/1055780/</a:t>
            </a:r>
            <a:endParaRPr lang="en-US" altLang="en-CH" sz="700" b="0" i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CH" sz="700" b="0" i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A18C9ED2-6DB2-C08B-C2A3-2AA0E5D106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B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0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→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K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0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*μ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+</a:t>
            </a:r>
            <a:r>
              <a:rPr lang="en-US" altLang="en-CH" i="1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μ</a:t>
            </a:r>
            <a:r>
              <a:rPr lang="en-US" altLang="en-CH" i="1" baseline="3000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- </a:t>
            </a:r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: unbinned analysis</a:t>
            </a:r>
            <a:endParaRPr lang="en-CH" altLang="en-CH">
              <a:ea typeface="ＭＳ Ｐゴシック" panose="020B0600070205080204" pitchFamily="34" charset="-128"/>
            </a:endParaRPr>
          </a:p>
        </p:txBody>
      </p:sp>
      <p:sp>
        <p:nvSpPr>
          <p:cNvPr id="121858" name="Content Placeholder 2">
            <a:extLst>
              <a:ext uri="{FF2B5EF4-FFF2-40B4-BE49-F238E27FC236}">
                <a16:creationId xmlns:a16="http://schemas.microsoft.com/office/drawing/2014/main" id="{B0C4AE6B-9B71-E17E-10C5-927C78A6A7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990600"/>
            <a:ext cx="8458200" cy="1800225"/>
          </a:xfrm>
        </p:spPr>
        <p:txBody>
          <a:bodyPr/>
          <a:lstStyle/>
          <a:p>
            <a:r>
              <a:rPr lang="en-CH" altLang="en-CH">
                <a:ea typeface="ＭＳ Ｐゴシック" panose="020B0600070205080204" pitchFamily="34" charset="-128"/>
              </a:rPr>
              <a:t>New analysis without q</a:t>
            </a:r>
            <a:r>
              <a:rPr lang="en-CH" altLang="en-CH" baseline="30000">
                <a:ea typeface="ＭＳ Ｐゴシック" panose="020B0600070205080204" pitchFamily="34" charset="-128"/>
              </a:rPr>
              <a:t>2</a:t>
            </a:r>
            <a:r>
              <a:rPr lang="en-CH" altLang="en-CH">
                <a:ea typeface="ＭＳ Ｐゴシック" panose="020B0600070205080204" pitchFamily="34" charset="-128"/>
              </a:rPr>
              <a:t> binning</a:t>
            </a:r>
          </a:p>
          <a:p>
            <a:pPr lvl="1"/>
            <a:r>
              <a:rPr lang="en-CH" altLang="en-CH" sz="1400"/>
              <a:t>Run-1 + 2016</a:t>
            </a:r>
          </a:p>
          <a:p>
            <a:pPr lvl="1"/>
            <a:r>
              <a:rPr lang="en-CH" altLang="en-CH" sz="1400"/>
              <a:t>Use </a:t>
            </a:r>
            <a:r>
              <a:rPr lang="en-CH" altLang="en-CH" sz="1400" i="1"/>
              <a:t>all</a:t>
            </a:r>
            <a:r>
              <a:rPr lang="en-CH" altLang="en-CH" sz="1400"/>
              <a:t> the information</a:t>
            </a:r>
          </a:p>
          <a:p>
            <a:pPr lvl="1"/>
            <a:r>
              <a:rPr lang="en-CH" altLang="en-CH" sz="1400"/>
              <a:t>Control long-distance (non-factorisable) QCD effects (</a:t>
            </a:r>
            <a:r>
              <a:rPr lang="en-US" altLang="en-CH" sz="1400" i="1">
                <a:sym typeface="Wingdings" pitchFamily="2" charset="2"/>
              </a:rPr>
              <a:t>B</a:t>
            </a:r>
            <a:r>
              <a:rPr lang="en-US" altLang="en-CH" sz="1400" i="1" baseline="30000">
                <a:sym typeface="Wingdings" pitchFamily="2" charset="2"/>
              </a:rPr>
              <a:t>0</a:t>
            </a:r>
            <a:r>
              <a:rPr lang="en-US" altLang="en-CH" sz="1400"/>
              <a:t>→</a:t>
            </a:r>
            <a:r>
              <a:rPr lang="en-US" altLang="en-CH" sz="1400" i="1">
                <a:sym typeface="Wingdings" pitchFamily="2" charset="2"/>
              </a:rPr>
              <a:t>K</a:t>
            </a:r>
            <a:r>
              <a:rPr lang="en-US" altLang="en-CH" sz="1400" i="1" baseline="30000">
                <a:sym typeface="Wingdings" pitchFamily="2" charset="2"/>
              </a:rPr>
              <a:t>0</a:t>
            </a:r>
            <a:r>
              <a:rPr lang="en-US" altLang="en-CH" sz="1400" i="1">
                <a:sym typeface="Wingdings" pitchFamily="2" charset="2"/>
              </a:rPr>
              <a:t>*J/</a:t>
            </a:r>
            <a:r>
              <a:rPr lang="en-US" altLang="en-CH" sz="1400" i="1">
                <a:latin typeface="Symbol" pitchFamily="2" charset="2"/>
                <a:sym typeface="Wingdings" pitchFamily="2" charset="2"/>
              </a:rPr>
              <a:t>y</a:t>
            </a:r>
            <a:r>
              <a:rPr lang="en-CH" altLang="en-CH" sz="1400"/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CH" altLang="en-CH" sz="1400">
                <a:solidFill>
                  <a:srgbClr val="FF0000"/>
                </a:solidFill>
              </a:rPr>
              <a:t>Reduced discrepancy: consistent with SM at 1.8</a:t>
            </a:r>
            <a:r>
              <a:rPr lang="en-CH" altLang="en-CH" sz="1400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CH" altLang="en-CH" sz="1400">
                <a:solidFill>
                  <a:srgbClr val="FF0000"/>
                </a:solidFill>
              </a:rPr>
              <a:t> (1.4</a:t>
            </a:r>
            <a:r>
              <a:rPr lang="en-CH" altLang="en-CH" sz="1400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CH" altLang="en-CH" sz="1400">
                <a:solidFill>
                  <a:srgbClr val="FF0000"/>
                </a:solidFill>
              </a:rPr>
              <a:t> global signficance) </a:t>
            </a:r>
          </a:p>
        </p:txBody>
      </p:sp>
      <p:sp>
        <p:nvSpPr>
          <p:cNvPr id="121859" name="Footer Placeholder 3">
            <a:extLst>
              <a:ext uri="{FF2B5EF4-FFF2-40B4-BE49-F238E27FC236}">
                <a16:creationId xmlns:a16="http://schemas.microsoft.com/office/drawing/2014/main" id="{1FDD7A0D-1605-EFE4-4C59-C6B872C4C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r-HR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21861" name="Picture 6">
            <a:extLst>
              <a:ext uri="{FF2B5EF4-FFF2-40B4-BE49-F238E27FC236}">
                <a16:creationId xmlns:a16="http://schemas.microsoft.com/office/drawing/2014/main" id="{3163779F-8D8A-1865-63EA-9862A8282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3141663"/>
            <a:ext cx="3160712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2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F76EDC90-10CE-BA99-33A9-706BDBB23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879725"/>
            <a:ext cx="4849812" cy="323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3" name="TextBox 9">
            <a:extLst>
              <a:ext uri="{FF2B5EF4-FFF2-40B4-BE49-F238E27FC236}">
                <a16:creationId xmlns:a16="http://schemas.microsoft.com/office/drawing/2014/main" id="{07040BCB-B565-2307-60CB-722392892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" y="6542088"/>
            <a:ext cx="3689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800" b="0" i="0"/>
              <a:t>LHCb-PAPER-2023-032/033, </a:t>
            </a:r>
            <a:r>
              <a:rPr lang="en-GB" altLang="en-CH" sz="800" b="0" i="0">
                <a:solidFill>
                  <a:schemeClr val="accent2"/>
                </a:solidFill>
                <a:hlinkClick r:id="rId4"/>
              </a:rPr>
              <a:t>arXiv:2312.09102</a:t>
            </a:r>
            <a:r>
              <a:rPr lang="en-GB" altLang="en-CH" sz="800" b="0" i="0">
                <a:solidFill>
                  <a:schemeClr val="accent2"/>
                </a:solidFill>
              </a:rPr>
              <a:t>, </a:t>
            </a:r>
            <a:r>
              <a:rPr lang="en-GB" altLang="en-CH" sz="800" b="0" i="0">
                <a:solidFill>
                  <a:schemeClr val="accent2"/>
                </a:solidFill>
                <a:hlinkClick r:id="rId5"/>
              </a:rPr>
              <a:t>arXiv:2312.09115</a:t>
            </a:r>
            <a:endParaRPr lang="en-CH" altLang="en-CH" sz="800" b="0" i="0">
              <a:solidFill>
                <a:schemeClr val="accent2"/>
              </a:solidFill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E8BE8C6-06D4-A198-141D-2477C7308C8C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86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0D81EC35-61B9-6CA7-72E8-21C9353A5A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Ratio of decay rates</a:t>
            </a:r>
          </a:p>
        </p:txBody>
      </p:sp>
      <p:sp>
        <p:nvSpPr>
          <p:cNvPr id="122882" name="Footer Placeholder 3">
            <a:extLst>
              <a:ext uri="{FF2B5EF4-FFF2-40B4-BE49-F238E27FC236}">
                <a16:creationId xmlns:a16="http://schemas.microsoft.com/office/drawing/2014/main" id="{96A61DDA-3C1A-D77C-31CF-899A96B557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22883" name="Picture 5">
            <a:extLst>
              <a:ext uri="{FF2B5EF4-FFF2-40B4-BE49-F238E27FC236}">
                <a16:creationId xmlns:a16="http://schemas.microsoft.com/office/drawing/2014/main" id="{C7605298-8FF3-3D5F-518C-42F95E75C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67" b="6940"/>
          <a:stretch>
            <a:fillRect/>
          </a:stretch>
        </p:blipFill>
        <p:spPr bwMode="auto">
          <a:xfrm>
            <a:off x="1692275" y="817563"/>
            <a:ext cx="645160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4" name="Slide Number Placeholder 3">
            <a:extLst>
              <a:ext uri="{FF2B5EF4-FFF2-40B4-BE49-F238E27FC236}">
                <a16:creationId xmlns:a16="http://schemas.microsoft.com/office/drawing/2014/main" id="{68C83F89-819C-7B5E-97E4-F94D8C7100AE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E7AB6D7-3F68-3B47-A8EC-17DA2CC05DD4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87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sp>
        <p:nvSpPr>
          <p:cNvPr id="122885" name="Content Placeholder 2">
            <a:extLst>
              <a:ext uri="{FF2B5EF4-FFF2-40B4-BE49-F238E27FC236}">
                <a16:creationId xmlns:a16="http://schemas.microsoft.com/office/drawing/2014/main" id="{76430217-FCDD-44B6-69F6-3311D92EA068}"/>
              </a:ext>
            </a:extLst>
          </p:cNvPr>
          <p:cNvSpPr txBox="1">
            <a:spLocks/>
          </p:cNvSpPr>
          <p:nvPr/>
        </p:nvSpPr>
        <p:spPr bwMode="auto">
          <a:xfrm>
            <a:off x="423863" y="1989138"/>
            <a:ext cx="7772400" cy="289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800" b="0" i="0"/>
              <a:t>Theoretically </a:t>
            </a:r>
            <a:r>
              <a:rPr lang="en-US" altLang="en-US" sz="1800" b="0" i="0"/>
              <a:t>“</a:t>
            </a:r>
            <a:r>
              <a:rPr lang="en-US" altLang="en-CH" sz="1800" b="0" i="0"/>
              <a:t>clean</a:t>
            </a:r>
            <a:r>
              <a:rPr lang="en-US" altLang="en-US" sz="1800" b="0" i="0"/>
              <a:t>”</a:t>
            </a:r>
            <a:endParaRPr lang="en-US" altLang="en-CH" sz="1800" b="0" i="0"/>
          </a:p>
          <a:p>
            <a:r>
              <a:rPr lang="en-US" altLang="en-CH" sz="1800" b="0" i="0"/>
              <a:t>Experimentally</a:t>
            </a:r>
          </a:p>
          <a:p>
            <a:pPr lvl="1"/>
            <a:r>
              <a:rPr lang="en-US" altLang="en-CH" sz="1200" b="0" i="0"/>
              <a:t>Signal yields</a:t>
            </a:r>
          </a:p>
          <a:p>
            <a:pPr lvl="1"/>
            <a:r>
              <a:rPr lang="en-US" altLang="en-CH" sz="1200" b="0" i="0"/>
              <a:t>Backgrounds</a:t>
            </a:r>
          </a:p>
          <a:p>
            <a:pPr lvl="1"/>
            <a:r>
              <a:rPr lang="en-US" altLang="en-CH" sz="1200" b="0" i="0"/>
              <a:t>Electron reconstruction</a:t>
            </a:r>
          </a:p>
          <a:p>
            <a:pPr lvl="1"/>
            <a:r>
              <a:rPr lang="en-US" altLang="en-CH" sz="1200" b="0" i="0"/>
              <a:t>Efficiencies cancel in ratio</a:t>
            </a:r>
          </a:p>
          <a:p>
            <a:pPr lvl="1"/>
            <a:r>
              <a:rPr lang="en-US" altLang="en-CH" sz="1200" b="0" i="0">
                <a:solidFill>
                  <a:srgbClr val="0000FF"/>
                </a:solidFill>
              </a:rPr>
              <a:t>Belle II: 	good electron reconstruction</a:t>
            </a:r>
          </a:p>
          <a:p>
            <a:pPr lvl="1"/>
            <a:r>
              <a:rPr lang="en-US" altLang="en-CH" sz="1200" b="0" i="0">
                <a:solidFill>
                  <a:srgbClr val="0000FF"/>
                </a:solidFill>
              </a:rPr>
              <a:t>LHCb: 	large B sample</a:t>
            </a:r>
          </a:p>
        </p:txBody>
      </p:sp>
      <p:pic>
        <p:nvPicPr>
          <p:cNvPr id="122886" name="Picture 2">
            <a:extLst>
              <a:ext uri="{FF2B5EF4-FFF2-40B4-BE49-F238E27FC236}">
                <a16:creationId xmlns:a16="http://schemas.microsoft.com/office/drawing/2014/main" id="{90EA162C-AE20-C816-5693-A905B448E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725" y="1957388"/>
            <a:ext cx="3808413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2887" name="Object 4">
            <a:extLst>
              <a:ext uri="{FF2B5EF4-FFF2-40B4-BE49-F238E27FC236}">
                <a16:creationId xmlns:a16="http://schemas.microsoft.com/office/drawing/2014/main" id="{408FB472-745A-0AF1-E87A-23B7B9DDB4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8500" y="3138488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7000" imgH="190500" progId="Equation.3">
                  <p:embed/>
                </p:oleObj>
              </mc:Choice>
              <mc:Fallback>
                <p:oleObj name="Equation" r:id="rId4" imgW="127000" imgH="190500" progId="Equation.3">
                  <p:embed/>
                  <p:pic>
                    <p:nvPicPr>
                      <p:cNvPr id="122887" name="Object 4">
                        <a:extLst>
                          <a:ext uri="{FF2B5EF4-FFF2-40B4-BE49-F238E27FC236}">
                            <a16:creationId xmlns:a16="http://schemas.microsoft.com/office/drawing/2014/main" id="{408FB472-745A-0AF1-E87A-23B7B9DDB4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3138488"/>
                        <a:ext cx="1270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888" name="Rectangle 1">
            <a:extLst>
              <a:ext uri="{FF2B5EF4-FFF2-40B4-BE49-F238E27FC236}">
                <a16:creationId xmlns:a16="http://schemas.microsoft.com/office/drawing/2014/main" id="{299F42C9-A38A-B259-9DA3-7DEDC8D52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213" y="5272088"/>
            <a:ext cx="50006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122889" name="TextBox 1">
            <a:extLst>
              <a:ext uri="{FF2B5EF4-FFF2-40B4-BE49-F238E27FC236}">
                <a16:creationId xmlns:a16="http://schemas.microsoft.com/office/drawing/2014/main" id="{6B61F4FF-5864-8F81-60BD-7DD19DE30580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794626" y="2892425"/>
            <a:ext cx="215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700" b="0" i="0"/>
              <a:t>LHCb, </a:t>
            </a:r>
            <a:r>
              <a:rPr lang="en-GB" altLang="en-CH" sz="700" b="0" i="0">
                <a:solidFill>
                  <a:schemeClr val="accent2"/>
                </a:solidFill>
                <a:hlinkClick r:id="rId6"/>
              </a:rPr>
              <a:t>arXiv:2103.11769</a:t>
            </a:r>
            <a:r>
              <a:rPr lang="en-GB" altLang="en-CH" sz="700" b="0" i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CH" sz="700" b="0" i="0"/>
              <a:t>Nature Physics 18, (2022) 277-282</a:t>
            </a:r>
            <a:endParaRPr lang="en-CH" altLang="en-CH" sz="700" b="0" i="0">
              <a:solidFill>
                <a:schemeClr val="accent2"/>
              </a:solidFill>
            </a:endParaRPr>
          </a:p>
        </p:txBody>
      </p:sp>
      <p:sp>
        <p:nvSpPr>
          <p:cNvPr id="122890" name="TextBox 2">
            <a:extLst>
              <a:ext uri="{FF2B5EF4-FFF2-40B4-BE49-F238E27FC236}">
                <a16:creationId xmlns:a16="http://schemas.microsoft.com/office/drawing/2014/main" id="{C565C25A-86BC-5E2A-FB66-C02C24BEF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0975" y="1624013"/>
            <a:ext cx="1098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>
                <a:solidFill>
                  <a:srgbClr val="FF0000"/>
                </a:solidFill>
              </a:rPr>
              <a:t>Pre 2022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itle 1">
            <a:extLst>
              <a:ext uri="{FF2B5EF4-FFF2-40B4-BE49-F238E27FC236}">
                <a16:creationId xmlns:a16="http://schemas.microsoft.com/office/drawing/2014/main" id="{95B59464-B8D9-363D-C5E8-1F415D42BE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Ratio of decay rates</a:t>
            </a:r>
          </a:p>
        </p:txBody>
      </p:sp>
      <p:sp>
        <p:nvSpPr>
          <p:cNvPr id="123906" name="Footer Placeholder 3">
            <a:extLst>
              <a:ext uri="{FF2B5EF4-FFF2-40B4-BE49-F238E27FC236}">
                <a16:creationId xmlns:a16="http://schemas.microsoft.com/office/drawing/2014/main" id="{A5746B80-7DDF-9661-2CF1-E68379C8FF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23907" name="Picture 5">
            <a:extLst>
              <a:ext uri="{FF2B5EF4-FFF2-40B4-BE49-F238E27FC236}">
                <a16:creationId xmlns:a16="http://schemas.microsoft.com/office/drawing/2014/main" id="{F28CC727-F98C-E074-5478-5D0CE76056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67" b="6940"/>
          <a:stretch>
            <a:fillRect/>
          </a:stretch>
        </p:blipFill>
        <p:spPr bwMode="auto">
          <a:xfrm>
            <a:off x="1692275" y="817563"/>
            <a:ext cx="645160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8" name="Slide Number Placeholder 3">
            <a:extLst>
              <a:ext uri="{FF2B5EF4-FFF2-40B4-BE49-F238E27FC236}">
                <a16:creationId xmlns:a16="http://schemas.microsoft.com/office/drawing/2014/main" id="{FB8539EC-413C-82D4-E45D-48A339DD3BE2}"/>
              </a:ext>
            </a:extLst>
          </p:cNvPr>
          <p:cNvSpPr txBox="1">
            <a:spLocks/>
          </p:cNvSpPr>
          <p:nvPr/>
        </p:nvSpPr>
        <p:spPr bwMode="auto">
          <a:xfrm>
            <a:off x="8707438" y="6500813"/>
            <a:ext cx="43656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66E8A1-38F0-E54D-A8E1-B9E633701D63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88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pic>
        <p:nvPicPr>
          <p:cNvPr id="123909" name="Picture 2">
            <a:extLst>
              <a:ext uri="{FF2B5EF4-FFF2-40B4-BE49-F238E27FC236}">
                <a16:creationId xmlns:a16="http://schemas.microsoft.com/office/drawing/2014/main" id="{4C2FFC94-20AA-3254-F07D-32AB01A99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725" y="1957388"/>
            <a:ext cx="3808413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3910" name="Object 4">
            <a:extLst>
              <a:ext uri="{FF2B5EF4-FFF2-40B4-BE49-F238E27FC236}">
                <a16:creationId xmlns:a16="http://schemas.microsoft.com/office/drawing/2014/main" id="{6FCFF638-4F5D-12CE-DD96-7FCF935759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8500" y="3138488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7000" imgH="190500" progId="Equation.3">
                  <p:embed/>
                </p:oleObj>
              </mc:Choice>
              <mc:Fallback>
                <p:oleObj name="Equation" r:id="rId4" imgW="127000" imgH="190500" progId="Equation.3">
                  <p:embed/>
                  <p:pic>
                    <p:nvPicPr>
                      <p:cNvPr id="123910" name="Object 4">
                        <a:extLst>
                          <a:ext uri="{FF2B5EF4-FFF2-40B4-BE49-F238E27FC236}">
                            <a16:creationId xmlns:a16="http://schemas.microsoft.com/office/drawing/2014/main" id="{6FCFF638-4F5D-12CE-DD96-7FCF935759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3138488"/>
                        <a:ext cx="1270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11" name="Rectangle 1">
            <a:extLst>
              <a:ext uri="{FF2B5EF4-FFF2-40B4-BE49-F238E27FC236}">
                <a16:creationId xmlns:a16="http://schemas.microsoft.com/office/drawing/2014/main" id="{803BDD11-7244-0408-F051-36AD068B9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213" y="5076825"/>
            <a:ext cx="50006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123912" name="TextBox 1">
            <a:extLst>
              <a:ext uri="{FF2B5EF4-FFF2-40B4-BE49-F238E27FC236}">
                <a16:creationId xmlns:a16="http://schemas.microsoft.com/office/drawing/2014/main" id="{DD1DB4BD-FBAC-817F-5614-F34C6449F742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812882" y="2897981"/>
            <a:ext cx="21605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/>
              <a:t>LHCb, </a:t>
            </a:r>
            <a:r>
              <a:rPr lang="en-GB" altLang="en-CH" sz="800" b="0" i="0">
                <a:solidFill>
                  <a:schemeClr val="accent2"/>
                </a:solidFill>
                <a:hlinkClick r:id="rId6"/>
              </a:rPr>
              <a:t>arXiv:2212.09152</a:t>
            </a:r>
            <a:r>
              <a:rPr lang="en-GB" altLang="en-CH" sz="800" b="0" i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/>
              <a:t>Phys. Rev. Lett. 131 (2023) 051803 </a:t>
            </a:r>
          </a:p>
        </p:txBody>
      </p:sp>
      <p:sp>
        <p:nvSpPr>
          <p:cNvPr id="123913" name="TextBox 2">
            <a:extLst>
              <a:ext uri="{FF2B5EF4-FFF2-40B4-BE49-F238E27FC236}">
                <a16:creationId xmlns:a16="http://schemas.microsoft.com/office/drawing/2014/main" id="{2282004C-6CE4-076A-5545-105DAC791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7900" y="1624013"/>
            <a:ext cx="1774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>
                <a:solidFill>
                  <a:srgbClr val="FF0000"/>
                </a:solidFill>
              </a:rPr>
              <a:t>December 2022</a:t>
            </a:r>
          </a:p>
        </p:txBody>
      </p:sp>
      <p:pic>
        <p:nvPicPr>
          <p:cNvPr id="123914" name="Picture 3">
            <a:extLst>
              <a:ext uri="{FF2B5EF4-FFF2-40B4-BE49-F238E27FC236}">
                <a16:creationId xmlns:a16="http://schemas.microsoft.com/office/drawing/2014/main" id="{9B4D0E63-D710-1C12-914B-AE455815D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13" y="1931988"/>
            <a:ext cx="4619625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15" name="Content Placeholder 2">
            <a:extLst>
              <a:ext uri="{FF2B5EF4-FFF2-40B4-BE49-F238E27FC236}">
                <a16:creationId xmlns:a16="http://schemas.microsoft.com/office/drawing/2014/main" id="{3A08A4BD-81E3-8038-040E-BF9807A4AB15}"/>
              </a:ext>
            </a:extLst>
          </p:cNvPr>
          <p:cNvSpPr txBox="1">
            <a:spLocks/>
          </p:cNvSpPr>
          <p:nvPr/>
        </p:nvSpPr>
        <p:spPr bwMode="auto">
          <a:xfrm>
            <a:off x="423863" y="1987550"/>
            <a:ext cx="7772400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800" b="0" i="0"/>
              <a:t>Theoretically </a:t>
            </a:r>
            <a:r>
              <a:rPr lang="en-US" altLang="en-US" sz="1800" b="0" i="0"/>
              <a:t>“</a:t>
            </a:r>
            <a:r>
              <a:rPr lang="en-US" altLang="en-CH" sz="1800" b="0" i="0"/>
              <a:t>clean</a:t>
            </a:r>
            <a:r>
              <a:rPr lang="en-US" altLang="en-US" sz="1800" b="0" i="0"/>
              <a:t>”</a:t>
            </a:r>
            <a:endParaRPr lang="en-US" altLang="en-CH" sz="1800" b="0" i="0"/>
          </a:p>
          <a:p>
            <a:r>
              <a:rPr lang="en-US" altLang="en-CH" sz="1800" b="0" i="0"/>
              <a:t>Experimentally</a:t>
            </a:r>
          </a:p>
          <a:p>
            <a:pPr lvl="1"/>
            <a:r>
              <a:rPr lang="en-US" altLang="en-CH" sz="1200" b="0" i="0"/>
              <a:t>Signal yields</a:t>
            </a:r>
          </a:p>
          <a:p>
            <a:pPr lvl="1"/>
            <a:r>
              <a:rPr lang="en-US" altLang="en-CH" sz="1200" b="0" i="0"/>
              <a:t>Backgrounds</a:t>
            </a:r>
          </a:p>
          <a:p>
            <a:pPr lvl="1"/>
            <a:r>
              <a:rPr lang="en-US" altLang="en-CH" sz="1200" b="0" i="0"/>
              <a:t>Electron reconstruction</a:t>
            </a:r>
          </a:p>
          <a:p>
            <a:pPr lvl="1"/>
            <a:r>
              <a:rPr lang="en-US" altLang="en-CH" sz="1200" b="0" i="0"/>
              <a:t>Efficiencies cancel in ratio</a:t>
            </a:r>
          </a:p>
          <a:p>
            <a:pPr lvl="1"/>
            <a:r>
              <a:rPr lang="en-US" altLang="en-CH" sz="1200" b="0" i="0">
                <a:solidFill>
                  <a:srgbClr val="0000FF"/>
                </a:solidFill>
              </a:rPr>
              <a:t>Belle II: 	good electron reconstruction</a:t>
            </a:r>
          </a:p>
          <a:p>
            <a:pPr lvl="1"/>
            <a:r>
              <a:rPr lang="en-US" altLang="en-CH" sz="1200" b="0" i="0">
                <a:solidFill>
                  <a:srgbClr val="0000FF"/>
                </a:solidFill>
              </a:rPr>
              <a:t>LHCb: 	large B sample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1F3DA507-7681-0D76-41B7-99F8BBC0B4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solidFill>
                  <a:srgbClr val="0000FF"/>
                </a:solidFill>
                <a:ea typeface="ＭＳ Ｐゴシック" panose="020B0600070205080204" pitchFamily="34" charset="-128"/>
              </a:rPr>
              <a:t>Ratio of decay rates</a:t>
            </a:r>
          </a:p>
        </p:txBody>
      </p:sp>
      <p:sp>
        <p:nvSpPr>
          <p:cNvPr id="124930" name="Footer Placeholder 3">
            <a:extLst>
              <a:ext uri="{FF2B5EF4-FFF2-40B4-BE49-F238E27FC236}">
                <a16:creationId xmlns:a16="http://schemas.microsoft.com/office/drawing/2014/main" id="{F3309689-7FE2-22A5-5E2B-99C94C4426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o-RO" altLang="en-CH" sz="1000">
                <a:solidFill>
                  <a:schemeClr val="accent2"/>
                </a:solidFill>
              </a:rPr>
              <a:t>N.Tuning - May 2025</a:t>
            </a:r>
            <a:endParaRPr lang="en-US" altLang="en-CH" sz="1000">
              <a:solidFill>
                <a:schemeClr val="accent2"/>
              </a:solidFill>
            </a:endParaRPr>
          </a:p>
        </p:txBody>
      </p:sp>
      <p:pic>
        <p:nvPicPr>
          <p:cNvPr id="124931" name="Picture 5">
            <a:extLst>
              <a:ext uri="{FF2B5EF4-FFF2-40B4-BE49-F238E27FC236}">
                <a16:creationId xmlns:a16="http://schemas.microsoft.com/office/drawing/2014/main" id="{CFC387C0-6177-BA23-AC15-91006A2EE5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67" b="6940"/>
          <a:stretch>
            <a:fillRect/>
          </a:stretch>
        </p:blipFill>
        <p:spPr bwMode="auto">
          <a:xfrm>
            <a:off x="1692275" y="817563"/>
            <a:ext cx="645160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2" name="Slide Number Placeholder 3">
            <a:extLst>
              <a:ext uri="{FF2B5EF4-FFF2-40B4-BE49-F238E27FC236}">
                <a16:creationId xmlns:a16="http://schemas.microsoft.com/office/drawing/2014/main" id="{EDD640B5-C194-926B-3CAB-DDC1806DB290}"/>
              </a:ext>
            </a:extLst>
          </p:cNvPr>
          <p:cNvSpPr txBox="1">
            <a:spLocks/>
          </p:cNvSpPr>
          <p:nvPr/>
        </p:nvSpPr>
        <p:spPr bwMode="auto">
          <a:xfrm>
            <a:off x="8707438" y="662305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3DE642-B59A-4741-B428-7665848BF4BF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89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pic>
        <p:nvPicPr>
          <p:cNvPr id="124933" name="Picture 2">
            <a:extLst>
              <a:ext uri="{FF2B5EF4-FFF2-40B4-BE49-F238E27FC236}">
                <a16:creationId xmlns:a16="http://schemas.microsoft.com/office/drawing/2014/main" id="{EB4C444E-AA05-6290-1168-AF182135F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725" y="1957388"/>
            <a:ext cx="3808413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4934" name="Object 4">
            <a:extLst>
              <a:ext uri="{FF2B5EF4-FFF2-40B4-BE49-F238E27FC236}">
                <a16:creationId xmlns:a16="http://schemas.microsoft.com/office/drawing/2014/main" id="{8F8183EB-1D45-7363-ED82-907C48171F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8500" y="3138488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7000" imgH="190500" progId="Equation.3">
                  <p:embed/>
                </p:oleObj>
              </mc:Choice>
              <mc:Fallback>
                <p:oleObj name="Equation" r:id="rId4" imgW="127000" imgH="190500" progId="Equation.3">
                  <p:embed/>
                  <p:pic>
                    <p:nvPicPr>
                      <p:cNvPr id="124934" name="Object 4">
                        <a:extLst>
                          <a:ext uri="{FF2B5EF4-FFF2-40B4-BE49-F238E27FC236}">
                            <a16:creationId xmlns:a16="http://schemas.microsoft.com/office/drawing/2014/main" id="{8F8183EB-1D45-7363-ED82-907C48171F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3138488"/>
                        <a:ext cx="1270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935" name="Rectangle 1">
            <a:extLst>
              <a:ext uri="{FF2B5EF4-FFF2-40B4-BE49-F238E27FC236}">
                <a16:creationId xmlns:a16="http://schemas.microsoft.com/office/drawing/2014/main" id="{DEEECF14-08DA-96DF-39DB-3D8790BF69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863" y="5054600"/>
            <a:ext cx="50006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124936" name="TextBox 1">
            <a:extLst>
              <a:ext uri="{FF2B5EF4-FFF2-40B4-BE49-F238E27FC236}">
                <a16:creationId xmlns:a16="http://schemas.microsoft.com/office/drawing/2014/main" id="{55486F87-8DC2-63A9-B653-0A7DA9CE1A6F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7812882" y="2897981"/>
            <a:ext cx="21605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/>
              <a:t>LHCb, </a:t>
            </a:r>
            <a:r>
              <a:rPr lang="en-GB" altLang="en-CH" sz="800" b="0" i="0">
                <a:solidFill>
                  <a:schemeClr val="accent2"/>
                </a:solidFill>
                <a:hlinkClick r:id="rId6"/>
              </a:rPr>
              <a:t>arXiv:2212.09152</a:t>
            </a:r>
            <a:r>
              <a:rPr lang="en-GB" altLang="en-CH" sz="800" b="0" i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CH" sz="800" b="0" i="0"/>
              <a:t>Phys. Rev. Lett. 131 (2023) 051803 </a:t>
            </a:r>
          </a:p>
        </p:txBody>
      </p:sp>
      <p:sp>
        <p:nvSpPr>
          <p:cNvPr id="124937" name="TextBox 2">
            <a:extLst>
              <a:ext uri="{FF2B5EF4-FFF2-40B4-BE49-F238E27FC236}">
                <a16:creationId xmlns:a16="http://schemas.microsoft.com/office/drawing/2014/main" id="{9DD3CCF8-BC2F-FF7E-EB8A-C304656F0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7900" y="1624013"/>
            <a:ext cx="1774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>
                <a:solidFill>
                  <a:srgbClr val="FF0000"/>
                </a:solidFill>
              </a:rPr>
              <a:t>December 2022</a:t>
            </a:r>
          </a:p>
        </p:txBody>
      </p:sp>
      <p:pic>
        <p:nvPicPr>
          <p:cNvPr id="124938" name="Picture 3">
            <a:extLst>
              <a:ext uri="{FF2B5EF4-FFF2-40B4-BE49-F238E27FC236}">
                <a16:creationId xmlns:a16="http://schemas.microsoft.com/office/drawing/2014/main" id="{64339104-B418-C361-4458-0F92976A3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13" y="1931988"/>
            <a:ext cx="4619625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9" name="Content Placeholder 2">
            <a:extLst>
              <a:ext uri="{FF2B5EF4-FFF2-40B4-BE49-F238E27FC236}">
                <a16:creationId xmlns:a16="http://schemas.microsoft.com/office/drawing/2014/main" id="{315B9371-03DF-E6C3-D404-B9588B8CB36E}"/>
              </a:ext>
            </a:extLst>
          </p:cNvPr>
          <p:cNvSpPr txBox="1">
            <a:spLocks/>
          </p:cNvSpPr>
          <p:nvPr/>
        </p:nvSpPr>
        <p:spPr bwMode="auto">
          <a:xfrm>
            <a:off x="423863" y="1987550"/>
            <a:ext cx="77724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800" b="0" i="0"/>
              <a:t>Theoretically </a:t>
            </a:r>
            <a:r>
              <a:rPr lang="en-US" altLang="en-US" sz="1800" b="0" i="0"/>
              <a:t>“</a:t>
            </a:r>
            <a:r>
              <a:rPr lang="en-US" altLang="en-CH" sz="1800" b="0" i="0"/>
              <a:t>clean</a:t>
            </a:r>
            <a:r>
              <a:rPr lang="en-US" altLang="en-US" sz="1800" b="0" i="0"/>
              <a:t>”</a:t>
            </a:r>
            <a:endParaRPr lang="en-US" altLang="en-CH" sz="1800" b="0" i="0"/>
          </a:p>
          <a:p>
            <a:r>
              <a:rPr lang="en-US" altLang="en-CH" sz="1800" b="0" i="0"/>
              <a:t>Experimentally</a:t>
            </a:r>
          </a:p>
          <a:p>
            <a:pPr lvl="1"/>
            <a:r>
              <a:rPr lang="en-US" altLang="en-CH" sz="1200" b="0" i="0"/>
              <a:t>Signal yields</a:t>
            </a:r>
          </a:p>
          <a:p>
            <a:pPr lvl="1"/>
            <a:r>
              <a:rPr lang="en-US" altLang="en-CH" sz="1200" b="0" i="0"/>
              <a:t>Backgrounds</a:t>
            </a:r>
          </a:p>
          <a:p>
            <a:pPr lvl="1"/>
            <a:r>
              <a:rPr lang="en-US" altLang="en-CH" sz="1200" b="0" i="0"/>
              <a:t>Electron reconstruction</a:t>
            </a:r>
          </a:p>
          <a:p>
            <a:pPr lvl="1"/>
            <a:r>
              <a:rPr lang="en-US" altLang="en-CH" sz="1200" b="0" i="0"/>
              <a:t>Efficiencies cancel in ratio</a:t>
            </a:r>
          </a:p>
          <a:p>
            <a:pPr lvl="1"/>
            <a:r>
              <a:rPr lang="en-US" altLang="en-CH" sz="1200" b="0" i="0">
                <a:solidFill>
                  <a:srgbClr val="0000FF"/>
                </a:solidFill>
              </a:rPr>
              <a:t>Belle II: 	good electron reconstruction</a:t>
            </a:r>
          </a:p>
          <a:p>
            <a:pPr lvl="1"/>
            <a:r>
              <a:rPr lang="en-US" altLang="en-CH" sz="1200" b="0" i="0">
                <a:solidFill>
                  <a:srgbClr val="0000FF"/>
                </a:solidFill>
              </a:rPr>
              <a:t>LHCb: 	large B sample</a:t>
            </a:r>
          </a:p>
        </p:txBody>
      </p:sp>
      <p:pic>
        <p:nvPicPr>
          <p:cNvPr id="124940" name="Picture 7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AC36E2DE-744B-AE6E-5D21-E70406863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4616450"/>
            <a:ext cx="28860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41" name="Picture 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6F997A42-1C3A-9642-5416-09079D0CC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63" y="4699000"/>
            <a:ext cx="2503487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42" name="TextBox 10">
            <a:extLst>
              <a:ext uri="{FF2B5EF4-FFF2-40B4-BE49-F238E27FC236}">
                <a16:creationId xmlns:a16="http://schemas.microsoft.com/office/drawing/2014/main" id="{3144E560-4469-6B72-D5B6-2803A98AC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75" y="4465638"/>
            <a:ext cx="1658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>
                <a:solidFill>
                  <a:srgbClr val="FF0000"/>
                </a:solidFill>
              </a:rPr>
              <a:t>Pre 2022: 3.1</a:t>
            </a:r>
            <a:r>
              <a:rPr lang="en-CH" altLang="en-CH" sz="1400">
                <a:solidFill>
                  <a:srgbClr val="FF0000"/>
                </a:solidFill>
                <a:latin typeface="Symbol" pitchFamily="2" charset="2"/>
              </a:rPr>
              <a:t>s</a:t>
            </a:r>
          </a:p>
        </p:txBody>
      </p:sp>
      <p:sp>
        <p:nvSpPr>
          <p:cNvPr id="124943" name="Right Arrow 11">
            <a:extLst>
              <a:ext uri="{FF2B5EF4-FFF2-40B4-BE49-F238E27FC236}">
                <a16:creationId xmlns:a16="http://schemas.microsoft.com/office/drawing/2014/main" id="{BEC3A86B-4A66-3AEA-4F34-BB2E2C2DA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9125" y="5399088"/>
            <a:ext cx="298450" cy="48418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CH" altLang="en-CH" sz="1400">
              <a:solidFill>
                <a:schemeClr val="accent2"/>
              </a:solidFill>
            </a:endParaRPr>
          </a:p>
        </p:txBody>
      </p:sp>
      <p:sp>
        <p:nvSpPr>
          <p:cNvPr id="124944" name="Content Placeholder 2">
            <a:extLst>
              <a:ext uri="{FF2B5EF4-FFF2-40B4-BE49-F238E27FC236}">
                <a16:creationId xmlns:a16="http://schemas.microsoft.com/office/drawing/2014/main" id="{F7792039-A77A-F420-E6B8-7622BEFE2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0" y="4751388"/>
            <a:ext cx="2854325" cy="1674812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altLang="en-CH" sz="1400">
                <a:solidFill>
                  <a:srgbClr val="FF0000"/>
                </a:solidFill>
                <a:ea typeface="ＭＳ Ｐゴシック" panose="020B0600070205080204" pitchFamily="34" charset="-128"/>
              </a:rPr>
              <a:t>Tightening electron PID</a:t>
            </a:r>
          </a:p>
          <a:p>
            <a:pPr marL="403225" lvl="1" indent="-179388"/>
            <a:r>
              <a:rPr lang="en-GB" altLang="en-CH" sz="1100"/>
              <a:t>Led to uncovering previously underestimated </a:t>
            </a:r>
            <a:r>
              <a:rPr lang="en-GB" altLang="en-CH" sz="1100">
                <a:solidFill>
                  <a:srgbClr val="FF0000"/>
                </a:solidFill>
              </a:rPr>
              <a:t>peaking backgrounds</a:t>
            </a:r>
          </a:p>
          <a:p>
            <a:pPr marL="403225" lvl="1" indent="-179388"/>
            <a:r>
              <a:rPr lang="en-GB" altLang="en-CH" sz="1100">
                <a:solidFill>
                  <a:srgbClr val="FF0000"/>
                </a:solidFill>
              </a:rPr>
              <a:t>Estimated from data </a:t>
            </a:r>
            <a:r>
              <a:rPr lang="en-GB" altLang="en-CH" sz="1100"/>
              <a:t>by inverting mis-id cuts and forming control regions </a:t>
            </a:r>
          </a:p>
          <a:p>
            <a:endParaRPr lang="en-CH" altLang="en-CH" sz="1400">
              <a:ea typeface="ＭＳ Ｐゴシック" panose="020B0600070205080204" pitchFamily="34" charset="-128"/>
            </a:endParaRPr>
          </a:p>
        </p:txBody>
      </p:sp>
      <p:sp>
        <p:nvSpPr>
          <p:cNvPr id="124945" name="TextBox 13">
            <a:extLst>
              <a:ext uri="{FF2B5EF4-FFF2-40B4-BE49-F238E27FC236}">
                <a16:creationId xmlns:a16="http://schemas.microsoft.com/office/drawing/2014/main" id="{92EE84B8-B828-8A55-D677-B10D90B9B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7313" y="4445000"/>
            <a:ext cx="1774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H" altLang="en-CH" sz="1400">
                <a:solidFill>
                  <a:srgbClr val="FF0000"/>
                </a:solidFill>
              </a:rPr>
              <a:t>December 2022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2"/>
          <p:cNvSpPr>
            <a:spLocks noChangeShapeType="1"/>
          </p:cNvSpPr>
          <p:nvPr/>
        </p:nvSpPr>
        <p:spPr bwMode="auto">
          <a:xfrm flipV="1">
            <a:off x="2157413" y="3124200"/>
            <a:ext cx="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1683" name="Line 3"/>
          <p:cNvSpPr>
            <a:spLocks noChangeShapeType="1"/>
          </p:cNvSpPr>
          <p:nvPr/>
        </p:nvSpPr>
        <p:spPr bwMode="auto">
          <a:xfrm flipV="1">
            <a:off x="3538538" y="3128963"/>
            <a:ext cx="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Verdana" charset="0"/>
              </a:rPr>
              <a:t>Historical perspective: charm</a:t>
            </a:r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Verdana" charset="0"/>
              </a:rPr>
              <a:t>There was however one major exception which </a:t>
            </a:r>
            <a:r>
              <a:rPr lang="en-US" dirty="0" err="1">
                <a:latin typeface="Verdana" charset="0"/>
              </a:rPr>
              <a:t>Cabibbo</a:t>
            </a:r>
            <a:r>
              <a:rPr lang="en-US" dirty="0">
                <a:latin typeface="Verdana" charset="0"/>
              </a:rPr>
              <a:t> could </a:t>
            </a:r>
            <a:r>
              <a:rPr lang="en-US" i="1" dirty="0">
                <a:latin typeface="Verdana" charset="0"/>
              </a:rPr>
              <a:t>not</a:t>
            </a:r>
            <a:r>
              <a:rPr lang="en-US" dirty="0">
                <a:latin typeface="Verdana" charset="0"/>
              </a:rPr>
              <a:t> describe: </a:t>
            </a:r>
            <a:r>
              <a:rPr lang="en-US" i="1" dirty="0">
                <a:latin typeface="Verdana" charset="0"/>
              </a:rPr>
              <a:t>K</a:t>
            </a:r>
            <a:r>
              <a:rPr lang="en-US" baseline="30000" dirty="0">
                <a:latin typeface="Verdana" charset="0"/>
              </a:rPr>
              <a:t>0</a:t>
            </a:r>
            <a:r>
              <a:rPr lang="en-US" dirty="0">
                <a:latin typeface="Verdana" charset="0"/>
                <a:sym typeface="Wingdings" charset="0"/>
              </a:rPr>
              <a:t>→ 𝜇</a:t>
            </a:r>
            <a:r>
              <a:rPr lang="en-US" baseline="30000" dirty="0">
                <a:latin typeface="Verdana" charset="0"/>
                <a:sym typeface="Wingdings" charset="0"/>
              </a:rPr>
              <a:t>+</a:t>
            </a:r>
            <a:r>
              <a:rPr lang="en-US" dirty="0">
                <a:latin typeface="Verdana" charset="0"/>
                <a:sym typeface="Wingdings" charset="0"/>
              </a:rPr>
              <a:t>𝜇</a:t>
            </a:r>
            <a:r>
              <a:rPr lang="en-US" baseline="30000" dirty="0">
                <a:latin typeface="Verdana" charset="0"/>
                <a:sym typeface="Wingdings" charset="0"/>
              </a:rPr>
              <a:t>-</a:t>
            </a:r>
          </a:p>
          <a:p>
            <a:pPr lvl="1" eaLnBrk="1" hangingPunct="1"/>
            <a:r>
              <a:rPr lang="en-US" i="1" dirty="0">
                <a:solidFill>
                  <a:schemeClr val="accent2"/>
                </a:solidFill>
                <a:latin typeface="Verdana" charset="0"/>
              </a:rPr>
              <a:t>Observed rate </a:t>
            </a:r>
            <a:r>
              <a:rPr lang="en-US" b="1" i="1" dirty="0">
                <a:solidFill>
                  <a:schemeClr val="accent2"/>
                </a:solidFill>
                <a:latin typeface="Verdana" charset="0"/>
              </a:rPr>
              <a:t>much</a:t>
            </a:r>
            <a:r>
              <a:rPr lang="en-US" i="1" dirty="0">
                <a:solidFill>
                  <a:schemeClr val="accent2"/>
                </a:solidFill>
                <a:latin typeface="Verdana" charset="0"/>
              </a:rPr>
              <a:t> lower than expected from </a:t>
            </a:r>
            <a:r>
              <a:rPr lang="en-US" i="1" dirty="0" err="1">
                <a:solidFill>
                  <a:schemeClr val="accent2"/>
                </a:solidFill>
                <a:latin typeface="Verdana" charset="0"/>
              </a:rPr>
              <a:t>Cabibbos</a:t>
            </a:r>
            <a:r>
              <a:rPr lang="en-US" i="1" dirty="0">
                <a:solidFill>
                  <a:schemeClr val="accent2"/>
                </a:solidFill>
                <a:latin typeface="Verdana" charset="0"/>
              </a:rPr>
              <a:t> rate</a:t>
            </a:r>
            <a:br>
              <a:rPr lang="en-US" i="1" dirty="0">
                <a:solidFill>
                  <a:schemeClr val="accent2"/>
                </a:solidFill>
                <a:latin typeface="Verdana" charset="0"/>
              </a:rPr>
            </a:br>
            <a:r>
              <a:rPr lang="en-US" i="1" dirty="0">
                <a:solidFill>
                  <a:schemeClr val="accent2"/>
                </a:solidFill>
                <a:latin typeface="Verdana" charset="0"/>
              </a:rPr>
              <a:t>correlations (expected rate </a:t>
            </a:r>
            <a:r>
              <a:rPr lang="en-US" i="1" dirty="0">
                <a:solidFill>
                  <a:schemeClr val="accent2"/>
                </a:solidFill>
                <a:latin typeface="Verdana" charset="0"/>
                <a:sym typeface="Symbol" charset="0"/>
              </a:rPr>
              <a:t>~ g</a:t>
            </a:r>
            <a:r>
              <a:rPr lang="en-US" i="1" baseline="30000" dirty="0">
                <a:solidFill>
                  <a:schemeClr val="accent2"/>
                </a:solidFill>
                <a:latin typeface="Verdana" charset="0"/>
                <a:sym typeface="Symbol" charset="0"/>
              </a:rPr>
              <a:t>8</a:t>
            </a:r>
            <a:r>
              <a:rPr lang="en-US" i="1" dirty="0">
                <a:solidFill>
                  <a:schemeClr val="accent2"/>
                </a:solidFill>
                <a:latin typeface="Verdana" charset="0"/>
                <a:sym typeface="Symbol" charset="0"/>
              </a:rPr>
              <a:t>sin</a:t>
            </a:r>
            <a:r>
              <a:rPr lang="en-US" i="1" baseline="30000" dirty="0">
                <a:solidFill>
                  <a:schemeClr val="accent2"/>
                </a:solidFill>
                <a:latin typeface="Verdana" charset="0"/>
                <a:sym typeface="Symbol" charset="0"/>
              </a:rPr>
              <a:t>2</a:t>
            </a:r>
            <a:r>
              <a:rPr lang="en-US" i="1" dirty="0">
                <a:solidFill>
                  <a:schemeClr val="accent2"/>
                </a:solidFill>
                <a:latin typeface="Symbol" charset="0"/>
                <a:sym typeface="Symbol" charset="0"/>
              </a:rPr>
              <a:t>q</a:t>
            </a:r>
            <a:r>
              <a:rPr lang="en-US" i="1" baseline="-25000" dirty="0">
                <a:solidFill>
                  <a:schemeClr val="accent2"/>
                </a:solidFill>
                <a:latin typeface="Verdana" charset="0"/>
                <a:sym typeface="Symbol" charset="0"/>
              </a:rPr>
              <a:t>c</a:t>
            </a:r>
            <a:r>
              <a:rPr lang="en-US" i="1" dirty="0">
                <a:solidFill>
                  <a:schemeClr val="accent2"/>
                </a:solidFill>
                <a:latin typeface="Verdana" charset="0"/>
                <a:sym typeface="Symbol" charset="0"/>
              </a:rPr>
              <a:t>cos</a:t>
            </a:r>
            <a:r>
              <a:rPr lang="en-US" i="1" baseline="30000" dirty="0">
                <a:solidFill>
                  <a:schemeClr val="accent2"/>
                </a:solidFill>
                <a:latin typeface="Verdana" charset="0"/>
                <a:sym typeface="Symbol" charset="0"/>
              </a:rPr>
              <a:t>2</a:t>
            </a:r>
            <a:r>
              <a:rPr lang="en-US" i="1" dirty="0">
                <a:solidFill>
                  <a:schemeClr val="accent2"/>
                </a:solidFill>
                <a:latin typeface="Symbol" charset="0"/>
                <a:sym typeface="Symbol" charset="0"/>
              </a:rPr>
              <a:t>q</a:t>
            </a:r>
            <a:r>
              <a:rPr lang="en-US" i="1" baseline="-25000" dirty="0">
                <a:solidFill>
                  <a:schemeClr val="accent2"/>
                </a:solidFill>
                <a:latin typeface="Verdana" charset="0"/>
                <a:sym typeface="Symbol" charset="0"/>
              </a:rPr>
              <a:t>c</a:t>
            </a:r>
            <a:r>
              <a:rPr lang="en-US" i="1" dirty="0">
                <a:solidFill>
                  <a:schemeClr val="accent2"/>
                </a:solidFill>
                <a:latin typeface="Verdana" charset="0"/>
                <a:sym typeface="Symbol" charset="0"/>
              </a:rPr>
              <a:t>)</a:t>
            </a:r>
          </a:p>
          <a:p>
            <a:pPr lvl="1" eaLnBrk="1" hangingPunct="1"/>
            <a:endParaRPr lang="en-US" baseline="30000" dirty="0">
              <a:latin typeface="Verdana" charset="0"/>
            </a:endParaRPr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>
            <a:off x="2133600" y="3962400"/>
            <a:ext cx="1371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1687" name="Line 7"/>
          <p:cNvSpPr>
            <a:spLocks noChangeShapeType="1"/>
          </p:cNvSpPr>
          <p:nvPr/>
        </p:nvSpPr>
        <p:spPr bwMode="auto">
          <a:xfrm>
            <a:off x="2133600" y="5410200"/>
            <a:ext cx="1371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1688" name="Line 8"/>
          <p:cNvSpPr>
            <a:spLocks noChangeShapeType="1"/>
          </p:cNvSpPr>
          <p:nvPr/>
        </p:nvSpPr>
        <p:spPr bwMode="auto">
          <a:xfrm>
            <a:off x="3505200" y="5410200"/>
            <a:ext cx="91440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1689" name="Line 9"/>
          <p:cNvSpPr>
            <a:spLocks noChangeShapeType="1"/>
          </p:cNvSpPr>
          <p:nvPr/>
        </p:nvSpPr>
        <p:spPr bwMode="auto">
          <a:xfrm rot="5400000">
            <a:off x="1257300" y="5448300"/>
            <a:ext cx="914400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1905000" y="2727325"/>
            <a:ext cx="3449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d</a:t>
            </a:r>
            <a:endParaRPr lang="en-US" sz="2000" b="0" baseline="-25000"/>
          </a:p>
        </p:txBody>
      </p:sp>
      <p:sp>
        <p:nvSpPr>
          <p:cNvPr id="71691" name="Text Box 13"/>
          <p:cNvSpPr txBox="1">
            <a:spLocks noChangeArrowheads="1"/>
          </p:cNvSpPr>
          <p:nvPr/>
        </p:nvSpPr>
        <p:spPr bwMode="auto">
          <a:xfrm>
            <a:off x="974725" y="6163693"/>
            <a:ext cx="5677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0" i="0" dirty="0">
                <a:latin typeface="Verdana" charset="0"/>
                <a:sym typeface="Wingdings" charset="0"/>
              </a:rPr>
              <a:t>𝜇</a:t>
            </a:r>
            <a:r>
              <a:rPr lang="en-US" sz="2000" b="0" i="0" baseline="30000" dirty="0"/>
              <a:t>+</a:t>
            </a:r>
          </a:p>
        </p:txBody>
      </p:sp>
      <p:sp>
        <p:nvSpPr>
          <p:cNvPr id="71692" name="Text Box 14"/>
          <p:cNvSpPr txBox="1">
            <a:spLocks noChangeArrowheads="1"/>
          </p:cNvSpPr>
          <p:nvPr/>
        </p:nvSpPr>
        <p:spPr bwMode="auto">
          <a:xfrm>
            <a:off x="4251325" y="6155755"/>
            <a:ext cx="5004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0" i="0" dirty="0">
                <a:latin typeface="Verdana" charset="0"/>
                <a:sym typeface="Wingdings" charset="0"/>
              </a:rPr>
              <a:t>𝜇</a:t>
            </a:r>
            <a:r>
              <a:rPr lang="en-US" sz="2000" b="0" i="0" baseline="30000" dirty="0"/>
              <a:t>-</a:t>
            </a:r>
          </a:p>
        </p:txBody>
      </p:sp>
      <p:sp>
        <p:nvSpPr>
          <p:cNvPr id="71693" name="Text Box 15"/>
          <p:cNvSpPr txBox="1">
            <a:spLocks noChangeArrowheads="1"/>
          </p:cNvSpPr>
          <p:nvPr/>
        </p:nvSpPr>
        <p:spPr bwMode="auto">
          <a:xfrm>
            <a:off x="2574925" y="4953000"/>
            <a:ext cx="47481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dirty="0">
                <a:latin typeface="Symbol" charset="0"/>
              </a:rPr>
              <a:t>n</a:t>
            </a:r>
            <a:r>
              <a:rPr lang="en-US" sz="3200" b="0" i="0" baseline="-25000" dirty="0">
                <a:latin typeface="Verdana" charset="0"/>
                <a:sym typeface="Wingdings" charset="0"/>
              </a:rPr>
              <a:t>𝜇</a:t>
            </a:r>
            <a:endParaRPr lang="en-US" sz="2000" b="0" i="0" baseline="-25000" dirty="0"/>
          </a:p>
        </p:txBody>
      </p:sp>
      <p:sp>
        <p:nvSpPr>
          <p:cNvPr id="71694" name="Line 16"/>
          <p:cNvSpPr>
            <a:spLocks noChangeShapeType="1"/>
          </p:cNvSpPr>
          <p:nvPr/>
        </p:nvSpPr>
        <p:spPr bwMode="auto">
          <a:xfrm rot="7920000" flipV="1">
            <a:off x="2964657" y="4183856"/>
            <a:ext cx="1135062" cy="1012825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b="0"/>
          </a:p>
        </p:txBody>
      </p:sp>
      <p:sp>
        <p:nvSpPr>
          <p:cNvPr id="71695" name="Line 17"/>
          <p:cNvSpPr>
            <a:spLocks noChangeShapeType="1"/>
          </p:cNvSpPr>
          <p:nvPr/>
        </p:nvSpPr>
        <p:spPr bwMode="auto">
          <a:xfrm rot="7920000" flipV="1">
            <a:off x="1593057" y="4183856"/>
            <a:ext cx="1135062" cy="1012825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 b="0"/>
          </a:p>
        </p:txBody>
      </p:sp>
      <p:sp>
        <p:nvSpPr>
          <p:cNvPr id="71696" name="Text Box 18"/>
          <p:cNvSpPr txBox="1">
            <a:spLocks noChangeArrowheads="1"/>
          </p:cNvSpPr>
          <p:nvPr/>
        </p:nvSpPr>
        <p:spPr bwMode="auto">
          <a:xfrm>
            <a:off x="2682875" y="3962400"/>
            <a:ext cx="346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u</a:t>
            </a:r>
            <a:endParaRPr lang="en-US" sz="2000" b="0" baseline="-25000"/>
          </a:p>
        </p:txBody>
      </p:sp>
      <p:sp>
        <p:nvSpPr>
          <p:cNvPr id="71697" name="Text Box 19"/>
          <p:cNvSpPr txBox="1">
            <a:spLocks noChangeArrowheads="1"/>
          </p:cNvSpPr>
          <p:nvPr/>
        </p:nvSpPr>
        <p:spPr bwMode="auto">
          <a:xfrm>
            <a:off x="1219200" y="3717925"/>
            <a:ext cx="8290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FF7A01"/>
                </a:solidFill>
              </a:rPr>
              <a:t>cos</a:t>
            </a:r>
            <a:r>
              <a:rPr lang="en-US" sz="2000" b="0">
                <a:solidFill>
                  <a:srgbClr val="FF7A01"/>
                </a:solidFill>
                <a:latin typeface="Symbol" charset="0"/>
              </a:rPr>
              <a:t>q</a:t>
            </a:r>
            <a:r>
              <a:rPr lang="en-US" sz="2000" b="0" baseline="-25000">
                <a:solidFill>
                  <a:srgbClr val="FF7A01"/>
                </a:solidFill>
              </a:rPr>
              <a:t>c</a:t>
            </a:r>
          </a:p>
        </p:txBody>
      </p:sp>
      <p:sp>
        <p:nvSpPr>
          <p:cNvPr id="71698" name="Text Box 20"/>
          <p:cNvSpPr txBox="1">
            <a:spLocks noChangeArrowheads="1"/>
          </p:cNvSpPr>
          <p:nvPr/>
        </p:nvSpPr>
        <p:spPr bwMode="auto">
          <a:xfrm>
            <a:off x="3592513" y="3717925"/>
            <a:ext cx="7729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>
                <a:solidFill>
                  <a:srgbClr val="FF7A01"/>
                </a:solidFill>
              </a:rPr>
              <a:t>sin</a:t>
            </a:r>
            <a:r>
              <a:rPr lang="en-US" sz="2000" b="0">
                <a:solidFill>
                  <a:srgbClr val="FF7A01"/>
                </a:solidFill>
                <a:latin typeface="Symbol" charset="0"/>
              </a:rPr>
              <a:t>q</a:t>
            </a:r>
            <a:r>
              <a:rPr lang="en-US" sz="2000" b="0" baseline="-25000">
                <a:solidFill>
                  <a:srgbClr val="FF7A01"/>
                </a:solidFill>
              </a:rPr>
              <a:t>c</a:t>
            </a:r>
          </a:p>
        </p:txBody>
      </p:sp>
      <p:sp>
        <p:nvSpPr>
          <p:cNvPr id="71699" name="Text Box 22"/>
          <p:cNvSpPr txBox="1">
            <a:spLocks noChangeArrowheads="1"/>
          </p:cNvSpPr>
          <p:nvPr/>
        </p:nvSpPr>
        <p:spPr bwMode="auto">
          <a:xfrm>
            <a:off x="3521075" y="4403725"/>
            <a:ext cx="4379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W</a:t>
            </a:r>
            <a:endParaRPr lang="en-US" sz="2000" b="0" baseline="-25000"/>
          </a:p>
        </p:txBody>
      </p:sp>
      <p:sp>
        <p:nvSpPr>
          <p:cNvPr id="71700" name="Text Box 23"/>
          <p:cNvSpPr txBox="1">
            <a:spLocks noChangeArrowheads="1"/>
          </p:cNvSpPr>
          <p:nvPr/>
        </p:nvSpPr>
        <p:spPr bwMode="auto">
          <a:xfrm>
            <a:off x="1698625" y="4419600"/>
            <a:ext cx="4379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/>
              <a:t>W</a:t>
            </a:r>
            <a:endParaRPr lang="en-US" sz="2000" b="0" baseline="-25000"/>
          </a:p>
        </p:txBody>
      </p:sp>
      <p:sp>
        <p:nvSpPr>
          <p:cNvPr id="71701" name="Text Box 24"/>
          <p:cNvSpPr txBox="1">
            <a:spLocks noChangeArrowheads="1"/>
          </p:cNvSpPr>
          <p:nvPr/>
        </p:nvSpPr>
        <p:spPr bwMode="auto">
          <a:xfrm>
            <a:off x="3276600" y="2717800"/>
            <a:ext cx="3177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accent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u="sng">
                <a:sym typeface="Symbol" charset="0"/>
              </a:rPr>
              <a:t>s</a:t>
            </a:r>
            <a:endParaRPr lang="en-US" sz="2000" b="0" u="sng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684944-52E3-60D9-B152-6F512C9C83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N.Tuning</a:t>
            </a:r>
            <a:r>
              <a:rPr lang="en-US" dirty="0"/>
              <a:t>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5845757-D1A0-CD59-1EA8-544B64700CCB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63BF2-4AB0-D193-2ADA-F714EAF92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Flavour Physics Landscape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2339A-3C6F-232E-0694-0CEB723B9A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36BDC6-774A-102A-A615-2831084921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374"/>
          <a:stretch/>
        </p:blipFill>
        <p:spPr>
          <a:xfrm>
            <a:off x="193830" y="575613"/>
            <a:ext cx="8517648" cy="5349712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D6CADEA-3BA0-9744-298D-998BF9898C73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90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0884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D1E9B-250D-0737-97FD-8C827DCD5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Comparing Sensitivities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E13C74-C060-519F-AD19-A0CAF5B0D0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95C74B-4D1F-72D4-9F1F-46D02F495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5" y="855865"/>
            <a:ext cx="8990654" cy="3067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4CBBED-E9C8-BE1E-568D-A2D9B64C7C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374"/>
          <a:stretch/>
        </p:blipFill>
        <p:spPr>
          <a:xfrm>
            <a:off x="2592958" y="3863426"/>
            <a:ext cx="4525223" cy="28421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955233B-5693-45A5-770A-1E33887BA39F}"/>
              </a:ext>
            </a:extLst>
          </p:cNvPr>
          <p:cNvSpPr/>
          <p:nvPr/>
        </p:nvSpPr>
        <p:spPr bwMode="auto">
          <a:xfrm>
            <a:off x="78615" y="2699305"/>
            <a:ext cx="8990654" cy="30724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400" b="1" i="1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Verdana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E0A0034-8F33-BB63-1F83-019882EA34BD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91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10603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D1E9B-250D-0737-97FD-8C827DCD5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Comparing Sensitivities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E13C74-C060-519F-AD19-A0CAF5B0D0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E0A0034-8F33-BB63-1F83-019882EA34BD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92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950879-2CD5-D7D5-0CE0-35A7450160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990"/>
          <a:stretch/>
        </p:blipFill>
        <p:spPr>
          <a:xfrm>
            <a:off x="685800" y="894270"/>
            <a:ext cx="7803919" cy="49158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D45C7E-8C39-A715-4C98-6EC62B330E16}"/>
              </a:ext>
            </a:extLst>
          </p:cNvPr>
          <p:cNvSpPr txBox="1"/>
          <p:nvPr/>
        </p:nvSpPr>
        <p:spPr>
          <a:xfrm>
            <a:off x="8092" y="6553200"/>
            <a:ext cx="2388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0" i="0" dirty="0">
                <a:solidFill>
                  <a:schemeClr val="tx1"/>
                </a:solidFill>
                <a:hlinkClick r:id="rId3"/>
              </a:rPr>
              <a:t>https://arxiv.org/abs/2503.24346</a:t>
            </a:r>
            <a:endParaRPr lang="en-CH" sz="1000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59335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D1E9B-250D-0737-97FD-8C827DCD5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Comparing Sensitivities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E13C74-C060-519F-AD19-A0CAF5B0D0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3E0A0034-8F33-BB63-1F83-019882EA34BD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93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950879-2CD5-D7D5-0CE0-35A7450160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4680"/>
          <a:stretch/>
        </p:blipFill>
        <p:spPr>
          <a:xfrm>
            <a:off x="942131" y="793739"/>
            <a:ext cx="7047914" cy="5247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7B385A-BCB1-D1A9-9C00-D8EF3EC9C4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770"/>
          <a:stretch/>
        </p:blipFill>
        <p:spPr>
          <a:xfrm>
            <a:off x="942131" y="1300732"/>
            <a:ext cx="7047914" cy="55463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16DF77-BB1C-04F5-0662-18D7AABC6AF8}"/>
              </a:ext>
            </a:extLst>
          </p:cNvPr>
          <p:cNvSpPr txBox="1"/>
          <p:nvPr/>
        </p:nvSpPr>
        <p:spPr>
          <a:xfrm rot="16200000">
            <a:off x="-1071287" y="5540492"/>
            <a:ext cx="2388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0" i="0" dirty="0">
                <a:solidFill>
                  <a:schemeClr val="tx1"/>
                </a:solidFill>
                <a:hlinkClick r:id="rId3"/>
              </a:rPr>
              <a:t>https://arxiv.org/abs/2503.24346</a:t>
            </a:r>
            <a:endParaRPr lang="en-CH" sz="1000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28339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C0928-9A50-FCD3-C9AC-80D48070A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BA904-CB5D-4B69-68B6-80A651ABB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LHCb physics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The power of Indirect measurements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CKM triangle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Rare Decays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Spectroscopy</a:t>
            </a:r>
          </a:p>
          <a:p>
            <a:pPr lvl="1"/>
            <a:endParaRPr lang="en-CH" dirty="0">
              <a:solidFill>
                <a:schemeClr val="accent2"/>
              </a:solidFill>
            </a:endParaRPr>
          </a:p>
          <a:p>
            <a:r>
              <a:rPr lang="en-CH" dirty="0"/>
              <a:t>Next: ATLAS, CMS &amp; beyond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F615FB-6A46-D4C4-A82C-ED116D703D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N.Tuning - May 2025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B69E5875-E197-1C80-4F83-91A3082AAFCE}"/>
              </a:ext>
            </a:extLst>
          </p:cNvPr>
          <p:cNvSpPr txBox="1">
            <a:spLocks/>
          </p:cNvSpPr>
          <p:nvPr/>
        </p:nvSpPr>
        <p:spPr bwMode="auto">
          <a:xfrm>
            <a:off x="8707438" y="6578210"/>
            <a:ext cx="436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50000"/>
              </a:spcBef>
              <a:buChar char="–"/>
              <a:defRPr sz="16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50000"/>
              </a:spcBef>
              <a:buChar char="•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50000"/>
              </a:spcBef>
              <a:buChar char="–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50000"/>
              </a:spcBef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173123-3E04-EF4F-8FCE-FED71F879628}" type="slidenum">
              <a:rPr lang="nl-NL" altLang="en-CH" sz="1100" b="0" i="0">
                <a:solidFill>
                  <a:srgbClr val="0066FF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94</a:t>
            </a:fld>
            <a:endParaRPr lang="nl-NL" altLang="en-CH" sz="1100" b="0" i="0">
              <a:solidFill>
                <a:srgbClr val="0066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10768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657BD-3384-CE94-26CE-F8E33C367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DA19D-60A2-CB4C-6515-F27B87346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779054"/>
            <a:ext cx="8305800" cy="5774146"/>
          </a:xfrm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SM &amp; LHC </a:t>
            </a:r>
          </a:p>
          <a:p>
            <a:pPr lvl="1"/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Physics motivation: The Standard Model </a:t>
            </a:r>
          </a:p>
          <a:p>
            <a:pPr lvl="1"/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LHC: 		 History, operations, performance &amp; schedule</a:t>
            </a:r>
          </a:p>
          <a:p>
            <a:pPr marL="457200" indent="-457200">
              <a:buFont typeface="+mj-lt"/>
              <a:buAutoNum type="arabicParenR"/>
            </a:pPr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LHC detectors</a:t>
            </a:r>
          </a:p>
          <a:p>
            <a:pPr lvl="1"/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ATLAS, CMS, ALICE  and LHCb</a:t>
            </a:r>
          </a:p>
          <a:p>
            <a:pPr lvl="1"/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Particle Detection</a:t>
            </a:r>
          </a:p>
          <a:p>
            <a:pPr marL="457200" indent="-457200">
              <a:buFont typeface="+mj-lt"/>
              <a:buAutoNum type="arabicParenR"/>
            </a:pPr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LHCb </a:t>
            </a:r>
          </a:p>
          <a:p>
            <a:pPr lvl="1"/>
            <a:r>
              <a:rPr lang="en-CH" dirty="0">
                <a:solidFill>
                  <a:schemeClr val="bg1">
                    <a:lumMod val="75000"/>
                  </a:schemeClr>
                </a:solidFill>
              </a:rPr>
              <a:t>Physics Highlights: 	 Indirect, CKM, Spectroscopy &amp; Rare Decays</a:t>
            </a:r>
          </a:p>
          <a:p>
            <a:pPr marL="457200" indent="-457200">
              <a:buFont typeface="+mj-lt"/>
              <a:buAutoNum type="arabicParenR"/>
            </a:pPr>
            <a:r>
              <a:rPr lang="en-CH" dirty="0"/>
              <a:t>ATLAS/CMS and beyond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Physics Highlights:  QCD; W/Z; top; Higgs; SUSY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HL-LHC</a:t>
            </a:r>
          </a:p>
          <a:p>
            <a:pPr lvl="1"/>
            <a:r>
              <a:rPr lang="en-CH" dirty="0">
                <a:solidFill>
                  <a:schemeClr val="accent2"/>
                </a:solidFill>
              </a:rPr>
              <a:t>Future:      HL-LHC, LHCb Upgrade II, Higgs self-coupling and beyond</a:t>
            </a: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8ABA16-63D6-81C8-C470-0D1F33A84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Niels Tuning (</a:t>
            </a:r>
            <a:fld id="{66514901-4CFF-A14A-980D-C6E2C5830B51}" type="slidenum">
              <a:rPr lang="en-US" smtClean="0"/>
              <a:pPr>
                <a:defRPr/>
              </a:pPr>
              <a:t>95</a:t>
            </a:fld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6904848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89510</TotalTime>
  <Words>4314</Words>
  <Application>Microsoft Macintosh PowerPoint</Application>
  <PresentationFormat>On-screen Show (4:3)</PresentationFormat>
  <Paragraphs>941</Paragraphs>
  <Slides>95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108" baseType="lpstr">
      <vt:lpstr>ＭＳ Ｐゴシック</vt:lpstr>
      <vt:lpstr>Arial</vt:lpstr>
      <vt:lpstr>b</vt:lpstr>
      <vt:lpstr>Cambria Math</vt:lpstr>
      <vt:lpstr>Symbol</vt:lpstr>
      <vt:lpstr>Tahoma</vt:lpstr>
      <vt:lpstr>Times</vt:lpstr>
      <vt:lpstr>Times Bold</vt:lpstr>
      <vt:lpstr>Times New Roman</vt:lpstr>
      <vt:lpstr>Verdana</vt:lpstr>
      <vt:lpstr>Wingdings</vt:lpstr>
      <vt:lpstr>Default Design</vt:lpstr>
      <vt:lpstr>Equation</vt:lpstr>
      <vt:lpstr>Collider Experiments: the LHC &amp; Beyond 3    </vt:lpstr>
      <vt:lpstr>Outline</vt:lpstr>
      <vt:lpstr>Outline</vt:lpstr>
      <vt:lpstr>Historical record of indirect discoveries</vt:lpstr>
      <vt:lpstr>Historical perspective: W</vt:lpstr>
      <vt:lpstr>Historical perspective: W</vt:lpstr>
      <vt:lpstr>Historical perspective: ν</vt:lpstr>
      <vt:lpstr>Historical perspective: charm</vt:lpstr>
      <vt:lpstr>Historical perspective: charm</vt:lpstr>
      <vt:lpstr>Historical perspective: charm: GIM-mechanism</vt:lpstr>
      <vt:lpstr>PowerPoint Presentation</vt:lpstr>
      <vt:lpstr>Historical perspective: charm: GIM-mechanism</vt:lpstr>
      <vt:lpstr>Historical perspective: bottom</vt:lpstr>
      <vt:lpstr>Historical perspective: top</vt:lpstr>
      <vt:lpstr>Historical perspective: Z</vt:lpstr>
      <vt:lpstr>Historical perspective: Higgs</vt:lpstr>
      <vt:lpstr>Historical perspective</vt:lpstr>
      <vt:lpstr>Historical perspective</vt:lpstr>
      <vt:lpstr>“Precision Physics” - Jargon</vt:lpstr>
      <vt:lpstr>Flavour Physics Landscape</vt:lpstr>
      <vt:lpstr>Flavour Physics Landscape</vt:lpstr>
      <vt:lpstr>PowerPoint Presentation</vt:lpstr>
      <vt:lpstr>CKM: where does it come from?</vt:lpstr>
      <vt:lpstr>CKM: where does it come from?</vt:lpstr>
      <vt:lpstr>CKM: where does it come from?</vt:lpstr>
      <vt:lpstr>Intermezzo: “The picture is a little like this”  😳 </vt:lpstr>
      <vt:lpstr>CKM: in a nutshell</vt:lpstr>
      <vt:lpstr>CKM: in a nutshell</vt:lpstr>
      <vt:lpstr>CKM: recent results</vt:lpstr>
      <vt:lpstr>CP violation</vt:lpstr>
      <vt:lpstr>CP violation</vt:lpstr>
      <vt:lpstr>CP violation</vt:lpstr>
      <vt:lpstr>CP violation</vt:lpstr>
      <vt:lpstr>CP violation – Take home message</vt:lpstr>
      <vt:lpstr>sin2β</vt:lpstr>
      <vt:lpstr>sin2β</vt:lpstr>
      <vt:lpstr>sin2β</vt:lpstr>
      <vt:lpstr>sin2β</vt:lpstr>
      <vt:lpstr>Constraints on angle γ</vt:lpstr>
      <vt:lpstr>Constraints on angle γ  - with B±→D(∗)K± and D0→h±h±</vt:lpstr>
      <vt:lpstr>Constraints on angle γ  - with B±→D(∗)K± and D0→h±h±</vt:lpstr>
      <vt:lpstr>CKM angle γ:   Combination</vt:lpstr>
      <vt:lpstr>CKM angle γ</vt:lpstr>
      <vt:lpstr>Precision Δms with B0s→ Ds+π-  </vt:lpstr>
      <vt:lpstr>Precision Δms with B0s→ Ds+π-  </vt:lpstr>
      <vt:lpstr>Measurement ∣Vub∣/∣Vcb∣ from B(Bs0→K-μ+ν) </vt:lpstr>
      <vt:lpstr>Measurement ∣Vub∣/∣Vcb∣ from B(Bs0→K-μ+ν) </vt:lpstr>
      <vt:lpstr>CKM: recent results</vt:lpstr>
      <vt:lpstr>CKM: recent results</vt:lpstr>
      <vt:lpstr>CP violation in mixing?</vt:lpstr>
      <vt:lpstr>Consistency</vt:lpstr>
      <vt:lpstr>Spectroscopy: many new states discovered at LHC</vt:lpstr>
      <vt:lpstr>Many observations of ‘classical’ states</vt:lpstr>
      <vt:lpstr>Spectroscopy: many are exotic!</vt:lpstr>
      <vt:lpstr>Exotic spectroscopy</vt:lpstr>
      <vt:lpstr>Exotic spectroscopy </vt:lpstr>
      <vt:lpstr>Exotic spectroscopy - tetraquarks </vt:lpstr>
      <vt:lpstr>Exotic spectroscopy - pentaquarks </vt:lpstr>
      <vt:lpstr>CC and FCNC</vt:lpstr>
      <vt:lpstr>R(D*) vs R(D) </vt:lpstr>
      <vt:lpstr>R(D*) vs R(D)</vt:lpstr>
      <vt:lpstr>R(D*) vs R(D)</vt:lpstr>
      <vt:lpstr>R(D*) vs R(D)</vt:lpstr>
      <vt:lpstr>Recent measurement of R(D*)       (hadronic tau decay)</vt:lpstr>
      <vt:lpstr>CC and FCNC</vt:lpstr>
      <vt:lpstr>Decay rates</vt:lpstr>
      <vt:lpstr>b→sl+l- </vt:lpstr>
      <vt:lpstr>Decay rates: consistently low</vt:lpstr>
      <vt:lpstr>Angular asymmetries </vt:lpstr>
      <vt:lpstr>Angular asymmetries: eg. P5’</vt:lpstr>
      <vt:lpstr>Angular asymmetries</vt:lpstr>
      <vt:lpstr>B0→K0*μ+μ- : more than just P5’</vt:lpstr>
      <vt:lpstr>Coherent pattern</vt:lpstr>
      <vt:lpstr>Bs0→μ+μ-</vt:lpstr>
      <vt:lpstr>Bs0→μ+μ-</vt:lpstr>
      <vt:lpstr>Bs0→μ+μ-   (LHCb)</vt:lpstr>
      <vt:lpstr>B(s)0→μ+μ- (2020)</vt:lpstr>
      <vt:lpstr>B(s)0→μ+μ-</vt:lpstr>
      <vt:lpstr>Bs0→μ+μ-</vt:lpstr>
      <vt:lpstr>Intermezzo: Effective couplings</vt:lpstr>
      <vt:lpstr>Intermezzo: Effective couplings</vt:lpstr>
      <vt:lpstr>Intermezzo: Effective couplings</vt:lpstr>
      <vt:lpstr>Intermezzo: Effective couplings</vt:lpstr>
      <vt:lpstr>Coherent pattern</vt:lpstr>
      <vt:lpstr>Coherent pattern</vt:lpstr>
      <vt:lpstr>B0→K0*μ+μ- : unbinned analysis</vt:lpstr>
      <vt:lpstr>Ratio of decay rates</vt:lpstr>
      <vt:lpstr>Ratio of decay rates</vt:lpstr>
      <vt:lpstr>Ratio of decay rates</vt:lpstr>
      <vt:lpstr>Flavour Physics Landscape</vt:lpstr>
      <vt:lpstr>Comparing Sensitivities</vt:lpstr>
      <vt:lpstr>Comparing Sensitivities</vt:lpstr>
      <vt:lpstr>Comparing Sensitivities</vt:lpstr>
      <vt:lpstr>Summary</vt:lpstr>
      <vt:lpstr>Outline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Lectures CP violation</dc:title>
  <dc:subject>Lecture 1</dc:subject>
  <dc:creator>Niels Tuning</dc:creator>
  <cp:lastModifiedBy>Niels Tuning</cp:lastModifiedBy>
  <cp:revision>4546</cp:revision>
  <dcterms:created xsi:type="dcterms:W3CDTF">2001-03-20T09:34:26Z</dcterms:created>
  <dcterms:modified xsi:type="dcterms:W3CDTF">2025-05-02T14:58:12Z</dcterms:modified>
</cp:coreProperties>
</file>