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0" r:id="rId1"/>
    <p:sldMasterId id="2147483736" r:id="rId2"/>
  </p:sldMasterIdLst>
  <p:notesMasterIdLst>
    <p:notesMasterId r:id="rId90"/>
  </p:notesMasterIdLst>
  <p:sldIdLst>
    <p:sldId id="256" r:id="rId3"/>
    <p:sldId id="579" r:id="rId4"/>
    <p:sldId id="594" r:id="rId5"/>
    <p:sldId id="259" r:id="rId6"/>
    <p:sldId id="263" r:id="rId7"/>
    <p:sldId id="615" r:id="rId8"/>
    <p:sldId id="601" r:id="rId9"/>
    <p:sldId id="602" r:id="rId10"/>
    <p:sldId id="262" r:id="rId11"/>
    <p:sldId id="604" r:id="rId12"/>
    <p:sldId id="605" r:id="rId13"/>
    <p:sldId id="606" r:id="rId14"/>
    <p:sldId id="608" r:id="rId15"/>
    <p:sldId id="612" r:id="rId16"/>
    <p:sldId id="613" r:id="rId17"/>
    <p:sldId id="614" r:id="rId18"/>
    <p:sldId id="264" r:id="rId19"/>
    <p:sldId id="696" r:id="rId20"/>
    <p:sldId id="698" r:id="rId21"/>
    <p:sldId id="666" r:id="rId22"/>
    <p:sldId id="697" r:id="rId23"/>
    <p:sldId id="699" r:id="rId24"/>
    <p:sldId id="700" r:id="rId25"/>
    <p:sldId id="703" r:id="rId26"/>
    <p:sldId id="704" r:id="rId27"/>
    <p:sldId id="705" r:id="rId28"/>
    <p:sldId id="702" r:id="rId29"/>
    <p:sldId id="706" r:id="rId30"/>
    <p:sldId id="616" r:id="rId31"/>
    <p:sldId id="624" r:id="rId32"/>
    <p:sldId id="625" r:id="rId33"/>
    <p:sldId id="630" r:id="rId34"/>
    <p:sldId id="683" r:id="rId35"/>
    <p:sldId id="681" r:id="rId36"/>
    <p:sldId id="682" r:id="rId37"/>
    <p:sldId id="631" r:id="rId38"/>
    <p:sldId id="691" r:id="rId39"/>
    <p:sldId id="693" r:id="rId40"/>
    <p:sldId id="695" r:id="rId41"/>
    <p:sldId id="694" r:id="rId42"/>
    <p:sldId id="665" r:id="rId43"/>
    <p:sldId id="673" r:id="rId44"/>
    <p:sldId id="633" r:id="rId45"/>
    <p:sldId id="689" r:id="rId46"/>
    <p:sldId id="690" r:id="rId47"/>
    <p:sldId id="486" r:id="rId48"/>
    <p:sldId id="684" r:id="rId49"/>
    <p:sldId id="686" r:id="rId50"/>
    <p:sldId id="647" r:id="rId51"/>
    <p:sldId id="265" r:id="rId52"/>
    <p:sldId id="273" r:id="rId53"/>
    <p:sldId id="669" r:id="rId54"/>
    <p:sldId id="488" r:id="rId55"/>
    <p:sldId id="710" r:id="rId56"/>
    <p:sldId id="708" r:id="rId57"/>
    <p:sldId id="711" r:id="rId58"/>
    <p:sldId id="712" r:id="rId59"/>
    <p:sldId id="716" r:id="rId60"/>
    <p:sldId id="713" r:id="rId61"/>
    <p:sldId id="715" r:id="rId62"/>
    <p:sldId id="717" r:id="rId63"/>
    <p:sldId id="718" r:id="rId64"/>
    <p:sldId id="639" r:id="rId65"/>
    <p:sldId id="489" r:id="rId66"/>
    <p:sldId id="267" r:id="rId67"/>
    <p:sldId id="650" r:id="rId68"/>
    <p:sldId id="657" r:id="rId69"/>
    <p:sldId id="637" r:id="rId70"/>
    <p:sldId id="620" r:id="rId71"/>
    <p:sldId id="561" r:id="rId72"/>
    <p:sldId id="495" r:id="rId73"/>
    <p:sldId id="274" r:id="rId74"/>
    <p:sldId id="313" r:id="rId75"/>
    <p:sldId id="492" r:id="rId76"/>
    <p:sldId id="493" r:id="rId77"/>
    <p:sldId id="566" r:id="rId78"/>
    <p:sldId id="567" r:id="rId79"/>
    <p:sldId id="640" r:id="rId80"/>
    <p:sldId id="559" r:id="rId81"/>
    <p:sldId id="646" r:id="rId82"/>
    <p:sldId id="577" r:id="rId83"/>
    <p:sldId id="282" r:id="rId84"/>
    <p:sldId id="626" r:id="rId85"/>
    <p:sldId id="648" r:id="rId86"/>
    <p:sldId id="621" r:id="rId87"/>
    <p:sldId id="622" r:id="rId88"/>
    <p:sldId id="623" r:id="rId8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E8B6"/>
    <a:srgbClr val="FFFFCC"/>
    <a:srgbClr val="FFCC99"/>
    <a:srgbClr val="0000FF"/>
    <a:srgbClr val="996633"/>
    <a:srgbClr val="CC6600"/>
    <a:srgbClr val="CC9900"/>
    <a:srgbClr val="0066FF"/>
    <a:srgbClr val="CC33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3645" autoAdjust="0"/>
  </p:normalViewPr>
  <p:slideViewPr>
    <p:cSldViewPr snapToGrid="0" showGuides="1">
      <p:cViewPr>
        <p:scale>
          <a:sx n="86" d="100"/>
          <a:sy n="86" d="100"/>
        </p:scale>
        <p:origin x="485" y="5"/>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6990"/>
    </p:cViewPr>
  </p:sorterViewPr>
  <p:notesViewPr>
    <p:cSldViewPr snapToGrid="0" showGuides="1">
      <p:cViewPr varScale="1">
        <p:scale>
          <a:sx n="82" d="100"/>
          <a:sy n="82" d="100"/>
        </p:scale>
        <p:origin x="3018"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notesMaster" Target="notesMasters/notes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101643-D694-4DA5-A068-4A761DDC92EF}" type="datetimeFigureOut">
              <a:rPr lang="pt-BR" smtClean="0"/>
              <a:t>10/05/2025</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F4CE77-8B35-460F-BCAA-01C103BE7135}" type="slidenum">
              <a:rPr lang="pt-BR" smtClean="0"/>
              <a:t>‹nº›</a:t>
            </a:fld>
            <a:endParaRPr lang="pt-BR"/>
          </a:p>
        </p:txBody>
      </p:sp>
    </p:spTree>
    <p:extLst>
      <p:ext uri="{BB962C8B-B14F-4D97-AF65-F5344CB8AC3E}">
        <p14:creationId xmlns:p14="http://schemas.microsoft.com/office/powerpoint/2010/main" val="27966395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8" Type="http://schemas.openxmlformats.org/officeDocument/2006/relationships/hyperlink" Target="https://journals.aps.org/pr/pdf/10.1103/PhysRev.75.382" TargetMode="External"/><Relationship Id="rId3" Type="http://schemas.openxmlformats.org/officeDocument/2006/relationships/hyperlink" Target="https://pt.wikipedia.org/wiki/Science_(journal)" TargetMode="External"/><Relationship Id="rId7" Type="http://schemas.openxmlformats.org/officeDocument/2006/relationships/hyperlink" Target="https://journals.aps.org/search/field/author/C%20M%20G%20Lattes" TargetMode="External"/><Relationship Id="rId2" Type="http://schemas.openxmlformats.org/officeDocument/2006/relationships/slide" Target="../slides/slide53.xml"/><Relationship Id="rId1" Type="http://schemas.openxmlformats.org/officeDocument/2006/relationships/notesMaster" Target="../notesMasters/notesMaster1.xml"/><Relationship Id="rId6" Type="http://schemas.openxmlformats.org/officeDocument/2006/relationships/hyperlink" Target="https://journals.aps.org/search/field/author/Eugene%20Gardner" TargetMode="External"/><Relationship Id="rId5" Type="http://schemas.openxmlformats.org/officeDocument/2006/relationships/hyperlink" Target="https://journals.aps.org/search/field/author/John%20Burfening" TargetMode="External"/><Relationship Id="rId4" Type="http://schemas.openxmlformats.org/officeDocument/2006/relationships/hyperlink" Target="https://doi.org/10.1126/science.107.2776.270" TargetMode="Externa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doi.org/10.1126/science.107.2776.270" TargetMode="External"/><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journals.aps.org/search/field/author/John%20Burfening" TargetMode="External"/><Relationship Id="rId2" Type="http://schemas.openxmlformats.org/officeDocument/2006/relationships/slide" Target="../slides/slide59.xml"/><Relationship Id="rId1" Type="http://schemas.openxmlformats.org/officeDocument/2006/relationships/notesMaster" Target="../notesMasters/notesMaster1.xml"/><Relationship Id="rId6" Type="http://schemas.openxmlformats.org/officeDocument/2006/relationships/hyperlink" Target="https://journals.aps.org/pr/pdf/10.1103/PhysRev.75.382" TargetMode="External"/><Relationship Id="rId5" Type="http://schemas.openxmlformats.org/officeDocument/2006/relationships/hyperlink" Target="https://journals.aps.org/search/field/author/C%20M%20G%20Lattes" TargetMode="External"/><Relationship Id="rId4" Type="http://schemas.openxmlformats.org/officeDocument/2006/relationships/hyperlink" Target="https://journals.aps.org/search/field/author/Eugene%20Gardner" TargetMode="Externa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journals.aps.org/search/field/author/G%20Wataghin" TargetMode="External"/><Relationship Id="rId2" Type="http://schemas.openxmlformats.org/officeDocument/2006/relationships/slide" Target="../slides/slide10.xml"/><Relationship Id="rId1" Type="http://schemas.openxmlformats.org/officeDocument/2006/relationships/notesMaster" Target="../notesMasters/notesMaster1.xml"/><Relationship Id="rId4" Type="http://schemas.openxmlformats.org/officeDocument/2006/relationships/hyperlink" Target="https://journals.aps.org/pr/pdf/10.1103/PhysRev.74.975"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8" Type="http://schemas.openxmlformats.org/officeDocument/2006/relationships/hyperlink" Target="https://en.wikipedia.org/wiki/Innsbruck" TargetMode="External"/><Relationship Id="rId3" Type="http://schemas.openxmlformats.org/officeDocument/2006/relationships/hyperlink" Target="https://en.wikipedia.org/wiki/Marietta_Blau" TargetMode="External"/><Relationship Id="rId7" Type="http://schemas.openxmlformats.org/officeDocument/2006/relationships/hyperlink" Target="https://en.wikipedia.org/wiki/Hafelekarspitze" TargetMode="External"/><Relationship Id="rId2" Type="http://schemas.openxmlformats.org/officeDocument/2006/relationships/slide" Target="../slides/slide24.xml"/><Relationship Id="rId1" Type="http://schemas.openxmlformats.org/officeDocument/2006/relationships/notesMaster" Target="../notesMasters/notesMaster1.xml"/><Relationship Id="rId6" Type="http://schemas.openxmlformats.org/officeDocument/2006/relationships/hyperlink" Target="https://en.wikipedia.org/wiki/Cosmic_radiation" TargetMode="External"/><Relationship Id="rId5" Type="http://schemas.openxmlformats.org/officeDocument/2006/relationships/hyperlink" Target="https://en.wikipedia.org/wiki/Spallation" TargetMode="External"/><Relationship Id="rId4" Type="http://schemas.openxmlformats.org/officeDocument/2006/relationships/hyperlink" Target="https://en.wikipedia.org/wiki/Hertha_Wambacher" TargetMode="External"/></Relationships>
</file>

<file path=ppt/notesSlides/_rels/notesSlide9.xml.rels><?xml version="1.0" encoding="UTF-8" standalone="yes"?>
<Relationships xmlns="http://schemas.openxmlformats.org/package/2006/relationships"><Relationship Id="rId8" Type="http://schemas.openxmlformats.org/officeDocument/2006/relationships/hyperlink" Target="https://en.wikipedia.org/wiki/Innsbruck" TargetMode="External"/><Relationship Id="rId3" Type="http://schemas.openxmlformats.org/officeDocument/2006/relationships/hyperlink" Target="https://en.wikipedia.org/wiki/Marietta_Blau" TargetMode="External"/><Relationship Id="rId7" Type="http://schemas.openxmlformats.org/officeDocument/2006/relationships/hyperlink" Target="https://en.wikipedia.org/wiki/Hafelekarspitze" TargetMode="External"/><Relationship Id="rId2" Type="http://schemas.openxmlformats.org/officeDocument/2006/relationships/slide" Target="../slides/slide25.xml"/><Relationship Id="rId1" Type="http://schemas.openxmlformats.org/officeDocument/2006/relationships/notesMaster" Target="../notesMasters/notesMaster1.xml"/><Relationship Id="rId6" Type="http://schemas.openxmlformats.org/officeDocument/2006/relationships/hyperlink" Target="https://en.wikipedia.org/wiki/Cosmic_radiation" TargetMode="External"/><Relationship Id="rId5" Type="http://schemas.openxmlformats.org/officeDocument/2006/relationships/hyperlink" Target="https://en.wikipedia.org/wiki/Spallation" TargetMode="External"/><Relationship Id="rId4" Type="http://schemas.openxmlformats.org/officeDocument/2006/relationships/hyperlink" Target="https://en.wikipedia.org/wiki/Hertha_Wambacher"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ABF4CE77-8B35-460F-BCAA-01C103BE7135}" type="slidenum">
              <a:rPr lang="pt-BR" smtClean="0"/>
              <a:t>1</a:t>
            </a:fld>
            <a:endParaRPr lang="pt-BR" dirty="0"/>
          </a:p>
        </p:txBody>
      </p:sp>
    </p:spTree>
    <p:extLst>
      <p:ext uri="{BB962C8B-B14F-4D97-AF65-F5344CB8AC3E}">
        <p14:creationId xmlns:p14="http://schemas.microsoft.com/office/powerpoint/2010/main" val="8851316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8B03DA-F413-573A-F524-AD2D3ECB1890}"/>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F80C414E-3D64-1D5D-5123-6D2B13DC659E}"/>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C8560D0F-96AD-BCEE-29F6-69944A71E134}"/>
              </a:ext>
            </a:extLst>
          </p:cNvPr>
          <p:cNvSpPr>
            <a:spLocks noGrp="1"/>
          </p:cNvSpPr>
          <p:nvPr>
            <p:ph type="body" idx="1"/>
          </p:nvPr>
        </p:nvSpPr>
        <p:spPr/>
        <p:txBody>
          <a:bodyPr/>
          <a:lstStyle/>
          <a:p>
            <a:endParaRPr lang="pt-BR" dirty="0"/>
          </a:p>
        </p:txBody>
      </p:sp>
      <p:sp>
        <p:nvSpPr>
          <p:cNvPr id="4" name="Espaço Reservado para Número de Slide 3">
            <a:extLst>
              <a:ext uri="{FF2B5EF4-FFF2-40B4-BE49-F238E27FC236}">
                <a16:creationId xmlns:a16="http://schemas.microsoft.com/office/drawing/2014/main" id="{CEE8758C-262E-35F1-2854-877502C58EF2}"/>
              </a:ext>
            </a:extLst>
          </p:cNvPr>
          <p:cNvSpPr>
            <a:spLocks noGrp="1"/>
          </p:cNvSpPr>
          <p:nvPr>
            <p:ph type="sldNum" sz="quarter" idx="5"/>
          </p:nvPr>
        </p:nvSpPr>
        <p:spPr/>
        <p:txBody>
          <a:bodyPr/>
          <a:lstStyle/>
          <a:p>
            <a:fld id="{ABF4CE77-8B35-460F-BCAA-01C103BE7135}" type="slidenum">
              <a:rPr lang="pt-BR" smtClean="0"/>
              <a:t>28</a:t>
            </a:fld>
            <a:endParaRPr lang="pt-BR" dirty="0"/>
          </a:p>
        </p:txBody>
      </p:sp>
    </p:spTree>
    <p:extLst>
      <p:ext uri="{BB962C8B-B14F-4D97-AF65-F5344CB8AC3E}">
        <p14:creationId xmlns:p14="http://schemas.microsoft.com/office/powerpoint/2010/main" val="1262376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Acelerador da Universidade de Cambridge</a:t>
            </a:r>
          </a:p>
        </p:txBody>
      </p:sp>
      <p:sp>
        <p:nvSpPr>
          <p:cNvPr id="4" name="Espaço Reservado para Número de Slide 3"/>
          <p:cNvSpPr>
            <a:spLocks noGrp="1"/>
          </p:cNvSpPr>
          <p:nvPr>
            <p:ph type="sldNum" sz="quarter" idx="5"/>
          </p:nvPr>
        </p:nvSpPr>
        <p:spPr/>
        <p:txBody>
          <a:bodyPr/>
          <a:lstStyle/>
          <a:p>
            <a:fld id="{ABF4CE77-8B35-460F-BCAA-01C103BE7135}" type="slidenum">
              <a:rPr lang="pt-BR" smtClean="0"/>
              <a:t>31</a:t>
            </a:fld>
            <a:endParaRPr lang="pt-BR" dirty="0"/>
          </a:p>
        </p:txBody>
      </p:sp>
    </p:spTree>
    <p:extLst>
      <p:ext uri="{BB962C8B-B14F-4D97-AF65-F5344CB8AC3E}">
        <p14:creationId xmlns:p14="http://schemas.microsoft.com/office/powerpoint/2010/main" val="41024843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ABF4CE77-8B35-460F-BCAA-01C103BE7135}" type="slidenum">
              <a:rPr lang="pt-BR" smtClean="0"/>
              <a:t>33</a:t>
            </a:fld>
            <a:endParaRPr lang="pt-BR" dirty="0"/>
          </a:p>
        </p:txBody>
      </p:sp>
    </p:spTree>
    <p:extLst>
      <p:ext uri="{BB962C8B-B14F-4D97-AF65-F5344CB8AC3E}">
        <p14:creationId xmlns:p14="http://schemas.microsoft.com/office/powerpoint/2010/main" val="33558756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n-US" sz="1200" b="1" dirty="0">
                <a:latin typeface="Arial" panose="020B0604020202020204" pitchFamily="34" charset="0"/>
                <a:cs typeface="Arial" panose="020B0604020202020204" pitchFamily="34" charset="0"/>
              </a:rPr>
              <a:t>Six similar tracks of lower mass particles  out of 800 tracks. Estimates of the mass: between 100 me and 230 me from grain counting, and 350 me from coulomb scattering.</a:t>
            </a:r>
          </a:p>
          <a:p>
            <a:r>
              <a:rPr lang="en-US" sz="1200" b="1" dirty="0">
                <a:latin typeface="Arial" panose="020B0604020202020204" pitchFamily="34" charset="0"/>
                <a:cs typeface="Arial" panose="020B0604020202020204" pitchFamily="34" charset="0"/>
              </a:rPr>
              <a:t>Confirming </a:t>
            </a:r>
            <a:r>
              <a:rPr lang="en-US" sz="1200" b="1" dirty="0" err="1">
                <a:latin typeface="Arial" panose="020B0604020202020204" pitchFamily="34" charset="0"/>
                <a:cs typeface="Arial" panose="020B0604020202020204" pitchFamily="34" charset="0"/>
              </a:rPr>
              <a:t>Rasetti’s</a:t>
            </a:r>
            <a:r>
              <a:rPr lang="en-US" sz="1200" b="1" dirty="0">
                <a:latin typeface="Arial" panose="020B0604020202020204" pitchFamily="34" charset="0"/>
                <a:cs typeface="Arial" panose="020B0604020202020204" pitchFamily="34" charset="0"/>
              </a:rPr>
              <a:t> results and the theoretical prediction of Araki and Tomonaga: negative mesons at the end of the range have a high probability of being captured by the nucleus. Positive mesons </a:t>
            </a:r>
            <a:r>
              <a:rPr lang="en-US" sz="1200" b="1" dirty="0" err="1">
                <a:latin typeface="Arial" panose="020B0604020202020204" pitchFamily="34" charset="0"/>
                <a:cs typeface="Arial" panose="020B0604020202020204" pitchFamily="34" charset="0"/>
              </a:rPr>
              <a:t>sugger</a:t>
            </a:r>
            <a:r>
              <a:rPr lang="en-US" sz="1200" b="1" dirty="0">
                <a:latin typeface="Arial" panose="020B0604020202020204" pitchFamily="34" charset="0"/>
                <a:cs typeface="Arial" panose="020B0604020202020204" pitchFamily="34" charset="0"/>
              </a:rPr>
              <a:t> decay near</a:t>
            </a:r>
            <a:endParaRPr lang="pt-BR" b="1" dirty="0"/>
          </a:p>
        </p:txBody>
      </p:sp>
      <p:sp>
        <p:nvSpPr>
          <p:cNvPr id="4" name="Espaço Reservado para Número de Slide 3"/>
          <p:cNvSpPr>
            <a:spLocks noGrp="1"/>
          </p:cNvSpPr>
          <p:nvPr>
            <p:ph type="sldNum" sz="quarter" idx="5"/>
          </p:nvPr>
        </p:nvSpPr>
        <p:spPr/>
        <p:txBody>
          <a:bodyPr/>
          <a:lstStyle/>
          <a:p>
            <a:fld id="{ABF4CE77-8B35-460F-BCAA-01C103BE7135}" type="slidenum">
              <a:rPr lang="pt-BR" smtClean="0"/>
              <a:t>34</a:t>
            </a:fld>
            <a:endParaRPr lang="pt-BR"/>
          </a:p>
        </p:txBody>
      </p:sp>
    </p:spTree>
    <p:extLst>
      <p:ext uri="{BB962C8B-B14F-4D97-AF65-F5344CB8AC3E}">
        <p14:creationId xmlns:p14="http://schemas.microsoft.com/office/powerpoint/2010/main" val="17767276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n-US" dirty="0"/>
          </a:p>
        </p:txBody>
      </p:sp>
      <p:sp>
        <p:nvSpPr>
          <p:cNvPr id="4" name="Espaço Reservado para Número de Slide 3"/>
          <p:cNvSpPr>
            <a:spLocks noGrp="1"/>
          </p:cNvSpPr>
          <p:nvPr>
            <p:ph type="sldNum" sz="quarter" idx="5"/>
          </p:nvPr>
        </p:nvSpPr>
        <p:spPr/>
        <p:txBody>
          <a:bodyPr/>
          <a:lstStyle/>
          <a:p>
            <a:fld id="{ABF4CE77-8B35-460F-BCAA-01C103BE7135}" type="slidenum">
              <a:rPr lang="pt-BR" smtClean="0"/>
              <a:t>39</a:t>
            </a:fld>
            <a:endParaRPr lang="pt-BR"/>
          </a:p>
        </p:txBody>
      </p:sp>
    </p:spTree>
    <p:extLst>
      <p:ext uri="{BB962C8B-B14F-4D97-AF65-F5344CB8AC3E}">
        <p14:creationId xmlns:p14="http://schemas.microsoft.com/office/powerpoint/2010/main" val="569323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algn="l"/>
            <a:r>
              <a:rPr lang="pt-BR" sz="1800" b="0" i="0" u="none" strike="noStrike" baseline="0" dirty="0">
                <a:latin typeface="MinionPro-Regular"/>
              </a:rPr>
              <a:t>“Dinheiro de Sua Majestade”, recontava Lattes. Em sua ida a Londres, de onde embarcaria, Lattes escutou de um membro da embaixada brasileira o seguinte comentário: os aviões das companhias britânicas eram refugo, ou seja, bombardeiros da Segunda Guerra reformados; além disso, a comida servida a bordo era ruim, e as aeromoças pouco atrativas. Sugestão do interlocutor: vá pela brasileira Panair. Razões: aviões novinhos, comida boa e aeromoças bonitas.</a:t>
            </a:r>
            <a:endParaRPr lang="pt-BR" dirty="0"/>
          </a:p>
        </p:txBody>
      </p:sp>
      <p:sp>
        <p:nvSpPr>
          <p:cNvPr id="4" name="Espaço Reservado para Número de Slide 3"/>
          <p:cNvSpPr>
            <a:spLocks noGrp="1"/>
          </p:cNvSpPr>
          <p:nvPr>
            <p:ph type="sldNum" sz="quarter" idx="5"/>
          </p:nvPr>
        </p:nvSpPr>
        <p:spPr/>
        <p:txBody>
          <a:bodyPr/>
          <a:lstStyle/>
          <a:p>
            <a:fld id="{ABF4CE77-8B35-460F-BCAA-01C103BE7135}" type="slidenum">
              <a:rPr lang="pt-BR" smtClean="0"/>
              <a:t>43</a:t>
            </a:fld>
            <a:endParaRPr lang="pt-BR"/>
          </a:p>
        </p:txBody>
      </p:sp>
    </p:spTree>
    <p:extLst>
      <p:ext uri="{BB962C8B-B14F-4D97-AF65-F5344CB8AC3E}">
        <p14:creationId xmlns:p14="http://schemas.microsoft.com/office/powerpoint/2010/main" val="18878182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n-US" sz="1200" b="1" i="0" dirty="0">
                <a:solidFill>
                  <a:srgbClr val="202122"/>
                </a:solidFill>
                <a:effectLst/>
              </a:rPr>
              <a:t>Gardner, E., Lattes, C. M. G. (1948). «</a:t>
            </a:r>
            <a:r>
              <a:rPr lang="en-US" sz="1200" b="1" i="1" dirty="0">
                <a:solidFill>
                  <a:srgbClr val="202122"/>
                </a:solidFill>
                <a:effectLst/>
              </a:rPr>
              <a:t>Production of mesons by the 184-inch Berkeley cyclotron</a:t>
            </a:r>
            <a:r>
              <a:rPr lang="en-US" sz="1200" b="1" i="0" dirty="0">
                <a:solidFill>
                  <a:srgbClr val="202122"/>
                </a:solidFill>
                <a:effectLst/>
              </a:rPr>
              <a:t>». </a:t>
            </a:r>
            <a:r>
              <a:rPr lang="en-US" sz="1200" b="1" i="1" u="none" strike="noStrike" dirty="0">
                <a:solidFill>
                  <a:srgbClr val="3366CC"/>
                </a:solidFill>
                <a:effectLst/>
                <a:hlinkClick r:id="rId3" tooltip="Science (journal)"/>
              </a:rPr>
              <a:t>Science</a:t>
            </a:r>
            <a:r>
              <a:rPr lang="en-US" sz="1200" b="1" i="0" dirty="0">
                <a:solidFill>
                  <a:srgbClr val="202122"/>
                </a:solidFill>
                <a:effectLst/>
              </a:rPr>
              <a:t>. 107 (2776): 270–271 </a:t>
            </a:r>
            <a:r>
              <a:rPr lang="pt-BR" b="0" i="0" u="sng" dirty="0">
                <a:solidFill>
                  <a:srgbClr val="595959"/>
                </a:solidFill>
                <a:effectLst/>
                <a:latin typeface="roboto" panose="02000000000000000000" pitchFamily="2" charset="0"/>
                <a:hlinkClick r:id="rId4"/>
              </a:rPr>
              <a:t>DOI: 10.1126/science.107.2776.27</a:t>
            </a:r>
            <a:endParaRPr lang="en-US" sz="1200" b="1" i="0" dirty="0">
              <a:solidFill>
                <a:srgbClr val="202122"/>
              </a:solidFill>
              <a:effectLst/>
            </a:endParaRPr>
          </a:p>
          <a:p>
            <a:pPr algn="l">
              <a:lnSpc>
                <a:spcPts val="2400"/>
              </a:lnSpc>
              <a:buNone/>
            </a:pPr>
            <a:r>
              <a:rPr lang="en-US" b="1" i="0" dirty="0">
                <a:solidFill>
                  <a:srgbClr val="000000"/>
                </a:solidFill>
                <a:effectLst/>
                <a:latin typeface="Noto Sans" panose="020B0502040504020204" pitchFamily="34" charset="0"/>
              </a:rPr>
              <a:t>Positive Mesons Produced by the 184-Inch Berkeley Cyclotron, </a:t>
            </a:r>
            <a:r>
              <a:rPr lang="en-US" b="0" i="0" dirty="0">
                <a:solidFill>
                  <a:srgbClr val="00538B"/>
                </a:solidFill>
                <a:effectLst/>
                <a:latin typeface="Noto Sans" panose="020B0502040504020204" pitchFamily="34" charset="0"/>
                <a:hlinkClick r:id="rId5"/>
              </a:rPr>
              <a:t>John Burfening</a:t>
            </a:r>
            <a:r>
              <a:rPr lang="en-US" b="0" i="0" baseline="30000" dirty="0">
                <a:solidFill>
                  <a:srgbClr val="000000"/>
                </a:solidFill>
                <a:effectLst/>
                <a:latin typeface="Noto Sans" panose="020B0502040504020204" pitchFamily="34" charset="0"/>
              </a:rPr>
              <a:t>*</a:t>
            </a:r>
            <a:r>
              <a:rPr lang="en-US" b="0" i="0" dirty="0">
                <a:solidFill>
                  <a:srgbClr val="000000"/>
                </a:solidFill>
                <a:effectLst/>
                <a:latin typeface="Noto Sans" panose="020B0502040504020204" pitchFamily="34" charset="0"/>
              </a:rPr>
              <a:t>, </a:t>
            </a:r>
            <a:r>
              <a:rPr lang="en-US" b="0" i="0" dirty="0">
                <a:solidFill>
                  <a:srgbClr val="00538B"/>
                </a:solidFill>
                <a:effectLst/>
                <a:latin typeface="Noto Sans" panose="020B0502040504020204" pitchFamily="34" charset="0"/>
                <a:hlinkClick r:id="rId6"/>
              </a:rPr>
              <a:t>Eugene Gardner</a:t>
            </a:r>
            <a:r>
              <a:rPr lang="en-US" b="0" i="0" dirty="0">
                <a:solidFill>
                  <a:srgbClr val="000000"/>
                </a:solidFill>
                <a:effectLst/>
                <a:latin typeface="Noto Sans" panose="020B0502040504020204" pitchFamily="34" charset="0"/>
              </a:rPr>
              <a:t>, and </a:t>
            </a:r>
            <a:r>
              <a:rPr lang="en-US" b="0" i="0" dirty="0">
                <a:solidFill>
                  <a:srgbClr val="00538B"/>
                </a:solidFill>
                <a:effectLst/>
                <a:latin typeface="Noto Sans" panose="020B0502040504020204" pitchFamily="34" charset="0"/>
                <a:hlinkClick r:id="rId7"/>
              </a:rPr>
              <a:t>C. M. G. Lattes</a:t>
            </a:r>
            <a:r>
              <a:rPr lang="en-US" b="0" i="0" baseline="30000" dirty="0">
                <a:solidFill>
                  <a:srgbClr val="000000"/>
                </a:solidFill>
                <a:effectLst/>
                <a:latin typeface="Noto Sans" panose="020B0502040504020204" pitchFamily="34" charset="0"/>
              </a:rPr>
              <a:t>†, </a:t>
            </a:r>
            <a:r>
              <a:rPr lang="en-US" b="1" i="0" dirty="0" err="1">
                <a:solidFill>
                  <a:srgbClr val="FFFFFF"/>
                </a:solidFill>
                <a:effectLst/>
                <a:latin typeface="Noto Sans" panose="020B0502040504020204" pitchFamily="34" charset="0"/>
                <a:hlinkClick r:id="rId8"/>
              </a:rPr>
              <a:t>PDF</a:t>
            </a:r>
            <a:r>
              <a:rPr lang="en-US" b="0" i="0" dirty="0" err="1">
                <a:solidFill>
                  <a:srgbClr val="000000"/>
                </a:solidFill>
                <a:effectLst/>
                <a:latin typeface="Noto Sans" panose="020B0502040504020204" pitchFamily="34" charset="0"/>
              </a:rPr>
              <a:t>Share</a:t>
            </a:r>
            <a:r>
              <a:rPr lang="en-US" b="0" i="0" dirty="0">
                <a:solidFill>
                  <a:srgbClr val="000000"/>
                </a:solidFill>
                <a:effectLst/>
                <a:latin typeface="Noto Sans" panose="020B0502040504020204" pitchFamily="34" charset="0"/>
              </a:rPr>
              <a:t>, Phys. Rev. </a:t>
            </a:r>
            <a:r>
              <a:rPr lang="en-US" b="1" i="0" dirty="0">
                <a:solidFill>
                  <a:srgbClr val="000000"/>
                </a:solidFill>
                <a:effectLst/>
                <a:latin typeface="Noto Sans" panose="020B0502040504020204" pitchFamily="34" charset="0"/>
              </a:rPr>
              <a:t>75</a:t>
            </a:r>
            <a:r>
              <a:rPr lang="en-US" b="0" i="0" dirty="0">
                <a:solidFill>
                  <a:srgbClr val="000000"/>
                </a:solidFill>
                <a:effectLst/>
                <a:latin typeface="Noto Sans" panose="020B0502040504020204" pitchFamily="34" charset="0"/>
              </a:rPr>
              <a:t>, 382 – </a:t>
            </a:r>
            <a:r>
              <a:rPr lang="en-US" b="1" i="0" dirty="0">
                <a:solidFill>
                  <a:srgbClr val="000000"/>
                </a:solidFill>
                <a:effectLst/>
                <a:latin typeface="Noto Sans" panose="020B0502040504020204" pitchFamily="34" charset="0"/>
              </a:rPr>
              <a:t>Published 1 February, 1949</a:t>
            </a:r>
            <a:endParaRPr lang="en-US" b="0" i="0" dirty="0">
              <a:solidFill>
                <a:srgbClr val="000000"/>
              </a:solidFill>
              <a:effectLst/>
              <a:latin typeface="Noto Sans" panose="020B0502040504020204" pitchFamily="34" charset="0"/>
            </a:endParaRPr>
          </a:p>
          <a:p>
            <a:pPr algn="l">
              <a:lnSpc>
                <a:spcPts val="1500"/>
              </a:lnSpc>
            </a:pPr>
            <a:r>
              <a:rPr lang="en-US" b="0" i="0" dirty="0">
                <a:solidFill>
                  <a:srgbClr val="000000"/>
                </a:solidFill>
                <a:effectLst/>
                <a:latin typeface="Noto Sans" panose="020B0502040504020204" pitchFamily="34" charset="0"/>
              </a:rPr>
              <a:t>DOI: https://doi.org/10.1103/PhysRev.75.382</a:t>
            </a:r>
          </a:p>
          <a:p>
            <a:endParaRPr lang="pt-BR" dirty="0"/>
          </a:p>
        </p:txBody>
      </p:sp>
      <p:sp>
        <p:nvSpPr>
          <p:cNvPr id="4" name="Espaço Reservado para Número de Slide 3"/>
          <p:cNvSpPr>
            <a:spLocks noGrp="1"/>
          </p:cNvSpPr>
          <p:nvPr>
            <p:ph type="sldNum" sz="quarter" idx="5"/>
          </p:nvPr>
        </p:nvSpPr>
        <p:spPr/>
        <p:txBody>
          <a:bodyPr/>
          <a:lstStyle/>
          <a:p>
            <a:fld id="{ABF4CE77-8B35-460F-BCAA-01C103BE7135}" type="slidenum">
              <a:rPr lang="pt-BR" smtClean="0"/>
              <a:t>53</a:t>
            </a:fld>
            <a:endParaRPr lang="pt-BR"/>
          </a:p>
        </p:txBody>
      </p:sp>
    </p:spTree>
    <p:extLst>
      <p:ext uri="{BB962C8B-B14F-4D97-AF65-F5344CB8AC3E}">
        <p14:creationId xmlns:p14="http://schemas.microsoft.com/office/powerpoint/2010/main" val="3286752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200" u="sng" dirty="0">
                <a:solidFill>
                  <a:srgbClr val="0563C1"/>
                </a:solidFill>
                <a:effectLst/>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DOI</a:t>
            </a:r>
            <a:r>
              <a:rPr lang="pt-BR" sz="1200" u="sng" dirty="0">
                <a:effectLst/>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 10.1126/science.107.2776.27</a:t>
            </a:r>
            <a:endParaRPr lang="en-US" sz="1200" dirty="0">
              <a:effectLst/>
              <a:latin typeface="Arial" panose="020B0604020202020204" pitchFamily="34" charset="0"/>
              <a:cs typeface="Arial" panose="020B0604020202020204" pitchFamily="34" charset="0"/>
            </a:endParaRPr>
          </a:p>
          <a:p>
            <a:endParaRPr lang="en-US" dirty="0"/>
          </a:p>
        </p:txBody>
      </p:sp>
      <p:sp>
        <p:nvSpPr>
          <p:cNvPr id="4" name="Espaço Reservado para Número de Slide 3"/>
          <p:cNvSpPr>
            <a:spLocks noGrp="1"/>
          </p:cNvSpPr>
          <p:nvPr>
            <p:ph type="sldNum" sz="quarter" idx="5"/>
          </p:nvPr>
        </p:nvSpPr>
        <p:spPr/>
        <p:txBody>
          <a:bodyPr/>
          <a:lstStyle/>
          <a:p>
            <a:fld id="{ABF4CE77-8B35-460F-BCAA-01C103BE7135}" type="slidenum">
              <a:rPr lang="pt-BR" smtClean="0"/>
              <a:t>54</a:t>
            </a:fld>
            <a:endParaRPr lang="pt-BR"/>
          </a:p>
        </p:txBody>
      </p:sp>
    </p:spTree>
    <p:extLst>
      <p:ext uri="{BB962C8B-B14F-4D97-AF65-F5344CB8AC3E}">
        <p14:creationId xmlns:p14="http://schemas.microsoft.com/office/powerpoint/2010/main" val="369381689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algn="l">
              <a:lnSpc>
                <a:spcPts val="2400"/>
              </a:lnSpc>
              <a:buNone/>
            </a:pPr>
            <a:r>
              <a:rPr lang="en-US" b="1" i="0" dirty="0">
                <a:solidFill>
                  <a:srgbClr val="000000"/>
                </a:solidFill>
                <a:effectLst/>
                <a:latin typeface="Noto Sans" panose="020B0502040504020204" pitchFamily="34" charset="0"/>
              </a:rPr>
              <a:t>Positive Mesons Produced by the 184-Inch Berkeley </a:t>
            </a:r>
            <a:r>
              <a:rPr lang="en-US" b="1" i="0" dirty="0" err="1">
                <a:solidFill>
                  <a:srgbClr val="000000"/>
                </a:solidFill>
                <a:effectLst/>
                <a:latin typeface="Noto Sans" panose="020B0502040504020204" pitchFamily="34" charset="0"/>
              </a:rPr>
              <a:t>Cyclotronm</a:t>
            </a:r>
            <a:r>
              <a:rPr lang="en-US" b="1" i="0" dirty="0">
                <a:solidFill>
                  <a:srgbClr val="000000"/>
                </a:solidFill>
                <a:effectLst/>
                <a:latin typeface="Noto Sans" panose="020B0502040504020204" pitchFamily="34" charset="0"/>
              </a:rPr>
              <a:t>, </a:t>
            </a:r>
            <a:r>
              <a:rPr lang="en-US" b="0" i="0" dirty="0">
                <a:solidFill>
                  <a:srgbClr val="00538B"/>
                </a:solidFill>
                <a:effectLst/>
                <a:latin typeface="Noto Sans" panose="020B0502040504020204" pitchFamily="34" charset="0"/>
                <a:hlinkClick r:id="rId3"/>
              </a:rPr>
              <a:t>John Burfening</a:t>
            </a:r>
            <a:r>
              <a:rPr lang="en-US" b="0" i="0" baseline="30000" dirty="0">
                <a:solidFill>
                  <a:srgbClr val="000000"/>
                </a:solidFill>
                <a:effectLst/>
                <a:latin typeface="Noto Sans" panose="020B0502040504020204" pitchFamily="34" charset="0"/>
              </a:rPr>
              <a:t>*</a:t>
            </a:r>
            <a:r>
              <a:rPr lang="en-US" b="0" i="0" dirty="0">
                <a:solidFill>
                  <a:srgbClr val="000000"/>
                </a:solidFill>
                <a:effectLst/>
                <a:latin typeface="Noto Sans" panose="020B0502040504020204" pitchFamily="34" charset="0"/>
              </a:rPr>
              <a:t>, </a:t>
            </a:r>
            <a:r>
              <a:rPr lang="en-US" b="0" i="0" dirty="0">
                <a:solidFill>
                  <a:srgbClr val="00538B"/>
                </a:solidFill>
                <a:effectLst/>
                <a:latin typeface="Noto Sans" panose="020B0502040504020204" pitchFamily="34" charset="0"/>
                <a:hlinkClick r:id="rId4"/>
              </a:rPr>
              <a:t>Eugene Gardner</a:t>
            </a:r>
            <a:r>
              <a:rPr lang="en-US" b="0" i="0" dirty="0">
                <a:solidFill>
                  <a:srgbClr val="000000"/>
                </a:solidFill>
                <a:effectLst/>
                <a:latin typeface="Noto Sans" panose="020B0502040504020204" pitchFamily="34" charset="0"/>
              </a:rPr>
              <a:t>, and </a:t>
            </a:r>
            <a:r>
              <a:rPr lang="en-US" b="0" i="0" dirty="0">
                <a:solidFill>
                  <a:srgbClr val="00538B"/>
                </a:solidFill>
                <a:effectLst/>
                <a:latin typeface="Noto Sans" panose="020B0502040504020204" pitchFamily="34" charset="0"/>
                <a:hlinkClick r:id="rId5"/>
              </a:rPr>
              <a:t>C. M. G. Lattes</a:t>
            </a:r>
            <a:r>
              <a:rPr lang="en-US" b="0" i="0" baseline="30000" dirty="0">
                <a:solidFill>
                  <a:srgbClr val="000000"/>
                </a:solidFill>
                <a:effectLst/>
                <a:latin typeface="Noto Sans" panose="020B0502040504020204" pitchFamily="34" charset="0"/>
              </a:rPr>
              <a:t>†, , </a:t>
            </a:r>
            <a:r>
              <a:rPr lang="en-US" b="0" i="0" baseline="0" dirty="0">
                <a:solidFill>
                  <a:srgbClr val="000000"/>
                </a:solidFill>
                <a:effectLst/>
                <a:latin typeface="Noto Sans" panose="020B0502040504020204" pitchFamily="34" charset="0"/>
              </a:rPr>
              <a:t>,</a:t>
            </a:r>
            <a:r>
              <a:rPr lang="en-US" b="1" i="0" dirty="0" err="1">
                <a:solidFill>
                  <a:srgbClr val="FFFFFF"/>
                </a:solidFill>
                <a:effectLst/>
                <a:latin typeface="Noto Sans" panose="020B0502040504020204" pitchFamily="34" charset="0"/>
                <a:hlinkClick r:id="rId6"/>
              </a:rPr>
              <a:t>PDF</a:t>
            </a:r>
            <a:r>
              <a:rPr lang="en-US" b="0" i="0" dirty="0" err="1">
                <a:solidFill>
                  <a:srgbClr val="000000"/>
                </a:solidFill>
                <a:effectLst/>
                <a:latin typeface="Noto Sans" panose="020B0502040504020204" pitchFamily="34" charset="0"/>
              </a:rPr>
              <a:t>Share</a:t>
            </a:r>
            <a:r>
              <a:rPr lang="en-US" b="0" i="0" dirty="0">
                <a:solidFill>
                  <a:srgbClr val="000000"/>
                </a:solidFill>
                <a:effectLst/>
                <a:latin typeface="Noto Sans" panose="020B0502040504020204" pitchFamily="34" charset="0"/>
              </a:rPr>
              <a:t>, , Phys. Rev. </a:t>
            </a:r>
            <a:r>
              <a:rPr lang="en-US" b="1" i="0" dirty="0">
                <a:solidFill>
                  <a:srgbClr val="000000"/>
                </a:solidFill>
                <a:effectLst/>
                <a:latin typeface="Noto Sans" panose="020B0502040504020204" pitchFamily="34" charset="0"/>
              </a:rPr>
              <a:t>75</a:t>
            </a:r>
            <a:r>
              <a:rPr lang="en-US" b="0" i="0" dirty="0">
                <a:solidFill>
                  <a:srgbClr val="000000"/>
                </a:solidFill>
                <a:effectLst/>
                <a:latin typeface="Noto Sans" panose="020B0502040504020204" pitchFamily="34" charset="0"/>
              </a:rPr>
              <a:t>, 382 – </a:t>
            </a:r>
            <a:r>
              <a:rPr lang="en-US" b="1" i="0" dirty="0">
                <a:solidFill>
                  <a:srgbClr val="000000"/>
                </a:solidFill>
                <a:effectLst/>
                <a:latin typeface="Noto Sans" panose="020B0502040504020204" pitchFamily="34" charset="0"/>
              </a:rPr>
              <a:t>Published 1 February, 1949</a:t>
            </a:r>
            <a:endParaRPr lang="en-US" b="0" i="0" dirty="0">
              <a:solidFill>
                <a:srgbClr val="000000"/>
              </a:solidFill>
              <a:effectLst/>
              <a:latin typeface="Noto Sans" panose="020B0502040504020204" pitchFamily="34" charset="0"/>
            </a:endParaRPr>
          </a:p>
          <a:p>
            <a:pPr algn="l">
              <a:lnSpc>
                <a:spcPts val="1500"/>
              </a:lnSpc>
            </a:pPr>
            <a:r>
              <a:rPr lang="en-US" b="0" i="0" dirty="0">
                <a:solidFill>
                  <a:srgbClr val="000000"/>
                </a:solidFill>
                <a:effectLst/>
                <a:latin typeface="Noto Sans" panose="020B0502040504020204" pitchFamily="34" charset="0"/>
              </a:rPr>
              <a:t>DOI: https://doi.org/10.1103/PhysRev.75.382</a:t>
            </a:r>
          </a:p>
          <a:p>
            <a:endParaRPr lang="en-US" dirty="0"/>
          </a:p>
        </p:txBody>
      </p:sp>
      <p:sp>
        <p:nvSpPr>
          <p:cNvPr id="4" name="Espaço Reservado para Número de Slide 3"/>
          <p:cNvSpPr>
            <a:spLocks noGrp="1"/>
          </p:cNvSpPr>
          <p:nvPr>
            <p:ph type="sldNum" sz="quarter" idx="5"/>
          </p:nvPr>
        </p:nvSpPr>
        <p:spPr/>
        <p:txBody>
          <a:bodyPr/>
          <a:lstStyle/>
          <a:p>
            <a:fld id="{ABF4CE77-8B35-460F-BCAA-01C103BE7135}" type="slidenum">
              <a:rPr lang="pt-BR" smtClean="0"/>
              <a:t>59</a:t>
            </a:fld>
            <a:endParaRPr lang="pt-BR"/>
          </a:p>
        </p:txBody>
      </p:sp>
    </p:spTree>
    <p:extLst>
      <p:ext uri="{BB962C8B-B14F-4D97-AF65-F5344CB8AC3E}">
        <p14:creationId xmlns:p14="http://schemas.microsoft.com/office/powerpoint/2010/main" val="283346568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n-US" sz="1200" b="0" i="0" u="none" strike="noStrike" baseline="0" dirty="0">
                <a:latin typeface="Arial" panose="020B0604020202020204" pitchFamily="34" charset="0"/>
                <a:cs typeface="Arial" panose="020B0604020202020204" pitchFamily="34" charset="0"/>
              </a:rPr>
              <a:t>The heavy tracks on the lefthand side are due to protons from the target. They are often the most troublesome part of the background.</a:t>
            </a:r>
            <a:endParaRPr lang="en-US" dirty="0"/>
          </a:p>
        </p:txBody>
      </p:sp>
      <p:sp>
        <p:nvSpPr>
          <p:cNvPr id="4" name="Espaço Reservado para Número de Slide 3"/>
          <p:cNvSpPr>
            <a:spLocks noGrp="1"/>
          </p:cNvSpPr>
          <p:nvPr>
            <p:ph type="sldNum" sz="quarter" idx="5"/>
          </p:nvPr>
        </p:nvSpPr>
        <p:spPr/>
        <p:txBody>
          <a:bodyPr/>
          <a:lstStyle/>
          <a:p>
            <a:fld id="{ABF4CE77-8B35-460F-BCAA-01C103BE7135}" type="slidenum">
              <a:rPr lang="pt-BR" smtClean="0"/>
              <a:t>62</a:t>
            </a:fld>
            <a:endParaRPr lang="pt-BR"/>
          </a:p>
        </p:txBody>
      </p:sp>
    </p:spTree>
    <p:extLst>
      <p:ext uri="{BB962C8B-B14F-4D97-AF65-F5344CB8AC3E}">
        <p14:creationId xmlns:p14="http://schemas.microsoft.com/office/powerpoint/2010/main" val="13507943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en-US" dirty="0"/>
          </a:p>
        </p:txBody>
      </p:sp>
      <p:sp>
        <p:nvSpPr>
          <p:cNvPr id="4" name="Espaço Reservado para Número de Slide 3"/>
          <p:cNvSpPr>
            <a:spLocks noGrp="1"/>
          </p:cNvSpPr>
          <p:nvPr>
            <p:ph type="sldNum" sz="quarter" idx="5"/>
          </p:nvPr>
        </p:nvSpPr>
        <p:spPr/>
        <p:txBody>
          <a:bodyPr/>
          <a:lstStyle/>
          <a:p>
            <a:fld id="{ABF4CE77-8B35-460F-BCAA-01C103BE7135}" type="slidenum">
              <a:rPr lang="pt-BR" smtClean="0"/>
              <a:t>9</a:t>
            </a:fld>
            <a:endParaRPr lang="pt-BR"/>
          </a:p>
        </p:txBody>
      </p:sp>
    </p:spTree>
    <p:extLst>
      <p:ext uri="{BB962C8B-B14F-4D97-AF65-F5344CB8AC3E}">
        <p14:creationId xmlns:p14="http://schemas.microsoft.com/office/powerpoint/2010/main" val="6594173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en-US" b="0" i="0" dirty="0">
                <a:solidFill>
                  <a:srgbClr val="1A1A1A"/>
                </a:solidFill>
                <a:effectLst/>
                <a:latin typeface="Helvetica" panose="020B0604020202020204" pitchFamily="34" charset="0"/>
              </a:rPr>
              <a:t>Late last January, an ambitious cosmic‐ray experiment conducted by scientists from fourteen nations and sponsored jointly by the National Science Foundation and the Office of Naval Research was set in motion from the flight deck of the “USS Valley Forge”, then cruising just east of the Leeward Islands and the Caribbean. The object was to send two Navy Skyhook balloons of unprecedented size to an altitude of 18–22 miles and to keep them aloft for two full days. Each balloon was to carry in its gondola an 800‐pound stack of photographic emulsion sheets for recording primary cosmic‐ray events involving energies as high as 1015 electron volts—energies thousands of times greater than are available in the world's largest high‐energy accelerators. The Caribbean area was chosen because of its proximity to the equator, where the earth's magnetic field serves as a barrier to cosmic rays of energies lower than about 10 BeV, effectively filtering them out.</a:t>
            </a:r>
            <a:endParaRPr lang="pt-BR" dirty="0"/>
          </a:p>
        </p:txBody>
      </p:sp>
      <p:sp>
        <p:nvSpPr>
          <p:cNvPr id="4" name="Espaço Reservado para Número de Slide 3"/>
          <p:cNvSpPr>
            <a:spLocks noGrp="1"/>
          </p:cNvSpPr>
          <p:nvPr>
            <p:ph type="sldNum" sz="quarter" idx="5"/>
          </p:nvPr>
        </p:nvSpPr>
        <p:spPr/>
        <p:txBody>
          <a:bodyPr/>
          <a:lstStyle/>
          <a:p>
            <a:fld id="{ABF4CE77-8B35-460F-BCAA-01C103BE7135}" type="slidenum">
              <a:rPr lang="pt-BR" smtClean="0"/>
              <a:t>69</a:t>
            </a:fld>
            <a:endParaRPr lang="pt-BR"/>
          </a:p>
        </p:txBody>
      </p:sp>
    </p:spTree>
    <p:extLst>
      <p:ext uri="{BB962C8B-B14F-4D97-AF65-F5344CB8AC3E}">
        <p14:creationId xmlns:p14="http://schemas.microsoft.com/office/powerpoint/2010/main" val="5268054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ABF4CE77-8B35-460F-BCAA-01C103BE7135}" type="slidenum">
              <a:rPr lang="pt-BR" smtClean="0"/>
              <a:t>86</a:t>
            </a:fld>
            <a:endParaRPr lang="pt-BR"/>
          </a:p>
        </p:txBody>
      </p:sp>
    </p:spTree>
    <p:extLst>
      <p:ext uri="{BB962C8B-B14F-4D97-AF65-F5344CB8AC3E}">
        <p14:creationId xmlns:p14="http://schemas.microsoft.com/office/powerpoint/2010/main" val="14763547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a:p>
        </p:txBody>
      </p:sp>
      <p:sp>
        <p:nvSpPr>
          <p:cNvPr id="4" name="Espaço Reservado para Número de Slide 3"/>
          <p:cNvSpPr>
            <a:spLocks noGrp="1"/>
          </p:cNvSpPr>
          <p:nvPr>
            <p:ph type="sldNum" sz="quarter" idx="5"/>
          </p:nvPr>
        </p:nvSpPr>
        <p:spPr/>
        <p:txBody>
          <a:bodyPr/>
          <a:lstStyle/>
          <a:p>
            <a:fld id="{ABF4CE77-8B35-460F-BCAA-01C103BE7135}" type="slidenum">
              <a:rPr lang="pt-BR" smtClean="0"/>
              <a:t>87</a:t>
            </a:fld>
            <a:endParaRPr lang="pt-BR"/>
          </a:p>
        </p:txBody>
      </p:sp>
    </p:spTree>
    <p:extLst>
      <p:ext uri="{BB962C8B-B14F-4D97-AF65-F5344CB8AC3E}">
        <p14:creationId xmlns:p14="http://schemas.microsoft.com/office/powerpoint/2010/main" val="6893377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algn="l">
              <a:lnSpc>
                <a:spcPts val="2400"/>
              </a:lnSpc>
              <a:buNone/>
            </a:pPr>
            <a:r>
              <a:rPr lang="en-US" b="1" i="0" dirty="0">
                <a:solidFill>
                  <a:srgbClr val="000000"/>
                </a:solidFill>
                <a:effectLst/>
                <a:latin typeface="Noto Sans" panose="020B0502040504020204" pitchFamily="34" charset="0"/>
              </a:rPr>
              <a:t>On the Multiple Production of Mesons, </a:t>
            </a:r>
            <a:r>
              <a:rPr lang="en-US" b="0" i="0" dirty="0">
                <a:solidFill>
                  <a:srgbClr val="00538B"/>
                </a:solidFill>
                <a:effectLst/>
                <a:latin typeface="Noto Sans" panose="020B0502040504020204" pitchFamily="34" charset="0"/>
                <a:hlinkClick r:id="rId3"/>
              </a:rPr>
              <a:t>G. Wataghin</a:t>
            </a:r>
            <a:r>
              <a:rPr lang="en-US" b="0" i="0" dirty="0">
                <a:solidFill>
                  <a:srgbClr val="00538B"/>
                </a:solidFill>
                <a:effectLst/>
                <a:latin typeface="Noto Sans" panose="020B0502040504020204" pitchFamily="34" charset="0"/>
              </a:rPr>
              <a:t>, </a:t>
            </a:r>
            <a:r>
              <a:rPr lang="en-US" b="1" i="0" dirty="0" err="1">
                <a:solidFill>
                  <a:srgbClr val="FFFFFF"/>
                </a:solidFill>
                <a:effectLst/>
                <a:latin typeface="Noto Sans" panose="020B0502040504020204" pitchFamily="34" charset="0"/>
                <a:hlinkClick r:id="rId4"/>
              </a:rPr>
              <a:t>PDF</a:t>
            </a:r>
            <a:r>
              <a:rPr lang="en-US" b="0" i="0" dirty="0" err="1">
                <a:solidFill>
                  <a:srgbClr val="000000"/>
                </a:solidFill>
                <a:effectLst/>
                <a:latin typeface="Noto Sans" panose="020B0502040504020204" pitchFamily="34" charset="0"/>
              </a:rPr>
              <a:t>Share</a:t>
            </a:r>
            <a:r>
              <a:rPr lang="en-US" b="0" i="0" dirty="0">
                <a:solidFill>
                  <a:srgbClr val="000000"/>
                </a:solidFill>
                <a:effectLst/>
                <a:latin typeface="Noto Sans" panose="020B0502040504020204" pitchFamily="34" charset="0"/>
              </a:rPr>
              <a:t> , Phys. Rev. </a:t>
            </a:r>
            <a:r>
              <a:rPr lang="en-US" b="1" i="0" dirty="0">
                <a:solidFill>
                  <a:srgbClr val="000000"/>
                </a:solidFill>
                <a:effectLst/>
                <a:latin typeface="Noto Sans" panose="020B0502040504020204" pitchFamily="34" charset="0"/>
              </a:rPr>
              <a:t>74</a:t>
            </a:r>
            <a:r>
              <a:rPr lang="en-US" b="0" i="0" dirty="0">
                <a:solidFill>
                  <a:srgbClr val="000000"/>
                </a:solidFill>
                <a:effectLst/>
                <a:latin typeface="Noto Sans" panose="020B0502040504020204" pitchFamily="34" charset="0"/>
              </a:rPr>
              <a:t>, 975 – </a:t>
            </a:r>
            <a:r>
              <a:rPr lang="en-US" b="1" i="0" dirty="0">
                <a:solidFill>
                  <a:srgbClr val="000000"/>
                </a:solidFill>
                <a:effectLst/>
                <a:latin typeface="Noto Sans" panose="020B0502040504020204" pitchFamily="34" charset="0"/>
              </a:rPr>
              <a:t>Published 15 October, 1948, </a:t>
            </a:r>
            <a:r>
              <a:rPr lang="en-US" b="0" i="0" dirty="0">
                <a:solidFill>
                  <a:srgbClr val="000000"/>
                </a:solidFill>
                <a:effectLst/>
                <a:latin typeface="Noto Sans" panose="020B0502040504020204" pitchFamily="34" charset="0"/>
              </a:rPr>
              <a:t>DOI: https://doi.org/10.1103/PhysRev.74.975</a:t>
            </a:r>
          </a:p>
          <a:p>
            <a:endParaRPr lang="pt-BR" dirty="0"/>
          </a:p>
        </p:txBody>
      </p:sp>
      <p:sp>
        <p:nvSpPr>
          <p:cNvPr id="4" name="Espaço Reservado para Número de Slide 3"/>
          <p:cNvSpPr>
            <a:spLocks noGrp="1"/>
          </p:cNvSpPr>
          <p:nvPr>
            <p:ph type="sldNum" sz="quarter" idx="5"/>
          </p:nvPr>
        </p:nvSpPr>
        <p:spPr/>
        <p:txBody>
          <a:bodyPr/>
          <a:lstStyle/>
          <a:p>
            <a:fld id="{ABF4CE77-8B35-460F-BCAA-01C103BE7135}" type="slidenum">
              <a:rPr lang="pt-BR" smtClean="0"/>
              <a:t>10</a:t>
            </a:fld>
            <a:endParaRPr lang="pt-BR"/>
          </a:p>
        </p:txBody>
      </p:sp>
    </p:spTree>
    <p:extLst>
      <p:ext uri="{BB962C8B-B14F-4D97-AF65-F5344CB8AC3E}">
        <p14:creationId xmlns:p14="http://schemas.microsoft.com/office/powerpoint/2010/main" val="10679159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Andrea Wataghin, Gleb Wataghin (3º da esquerda para a direita) e Yolande </a:t>
            </a:r>
            <a:r>
              <a:rPr lang="pt-BR" dirty="0" err="1"/>
              <a:t>Monteux</a:t>
            </a:r>
            <a:r>
              <a:rPr lang="pt-BR" dirty="0"/>
              <a:t> (5ª da esquerda à direita)</a:t>
            </a:r>
          </a:p>
        </p:txBody>
      </p:sp>
      <p:sp>
        <p:nvSpPr>
          <p:cNvPr id="4" name="Espaço Reservado para Número de Slide 3"/>
          <p:cNvSpPr>
            <a:spLocks noGrp="1"/>
          </p:cNvSpPr>
          <p:nvPr>
            <p:ph type="sldNum" sz="quarter" idx="5"/>
          </p:nvPr>
        </p:nvSpPr>
        <p:spPr/>
        <p:txBody>
          <a:bodyPr/>
          <a:lstStyle/>
          <a:p>
            <a:fld id="{ABF4CE77-8B35-460F-BCAA-01C103BE7135}" type="slidenum">
              <a:rPr lang="pt-BR" smtClean="0"/>
              <a:t>14</a:t>
            </a:fld>
            <a:endParaRPr lang="pt-BR"/>
          </a:p>
        </p:txBody>
      </p:sp>
    </p:spTree>
    <p:extLst>
      <p:ext uri="{BB962C8B-B14F-4D97-AF65-F5344CB8AC3E}">
        <p14:creationId xmlns:p14="http://schemas.microsoft.com/office/powerpoint/2010/main" val="14274856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endParaRPr lang="pt-BR" dirty="0"/>
          </a:p>
        </p:txBody>
      </p:sp>
      <p:sp>
        <p:nvSpPr>
          <p:cNvPr id="4" name="Espaço Reservado para Número de Slide 3"/>
          <p:cNvSpPr>
            <a:spLocks noGrp="1"/>
          </p:cNvSpPr>
          <p:nvPr>
            <p:ph type="sldNum" sz="quarter" idx="5"/>
          </p:nvPr>
        </p:nvSpPr>
        <p:spPr/>
        <p:txBody>
          <a:bodyPr/>
          <a:lstStyle/>
          <a:p>
            <a:fld id="{ABF4CE77-8B35-460F-BCAA-01C103BE7135}" type="slidenum">
              <a:rPr lang="pt-BR" smtClean="0"/>
              <a:t>17</a:t>
            </a:fld>
            <a:endParaRPr lang="pt-BR"/>
          </a:p>
        </p:txBody>
      </p:sp>
    </p:spTree>
    <p:extLst>
      <p:ext uri="{BB962C8B-B14F-4D97-AF65-F5344CB8AC3E}">
        <p14:creationId xmlns:p14="http://schemas.microsoft.com/office/powerpoint/2010/main" val="35459247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r>
              <a:rPr lang="pt-BR" dirty="0"/>
              <a:t>Bethe-Bloch </a:t>
            </a:r>
            <a:r>
              <a:rPr lang="pt-BR" dirty="0" err="1"/>
              <a:t>equation</a:t>
            </a:r>
            <a:endParaRPr lang="pt-BR" dirty="0"/>
          </a:p>
        </p:txBody>
      </p:sp>
      <p:sp>
        <p:nvSpPr>
          <p:cNvPr id="4" name="Espaço Reservado para Número de Slide 3"/>
          <p:cNvSpPr>
            <a:spLocks noGrp="1"/>
          </p:cNvSpPr>
          <p:nvPr>
            <p:ph type="sldNum" sz="quarter" idx="5"/>
          </p:nvPr>
        </p:nvSpPr>
        <p:spPr/>
        <p:txBody>
          <a:bodyPr/>
          <a:lstStyle/>
          <a:p>
            <a:fld id="{ABF4CE77-8B35-460F-BCAA-01C103BE7135}" type="slidenum">
              <a:rPr lang="pt-BR" smtClean="0"/>
              <a:t>20</a:t>
            </a:fld>
            <a:endParaRPr lang="pt-BR"/>
          </a:p>
        </p:txBody>
      </p:sp>
    </p:spTree>
    <p:extLst>
      <p:ext uri="{BB962C8B-B14F-4D97-AF65-F5344CB8AC3E}">
        <p14:creationId xmlns:p14="http://schemas.microsoft.com/office/powerpoint/2010/main" val="17031419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131413"/>
                </a:solidFill>
                <a:latin typeface="Arial" panose="020B0604020202020204" pitchFamily="34" charset="0"/>
                <a:cs typeface="Arial" panose="020B0604020202020204" pitchFamily="34" charset="0"/>
              </a:rPr>
              <a:t>They observed particles in the range 100 to 500 MeV/</a:t>
            </a:r>
            <a:r>
              <a:rPr lang="en-US" sz="1200" i="1" dirty="0">
                <a:solidFill>
                  <a:srgbClr val="131413"/>
                </a:solidFill>
                <a:latin typeface="Times New Roman" panose="02020603050405020304" pitchFamily="18" charset="0"/>
                <a:cs typeface="Times New Roman" panose="02020603050405020304" pitchFamily="18" charset="0"/>
              </a:rPr>
              <a:t>c</a:t>
            </a:r>
            <a:r>
              <a:rPr lang="en-US" sz="1200" dirty="0">
                <a:solidFill>
                  <a:srgbClr val="131413"/>
                </a:solidFill>
                <a:latin typeface="Arial" panose="020B0604020202020204" pitchFamily="34" charset="0"/>
                <a:cs typeface="Arial" panose="020B0604020202020204" pitchFamily="34" charset="0"/>
              </a:rPr>
              <a:t>, if they were electrons, they would be relativistic and would lose energy in proportion to their energy and also create an electromagnetic shower.  What they observed was two types of particles: one following the predictions of Bethe and Heitler’s theory and the ones of the second type </a:t>
            </a:r>
            <a:r>
              <a:rPr lang="en-US" sz="1200" dirty="0">
                <a:solidFill>
                  <a:srgbClr val="C00000"/>
                </a:solidFill>
                <a:latin typeface="Arial" panose="020B0604020202020204" pitchFamily="34" charset="0"/>
                <a:cs typeface="Arial" panose="020B0604020202020204" pitchFamily="34" charset="0"/>
              </a:rPr>
              <a:t>were “penetrating”, losing nearly no energy in the Pt plate. </a:t>
            </a:r>
          </a:p>
          <a:p>
            <a:pPr>
              <a:buSzPct val="150000"/>
            </a:pPr>
            <a:r>
              <a:rPr lang="en-US" sz="1200" dirty="0">
                <a:solidFill>
                  <a:srgbClr val="131413"/>
                </a:solidFill>
                <a:latin typeface="Arial" panose="020B0604020202020204" pitchFamily="34" charset="0"/>
                <a:cs typeface="Arial" panose="020B0604020202020204" pitchFamily="34" charset="0"/>
              </a:rPr>
              <a:t>In 1937, </a:t>
            </a:r>
            <a:r>
              <a:rPr lang="en-US" sz="12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Anderson and Neddermeyer </a:t>
            </a:r>
            <a:r>
              <a:rPr lang="en-US" sz="1200" dirty="0">
                <a:solidFill>
                  <a:srgbClr val="131413"/>
                </a:solidFill>
                <a:latin typeface="Arial" panose="020B0604020202020204" pitchFamily="34" charset="0"/>
                <a:cs typeface="Arial" panose="020B0604020202020204" pitchFamily="34" charset="0"/>
              </a:rPr>
              <a:t>made energy loss measurements in a cloud chamber placing a 1-cm platinum plate in it. Measuring the curvature of the tracks on both sides of the plate, they were able to determine the loss in momentum. By studying the energy losses of the particles, they concluded that they were observing </a:t>
            </a:r>
            <a:r>
              <a:rPr lang="en-US" sz="12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“penetrating” particles, losing nearly no energy in the Pt plate.  </a:t>
            </a:r>
          </a:p>
          <a:p>
            <a:pPr>
              <a:buSzPct val="150000"/>
            </a:pPr>
            <a:r>
              <a:rPr lang="en-US" sz="1200" dirty="0">
                <a:latin typeface="Arial" panose="020B0604020202020204" pitchFamily="34" charset="0"/>
                <a:cs typeface="Arial" panose="020B0604020202020204" pitchFamily="34" charset="0"/>
              </a:rPr>
              <a:t>At nearly the same time, </a:t>
            </a:r>
            <a:r>
              <a:rPr lang="en-US" sz="12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Street and Stevenson </a:t>
            </a:r>
            <a:r>
              <a:rPr lang="en-US" sz="1200" dirty="0">
                <a:latin typeface="Arial" panose="020B0604020202020204" pitchFamily="34" charset="0"/>
                <a:cs typeface="Arial" panose="020B0604020202020204" pitchFamily="34" charset="0"/>
              </a:rPr>
              <a:t>reported similar results. They determined the mass of the observed particle measuring both their momentum and ionization. The particle ionized too much to be an electron and traveled too far to be a proton: it could be the meson predicted by Yukawa.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Espaço Reservado para Número de Slide 3"/>
          <p:cNvSpPr>
            <a:spLocks noGrp="1"/>
          </p:cNvSpPr>
          <p:nvPr>
            <p:ph type="sldNum" sz="quarter" idx="5"/>
          </p:nvPr>
        </p:nvSpPr>
        <p:spPr/>
        <p:txBody>
          <a:bodyPr/>
          <a:lstStyle/>
          <a:p>
            <a:fld id="{ABF4CE77-8B35-460F-BCAA-01C103BE7135}" type="slidenum">
              <a:rPr lang="pt-BR" smtClean="0"/>
              <a:t>22</a:t>
            </a:fld>
            <a:endParaRPr lang="pt-BR"/>
          </a:p>
        </p:txBody>
      </p:sp>
    </p:spTree>
    <p:extLst>
      <p:ext uri="{BB962C8B-B14F-4D97-AF65-F5344CB8AC3E}">
        <p14:creationId xmlns:p14="http://schemas.microsoft.com/office/powerpoint/2010/main" val="12172355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p:sp>
      <p:sp>
        <p:nvSpPr>
          <p:cNvPr id="3" name="Espaço Reservado para Anotaçõ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b="0" i="0" u="none" strike="noStrike" dirty="0">
                <a:effectLst/>
                <a:highlight>
                  <a:srgbClr val="FFFFFF"/>
                </a:highlight>
                <a:latin typeface="Arial" panose="020B0604020202020204" pitchFamily="34" charset="0"/>
                <a:hlinkClick r:id="rId3" tooltip="Marietta Blau"/>
              </a:rPr>
              <a:t>In 1937, as austríacas Marietta Blau</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and</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her</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former</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student</a:t>
            </a:r>
            <a:r>
              <a:rPr lang="pt-BR" b="0" i="0" dirty="0">
                <a:solidFill>
                  <a:srgbClr val="202122"/>
                </a:solidFill>
                <a:effectLst/>
                <a:highlight>
                  <a:srgbClr val="FFFFFF"/>
                </a:highlight>
                <a:latin typeface="Arial" panose="020B0604020202020204" pitchFamily="34" charset="0"/>
              </a:rPr>
              <a:t> </a:t>
            </a:r>
            <a:r>
              <a:rPr lang="pt-BR" b="0" i="0" u="none" strike="noStrike" dirty="0">
                <a:effectLst/>
                <a:highlight>
                  <a:srgbClr val="FFFFFF"/>
                </a:highlight>
                <a:latin typeface="Arial" panose="020B0604020202020204" pitchFamily="34" charset="0"/>
                <a:hlinkClick r:id="rId4" tooltip="Hertha Wambacher"/>
              </a:rPr>
              <a:t>Hertha </a:t>
            </a:r>
            <a:r>
              <a:rPr lang="pt-BR" b="0" i="0" u="none" strike="noStrike" dirty="0" err="1">
                <a:effectLst/>
                <a:highlight>
                  <a:srgbClr val="FFFFFF"/>
                </a:highlight>
                <a:latin typeface="Arial" panose="020B0604020202020204" pitchFamily="34" charset="0"/>
                <a:hlinkClick r:id="rId4" tooltip="Hertha Wambacher"/>
              </a:rPr>
              <a:t>Wambacher</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discovered</a:t>
            </a:r>
            <a:r>
              <a:rPr lang="pt-BR" b="0" i="0" dirty="0">
                <a:solidFill>
                  <a:srgbClr val="202122"/>
                </a:solidFill>
                <a:effectLst/>
                <a:highlight>
                  <a:srgbClr val="FFFFFF"/>
                </a:highlight>
                <a:latin typeface="Arial" panose="020B0604020202020204" pitchFamily="34" charset="0"/>
              </a:rPr>
              <a:t> nuclear </a:t>
            </a:r>
            <a:r>
              <a:rPr lang="pt-BR" b="0" i="1" dirty="0" err="1">
                <a:solidFill>
                  <a:srgbClr val="202122"/>
                </a:solidFill>
                <a:effectLst/>
                <a:highlight>
                  <a:srgbClr val="FFFFFF"/>
                </a:highlight>
                <a:latin typeface="Arial" panose="020B0604020202020204" pitchFamily="34" charset="0"/>
              </a:rPr>
              <a:t>disintegration</a:t>
            </a:r>
            <a:r>
              <a:rPr lang="pt-BR" b="0" i="1" dirty="0">
                <a:solidFill>
                  <a:srgbClr val="202122"/>
                </a:solidFill>
                <a:effectLst/>
                <a:highlight>
                  <a:srgbClr val="FFFFFF"/>
                </a:highlight>
                <a:latin typeface="Arial" panose="020B0604020202020204" pitchFamily="34" charset="0"/>
              </a:rPr>
              <a:t> stars (</a:t>
            </a:r>
            <a:r>
              <a:rPr lang="pt-BR" b="0" i="1" dirty="0" err="1">
                <a:solidFill>
                  <a:srgbClr val="202122"/>
                </a:solidFill>
                <a:effectLst/>
                <a:highlight>
                  <a:srgbClr val="FFFFFF"/>
                </a:highlight>
                <a:latin typeface="Arial" panose="020B0604020202020204" pitchFamily="34" charset="0"/>
              </a:rPr>
              <a:t>Zertrümmerungsterne</a:t>
            </a:r>
            <a:r>
              <a:rPr lang="pt-BR" b="0" i="1" dirty="0">
                <a:solidFill>
                  <a:srgbClr val="202122"/>
                </a:solidFill>
                <a:effectLst/>
                <a:highlight>
                  <a:srgbClr val="FFFFFF"/>
                </a:highlight>
                <a:latin typeface="Arial" panose="020B0604020202020204" pitchFamily="34" charset="0"/>
              </a:rPr>
              <a:t>)</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due</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to</a:t>
            </a:r>
            <a:r>
              <a:rPr lang="pt-BR" b="0" i="0" dirty="0">
                <a:solidFill>
                  <a:srgbClr val="202122"/>
                </a:solidFill>
                <a:effectLst/>
                <a:highlight>
                  <a:srgbClr val="FFFFFF"/>
                </a:highlight>
                <a:latin typeface="Arial" panose="020B0604020202020204" pitchFamily="34" charset="0"/>
              </a:rPr>
              <a:t> </a:t>
            </a:r>
            <a:r>
              <a:rPr lang="pt-BR" b="0" i="0" u="none" strike="noStrike" dirty="0" err="1">
                <a:effectLst/>
                <a:highlight>
                  <a:srgbClr val="FFFFFF"/>
                </a:highlight>
                <a:latin typeface="Arial" panose="020B0604020202020204" pitchFamily="34" charset="0"/>
                <a:hlinkClick r:id="rId5" tooltip="Spallation"/>
              </a:rPr>
              <a:t>spallation</a:t>
            </a:r>
            <a:r>
              <a:rPr lang="pt-BR" b="0" i="0" dirty="0">
                <a:solidFill>
                  <a:srgbClr val="202122"/>
                </a:solidFill>
                <a:effectLst/>
                <a:highlight>
                  <a:srgbClr val="FFFFFF"/>
                </a:highlight>
                <a:latin typeface="Arial" panose="020B0604020202020204" pitchFamily="34" charset="0"/>
              </a:rPr>
              <a:t> in nuclear </a:t>
            </a:r>
            <a:r>
              <a:rPr lang="pt-BR" b="0" i="0" dirty="0" err="1">
                <a:solidFill>
                  <a:srgbClr val="202122"/>
                </a:solidFill>
                <a:effectLst/>
                <a:highlight>
                  <a:srgbClr val="FFFFFF"/>
                </a:highlight>
                <a:latin typeface="Arial" panose="020B0604020202020204" pitchFamily="34" charset="0"/>
              </a:rPr>
              <a:t>emulsions</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that</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had</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been</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exposed</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to</a:t>
            </a:r>
            <a:r>
              <a:rPr lang="pt-BR" b="0" i="0" dirty="0">
                <a:solidFill>
                  <a:srgbClr val="202122"/>
                </a:solidFill>
                <a:effectLst/>
                <a:highlight>
                  <a:srgbClr val="FFFFFF"/>
                </a:highlight>
                <a:latin typeface="Arial" panose="020B0604020202020204" pitchFamily="34" charset="0"/>
              </a:rPr>
              <a:t> </a:t>
            </a:r>
            <a:r>
              <a:rPr lang="pt-BR" b="0" i="0" u="none" strike="noStrike" dirty="0" err="1">
                <a:effectLst/>
                <a:highlight>
                  <a:srgbClr val="FFFFFF"/>
                </a:highlight>
                <a:latin typeface="Arial" panose="020B0604020202020204" pitchFamily="34" charset="0"/>
                <a:hlinkClick r:id="rId6" tooltip="Cosmic radiation"/>
              </a:rPr>
              <a:t>cosmic</a:t>
            </a:r>
            <a:r>
              <a:rPr lang="pt-BR" b="0" i="0" u="none" strike="noStrike" dirty="0">
                <a:effectLst/>
                <a:highlight>
                  <a:srgbClr val="FFFFFF"/>
                </a:highlight>
                <a:latin typeface="Arial" panose="020B0604020202020204" pitchFamily="34" charset="0"/>
                <a:hlinkClick r:id="rId6" tooltip="Cosmic radiation"/>
              </a:rPr>
              <a:t> </a:t>
            </a:r>
            <a:r>
              <a:rPr lang="pt-BR" b="0" i="0" u="none" strike="noStrike" dirty="0" err="1">
                <a:effectLst/>
                <a:highlight>
                  <a:srgbClr val="FFFFFF"/>
                </a:highlight>
                <a:latin typeface="Arial" panose="020B0604020202020204" pitchFamily="34" charset="0"/>
                <a:hlinkClick r:id="rId6" tooltip="Cosmic radiation"/>
              </a:rPr>
              <a:t>radiation</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at</a:t>
            </a:r>
            <a:r>
              <a:rPr lang="pt-BR" b="0" i="0" dirty="0">
                <a:solidFill>
                  <a:srgbClr val="202122"/>
                </a:solidFill>
                <a:effectLst/>
                <a:highlight>
                  <a:srgbClr val="FFFFFF"/>
                </a:highlight>
                <a:latin typeface="Arial" panose="020B0604020202020204" pitchFamily="34" charset="0"/>
              </a:rPr>
              <a:t> a </a:t>
            </a:r>
            <a:r>
              <a:rPr lang="pt-BR" b="0" i="0" dirty="0" err="1">
                <a:solidFill>
                  <a:srgbClr val="202122"/>
                </a:solidFill>
                <a:effectLst/>
                <a:highlight>
                  <a:srgbClr val="FFFFFF"/>
                </a:highlight>
                <a:latin typeface="Arial" panose="020B0604020202020204" pitchFamily="34" charset="0"/>
              </a:rPr>
              <a:t>height</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of</a:t>
            </a:r>
            <a:r>
              <a:rPr lang="pt-BR" b="0" i="0" dirty="0">
                <a:solidFill>
                  <a:srgbClr val="202122"/>
                </a:solidFill>
                <a:effectLst/>
                <a:highlight>
                  <a:srgbClr val="FFFFFF"/>
                </a:highlight>
                <a:latin typeface="Arial" panose="020B0604020202020204" pitchFamily="34" charset="0"/>
              </a:rPr>
              <a:t> 2300m </a:t>
            </a:r>
            <a:r>
              <a:rPr lang="pt-BR" b="0" i="0" dirty="0" err="1">
                <a:solidFill>
                  <a:srgbClr val="202122"/>
                </a:solidFill>
                <a:effectLst/>
                <a:highlight>
                  <a:srgbClr val="FFFFFF"/>
                </a:highlight>
                <a:latin typeface="Arial" panose="020B0604020202020204" pitchFamily="34" charset="0"/>
              </a:rPr>
              <a:t>on</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the</a:t>
            </a:r>
            <a:r>
              <a:rPr lang="pt-BR" b="0" i="0" dirty="0">
                <a:solidFill>
                  <a:srgbClr val="202122"/>
                </a:solidFill>
                <a:effectLst/>
                <a:highlight>
                  <a:srgbClr val="FFFFFF"/>
                </a:highlight>
                <a:latin typeface="Arial" panose="020B0604020202020204" pitchFamily="34" charset="0"/>
              </a:rPr>
              <a:t> </a:t>
            </a:r>
            <a:r>
              <a:rPr lang="pt-BR" b="0" i="0" u="none" strike="noStrike" dirty="0" err="1">
                <a:effectLst/>
                <a:highlight>
                  <a:srgbClr val="FFFFFF"/>
                </a:highlight>
                <a:latin typeface="Arial" panose="020B0604020202020204" pitchFamily="34" charset="0"/>
                <a:hlinkClick r:id="rId7" tooltip="Hafelekarspitze"/>
              </a:rPr>
              <a:t>Hafelekarspitze</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above</a:t>
            </a:r>
            <a:r>
              <a:rPr lang="pt-BR" b="0" i="0" dirty="0">
                <a:solidFill>
                  <a:srgbClr val="202122"/>
                </a:solidFill>
                <a:effectLst/>
                <a:highlight>
                  <a:srgbClr val="FFFFFF"/>
                </a:highlight>
                <a:latin typeface="Arial" panose="020B0604020202020204" pitchFamily="34" charset="0"/>
              </a:rPr>
              <a:t> </a:t>
            </a:r>
            <a:r>
              <a:rPr lang="pt-BR" b="0" i="0" u="none" strike="noStrike" dirty="0">
                <a:effectLst/>
                <a:highlight>
                  <a:srgbClr val="FFFFFF"/>
                </a:highlight>
                <a:latin typeface="Arial" panose="020B0604020202020204" pitchFamily="34" charset="0"/>
                <a:hlinkClick r:id="rId8" tooltip="Innsbruck"/>
              </a:rPr>
              <a:t>Innsbruck</a:t>
            </a:r>
            <a:r>
              <a:rPr lang="pt-BR" b="0" i="0" dirty="0">
                <a:solidFill>
                  <a:srgbClr val="202122"/>
                </a:solidFill>
                <a:effectLst/>
                <a:highlight>
                  <a:srgbClr val="FFFFFF"/>
                </a:highlight>
                <a:latin typeface="Arial" panose="020B0604020202020204" pitchFamily="34" charset="0"/>
              </a:rPr>
              <a:t>.</a:t>
            </a:r>
            <a:endParaRPr lang="pt-BR" dirty="0"/>
          </a:p>
          <a:p>
            <a:endParaRPr lang="en-US" dirty="0"/>
          </a:p>
        </p:txBody>
      </p:sp>
      <p:sp>
        <p:nvSpPr>
          <p:cNvPr id="4" name="Espaço Reservado para Número de Slide 3"/>
          <p:cNvSpPr>
            <a:spLocks noGrp="1"/>
          </p:cNvSpPr>
          <p:nvPr>
            <p:ph type="sldNum" sz="quarter" idx="5"/>
          </p:nvPr>
        </p:nvSpPr>
        <p:spPr/>
        <p:txBody>
          <a:bodyPr/>
          <a:lstStyle/>
          <a:p>
            <a:fld id="{ABF4CE77-8B35-460F-BCAA-01C103BE7135}" type="slidenum">
              <a:rPr lang="pt-BR" smtClean="0"/>
              <a:t>24</a:t>
            </a:fld>
            <a:endParaRPr lang="pt-BR"/>
          </a:p>
        </p:txBody>
      </p:sp>
    </p:spTree>
    <p:extLst>
      <p:ext uri="{BB962C8B-B14F-4D97-AF65-F5344CB8AC3E}">
        <p14:creationId xmlns:p14="http://schemas.microsoft.com/office/powerpoint/2010/main" val="37596997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4761C2-9565-6232-B839-CB944E1DE829}"/>
            </a:ext>
          </a:extLst>
        </p:cNvPr>
        <p:cNvGrpSpPr/>
        <p:nvPr/>
      </p:nvGrpSpPr>
      <p:grpSpPr>
        <a:xfrm>
          <a:off x="0" y="0"/>
          <a:ext cx="0" cy="0"/>
          <a:chOff x="0" y="0"/>
          <a:chExt cx="0" cy="0"/>
        </a:xfrm>
      </p:grpSpPr>
      <p:sp>
        <p:nvSpPr>
          <p:cNvPr id="2" name="Espaço Reservado para Imagem de Slide 1">
            <a:extLst>
              <a:ext uri="{FF2B5EF4-FFF2-40B4-BE49-F238E27FC236}">
                <a16:creationId xmlns:a16="http://schemas.microsoft.com/office/drawing/2014/main" id="{5BB5B884-6179-0D6D-43E4-E5A78D1DD559}"/>
              </a:ext>
            </a:extLst>
          </p:cNvPr>
          <p:cNvSpPr>
            <a:spLocks noGrp="1" noRot="1" noChangeAspect="1"/>
          </p:cNvSpPr>
          <p:nvPr>
            <p:ph type="sldImg"/>
          </p:nvPr>
        </p:nvSpPr>
        <p:spPr/>
      </p:sp>
      <p:sp>
        <p:nvSpPr>
          <p:cNvPr id="3" name="Espaço Reservado para Anotações 2">
            <a:extLst>
              <a:ext uri="{FF2B5EF4-FFF2-40B4-BE49-F238E27FC236}">
                <a16:creationId xmlns:a16="http://schemas.microsoft.com/office/drawing/2014/main" id="{2146A8C5-5915-5B05-9E24-B8E6F02BD445}"/>
              </a:ext>
            </a:extLst>
          </p:cNvPr>
          <p:cNvSpPr>
            <a:spLocks noGrp="1"/>
          </p:cNvSpPr>
          <p:nvPr>
            <p:ph type="body" idx="1"/>
          </p:nvPr>
        </p:nvSpPr>
        <p:spPr/>
        <p:txBody>
          <a:bodyPr/>
          <a:lstStyle/>
          <a:p>
            <a:r>
              <a:rPr lang="pt-BR" b="0" i="0" u="none" strike="noStrike" dirty="0">
                <a:effectLst/>
                <a:highlight>
                  <a:srgbClr val="FFFFFF"/>
                </a:highlight>
                <a:latin typeface="Arial" panose="020B0604020202020204" pitchFamily="34" charset="0"/>
                <a:hlinkClick r:id="rId3" tooltip="Marietta Blau"/>
              </a:rPr>
              <a:t>In 1937, as austríacas Marietta Blau</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and</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her</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former</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student</a:t>
            </a:r>
            <a:r>
              <a:rPr lang="pt-BR" b="0" i="0" dirty="0">
                <a:solidFill>
                  <a:srgbClr val="202122"/>
                </a:solidFill>
                <a:effectLst/>
                <a:highlight>
                  <a:srgbClr val="FFFFFF"/>
                </a:highlight>
                <a:latin typeface="Arial" panose="020B0604020202020204" pitchFamily="34" charset="0"/>
              </a:rPr>
              <a:t> </a:t>
            </a:r>
            <a:r>
              <a:rPr lang="pt-BR" b="0" i="0" u="none" strike="noStrike" dirty="0">
                <a:effectLst/>
                <a:highlight>
                  <a:srgbClr val="FFFFFF"/>
                </a:highlight>
                <a:latin typeface="Arial" panose="020B0604020202020204" pitchFamily="34" charset="0"/>
                <a:hlinkClick r:id="rId4" tooltip="Hertha Wambacher"/>
              </a:rPr>
              <a:t>Hertha </a:t>
            </a:r>
            <a:r>
              <a:rPr lang="pt-BR" b="0" i="0" u="none" strike="noStrike" dirty="0" err="1">
                <a:effectLst/>
                <a:highlight>
                  <a:srgbClr val="FFFFFF"/>
                </a:highlight>
                <a:latin typeface="Arial" panose="020B0604020202020204" pitchFamily="34" charset="0"/>
                <a:hlinkClick r:id="rId4" tooltip="Hertha Wambacher"/>
              </a:rPr>
              <a:t>Wambacher</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discovered</a:t>
            </a:r>
            <a:r>
              <a:rPr lang="pt-BR" b="0" i="0" dirty="0">
                <a:solidFill>
                  <a:srgbClr val="202122"/>
                </a:solidFill>
                <a:effectLst/>
                <a:highlight>
                  <a:srgbClr val="FFFFFF"/>
                </a:highlight>
                <a:latin typeface="Arial" panose="020B0604020202020204" pitchFamily="34" charset="0"/>
              </a:rPr>
              <a:t> nuclear </a:t>
            </a:r>
            <a:r>
              <a:rPr lang="pt-BR" b="0" i="1" dirty="0" err="1">
                <a:solidFill>
                  <a:srgbClr val="202122"/>
                </a:solidFill>
                <a:effectLst/>
                <a:highlight>
                  <a:srgbClr val="FFFFFF"/>
                </a:highlight>
                <a:latin typeface="Arial" panose="020B0604020202020204" pitchFamily="34" charset="0"/>
              </a:rPr>
              <a:t>disintegration</a:t>
            </a:r>
            <a:r>
              <a:rPr lang="pt-BR" b="0" i="1" dirty="0">
                <a:solidFill>
                  <a:srgbClr val="202122"/>
                </a:solidFill>
                <a:effectLst/>
                <a:highlight>
                  <a:srgbClr val="FFFFFF"/>
                </a:highlight>
                <a:latin typeface="Arial" panose="020B0604020202020204" pitchFamily="34" charset="0"/>
              </a:rPr>
              <a:t> stars (</a:t>
            </a:r>
            <a:r>
              <a:rPr lang="pt-BR" b="0" i="1" dirty="0" err="1">
                <a:solidFill>
                  <a:srgbClr val="202122"/>
                </a:solidFill>
                <a:effectLst/>
                <a:highlight>
                  <a:srgbClr val="FFFFFF"/>
                </a:highlight>
                <a:latin typeface="Arial" panose="020B0604020202020204" pitchFamily="34" charset="0"/>
              </a:rPr>
              <a:t>Zertrümmerungsterne</a:t>
            </a:r>
            <a:r>
              <a:rPr lang="pt-BR" b="0" i="1" dirty="0">
                <a:solidFill>
                  <a:srgbClr val="202122"/>
                </a:solidFill>
                <a:effectLst/>
                <a:highlight>
                  <a:srgbClr val="FFFFFF"/>
                </a:highlight>
                <a:latin typeface="Arial" panose="020B0604020202020204" pitchFamily="34" charset="0"/>
              </a:rPr>
              <a:t>)</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due</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to</a:t>
            </a:r>
            <a:r>
              <a:rPr lang="pt-BR" b="0" i="0" dirty="0">
                <a:solidFill>
                  <a:srgbClr val="202122"/>
                </a:solidFill>
                <a:effectLst/>
                <a:highlight>
                  <a:srgbClr val="FFFFFF"/>
                </a:highlight>
                <a:latin typeface="Arial" panose="020B0604020202020204" pitchFamily="34" charset="0"/>
              </a:rPr>
              <a:t> </a:t>
            </a:r>
            <a:r>
              <a:rPr lang="pt-BR" b="0" i="0" u="none" strike="noStrike" dirty="0" err="1">
                <a:effectLst/>
                <a:highlight>
                  <a:srgbClr val="FFFFFF"/>
                </a:highlight>
                <a:latin typeface="Arial" panose="020B0604020202020204" pitchFamily="34" charset="0"/>
                <a:hlinkClick r:id="rId5" tooltip="Spallation"/>
              </a:rPr>
              <a:t>spallation</a:t>
            </a:r>
            <a:r>
              <a:rPr lang="pt-BR" b="0" i="0" dirty="0">
                <a:solidFill>
                  <a:srgbClr val="202122"/>
                </a:solidFill>
                <a:effectLst/>
                <a:highlight>
                  <a:srgbClr val="FFFFFF"/>
                </a:highlight>
                <a:latin typeface="Arial" panose="020B0604020202020204" pitchFamily="34" charset="0"/>
              </a:rPr>
              <a:t> in nuclear </a:t>
            </a:r>
            <a:r>
              <a:rPr lang="pt-BR" b="0" i="0" dirty="0" err="1">
                <a:solidFill>
                  <a:srgbClr val="202122"/>
                </a:solidFill>
                <a:effectLst/>
                <a:highlight>
                  <a:srgbClr val="FFFFFF"/>
                </a:highlight>
                <a:latin typeface="Arial" panose="020B0604020202020204" pitchFamily="34" charset="0"/>
              </a:rPr>
              <a:t>emulsions</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that</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had</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been</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exposed</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to</a:t>
            </a:r>
            <a:r>
              <a:rPr lang="pt-BR" b="0" i="0" dirty="0">
                <a:solidFill>
                  <a:srgbClr val="202122"/>
                </a:solidFill>
                <a:effectLst/>
                <a:highlight>
                  <a:srgbClr val="FFFFFF"/>
                </a:highlight>
                <a:latin typeface="Arial" panose="020B0604020202020204" pitchFamily="34" charset="0"/>
              </a:rPr>
              <a:t> </a:t>
            </a:r>
            <a:r>
              <a:rPr lang="pt-BR" b="0" i="0" u="none" strike="noStrike" dirty="0" err="1">
                <a:effectLst/>
                <a:highlight>
                  <a:srgbClr val="FFFFFF"/>
                </a:highlight>
                <a:latin typeface="Arial" panose="020B0604020202020204" pitchFamily="34" charset="0"/>
                <a:hlinkClick r:id="rId6" tooltip="Cosmic radiation"/>
              </a:rPr>
              <a:t>cosmic</a:t>
            </a:r>
            <a:r>
              <a:rPr lang="pt-BR" b="0" i="0" u="none" strike="noStrike" dirty="0">
                <a:effectLst/>
                <a:highlight>
                  <a:srgbClr val="FFFFFF"/>
                </a:highlight>
                <a:latin typeface="Arial" panose="020B0604020202020204" pitchFamily="34" charset="0"/>
                <a:hlinkClick r:id="rId6" tooltip="Cosmic radiation"/>
              </a:rPr>
              <a:t> </a:t>
            </a:r>
            <a:r>
              <a:rPr lang="pt-BR" b="0" i="0" u="none" strike="noStrike" dirty="0" err="1">
                <a:effectLst/>
                <a:highlight>
                  <a:srgbClr val="FFFFFF"/>
                </a:highlight>
                <a:latin typeface="Arial" panose="020B0604020202020204" pitchFamily="34" charset="0"/>
                <a:hlinkClick r:id="rId6" tooltip="Cosmic radiation"/>
              </a:rPr>
              <a:t>radiation</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at</a:t>
            </a:r>
            <a:r>
              <a:rPr lang="pt-BR" b="0" i="0" dirty="0">
                <a:solidFill>
                  <a:srgbClr val="202122"/>
                </a:solidFill>
                <a:effectLst/>
                <a:highlight>
                  <a:srgbClr val="FFFFFF"/>
                </a:highlight>
                <a:latin typeface="Arial" panose="020B0604020202020204" pitchFamily="34" charset="0"/>
              </a:rPr>
              <a:t> a </a:t>
            </a:r>
            <a:r>
              <a:rPr lang="pt-BR" b="0" i="0" dirty="0" err="1">
                <a:solidFill>
                  <a:srgbClr val="202122"/>
                </a:solidFill>
                <a:effectLst/>
                <a:highlight>
                  <a:srgbClr val="FFFFFF"/>
                </a:highlight>
                <a:latin typeface="Arial" panose="020B0604020202020204" pitchFamily="34" charset="0"/>
              </a:rPr>
              <a:t>height</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of</a:t>
            </a:r>
            <a:r>
              <a:rPr lang="pt-BR" b="0" i="0" dirty="0">
                <a:solidFill>
                  <a:srgbClr val="202122"/>
                </a:solidFill>
                <a:effectLst/>
                <a:highlight>
                  <a:srgbClr val="FFFFFF"/>
                </a:highlight>
                <a:latin typeface="Arial" panose="020B0604020202020204" pitchFamily="34" charset="0"/>
              </a:rPr>
              <a:t> 2300m </a:t>
            </a:r>
            <a:r>
              <a:rPr lang="pt-BR" b="0" i="0" dirty="0" err="1">
                <a:solidFill>
                  <a:srgbClr val="202122"/>
                </a:solidFill>
                <a:effectLst/>
                <a:highlight>
                  <a:srgbClr val="FFFFFF"/>
                </a:highlight>
                <a:latin typeface="Arial" panose="020B0604020202020204" pitchFamily="34" charset="0"/>
              </a:rPr>
              <a:t>on</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the</a:t>
            </a:r>
            <a:r>
              <a:rPr lang="pt-BR" b="0" i="0" dirty="0">
                <a:solidFill>
                  <a:srgbClr val="202122"/>
                </a:solidFill>
                <a:effectLst/>
                <a:highlight>
                  <a:srgbClr val="FFFFFF"/>
                </a:highlight>
                <a:latin typeface="Arial" panose="020B0604020202020204" pitchFamily="34" charset="0"/>
              </a:rPr>
              <a:t> </a:t>
            </a:r>
            <a:r>
              <a:rPr lang="pt-BR" b="0" i="0" u="none" strike="noStrike" dirty="0" err="1">
                <a:effectLst/>
                <a:highlight>
                  <a:srgbClr val="FFFFFF"/>
                </a:highlight>
                <a:latin typeface="Arial" panose="020B0604020202020204" pitchFamily="34" charset="0"/>
                <a:hlinkClick r:id="rId7" tooltip="Hafelekarspitze"/>
              </a:rPr>
              <a:t>Hafelekarspitze</a:t>
            </a:r>
            <a:r>
              <a:rPr lang="pt-BR" b="0" i="0" dirty="0">
                <a:solidFill>
                  <a:srgbClr val="202122"/>
                </a:solidFill>
                <a:effectLst/>
                <a:highlight>
                  <a:srgbClr val="FFFFFF"/>
                </a:highlight>
                <a:latin typeface="Arial" panose="020B0604020202020204" pitchFamily="34" charset="0"/>
              </a:rPr>
              <a:t> </a:t>
            </a:r>
            <a:r>
              <a:rPr lang="pt-BR" b="0" i="0" dirty="0" err="1">
                <a:solidFill>
                  <a:srgbClr val="202122"/>
                </a:solidFill>
                <a:effectLst/>
                <a:highlight>
                  <a:srgbClr val="FFFFFF"/>
                </a:highlight>
                <a:latin typeface="Arial" panose="020B0604020202020204" pitchFamily="34" charset="0"/>
              </a:rPr>
              <a:t>above</a:t>
            </a:r>
            <a:r>
              <a:rPr lang="pt-BR" b="0" i="0" dirty="0">
                <a:solidFill>
                  <a:srgbClr val="202122"/>
                </a:solidFill>
                <a:effectLst/>
                <a:highlight>
                  <a:srgbClr val="FFFFFF"/>
                </a:highlight>
                <a:latin typeface="Arial" panose="020B0604020202020204" pitchFamily="34" charset="0"/>
              </a:rPr>
              <a:t> </a:t>
            </a:r>
            <a:r>
              <a:rPr lang="pt-BR" b="0" i="0" u="none" strike="noStrike" dirty="0">
                <a:effectLst/>
                <a:highlight>
                  <a:srgbClr val="FFFFFF"/>
                </a:highlight>
                <a:latin typeface="Arial" panose="020B0604020202020204" pitchFamily="34" charset="0"/>
                <a:hlinkClick r:id="rId8" tooltip="Innsbruck"/>
              </a:rPr>
              <a:t>Innsbruck</a:t>
            </a:r>
            <a:r>
              <a:rPr lang="pt-BR" b="0" i="0" dirty="0">
                <a:solidFill>
                  <a:srgbClr val="202122"/>
                </a:solidFill>
                <a:effectLst/>
                <a:highlight>
                  <a:srgbClr val="FFFFFF"/>
                </a:highlight>
                <a:latin typeface="Arial" panose="020B0604020202020204" pitchFamily="34" charset="0"/>
              </a:rPr>
              <a:t>.</a:t>
            </a:r>
            <a:endParaRPr lang="pt-BR" dirty="0"/>
          </a:p>
        </p:txBody>
      </p:sp>
      <p:sp>
        <p:nvSpPr>
          <p:cNvPr id="4" name="Espaço Reservado para Número de Slide 3">
            <a:extLst>
              <a:ext uri="{FF2B5EF4-FFF2-40B4-BE49-F238E27FC236}">
                <a16:creationId xmlns:a16="http://schemas.microsoft.com/office/drawing/2014/main" id="{0AE00402-5AD1-E288-7F99-8A50673D0BA2}"/>
              </a:ext>
            </a:extLst>
          </p:cNvPr>
          <p:cNvSpPr>
            <a:spLocks noGrp="1"/>
          </p:cNvSpPr>
          <p:nvPr>
            <p:ph type="sldNum" sz="quarter" idx="5"/>
          </p:nvPr>
        </p:nvSpPr>
        <p:spPr/>
        <p:txBody>
          <a:bodyPr/>
          <a:lstStyle/>
          <a:p>
            <a:fld id="{ABF4CE77-8B35-460F-BCAA-01C103BE7135}" type="slidenum">
              <a:rPr lang="pt-BR" smtClean="0"/>
              <a:t>25</a:t>
            </a:fld>
            <a:endParaRPr lang="pt-BR"/>
          </a:p>
        </p:txBody>
      </p:sp>
    </p:spTree>
    <p:extLst>
      <p:ext uri="{BB962C8B-B14F-4D97-AF65-F5344CB8AC3E}">
        <p14:creationId xmlns:p14="http://schemas.microsoft.com/office/powerpoint/2010/main" val="11301773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pt-BR" dirty="0"/>
              <a:t>Clique para editar o título Mestre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endParaRPr lang="en-US" dirty="0"/>
          </a:p>
        </p:txBody>
      </p:sp>
      <p:sp>
        <p:nvSpPr>
          <p:cNvPr id="4" name="Date Placeholder 3"/>
          <p:cNvSpPr>
            <a:spLocks noGrp="1"/>
          </p:cNvSpPr>
          <p:nvPr>
            <p:ph type="dt" sz="half" idx="10"/>
          </p:nvPr>
        </p:nvSpPr>
        <p:spPr>
          <a:xfrm>
            <a:off x="248265" y="6307189"/>
            <a:ext cx="2743200" cy="365125"/>
          </a:xfrm>
        </p:spPr>
        <p:txBody>
          <a:bodyPr/>
          <a:lstStyle>
            <a:lvl1pPr>
              <a:defRPr sz="1800"/>
            </a:lvl1pPr>
          </a:lstStyle>
          <a:p>
            <a:r>
              <a:rPr lang="pt-BR" dirty="0"/>
              <a:t>26/09/2024</a:t>
            </a:r>
          </a:p>
        </p:txBody>
      </p:sp>
      <p:sp>
        <p:nvSpPr>
          <p:cNvPr id="5" name="Footer Placeholder 4"/>
          <p:cNvSpPr>
            <a:spLocks noGrp="1"/>
          </p:cNvSpPr>
          <p:nvPr>
            <p:ph type="ftr" sz="quarter" idx="11"/>
          </p:nvPr>
        </p:nvSpPr>
        <p:spPr/>
        <p:txBody>
          <a:bodyPr/>
          <a:lstStyle>
            <a:lvl1pPr>
              <a:defRPr sz="1800"/>
            </a:lvl1pPr>
          </a:lstStyle>
          <a:p>
            <a:r>
              <a:rPr lang="pt-BR" dirty="0"/>
              <a:t>Celebração do Centenário de Cesar Lattes</a:t>
            </a:r>
          </a:p>
        </p:txBody>
      </p:sp>
      <p:sp>
        <p:nvSpPr>
          <p:cNvPr id="6" name="Slide Number Placeholder 5"/>
          <p:cNvSpPr>
            <a:spLocks noGrp="1"/>
          </p:cNvSpPr>
          <p:nvPr>
            <p:ph type="sldNum" sz="quarter" idx="12"/>
          </p:nvPr>
        </p:nvSpPr>
        <p:spPr>
          <a:xfrm>
            <a:off x="9448800" y="6287524"/>
            <a:ext cx="2743200" cy="365125"/>
          </a:xfrm>
        </p:spPr>
        <p:txBody>
          <a:bodyPr/>
          <a:lstStyle>
            <a:lvl1pPr>
              <a:defRPr sz="1800"/>
            </a:lvl1pPr>
          </a:lstStyle>
          <a:p>
            <a:fld id="{F0469B45-E903-4573-A216-0BD6694B90F6}" type="slidenum">
              <a:rPr lang="pt-BR" smtClean="0"/>
              <a:pPr/>
              <a:t>‹nº›</a:t>
            </a:fld>
            <a:endParaRPr lang="pt-BR" dirty="0"/>
          </a:p>
        </p:txBody>
      </p:sp>
      <p:cxnSp>
        <p:nvCxnSpPr>
          <p:cNvPr id="8" name="Conector reto 7">
            <a:extLst>
              <a:ext uri="{FF2B5EF4-FFF2-40B4-BE49-F238E27FC236}">
                <a16:creationId xmlns:a16="http://schemas.microsoft.com/office/drawing/2014/main" id="{B4B2079B-E48C-B7B0-306C-0C73E2781CD6}"/>
              </a:ext>
            </a:extLst>
          </p:cNvPr>
          <p:cNvCxnSpPr>
            <a:cxnSpLocks/>
          </p:cNvCxnSpPr>
          <p:nvPr userDrawn="1"/>
        </p:nvCxnSpPr>
        <p:spPr>
          <a:xfrm>
            <a:off x="0" y="58993"/>
            <a:ext cx="12192000" cy="0"/>
          </a:xfrm>
          <a:prstGeom prst="line">
            <a:avLst/>
          </a:prstGeom>
          <a:ln w="2286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Conector reto 9">
            <a:extLst>
              <a:ext uri="{FF2B5EF4-FFF2-40B4-BE49-F238E27FC236}">
                <a16:creationId xmlns:a16="http://schemas.microsoft.com/office/drawing/2014/main" id="{A3574C49-6662-60C0-EE48-E9E6F109B28F}"/>
              </a:ext>
            </a:extLst>
          </p:cNvPr>
          <p:cNvCxnSpPr>
            <a:cxnSpLocks/>
          </p:cNvCxnSpPr>
          <p:nvPr userDrawn="1"/>
        </p:nvCxnSpPr>
        <p:spPr>
          <a:xfrm>
            <a:off x="0" y="6774425"/>
            <a:ext cx="12192000" cy="0"/>
          </a:xfrm>
          <a:prstGeom prst="line">
            <a:avLst/>
          </a:prstGeom>
          <a:ln w="2286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869136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Vertical Text Placeholder 2"/>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r>
              <a:rPr lang="pt-BR"/>
              <a:t>LISHEP 2023</a:t>
            </a:r>
          </a:p>
        </p:txBody>
      </p:sp>
      <p:sp>
        <p:nvSpPr>
          <p:cNvPr id="5" name="Footer Placeholder 4"/>
          <p:cNvSpPr>
            <a:spLocks noGrp="1"/>
          </p:cNvSpPr>
          <p:nvPr>
            <p:ph type="ftr" sz="quarter" idx="11"/>
          </p:nvPr>
        </p:nvSpPr>
        <p:spPr/>
        <p:txBody>
          <a:bodyPr/>
          <a:lstStyle/>
          <a:p>
            <a:r>
              <a:rPr lang="pt-BR"/>
              <a:t>LATTES 100, USP 90, CERN 70</a:t>
            </a:r>
          </a:p>
        </p:txBody>
      </p:sp>
      <p:sp>
        <p:nvSpPr>
          <p:cNvPr id="6" name="Slide Number Placeholder 5"/>
          <p:cNvSpPr>
            <a:spLocks noGrp="1"/>
          </p:cNvSpPr>
          <p:nvPr>
            <p:ph type="sldNum" sz="quarter" idx="12"/>
          </p:nvPr>
        </p:nvSpPr>
        <p:spPr/>
        <p:txBody>
          <a:bodyPr/>
          <a:lstStyle/>
          <a:p>
            <a:fld id="{F0469B45-E903-4573-A216-0BD6694B90F6}" type="slidenum">
              <a:rPr lang="pt-BR" smtClean="0"/>
              <a:t>‹nº›</a:t>
            </a:fld>
            <a:endParaRPr lang="pt-BR"/>
          </a:p>
        </p:txBody>
      </p:sp>
    </p:spTree>
    <p:extLst>
      <p:ext uri="{BB962C8B-B14F-4D97-AF65-F5344CB8AC3E}">
        <p14:creationId xmlns:p14="http://schemas.microsoft.com/office/powerpoint/2010/main" val="1448993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pt-BR"/>
              <a:t>Clique para editar o título Mestre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Date Placeholder 3"/>
          <p:cNvSpPr>
            <a:spLocks noGrp="1"/>
          </p:cNvSpPr>
          <p:nvPr>
            <p:ph type="dt" sz="half" idx="10"/>
          </p:nvPr>
        </p:nvSpPr>
        <p:spPr/>
        <p:txBody>
          <a:bodyPr/>
          <a:lstStyle/>
          <a:p>
            <a:r>
              <a:rPr lang="pt-BR"/>
              <a:t>LISHEP 2023</a:t>
            </a:r>
          </a:p>
        </p:txBody>
      </p:sp>
      <p:sp>
        <p:nvSpPr>
          <p:cNvPr id="5" name="Footer Placeholder 4"/>
          <p:cNvSpPr>
            <a:spLocks noGrp="1"/>
          </p:cNvSpPr>
          <p:nvPr>
            <p:ph type="ftr" sz="quarter" idx="11"/>
          </p:nvPr>
        </p:nvSpPr>
        <p:spPr/>
        <p:txBody>
          <a:bodyPr/>
          <a:lstStyle/>
          <a:p>
            <a:r>
              <a:rPr lang="pt-BR"/>
              <a:t>LATTES 100, USP 90, CERN 70</a:t>
            </a:r>
          </a:p>
        </p:txBody>
      </p:sp>
      <p:sp>
        <p:nvSpPr>
          <p:cNvPr id="6" name="Slide Number Placeholder 5"/>
          <p:cNvSpPr>
            <a:spLocks noGrp="1"/>
          </p:cNvSpPr>
          <p:nvPr>
            <p:ph type="sldNum" sz="quarter" idx="12"/>
          </p:nvPr>
        </p:nvSpPr>
        <p:spPr/>
        <p:txBody>
          <a:bodyPr/>
          <a:lstStyle/>
          <a:p>
            <a:fld id="{F0469B45-E903-4573-A216-0BD6694B90F6}" type="slidenum">
              <a:rPr lang="pt-BR" smtClean="0"/>
              <a:t>‹nº›</a:t>
            </a:fld>
            <a:endParaRPr lang="pt-BR"/>
          </a:p>
        </p:txBody>
      </p:sp>
    </p:spTree>
    <p:extLst>
      <p:ext uri="{BB962C8B-B14F-4D97-AF65-F5344CB8AC3E}">
        <p14:creationId xmlns:p14="http://schemas.microsoft.com/office/powerpoint/2010/main" val="8344241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údo">
    <p:spTree>
      <p:nvGrpSpPr>
        <p:cNvPr id="1" name=""/>
        <p:cNvGrpSpPr/>
        <p:nvPr/>
      </p:nvGrpSpPr>
      <p:grpSpPr>
        <a:xfrm>
          <a:off x="0" y="0"/>
          <a:ext cx="0" cy="0"/>
          <a:chOff x="0" y="0"/>
          <a:chExt cx="0" cy="0"/>
        </a:xfrm>
      </p:grpSpPr>
      <p:sp>
        <p:nvSpPr>
          <p:cNvPr id="2" name="Espaço Reservado para Conteúdo 1"/>
          <p:cNvSpPr>
            <a:spLocks noGrp="1"/>
          </p:cNvSpPr>
          <p:nvPr>
            <p:ph/>
          </p:nvPr>
        </p:nvSpPr>
        <p:spPr>
          <a:xfrm>
            <a:off x="609600" y="274639"/>
            <a:ext cx="10972800" cy="5851525"/>
          </a:xfrm>
          <a:prstGeom prst="rect">
            <a:avLst/>
          </a:prstGeom>
        </p:spPr>
        <p:txBody>
          <a:bodyPr/>
          <a:lstStyle/>
          <a:p>
            <a:pPr lvl="0"/>
            <a:r>
              <a:rPr lang="pt-BR"/>
              <a:t>Clique para editar o texto mestre</a:t>
            </a:r>
          </a:p>
          <a:p>
            <a:pPr lvl="1"/>
            <a:r>
              <a:rPr lang="pt-BR"/>
              <a:t>Segundo nível</a:t>
            </a:r>
          </a:p>
          <a:p>
            <a:pPr lvl="2"/>
            <a:r>
              <a:rPr lang="pt-BR"/>
              <a:t>Terceiro nível</a:t>
            </a:r>
          </a:p>
          <a:p>
            <a:pPr lvl="3"/>
            <a:r>
              <a:rPr lang="pt-BR"/>
              <a:t>Quarto nível</a:t>
            </a:r>
          </a:p>
          <a:p>
            <a:pPr lvl="4"/>
            <a:r>
              <a:rPr lang="pt-BR"/>
              <a:t>Quinto nível</a:t>
            </a:r>
          </a:p>
        </p:txBody>
      </p:sp>
    </p:spTree>
    <p:extLst>
      <p:ext uri="{BB962C8B-B14F-4D97-AF65-F5344CB8AC3E}">
        <p14:creationId xmlns:p14="http://schemas.microsoft.com/office/powerpoint/2010/main" val="14924890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1_Slide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pt-BR" dirty="0"/>
              <a:t>Clique para editar o título Mestre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endParaRPr lang="en-US" dirty="0"/>
          </a:p>
        </p:txBody>
      </p:sp>
      <p:sp>
        <p:nvSpPr>
          <p:cNvPr id="4" name="Date Placeholder 3"/>
          <p:cNvSpPr>
            <a:spLocks noGrp="1"/>
          </p:cNvSpPr>
          <p:nvPr>
            <p:ph type="dt" sz="half" idx="10"/>
          </p:nvPr>
        </p:nvSpPr>
        <p:spPr>
          <a:xfrm>
            <a:off x="208936" y="6307189"/>
            <a:ext cx="2743200" cy="365125"/>
          </a:xfrm>
        </p:spPr>
        <p:txBody>
          <a:bodyPr/>
          <a:lstStyle>
            <a:lvl1pPr>
              <a:defRPr sz="1800"/>
            </a:lvl1pPr>
          </a:lstStyle>
          <a:p>
            <a:r>
              <a:rPr lang="pt-BR" dirty="0"/>
              <a:t>26/09/2024</a:t>
            </a:r>
          </a:p>
        </p:txBody>
      </p:sp>
      <p:sp>
        <p:nvSpPr>
          <p:cNvPr id="5" name="Footer Placeholder 4"/>
          <p:cNvSpPr>
            <a:spLocks noGrp="1"/>
          </p:cNvSpPr>
          <p:nvPr>
            <p:ph type="ftr" sz="quarter" idx="11"/>
          </p:nvPr>
        </p:nvSpPr>
        <p:spPr>
          <a:xfrm>
            <a:off x="3892345" y="6385846"/>
            <a:ext cx="4407310" cy="365125"/>
          </a:xfrm>
        </p:spPr>
        <p:txBody>
          <a:bodyPr/>
          <a:lstStyle>
            <a:lvl1pPr>
              <a:defRPr sz="1800"/>
            </a:lvl1pPr>
          </a:lstStyle>
          <a:p>
            <a:r>
              <a:rPr lang="pt-BR" dirty="0"/>
              <a:t>Celebração do Centenário de Cesar Lattes</a:t>
            </a:r>
          </a:p>
        </p:txBody>
      </p:sp>
      <p:sp>
        <p:nvSpPr>
          <p:cNvPr id="6" name="Slide Number Placeholder 5"/>
          <p:cNvSpPr>
            <a:spLocks noGrp="1"/>
          </p:cNvSpPr>
          <p:nvPr>
            <p:ph type="sldNum" sz="quarter" idx="12"/>
          </p:nvPr>
        </p:nvSpPr>
        <p:spPr>
          <a:xfrm>
            <a:off x="9448800" y="6287524"/>
            <a:ext cx="2743200" cy="365125"/>
          </a:xfrm>
        </p:spPr>
        <p:txBody>
          <a:bodyPr/>
          <a:lstStyle>
            <a:lvl1pPr>
              <a:defRPr sz="1800"/>
            </a:lvl1pPr>
          </a:lstStyle>
          <a:p>
            <a:fld id="{F0469B45-E903-4573-A216-0BD6694B90F6}" type="slidenum">
              <a:rPr lang="pt-BR" smtClean="0"/>
              <a:pPr/>
              <a:t>‹nº›</a:t>
            </a:fld>
            <a:endParaRPr lang="pt-BR" dirty="0"/>
          </a:p>
        </p:txBody>
      </p:sp>
      <p:cxnSp>
        <p:nvCxnSpPr>
          <p:cNvPr id="8" name="Conector reto 7">
            <a:extLst>
              <a:ext uri="{FF2B5EF4-FFF2-40B4-BE49-F238E27FC236}">
                <a16:creationId xmlns:a16="http://schemas.microsoft.com/office/drawing/2014/main" id="{B4B2079B-E48C-B7B0-306C-0C73E2781CD6}"/>
              </a:ext>
            </a:extLst>
          </p:cNvPr>
          <p:cNvCxnSpPr>
            <a:cxnSpLocks/>
          </p:cNvCxnSpPr>
          <p:nvPr userDrawn="1"/>
        </p:nvCxnSpPr>
        <p:spPr>
          <a:xfrm>
            <a:off x="0" y="58993"/>
            <a:ext cx="12192000" cy="0"/>
          </a:xfrm>
          <a:prstGeom prst="line">
            <a:avLst/>
          </a:prstGeom>
          <a:ln w="228600">
            <a:solidFill>
              <a:srgbClr val="CC6600"/>
            </a:solidFill>
          </a:ln>
        </p:spPr>
        <p:style>
          <a:lnRef idx="1">
            <a:schemeClr val="accent1"/>
          </a:lnRef>
          <a:fillRef idx="0">
            <a:schemeClr val="accent1"/>
          </a:fillRef>
          <a:effectRef idx="0">
            <a:schemeClr val="accent1"/>
          </a:effectRef>
          <a:fontRef idx="minor">
            <a:schemeClr val="tx1"/>
          </a:fontRef>
        </p:style>
      </p:cxnSp>
      <p:cxnSp>
        <p:nvCxnSpPr>
          <p:cNvPr id="10" name="Conector reto 9">
            <a:extLst>
              <a:ext uri="{FF2B5EF4-FFF2-40B4-BE49-F238E27FC236}">
                <a16:creationId xmlns:a16="http://schemas.microsoft.com/office/drawing/2014/main" id="{A3574C49-6662-60C0-EE48-E9E6F109B28F}"/>
              </a:ext>
            </a:extLst>
          </p:cNvPr>
          <p:cNvCxnSpPr>
            <a:cxnSpLocks/>
          </p:cNvCxnSpPr>
          <p:nvPr userDrawn="1"/>
        </p:nvCxnSpPr>
        <p:spPr>
          <a:xfrm>
            <a:off x="0" y="6769510"/>
            <a:ext cx="12192000" cy="0"/>
          </a:xfrm>
          <a:prstGeom prst="line">
            <a:avLst/>
          </a:prstGeom>
          <a:ln w="228600">
            <a:solidFill>
              <a:srgbClr val="CC66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7914978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1B249A-4BFF-270B-5B11-EF1F9DAB3A57}"/>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59D468D9-2A80-9742-6A1E-09909F053C3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AEE187B5-E265-CD71-5244-3AED665D8420}"/>
              </a:ext>
            </a:extLst>
          </p:cNvPr>
          <p:cNvSpPr>
            <a:spLocks noGrp="1"/>
          </p:cNvSpPr>
          <p:nvPr>
            <p:ph type="dt" sz="half" idx="10"/>
          </p:nvPr>
        </p:nvSpPr>
        <p:spPr/>
        <p:txBody>
          <a:bodyPr/>
          <a:lstStyle/>
          <a:p>
            <a:fld id="{795AED57-FD01-421D-823E-1F7DE4B86C41}" type="datetimeFigureOut">
              <a:rPr lang="pt-BR" smtClean="0"/>
              <a:t>10/05/2025</a:t>
            </a:fld>
            <a:endParaRPr lang="pt-BR"/>
          </a:p>
        </p:txBody>
      </p:sp>
      <p:sp>
        <p:nvSpPr>
          <p:cNvPr id="5" name="Espaço Reservado para Rodapé 4">
            <a:extLst>
              <a:ext uri="{FF2B5EF4-FFF2-40B4-BE49-F238E27FC236}">
                <a16:creationId xmlns:a16="http://schemas.microsoft.com/office/drawing/2014/main" id="{2472C1F5-CD2D-9ED2-76ED-81F596617125}"/>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547C8AAD-4D31-E8BE-C02B-215E9EE75E56}"/>
              </a:ext>
            </a:extLst>
          </p:cNvPr>
          <p:cNvSpPr>
            <a:spLocks noGrp="1"/>
          </p:cNvSpPr>
          <p:nvPr>
            <p:ph type="sldNum" sz="quarter" idx="12"/>
          </p:nvPr>
        </p:nvSpPr>
        <p:spPr/>
        <p:txBody>
          <a:bodyPr/>
          <a:lstStyle/>
          <a:p>
            <a:fld id="{5FE58D68-6B24-4913-801F-79816A3B0105}" type="slidenum">
              <a:rPr lang="pt-BR" smtClean="0"/>
              <a:t>‹nº›</a:t>
            </a:fld>
            <a:endParaRPr lang="pt-BR"/>
          </a:p>
        </p:txBody>
      </p:sp>
    </p:spTree>
    <p:extLst>
      <p:ext uri="{BB962C8B-B14F-4D97-AF65-F5344CB8AC3E}">
        <p14:creationId xmlns:p14="http://schemas.microsoft.com/office/powerpoint/2010/main" val="2094932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C896BB7-F69F-46D7-6DFD-B238C67EF737}"/>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24AA363C-8FAB-C622-C25C-82DD4162955F}"/>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9C7D01F7-2C89-C0B8-3972-7A6E73A106FF}"/>
              </a:ext>
            </a:extLst>
          </p:cNvPr>
          <p:cNvSpPr>
            <a:spLocks noGrp="1"/>
          </p:cNvSpPr>
          <p:nvPr>
            <p:ph type="dt" sz="half" idx="10"/>
          </p:nvPr>
        </p:nvSpPr>
        <p:spPr/>
        <p:txBody>
          <a:bodyPr/>
          <a:lstStyle/>
          <a:p>
            <a:fld id="{795AED57-FD01-421D-823E-1F7DE4B86C41}" type="datetimeFigureOut">
              <a:rPr lang="pt-BR" smtClean="0"/>
              <a:t>10/05/2025</a:t>
            </a:fld>
            <a:endParaRPr lang="pt-BR"/>
          </a:p>
        </p:txBody>
      </p:sp>
      <p:sp>
        <p:nvSpPr>
          <p:cNvPr id="5" name="Espaço Reservado para Rodapé 4">
            <a:extLst>
              <a:ext uri="{FF2B5EF4-FFF2-40B4-BE49-F238E27FC236}">
                <a16:creationId xmlns:a16="http://schemas.microsoft.com/office/drawing/2014/main" id="{6137D745-4C9F-93F8-1286-8DDD43633B8A}"/>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8564C699-59E3-2D95-8E60-51D993B70372}"/>
              </a:ext>
            </a:extLst>
          </p:cNvPr>
          <p:cNvSpPr>
            <a:spLocks noGrp="1"/>
          </p:cNvSpPr>
          <p:nvPr>
            <p:ph type="sldNum" sz="quarter" idx="12"/>
          </p:nvPr>
        </p:nvSpPr>
        <p:spPr/>
        <p:txBody>
          <a:bodyPr/>
          <a:lstStyle/>
          <a:p>
            <a:fld id="{5FE58D68-6B24-4913-801F-79816A3B0105}" type="slidenum">
              <a:rPr lang="pt-BR" smtClean="0"/>
              <a:t>‹nº›</a:t>
            </a:fld>
            <a:endParaRPr lang="pt-BR"/>
          </a:p>
        </p:txBody>
      </p:sp>
    </p:spTree>
    <p:extLst>
      <p:ext uri="{BB962C8B-B14F-4D97-AF65-F5344CB8AC3E}">
        <p14:creationId xmlns:p14="http://schemas.microsoft.com/office/powerpoint/2010/main" val="2003767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C0FBC77-0474-E8A2-B62B-2A28B83DAE9C}"/>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0EE96F1E-7D8B-C63C-AFE6-6FCECBC93F5B}"/>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898EA006-44DD-6A45-66C0-396699A28C19}"/>
              </a:ext>
            </a:extLst>
          </p:cNvPr>
          <p:cNvSpPr>
            <a:spLocks noGrp="1"/>
          </p:cNvSpPr>
          <p:nvPr>
            <p:ph type="dt" sz="half" idx="10"/>
          </p:nvPr>
        </p:nvSpPr>
        <p:spPr/>
        <p:txBody>
          <a:bodyPr/>
          <a:lstStyle/>
          <a:p>
            <a:fld id="{795AED57-FD01-421D-823E-1F7DE4B86C41}" type="datetimeFigureOut">
              <a:rPr lang="pt-BR" smtClean="0"/>
              <a:t>10/05/2025</a:t>
            </a:fld>
            <a:endParaRPr lang="pt-BR"/>
          </a:p>
        </p:txBody>
      </p:sp>
      <p:sp>
        <p:nvSpPr>
          <p:cNvPr id="5" name="Espaço Reservado para Rodapé 4">
            <a:extLst>
              <a:ext uri="{FF2B5EF4-FFF2-40B4-BE49-F238E27FC236}">
                <a16:creationId xmlns:a16="http://schemas.microsoft.com/office/drawing/2014/main" id="{5F7BB413-8A44-C728-920C-38C92E1A67B7}"/>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2E50ADC-1D88-B690-C39A-4D5BF122EB60}"/>
              </a:ext>
            </a:extLst>
          </p:cNvPr>
          <p:cNvSpPr>
            <a:spLocks noGrp="1"/>
          </p:cNvSpPr>
          <p:nvPr>
            <p:ph type="sldNum" sz="quarter" idx="12"/>
          </p:nvPr>
        </p:nvSpPr>
        <p:spPr/>
        <p:txBody>
          <a:bodyPr/>
          <a:lstStyle/>
          <a:p>
            <a:fld id="{5FE58D68-6B24-4913-801F-79816A3B0105}" type="slidenum">
              <a:rPr lang="pt-BR" smtClean="0"/>
              <a:t>‹nº›</a:t>
            </a:fld>
            <a:endParaRPr lang="pt-BR"/>
          </a:p>
        </p:txBody>
      </p:sp>
    </p:spTree>
    <p:extLst>
      <p:ext uri="{BB962C8B-B14F-4D97-AF65-F5344CB8AC3E}">
        <p14:creationId xmlns:p14="http://schemas.microsoft.com/office/powerpoint/2010/main" val="33514645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560047-320B-90FE-165A-D01305044331}"/>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12CA90CA-AFDF-E4C2-F5A5-2BA0CC616908}"/>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65A72A69-50F1-2753-C547-03C4546E160E}"/>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647E1DB5-3AAF-4043-B13A-1812CBCAFEF8}"/>
              </a:ext>
            </a:extLst>
          </p:cNvPr>
          <p:cNvSpPr>
            <a:spLocks noGrp="1"/>
          </p:cNvSpPr>
          <p:nvPr>
            <p:ph type="dt" sz="half" idx="10"/>
          </p:nvPr>
        </p:nvSpPr>
        <p:spPr/>
        <p:txBody>
          <a:bodyPr/>
          <a:lstStyle/>
          <a:p>
            <a:fld id="{795AED57-FD01-421D-823E-1F7DE4B86C41}" type="datetimeFigureOut">
              <a:rPr lang="pt-BR" smtClean="0"/>
              <a:t>10/05/2025</a:t>
            </a:fld>
            <a:endParaRPr lang="pt-BR"/>
          </a:p>
        </p:txBody>
      </p:sp>
      <p:sp>
        <p:nvSpPr>
          <p:cNvPr id="6" name="Espaço Reservado para Rodapé 5">
            <a:extLst>
              <a:ext uri="{FF2B5EF4-FFF2-40B4-BE49-F238E27FC236}">
                <a16:creationId xmlns:a16="http://schemas.microsoft.com/office/drawing/2014/main" id="{B710B50C-0AAB-F7D1-13DF-E77B947F3083}"/>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7CCB65CA-B0A0-8E7C-AD38-2ABE0B6470C6}"/>
              </a:ext>
            </a:extLst>
          </p:cNvPr>
          <p:cNvSpPr>
            <a:spLocks noGrp="1"/>
          </p:cNvSpPr>
          <p:nvPr>
            <p:ph type="sldNum" sz="quarter" idx="12"/>
          </p:nvPr>
        </p:nvSpPr>
        <p:spPr/>
        <p:txBody>
          <a:bodyPr/>
          <a:lstStyle/>
          <a:p>
            <a:fld id="{5FE58D68-6B24-4913-801F-79816A3B0105}" type="slidenum">
              <a:rPr lang="pt-BR" smtClean="0"/>
              <a:t>‹nº›</a:t>
            </a:fld>
            <a:endParaRPr lang="pt-BR"/>
          </a:p>
        </p:txBody>
      </p:sp>
    </p:spTree>
    <p:extLst>
      <p:ext uri="{BB962C8B-B14F-4D97-AF65-F5344CB8AC3E}">
        <p14:creationId xmlns:p14="http://schemas.microsoft.com/office/powerpoint/2010/main" val="23173126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61166FE-6C83-8702-2424-E9B3F94F7810}"/>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C7A38A2C-4A4D-8791-F40A-4024B62BD1F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7AD2194F-8E31-575F-8E82-DB65C17F9506}"/>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B4D97D2C-DC98-E071-4AAF-9DE8D6E7848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6D6E7649-54B9-80E8-9022-15C65ABC7AB2}"/>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7D18221E-765C-C871-924B-0BBD065A62E8}"/>
              </a:ext>
            </a:extLst>
          </p:cNvPr>
          <p:cNvSpPr>
            <a:spLocks noGrp="1"/>
          </p:cNvSpPr>
          <p:nvPr>
            <p:ph type="dt" sz="half" idx="10"/>
          </p:nvPr>
        </p:nvSpPr>
        <p:spPr/>
        <p:txBody>
          <a:bodyPr/>
          <a:lstStyle/>
          <a:p>
            <a:fld id="{795AED57-FD01-421D-823E-1F7DE4B86C41}" type="datetimeFigureOut">
              <a:rPr lang="pt-BR" smtClean="0"/>
              <a:t>10/05/2025</a:t>
            </a:fld>
            <a:endParaRPr lang="pt-BR"/>
          </a:p>
        </p:txBody>
      </p:sp>
      <p:sp>
        <p:nvSpPr>
          <p:cNvPr id="8" name="Espaço Reservado para Rodapé 7">
            <a:extLst>
              <a:ext uri="{FF2B5EF4-FFF2-40B4-BE49-F238E27FC236}">
                <a16:creationId xmlns:a16="http://schemas.microsoft.com/office/drawing/2014/main" id="{115A2C3F-3A10-7C88-EAAD-919FC4966B21}"/>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D8D14ECF-9779-28C3-C5C7-DABD97A15415}"/>
              </a:ext>
            </a:extLst>
          </p:cNvPr>
          <p:cNvSpPr>
            <a:spLocks noGrp="1"/>
          </p:cNvSpPr>
          <p:nvPr>
            <p:ph type="sldNum" sz="quarter" idx="12"/>
          </p:nvPr>
        </p:nvSpPr>
        <p:spPr/>
        <p:txBody>
          <a:bodyPr/>
          <a:lstStyle/>
          <a:p>
            <a:fld id="{5FE58D68-6B24-4913-801F-79816A3B0105}" type="slidenum">
              <a:rPr lang="pt-BR" smtClean="0"/>
              <a:t>‹nº›</a:t>
            </a:fld>
            <a:endParaRPr lang="pt-BR"/>
          </a:p>
        </p:txBody>
      </p:sp>
    </p:spTree>
    <p:extLst>
      <p:ext uri="{BB962C8B-B14F-4D97-AF65-F5344CB8AC3E}">
        <p14:creationId xmlns:p14="http://schemas.microsoft.com/office/powerpoint/2010/main" val="38981398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34C1BA1-7ECA-F32C-5B4E-A02624B47FA5}"/>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94849A97-4287-9B97-5103-118AD4C0F7E0}"/>
              </a:ext>
            </a:extLst>
          </p:cNvPr>
          <p:cNvSpPr>
            <a:spLocks noGrp="1"/>
          </p:cNvSpPr>
          <p:nvPr>
            <p:ph type="dt" sz="half" idx="10"/>
          </p:nvPr>
        </p:nvSpPr>
        <p:spPr/>
        <p:txBody>
          <a:bodyPr/>
          <a:lstStyle/>
          <a:p>
            <a:fld id="{795AED57-FD01-421D-823E-1F7DE4B86C41}" type="datetimeFigureOut">
              <a:rPr lang="pt-BR" smtClean="0"/>
              <a:t>10/05/2025</a:t>
            </a:fld>
            <a:endParaRPr lang="pt-BR"/>
          </a:p>
        </p:txBody>
      </p:sp>
      <p:sp>
        <p:nvSpPr>
          <p:cNvPr id="4" name="Espaço Reservado para Rodapé 3">
            <a:extLst>
              <a:ext uri="{FF2B5EF4-FFF2-40B4-BE49-F238E27FC236}">
                <a16:creationId xmlns:a16="http://schemas.microsoft.com/office/drawing/2014/main" id="{E372F63D-A77B-46BE-9E2A-42007296C167}"/>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52EEA99C-2C0B-3D5F-5100-3D28B63237F4}"/>
              </a:ext>
            </a:extLst>
          </p:cNvPr>
          <p:cNvSpPr>
            <a:spLocks noGrp="1"/>
          </p:cNvSpPr>
          <p:nvPr>
            <p:ph type="sldNum" sz="quarter" idx="12"/>
          </p:nvPr>
        </p:nvSpPr>
        <p:spPr/>
        <p:txBody>
          <a:bodyPr/>
          <a:lstStyle/>
          <a:p>
            <a:fld id="{5FE58D68-6B24-4913-801F-79816A3B0105}" type="slidenum">
              <a:rPr lang="pt-BR" smtClean="0"/>
              <a:t>‹nº›</a:t>
            </a:fld>
            <a:endParaRPr lang="pt-BR"/>
          </a:p>
        </p:txBody>
      </p:sp>
    </p:spTree>
    <p:extLst>
      <p:ext uri="{BB962C8B-B14F-4D97-AF65-F5344CB8AC3E}">
        <p14:creationId xmlns:p14="http://schemas.microsoft.com/office/powerpoint/2010/main" val="18436868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10515600" cy="1101725"/>
          </a:xfrm>
        </p:spPr>
        <p:txBody>
          <a:bodyPr/>
          <a:lstStyle>
            <a:lvl1pPr>
              <a:defRPr>
                <a:latin typeface="Arial" panose="020B0604020202020204" pitchFamily="34" charset="0"/>
                <a:cs typeface="Arial" panose="020B0604020202020204" pitchFamily="34" charset="0"/>
              </a:defRPr>
            </a:lvl1pPr>
          </a:lstStyle>
          <a:p>
            <a:r>
              <a:rPr lang="pt-BR" dirty="0"/>
              <a:t>Clique para editar o título Mestre</a:t>
            </a:r>
            <a:endParaRPr lang="en-US" dirty="0"/>
          </a:p>
        </p:txBody>
      </p:sp>
      <p:sp>
        <p:nvSpPr>
          <p:cNvPr id="3" name="Content Placeholder 2"/>
          <p:cNvSpPr>
            <a:spLocks noGrp="1"/>
          </p:cNvSpPr>
          <p:nvPr>
            <p:ph idx="1"/>
          </p:nvPr>
        </p:nvSpPr>
        <p:spPr/>
        <p:txBody>
          <a:bodyPr/>
          <a:lstStyle/>
          <a:p>
            <a:pPr lvl="0"/>
            <a:r>
              <a:rPr lang="pt-BR" dirty="0"/>
              <a:t>Clique para editar os estilos de texto Mestres</a:t>
            </a:r>
          </a:p>
          <a:p>
            <a:pPr lvl="1"/>
            <a:r>
              <a:rPr lang="pt-BR" dirty="0"/>
              <a:t>Segundo nível</a:t>
            </a:r>
          </a:p>
          <a:p>
            <a:pPr lvl="2"/>
            <a:r>
              <a:rPr lang="pt-BR" dirty="0"/>
              <a:t>Terceiro nível</a:t>
            </a:r>
          </a:p>
          <a:p>
            <a:pPr lvl="3"/>
            <a:r>
              <a:rPr lang="pt-BR" dirty="0"/>
              <a:t>Quarto nível</a:t>
            </a:r>
          </a:p>
          <a:p>
            <a:pPr lvl="4"/>
            <a:r>
              <a:rPr lang="pt-BR" dirty="0"/>
              <a:t>Quinto nível</a:t>
            </a:r>
            <a:endParaRPr lang="en-US" dirty="0"/>
          </a:p>
        </p:txBody>
      </p:sp>
      <p:sp>
        <p:nvSpPr>
          <p:cNvPr id="12" name="Espaço Reservado para Número de Slide 11">
            <a:extLst>
              <a:ext uri="{FF2B5EF4-FFF2-40B4-BE49-F238E27FC236}">
                <a16:creationId xmlns:a16="http://schemas.microsoft.com/office/drawing/2014/main" id="{61695AC7-37BF-3B9E-B73E-F9B2F12563A0}"/>
              </a:ext>
            </a:extLst>
          </p:cNvPr>
          <p:cNvSpPr>
            <a:spLocks noGrp="1"/>
          </p:cNvSpPr>
          <p:nvPr>
            <p:ph type="sldNum" sz="quarter" idx="12"/>
          </p:nvPr>
        </p:nvSpPr>
        <p:spPr>
          <a:xfrm>
            <a:off x="9448800" y="6289037"/>
            <a:ext cx="2743200" cy="365125"/>
          </a:xfrm>
        </p:spPr>
        <p:txBody>
          <a:bodyPr/>
          <a:lstStyle>
            <a:lvl1pPr>
              <a:defRPr sz="1800">
                <a:solidFill>
                  <a:schemeClr val="tx1"/>
                </a:solidFill>
              </a:defRPr>
            </a:lvl1pPr>
          </a:lstStyle>
          <a:p>
            <a:fld id="{F0469B45-E903-4573-A216-0BD6694B90F6}" type="slidenum">
              <a:rPr lang="pt-BR" smtClean="0"/>
              <a:pPr/>
              <a:t>‹nº›</a:t>
            </a:fld>
            <a:endParaRPr lang="pt-BR" dirty="0"/>
          </a:p>
        </p:txBody>
      </p:sp>
      <p:cxnSp>
        <p:nvCxnSpPr>
          <p:cNvPr id="5" name="Conector reto 4">
            <a:extLst>
              <a:ext uri="{FF2B5EF4-FFF2-40B4-BE49-F238E27FC236}">
                <a16:creationId xmlns:a16="http://schemas.microsoft.com/office/drawing/2014/main" id="{DF392657-4556-2CE0-A29F-B532DEC11B7C}"/>
              </a:ext>
            </a:extLst>
          </p:cNvPr>
          <p:cNvCxnSpPr/>
          <p:nvPr userDrawn="1"/>
        </p:nvCxnSpPr>
        <p:spPr>
          <a:xfrm>
            <a:off x="0" y="0"/>
            <a:ext cx="12192000" cy="0"/>
          </a:xfrm>
          <a:prstGeom prst="line">
            <a:avLst/>
          </a:prstGeom>
          <a:ln w="2286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Conector reto 5">
            <a:extLst>
              <a:ext uri="{FF2B5EF4-FFF2-40B4-BE49-F238E27FC236}">
                <a16:creationId xmlns:a16="http://schemas.microsoft.com/office/drawing/2014/main" id="{6DCE657B-C7A4-C97F-6CEB-6FE974B5CD3F}"/>
              </a:ext>
            </a:extLst>
          </p:cNvPr>
          <p:cNvCxnSpPr/>
          <p:nvPr userDrawn="1"/>
        </p:nvCxnSpPr>
        <p:spPr>
          <a:xfrm>
            <a:off x="0" y="6858000"/>
            <a:ext cx="12192000" cy="0"/>
          </a:xfrm>
          <a:prstGeom prst="line">
            <a:avLst/>
          </a:prstGeom>
          <a:ln w="2286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7" name="Espaço Reservado para Data 6">
            <a:extLst>
              <a:ext uri="{FF2B5EF4-FFF2-40B4-BE49-F238E27FC236}">
                <a16:creationId xmlns:a16="http://schemas.microsoft.com/office/drawing/2014/main" id="{9D8FF5FD-C1C1-B948-171F-F3491A3601FE}"/>
              </a:ext>
            </a:extLst>
          </p:cNvPr>
          <p:cNvSpPr>
            <a:spLocks noGrp="1"/>
          </p:cNvSpPr>
          <p:nvPr>
            <p:ph type="dt" sz="half" idx="13"/>
          </p:nvPr>
        </p:nvSpPr>
        <p:spPr/>
        <p:txBody>
          <a:bodyPr/>
          <a:lstStyle/>
          <a:p>
            <a:endParaRPr lang="pt-BR" dirty="0"/>
          </a:p>
        </p:txBody>
      </p:sp>
      <p:sp>
        <p:nvSpPr>
          <p:cNvPr id="9" name="Espaço Reservado para Rodapé 8">
            <a:extLst>
              <a:ext uri="{FF2B5EF4-FFF2-40B4-BE49-F238E27FC236}">
                <a16:creationId xmlns:a16="http://schemas.microsoft.com/office/drawing/2014/main" id="{821184D5-2F5C-4413-1A02-395F3AFCA2C0}"/>
              </a:ext>
            </a:extLst>
          </p:cNvPr>
          <p:cNvSpPr>
            <a:spLocks noGrp="1"/>
          </p:cNvSpPr>
          <p:nvPr>
            <p:ph type="ftr" sz="quarter" idx="14"/>
          </p:nvPr>
        </p:nvSpPr>
        <p:spPr/>
        <p:txBody>
          <a:bodyPr/>
          <a:lstStyle/>
          <a:p>
            <a:endParaRPr lang="pt-BR" dirty="0"/>
          </a:p>
        </p:txBody>
      </p:sp>
    </p:spTree>
    <p:extLst>
      <p:ext uri="{BB962C8B-B14F-4D97-AF65-F5344CB8AC3E}">
        <p14:creationId xmlns:p14="http://schemas.microsoft.com/office/powerpoint/2010/main" val="84152907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C56E726F-94B6-9FEF-C2EE-0A2CAE54D1E1}"/>
              </a:ext>
            </a:extLst>
          </p:cNvPr>
          <p:cNvSpPr>
            <a:spLocks noGrp="1"/>
          </p:cNvSpPr>
          <p:nvPr>
            <p:ph type="dt" sz="half" idx="10"/>
          </p:nvPr>
        </p:nvSpPr>
        <p:spPr/>
        <p:txBody>
          <a:bodyPr/>
          <a:lstStyle/>
          <a:p>
            <a:fld id="{795AED57-FD01-421D-823E-1F7DE4B86C41}" type="datetimeFigureOut">
              <a:rPr lang="pt-BR" smtClean="0"/>
              <a:t>10/05/2025</a:t>
            </a:fld>
            <a:endParaRPr lang="pt-BR"/>
          </a:p>
        </p:txBody>
      </p:sp>
      <p:sp>
        <p:nvSpPr>
          <p:cNvPr id="3" name="Espaço Reservado para Rodapé 2">
            <a:extLst>
              <a:ext uri="{FF2B5EF4-FFF2-40B4-BE49-F238E27FC236}">
                <a16:creationId xmlns:a16="http://schemas.microsoft.com/office/drawing/2014/main" id="{AF475AA4-854A-8FB8-D5CC-0C1E268CFE2E}"/>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08319CDB-B6F4-35E1-4727-C2C4D9C54B0A}"/>
              </a:ext>
            </a:extLst>
          </p:cNvPr>
          <p:cNvSpPr>
            <a:spLocks noGrp="1"/>
          </p:cNvSpPr>
          <p:nvPr>
            <p:ph type="sldNum" sz="quarter" idx="12"/>
          </p:nvPr>
        </p:nvSpPr>
        <p:spPr/>
        <p:txBody>
          <a:bodyPr/>
          <a:lstStyle/>
          <a:p>
            <a:fld id="{5FE58D68-6B24-4913-801F-79816A3B0105}" type="slidenum">
              <a:rPr lang="pt-BR" smtClean="0"/>
              <a:t>‹nº›</a:t>
            </a:fld>
            <a:endParaRPr lang="pt-BR"/>
          </a:p>
        </p:txBody>
      </p:sp>
    </p:spTree>
    <p:extLst>
      <p:ext uri="{BB962C8B-B14F-4D97-AF65-F5344CB8AC3E}">
        <p14:creationId xmlns:p14="http://schemas.microsoft.com/office/powerpoint/2010/main" val="21057365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597A5C-75AE-A61F-4806-81A9180962BB}"/>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42646796-6158-F5E2-961F-7A2D77FD77B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F9D43736-D787-D92B-0CA7-DF6B6EE72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5C49F710-EB96-5C11-C6D8-37C2DC0034AD}"/>
              </a:ext>
            </a:extLst>
          </p:cNvPr>
          <p:cNvSpPr>
            <a:spLocks noGrp="1"/>
          </p:cNvSpPr>
          <p:nvPr>
            <p:ph type="dt" sz="half" idx="10"/>
          </p:nvPr>
        </p:nvSpPr>
        <p:spPr/>
        <p:txBody>
          <a:bodyPr/>
          <a:lstStyle/>
          <a:p>
            <a:fld id="{795AED57-FD01-421D-823E-1F7DE4B86C41}" type="datetimeFigureOut">
              <a:rPr lang="pt-BR" smtClean="0"/>
              <a:t>10/05/2025</a:t>
            </a:fld>
            <a:endParaRPr lang="pt-BR"/>
          </a:p>
        </p:txBody>
      </p:sp>
      <p:sp>
        <p:nvSpPr>
          <p:cNvPr id="6" name="Espaço Reservado para Rodapé 5">
            <a:extLst>
              <a:ext uri="{FF2B5EF4-FFF2-40B4-BE49-F238E27FC236}">
                <a16:creationId xmlns:a16="http://schemas.microsoft.com/office/drawing/2014/main" id="{3079A181-8381-671C-E79F-79707E7F45FF}"/>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5E9533D0-9F1D-AEBE-16CE-AEE412EF3A8F}"/>
              </a:ext>
            </a:extLst>
          </p:cNvPr>
          <p:cNvSpPr>
            <a:spLocks noGrp="1"/>
          </p:cNvSpPr>
          <p:nvPr>
            <p:ph type="sldNum" sz="quarter" idx="12"/>
          </p:nvPr>
        </p:nvSpPr>
        <p:spPr/>
        <p:txBody>
          <a:bodyPr/>
          <a:lstStyle/>
          <a:p>
            <a:fld id="{5FE58D68-6B24-4913-801F-79816A3B0105}" type="slidenum">
              <a:rPr lang="pt-BR" smtClean="0"/>
              <a:t>‹nº›</a:t>
            </a:fld>
            <a:endParaRPr lang="pt-BR"/>
          </a:p>
        </p:txBody>
      </p:sp>
    </p:spTree>
    <p:extLst>
      <p:ext uri="{BB962C8B-B14F-4D97-AF65-F5344CB8AC3E}">
        <p14:creationId xmlns:p14="http://schemas.microsoft.com/office/powerpoint/2010/main" val="9275686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B9C81D4-39E6-32AE-BA76-5179E1DFDD25}"/>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610746D9-8E2F-A5A0-C264-37EE0FEAF0C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A0F08208-A2C9-5CB1-D4A9-A6930ADEF23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ED95A522-1479-AFE7-7EB2-23A3C0C845EC}"/>
              </a:ext>
            </a:extLst>
          </p:cNvPr>
          <p:cNvSpPr>
            <a:spLocks noGrp="1"/>
          </p:cNvSpPr>
          <p:nvPr>
            <p:ph type="dt" sz="half" idx="10"/>
          </p:nvPr>
        </p:nvSpPr>
        <p:spPr/>
        <p:txBody>
          <a:bodyPr/>
          <a:lstStyle/>
          <a:p>
            <a:fld id="{795AED57-FD01-421D-823E-1F7DE4B86C41}" type="datetimeFigureOut">
              <a:rPr lang="pt-BR" smtClean="0"/>
              <a:t>10/05/2025</a:t>
            </a:fld>
            <a:endParaRPr lang="pt-BR"/>
          </a:p>
        </p:txBody>
      </p:sp>
      <p:sp>
        <p:nvSpPr>
          <p:cNvPr id="6" name="Espaço Reservado para Rodapé 5">
            <a:extLst>
              <a:ext uri="{FF2B5EF4-FFF2-40B4-BE49-F238E27FC236}">
                <a16:creationId xmlns:a16="http://schemas.microsoft.com/office/drawing/2014/main" id="{925621E3-2486-4323-D1C0-322499FE51DE}"/>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614B37BC-8386-ACB4-B259-65530E6F479D}"/>
              </a:ext>
            </a:extLst>
          </p:cNvPr>
          <p:cNvSpPr>
            <a:spLocks noGrp="1"/>
          </p:cNvSpPr>
          <p:nvPr>
            <p:ph type="sldNum" sz="quarter" idx="12"/>
          </p:nvPr>
        </p:nvSpPr>
        <p:spPr/>
        <p:txBody>
          <a:bodyPr/>
          <a:lstStyle/>
          <a:p>
            <a:fld id="{5FE58D68-6B24-4913-801F-79816A3B0105}" type="slidenum">
              <a:rPr lang="pt-BR" smtClean="0"/>
              <a:t>‹nº›</a:t>
            </a:fld>
            <a:endParaRPr lang="pt-BR"/>
          </a:p>
        </p:txBody>
      </p:sp>
    </p:spTree>
    <p:extLst>
      <p:ext uri="{BB962C8B-B14F-4D97-AF65-F5344CB8AC3E}">
        <p14:creationId xmlns:p14="http://schemas.microsoft.com/office/powerpoint/2010/main" val="12058701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F7E225-8526-4428-C877-F8D0609ADD40}"/>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890B3288-AE13-3809-2FB7-D844E320FB5B}"/>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3B374539-BADC-8BBF-1A49-E8FD1CEFADDC}"/>
              </a:ext>
            </a:extLst>
          </p:cNvPr>
          <p:cNvSpPr>
            <a:spLocks noGrp="1"/>
          </p:cNvSpPr>
          <p:nvPr>
            <p:ph type="dt" sz="half" idx="10"/>
          </p:nvPr>
        </p:nvSpPr>
        <p:spPr/>
        <p:txBody>
          <a:bodyPr/>
          <a:lstStyle/>
          <a:p>
            <a:fld id="{795AED57-FD01-421D-823E-1F7DE4B86C41}" type="datetimeFigureOut">
              <a:rPr lang="pt-BR" smtClean="0"/>
              <a:t>10/05/2025</a:t>
            </a:fld>
            <a:endParaRPr lang="pt-BR"/>
          </a:p>
        </p:txBody>
      </p:sp>
      <p:sp>
        <p:nvSpPr>
          <p:cNvPr id="5" name="Espaço Reservado para Rodapé 4">
            <a:extLst>
              <a:ext uri="{FF2B5EF4-FFF2-40B4-BE49-F238E27FC236}">
                <a16:creationId xmlns:a16="http://schemas.microsoft.com/office/drawing/2014/main" id="{4FEBF04F-3394-BABE-FF1C-9D60E9758BAE}"/>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0E217993-7754-FC5A-D979-CB914D39C043}"/>
              </a:ext>
            </a:extLst>
          </p:cNvPr>
          <p:cNvSpPr>
            <a:spLocks noGrp="1"/>
          </p:cNvSpPr>
          <p:nvPr>
            <p:ph type="sldNum" sz="quarter" idx="12"/>
          </p:nvPr>
        </p:nvSpPr>
        <p:spPr/>
        <p:txBody>
          <a:bodyPr/>
          <a:lstStyle/>
          <a:p>
            <a:fld id="{5FE58D68-6B24-4913-801F-79816A3B0105}" type="slidenum">
              <a:rPr lang="pt-BR" smtClean="0"/>
              <a:t>‹nº›</a:t>
            </a:fld>
            <a:endParaRPr lang="pt-BR"/>
          </a:p>
        </p:txBody>
      </p:sp>
    </p:spTree>
    <p:extLst>
      <p:ext uri="{BB962C8B-B14F-4D97-AF65-F5344CB8AC3E}">
        <p14:creationId xmlns:p14="http://schemas.microsoft.com/office/powerpoint/2010/main" val="54383060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4268498B-03D1-89C5-345D-8F36EE3D3952}"/>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DADF95C9-1C02-BC43-0B6F-1E474BD25C75}"/>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19554531-E4DF-C93B-E3CB-F6588F4B2377}"/>
              </a:ext>
            </a:extLst>
          </p:cNvPr>
          <p:cNvSpPr>
            <a:spLocks noGrp="1"/>
          </p:cNvSpPr>
          <p:nvPr>
            <p:ph type="dt" sz="half" idx="10"/>
          </p:nvPr>
        </p:nvSpPr>
        <p:spPr/>
        <p:txBody>
          <a:bodyPr/>
          <a:lstStyle/>
          <a:p>
            <a:fld id="{795AED57-FD01-421D-823E-1F7DE4B86C41}" type="datetimeFigureOut">
              <a:rPr lang="pt-BR" smtClean="0"/>
              <a:t>10/05/2025</a:t>
            </a:fld>
            <a:endParaRPr lang="pt-BR"/>
          </a:p>
        </p:txBody>
      </p:sp>
      <p:sp>
        <p:nvSpPr>
          <p:cNvPr id="5" name="Espaço Reservado para Rodapé 4">
            <a:extLst>
              <a:ext uri="{FF2B5EF4-FFF2-40B4-BE49-F238E27FC236}">
                <a16:creationId xmlns:a16="http://schemas.microsoft.com/office/drawing/2014/main" id="{D3BD28E1-1F33-027B-077B-B51C25FE3F74}"/>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81AC168-A878-9258-96E6-8B0A828E6BE6}"/>
              </a:ext>
            </a:extLst>
          </p:cNvPr>
          <p:cNvSpPr>
            <a:spLocks noGrp="1"/>
          </p:cNvSpPr>
          <p:nvPr>
            <p:ph type="sldNum" sz="quarter" idx="12"/>
          </p:nvPr>
        </p:nvSpPr>
        <p:spPr/>
        <p:txBody>
          <a:bodyPr/>
          <a:lstStyle/>
          <a:p>
            <a:fld id="{5FE58D68-6B24-4913-801F-79816A3B0105}" type="slidenum">
              <a:rPr lang="pt-BR" smtClean="0"/>
              <a:t>‹nº›</a:t>
            </a:fld>
            <a:endParaRPr lang="pt-BR"/>
          </a:p>
        </p:txBody>
      </p:sp>
    </p:spTree>
    <p:extLst>
      <p:ext uri="{BB962C8B-B14F-4D97-AF65-F5344CB8AC3E}">
        <p14:creationId xmlns:p14="http://schemas.microsoft.com/office/powerpoint/2010/main" val="13980092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Date Placeholder 3"/>
          <p:cNvSpPr>
            <a:spLocks noGrp="1"/>
          </p:cNvSpPr>
          <p:nvPr>
            <p:ph type="dt" sz="half" idx="10"/>
          </p:nvPr>
        </p:nvSpPr>
        <p:spPr/>
        <p:txBody>
          <a:bodyPr/>
          <a:lstStyle/>
          <a:p>
            <a:r>
              <a:rPr lang="pt-BR"/>
              <a:t>LISHEP 2023</a:t>
            </a:r>
          </a:p>
        </p:txBody>
      </p:sp>
      <p:sp>
        <p:nvSpPr>
          <p:cNvPr id="5" name="Footer Placeholder 4"/>
          <p:cNvSpPr>
            <a:spLocks noGrp="1"/>
          </p:cNvSpPr>
          <p:nvPr>
            <p:ph type="ftr" sz="quarter" idx="11"/>
          </p:nvPr>
        </p:nvSpPr>
        <p:spPr/>
        <p:txBody>
          <a:bodyPr/>
          <a:lstStyle/>
          <a:p>
            <a:r>
              <a:rPr lang="pt-BR" dirty="0"/>
              <a:t>LATTES 100, USP 90, CERN 70</a:t>
            </a:r>
          </a:p>
        </p:txBody>
      </p:sp>
      <p:sp>
        <p:nvSpPr>
          <p:cNvPr id="6" name="Slide Number Placeholder 5"/>
          <p:cNvSpPr>
            <a:spLocks noGrp="1"/>
          </p:cNvSpPr>
          <p:nvPr>
            <p:ph type="sldNum" sz="quarter" idx="12"/>
          </p:nvPr>
        </p:nvSpPr>
        <p:spPr/>
        <p:txBody>
          <a:bodyPr/>
          <a:lstStyle/>
          <a:p>
            <a:fld id="{F0469B45-E903-4573-A216-0BD6694B90F6}" type="slidenum">
              <a:rPr lang="pt-BR" smtClean="0"/>
              <a:t>‹nº›</a:t>
            </a:fld>
            <a:endParaRPr lang="pt-BR"/>
          </a:p>
        </p:txBody>
      </p:sp>
    </p:spTree>
    <p:extLst>
      <p:ext uri="{BB962C8B-B14F-4D97-AF65-F5344CB8AC3E}">
        <p14:creationId xmlns:p14="http://schemas.microsoft.com/office/powerpoint/2010/main" val="38055465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Date Placeholder 4"/>
          <p:cNvSpPr>
            <a:spLocks noGrp="1"/>
          </p:cNvSpPr>
          <p:nvPr>
            <p:ph type="dt" sz="half" idx="10"/>
          </p:nvPr>
        </p:nvSpPr>
        <p:spPr/>
        <p:txBody>
          <a:bodyPr/>
          <a:lstStyle/>
          <a:p>
            <a:r>
              <a:rPr lang="pt-BR"/>
              <a:t>LISHEP 2023</a:t>
            </a:r>
          </a:p>
        </p:txBody>
      </p:sp>
      <p:sp>
        <p:nvSpPr>
          <p:cNvPr id="6" name="Footer Placeholder 5"/>
          <p:cNvSpPr>
            <a:spLocks noGrp="1"/>
          </p:cNvSpPr>
          <p:nvPr>
            <p:ph type="ftr" sz="quarter" idx="11"/>
          </p:nvPr>
        </p:nvSpPr>
        <p:spPr/>
        <p:txBody>
          <a:bodyPr/>
          <a:lstStyle/>
          <a:p>
            <a:r>
              <a:rPr lang="pt-BR"/>
              <a:t>LATTES 100, USP 90, CERN 70</a:t>
            </a:r>
          </a:p>
        </p:txBody>
      </p:sp>
      <p:sp>
        <p:nvSpPr>
          <p:cNvPr id="7" name="Slide Number Placeholder 6"/>
          <p:cNvSpPr>
            <a:spLocks noGrp="1"/>
          </p:cNvSpPr>
          <p:nvPr>
            <p:ph type="sldNum" sz="quarter" idx="12"/>
          </p:nvPr>
        </p:nvSpPr>
        <p:spPr/>
        <p:txBody>
          <a:bodyPr/>
          <a:lstStyle/>
          <a:p>
            <a:fld id="{F0469B45-E903-4573-A216-0BD6694B90F6}" type="slidenum">
              <a:rPr lang="pt-BR" smtClean="0"/>
              <a:t>‹nº›</a:t>
            </a:fld>
            <a:endParaRPr lang="pt-BR"/>
          </a:p>
        </p:txBody>
      </p:sp>
    </p:spTree>
    <p:extLst>
      <p:ext uri="{BB962C8B-B14F-4D97-AF65-F5344CB8AC3E}">
        <p14:creationId xmlns:p14="http://schemas.microsoft.com/office/powerpoint/2010/main" val="3199667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pt-BR"/>
              <a:t>Clique para editar o título Mestre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Content Placeholder 3"/>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Content Placeholder 5"/>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7" name="Date Placeholder 6"/>
          <p:cNvSpPr>
            <a:spLocks noGrp="1"/>
          </p:cNvSpPr>
          <p:nvPr>
            <p:ph type="dt" sz="half" idx="10"/>
          </p:nvPr>
        </p:nvSpPr>
        <p:spPr/>
        <p:txBody>
          <a:bodyPr/>
          <a:lstStyle/>
          <a:p>
            <a:r>
              <a:rPr lang="pt-BR"/>
              <a:t>LISHEP 2023</a:t>
            </a:r>
          </a:p>
        </p:txBody>
      </p:sp>
      <p:sp>
        <p:nvSpPr>
          <p:cNvPr id="8" name="Footer Placeholder 7"/>
          <p:cNvSpPr>
            <a:spLocks noGrp="1"/>
          </p:cNvSpPr>
          <p:nvPr>
            <p:ph type="ftr" sz="quarter" idx="11"/>
          </p:nvPr>
        </p:nvSpPr>
        <p:spPr/>
        <p:txBody>
          <a:bodyPr/>
          <a:lstStyle/>
          <a:p>
            <a:r>
              <a:rPr lang="pt-BR"/>
              <a:t>LATTES 100, USP 90, CERN 70</a:t>
            </a:r>
          </a:p>
        </p:txBody>
      </p:sp>
      <p:sp>
        <p:nvSpPr>
          <p:cNvPr id="9" name="Slide Number Placeholder 8"/>
          <p:cNvSpPr>
            <a:spLocks noGrp="1"/>
          </p:cNvSpPr>
          <p:nvPr>
            <p:ph type="sldNum" sz="quarter" idx="12"/>
          </p:nvPr>
        </p:nvSpPr>
        <p:spPr/>
        <p:txBody>
          <a:bodyPr/>
          <a:lstStyle/>
          <a:p>
            <a:fld id="{F0469B45-E903-4573-A216-0BD6694B90F6}" type="slidenum">
              <a:rPr lang="pt-BR" smtClean="0"/>
              <a:t>‹nº›</a:t>
            </a:fld>
            <a:endParaRPr lang="pt-BR"/>
          </a:p>
        </p:txBody>
      </p:sp>
    </p:spTree>
    <p:extLst>
      <p:ext uri="{BB962C8B-B14F-4D97-AF65-F5344CB8AC3E}">
        <p14:creationId xmlns:p14="http://schemas.microsoft.com/office/powerpoint/2010/main" val="20510325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a:t>Clique para editar o título Mestre</a:t>
            </a:r>
            <a:endParaRPr lang="en-US" dirty="0"/>
          </a:p>
        </p:txBody>
      </p:sp>
      <p:sp>
        <p:nvSpPr>
          <p:cNvPr id="3" name="Date Placeholder 2"/>
          <p:cNvSpPr>
            <a:spLocks noGrp="1"/>
          </p:cNvSpPr>
          <p:nvPr>
            <p:ph type="dt" sz="half" idx="10"/>
          </p:nvPr>
        </p:nvSpPr>
        <p:spPr/>
        <p:txBody>
          <a:bodyPr/>
          <a:lstStyle/>
          <a:p>
            <a:r>
              <a:rPr lang="pt-BR"/>
              <a:t>LISHEP 2023</a:t>
            </a:r>
          </a:p>
        </p:txBody>
      </p:sp>
      <p:sp>
        <p:nvSpPr>
          <p:cNvPr id="4" name="Footer Placeholder 3"/>
          <p:cNvSpPr>
            <a:spLocks noGrp="1"/>
          </p:cNvSpPr>
          <p:nvPr>
            <p:ph type="ftr" sz="quarter" idx="11"/>
          </p:nvPr>
        </p:nvSpPr>
        <p:spPr/>
        <p:txBody>
          <a:bodyPr/>
          <a:lstStyle/>
          <a:p>
            <a:r>
              <a:rPr lang="pt-BR"/>
              <a:t>LATTES 100, USP 90, CERN 70</a:t>
            </a:r>
          </a:p>
        </p:txBody>
      </p:sp>
      <p:sp>
        <p:nvSpPr>
          <p:cNvPr id="5" name="Slide Number Placeholder 4"/>
          <p:cNvSpPr>
            <a:spLocks noGrp="1"/>
          </p:cNvSpPr>
          <p:nvPr>
            <p:ph type="sldNum" sz="quarter" idx="12"/>
          </p:nvPr>
        </p:nvSpPr>
        <p:spPr/>
        <p:txBody>
          <a:bodyPr/>
          <a:lstStyle/>
          <a:p>
            <a:fld id="{F0469B45-E903-4573-A216-0BD6694B90F6}" type="slidenum">
              <a:rPr lang="pt-BR" smtClean="0"/>
              <a:t>‹nº›</a:t>
            </a:fld>
            <a:endParaRPr lang="pt-BR"/>
          </a:p>
        </p:txBody>
      </p:sp>
    </p:spTree>
    <p:extLst>
      <p:ext uri="{BB962C8B-B14F-4D97-AF65-F5344CB8AC3E}">
        <p14:creationId xmlns:p14="http://schemas.microsoft.com/office/powerpoint/2010/main" val="19744760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pt-BR" dirty="0"/>
              <a:t>26/09/2024</a:t>
            </a:r>
          </a:p>
        </p:txBody>
      </p:sp>
      <p:sp>
        <p:nvSpPr>
          <p:cNvPr id="3" name="Footer Placeholder 2"/>
          <p:cNvSpPr>
            <a:spLocks noGrp="1"/>
          </p:cNvSpPr>
          <p:nvPr>
            <p:ph type="ftr" sz="quarter" idx="11"/>
          </p:nvPr>
        </p:nvSpPr>
        <p:spPr/>
        <p:txBody>
          <a:bodyPr/>
          <a:lstStyle>
            <a:lvl1pPr>
              <a:defRPr/>
            </a:lvl1pPr>
          </a:lstStyle>
          <a:p>
            <a:r>
              <a:rPr lang="pt-BR" dirty="0"/>
              <a:t>Celebração do Centenário de Cesar Lattes</a:t>
            </a:r>
          </a:p>
        </p:txBody>
      </p:sp>
      <p:sp>
        <p:nvSpPr>
          <p:cNvPr id="4" name="Slide Number Placeholder 3"/>
          <p:cNvSpPr>
            <a:spLocks noGrp="1"/>
          </p:cNvSpPr>
          <p:nvPr>
            <p:ph type="sldNum" sz="quarter" idx="12"/>
          </p:nvPr>
        </p:nvSpPr>
        <p:spPr/>
        <p:txBody>
          <a:bodyPr/>
          <a:lstStyle/>
          <a:p>
            <a:fld id="{F0469B45-E903-4573-A216-0BD6694B90F6}" type="slidenum">
              <a:rPr lang="pt-BR" smtClean="0"/>
              <a:t>‹nº›</a:t>
            </a:fld>
            <a:endParaRPr lang="pt-BR"/>
          </a:p>
        </p:txBody>
      </p:sp>
    </p:spTree>
    <p:extLst>
      <p:ext uri="{BB962C8B-B14F-4D97-AF65-F5344CB8AC3E}">
        <p14:creationId xmlns:p14="http://schemas.microsoft.com/office/powerpoint/2010/main" val="33342347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Date Placeholder 4"/>
          <p:cNvSpPr>
            <a:spLocks noGrp="1"/>
          </p:cNvSpPr>
          <p:nvPr>
            <p:ph type="dt" sz="half" idx="10"/>
          </p:nvPr>
        </p:nvSpPr>
        <p:spPr/>
        <p:txBody>
          <a:bodyPr/>
          <a:lstStyle/>
          <a:p>
            <a:r>
              <a:rPr lang="pt-BR"/>
              <a:t>LISHEP 2023</a:t>
            </a:r>
          </a:p>
        </p:txBody>
      </p:sp>
      <p:sp>
        <p:nvSpPr>
          <p:cNvPr id="6" name="Footer Placeholder 5"/>
          <p:cNvSpPr>
            <a:spLocks noGrp="1"/>
          </p:cNvSpPr>
          <p:nvPr>
            <p:ph type="ftr" sz="quarter" idx="11"/>
          </p:nvPr>
        </p:nvSpPr>
        <p:spPr/>
        <p:txBody>
          <a:bodyPr/>
          <a:lstStyle/>
          <a:p>
            <a:r>
              <a:rPr lang="pt-BR"/>
              <a:t>LATTES 100, USP 90, CERN 70</a:t>
            </a:r>
          </a:p>
        </p:txBody>
      </p:sp>
      <p:sp>
        <p:nvSpPr>
          <p:cNvPr id="7" name="Slide Number Placeholder 6"/>
          <p:cNvSpPr>
            <a:spLocks noGrp="1"/>
          </p:cNvSpPr>
          <p:nvPr>
            <p:ph type="sldNum" sz="quarter" idx="12"/>
          </p:nvPr>
        </p:nvSpPr>
        <p:spPr/>
        <p:txBody>
          <a:bodyPr/>
          <a:lstStyle/>
          <a:p>
            <a:fld id="{F0469B45-E903-4573-A216-0BD6694B90F6}" type="slidenum">
              <a:rPr lang="pt-BR" smtClean="0"/>
              <a:t>‹nº›</a:t>
            </a:fld>
            <a:endParaRPr lang="pt-BR"/>
          </a:p>
        </p:txBody>
      </p:sp>
    </p:spTree>
    <p:extLst>
      <p:ext uri="{BB962C8B-B14F-4D97-AF65-F5344CB8AC3E}">
        <p14:creationId xmlns:p14="http://schemas.microsoft.com/office/powerpoint/2010/main" val="23090303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pt-BR"/>
              <a:t>Clique no ícone para adicionar uma imagem</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Date Placeholder 4"/>
          <p:cNvSpPr>
            <a:spLocks noGrp="1"/>
          </p:cNvSpPr>
          <p:nvPr>
            <p:ph type="dt" sz="half" idx="10"/>
          </p:nvPr>
        </p:nvSpPr>
        <p:spPr/>
        <p:txBody>
          <a:bodyPr/>
          <a:lstStyle/>
          <a:p>
            <a:r>
              <a:rPr lang="pt-BR"/>
              <a:t>LISHEP 2023</a:t>
            </a:r>
          </a:p>
        </p:txBody>
      </p:sp>
      <p:sp>
        <p:nvSpPr>
          <p:cNvPr id="6" name="Footer Placeholder 5"/>
          <p:cNvSpPr>
            <a:spLocks noGrp="1"/>
          </p:cNvSpPr>
          <p:nvPr>
            <p:ph type="ftr" sz="quarter" idx="11"/>
          </p:nvPr>
        </p:nvSpPr>
        <p:spPr/>
        <p:txBody>
          <a:bodyPr/>
          <a:lstStyle/>
          <a:p>
            <a:r>
              <a:rPr lang="pt-BR"/>
              <a:t>LATTES 100, USP 90, CERN 70</a:t>
            </a:r>
          </a:p>
        </p:txBody>
      </p:sp>
      <p:sp>
        <p:nvSpPr>
          <p:cNvPr id="7" name="Slide Number Placeholder 6"/>
          <p:cNvSpPr>
            <a:spLocks noGrp="1"/>
          </p:cNvSpPr>
          <p:nvPr>
            <p:ph type="sldNum" sz="quarter" idx="12"/>
          </p:nvPr>
        </p:nvSpPr>
        <p:spPr/>
        <p:txBody>
          <a:bodyPr/>
          <a:lstStyle/>
          <a:p>
            <a:fld id="{F0469B45-E903-4573-A216-0BD6694B90F6}" type="slidenum">
              <a:rPr lang="pt-BR" smtClean="0"/>
              <a:t>‹nº›</a:t>
            </a:fld>
            <a:endParaRPr lang="pt-BR"/>
          </a:p>
        </p:txBody>
      </p:sp>
    </p:spTree>
    <p:extLst>
      <p:ext uri="{BB962C8B-B14F-4D97-AF65-F5344CB8AC3E}">
        <p14:creationId xmlns:p14="http://schemas.microsoft.com/office/powerpoint/2010/main" val="23189646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dirty="0"/>
              <a:t>Clique para editar os estilos de texto Mestres</a:t>
            </a:r>
          </a:p>
          <a:p>
            <a:pPr lvl="1"/>
            <a:r>
              <a:rPr lang="pt-BR" dirty="0"/>
              <a:t>Segundo nível</a:t>
            </a:r>
          </a:p>
          <a:p>
            <a:pPr lvl="2"/>
            <a:r>
              <a:rPr lang="pt-BR" dirty="0"/>
              <a:t>Terceiro nível</a:t>
            </a:r>
          </a:p>
          <a:p>
            <a:pPr lvl="3"/>
            <a:r>
              <a:rPr lang="pt-BR" dirty="0"/>
              <a:t>Quarto nível</a:t>
            </a:r>
          </a:p>
          <a:p>
            <a:pPr lvl="4"/>
            <a:r>
              <a:rPr lang="pt-BR" dirty="0"/>
              <a:t>Quinto nível</a:t>
            </a:r>
            <a:endParaRPr lang="en-US" dirty="0"/>
          </a:p>
        </p:txBody>
      </p:sp>
      <p:sp>
        <p:nvSpPr>
          <p:cNvPr id="4" name="Date Placeholder 3"/>
          <p:cNvSpPr>
            <a:spLocks noGrp="1"/>
          </p:cNvSpPr>
          <p:nvPr>
            <p:ph type="dt" sz="half" idx="2"/>
          </p:nvPr>
        </p:nvSpPr>
        <p:spPr>
          <a:xfrm>
            <a:off x="336755" y="6287524"/>
            <a:ext cx="2743200" cy="365125"/>
          </a:xfrm>
          <a:prstGeom prst="rect">
            <a:avLst/>
          </a:prstGeom>
        </p:spPr>
        <p:txBody>
          <a:bodyPr vert="horz" lIns="91440" tIns="45720" rIns="91440" bIns="45720" rtlCol="0" anchor="ctr"/>
          <a:lstStyle>
            <a:lvl1pPr algn="l">
              <a:defRPr sz="1600">
                <a:solidFill>
                  <a:schemeClr val="tx1"/>
                </a:solidFill>
              </a:defRPr>
            </a:lvl1pPr>
          </a:lstStyle>
          <a:p>
            <a:r>
              <a:rPr lang="pt-BR" dirty="0"/>
              <a:t>26/09/2024</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600">
                <a:solidFill>
                  <a:schemeClr val="tx1"/>
                </a:solidFill>
              </a:defRPr>
            </a:lvl1pPr>
          </a:lstStyle>
          <a:p>
            <a:r>
              <a:rPr lang="pt-BR" dirty="0"/>
              <a:t>Celebração do Centenário de Cesar Lattes</a:t>
            </a:r>
          </a:p>
        </p:txBody>
      </p:sp>
      <p:sp>
        <p:nvSpPr>
          <p:cNvPr id="6" name="Slide Number Placeholder 5"/>
          <p:cNvSpPr>
            <a:spLocks noGrp="1"/>
          </p:cNvSpPr>
          <p:nvPr>
            <p:ph type="sldNum" sz="quarter" idx="4"/>
          </p:nvPr>
        </p:nvSpPr>
        <p:spPr>
          <a:xfrm>
            <a:off x="9092380" y="6287524"/>
            <a:ext cx="2743200" cy="365125"/>
          </a:xfrm>
          <a:prstGeom prst="rect">
            <a:avLst/>
          </a:prstGeom>
        </p:spPr>
        <p:txBody>
          <a:bodyPr vert="horz" lIns="91440" tIns="45720" rIns="91440" bIns="45720" rtlCol="0" anchor="ctr"/>
          <a:lstStyle>
            <a:lvl1pPr algn="r">
              <a:defRPr sz="1600">
                <a:solidFill>
                  <a:schemeClr val="tx1"/>
                </a:solidFill>
              </a:defRPr>
            </a:lvl1pPr>
          </a:lstStyle>
          <a:p>
            <a:fld id="{F0469B45-E903-4573-A216-0BD6694B90F6}" type="slidenum">
              <a:rPr lang="pt-BR" smtClean="0"/>
              <a:pPr/>
              <a:t>‹nº›</a:t>
            </a:fld>
            <a:endParaRPr lang="pt-BR" dirty="0"/>
          </a:p>
        </p:txBody>
      </p:sp>
      <p:cxnSp>
        <p:nvCxnSpPr>
          <p:cNvPr id="7" name="Conector reto 6">
            <a:extLst>
              <a:ext uri="{FF2B5EF4-FFF2-40B4-BE49-F238E27FC236}">
                <a16:creationId xmlns:a16="http://schemas.microsoft.com/office/drawing/2014/main" id="{2A89A4B1-B897-2901-9366-FDECF86013AE}"/>
              </a:ext>
            </a:extLst>
          </p:cNvPr>
          <p:cNvCxnSpPr>
            <a:cxnSpLocks/>
          </p:cNvCxnSpPr>
          <p:nvPr userDrawn="1"/>
        </p:nvCxnSpPr>
        <p:spPr>
          <a:xfrm>
            <a:off x="0" y="58993"/>
            <a:ext cx="12192000" cy="0"/>
          </a:xfrm>
          <a:prstGeom prst="line">
            <a:avLst/>
          </a:prstGeom>
          <a:ln w="2286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8" name="Conector reto 7">
            <a:extLst>
              <a:ext uri="{FF2B5EF4-FFF2-40B4-BE49-F238E27FC236}">
                <a16:creationId xmlns:a16="http://schemas.microsoft.com/office/drawing/2014/main" id="{5A7A2E17-7291-DE9B-D6A0-B62886FD9AED}"/>
              </a:ext>
            </a:extLst>
          </p:cNvPr>
          <p:cNvCxnSpPr>
            <a:cxnSpLocks/>
          </p:cNvCxnSpPr>
          <p:nvPr userDrawn="1"/>
        </p:nvCxnSpPr>
        <p:spPr>
          <a:xfrm>
            <a:off x="0" y="6784257"/>
            <a:ext cx="12192000" cy="0"/>
          </a:xfrm>
          <a:prstGeom prst="line">
            <a:avLst/>
          </a:prstGeom>
          <a:ln w="2286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1060972"/>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49" r:id="rId12"/>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96D96FE4-0D8F-E944-D62D-C587A1203E8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6542371E-BD6C-6EE0-BFB9-CE70889CCB8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CDE2D64B-721D-6F1E-DFC0-305C413E41E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795AED57-FD01-421D-823E-1F7DE4B86C41}" type="datetimeFigureOut">
              <a:rPr lang="pt-BR" smtClean="0"/>
              <a:t>10/05/2025</a:t>
            </a:fld>
            <a:endParaRPr lang="pt-BR"/>
          </a:p>
        </p:txBody>
      </p:sp>
      <p:sp>
        <p:nvSpPr>
          <p:cNvPr id="5" name="Espaço Reservado para Rodapé 4">
            <a:extLst>
              <a:ext uri="{FF2B5EF4-FFF2-40B4-BE49-F238E27FC236}">
                <a16:creationId xmlns:a16="http://schemas.microsoft.com/office/drawing/2014/main" id="{1DA4E305-ABBB-4139-3099-AF5D4E420B4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pt-BR"/>
          </a:p>
        </p:txBody>
      </p:sp>
      <p:sp>
        <p:nvSpPr>
          <p:cNvPr id="6" name="Espaço Reservado para Número de Slide 5">
            <a:extLst>
              <a:ext uri="{FF2B5EF4-FFF2-40B4-BE49-F238E27FC236}">
                <a16:creationId xmlns:a16="http://schemas.microsoft.com/office/drawing/2014/main" id="{3FFC5D74-58B2-CE1C-FB16-5F5F9028FF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FE58D68-6B24-4913-801F-79816A3B0105}" type="slidenum">
              <a:rPr lang="pt-BR" smtClean="0"/>
              <a:t>‹nº›</a:t>
            </a:fld>
            <a:endParaRPr lang="pt-BR"/>
          </a:p>
        </p:txBody>
      </p:sp>
    </p:spTree>
    <p:extLst>
      <p:ext uri="{BB962C8B-B14F-4D97-AF65-F5344CB8AC3E}">
        <p14:creationId xmlns:p14="http://schemas.microsoft.com/office/powerpoint/2010/main" val="4293612521"/>
      </p:ext>
    </p:extLst>
  </p:cSld>
  <p:clrMap bg1="lt1" tx1="dk1" bg2="lt2" tx2="dk2" accent1="accent1" accent2="accent2" accent3="accent3" accent4="accent4" accent5="accent5" accent6="accent6" hlink="hlink" folHlink="folHlink"/>
  <p:sldLayoutIdLst>
    <p:sldLayoutId id="2147483748"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 id="2147483747"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9.wmf"/></Relationships>
</file>

<file path=ppt/slides/_rels/slide32.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oleObject" Target="../embeddings/oleObject2.bin"/><Relationship Id="rId1" Type="http://schemas.openxmlformats.org/officeDocument/2006/relationships/slideLayout" Target="../slideLayouts/slideLayout2.xml"/><Relationship Id="rId5" Type="http://schemas.openxmlformats.org/officeDocument/2006/relationships/image" Target="../media/image21.wmf"/><Relationship Id="rId4" Type="http://schemas.openxmlformats.org/officeDocument/2006/relationships/oleObject" Target="../embeddings/oleObject3.bin"/></Relationships>
</file>

<file path=ppt/slides/_rels/slide3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4.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6.em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3.wmf"/></Relationships>
</file>

<file path=ppt/slides/_rels/slide47.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s://en.wikipedia.org/wiki/X-ray_astronomy" TargetMode="External"/><Relationship Id="rId2" Type="http://schemas.openxmlformats.org/officeDocument/2006/relationships/hyperlink" Target="http://heasarc.gsfc.nasa.gov/docs/sax/saxgof.html" TargetMode="Externa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5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hyperlink" Target="https://pt.wikipedia.org/wiki/Science_(journal)" TargetMode="External"/><Relationship Id="rId4" Type="http://schemas.openxmlformats.org/officeDocument/2006/relationships/image" Target="../media/image42.emf"/></Relationships>
</file>

<file path=ppt/slides/_rels/slide55.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4.e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oleObject" Target="../embeddings/oleObject5.bin"/><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46.em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49.emf"/><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51.jp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image" Target="../media/image54.jpeg"/><Relationship Id="rId1" Type="http://schemas.openxmlformats.org/officeDocument/2006/relationships/slideLayout" Target="../slideLayouts/slideLayout2.xml"/><Relationship Id="rId4" Type="http://schemas.openxmlformats.org/officeDocument/2006/relationships/image" Target="../media/image56.jpeg"/></Relationships>
</file>

<file path=ppt/slides/_rels/slide67.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2" name="Rectangle 13">
            <a:extLst>
              <a:ext uri="{FF2B5EF4-FFF2-40B4-BE49-F238E27FC236}">
                <a16:creationId xmlns:a16="http://schemas.microsoft.com/office/drawing/2014/main" id="{5A59F003-E00A-43F9-91DC-CC54E3B874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pic>
        <p:nvPicPr>
          <p:cNvPr id="5" name="Picture 4" descr="Firework effect">
            <a:extLst>
              <a:ext uri="{FF2B5EF4-FFF2-40B4-BE49-F238E27FC236}">
                <a16:creationId xmlns:a16="http://schemas.microsoft.com/office/drawing/2014/main" id="{B70232B8-C181-7DDC-5677-C275707D4115}"/>
              </a:ext>
            </a:extLst>
          </p:cNvPr>
          <p:cNvPicPr>
            <a:picLocks noChangeAspect="1"/>
          </p:cNvPicPr>
          <p:nvPr/>
        </p:nvPicPr>
        <p:blipFill rotWithShape="1">
          <a:blip r:embed="rId3"/>
          <a:srcRect l="855" t="22209" r="6835" b="1"/>
          <a:stretch/>
        </p:blipFill>
        <p:spPr>
          <a:xfrm>
            <a:off x="-174568" y="-76529"/>
            <a:ext cx="12366568" cy="7011058"/>
          </a:xfrm>
          <a:prstGeom prst="rect">
            <a:avLst/>
          </a:prstGeom>
        </p:spPr>
      </p:pic>
      <p:sp>
        <p:nvSpPr>
          <p:cNvPr id="23" name="Rectangle 15">
            <a:extLst>
              <a:ext uri="{FF2B5EF4-FFF2-40B4-BE49-F238E27FC236}">
                <a16:creationId xmlns:a16="http://schemas.microsoft.com/office/drawing/2014/main" id="{D74A4382-E3AD-430A-9A1F-DFA3E0E77A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3799868" y="-1534136"/>
            <a:ext cx="4592270" cy="12192001"/>
          </a:xfrm>
          <a:prstGeom prst="rect">
            <a:avLst/>
          </a:prstGeom>
          <a:gradFill>
            <a:gsLst>
              <a:gs pos="35000">
                <a:schemeClr val="bg1">
                  <a:alpha val="46000"/>
                </a:schemeClr>
              </a:gs>
              <a:gs pos="21000">
                <a:schemeClr val="bg1">
                  <a:alpha val="30000"/>
                </a:schemeClr>
              </a:gs>
              <a:gs pos="0">
                <a:schemeClr val="bg1">
                  <a:alpha val="0"/>
                </a:schemeClr>
              </a:gs>
              <a:gs pos="100000">
                <a:schemeClr val="bg1">
                  <a:alpha val="90000"/>
                </a:schemeClr>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ítulo 1">
            <a:extLst>
              <a:ext uri="{FF2B5EF4-FFF2-40B4-BE49-F238E27FC236}">
                <a16:creationId xmlns:a16="http://schemas.microsoft.com/office/drawing/2014/main" id="{999804BF-A129-CFB8-2C57-DFB9B20BBDEE}"/>
              </a:ext>
            </a:extLst>
          </p:cNvPr>
          <p:cNvSpPr>
            <a:spLocks noGrp="1"/>
          </p:cNvSpPr>
          <p:nvPr>
            <p:ph type="ctrTitle"/>
          </p:nvPr>
        </p:nvSpPr>
        <p:spPr>
          <a:xfrm>
            <a:off x="377920" y="3100806"/>
            <a:ext cx="11180806" cy="2387600"/>
          </a:xfrm>
        </p:spPr>
        <p:txBody>
          <a:bodyPr>
            <a:normAutofit/>
          </a:bodyPr>
          <a:lstStyle/>
          <a:p>
            <a:pPr algn="l"/>
            <a:r>
              <a:rPr lang="en-US" sz="5600" noProof="0" dirty="0">
                <a:latin typeface="Arial" panose="020B0604020202020204" pitchFamily="34" charset="0"/>
                <a:cs typeface="Arial" panose="020B0604020202020204" pitchFamily="34" charset="0"/>
              </a:rPr>
              <a:t> </a:t>
            </a:r>
            <a:br>
              <a:rPr lang="en-US" sz="5600" noProof="0" dirty="0">
                <a:latin typeface="Arial" panose="020B0604020202020204" pitchFamily="34" charset="0"/>
                <a:cs typeface="Arial" panose="020B0604020202020204" pitchFamily="34" charset="0"/>
              </a:rPr>
            </a:br>
            <a:r>
              <a:rPr lang="en-US" sz="4900" noProof="0" dirty="0">
                <a:latin typeface="Arial" panose="020B0604020202020204" pitchFamily="34" charset="0"/>
                <a:cs typeface="Arial" panose="020B0604020202020204" pitchFamily="34" charset="0"/>
              </a:rPr>
              <a:t>Cesar Lattes’ Centennial 2024</a:t>
            </a:r>
            <a:br>
              <a:rPr lang="en-US" sz="4900" noProof="0" dirty="0">
                <a:latin typeface="Arial" panose="020B0604020202020204" pitchFamily="34" charset="0"/>
                <a:cs typeface="Arial" panose="020B0604020202020204" pitchFamily="34" charset="0"/>
              </a:rPr>
            </a:br>
            <a:r>
              <a:rPr lang="en-US" sz="2800" noProof="0" dirty="0"/>
              <a:t>Remembering his life and legacy</a:t>
            </a:r>
            <a:endParaRPr lang="en-US" sz="2800" noProof="0" dirty="0">
              <a:latin typeface="Arial" panose="020B0604020202020204" pitchFamily="34" charset="0"/>
              <a:cs typeface="Arial" panose="020B0604020202020204" pitchFamily="34" charset="0"/>
            </a:endParaRPr>
          </a:p>
        </p:txBody>
      </p:sp>
      <p:sp>
        <p:nvSpPr>
          <p:cNvPr id="24" name="Rectangle: Rounded Corners 17">
            <a:extLst>
              <a:ext uri="{FF2B5EF4-FFF2-40B4-BE49-F238E27FC236}">
                <a16:creationId xmlns:a16="http://schemas.microsoft.com/office/drawing/2014/main" id="{79F40191-0F44-4FD1-82CC-ACB507C1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575039"/>
            <a:ext cx="9785897" cy="685800"/>
          </a:xfrm>
          <a:prstGeom prst="roundRect">
            <a:avLst>
              <a:gd name="adj" fmla="val 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3" name="Subtítulo 2">
            <a:extLst>
              <a:ext uri="{FF2B5EF4-FFF2-40B4-BE49-F238E27FC236}">
                <a16:creationId xmlns:a16="http://schemas.microsoft.com/office/drawing/2014/main" id="{1A5B221A-6C69-D90A-F36B-0C9F68246246}"/>
              </a:ext>
            </a:extLst>
          </p:cNvPr>
          <p:cNvSpPr>
            <a:spLocks noGrp="1"/>
          </p:cNvSpPr>
          <p:nvPr>
            <p:ph type="subTitle" idx="1"/>
          </p:nvPr>
        </p:nvSpPr>
        <p:spPr>
          <a:xfrm>
            <a:off x="404553" y="5624945"/>
            <a:ext cx="9078562" cy="547255"/>
          </a:xfrm>
        </p:spPr>
        <p:txBody>
          <a:bodyPr anchor="ctr">
            <a:normAutofit fontScale="85000" lnSpcReduction="20000"/>
          </a:bodyPr>
          <a:lstStyle/>
          <a:p>
            <a:pPr algn="l"/>
            <a:r>
              <a:rPr lang="en-US" sz="1800" b="1" noProof="0" dirty="0">
                <a:solidFill>
                  <a:schemeClr val="bg1"/>
                </a:solidFill>
                <a:latin typeface="Arial" panose="020B0604020202020204" pitchFamily="34" charset="0"/>
                <a:cs typeface="Arial" panose="020B0604020202020204" pitchFamily="34" charset="0"/>
              </a:rPr>
              <a:t>Carola Dobrigkeit Chinellato   </a:t>
            </a:r>
          </a:p>
          <a:p>
            <a:pPr algn="l"/>
            <a:r>
              <a:rPr lang="en-US" sz="1800" b="1" noProof="0" dirty="0">
                <a:solidFill>
                  <a:schemeClr val="bg1"/>
                </a:solidFill>
                <a:latin typeface="Arial" panose="020B0604020202020204" pitchFamily="34" charset="0"/>
                <a:cs typeface="Arial" panose="020B0604020202020204" pitchFamily="34" charset="0"/>
              </a:rPr>
              <a:t>Instituto de Física Gleb Wataghin </a:t>
            </a:r>
            <a:r>
              <a:rPr lang="en-US" sz="1800" b="1" noProof="0" dirty="0">
                <a:solidFill>
                  <a:schemeClr val="bg1"/>
                </a:solidFill>
                <a:latin typeface="Arial" panose="020B0604020202020204" pitchFamily="34" charset="0"/>
                <a:cs typeface="Arial" panose="020B0604020202020204" pitchFamily="34" charset="0"/>
                <a:sym typeface="Symbol" panose="05050102010706020507" pitchFamily="18" charset="2"/>
              </a:rPr>
              <a:t>/ </a:t>
            </a:r>
            <a:r>
              <a:rPr lang="en-US" sz="1800" b="1" noProof="0" dirty="0">
                <a:solidFill>
                  <a:schemeClr val="bg1"/>
                </a:solidFill>
                <a:latin typeface="Arial" panose="020B0604020202020204" pitchFamily="34" charset="0"/>
                <a:cs typeface="Arial" panose="020B0604020202020204" pitchFamily="34" charset="0"/>
              </a:rPr>
              <a:t>UNICAMP / </a:t>
            </a:r>
            <a:r>
              <a:rPr lang="en-US" sz="1800" b="1" noProof="0" dirty="0">
                <a:solidFill>
                  <a:schemeClr val="bg1"/>
                </a:solidFill>
                <a:latin typeface="Arial" panose="020B0604020202020204" pitchFamily="34" charset="0"/>
                <a:cs typeface="Arial" panose="020B0604020202020204" pitchFamily="34" charset="0"/>
                <a:sym typeface="Symbol" panose="05050102010706020507" pitchFamily="18" charset="2"/>
              </a:rPr>
              <a:t>BRAZIL</a:t>
            </a:r>
            <a:r>
              <a:rPr lang="en-US" sz="1800" b="1" noProof="0" dirty="0">
                <a:solidFill>
                  <a:schemeClr val="bg1"/>
                </a:solidFill>
                <a:latin typeface="Arial" panose="020B0604020202020204" pitchFamily="34" charset="0"/>
                <a:cs typeface="Arial" panose="020B0604020202020204" pitchFamily="34" charset="0"/>
              </a:rPr>
              <a:t> </a:t>
            </a:r>
          </a:p>
        </p:txBody>
      </p:sp>
      <p:sp>
        <p:nvSpPr>
          <p:cNvPr id="4" name="CaixaDeTexto 3">
            <a:extLst>
              <a:ext uri="{FF2B5EF4-FFF2-40B4-BE49-F238E27FC236}">
                <a16:creationId xmlns:a16="http://schemas.microsoft.com/office/drawing/2014/main" id="{F3CC7A59-260E-12BE-7650-D7492A704B2C}"/>
              </a:ext>
            </a:extLst>
          </p:cNvPr>
          <p:cNvSpPr txBox="1"/>
          <p:nvPr/>
        </p:nvSpPr>
        <p:spPr>
          <a:xfrm>
            <a:off x="62846" y="6353115"/>
            <a:ext cx="12066308" cy="400110"/>
          </a:xfrm>
          <a:prstGeom prst="rect">
            <a:avLst/>
          </a:prstGeom>
          <a:solidFill>
            <a:schemeClr val="bg1"/>
          </a:solidFill>
        </p:spPr>
        <p:txBody>
          <a:bodyPr wrap="square" rtlCol="0">
            <a:spAutoFit/>
          </a:bodyPr>
          <a:lstStyle/>
          <a:p>
            <a:pPr algn="ctr"/>
            <a:r>
              <a:rPr lang="en-US" sz="2000" noProof="0" dirty="0">
                <a:latin typeface="Arial" panose="020B0604020202020204" pitchFamily="34" charset="0"/>
                <a:cs typeface="Arial" panose="020B0604020202020204" pitchFamily="34" charset="0"/>
              </a:rPr>
              <a:t>CLASHEP 2025</a:t>
            </a:r>
          </a:p>
        </p:txBody>
      </p:sp>
    </p:spTree>
    <p:extLst>
      <p:ext uri="{BB962C8B-B14F-4D97-AF65-F5344CB8AC3E}">
        <p14:creationId xmlns:p14="http://schemas.microsoft.com/office/powerpoint/2010/main" val="572023607"/>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B4142D-DFC8-6AE8-FC2B-19282625A16F}"/>
              </a:ext>
            </a:extLst>
          </p:cNvPr>
          <p:cNvSpPr>
            <a:spLocks noGrp="1"/>
          </p:cNvSpPr>
          <p:nvPr>
            <p:ph type="title"/>
          </p:nvPr>
        </p:nvSpPr>
        <p:spPr>
          <a:xfrm>
            <a:off x="357850" y="1"/>
            <a:ext cx="10515600" cy="1036948"/>
          </a:xfrm>
        </p:spPr>
        <p:txBody>
          <a:bodyPr>
            <a:normAutofit/>
          </a:bodyPr>
          <a:lstStyle/>
          <a:p>
            <a:r>
              <a:rPr lang="en-US" sz="3600" b="1" noProof="0" dirty="0"/>
              <a:t>Wataghin  at the University of São Paulo</a:t>
            </a:r>
          </a:p>
        </p:txBody>
      </p:sp>
      <p:sp>
        <p:nvSpPr>
          <p:cNvPr id="3" name="Espaço Reservado para Conteúdo 2">
            <a:extLst>
              <a:ext uri="{FF2B5EF4-FFF2-40B4-BE49-F238E27FC236}">
                <a16:creationId xmlns:a16="http://schemas.microsoft.com/office/drawing/2014/main" id="{FB3BD838-F110-26DD-849C-9E442250C846}"/>
              </a:ext>
            </a:extLst>
          </p:cNvPr>
          <p:cNvSpPr>
            <a:spLocks noGrp="1"/>
          </p:cNvSpPr>
          <p:nvPr>
            <p:ph idx="1"/>
          </p:nvPr>
        </p:nvSpPr>
        <p:spPr>
          <a:xfrm>
            <a:off x="268390" y="1149653"/>
            <a:ext cx="11655220" cy="5158048"/>
          </a:xfrm>
        </p:spPr>
        <p:txBody>
          <a:bodyPr>
            <a:normAutofit fontScale="25000" lnSpcReduction="20000"/>
          </a:bodyPr>
          <a:lstStyle/>
          <a:p>
            <a:pPr>
              <a:lnSpc>
                <a:spcPct val="80000"/>
              </a:lnSpc>
            </a:pPr>
            <a:endParaRPr lang="en-US" sz="2800" noProof="0" dirty="0"/>
          </a:p>
          <a:p>
            <a:pPr>
              <a:lnSpc>
                <a:spcPct val="120000"/>
              </a:lnSpc>
              <a:spcBef>
                <a:spcPts val="0"/>
              </a:spcBef>
              <a:spcAft>
                <a:spcPts val="1800"/>
              </a:spcAft>
              <a:buSzPct val="150000"/>
            </a:pPr>
            <a:r>
              <a:rPr lang="en-US" sz="8000" noProof="0" dirty="0">
                <a:latin typeface="Arial" panose="020B0604020202020204" pitchFamily="34" charset="0"/>
                <a:cs typeface="Arial" panose="020B0604020202020204" pitchFamily="34" charset="0"/>
              </a:rPr>
              <a:t>Wataghin began teaching physics to engineers and physicists at Polytech, introducing them to the recent developments in Modern Physics and Quantum Mechanics. Several engineering students switched to Physics!</a:t>
            </a:r>
          </a:p>
          <a:p>
            <a:pPr>
              <a:lnSpc>
                <a:spcPct val="120000"/>
              </a:lnSpc>
              <a:spcBef>
                <a:spcPts val="0"/>
              </a:spcBef>
              <a:spcAft>
                <a:spcPts val="1800"/>
              </a:spcAft>
              <a:buSzPct val="150000"/>
            </a:pPr>
            <a:r>
              <a:rPr lang="en-US" sz="8000" noProof="0" dirty="0">
                <a:latin typeface="Arial" panose="020B0604020202020204" pitchFamily="34" charset="0"/>
                <a:cs typeface="Arial" panose="020B0604020202020204" pitchFamily="34" charset="0"/>
              </a:rPr>
              <a:t>In 1937, Wataghin invited the Italian physicist </a:t>
            </a:r>
            <a:r>
              <a:rPr lang="en-US" sz="80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Giuseppe Occhialini to come to USP. </a:t>
            </a:r>
            <a:r>
              <a:rPr lang="en-US" sz="8000" noProof="0" dirty="0">
                <a:latin typeface="Arial" panose="020B0604020202020204" pitchFamily="34" charset="0"/>
                <a:cs typeface="Arial" panose="020B0604020202020204" pitchFamily="34" charset="0"/>
              </a:rPr>
              <a:t>He brought with him the experience acquired working previously with Bruno Rossi and Patrick Blackett on experiments involving </a:t>
            </a:r>
            <a:r>
              <a:rPr lang="en-US" sz="80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cosmic rays and cloud chambers.</a:t>
            </a:r>
          </a:p>
          <a:p>
            <a:pPr>
              <a:lnSpc>
                <a:spcPct val="120000"/>
              </a:lnSpc>
              <a:spcBef>
                <a:spcPts val="0"/>
              </a:spcBef>
              <a:spcAft>
                <a:spcPts val="1800"/>
              </a:spcAft>
              <a:buSzPct val="150000"/>
            </a:pPr>
            <a:r>
              <a:rPr lang="en-US" sz="8000" noProof="0" dirty="0">
                <a:latin typeface="Arial" panose="020B0604020202020204" pitchFamily="34" charset="0"/>
                <a:cs typeface="Arial" panose="020B0604020202020204" pitchFamily="34" charset="0"/>
              </a:rPr>
              <a:t>Although Wataghin was himself a theoretical physicist (he later published a theoretical paper on multiple meson production in 1948), Wataghin recognized </a:t>
            </a:r>
            <a:r>
              <a:rPr lang="en-US" sz="80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the importance of experiments </a:t>
            </a:r>
            <a:r>
              <a:rPr lang="en-US" sz="8000" noProof="0" dirty="0">
                <a:latin typeface="Arial" panose="020B0604020202020204" pitchFamily="34" charset="0"/>
                <a:cs typeface="Arial" panose="020B0604020202020204" pitchFamily="34" charset="0"/>
              </a:rPr>
              <a:t>and organized a group of experimental physicists counting on the help of his young students </a:t>
            </a:r>
            <a:r>
              <a:rPr lang="en-US" sz="80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to study interactions induced by cosmic particles.</a:t>
            </a:r>
          </a:p>
          <a:p>
            <a:pPr>
              <a:lnSpc>
                <a:spcPct val="120000"/>
              </a:lnSpc>
              <a:spcBef>
                <a:spcPts val="0"/>
              </a:spcBef>
              <a:spcAft>
                <a:spcPts val="1800"/>
              </a:spcAft>
              <a:buSzPct val="150000"/>
            </a:pPr>
            <a:r>
              <a:rPr lang="en-US" sz="8000" noProof="0" dirty="0">
                <a:latin typeface="Arial" panose="020B0604020202020204" pitchFamily="34" charset="0"/>
                <a:cs typeface="Arial" panose="020B0604020202020204" pitchFamily="34" charset="0"/>
              </a:rPr>
              <a:t>The electronic instrumentation developed by his group was competitive worldwide (improved temporal resolution by a factor of 10).</a:t>
            </a:r>
            <a:endParaRPr lang="en-US" sz="8000" noProof="0" dirty="0"/>
          </a:p>
        </p:txBody>
      </p:sp>
      <p:sp>
        <p:nvSpPr>
          <p:cNvPr id="5" name="Espaço Reservado para Número de Slide 4">
            <a:extLst>
              <a:ext uri="{FF2B5EF4-FFF2-40B4-BE49-F238E27FC236}">
                <a16:creationId xmlns:a16="http://schemas.microsoft.com/office/drawing/2014/main" id="{6B9CE2BA-DDAB-0447-2980-9057A514AD7D}"/>
              </a:ext>
            </a:extLst>
          </p:cNvPr>
          <p:cNvSpPr>
            <a:spLocks noGrp="1"/>
          </p:cNvSpPr>
          <p:nvPr>
            <p:ph type="sldNum" sz="quarter" idx="12"/>
          </p:nvPr>
        </p:nvSpPr>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10</a:t>
            </a:fld>
            <a:endParaRPr lang="en-US" sz="20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252462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FCD3F3C-D441-4A75-BC98-2D1C24AF4599}"/>
              </a:ext>
            </a:extLst>
          </p:cNvPr>
          <p:cNvSpPr>
            <a:spLocks noGrp="1"/>
          </p:cNvSpPr>
          <p:nvPr>
            <p:ph type="title"/>
          </p:nvPr>
        </p:nvSpPr>
        <p:spPr>
          <a:xfrm>
            <a:off x="128824" y="190565"/>
            <a:ext cx="9408466" cy="710841"/>
          </a:xfrm>
        </p:spPr>
        <p:txBody>
          <a:bodyPr>
            <a:normAutofit/>
          </a:bodyPr>
          <a:lstStyle/>
          <a:p>
            <a:r>
              <a:rPr lang="en-US" sz="3600" b="1" noProof="0" dirty="0"/>
              <a:t>Wataghin’s first laboratory (8</a:t>
            </a:r>
            <a:r>
              <a:rPr lang="en-US" sz="3600" b="1" noProof="0" dirty="0">
                <a:sym typeface="Symbol" panose="05050102010706020507" pitchFamily="18" charset="2"/>
              </a:rPr>
              <a:t>8 m</a:t>
            </a:r>
            <a:r>
              <a:rPr lang="en-US" sz="3600" b="1" baseline="30000" noProof="0" dirty="0">
                <a:sym typeface="Symbol" panose="05050102010706020507" pitchFamily="18" charset="2"/>
              </a:rPr>
              <a:t>2</a:t>
            </a:r>
            <a:r>
              <a:rPr lang="en-US" sz="3600" b="1" noProof="0" dirty="0">
                <a:sym typeface="Symbol" panose="05050102010706020507" pitchFamily="18" charset="2"/>
              </a:rPr>
              <a:t>)</a:t>
            </a:r>
            <a:endParaRPr lang="en-US" sz="3600" b="1" noProof="0" dirty="0"/>
          </a:p>
        </p:txBody>
      </p:sp>
      <p:sp>
        <p:nvSpPr>
          <p:cNvPr id="3" name="Espaço Reservado para Conteúdo 2">
            <a:extLst>
              <a:ext uri="{FF2B5EF4-FFF2-40B4-BE49-F238E27FC236}">
                <a16:creationId xmlns:a16="http://schemas.microsoft.com/office/drawing/2014/main" id="{DBB7771A-2245-4D2D-9A2E-A3B3879E2759}"/>
              </a:ext>
            </a:extLst>
          </p:cNvPr>
          <p:cNvSpPr>
            <a:spLocks noGrp="1"/>
          </p:cNvSpPr>
          <p:nvPr>
            <p:ph idx="1"/>
          </p:nvPr>
        </p:nvSpPr>
        <p:spPr>
          <a:xfrm>
            <a:off x="838200" y="1253331"/>
            <a:ext cx="10515600" cy="4351338"/>
          </a:xfrm>
        </p:spPr>
        <p:txBody>
          <a:bodyPr/>
          <a:lstStyle/>
          <a:p>
            <a:r>
              <a:rPr lang="en-US" noProof="0" dirty="0">
                <a:latin typeface="Arial" panose="020B0604020202020204" pitchFamily="34" charset="0"/>
                <a:cs typeface="Arial" panose="020B0604020202020204" pitchFamily="34" charset="0"/>
              </a:rPr>
              <a:t>At the beginning, still in the attic of the Escola Politécnica..</a:t>
            </a:r>
          </a:p>
        </p:txBody>
      </p:sp>
      <p:sp>
        <p:nvSpPr>
          <p:cNvPr id="4" name="Espaço Reservado para Número de Slide 3">
            <a:extLst>
              <a:ext uri="{FF2B5EF4-FFF2-40B4-BE49-F238E27FC236}">
                <a16:creationId xmlns:a16="http://schemas.microsoft.com/office/drawing/2014/main" id="{33D4869A-6CFD-459D-A76F-AE33C23E2165}"/>
              </a:ext>
            </a:extLst>
          </p:cNvPr>
          <p:cNvSpPr>
            <a:spLocks noGrp="1"/>
          </p:cNvSpPr>
          <p:nvPr>
            <p:ph type="sldNum" sz="quarter" idx="12"/>
          </p:nvPr>
        </p:nvSpPr>
        <p:spPr>
          <a:xfrm>
            <a:off x="10287000" y="6204155"/>
            <a:ext cx="1905000" cy="457200"/>
          </a:xfrm>
        </p:spPr>
        <p:txBody>
          <a:bodyPr/>
          <a:lstStyle/>
          <a:p>
            <a:fld id="{8FD3E2A1-B384-40F7-B87B-78FAEE5138F7}" type="slidenum">
              <a:rPr lang="en-US" sz="2000" noProof="0" smtClean="0">
                <a:latin typeface="Arial" panose="020B0604020202020204" pitchFamily="34" charset="0"/>
                <a:cs typeface="Arial" panose="020B0604020202020204" pitchFamily="34" charset="0"/>
              </a:rPr>
              <a:pPr/>
              <a:t>11</a:t>
            </a:fld>
            <a:endParaRPr lang="en-US" sz="2000" noProof="0" dirty="0">
              <a:latin typeface="Arial" panose="020B0604020202020204" pitchFamily="34" charset="0"/>
              <a:cs typeface="Arial" panose="020B0604020202020204" pitchFamily="34" charset="0"/>
            </a:endParaRPr>
          </a:p>
        </p:txBody>
      </p:sp>
      <p:pic>
        <p:nvPicPr>
          <p:cNvPr id="6" name="Imagem 5">
            <a:extLst>
              <a:ext uri="{FF2B5EF4-FFF2-40B4-BE49-F238E27FC236}">
                <a16:creationId xmlns:a16="http://schemas.microsoft.com/office/drawing/2014/main" id="{737536E4-9F54-463B-B9DC-C9025F8F2A8C}"/>
              </a:ext>
            </a:extLst>
          </p:cNvPr>
          <p:cNvPicPr>
            <a:picLocks noChangeAspect="1"/>
          </p:cNvPicPr>
          <p:nvPr/>
        </p:nvPicPr>
        <p:blipFill>
          <a:blip r:embed="rId2"/>
          <a:stretch>
            <a:fillRect/>
          </a:stretch>
        </p:blipFill>
        <p:spPr>
          <a:xfrm>
            <a:off x="2668623" y="1724791"/>
            <a:ext cx="6854754" cy="4551408"/>
          </a:xfrm>
          <a:prstGeom prst="rect">
            <a:avLst/>
          </a:prstGeom>
        </p:spPr>
      </p:pic>
    </p:spTree>
    <p:extLst>
      <p:ext uri="{BB962C8B-B14F-4D97-AF65-F5344CB8AC3E}">
        <p14:creationId xmlns:p14="http://schemas.microsoft.com/office/powerpoint/2010/main" val="29974487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D25E9735-AD7F-2159-93C1-53AB43A11BB7}"/>
              </a:ext>
            </a:extLst>
          </p:cNvPr>
          <p:cNvSpPr>
            <a:spLocks noGrp="1"/>
          </p:cNvSpPr>
          <p:nvPr>
            <p:ph idx="1"/>
          </p:nvPr>
        </p:nvSpPr>
        <p:spPr>
          <a:xfrm>
            <a:off x="654724" y="3669279"/>
            <a:ext cx="4783697" cy="2326169"/>
          </a:xfrm>
        </p:spPr>
        <p:txBody>
          <a:bodyPr>
            <a:normAutofit fontScale="92500"/>
          </a:bodyPr>
          <a:lstStyle/>
          <a:p>
            <a:pPr marL="0" indent="0">
              <a:lnSpc>
                <a:spcPct val="130000"/>
              </a:lnSpc>
              <a:buNone/>
            </a:pPr>
            <a:r>
              <a:rPr lang="en-US" noProof="0" dirty="0">
                <a:latin typeface="Arial" panose="020B0604020202020204" pitchFamily="34" charset="0"/>
                <a:cs typeface="Arial" panose="020B0604020202020204" pitchFamily="34" charset="0"/>
              </a:rPr>
              <a:t>Wataghin at the USP Physics Laboratory, in the 1930s, next to the Geiger counter used in experiments with cosmic rays.</a:t>
            </a:r>
          </a:p>
        </p:txBody>
      </p:sp>
      <p:pic>
        <p:nvPicPr>
          <p:cNvPr id="6" name="Imagem 5">
            <a:extLst>
              <a:ext uri="{FF2B5EF4-FFF2-40B4-BE49-F238E27FC236}">
                <a16:creationId xmlns:a16="http://schemas.microsoft.com/office/drawing/2014/main" id="{0B501BF6-2342-267C-ABA4-BC91A16B9A16}"/>
              </a:ext>
            </a:extLst>
          </p:cNvPr>
          <p:cNvPicPr>
            <a:picLocks noChangeAspect="1"/>
          </p:cNvPicPr>
          <p:nvPr/>
        </p:nvPicPr>
        <p:blipFill>
          <a:blip r:embed="rId2"/>
          <a:stretch>
            <a:fillRect/>
          </a:stretch>
        </p:blipFill>
        <p:spPr>
          <a:xfrm>
            <a:off x="6195749" y="537882"/>
            <a:ext cx="4950724" cy="5582023"/>
          </a:xfrm>
          <a:prstGeom prst="rect">
            <a:avLst/>
          </a:prstGeom>
          <a:noFill/>
        </p:spPr>
      </p:pic>
      <p:sp>
        <p:nvSpPr>
          <p:cNvPr id="5" name="Espaço Reservado para Número de Slide 4">
            <a:extLst>
              <a:ext uri="{FF2B5EF4-FFF2-40B4-BE49-F238E27FC236}">
                <a16:creationId xmlns:a16="http://schemas.microsoft.com/office/drawing/2014/main" id="{F55E3DA5-D453-ABA3-2FBA-EB5B31B31840}"/>
              </a:ext>
            </a:extLst>
          </p:cNvPr>
          <p:cNvSpPr>
            <a:spLocks noGrp="1"/>
          </p:cNvSpPr>
          <p:nvPr>
            <p:ph type="sldNum" sz="quarter" idx="12"/>
          </p:nvPr>
        </p:nvSpPr>
        <p:spPr>
          <a:xfrm>
            <a:off x="9448800" y="6306575"/>
            <a:ext cx="2743200" cy="365125"/>
          </a:xfrm>
        </p:spPr>
        <p:txBody>
          <a:bodyPr>
            <a:noAutofit/>
          </a:bodyPr>
          <a:lstStyle/>
          <a:p>
            <a:pPr>
              <a:lnSpc>
                <a:spcPct val="90000"/>
              </a:lnSpc>
              <a:spcAft>
                <a:spcPts val="600"/>
              </a:spcAft>
            </a:pPr>
            <a:fld id="{F0469B45-E903-4573-A216-0BD6694B90F6}" type="slidenum">
              <a:rPr lang="en-US" sz="2000" noProof="0" smtClean="0">
                <a:latin typeface="Arial" panose="020B0604020202020204" pitchFamily="34" charset="0"/>
                <a:cs typeface="Arial" panose="020B0604020202020204" pitchFamily="34" charset="0"/>
              </a:rPr>
              <a:pPr>
                <a:lnSpc>
                  <a:spcPct val="90000"/>
                </a:lnSpc>
                <a:spcAft>
                  <a:spcPts val="600"/>
                </a:spcAft>
              </a:pPr>
              <a:t>12</a:t>
            </a:fld>
            <a:endParaRPr lang="en-US" sz="20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149915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1627C0-8090-4AE1-83F6-D19E42FFEED2}"/>
              </a:ext>
            </a:extLst>
          </p:cNvPr>
          <p:cNvSpPr>
            <a:spLocks noGrp="1"/>
          </p:cNvSpPr>
          <p:nvPr>
            <p:ph type="title"/>
          </p:nvPr>
        </p:nvSpPr>
        <p:spPr>
          <a:xfrm>
            <a:off x="1145703" y="188640"/>
            <a:ext cx="9900593" cy="1143000"/>
          </a:xfrm>
        </p:spPr>
        <p:txBody>
          <a:bodyPr>
            <a:normAutofit fontScale="90000"/>
          </a:bodyPr>
          <a:lstStyle/>
          <a:p>
            <a:pPr algn="ctr" eaLnBrk="1" hangingPunct="1">
              <a:defRPr/>
            </a:pPr>
            <a:r>
              <a:rPr lang="en-US" sz="3400" b="1" noProof="0" dirty="0">
                <a:solidFill>
                  <a:schemeClr val="accent5">
                    <a:lumMod val="25000"/>
                  </a:schemeClr>
                </a:solidFill>
              </a:rPr>
              <a:t>The young assistant Marcello Damy, in 1939, during the experiment at the Morro Velho gold mine</a:t>
            </a:r>
          </a:p>
        </p:txBody>
      </p:sp>
      <p:pic>
        <p:nvPicPr>
          <p:cNvPr id="19459" name="Espaço Reservado para Conteúdo 4">
            <a:extLst>
              <a:ext uri="{FF2B5EF4-FFF2-40B4-BE49-F238E27FC236}">
                <a16:creationId xmlns:a16="http://schemas.microsoft.com/office/drawing/2014/main" id="{3980440B-8281-4ABE-BB41-406107422B5B}"/>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3042444" y="1393406"/>
            <a:ext cx="5404485" cy="4052654"/>
          </a:xfrm>
        </p:spPr>
      </p:pic>
      <p:sp>
        <p:nvSpPr>
          <p:cNvPr id="19460" name="Espaço Reservado para Número de Slide 3">
            <a:extLst>
              <a:ext uri="{FF2B5EF4-FFF2-40B4-BE49-F238E27FC236}">
                <a16:creationId xmlns:a16="http://schemas.microsoft.com/office/drawing/2014/main" id="{24B60AAA-D48A-4A66-A91C-9EED0BA0DEE9}"/>
              </a:ext>
            </a:extLst>
          </p:cNvPr>
          <p:cNvSpPr>
            <a:spLocks noGrp="1"/>
          </p:cNvSpPr>
          <p:nvPr>
            <p:ph type="sldNum" sz="quarter" idx="12"/>
          </p:nvPr>
        </p:nvSpPr>
        <p:spPr>
          <a:xfrm>
            <a:off x="9652000" y="6233652"/>
            <a:ext cx="2540000" cy="457200"/>
          </a:xfrm>
          <a:noFill/>
        </p:spPr>
        <p:txBody>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fld id="{0289AD2C-1251-4F50-9572-781043B4E27B}" type="slidenum">
              <a:rPr lang="en-US" sz="2000" noProof="0" smtClean="0"/>
              <a:pPr eaLnBrk="1" hangingPunct="1">
                <a:spcBef>
                  <a:spcPct val="0"/>
                </a:spcBef>
                <a:buClrTx/>
                <a:buSzTx/>
                <a:buFontTx/>
                <a:buNone/>
              </a:pPr>
              <a:t>13</a:t>
            </a:fld>
            <a:endParaRPr lang="en-US" sz="2000" noProof="0" dirty="0"/>
          </a:p>
        </p:txBody>
      </p:sp>
      <p:sp>
        <p:nvSpPr>
          <p:cNvPr id="4" name="CaixaDeTexto 3">
            <a:extLst>
              <a:ext uri="{FF2B5EF4-FFF2-40B4-BE49-F238E27FC236}">
                <a16:creationId xmlns:a16="http://schemas.microsoft.com/office/drawing/2014/main" id="{1E0F81F4-0A85-24D5-1359-1B8E4F970855}"/>
              </a:ext>
            </a:extLst>
          </p:cNvPr>
          <p:cNvSpPr txBox="1"/>
          <p:nvPr/>
        </p:nvSpPr>
        <p:spPr>
          <a:xfrm>
            <a:off x="1163170" y="5425726"/>
            <a:ext cx="9462247" cy="1200329"/>
          </a:xfrm>
          <a:prstGeom prst="rect">
            <a:avLst/>
          </a:prstGeom>
          <a:noFill/>
        </p:spPr>
        <p:txBody>
          <a:bodyPr wrap="square">
            <a:spAutoFit/>
          </a:bodyPr>
          <a:lstStyle/>
          <a:p>
            <a:pPr marL="342900" indent="-342900">
              <a:buSzPct val="150000"/>
              <a:buFont typeface="Arial" panose="020B0604020202020204" pitchFamily="34" charset="0"/>
              <a:buChar char="•"/>
            </a:pPr>
            <a:r>
              <a:rPr lang="en-US" kern="100" noProof="0" dirty="0">
                <a:effectLst/>
                <a:latin typeface="Arial" panose="020B0604020202020204" pitchFamily="34" charset="0"/>
                <a:ea typeface="Aptos" panose="020B0004020202020204" pitchFamily="34" charset="0"/>
                <a:cs typeface="Arial" panose="020B0604020202020204" pitchFamily="34" charset="0"/>
              </a:rPr>
              <a:t>“Cosmic-Ray Showers at Great Depth”, G. Wataghin e M. Damy de Souza Santos,  </a:t>
            </a:r>
            <a:r>
              <a:rPr lang="en-US" kern="100" noProof="0" dirty="0" err="1">
                <a:effectLst/>
                <a:latin typeface="Arial" panose="020B0604020202020204" pitchFamily="34" charset="0"/>
                <a:ea typeface="Aptos" panose="020B0004020202020204" pitchFamily="34" charset="0"/>
                <a:cs typeface="Arial" panose="020B0604020202020204" pitchFamily="34" charset="0"/>
              </a:rPr>
              <a:t>Annaes</a:t>
            </a:r>
            <a:r>
              <a:rPr lang="en-US" kern="100" noProof="0" dirty="0">
                <a:effectLst/>
                <a:latin typeface="Arial" panose="020B0604020202020204" pitchFamily="34" charset="0"/>
                <a:ea typeface="Aptos" panose="020B0004020202020204" pitchFamily="34" charset="0"/>
                <a:cs typeface="Arial" panose="020B0604020202020204" pitchFamily="34" charset="0"/>
              </a:rPr>
              <a:t> da Academia Brasileira de </a:t>
            </a:r>
            <a:r>
              <a:rPr lang="en-US" kern="100" noProof="0" dirty="0" err="1">
                <a:effectLst/>
                <a:latin typeface="Arial" panose="020B0604020202020204" pitchFamily="34" charset="0"/>
                <a:ea typeface="Aptos" panose="020B0004020202020204" pitchFamily="34" charset="0"/>
                <a:cs typeface="Arial" panose="020B0604020202020204" pitchFamily="34" charset="0"/>
              </a:rPr>
              <a:t>Sciencias</a:t>
            </a:r>
            <a:r>
              <a:rPr lang="en-US" kern="100" noProof="0" dirty="0">
                <a:effectLst/>
                <a:latin typeface="Arial" panose="020B0604020202020204" pitchFamily="34" charset="0"/>
                <a:ea typeface="Aptos" panose="020B0004020202020204" pitchFamily="34" charset="0"/>
                <a:cs typeface="Arial" panose="020B0604020202020204" pitchFamily="34" charset="0"/>
              </a:rPr>
              <a:t> (1939)</a:t>
            </a:r>
          </a:p>
          <a:p>
            <a:pPr marL="342900" indent="-342900">
              <a:buSzPct val="150000"/>
              <a:buFont typeface="Arial" panose="020B0604020202020204" pitchFamily="34" charset="0"/>
              <a:buChar char="•"/>
            </a:pPr>
            <a:r>
              <a:rPr lang="en-US" noProof="0" dirty="0">
                <a:latin typeface="Arial" panose="020B0604020202020204" pitchFamily="34" charset="0"/>
                <a:cs typeface="Arial" panose="020B0604020202020204" pitchFamily="34" charset="0"/>
              </a:rPr>
              <a:t>“Simultaneous Penetrating Particles in the Cosmic Radiation</a:t>
            </a:r>
            <a:r>
              <a:rPr lang="en-US" kern="100" noProof="0" dirty="0">
                <a:latin typeface="Arial" panose="020B0604020202020204" pitchFamily="34" charset="0"/>
                <a:cs typeface="Arial" panose="020B0604020202020204" pitchFamily="34" charset="0"/>
              </a:rPr>
              <a:t>”, </a:t>
            </a:r>
            <a:r>
              <a:rPr lang="en-US" noProof="0" dirty="0">
                <a:latin typeface="Arial" panose="020B0604020202020204" pitchFamily="34" charset="0"/>
                <a:cs typeface="Arial" panose="020B0604020202020204" pitchFamily="34" charset="0"/>
              </a:rPr>
              <a:t>G. Wataghin, M. Damy de Souza Santos, P. A. Pompeia</a:t>
            </a:r>
            <a:r>
              <a:rPr lang="en-US" noProof="0" dirty="0">
                <a:solidFill>
                  <a:schemeClr val="accent5">
                    <a:lumMod val="25000"/>
                  </a:schemeClr>
                </a:solidFill>
                <a:latin typeface="Arial" panose="020B0604020202020204" pitchFamily="34" charset="0"/>
                <a:cs typeface="Arial" panose="020B0604020202020204" pitchFamily="34" charset="0"/>
              </a:rPr>
              <a:t>, The Physical Review, 57 (1940) 61</a:t>
            </a:r>
            <a:endParaRPr lang="en-US" kern="100" noProof="0" dirty="0">
              <a:effectLst/>
              <a:latin typeface="Arial" panose="020B0604020202020204" pitchFamily="34" charset="0"/>
              <a:ea typeface="Aptos" panose="020B0004020202020204" pitchFamily="34" charset="0"/>
              <a:cs typeface="Arial" panose="020B0604020202020204" pitchFamily="34" charset="0"/>
            </a:endParaRPr>
          </a:p>
        </p:txBody>
      </p:sp>
    </p:spTree>
    <p:extLst>
      <p:ext uri="{BB962C8B-B14F-4D97-AF65-F5344CB8AC3E}">
        <p14:creationId xmlns:p14="http://schemas.microsoft.com/office/powerpoint/2010/main" val="1913012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Número de Slide 3">
            <a:extLst>
              <a:ext uri="{FF2B5EF4-FFF2-40B4-BE49-F238E27FC236}">
                <a16:creationId xmlns:a16="http://schemas.microsoft.com/office/drawing/2014/main" id="{1A7F88DC-12E4-4F29-B39A-E935BB051B4A}"/>
              </a:ext>
            </a:extLst>
          </p:cNvPr>
          <p:cNvSpPr>
            <a:spLocks noGrp="1"/>
          </p:cNvSpPr>
          <p:nvPr>
            <p:ph type="sldNum" sz="quarter" idx="12"/>
          </p:nvPr>
        </p:nvSpPr>
        <p:spPr>
          <a:xfrm>
            <a:off x="10287000" y="6243485"/>
            <a:ext cx="1905000" cy="457200"/>
          </a:xfrm>
        </p:spPr>
        <p:txBody>
          <a:bodyPr/>
          <a:lstStyle/>
          <a:p>
            <a:fld id="{8FD3E2A1-B384-40F7-B87B-78FAEE5138F7}" type="slidenum">
              <a:rPr lang="en-US" sz="2000" noProof="0" smtClean="0">
                <a:latin typeface="Arial" panose="020B0604020202020204" pitchFamily="34" charset="0"/>
                <a:cs typeface="Arial" panose="020B0604020202020204" pitchFamily="34" charset="0"/>
              </a:rPr>
              <a:pPr/>
              <a:t>14</a:t>
            </a:fld>
            <a:endParaRPr lang="en-US" sz="2000" noProof="0" dirty="0">
              <a:latin typeface="Arial" panose="020B0604020202020204" pitchFamily="34" charset="0"/>
              <a:cs typeface="Arial" panose="020B0604020202020204" pitchFamily="34" charset="0"/>
            </a:endParaRPr>
          </a:p>
        </p:txBody>
      </p:sp>
      <p:pic>
        <p:nvPicPr>
          <p:cNvPr id="6" name="Imagem 5">
            <a:extLst>
              <a:ext uri="{FF2B5EF4-FFF2-40B4-BE49-F238E27FC236}">
                <a16:creationId xmlns:a16="http://schemas.microsoft.com/office/drawing/2014/main" id="{C0DAE843-3879-45CB-8F03-28FC1CFE6440}"/>
              </a:ext>
            </a:extLst>
          </p:cNvPr>
          <p:cNvPicPr>
            <a:picLocks noChangeAspect="1"/>
          </p:cNvPicPr>
          <p:nvPr/>
        </p:nvPicPr>
        <p:blipFill>
          <a:blip r:embed="rId3"/>
          <a:stretch>
            <a:fillRect/>
          </a:stretch>
        </p:blipFill>
        <p:spPr>
          <a:xfrm>
            <a:off x="2183615" y="429901"/>
            <a:ext cx="7824770" cy="5521911"/>
          </a:xfrm>
          <a:prstGeom prst="rect">
            <a:avLst/>
          </a:prstGeom>
        </p:spPr>
      </p:pic>
      <p:sp>
        <p:nvSpPr>
          <p:cNvPr id="8" name="CaixaDeTexto 7">
            <a:extLst>
              <a:ext uri="{FF2B5EF4-FFF2-40B4-BE49-F238E27FC236}">
                <a16:creationId xmlns:a16="http://schemas.microsoft.com/office/drawing/2014/main" id="{64FBE2FA-9FA0-468A-A7BF-BAE154451E37}"/>
              </a:ext>
            </a:extLst>
          </p:cNvPr>
          <p:cNvSpPr txBox="1"/>
          <p:nvPr/>
        </p:nvSpPr>
        <p:spPr>
          <a:xfrm>
            <a:off x="559093" y="6104447"/>
            <a:ext cx="11073814" cy="369332"/>
          </a:xfrm>
          <a:prstGeom prst="rect">
            <a:avLst/>
          </a:prstGeom>
          <a:noFill/>
        </p:spPr>
        <p:txBody>
          <a:bodyPr wrap="square">
            <a:spAutoFit/>
          </a:bodyPr>
          <a:lstStyle/>
          <a:p>
            <a:r>
              <a:rPr lang="en-US" noProof="0" dirty="0">
                <a:latin typeface="Arial" panose="020B0604020202020204" pitchFamily="34" charset="0"/>
                <a:cs typeface="Arial" panose="020B0604020202020204" pitchFamily="34" charset="0"/>
              </a:rPr>
              <a:t>Wataghin </a:t>
            </a:r>
            <a:r>
              <a:rPr kumimoji="0" lang="en-US" i="0" u="none" strike="noStrike" cap="none" normalizeH="0" baseline="0" noProof="0" dirty="0">
                <a:ln>
                  <a:noFill/>
                </a:ln>
                <a:solidFill>
                  <a:srgbClr val="1F1F1F"/>
                </a:solidFill>
                <a:effectLst/>
                <a:latin typeface="Arial" panose="020B0604020202020204" pitchFamily="34" charset="0"/>
                <a:cs typeface="Arial" panose="020B0604020202020204" pitchFamily="34" charset="0"/>
              </a:rPr>
              <a:t>carried out experiments at altitude with planes provided by the Brazilian Air Force (1940s).</a:t>
            </a:r>
            <a:r>
              <a:rPr kumimoji="0" lang="en-US" i="0" u="none" strike="noStrike" cap="none" normalizeH="0" baseline="0" noProof="0" dirty="0">
                <a:ln>
                  <a:noFill/>
                </a:ln>
                <a:solidFill>
                  <a:schemeClr val="tx1"/>
                </a:solidFill>
                <a:effectLst/>
                <a:latin typeface="Arial" panose="020B0604020202020204" pitchFamily="34" charset="0"/>
                <a:cs typeface="Arial" panose="020B0604020202020204" pitchFamily="34" charset="0"/>
              </a:rPr>
              <a:t> </a:t>
            </a:r>
            <a:endParaRPr lang="en-US"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408149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ítulo 1">
            <a:extLst>
              <a:ext uri="{FF2B5EF4-FFF2-40B4-BE49-F238E27FC236}">
                <a16:creationId xmlns:a16="http://schemas.microsoft.com/office/drawing/2014/main" id="{D61FE4B9-F496-49D0-83B0-493691104190}"/>
              </a:ext>
            </a:extLst>
          </p:cNvPr>
          <p:cNvSpPr>
            <a:spLocks noGrp="1"/>
          </p:cNvSpPr>
          <p:nvPr>
            <p:ph type="title"/>
          </p:nvPr>
        </p:nvSpPr>
        <p:spPr>
          <a:xfrm>
            <a:off x="1981200" y="120087"/>
            <a:ext cx="8229600" cy="1143000"/>
          </a:xfrm>
        </p:spPr>
        <p:txBody>
          <a:bodyPr>
            <a:normAutofit/>
          </a:bodyPr>
          <a:lstStyle/>
          <a:p>
            <a:pPr algn="ctr" eaLnBrk="1" hangingPunct="1">
              <a:defRPr/>
            </a:pPr>
            <a:r>
              <a:rPr lang="en-US" sz="3600" b="1" noProof="0" dirty="0">
                <a:solidFill>
                  <a:schemeClr val="accent5">
                    <a:lumMod val="25000"/>
                  </a:schemeClr>
                </a:solidFill>
              </a:rPr>
              <a:t>Wataghin conducted cosmic ray experiments during airplane flights</a:t>
            </a:r>
          </a:p>
        </p:txBody>
      </p:sp>
      <p:sp>
        <p:nvSpPr>
          <p:cNvPr id="20483" name="Espaço Reservado para Número de Slide 3">
            <a:extLst>
              <a:ext uri="{FF2B5EF4-FFF2-40B4-BE49-F238E27FC236}">
                <a16:creationId xmlns:a16="http://schemas.microsoft.com/office/drawing/2014/main" id="{CC2769B5-12CA-454D-BB40-AB4ADA04706D}"/>
              </a:ext>
            </a:extLst>
          </p:cNvPr>
          <p:cNvSpPr>
            <a:spLocks noGrp="1"/>
          </p:cNvSpPr>
          <p:nvPr>
            <p:ph type="sldNum" sz="quarter" idx="12"/>
          </p:nvPr>
        </p:nvSpPr>
        <p:spPr>
          <a:xfrm>
            <a:off x="10287000" y="6223820"/>
            <a:ext cx="1905000" cy="457200"/>
          </a:xfrm>
          <a:noFill/>
        </p:spPr>
        <p:txBody>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fld id="{31632993-9B1C-4666-B884-A959F85BFBFE}" type="slidenum">
              <a:rPr lang="en-US" sz="2000" noProof="0" smtClean="0"/>
              <a:pPr eaLnBrk="1" hangingPunct="1">
                <a:spcBef>
                  <a:spcPct val="0"/>
                </a:spcBef>
                <a:buClrTx/>
                <a:buSzTx/>
                <a:buFontTx/>
                <a:buNone/>
              </a:pPr>
              <a:t>15</a:t>
            </a:fld>
            <a:endParaRPr lang="en-US" sz="2000" noProof="0" dirty="0"/>
          </a:p>
        </p:txBody>
      </p:sp>
      <p:pic>
        <p:nvPicPr>
          <p:cNvPr id="20484" name="Picture 2" descr="http://200.144.182.66/memoria/media/filter/content_stream_cork/img/526ff36f527a21.98468267.jpg">
            <a:extLst>
              <a:ext uri="{FF2B5EF4-FFF2-40B4-BE49-F238E27FC236}">
                <a16:creationId xmlns:a16="http://schemas.microsoft.com/office/drawing/2014/main" id="{98F49862-DC36-4969-90A9-408F441D109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99626" y="1315331"/>
            <a:ext cx="7429393" cy="422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CaixaDeTexto 1">
            <a:extLst>
              <a:ext uri="{FF2B5EF4-FFF2-40B4-BE49-F238E27FC236}">
                <a16:creationId xmlns:a16="http://schemas.microsoft.com/office/drawing/2014/main" id="{BED015C0-7972-4045-A77E-2CA5C6EE332A}"/>
              </a:ext>
            </a:extLst>
          </p:cNvPr>
          <p:cNvSpPr txBox="1">
            <a:spLocks noChangeArrowheads="1"/>
          </p:cNvSpPr>
          <p:nvPr/>
        </p:nvSpPr>
        <p:spPr bwMode="auto">
          <a:xfrm>
            <a:off x="839416" y="5648597"/>
            <a:ext cx="1051316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US" sz="1800" noProof="0" dirty="0"/>
              <a:t>Gleb Wataghin  and his technician in 1940, in a plane of the </a:t>
            </a:r>
            <a:r>
              <a:rPr kumimoji="0" lang="en-US" sz="1800" i="0" u="none" strike="noStrike" cap="none" normalizeH="0" baseline="0" noProof="0" dirty="0">
                <a:ln>
                  <a:noFill/>
                </a:ln>
                <a:solidFill>
                  <a:srgbClr val="1F1F1F"/>
                </a:solidFill>
                <a:effectLst/>
                <a:latin typeface="Arial" panose="020B0604020202020204" pitchFamily="34" charset="0"/>
                <a:cs typeface="Arial" panose="020B0604020202020204" pitchFamily="34" charset="0"/>
              </a:rPr>
              <a:t>Brazilian Air Force</a:t>
            </a:r>
            <a:r>
              <a:rPr lang="en-US" sz="1800" noProof="0" dirty="0"/>
              <a:t> to measure cosmic rays at high altitudes.</a:t>
            </a:r>
          </a:p>
        </p:txBody>
      </p:sp>
    </p:spTree>
    <p:extLst>
      <p:ext uri="{BB962C8B-B14F-4D97-AF65-F5344CB8AC3E}">
        <p14:creationId xmlns:p14="http://schemas.microsoft.com/office/powerpoint/2010/main" val="33542117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7879D7-C889-56B4-1D44-E7DCCE472788}"/>
              </a:ext>
            </a:extLst>
          </p:cNvPr>
          <p:cNvSpPr>
            <a:spLocks noGrp="1"/>
          </p:cNvSpPr>
          <p:nvPr>
            <p:ph type="title"/>
          </p:nvPr>
        </p:nvSpPr>
        <p:spPr>
          <a:xfrm>
            <a:off x="395748" y="188146"/>
            <a:ext cx="10515600" cy="618100"/>
          </a:xfrm>
        </p:spPr>
        <p:txBody>
          <a:bodyPr>
            <a:normAutofit/>
          </a:bodyPr>
          <a:lstStyle/>
          <a:p>
            <a:r>
              <a:rPr lang="en-US" sz="3600" b="1" noProof="0" dirty="0"/>
              <a:t>Lattes’ academic background</a:t>
            </a:r>
          </a:p>
        </p:txBody>
      </p:sp>
      <p:sp>
        <p:nvSpPr>
          <p:cNvPr id="3" name="Espaço Reservado para Conteúdo 2">
            <a:extLst>
              <a:ext uri="{FF2B5EF4-FFF2-40B4-BE49-F238E27FC236}">
                <a16:creationId xmlns:a16="http://schemas.microsoft.com/office/drawing/2014/main" id="{04440AC7-0C48-7EDA-34B9-113D6557A724}"/>
              </a:ext>
            </a:extLst>
          </p:cNvPr>
          <p:cNvSpPr>
            <a:spLocks noGrp="1"/>
          </p:cNvSpPr>
          <p:nvPr>
            <p:ph idx="1"/>
          </p:nvPr>
        </p:nvSpPr>
        <p:spPr>
          <a:xfrm>
            <a:off x="689487" y="1236744"/>
            <a:ext cx="10999750" cy="5154838"/>
          </a:xfrm>
        </p:spPr>
        <p:txBody>
          <a:bodyPr>
            <a:noAutofit/>
          </a:bodyPr>
          <a:lstStyle/>
          <a:p>
            <a:pPr>
              <a:lnSpc>
                <a:spcPct val="120000"/>
              </a:lnSpc>
              <a:spcBef>
                <a:spcPts val="600"/>
              </a:spcBef>
              <a:spcAft>
                <a:spcPts val="1800"/>
              </a:spcAft>
              <a:buSzPct val="150000"/>
            </a:pPr>
            <a:r>
              <a:rPr lang="en-US" sz="2200" noProof="0" dirty="0">
                <a:latin typeface="Arial" panose="020B0604020202020204" pitchFamily="34" charset="0"/>
                <a:cs typeface="Arial" panose="020B0604020202020204" pitchFamily="34" charset="0"/>
              </a:rPr>
              <a:t>Lattes’ destiny became intertwined with that of Gleb Wataghin through his father, Giuseppe Lattes, who managed Wataghin's bank account in São Paulo. </a:t>
            </a:r>
          </a:p>
          <a:p>
            <a:pPr>
              <a:lnSpc>
                <a:spcPct val="120000"/>
              </a:lnSpc>
              <a:spcBef>
                <a:spcPts val="600"/>
              </a:spcBef>
              <a:spcAft>
                <a:spcPts val="1800"/>
              </a:spcAft>
              <a:buSzPct val="150000"/>
            </a:pPr>
            <a:r>
              <a:rPr lang="en-US" sz="2200" noProof="0" dirty="0">
                <a:latin typeface="Arial" panose="020B0604020202020204" pitchFamily="34" charset="0"/>
                <a:cs typeface="Arial" panose="020B0604020202020204" pitchFamily="34" charset="0"/>
              </a:rPr>
              <a:t>Knowing that Giuseppe's son was gifted with extraordinary ability in Physics and Mathematics, Wataghin paved the way for Lattes to enroll in the Physics course.</a:t>
            </a:r>
          </a:p>
          <a:p>
            <a:pPr>
              <a:lnSpc>
                <a:spcPct val="120000"/>
              </a:lnSpc>
              <a:spcBef>
                <a:spcPts val="600"/>
              </a:spcBef>
              <a:spcAft>
                <a:spcPts val="1800"/>
              </a:spcAft>
              <a:buSzPct val="150000"/>
            </a:pPr>
            <a:r>
              <a:rPr lang="en-US" sz="2200" noProof="0" dirty="0">
                <a:latin typeface="Arial" panose="020B0604020202020204" pitchFamily="34" charset="0"/>
                <a:cs typeface="Arial" panose="020B0604020202020204" pitchFamily="34" charset="0"/>
              </a:rPr>
              <a:t> Lattes studied Physics at USP from 1939 to 1943, graduating with honors at only 19. </a:t>
            </a:r>
          </a:p>
          <a:p>
            <a:pPr>
              <a:lnSpc>
                <a:spcPct val="120000"/>
              </a:lnSpc>
              <a:spcBef>
                <a:spcPts val="600"/>
              </a:spcBef>
              <a:spcAft>
                <a:spcPts val="1800"/>
              </a:spcAft>
              <a:buSzPct val="150000"/>
            </a:pPr>
            <a:r>
              <a:rPr lang="en-US" sz="2200" noProof="0" dirty="0">
                <a:latin typeface="Arial" panose="020B0604020202020204" pitchFamily="34" charset="0"/>
                <a:cs typeface="Arial" panose="020B0604020202020204" pitchFamily="34" charset="0"/>
              </a:rPr>
              <a:t>Lattes is the fruit of a generation of brilliant physicists trained by Wataghin while working over a decade at USP.</a:t>
            </a:r>
            <a:endParaRPr lang="en-US" sz="2200" noProof="0" dirty="0">
              <a:solidFill>
                <a:srgbClr val="C00000"/>
              </a:solidFill>
              <a:latin typeface="Arial" panose="020B0604020202020204" pitchFamily="34" charset="0"/>
              <a:cs typeface="Arial" panose="020B0604020202020204" pitchFamily="34" charset="0"/>
            </a:endParaRPr>
          </a:p>
        </p:txBody>
      </p:sp>
      <p:sp>
        <p:nvSpPr>
          <p:cNvPr id="4" name="Espaço Reservado para Número de Slide 3">
            <a:extLst>
              <a:ext uri="{FF2B5EF4-FFF2-40B4-BE49-F238E27FC236}">
                <a16:creationId xmlns:a16="http://schemas.microsoft.com/office/drawing/2014/main" id="{9197A70B-682A-584B-B0A1-5DEEE626FF40}"/>
              </a:ext>
            </a:extLst>
          </p:cNvPr>
          <p:cNvSpPr>
            <a:spLocks noGrp="1"/>
          </p:cNvSpPr>
          <p:nvPr>
            <p:ph type="sldNum" sz="quarter" idx="12"/>
          </p:nvPr>
        </p:nvSpPr>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16</a:t>
            </a:fld>
            <a:endParaRPr lang="en-US" sz="20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056443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51" name="Rectangle 6150">
            <a:extLst>
              <a:ext uri="{FF2B5EF4-FFF2-40B4-BE49-F238E27FC236}">
                <a16:creationId xmlns:a16="http://schemas.microsoft.com/office/drawing/2014/main" id="{131BAD53-4E89-4F62-BBB7-26359763ED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153" name="Freeform: Shape 6152">
            <a:extLst>
              <a:ext uri="{FF2B5EF4-FFF2-40B4-BE49-F238E27FC236}">
                <a16:creationId xmlns:a16="http://schemas.microsoft.com/office/drawing/2014/main" id="{62756DA2-40EB-4C6F-B962-5822FFB54F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653438" cy="6858000"/>
          </a:xfrm>
          <a:custGeom>
            <a:avLst/>
            <a:gdLst>
              <a:gd name="connsiteX0" fmla="*/ 0 w 6096000"/>
              <a:gd name="connsiteY0" fmla="*/ 0 h 6858000"/>
              <a:gd name="connsiteX1" fmla="*/ 5567517 w 6096000"/>
              <a:gd name="connsiteY1" fmla="*/ 0 h 6858000"/>
              <a:gd name="connsiteX2" fmla="*/ 5566938 w 6096000"/>
              <a:gd name="connsiteY2" fmla="*/ 1705 h 6858000"/>
              <a:gd name="connsiteX3" fmla="*/ 5551594 w 6096000"/>
              <a:gd name="connsiteY3" fmla="*/ 17287 h 6858000"/>
              <a:gd name="connsiteX4" fmla="*/ 5545641 w 6096000"/>
              <a:gd name="connsiteY4" fmla="*/ 130336 h 6858000"/>
              <a:gd name="connsiteX5" fmla="*/ 5538289 w 6096000"/>
              <a:gd name="connsiteY5" fmla="*/ 187093 h 6858000"/>
              <a:gd name="connsiteX6" fmla="*/ 5545790 w 6096000"/>
              <a:gd name="connsiteY6" fmla="*/ 265704 h 6858000"/>
              <a:gd name="connsiteX7" fmla="*/ 5542313 w 6096000"/>
              <a:gd name="connsiteY7" fmla="*/ 354566 h 6858000"/>
              <a:gd name="connsiteX8" fmla="*/ 5524126 w 6096000"/>
              <a:gd name="connsiteY8" fmla="*/ 472000 h 6858000"/>
              <a:gd name="connsiteX9" fmla="*/ 5522170 w 6096000"/>
              <a:gd name="connsiteY9" fmla="*/ 473782 h 6858000"/>
              <a:gd name="connsiteX10" fmla="*/ 5521798 w 6096000"/>
              <a:gd name="connsiteY10" fmla="*/ 491380 h 6858000"/>
              <a:gd name="connsiteX11" fmla="*/ 5536419 w 6096000"/>
              <a:gd name="connsiteY11" fmla="*/ 531675 h 6858000"/>
              <a:gd name="connsiteX12" fmla="*/ 5533435 w 6096000"/>
              <a:gd name="connsiteY12" fmla="*/ 536015 h 6858000"/>
              <a:gd name="connsiteX13" fmla="*/ 5538088 w 6096000"/>
              <a:gd name="connsiteY13" fmla="*/ 572092 h 6858000"/>
              <a:gd name="connsiteX14" fmla="*/ 5536061 w 6096000"/>
              <a:gd name="connsiteY14" fmla="*/ 572511 h 6858000"/>
              <a:gd name="connsiteX15" fmla="*/ 5528218 w 6096000"/>
              <a:gd name="connsiteY15" fmla="*/ 582332 h 6858000"/>
              <a:gd name="connsiteX16" fmla="*/ 5518011 w 6096000"/>
              <a:gd name="connsiteY16" fmla="*/ 601285 h 6858000"/>
              <a:gd name="connsiteX17" fmla="*/ 5473174 w 6096000"/>
              <a:gd name="connsiteY17" fmla="*/ 681608 h 6858000"/>
              <a:gd name="connsiteX18" fmla="*/ 5472963 w 6096000"/>
              <a:gd name="connsiteY18" fmla="*/ 689151 h 6858000"/>
              <a:gd name="connsiteX19" fmla="*/ 5472485 w 6096000"/>
              <a:gd name="connsiteY19" fmla="*/ 689289 h 6858000"/>
              <a:gd name="connsiteX20" fmla="*/ 5471326 w 6096000"/>
              <a:gd name="connsiteY20" fmla="*/ 697222 h 6858000"/>
              <a:gd name="connsiteX21" fmla="*/ 5472164 w 6096000"/>
              <a:gd name="connsiteY21" fmla="*/ 717531 h 6858000"/>
              <a:gd name="connsiteX22" fmla="*/ 5468891 w 6096000"/>
              <a:gd name="connsiteY22" fmla="*/ 722494 h 6858000"/>
              <a:gd name="connsiteX23" fmla="*/ 5463081 w 6096000"/>
              <a:gd name="connsiteY23" fmla="*/ 724368 h 6858000"/>
              <a:gd name="connsiteX24" fmla="*/ 5446981 w 6096000"/>
              <a:gd name="connsiteY24" fmla="*/ 752692 h 6858000"/>
              <a:gd name="connsiteX25" fmla="*/ 5417190 w 6096000"/>
              <a:gd name="connsiteY25" fmla="*/ 816346 h 6858000"/>
              <a:gd name="connsiteX26" fmla="*/ 5388958 w 6096000"/>
              <a:gd name="connsiteY26" fmla="*/ 889417 h 6858000"/>
              <a:gd name="connsiteX27" fmla="*/ 5307044 w 6096000"/>
              <a:gd name="connsiteY27" fmla="*/ 1063288 h 6858000"/>
              <a:gd name="connsiteX28" fmla="*/ 5303837 w 6096000"/>
              <a:gd name="connsiteY28" fmla="*/ 1157176 h 6858000"/>
              <a:gd name="connsiteX29" fmla="*/ 5286494 w 6096000"/>
              <a:gd name="connsiteY29" fmla="*/ 1210776 h 6858000"/>
              <a:gd name="connsiteX30" fmla="*/ 5282463 w 6096000"/>
              <a:gd name="connsiteY30" fmla="*/ 1301993 h 6858000"/>
              <a:gd name="connsiteX31" fmla="*/ 5252235 w 6096000"/>
              <a:gd name="connsiteY31" fmla="*/ 1360879 h 6858000"/>
              <a:gd name="connsiteX32" fmla="*/ 5244497 w 6096000"/>
              <a:gd name="connsiteY32" fmla="*/ 1404045 h 6858000"/>
              <a:gd name="connsiteX33" fmla="*/ 5223823 w 6096000"/>
              <a:gd name="connsiteY33" fmla="*/ 1429568 h 6858000"/>
              <a:gd name="connsiteX34" fmla="*/ 5224851 w 6096000"/>
              <a:gd name="connsiteY34" fmla="*/ 1430305 h 6858000"/>
              <a:gd name="connsiteX35" fmla="*/ 5212394 w 6096000"/>
              <a:gd name="connsiteY35" fmla="*/ 1463304 h 6858000"/>
              <a:gd name="connsiteX36" fmla="*/ 5209958 w 6096000"/>
              <a:gd name="connsiteY36" fmla="*/ 1514846 h 6858000"/>
              <a:gd name="connsiteX37" fmla="*/ 5206417 w 6096000"/>
              <a:gd name="connsiteY37" fmla="*/ 1519731 h 6858000"/>
              <a:gd name="connsiteX38" fmla="*/ 5206640 w 6096000"/>
              <a:gd name="connsiteY38" fmla="*/ 1519929 h 6858000"/>
              <a:gd name="connsiteX39" fmla="*/ 5207632 w 6096000"/>
              <a:gd name="connsiteY39" fmla="*/ 1546022 h 6858000"/>
              <a:gd name="connsiteX40" fmla="*/ 5212030 w 6096000"/>
              <a:gd name="connsiteY40" fmla="*/ 1578752 h 6858000"/>
              <a:gd name="connsiteX41" fmla="*/ 5203533 w 6096000"/>
              <a:gd name="connsiteY41" fmla="*/ 1647555 h 6858000"/>
              <a:gd name="connsiteX42" fmla="*/ 5190877 w 6096000"/>
              <a:gd name="connsiteY42" fmla="*/ 1715685 h 6858000"/>
              <a:gd name="connsiteX43" fmla="*/ 5184235 w 6096000"/>
              <a:gd name="connsiteY43" fmla="*/ 1740358 h 6858000"/>
              <a:gd name="connsiteX44" fmla="*/ 5181475 w 6096000"/>
              <a:gd name="connsiteY44" fmla="*/ 1784314 h 6858000"/>
              <a:gd name="connsiteX45" fmla="*/ 5185845 w 6096000"/>
              <a:gd name="connsiteY45" fmla="*/ 1804434 h 6858000"/>
              <a:gd name="connsiteX46" fmla="*/ 5185068 w 6096000"/>
              <a:gd name="connsiteY46" fmla="*/ 1805316 h 6858000"/>
              <a:gd name="connsiteX47" fmla="*/ 5188593 w 6096000"/>
              <a:gd name="connsiteY47" fmla="*/ 1807109 h 6858000"/>
              <a:gd name="connsiteX48" fmla="*/ 5185920 w 6096000"/>
              <a:gd name="connsiteY48" fmla="*/ 1821003 h 6858000"/>
              <a:gd name="connsiteX49" fmla="*/ 5183543 w 6096000"/>
              <a:gd name="connsiteY49" fmla="*/ 1824832 h 6858000"/>
              <a:gd name="connsiteX50" fmla="*/ 5182235 w 6096000"/>
              <a:gd name="connsiteY50" fmla="*/ 1830429 h 6858000"/>
              <a:gd name="connsiteX51" fmla="*/ 5182525 w 6096000"/>
              <a:gd name="connsiteY51" fmla="*/ 1830569 h 6858000"/>
              <a:gd name="connsiteX52" fmla="*/ 5180663 w 6096000"/>
              <a:gd name="connsiteY52" fmla="*/ 1835810 h 6858000"/>
              <a:gd name="connsiteX53" fmla="*/ 5167452 w 6096000"/>
              <a:gd name="connsiteY53" fmla="*/ 1861483 h 6858000"/>
              <a:gd name="connsiteX54" fmla="*/ 5174266 w 6096000"/>
              <a:gd name="connsiteY54" fmla="*/ 1892417 h 6858000"/>
              <a:gd name="connsiteX55" fmla="*/ 5189262 w 6096000"/>
              <a:gd name="connsiteY55" fmla="*/ 1895114 h 6858000"/>
              <a:gd name="connsiteX56" fmla="*/ 5187100 w 6096000"/>
              <a:gd name="connsiteY56" fmla="*/ 1899379 h 6858000"/>
              <a:gd name="connsiteX57" fmla="*/ 5180471 w 6096000"/>
              <a:gd name="connsiteY57" fmla="*/ 1907867 h 6858000"/>
              <a:gd name="connsiteX58" fmla="*/ 5181361 w 6096000"/>
              <a:gd name="connsiteY58" fmla="*/ 1910265 h 6858000"/>
              <a:gd name="connsiteX59" fmla="*/ 5178268 w 6096000"/>
              <a:gd name="connsiteY59" fmla="*/ 1935584 h 6858000"/>
              <a:gd name="connsiteX60" fmla="*/ 5183619 w 6096000"/>
              <a:gd name="connsiteY60" fmla="*/ 1942021 h 6858000"/>
              <a:gd name="connsiteX61" fmla="*/ 5184480 w 6096000"/>
              <a:gd name="connsiteY61" fmla="*/ 1945112 h 6858000"/>
              <a:gd name="connsiteX62" fmla="*/ 5172776 w 6096000"/>
              <a:gd name="connsiteY62" fmla="*/ 1961162 h 6858000"/>
              <a:gd name="connsiteX63" fmla="*/ 5168513 w 6096000"/>
              <a:gd name="connsiteY63" fmla="*/ 1969445 h 6858000"/>
              <a:gd name="connsiteX64" fmla="*/ 5126597 w 6096000"/>
              <a:gd name="connsiteY64" fmla="*/ 2024270 h 6858000"/>
              <a:gd name="connsiteX65" fmla="*/ 5119528 w 6096000"/>
              <a:gd name="connsiteY65" fmla="*/ 2107942 h 6858000"/>
              <a:gd name="connsiteX66" fmla="*/ 5110356 w 6096000"/>
              <a:gd name="connsiteY66" fmla="*/ 2193455 h 6858000"/>
              <a:gd name="connsiteX67" fmla="*/ 5104992 w 6096000"/>
              <a:gd name="connsiteY67" fmla="*/ 2260088 h 6858000"/>
              <a:gd name="connsiteX68" fmla="*/ 5059439 w 6096000"/>
              <a:gd name="connsiteY68" fmla="*/ 2335735 h 6858000"/>
              <a:gd name="connsiteX69" fmla="*/ 5022061 w 6096000"/>
              <a:gd name="connsiteY69" fmla="*/ 2408995 h 6858000"/>
              <a:gd name="connsiteX70" fmla="*/ 5022253 w 6096000"/>
              <a:gd name="connsiteY70" fmla="*/ 2445869 h 6858000"/>
              <a:gd name="connsiteX71" fmla="*/ 5011426 w 6096000"/>
              <a:gd name="connsiteY71" fmla="*/ 2496499 h 6858000"/>
              <a:gd name="connsiteX72" fmla="*/ 4994224 w 6096000"/>
              <a:gd name="connsiteY72" fmla="*/ 2549900 h 6858000"/>
              <a:gd name="connsiteX73" fmla="*/ 4995245 w 6096000"/>
              <a:gd name="connsiteY73" fmla="*/ 2596456 h 6858000"/>
              <a:gd name="connsiteX74" fmla="*/ 4988570 w 6096000"/>
              <a:gd name="connsiteY74" fmla="*/ 2606088 h 6858000"/>
              <a:gd name="connsiteX75" fmla="*/ 4988371 w 6096000"/>
              <a:gd name="connsiteY75" fmla="*/ 2635351 h 6858000"/>
              <a:gd name="connsiteX76" fmla="*/ 4983212 w 6096000"/>
              <a:gd name="connsiteY76" fmla="*/ 2665666 h 6858000"/>
              <a:gd name="connsiteX77" fmla="*/ 4968234 w 6096000"/>
              <a:gd name="connsiteY77" fmla="*/ 2715895 h 6858000"/>
              <a:gd name="connsiteX78" fmla="*/ 4975888 w 6096000"/>
              <a:gd name="connsiteY78" fmla="*/ 2725052 h 6858000"/>
              <a:gd name="connsiteX79" fmla="*/ 4980195 w 6096000"/>
              <a:gd name="connsiteY79" fmla="*/ 2726489 h 6858000"/>
              <a:gd name="connsiteX80" fmla="*/ 4976218 w 6096000"/>
              <a:gd name="connsiteY80" fmla="*/ 2740278 h 6858000"/>
              <a:gd name="connsiteX81" fmla="*/ 4980571 w 6096000"/>
              <a:gd name="connsiteY81" fmla="*/ 2751112 h 6858000"/>
              <a:gd name="connsiteX82" fmla="*/ 4973893 w 6096000"/>
              <a:gd name="connsiteY82" fmla="*/ 2760208 h 6858000"/>
              <a:gd name="connsiteX83" fmla="*/ 4979005 w 6096000"/>
              <a:gd name="connsiteY83" fmla="*/ 2790136 h 6858000"/>
              <a:gd name="connsiteX84" fmla="*/ 4986137 w 6096000"/>
              <a:gd name="connsiteY84" fmla="*/ 2804183 h 6858000"/>
              <a:gd name="connsiteX85" fmla="*/ 4986175 w 6096000"/>
              <a:gd name="connsiteY85" fmla="*/ 2825860 h 6858000"/>
              <a:gd name="connsiteX86" fmla="*/ 4993936 w 6096000"/>
              <a:gd name="connsiteY86" fmla="*/ 2911749 h 6858000"/>
              <a:gd name="connsiteX87" fmla="*/ 4992563 w 6096000"/>
              <a:gd name="connsiteY87" fmla="*/ 2977278 h 6858000"/>
              <a:gd name="connsiteX88" fmla="*/ 4980516 w 6096000"/>
              <a:gd name="connsiteY88" fmla="*/ 2991092 h 6858000"/>
              <a:gd name="connsiteX89" fmla="*/ 4992801 w 6096000"/>
              <a:gd name="connsiteY89" fmla="*/ 3020247 h 6858000"/>
              <a:gd name="connsiteX90" fmla="*/ 5014805 w 6096000"/>
              <a:gd name="connsiteY90" fmla="*/ 3065434 h 6858000"/>
              <a:gd name="connsiteX91" fmla="*/ 5002733 w 6096000"/>
              <a:gd name="connsiteY91" fmla="*/ 3103777 h 6858000"/>
              <a:gd name="connsiteX92" fmla="*/ 5002941 w 6096000"/>
              <a:gd name="connsiteY92" fmla="*/ 3151828 h 6858000"/>
              <a:gd name="connsiteX93" fmla="*/ 5002883 w 6096000"/>
              <a:gd name="connsiteY93" fmla="*/ 3180546 h 6858000"/>
              <a:gd name="connsiteX94" fmla="*/ 5016711 w 6096000"/>
              <a:gd name="connsiteY94" fmla="*/ 3258677 h 6858000"/>
              <a:gd name="connsiteX95" fmla="*/ 5017918 w 6096000"/>
              <a:gd name="connsiteY95" fmla="*/ 3262610 h 6858000"/>
              <a:gd name="connsiteX96" fmla="*/ 5011672 w 6096000"/>
              <a:gd name="connsiteY96" fmla="*/ 3277179 h 6858000"/>
              <a:gd name="connsiteX97" fmla="*/ 5009344 w 6096000"/>
              <a:gd name="connsiteY97" fmla="*/ 3278130 h 6858000"/>
              <a:gd name="connsiteX98" fmla="*/ 5026770 w 6096000"/>
              <a:gd name="connsiteY98" fmla="*/ 3325671 h 6858000"/>
              <a:gd name="connsiteX99" fmla="*/ 5024571 w 6096000"/>
              <a:gd name="connsiteY99" fmla="*/ 3332072 h 6858000"/>
              <a:gd name="connsiteX100" fmla="*/ 5041705 w 6096000"/>
              <a:gd name="connsiteY100" fmla="*/ 3362948 h 6858000"/>
              <a:gd name="connsiteX101" fmla="*/ 5047477 w 6096000"/>
              <a:gd name="connsiteY101" fmla="*/ 3378959 h 6858000"/>
              <a:gd name="connsiteX102" fmla="*/ 5060758 w 6096000"/>
              <a:gd name="connsiteY102" fmla="*/ 3407057 h 6858000"/>
              <a:gd name="connsiteX103" fmla="*/ 5058968 w 6096000"/>
              <a:gd name="connsiteY103" fmla="*/ 3409825 h 6858000"/>
              <a:gd name="connsiteX104" fmla="*/ 5062667 w 6096000"/>
              <a:gd name="connsiteY104" fmla="*/ 3415218 h 6858000"/>
              <a:gd name="connsiteX105" fmla="*/ 5060928 w 6096000"/>
              <a:gd name="connsiteY105" fmla="*/ 3419880 h 6858000"/>
              <a:gd name="connsiteX106" fmla="*/ 5062923 w 6096000"/>
              <a:gd name="connsiteY106" fmla="*/ 3424545 h 6858000"/>
              <a:gd name="connsiteX107" fmla="*/ 5064623 w 6096000"/>
              <a:gd name="connsiteY107" fmla="*/ 3476412 h 6858000"/>
              <a:gd name="connsiteX108" fmla="*/ 5069684 w 6096000"/>
              <a:gd name="connsiteY108" fmla="*/ 3486850 h 6858000"/>
              <a:gd name="connsiteX109" fmla="*/ 5063339 w 6096000"/>
              <a:gd name="connsiteY109" fmla="*/ 3496391 h 6858000"/>
              <a:gd name="connsiteX110" fmla="*/ 5070139 w 6096000"/>
              <a:gd name="connsiteY110" fmla="*/ 3531201 h 6858000"/>
              <a:gd name="connsiteX111" fmla="*/ 5079896 w 6096000"/>
              <a:gd name="connsiteY111" fmla="*/ 3542019 h 6858000"/>
              <a:gd name="connsiteX112" fmla="*/ 5087540 w 6096000"/>
              <a:gd name="connsiteY112" fmla="*/ 3552249 h 6858000"/>
              <a:gd name="connsiteX113" fmla="*/ 5087902 w 6096000"/>
              <a:gd name="connsiteY113" fmla="*/ 3553678 h 6858000"/>
              <a:gd name="connsiteX114" fmla="*/ 5091509 w 6096000"/>
              <a:gd name="connsiteY114" fmla="*/ 3568021 h 6858000"/>
              <a:gd name="connsiteX115" fmla="*/ 5091934 w 6096000"/>
              <a:gd name="connsiteY115" fmla="*/ 3569719 h 6858000"/>
              <a:gd name="connsiteX116" fmla="*/ 5089362 w 6096000"/>
              <a:gd name="connsiteY116" fmla="*/ 3586412 h 6858000"/>
              <a:gd name="connsiteX117" fmla="*/ 5092358 w 6096000"/>
              <a:gd name="connsiteY117" fmla="*/ 3597336 h 6858000"/>
              <a:gd name="connsiteX118" fmla="*/ 5084254 w 6096000"/>
              <a:gd name="connsiteY118" fmla="*/ 3606007 h 6858000"/>
              <a:gd name="connsiteX119" fmla="*/ 5084281 w 6096000"/>
              <a:gd name="connsiteY119" fmla="*/ 3641228 h 6858000"/>
              <a:gd name="connsiteX120" fmla="*/ 5091848 w 6096000"/>
              <a:gd name="connsiteY120" fmla="*/ 3653088 h 6858000"/>
              <a:gd name="connsiteX121" fmla="*/ 5097436 w 6096000"/>
              <a:gd name="connsiteY121" fmla="*/ 3664114 h 6858000"/>
              <a:gd name="connsiteX122" fmla="*/ 5097518 w 6096000"/>
              <a:gd name="connsiteY122" fmla="*/ 3665569 h 6858000"/>
              <a:gd name="connsiteX123" fmla="*/ 5099829 w 6096000"/>
              <a:gd name="connsiteY123" fmla="*/ 3707357 h 6858000"/>
              <a:gd name="connsiteX124" fmla="*/ 5114696 w 6096000"/>
              <a:gd name="connsiteY124" fmla="*/ 3778166 h 6858000"/>
              <a:gd name="connsiteX125" fmla="*/ 5135379 w 6096000"/>
              <a:gd name="connsiteY125" fmla="*/ 3878222 h 6858000"/>
              <a:gd name="connsiteX126" fmla="*/ 5130138 w 6096000"/>
              <a:gd name="connsiteY126" fmla="*/ 4048117 h 6858000"/>
              <a:gd name="connsiteX127" fmla="*/ 5090040 w 6096000"/>
              <a:gd name="connsiteY127" fmla="*/ 4219510 h 6858000"/>
              <a:gd name="connsiteX128" fmla="*/ 5092812 w 6096000"/>
              <a:gd name="connsiteY128" fmla="*/ 4411258 h 6858000"/>
              <a:gd name="connsiteX129" fmla="*/ 5084599 w 6096000"/>
              <a:gd name="connsiteY129" fmla="*/ 4488531 h 6858000"/>
              <a:gd name="connsiteX130" fmla="*/ 5084072 w 6096000"/>
              <a:gd name="connsiteY130" fmla="*/ 4539168 h 6858000"/>
              <a:gd name="connsiteX131" fmla="*/ 5068936 w 6096000"/>
              <a:gd name="connsiteY131" fmla="*/ 4625153 h 6858000"/>
              <a:gd name="connsiteX132" fmla="*/ 5059114 w 6096000"/>
              <a:gd name="connsiteY132" fmla="*/ 4733115 h 6858000"/>
              <a:gd name="connsiteX133" fmla="*/ 5037209 w 6096000"/>
              <a:gd name="connsiteY133" fmla="*/ 4844323 h 6858000"/>
              <a:gd name="connsiteX134" fmla="*/ 5020638 w 6096000"/>
              <a:gd name="connsiteY134" fmla="*/ 4877992 h 6858000"/>
              <a:gd name="connsiteX135" fmla="*/ 5006413 w 6096000"/>
              <a:gd name="connsiteY135" fmla="*/ 4925805 h 6858000"/>
              <a:gd name="connsiteX136" fmla="*/ 4971037 w 6096000"/>
              <a:gd name="connsiteY136" fmla="*/ 5009272 h 6858000"/>
              <a:gd name="connsiteX137" fmla="*/ 4963105 w 6096000"/>
              <a:gd name="connsiteY137" fmla="*/ 5111369 h 6858000"/>
              <a:gd name="connsiteX138" fmla="*/ 4976341 w 6096000"/>
              <a:gd name="connsiteY138" fmla="*/ 5210876 h 6858000"/>
              <a:gd name="connsiteX139" fmla="*/ 4980617 w 6096000"/>
              <a:gd name="connsiteY139" fmla="*/ 5269726 h 6858000"/>
              <a:gd name="connsiteX140" fmla="*/ 4997733 w 6096000"/>
              <a:gd name="connsiteY140" fmla="*/ 5464225 h 6858000"/>
              <a:gd name="connsiteX141" fmla="*/ 5001400 w 6096000"/>
              <a:gd name="connsiteY141" fmla="*/ 5594585 h 6858000"/>
              <a:gd name="connsiteX142" fmla="*/ 4983700 w 6096000"/>
              <a:gd name="connsiteY142" fmla="*/ 5667896 h 6858000"/>
              <a:gd name="connsiteX143" fmla="*/ 4968506 w 6096000"/>
              <a:gd name="connsiteY143" fmla="*/ 5769225 h 6858000"/>
              <a:gd name="connsiteX144" fmla="*/ 4969765 w 6096000"/>
              <a:gd name="connsiteY144" fmla="*/ 5823324 h 6858000"/>
              <a:gd name="connsiteX145" fmla="*/ 4966129 w 6096000"/>
              <a:gd name="connsiteY145" fmla="*/ 5862699 h 6858000"/>
              <a:gd name="connsiteX146" fmla="*/ 4970695 w 6096000"/>
              <a:gd name="connsiteY146" fmla="*/ 5906467 h 6858000"/>
              <a:gd name="connsiteX147" fmla="*/ 4991568 w 6096000"/>
              <a:gd name="connsiteY147" fmla="*/ 5939847 h 6858000"/>
              <a:gd name="connsiteX148" fmla="*/ 4986815 w 6096000"/>
              <a:gd name="connsiteY148" fmla="*/ 5973994 h 6858000"/>
              <a:gd name="connsiteX149" fmla="*/ 4987776 w 6096000"/>
              <a:gd name="connsiteY149" fmla="*/ 6089693 h 6858000"/>
              <a:gd name="connsiteX150" fmla="*/ 4991621 w 6096000"/>
              <a:gd name="connsiteY150" fmla="*/ 6224938 h 6858000"/>
              <a:gd name="connsiteX151" fmla="*/ 5017157 w 6096000"/>
              <a:gd name="connsiteY151" fmla="*/ 6370251 h 6858000"/>
              <a:gd name="connsiteX152" fmla="*/ 5040797 w 6096000"/>
              <a:gd name="connsiteY152" fmla="*/ 6541313 h 6858000"/>
              <a:gd name="connsiteX153" fmla="*/ 5045375 w 6096000"/>
              <a:gd name="connsiteY153" fmla="*/ 6640957 h 6858000"/>
              <a:gd name="connsiteX154" fmla="*/ 5058442 w 6096000"/>
              <a:gd name="connsiteY154" fmla="*/ 6705297 h 6858000"/>
              <a:gd name="connsiteX155" fmla="*/ 5071125 w 6096000"/>
              <a:gd name="connsiteY155" fmla="*/ 6759582 h 6858000"/>
              <a:gd name="connsiteX156" fmla="*/ 5069172 w 6096000"/>
              <a:gd name="connsiteY156" fmla="*/ 6817746 h 6858000"/>
              <a:gd name="connsiteX157" fmla="*/ 5072322 w 6096000"/>
              <a:gd name="connsiteY157" fmla="*/ 6843646 h 6858000"/>
              <a:gd name="connsiteX158" fmla="*/ 5091388 w 6096000"/>
              <a:gd name="connsiteY158" fmla="*/ 6857998 h 6858000"/>
              <a:gd name="connsiteX159" fmla="*/ 6096000 w 6096000"/>
              <a:gd name="connsiteY159" fmla="*/ 6857998 h 6858000"/>
              <a:gd name="connsiteX160" fmla="*/ 6096000 w 6096000"/>
              <a:gd name="connsiteY160" fmla="*/ 6858000 h 6858000"/>
              <a:gd name="connsiteX161" fmla="*/ 0 w 6096000"/>
              <a:gd name="connsiteY161"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Lst>
            <a:rect l="l" t="t" r="r" b="b"/>
            <a:pathLst>
              <a:path w="6096000" h="6858000">
                <a:moveTo>
                  <a:pt x="0" y="0"/>
                </a:moveTo>
                <a:lnTo>
                  <a:pt x="5567517" y="0"/>
                </a:lnTo>
                <a:lnTo>
                  <a:pt x="5566938" y="1705"/>
                </a:lnTo>
                <a:cubicBezTo>
                  <a:pt x="5563126" y="8440"/>
                  <a:pt x="5558112" y="13784"/>
                  <a:pt x="5551594" y="17287"/>
                </a:cubicBezTo>
                <a:cubicBezTo>
                  <a:pt x="5562364" y="82036"/>
                  <a:pt x="5510349" y="69804"/>
                  <a:pt x="5545641" y="130336"/>
                </a:cubicBezTo>
                <a:cubicBezTo>
                  <a:pt x="5526953" y="117589"/>
                  <a:pt x="5536978" y="162458"/>
                  <a:pt x="5538289" y="187093"/>
                </a:cubicBezTo>
                <a:cubicBezTo>
                  <a:pt x="5536205" y="226511"/>
                  <a:pt x="5545722" y="205530"/>
                  <a:pt x="5545790" y="265704"/>
                </a:cubicBezTo>
                <a:cubicBezTo>
                  <a:pt x="5542296" y="317533"/>
                  <a:pt x="5543813" y="325288"/>
                  <a:pt x="5542313" y="354566"/>
                </a:cubicBezTo>
                <a:lnTo>
                  <a:pt x="5524126" y="472000"/>
                </a:lnTo>
                <a:lnTo>
                  <a:pt x="5522170" y="473782"/>
                </a:lnTo>
                <a:cubicBezTo>
                  <a:pt x="5517847" y="482008"/>
                  <a:pt x="5518682" y="487340"/>
                  <a:pt x="5521798" y="491380"/>
                </a:cubicBezTo>
                <a:lnTo>
                  <a:pt x="5536419" y="531675"/>
                </a:lnTo>
                <a:lnTo>
                  <a:pt x="5533435" y="536015"/>
                </a:lnTo>
                <a:lnTo>
                  <a:pt x="5538088" y="572092"/>
                </a:lnTo>
                <a:lnTo>
                  <a:pt x="5536061" y="572511"/>
                </a:lnTo>
                <a:cubicBezTo>
                  <a:pt x="5531611" y="574271"/>
                  <a:pt x="5528529" y="577121"/>
                  <a:pt x="5528218" y="582332"/>
                </a:cubicBezTo>
                <a:cubicBezTo>
                  <a:pt x="5498002" y="573171"/>
                  <a:pt x="5516262" y="585107"/>
                  <a:pt x="5518011" y="601285"/>
                </a:cubicBezTo>
                <a:cubicBezTo>
                  <a:pt x="5508838" y="617831"/>
                  <a:pt x="5480684" y="666964"/>
                  <a:pt x="5473174" y="681608"/>
                </a:cubicBezTo>
                <a:cubicBezTo>
                  <a:pt x="5473102" y="684122"/>
                  <a:pt x="5473033" y="686637"/>
                  <a:pt x="5472963" y="689151"/>
                </a:cubicBezTo>
                <a:lnTo>
                  <a:pt x="5472485" y="689289"/>
                </a:lnTo>
                <a:cubicBezTo>
                  <a:pt x="5471434" y="690905"/>
                  <a:pt x="5470986" y="693376"/>
                  <a:pt x="5471326" y="697222"/>
                </a:cubicBezTo>
                <a:cubicBezTo>
                  <a:pt x="5471606" y="703992"/>
                  <a:pt x="5471884" y="710761"/>
                  <a:pt x="5472164" y="717531"/>
                </a:cubicBezTo>
                <a:lnTo>
                  <a:pt x="5468891" y="722494"/>
                </a:lnTo>
                <a:lnTo>
                  <a:pt x="5463081" y="724368"/>
                </a:lnTo>
                <a:lnTo>
                  <a:pt x="5446981" y="752692"/>
                </a:lnTo>
                <a:cubicBezTo>
                  <a:pt x="5454691" y="764380"/>
                  <a:pt x="5422719" y="808083"/>
                  <a:pt x="5417190" y="816346"/>
                </a:cubicBezTo>
                <a:lnTo>
                  <a:pt x="5388958" y="889417"/>
                </a:lnTo>
                <a:cubicBezTo>
                  <a:pt x="5320491" y="969963"/>
                  <a:pt x="5321907" y="1005331"/>
                  <a:pt x="5307044" y="1063288"/>
                </a:cubicBezTo>
                <a:cubicBezTo>
                  <a:pt x="5313332" y="1111028"/>
                  <a:pt x="5317096" y="1110140"/>
                  <a:pt x="5303837" y="1157176"/>
                </a:cubicBezTo>
                <a:cubicBezTo>
                  <a:pt x="5301103" y="1192124"/>
                  <a:pt x="5301884" y="1197232"/>
                  <a:pt x="5286494" y="1210776"/>
                </a:cubicBezTo>
                <a:lnTo>
                  <a:pt x="5282463" y="1301993"/>
                </a:lnTo>
                <a:lnTo>
                  <a:pt x="5252235" y="1360879"/>
                </a:lnTo>
                <a:lnTo>
                  <a:pt x="5244497" y="1404045"/>
                </a:lnTo>
                <a:lnTo>
                  <a:pt x="5223823" y="1429568"/>
                </a:lnTo>
                <a:lnTo>
                  <a:pt x="5224851" y="1430305"/>
                </a:lnTo>
                <a:cubicBezTo>
                  <a:pt x="5226697" y="1432466"/>
                  <a:pt x="5214738" y="1459891"/>
                  <a:pt x="5212394" y="1463304"/>
                </a:cubicBezTo>
                <a:cubicBezTo>
                  <a:pt x="5209912" y="1477394"/>
                  <a:pt x="5213027" y="1501295"/>
                  <a:pt x="5209958" y="1514846"/>
                </a:cubicBezTo>
                <a:lnTo>
                  <a:pt x="5206417" y="1519731"/>
                </a:lnTo>
                <a:lnTo>
                  <a:pt x="5206640" y="1519929"/>
                </a:lnTo>
                <a:cubicBezTo>
                  <a:pt x="5206490" y="1521210"/>
                  <a:pt x="5209710" y="1543635"/>
                  <a:pt x="5207632" y="1546022"/>
                </a:cubicBezTo>
                <a:lnTo>
                  <a:pt x="5212030" y="1578752"/>
                </a:lnTo>
                <a:cubicBezTo>
                  <a:pt x="5206147" y="1605585"/>
                  <a:pt x="5226381" y="1622803"/>
                  <a:pt x="5203533" y="1647555"/>
                </a:cubicBezTo>
                <a:cubicBezTo>
                  <a:pt x="5198128" y="1672675"/>
                  <a:pt x="5203213" y="1694404"/>
                  <a:pt x="5190877" y="1715685"/>
                </a:cubicBezTo>
                <a:cubicBezTo>
                  <a:pt x="5196815" y="1724301"/>
                  <a:pt x="5198098" y="1732435"/>
                  <a:pt x="5184235" y="1740358"/>
                </a:cubicBezTo>
                <a:cubicBezTo>
                  <a:pt x="5182625" y="1763793"/>
                  <a:pt x="5198368" y="1769422"/>
                  <a:pt x="5181475" y="1784314"/>
                </a:cubicBezTo>
                <a:cubicBezTo>
                  <a:pt x="5205987" y="1797417"/>
                  <a:pt x="5195246" y="1798221"/>
                  <a:pt x="5185845" y="1804434"/>
                </a:cubicBezTo>
                <a:lnTo>
                  <a:pt x="5185068" y="1805316"/>
                </a:lnTo>
                <a:lnTo>
                  <a:pt x="5188593" y="1807109"/>
                </a:lnTo>
                <a:lnTo>
                  <a:pt x="5185920" y="1821003"/>
                </a:lnTo>
                <a:lnTo>
                  <a:pt x="5183543" y="1824832"/>
                </a:lnTo>
                <a:cubicBezTo>
                  <a:pt x="5182284" y="1827468"/>
                  <a:pt x="5181937" y="1829219"/>
                  <a:pt x="5182235" y="1830429"/>
                </a:cubicBezTo>
                <a:lnTo>
                  <a:pt x="5182525" y="1830569"/>
                </a:lnTo>
                <a:lnTo>
                  <a:pt x="5180663" y="1835810"/>
                </a:lnTo>
                <a:cubicBezTo>
                  <a:pt x="5176779" y="1844665"/>
                  <a:pt x="5172297" y="1853278"/>
                  <a:pt x="5167452" y="1861483"/>
                </a:cubicBezTo>
                <a:cubicBezTo>
                  <a:pt x="5179827" y="1866643"/>
                  <a:pt x="5166788" y="1884999"/>
                  <a:pt x="5174266" y="1892417"/>
                </a:cubicBezTo>
                <a:lnTo>
                  <a:pt x="5189262" y="1895114"/>
                </a:lnTo>
                <a:lnTo>
                  <a:pt x="5187100" y="1899379"/>
                </a:lnTo>
                <a:lnTo>
                  <a:pt x="5180471" y="1907867"/>
                </a:lnTo>
                <a:cubicBezTo>
                  <a:pt x="5179609" y="1909162"/>
                  <a:pt x="5179647" y="1909994"/>
                  <a:pt x="5181361" y="1910265"/>
                </a:cubicBezTo>
                <a:cubicBezTo>
                  <a:pt x="5180995" y="1914884"/>
                  <a:pt x="5177893" y="1930292"/>
                  <a:pt x="5178268" y="1935584"/>
                </a:cubicBezTo>
                <a:lnTo>
                  <a:pt x="5183619" y="1942021"/>
                </a:lnTo>
                <a:lnTo>
                  <a:pt x="5184480" y="1945112"/>
                </a:lnTo>
                <a:lnTo>
                  <a:pt x="5172776" y="1961162"/>
                </a:lnTo>
                <a:lnTo>
                  <a:pt x="5168513" y="1969445"/>
                </a:lnTo>
                <a:lnTo>
                  <a:pt x="5126597" y="2024270"/>
                </a:lnTo>
                <a:lnTo>
                  <a:pt x="5119528" y="2107942"/>
                </a:lnTo>
                <a:cubicBezTo>
                  <a:pt x="5089290" y="2138038"/>
                  <a:pt x="5110415" y="2159228"/>
                  <a:pt x="5110356" y="2193455"/>
                </a:cubicBezTo>
                <a:cubicBezTo>
                  <a:pt x="5101302" y="2220953"/>
                  <a:pt x="5110381" y="2224200"/>
                  <a:pt x="5104992" y="2260088"/>
                </a:cubicBezTo>
                <a:cubicBezTo>
                  <a:pt x="5096504" y="2291744"/>
                  <a:pt x="5078225" y="2299003"/>
                  <a:pt x="5059439" y="2335735"/>
                </a:cubicBezTo>
                <a:cubicBezTo>
                  <a:pt x="5029465" y="2329020"/>
                  <a:pt x="5058046" y="2407546"/>
                  <a:pt x="5022061" y="2408995"/>
                </a:cubicBezTo>
                <a:cubicBezTo>
                  <a:pt x="5023289" y="2413465"/>
                  <a:pt x="5019654" y="2441580"/>
                  <a:pt x="5022253" y="2445869"/>
                </a:cubicBezTo>
                <a:cubicBezTo>
                  <a:pt x="5022440" y="2449625"/>
                  <a:pt x="5011241" y="2492743"/>
                  <a:pt x="5011426" y="2496499"/>
                </a:cubicBezTo>
                <a:lnTo>
                  <a:pt x="4994224" y="2549900"/>
                </a:lnTo>
                <a:cubicBezTo>
                  <a:pt x="4992353" y="2564757"/>
                  <a:pt x="4998952" y="2582253"/>
                  <a:pt x="4995245" y="2596456"/>
                </a:cubicBezTo>
                <a:lnTo>
                  <a:pt x="4988570" y="2606088"/>
                </a:lnTo>
                <a:cubicBezTo>
                  <a:pt x="4988504" y="2615842"/>
                  <a:pt x="4988436" y="2625597"/>
                  <a:pt x="4988371" y="2635351"/>
                </a:cubicBezTo>
                <a:lnTo>
                  <a:pt x="4983212" y="2665666"/>
                </a:lnTo>
                <a:lnTo>
                  <a:pt x="4968234" y="2715895"/>
                </a:lnTo>
                <a:lnTo>
                  <a:pt x="4975888" y="2725052"/>
                </a:lnTo>
                <a:lnTo>
                  <a:pt x="4980195" y="2726489"/>
                </a:lnTo>
                <a:lnTo>
                  <a:pt x="4976218" y="2740278"/>
                </a:lnTo>
                <a:lnTo>
                  <a:pt x="4980571" y="2751112"/>
                </a:lnTo>
                <a:lnTo>
                  <a:pt x="4973893" y="2760208"/>
                </a:lnTo>
                <a:lnTo>
                  <a:pt x="4979005" y="2790136"/>
                </a:lnTo>
                <a:lnTo>
                  <a:pt x="4986137" y="2804183"/>
                </a:lnTo>
                <a:cubicBezTo>
                  <a:pt x="4986150" y="2811409"/>
                  <a:pt x="4986162" y="2818634"/>
                  <a:pt x="4986175" y="2825860"/>
                </a:cubicBezTo>
                <a:cubicBezTo>
                  <a:pt x="4987474" y="2843788"/>
                  <a:pt x="4992871" y="2886513"/>
                  <a:pt x="4993936" y="2911749"/>
                </a:cubicBezTo>
                <a:cubicBezTo>
                  <a:pt x="4993313" y="2946689"/>
                  <a:pt x="4980300" y="2954448"/>
                  <a:pt x="4992563" y="2977278"/>
                </a:cubicBezTo>
                <a:cubicBezTo>
                  <a:pt x="4985688" y="2983455"/>
                  <a:pt x="4982051" y="2987749"/>
                  <a:pt x="4980516" y="2991092"/>
                </a:cubicBezTo>
                <a:cubicBezTo>
                  <a:pt x="4975910" y="3001119"/>
                  <a:pt x="4990216" y="3002537"/>
                  <a:pt x="4992801" y="3020247"/>
                </a:cubicBezTo>
                <a:cubicBezTo>
                  <a:pt x="4998517" y="3032637"/>
                  <a:pt x="5013148" y="3051512"/>
                  <a:pt x="5014805" y="3065434"/>
                </a:cubicBezTo>
                <a:cubicBezTo>
                  <a:pt x="4998836" y="3057428"/>
                  <a:pt x="5016840" y="3105196"/>
                  <a:pt x="5002733" y="3103777"/>
                </a:cubicBezTo>
                <a:cubicBezTo>
                  <a:pt x="5022381" y="3124610"/>
                  <a:pt x="4997365" y="3128169"/>
                  <a:pt x="5002941" y="3151828"/>
                </a:cubicBezTo>
                <a:cubicBezTo>
                  <a:pt x="5010264" y="3163902"/>
                  <a:pt x="5011356" y="3171780"/>
                  <a:pt x="5002883" y="3180546"/>
                </a:cubicBezTo>
                <a:cubicBezTo>
                  <a:pt x="5038586" y="3236545"/>
                  <a:pt x="5003723" y="3210316"/>
                  <a:pt x="5016711" y="3258677"/>
                </a:cubicBezTo>
                <a:lnTo>
                  <a:pt x="5017918" y="3262610"/>
                </a:lnTo>
                <a:lnTo>
                  <a:pt x="5011672" y="3277179"/>
                </a:lnTo>
                <a:lnTo>
                  <a:pt x="5009344" y="3278130"/>
                </a:lnTo>
                <a:lnTo>
                  <a:pt x="5026770" y="3325671"/>
                </a:lnTo>
                <a:lnTo>
                  <a:pt x="5024571" y="3332072"/>
                </a:lnTo>
                <a:lnTo>
                  <a:pt x="5041705" y="3362948"/>
                </a:lnTo>
                <a:lnTo>
                  <a:pt x="5047477" y="3378959"/>
                </a:lnTo>
                <a:lnTo>
                  <a:pt x="5060758" y="3407057"/>
                </a:lnTo>
                <a:lnTo>
                  <a:pt x="5058968" y="3409825"/>
                </a:lnTo>
                <a:lnTo>
                  <a:pt x="5062667" y="3415218"/>
                </a:lnTo>
                <a:lnTo>
                  <a:pt x="5060928" y="3419880"/>
                </a:lnTo>
                <a:lnTo>
                  <a:pt x="5062923" y="3424545"/>
                </a:lnTo>
                <a:cubicBezTo>
                  <a:pt x="5063537" y="3433967"/>
                  <a:pt x="5063494" y="3466028"/>
                  <a:pt x="5064623" y="3476412"/>
                </a:cubicBezTo>
                <a:lnTo>
                  <a:pt x="5069684" y="3486850"/>
                </a:lnTo>
                <a:lnTo>
                  <a:pt x="5063339" y="3496391"/>
                </a:lnTo>
                <a:lnTo>
                  <a:pt x="5070139" y="3531201"/>
                </a:lnTo>
                <a:lnTo>
                  <a:pt x="5079896" y="3542019"/>
                </a:lnTo>
                <a:lnTo>
                  <a:pt x="5087540" y="3552249"/>
                </a:lnTo>
                <a:lnTo>
                  <a:pt x="5087902" y="3553678"/>
                </a:lnTo>
                <a:lnTo>
                  <a:pt x="5091509" y="3568021"/>
                </a:lnTo>
                <a:lnTo>
                  <a:pt x="5091934" y="3569719"/>
                </a:lnTo>
                <a:lnTo>
                  <a:pt x="5089362" y="3586412"/>
                </a:lnTo>
                <a:lnTo>
                  <a:pt x="5092358" y="3597336"/>
                </a:lnTo>
                <a:lnTo>
                  <a:pt x="5084254" y="3606007"/>
                </a:lnTo>
                <a:cubicBezTo>
                  <a:pt x="5084262" y="3617747"/>
                  <a:pt x="5084273" y="3629488"/>
                  <a:pt x="5084281" y="3641228"/>
                </a:cubicBezTo>
                <a:lnTo>
                  <a:pt x="5091848" y="3653088"/>
                </a:lnTo>
                <a:lnTo>
                  <a:pt x="5097436" y="3664114"/>
                </a:lnTo>
                <a:cubicBezTo>
                  <a:pt x="5097463" y="3664599"/>
                  <a:pt x="5097491" y="3665084"/>
                  <a:pt x="5097518" y="3665569"/>
                </a:cubicBezTo>
                <a:cubicBezTo>
                  <a:pt x="5097915" y="3672776"/>
                  <a:pt x="5096966" y="3688591"/>
                  <a:pt x="5099829" y="3707357"/>
                </a:cubicBezTo>
                <a:cubicBezTo>
                  <a:pt x="5100505" y="3724716"/>
                  <a:pt x="5118078" y="3760234"/>
                  <a:pt x="5114696" y="3778166"/>
                </a:cubicBezTo>
                <a:cubicBezTo>
                  <a:pt x="5141627" y="3845122"/>
                  <a:pt x="5125427" y="3821305"/>
                  <a:pt x="5135379" y="3878222"/>
                </a:cubicBezTo>
                <a:cubicBezTo>
                  <a:pt x="5161519" y="3905047"/>
                  <a:pt x="5125417" y="4015047"/>
                  <a:pt x="5130138" y="4048117"/>
                </a:cubicBezTo>
                <a:cubicBezTo>
                  <a:pt x="5081804" y="4192084"/>
                  <a:pt x="5096262" y="4158987"/>
                  <a:pt x="5090040" y="4219510"/>
                </a:cubicBezTo>
                <a:cubicBezTo>
                  <a:pt x="5104553" y="4280033"/>
                  <a:pt x="5065380" y="4345686"/>
                  <a:pt x="5092812" y="4411258"/>
                </a:cubicBezTo>
                <a:cubicBezTo>
                  <a:pt x="5090630" y="4437329"/>
                  <a:pt x="5083878" y="4473140"/>
                  <a:pt x="5084599" y="4488531"/>
                </a:cubicBezTo>
                <a:cubicBezTo>
                  <a:pt x="5084423" y="4505410"/>
                  <a:pt x="5084248" y="4522289"/>
                  <a:pt x="5084072" y="4539168"/>
                </a:cubicBezTo>
                <a:cubicBezTo>
                  <a:pt x="5072114" y="4567830"/>
                  <a:pt x="5064305" y="4588197"/>
                  <a:pt x="5068936" y="4625153"/>
                </a:cubicBezTo>
                <a:cubicBezTo>
                  <a:pt x="5077433" y="4662889"/>
                  <a:pt x="5065899" y="4679357"/>
                  <a:pt x="5059114" y="4733115"/>
                </a:cubicBezTo>
                <a:cubicBezTo>
                  <a:pt x="5068687" y="4752352"/>
                  <a:pt x="5055370" y="4832308"/>
                  <a:pt x="5037209" y="4844323"/>
                </a:cubicBezTo>
                <a:cubicBezTo>
                  <a:pt x="5033444" y="4857054"/>
                  <a:pt x="5040194" y="4871554"/>
                  <a:pt x="5020638" y="4877992"/>
                </a:cubicBezTo>
                <a:cubicBezTo>
                  <a:pt x="4997151" y="4888353"/>
                  <a:pt x="5034418" y="4931200"/>
                  <a:pt x="5006413" y="4925805"/>
                </a:cubicBezTo>
                <a:cubicBezTo>
                  <a:pt x="5031964" y="4956261"/>
                  <a:pt x="4982840" y="4982633"/>
                  <a:pt x="4971037" y="5009272"/>
                </a:cubicBezTo>
                <a:cubicBezTo>
                  <a:pt x="4973259" y="5034036"/>
                  <a:pt x="4968375" y="5053859"/>
                  <a:pt x="4963105" y="5111369"/>
                </a:cubicBezTo>
                <a:cubicBezTo>
                  <a:pt x="4973224" y="5141336"/>
                  <a:pt x="4937413" y="5161742"/>
                  <a:pt x="4976341" y="5210876"/>
                </a:cubicBezTo>
                <a:cubicBezTo>
                  <a:pt x="4972455" y="5212581"/>
                  <a:pt x="4977054" y="5227501"/>
                  <a:pt x="4980617" y="5269726"/>
                </a:cubicBezTo>
                <a:cubicBezTo>
                  <a:pt x="4984182" y="5311951"/>
                  <a:pt x="4990390" y="5400671"/>
                  <a:pt x="4997733" y="5464225"/>
                </a:cubicBezTo>
                <a:cubicBezTo>
                  <a:pt x="5001765" y="5536542"/>
                  <a:pt x="4990225" y="5517959"/>
                  <a:pt x="5001400" y="5594585"/>
                </a:cubicBezTo>
                <a:cubicBezTo>
                  <a:pt x="4999908" y="5619318"/>
                  <a:pt x="4974042" y="5647975"/>
                  <a:pt x="4983700" y="5667896"/>
                </a:cubicBezTo>
                <a:cubicBezTo>
                  <a:pt x="4976834" y="5696311"/>
                  <a:pt x="4975579" y="5738356"/>
                  <a:pt x="4968506" y="5769225"/>
                </a:cubicBezTo>
                <a:cubicBezTo>
                  <a:pt x="4968926" y="5787258"/>
                  <a:pt x="4969344" y="5805291"/>
                  <a:pt x="4969765" y="5823324"/>
                </a:cubicBezTo>
                <a:cubicBezTo>
                  <a:pt x="4966122" y="5853058"/>
                  <a:pt x="4965608" y="5838948"/>
                  <a:pt x="4966129" y="5862699"/>
                </a:cubicBezTo>
                <a:lnTo>
                  <a:pt x="4970695" y="5906467"/>
                </a:lnTo>
                <a:lnTo>
                  <a:pt x="4991568" y="5939847"/>
                </a:lnTo>
                <a:cubicBezTo>
                  <a:pt x="4998848" y="5955713"/>
                  <a:pt x="4974731" y="5940131"/>
                  <a:pt x="4986815" y="5973994"/>
                </a:cubicBezTo>
                <a:cubicBezTo>
                  <a:pt x="4961187" y="5997051"/>
                  <a:pt x="4983444" y="6032039"/>
                  <a:pt x="4987776" y="6089693"/>
                </a:cubicBezTo>
                <a:lnTo>
                  <a:pt x="4991621" y="6224938"/>
                </a:lnTo>
                <a:cubicBezTo>
                  <a:pt x="4988442" y="6270972"/>
                  <a:pt x="5008962" y="6317522"/>
                  <a:pt x="5017157" y="6370251"/>
                </a:cubicBezTo>
                <a:cubicBezTo>
                  <a:pt x="5025353" y="6422980"/>
                  <a:pt x="5039938" y="6490855"/>
                  <a:pt x="5040797" y="6541313"/>
                </a:cubicBezTo>
                <a:cubicBezTo>
                  <a:pt x="5039898" y="6576319"/>
                  <a:pt x="5031912" y="6591883"/>
                  <a:pt x="5045375" y="6640957"/>
                </a:cubicBezTo>
                <a:cubicBezTo>
                  <a:pt x="5057505" y="6669536"/>
                  <a:pt x="5052276" y="6675394"/>
                  <a:pt x="5058442" y="6705297"/>
                </a:cubicBezTo>
                <a:cubicBezTo>
                  <a:pt x="5057367" y="6727133"/>
                  <a:pt x="5067901" y="6732087"/>
                  <a:pt x="5071125" y="6759582"/>
                </a:cubicBezTo>
                <a:cubicBezTo>
                  <a:pt x="5055614" y="6796071"/>
                  <a:pt x="5051656" y="6769544"/>
                  <a:pt x="5069172" y="6817746"/>
                </a:cubicBezTo>
                <a:cubicBezTo>
                  <a:pt x="5060956" y="6828354"/>
                  <a:pt x="5064525" y="6836369"/>
                  <a:pt x="5072322" y="6843646"/>
                </a:cubicBezTo>
                <a:lnTo>
                  <a:pt x="5091388" y="6857998"/>
                </a:lnTo>
                <a:lnTo>
                  <a:pt x="6096000" y="6857998"/>
                </a:lnTo>
                <a:lnTo>
                  <a:pt x="6096000" y="6858000"/>
                </a:lnTo>
                <a:lnTo>
                  <a:pt x="0" y="6858000"/>
                </a:lnTo>
                <a:close/>
              </a:path>
            </a:pathLst>
          </a:cu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8" name="CaixaDeTexto 7">
            <a:extLst>
              <a:ext uri="{FF2B5EF4-FFF2-40B4-BE49-F238E27FC236}">
                <a16:creationId xmlns:a16="http://schemas.microsoft.com/office/drawing/2014/main" id="{347F366F-53AF-CDFD-FF6F-331D1917E219}"/>
              </a:ext>
            </a:extLst>
          </p:cNvPr>
          <p:cNvSpPr txBox="1"/>
          <p:nvPr/>
        </p:nvSpPr>
        <p:spPr>
          <a:xfrm>
            <a:off x="315613" y="2525208"/>
            <a:ext cx="4360082" cy="3908586"/>
          </a:xfrm>
          <a:prstGeom prst="rect">
            <a:avLst/>
          </a:prstGeom>
        </p:spPr>
        <p:txBody>
          <a:bodyPr vert="horz" lIns="91440" tIns="45720" rIns="91440" bIns="45720" rtlCol="0">
            <a:normAutofit/>
          </a:bodyPr>
          <a:lstStyle/>
          <a:p>
            <a:pPr defTabSz="914400">
              <a:lnSpc>
                <a:spcPct val="120000"/>
              </a:lnSpc>
            </a:pPr>
            <a:r>
              <a:rPr lang="en-US" sz="3200" b="0" i="0" u="none" strike="noStrike" baseline="0" noProof="0" dirty="0">
                <a:latin typeface="Arial" panose="020B0604020202020204" pitchFamily="34" charset="0"/>
                <a:cs typeface="Arial" panose="020B0604020202020204" pitchFamily="34" charset="0"/>
              </a:rPr>
              <a:t>Lattes em 1943,</a:t>
            </a:r>
            <a:r>
              <a:rPr lang="en-US" sz="3200" dirty="0">
                <a:latin typeface="Arial" panose="020B0604020202020204" pitchFamily="34" charset="0"/>
                <a:cs typeface="Arial" panose="020B0604020202020204" pitchFamily="34" charset="0"/>
              </a:rPr>
              <a:t> at h</a:t>
            </a:r>
            <a:r>
              <a:rPr lang="en-US" sz="3200" b="0" i="0" u="none" strike="noStrike" baseline="0" noProof="0" dirty="0">
                <a:latin typeface="Arial" panose="020B0604020202020204" pitchFamily="34" charset="0"/>
                <a:cs typeface="Arial" panose="020B0604020202020204" pitchFamily="34" charset="0"/>
              </a:rPr>
              <a:t>is graduation in </a:t>
            </a:r>
            <a:r>
              <a:rPr lang="en-US" sz="3200" noProof="0" dirty="0">
                <a:latin typeface="Arial" panose="020B0604020202020204" pitchFamily="34" charset="0"/>
                <a:cs typeface="Arial" panose="020B0604020202020204" pitchFamily="34" charset="0"/>
              </a:rPr>
              <a:t>Physics at USP.</a:t>
            </a:r>
            <a:endParaRPr lang="en-US" sz="3200" b="0" i="0" u="none" strike="noStrike" baseline="0" noProof="0" dirty="0">
              <a:latin typeface="Arial" panose="020B0604020202020204" pitchFamily="34" charset="0"/>
              <a:cs typeface="Arial" panose="020B0604020202020204" pitchFamily="34" charset="0"/>
            </a:endParaRPr>
          </a:p>
        </p:txBody>
      </p:sp>
      <p:pic>
        <p:nvPicPr>
          <p:cNvPr id="6146" name="Picture 2" descr="006">
            <a:extLst>
              <a:ext uri="{FF2B5EF4-FFF2-40B4-BE49-F238E27FC236}">
                <a16:creationId xmlns:a16="http://schemas.microsoft.com/office/drawing/2014/main" id="{E2A402C8-83BC-69E6-2ACE-95D14E47E251}"/>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668075" y="661916"/>
            <a:ext cx="3709904" cy="555790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Espaço Reservado para Número de Slide 4">
            <a:extLst>
              <a:ext uri="{FF2B5EF4-FFF2-40B4-BE49-F238E27FC236}">
                <a16:creationId xmlns:a16="http://schemas.microsoft.com/office/drawing/2014/main" id="{57B45220-FD06-11D2-977A-CB8EDB008208}"/>
              </a:ext>
            </a:extLst>
          </p:cNvPr>
          <p:cNvSpPr>
            <a:spLocks noGrp="1"/>
          </p:cNvSpPr>
          <p:nvPr>
            <p:ph type="sldNum" sz="quarter" idx="12"/>
          </p:nvPr>
        </p:nvSpPr>
        <p:spPr>
          <a:xfrm>
            <a:off x="9448800" y="6346190"/>
            <a:ext cx="2743200" cy="365125"/>
          </a:xfrm>
        </p:spPr>
        <p:txBody>
          <a:bodyPr vert="horz" lIns="91440" tIns="45720" rIns="91440" bIns="45720" rtlCol="0" anchor="ctr">
            <a:noAutofit/>
          </a:bodyPr>
          <a:lstStyle/>
          <a:p>
            <a:pPr defTabSz="914400">
              <a:spcAft>
                <a:spcPts val="600"/>
              </a:spcAft>
            </a:pPr>
            <a:fld id="{F0469B45-E903-4573-A216-0BD6694B90F6}" type="slidenum">
              <a:rPr lang="en-US" sz="2000" noProof="0" smtClean="0">
                <a:latin typeface="Arial" panose="020B0604020202020204" pitchFamily="34" charset="0"/>
                <a:cs typeface="Arial" panose="020B0604020202020204" pitchFamily="34" charset="0"/>
              </a:rPr>
              <a:pPr defTabSz="914400">
                <a:spcAft>
                  <a:spcPts val="600"/>
                </a:spcAft>
              </a:pPr>
              <a:t>17</a:t>
            </a:fld>
            <a:endParaRPr lang="en-US" sz="2000" noProof="0" dirty="0">
              <a:latin typeface="Arial" panose="020B0604020202020204" pitchFamily="34" charset="0"/>
              <a:cs typeface="Arial" panose="020B060402020202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32DBCCE-5C13-68FD-38C0-C8BBC8F9A008}"/>
              </a:ext>
            </a:extLst>
          </p:cNvPr>
          <p:cNvSpPr>
            <a:spLocks noGrp="1"/>
          </p:cNvSpPr>
          <p:nvPr>
            <p:ph type="ctrTitle"/>
          </p:nvPr>
        </p:nvSpPr>
        <p:spPr>
          <a:xfrm>
            <a:off x="1524000" y="1122363"/>
            <a:ext cx="9144000" cy="1239000"/>
          </a:xfrm>
        </p:spPr>
        <p:txBody>
          <a:bodyPr anchor="b">
            <a:normAutofit/>
          </a:bodyPr>
          <a:lstStyle/>
          <a:p>
            <a:r>
              <a:rPr lang="en-US" sz="3600" b="1" dirty="0">
                <a:latin typeface="Arial" panose="020B0604020202020204" pitchFamily="34" charset="0"/>
                <a:cs typeface="Arial" panose="020B0604020202020204" pitchFamily="34" charset="0"/>
              </a:rPr>
              <a:t>Opening a parenthesis to travel back to the 1930s</a:t>
            </a:r>
          </a:p>
        </p:txBody>
      </p:sp>
      <p:sp>
        <p:nvSpPr>
          <p:cNvPr id="3" name="Espaço Reservado para Conteúdo 2">
            <a:extLst>
              <a:ext uri="{FF2B5EF4-FFF2-40B4-BE49-F238E27FC236}">
                <a16:creationId xmlns:a16="http://schemas.microsoft.com/office/drawing/2014/main" id="{DC48B691-5739-EF58-BCD4-9DE7468005A4}"/>
              </a:ext>
            </a:extLst>
          </p:cNvPr>
          <p:cNvSpPr>
            <a:spLocks noGrp="1"/>
          </p:cNvSpPr>
          <p:nvPr>
            <p:ph type="subTitle" idx="1"/>
          </p:nvPr>
        </p:nvSpPr>
        <p:spPr>
          <a:xfrm>
            <a:off x="1524000" y="3602037"/>
            <a:ext cx="9144000" cy="2255837"/>
          </a:xfrm>
        </p:spPr>
        <p:txBody>
          <a:bodyPr>
            <a:normAutofit/>
          </a:bodyPr>
          <a:lstStyle/>
          <a:p>
            <a:pPr marL="342900" indent="-342900" algn="l">
              <a:buSzPct val="150000"/>
              <a:buFont typeface="Arial" panose="020B0604020202020204" pitchFamily="34" charset="0"/>
              <a:buChar char="•"/>
            </a:pPr>
            <a:r>
              <a:rPr lang="en-US" dirty="0">
                <a:latin typeface="Arial" panose="020B0604020202020204" pitchFamily="34" charset="0"/>
                <a:cs typeface="Arial" panose="020B0604020202020204" pitchFamily="34" charset="0"/>
              </a:rPr>
              <a:t>The decades of the 1920s and 1930s saw many discoveries and experimental breakthroughs. </a:t>
            </a:r>
          </a:p>
          <a:p>
            <a:pPr marL="342900" indent="-342900" algn="l">
              <a:buSzPct val="150000"/>
              <a:buFont typeface="Arial" panose="020B0604020202020204" pitchFamily="34" charset="0"/>
              <a:buChar char="•"/>
            </a:pPr>
            <a:endParaRPr lang="en-US" dirty="0">
              <a:latin typeface="Arial" panose="020B0604020202020204" pitchFamily="34" charset="0"/>
              <a:cs typeface="Arial" panose="020B0604020202020204" pitchFamily="34" charset="0"/>
            </a:endParaRPr>
          </a:p>
          <a:p>
            <a:pPr marL="342900" indent="-342900" algn="l">
              <a:buSzPct val="150000"/>
              <a:buFont typeface="Arial" panose="020B0604020202020204" pitchFamily="34" charset="0"/>
              <a:buChar char="•"/>
            </a:pPr>
            <a:r>
              <a:rPr lang="en-US" dirty="0">
                <a:latin typeface="Arial" panose="020B0604020202020204" pitchFamily="34" charset="0"/>
                <a:cs typeface="Arial" panose="020B0604020202020204" pitchFamily="34" charset="0"/>
              </a:rPr>
              <a:t>I will mention a few of them that are related to the main purpose of this talk.</a:t>
            </a:r>
          </a:p>
        </p:txBody>
      </p:sp>
      <p:sp>
        <p:nvSpPr>
          <p:cNvPr id="4" name="Espaço Reservado para Número de Slide 3" hidden="1">
            <a:extLst>
              <a:ext uri="{FF2B5EF4-FFF2-40B4-BE49-F238E27FC236}">
                <a16:creationId xmlns:a16="http://schemas.microsoft.com/office/drawing/2014/main" id="{0626787E-5989-162B-5C49-BFABAD7470E2}"/>
              </a:ext>
            </a:extLst>
          </p:cNvPr>
          <p:cNvSpPr>
            <a:spLocks noGrp="1"/>
          </p:cNvSpPr>
          <p:nvPr>
            <p:ph type="sldNum" sz="quarter" idx="12"/>
          </p:nvPr>
        </p:nvSpPr>
        <p:spPr/>
        <p:txBody>
          <a:bodyPr/>
          <a:lstStyle/>
          <a:p>
            <a:pPr>
              <a:spcAft>
                <a:spcPts val="600"/>
              </a:spcAft>
            </a:pPr>
            <a:fld id="{F0469B45-E903-4573-A216-0BD6694B90F6}" type="slidenum">
              <a:rPr lang="pt-BR" smtClean="0"/>
              <a:pPr>
                <a:spcAft>
                  <a:spcPts val="600"/>
                </a:spcAft>
              </a:pPr>
              <a:t>18</a:t>
            </a:fld>
            <a:endParaRPr lang="pt-BR"/>
          </a:p>
        </p:txBody>
      </p:sp>
      <p:sp>
        <p:nvSpPr>
          <p:cNvPr id="6" name="Espaço Reservado para Número de Slide 4">
            <a:extLst>
              <a:ext uri="{FF2B5EF4-FFF2-40B4-BE49-F238E27FC236}">
                <a16:creationId xmlns:a16="http://schemas.microsoft.com/office/drawing/2014/main" id="{6A512ADA-B9BA-DF78-2787-EEDC43329F53}"/>
              </a:ext>
            </a:extLst>
          </p:cNvPr>
          <p:cNvSpPr txBox="1">
            <a:spLocks/>
          </p:cNvSpPr>
          <p:nvPr/>
        </p:nvSpPr>
        <p:spPr>
          <a:xfrm>
            <a:off x="9448800" y="6346190"/>
            <a:ext cx="2743200" cy="365125"/>
          </a:xfrm>
          <a:prstGeom prst="rect">
            <a:avLst/>
          </a:prstGeom>
        </p:spPr>
        <p:txBody>
          <a:bodyPr vert="horz" lIns="91440" tIns="45720" rIns="91440" bIns="45720" rtlCol="0" anchor="ctr">
            <a:noAutofit/>
          </a:bodyPr>
          <a:lstStyle>
            <a:defPPr>
              <a:defRPr lang="en-US"/>
            </a:defPPr>
            <a:lvl1pPr marL="0" algn="r"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a:spcAft>
                <a:spcPts val="600"/>
              </a:spcAft>
            </a:pPr>
            <a:fld id="{F0469B45-E903-4573-A216-0BD6694B90F6}" type="slidenum">
              <a:rPr lang="en-US" sz="2000" smtClean="0">
                <a:latin typeface="Arial" panose="020B0604020202020204" pitchFamily="34" charset="0"/>
                <a:cs typeface="Arial" panose="020B0604020202020204" pitchFamily="34" charset="0"/>
              </a:rPr>
              <a:pPr defTabSz="914400">
                <a:spcAft>
                  <a:spcPts val="600"/>
                </a:spcAft>
              </a:pPr>
              <a:t>18</a:t>
            </a:fld>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594897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08B6CAEB-C48E-CD41-F250-5846EB940E1C}"/>
              </a:ext>
            </a:extLst>
          </p:cNvPr>
          <p:cNvSpPr>
            <a:spLocks noGrp="1"/>
          </p:cNvSpPr>
          <p:nvPr>
            <p:ph idx="1"/>
          </p:nvPr>
        </p:nvSpPr>
        <p:spPr/>
        <p:txBody>
          <a:bodyPr>
            <a:normAutofit fontScale="92500" lnSpcReduction="10000"/>
          </a:bodyPr>
          <a:lstStyle/>
          <a:p>
            <a:pPr>
              <a:lnSpc>
                <a:spcPct val="120000"/>
              </a:lnSpc>
              <a:spcAft>
                <a:spcPts val="1200"/>
              </a:spcAft>
              <a:buSzPct val="150000"/>
            </a:pPr>
            <a:r>
              <a:rPr lang="en-US" sz="2200" dirty="0">
                <a:latin typeface="Arial" panose="020B0604020202020204" pitchFamily="34" charset="0"/>
                <a:cs typeface="Arial" panose="020B0604020202020204" pitchFamily="34" charset="0"/>
              </a:rPr>
              <a:t>The energy of a charged particle can be deduced by measuring the distance it travels before stopping in a medium. </a:t>
            </a:r>
          </a:p>
          <a:p>
            <a:pPr>
              <a:lnSpc>
                <a:spcPct val="120000"/>
              </a:lnSpc>
              <a:spcAft>
                <a:spcPts val="1200"/>
              </a:spcAft>
              <a:buSzPct val="150000"/>
            </a:pPr>
            <a:r>
              <a:rPr lang="en-US" sz="2200" dirty="0">
                <a:latin typeface="Arial" panose="020B0604020202020204" pitchFamily="34" charset="0"/>
                <a:cs typeface="Arial" panose="020B0604020202020204" pitchFamily="34" charset="0"/>
              </a:rPr>
              <a:t>Charged particles heavier than electrons lose energy through the ionization of atoms. The range of a particle of a given energy in a medium depends on the mass density of the material and the density of electrons. </a:t>
            </a:r>
          </a:p>
          <a:p>
            <a:pPr>
              <a:lnSpc>
                <a:spcPct val="120000"/>
              </a:lnSpc>
              <a:spcAft>
                <a:spcPts val="1200"/>
              </a:spcAft>
              <a:buSzPct val="150000"/>
            </a:pPr>
            <a:r>
              <a:rPr lang="en-US" sz="2200" dirty="0">
                <a:latin typeface="Arial" panose="020B0604020202020204" pitchFamily="34" charset="0"/>
                <a:cs typeface="Arial" panose="020B0604020202020204" pitchFamily="34" charset="0"/>
              </a:rPr>
              <a:t>Electrons also lose energy by interacting with electrons of the medium and by emitting radiation (Bremsstrahlung). </a:t>
            </a:r>
          </a:p>
          <a:p>
            <a:pPr>
              <a:lnSpc>
                <a:spcPct val="120000"/>
              </a:lnSpc>
              <a:spcAft>
                <a:spcPts val="1200"/>
              </a:spcAft>
              <a:buSzPct val="150000"/>
            </a:pPr>
            <a:r>
              <a:rPr lang="en-US" sz="2200" dirty="0">
                <a:latin typeface="Arial" panose="020B0604020202020204" pitchFamily="34" charset="0"/>
                <a:cs typeface="Arial" panose="020B0604020202020204" pitchFamily="34" charset="0"/>
              </a:rPr>
              <a:t>The mean energy loss per distance travelled by highly energetic charged particles (protons, alpha particles, ions) propagating through a medium was described theoretically by </a:t>
            </a:r>
            <a:r>
              <a:rPr lang="en-US" sz="22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Bethe and Heitler. </a:t>
            </a:r>
          </a:p>
        </p:txBody>
      </p:sp>
      <p:sp>
        <p:nvSpPr>
          <p:cNvPr id="4" name="Espaço Reservado para Número de Slide 3">
            <a:extLst>
              <a:ext uri="{FF2B5EF4-FFF2-40B4-BE49-F238E27FC236}">
                <a16:creationId xmlns:a16="http://schemas.microsoft.com/office/drawing/2014/main" id="{3CD67895-2900-00DA-AF71-DA70986D93AB}"/>
              </a:ext>
            </a:extLst>
          </p:cNvPr>
          <p:cNvSpPr>
            <a:spLocks noGrp="1"/>
          </p:cNvSpPr>
          <p:nvPr>
            <p:ph type="sldNum" sz="quarter" idx="12"/>
          </p:nvPr>
        </p:nvSpPr>
        <p:spPr/>
        <p:txBody>
          <a:bodyPr/>
          <a:lstStyle/>
          <a:p>
            <a:fld id="{F0469B45-E903-4573-A216-0BD6694B90F6}" type="slidenum">
              <a:rPr lang="pt-BR" sz="2000" smtClean="0">
                <a:latin typeface="Arial" panose="020B0604020202020204" pitchFamily="34" charset="0"/>
                <a:cs typeface="Arial" panose="020B0604020202020204" pitchFamily="34" charset="0"/>
              </a:rPr>
              <a:pPr/>
              <a:t>19</a:t>
            </a:fld>
            <a:endParaRPr lang="pt-BR" sz="2000" dirty="0">
              <a:latin typeface="Arial" panose="020B0604020202020204" pitchFamily="34" charset="0"/>
              <a:cs typeface="Arial" panose="020B0604020202020204" pitchFamily="34" charset="0"/>
            </a:endParaRPr>
          </a:p>
        </p:txBody>
      </p:sp>
      <p:sp>
        <p:nvSpPr>
          <p:cNvPr id="8" name="Título 1">
            <a:extLst>
              <a:ext uri="{FF2B5EF4-FFF2-40B4-BE49-F238E27FC236}">
                <a16:creationId xmlns:a16="http://schemas.microsoft.com/office/drawing/2014/main" id="{449E4529-DB5E-8ADD-E58A-45B79BBCFD89}"/>
              </a:ext>
            </a:extLst>
          </p:cNvPr>
          <p:cNvSpPr txBox="1">
            <a:spLocks/>
          </p:cNvSpPr>
          <p:nvPr/>
        </p:nvSpPr>
        <p:spPr>
          <a:xfrm>
            <a:off x="134816" y="274690"/>
            <a:ext cx="11780664" cy="110172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r>
              <a:rPr lang="en-US" sz="3600" b="1" dirty="0"/>
              <a:t>Discoveries and Developments in the 1930s: Theory</a:t>
            </a:r>
          </a:p>
        </p:txBody>
      </p:sp>
      <p:sp>
        <p:nvSpPr>
          <p:cNvPr id="11" name="AutoShape 4" descr="{\displaystyle -\left\langle {\frac {dE}{dx}}\right\rangle ={\frac {4\pi }{m_{e}c^{2}}}\cdot {\frac {nz^{2}}{\beta ^{2}}}\cdot \left({\frac {e^{2}}{4\pi \varepsilon _{0}}}\right)^{2}\cdot \left[\ln \left({\frac {2m_{e}c^{2}\beta ^{2}}{I\cdot (1-\beta ^{2})}}\right)-\beta ^{2}\right]}">
            <a:extLst>
              <a:ext uri="{FF2B5EF4-FFF2-40B4-BE49-F238E27FC236}">
                <a16:creationId xmlns:a16="http://schemas.microsoft.com/office/drawing/2014/main" id="{422CE318-700A-5BEC-2A96-B5142BC5064A}"/>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Tree>
    <p:extLst>
      <p:ext uri="{BB962C8B-B14F-4D97-AF65-F5344CB8AC3E}">
        <p14:creationId xmlns:p14="http://schemas.microsoft.com/office/powerpoint/2010/main" val="825903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3" name="Rectangle 1032">
            <a:extLst>
              <a:ext uri="{FF2B5EF4-FFF2-40B4-BE49-F238E27FC236}">
                <a16:creationId xmlns:a16="http://schemas.microsoft.com/office/drawing/2014/main" id="{7DA3C418-758E-4180-A5D0-8655D68045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35" name="Rectangle 1034">
            <a:extLst>
              <a:ext uri="{FF2B5EF4-FFF2-40B4-BE49-F238E27FC236}">
                <a16:creationId xmlns:a16="http://schemas.microsoft.com/office/drawing/2014/main" id="{28C8EF06-5EC3-4883-AFAF-D74FF46550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5135971" cy="6871648"/>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pic>
        <p:nvPicPr>
          <p:cNvPr id="1028" name="Picture 11" descr="foto2">
            <a:extLst>
              <a:ext uri="{FF2B5EF4-FFF2-40B4-BE49-F238E27FC236}">
                <a16:creationId xmlns:a16="http://schemas.microsoft.com/office/drawing/2014/main" id="{7345740D-9D93-97B3-059A-D807C8E830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24565" b="26828"/>
          <a:stretch/>
        </p:blipFill>
        <p:spPr bwMode="auto">
          <a:xfrm>
            <a:off x="2915455" y="10"/>
            <a:ext cx="9276545" cy="6857990"/>
          </a:xfrm>
          <a:custGeom>
            <a:avLst/>
            <a:gdLst/>
            <a:ahLst/>
            <a:cxnLst/>
            <a:rect l="l" t="t" r="r" b="b"/>
            <a:pathLst>
              <a:path w="9276545" h="6871647">
                <a:moveTo>
                  <a:pt x="9276545" y="0"/>
                </a:moveTo>
                <a:lnTo>
                  <a:pt x="9276545" y="6858000"/>
                </a:lnTo>
                <a:lnTo>
                  <a:pt x="1546051" y="6871647"/>
                </a:lnTo>
                <a:lnTo>
                  <a:pt x="1535751" y="6828910"/>
                </a:lnTo>
                <a:cubicBezTo>
                  <a:pt x="1530460" y="6775140"/>
                  <a:pt x="1515370" y="6618042"/>
                  <a:pt x="1514301" y="6549029"/>
                </a:cubicBezTo>
                <a:cubicBezTo>
                  <a:pt x="1518045" y="6491396"/>
                  <a:pt x="1528503" y="6450608"/>
                  <a:pt x="1529339" y="6414828"/>
                </a:cubicBezTo>
                <a:cubicBezTo>
                  <a:pt x="1525062" y="6359280"/>
                  <a:pt x="1502062" y="6307149"/>
                  <a:pt x="1493941" y="6268848"/>
                </a:cubicBezTo>
                <a:cubicBezTo>
                  <a:pt x="1502669" y="6254191"/>
                  <a:pt x="1469920" y="6200171"/>
                  <a:pt x="1480613" y="6185025"/>
                </a:cubicBezTo>
                <a:cubicBezTo>
                  <a:pt x="1481020" y="6164522"/>
                  <a:pt x="1458164" y="6060790"/>
                  <a:pt x="1443364" y="6018360"/>
                </a:cubicBezTo>
                <a:cubicBezTo>
                  <a:pt x="1426694" y="5970758"/>
                  <a:pt x="1390307" y="5920074"/>
                  <a:pt x="1380584" y="5899407"/>
                </a:cubicBezTo>
                <a:cubicBezTo>
                  <a:pt x="1370860" y="5878740"/>
                  <a:pt x="1392244" y="5920877"/>
                  <a:pt x="1385023" y="5894356"/>
                </a:cubicBezTo>
                <a:cubicBezTo>
                  <a:pt x="1377800" y="5867835"/>
                  <a:pt x="1345702" y="5770498"/>
                  <a:pt x="1337254" y="5740279"/>
                </a:cubicBezTo>
                <a:cubicBezTo>
                  <a:pt x="1353956" y="5738860"/>
                  <a:pt x="1323673" y="5722040"/>
                  <a:pt x="1334321" y="5713042"/>
                </a:cubicBezTo>
                <a:cubicBezTo>
                  <a:pt x="1343675" y="5706701"/>
                  <a:pt x="1336672" y="5700118"/>
                  <a:pt x="1335877" y="5692870"/>
                </a:cubicBezTo>
                <a:cubicBezTo>
                  <a:pt x="1343201" y="5683812"/>
                  <a:pt x="1329617" y="5652064"/>
                  <a:pt x="1319978" y="5643427"/>
                </a:cubicBezTo>
                <a:cubicBezTo>
                  <a:pt x="1286551" y="5622177"/>
                  <a:pt x="1310947" y="5579803"/>
                  <a:pt x="1285321" y="5562271"/>
                </a:cubicBezTo>
                <a:cubicBezTo>
                  <a:pt x="1281540" y="5556238"/>
                  <a:pt x="1279983" y="5550455"/>
                  <a:pt x="1279815" y="5544867"/>
                </a:cubicBezTo>
                <a:lnTo>
                  <a:pt x="1282507" y="5529404"/>
                </a:lnTo>
                <a:lnTo>
                  <a:pt x="1289604" y="5525378"/>
                </a:lnTo>
                <a:lnTo>
                  <a:pt x="1287766" y="5515726"/>
                </a:lnTo>
                <a:lnTo>
                  <a:pt x="1288829" y="5513051"/>
                </a:lnTo>
                <a:cubicBezTo>
                  <a:pt x="1290896" y="5507946"/>
                  <a:pt x="1292688" y="5502897"/>
                  <a:pt x="1293373" y="5497833"/>
                </a:cubicBezTo>
                <a:cubicBezTo>
                  <a:pt x="1288690" y="5483829"/>
                  <a:pt x="1272696" y="5459278"/>
                  <a:pt x="1260736" y="5429027"/>
                </a:cubicBezTo>
                <a:cubicBezTo>
                  <a:pt x="1238579" y="5396416"/>
                  <a:pt x="1238884" y="5351600"/>
                  <a:pt x="1221610" y="5316328"/>
                </a:cubicBezTo>
                <a:lnTo>
                  <a:pt x="1216099" y="5309330"/>
                </a:lnTo>
                <a:lnTo>
                  <a:pt x="1217278" y="5279477"/>
                </a:lnTo>
                <a:cubicBezTo>
                  <a:pt x="1221588" y="5274318"/>
                  <a:pt x="1222716" y="5266940"/>
                  <a:pt x="1218469" y="5260597"/>
                </a:cubicBezTo>
                <a:lnTo>
                  <a:pt x="1206220" y="5152555"/>
                </a:lnTo>
                <a:cubicBezTo>
                  <a:pt x="1205294" y="5116878"/>
                  <a:pt x="1196908" y="5101727"/>
                  <a:pt x="1212921" y="5046536"/>
                </a:cubicBezTo>
                <a:cubicBezTo>
                  <a:pt x="1234138" y="4987918"/>
                  <a:pt x="1204801" y="4903116"/>
                  <a:pt x="1212183" y="4837345"/>
                </a:cubicBezTo>
                <a:cubicBezTo>
                  <a:pt x="1183151" y="4802424"/>
                  <a:pt x="1209228" y="4821062"/>
                  <a:pt x="1202048" y="4784195"/>
                </a:cubicBezTo>
                <a:cubicBezTo>
                  <a:pt x="1202483" y="4760878"/>
                  <a:pt x="1202919" y="4737561"/>
                  <a:pt x="1203354" y="4714245"/>
                </a:cubicBezTo>
                <a:lnTo>
                  <a:pt x="1201502" y="4700836"/>
                </a:lnTo>
                <a:lnTo>
                  <a:pt x="1194919" y="4697224"/>
                </a:lnTo>
                <a:lnTo>
                  <a:pt x="1187792" y="4677162"/>
                </a:lnTo>
                <a:cubicBezTo>
                  <a:pt x="1186060" y="4669625"/>
                  <a:pt x="1185291" y="4661478"/>
                  <a:pt x="1186080" y="4652429"/>
                </a:cubicBezTo>
                <a:cubicBezTo>
                  <a:pt x="1199189" y="4622456"/>
                  <a:pt x="1167081" y="4571771"/>
                  <a:pt x="1184722" y="4534840"/>
                </a:cubicBezTo>
                <a:cubicBezTo>
                  <a:pt x="1182407" y="4499077"/>
                  <a:pt x="1175424" y="4460227"/>
                  <a:pt x="1172188" y="4437851"/>
                </a:cubicBezTo>
                <a:cubicBezTo>
                  <a:pt x="1161331" y="4428466"/>
                  <a:pt x="1178123" y="4398274"/>
                  <a:pt x="1165306" y="4400581"/>
                </a:cubicBezTo>
                <a:cubicBezTo>
                  <a:pt x="1171061" y="4389819"/>
                  <a:pt x="1173552" y="4346771"/>
                  <a:pt x="1168602" y="4335651"/>
                </a:cubicBezTo>
                <a:lnTo>
                  <a:pt x="1178384" y="4280215"/>
                </a:lnTo>
                <a:lnTo>
                  <a:pt x="1177294" y="4274660"/>
                </a:lnTo>
                <a:cubicBezTo>
                  <a:pt x="1177138" y="4268882"/>
                  <a:pt x="1177520" y="4251103"/>
                  <a:pt x="1177448" y="4245552"/>
                </a:cubicBezTo>
                <a:cubicBezTo>
                  <a:pt x="1177252" y="4244155"/>
                  <a:pt x="1177058" y="4242757"/>
                  <a:pt x="1176863" y="4241361"/>
                </a:cubicBezTo>
                <a:lnTo>
                  <a:pt x="1162386" y="4207167"/>
                </a:lnTo>
                <a:cubicBezTo>
                  <a:pt x="1162950" y="4202536"/>
                  <a:pt x="1174655" y="4199565"/>
                  <a:pt x="1174343" y="4192380"/>
                </a:cubicBezTo>
                <a:lnTo>
                  <a:pt x="1160516" y="4164062"/>
                </a:lnTo>
                <a:lnTo>
                  <a:pt x="1161365" y="4158623"/>
                </a:lnTo>
                <a:lnTo>
                  <a:pt x="1144878" y="4076261"/>
                </a:lnTo>
                <a:lnTo>
                  <a:pt x="1123687" y="4005692"/>
                </a:lnTo>
                <a:lnTo>
                  <a:pt x="1096720" y="3754257"/>
                </a:lnTo>
                <a:cubicBezTo>
                  <a:pt x="1083618" y="3639924"/>
                  <a:pt x="1064313" y="3636659"/>
                  <a:pt x="1047682" y="3517638"/>
                </a:cubicBezTo>
                <a:cubicBezTo>
                  <a:pt x="1048550" y="3477187"/>
                  <a:pt x="1049418" y="3436735"/>
                  <a:pt x="1050285" y="3396284"/>
                </a:cubicBezTo>
                <a:lnTo>
                  <a:pt x="1030166" y="3320814"/>
                </a:lnTo>
                <a:lnTo>
                  <a:pt x="1034128" y="3260443"/>
                </a:lnTo>
                <a:lnTo>
                  <a:pt x="1007751" y="3198916"/>
                </a:lnTo>
                <a:cubicBezTo>
                  <a:pt x="1003323" y="3193074"/>
                  <a:pt x="1001150" y="3187393"/>
                  <a:pt x="1000384" y="3181839"/>
                </a:cubicBezTo>
                <a:cubicBezTo>
                  <a:pt x="1000734" y="3176675"/>
                  <a:pt x="1001085" y="3171511"/>
                  <a:pt x="1001435" y="3166346"/>
                </a:cubicBezTo>
                <a:lnTo>
                  <a:pt x="968918" y="3112638"/>
                </a:lnTo>
                <a:cubicBezTo>
                  <a:pt x="957125" y="3092489"/>
                  <a:pt x="955617" y="3065232"/>
                  <a:pt x="934483" y="3031628"/>
                </a:cubicBezTo>
                <a:cubicBezTo>
                  <a:pt x="914631" y="2997037"/>
                  <a:pt x="908933" y="3005661"/>
                  <a:pt x="879229" y="2948196"/>
                </a:cubicBezTo>
                <a:cubicBezTo>
                  <a:pt x="850845" y="2897154"/>
                  <a:pt x="820829" y="2806798"/>
                  <a:pt x="798666" y="2761198"/>
                </a:cubicBezTo>
                <a:cubicBezTo>
                  <a:pt x="773970" y="2714562"/>
                  <a:pt x="758278" y="2715446"/>
                  <a:pt x="746962" y="2694939"/>
                </a:cubicBezTo>
                <a:lnTo>
                  <a:pt x="712796" y="2614779"/>
                </a:lnTo>
                <a:lnTo>
                  <a:pt x="697701" y="2600020"/>
                </a:lnTo>
                <a:cubicBezTo>
                  <a:pt x="697743" y="2598787"/>
                  <a:pt x="697784" y="2597555"/>
                  <a:pt x="697823" y="2596321"/>
                </a:cubicBezTo>
                <a:lnTo>
                  <a:pt x="679645" y="2572602"/>
                </a:lnTo>
                <a:lnTo>
                  <a:pt x="680789" y="2571831"/>
                </a:lnTo>
                <a:cubicBezTo>
                  <a:pt x="682946" y="2569560"/>
                  <a:pt x="683757" y="2566863"/>
                  <a:pt x="681771" y="2563200"/>
                </a:cubicBezTo>
                <a:cubicBezTo>
                  <a:pt x="705290" y="2562299"/>
                  <a:pt x="688388" y="2558438"/>
                  <a:pt x="680456" y="2547723"/>
                </a:cubicBezTo>
                <a:cubicBezTo>
                  <a:pt x="679482" y="2534148"/>
                  <a:pt x="677183" y="2493617"/>
                  <a:pt x="675922" y="2481749"/>
                </a:cubicBezTo>
                <a:lnTo>
                  <a:pt x="672894" y="2476509"/>
                </a:lnTo>
                <a:lnTo>
                  <a:pt x="673143" y="2476297"/>
                </a:lnTo>
                <a:cubicBezTo>
                  <a:pt x="673152" y="2474932"/>
                  <a:pt x="672405" y="2473126"/>
                  <a:pt x="670567" y="2470561"/>
                </a:cubicBezTo>
                <a:lnTo>
                  <a:pt x="667369" y="2466951"/>
                </a:lnTo>
                <a:lnTo>
                  <a:pt x="661495" y="2456785"/>
                </a:lnTo>
                <a:cubicBezTo>
                  <a:pt x="661510" y="2455387"/>
                  <a:pt x="661525" y="2453987"/>
                  <a:pt x="661540" y="2452588"/>
                </a:cubicBezTo>
                <a:lnTo>
                  <a:pt x="664540" y="2449913"/>
                </a:lnTo>
                <a:lnTo>
                  <a:pt x="663581" y="2449129"/>
                </a:lnTo>
                <a:cubicBezTo>
                  <a:pt x="653014" y="2444453"/>
                  <a:pt x="642406" y="2445872"/>
                  <a:pt x="663129" y="2426579"/>
                </a:cubicBezTo>
                <a:cubicBezTo>
                  <a:pt x="643271" y="2414167"/>
                  <a:pt x="657229" y="2404769"/>
                  <a:pt x="650205" y="2379928"/>
                </a:cubicBezTo>
                <a:cubicBezTo>
                  <a:pt x="634911" y="2374359"/>
                  <a:pt x="634260" y="2365346"/>
                  <a:pt x="638008" y="2354824"/>
                </a:cubicBezTo>
                <a:cubicBezTo>
                  <a:pt x="621083" y="2334576"/>
                  <a:pt x="620949" y="2310146"/>
                  <a:pt x="609851" y="2284299"/>
                </a:cubicBezTo>
                <a:lnTo>
                  <a:pt x="585585" y="2155739"/>
                </a:lnTo>
                <a:lnTo>
                  <a:pt x="581391" y="2152892"/>
                </a:lnTo>
                <a:cubicBezTo>
                  <a:pt x="578821" y="2150768"/>
                  <a:pt x="577525" y="2149149"/>
                  <a:pt x="577083" y="2147807"/>
                </a:cubicBezTo>
                <a:lnTo>
                  <a:pt x="577251" y="2147544"/>
                </a:lnTo>
                <a:lnTo>
                  <a:pt x="546845" y="2085601"/>
                </a:lnTo>
                <a:cubicBezTo>
                  <a:pt x="538270" y="2073917"/>
                  <a:pt x="486356" y="1955894"/>
                  <a:pt x="470837" y="1931362"/>
                </a:cubicBezTo>
                <a:lnTo>
                  <a:pt x="428154" y="1657167"/>
                </a:lnTo>
                <a:lnTo>
                  <a:pt x="392797" y="1510175"/>
                </a:lnTo>
                <a:cubicBezTo>
                  <a:pt x="380165" y="1504446"/>
                  <a:pt x="369910" y="1451095"/>
                  <a:pt x="372847" y="1440507"/>
                </a:cubicBezTo>
                <a:cubicBezTo>
                  <a:pt x="369015" y="1433783"/>
                  <a:pt x="338503" y="1376212"/>
                  <a:pt x="344479" y="1367690"/>
                </a:cubicBezTo>
                <a:cubicBezTo>
                  <a:pt x="332264" y="1342150"/>
                  <a:pt x="321736" y="1310521"/>
                  <a:pt x="299558" y="1287266"/>
                </a:cubicBezTo>
                <a:cubicBezTo>
                  <a:pt x="277380" y="1264010"/>
                  <a:pt x="259203" y="1269909"/>
                  <a:pt x="243216" y="1249403"/>
                </a:cubicBezTo>
                <a:cubicBezTo>
                  <a:pt x="227230" y="1228898"/>
                  <a:pt x="218454" y="1166841"/>
                  <a:pt x="203639" y="1164232"/>
                </a:cubicBezTo>
                <a:cubicBezTo>
                  <a:pt x="192352" y="1144923"/>
                  <a:pt x="198158" y="1133798"/>
                  <a:pt x="169195" y="1087898"/>
                </a:cubicBezTo>
                <a:cubicBezTo>
                  <a:pt x="139228" y="1002950"/>
                  <a:pt x="140891" y="969630"/>
                  <a:pt x="98775" y="910071"/>
                </a:cubicBezTo>
                <a:cubicBezTo>
                  <a:pt x="45025" y="831068"/>
                  <a:pt x="34038" y="817468"/>
                  <a:pt x="43820" y="712632"/>
                </a:cubicBezTo>
                <a:cubicBezTo>
                  <a:pt x="34816" y="659496"/>
                  <a:pt x="43273" y="613587"/>
                  <a:pt x="44748" y="591246"/>
                </a:cubicBezTo>
                <a:lnTo>
                  <a:pt x="36767" y="546725"/>
                </a:lnTo>
                <a:cubicBezTo>
                  <a:pt x="36093" y="528360"/>
                  <a:pt x="35418" y="509996"/>
                  <a:pt x="34744" y="491632"/>
                </a:cubicBezTo>
                <a:cubicBezTo>
                  <a:pt x="34670" y="458441"/>
                  <a:pt x="29296" y="473054"/>
                  <a:pt x="29222" y="439863"/>
                </a:cubicBezTo>
                <a:cubicBezTo>
                  <a:pt x="29152" y="439762"/>
                  <a:pt x="2578" y="397168"/>
                  <a:pt x="2507" y="397065"/>
                </a:cubicBezTo>
                <a:cubicBezTo>
                  <a:pt x="-7796" y="385479"/>
                  <a:pt x="17492" y="336832"/>
                  <a:pt x="9810" y="317232"/>
                </a:cubicBezTo>
                <a:lnTo>
                  <a:pt x="25323" y="268841"/>
                </a:lnTo>
                <a:cubicBezTo>
                  <a:pt x="20582" y="241406"/>
                  <a:pt x="55391" y="238509"/>
                  <a:pt x="50278" y="195107"/>
                </a:cubicBezTo>
                <a:cubicBezTo>
                  <a:pt x="49891" y="157638"/>
                  <a:pt x="41873" y="124837"/>
                  <a:pt x="47653" y="93413"/>
                </a:cubicBezTo>
                <a:cubicBezTo>
                  <a:pt x="41389" y="80245"/>
                  <a:pt x="38874" y="67990"/>
                  <a:pt x="48323" y="56668"/>
                </a:cubicBezTo>
                <a:cubicBezTo>
                  <a:pt x="46028" y="30349"/>
                  <a:pt x="37896" y="18658"/>
                  <a:pt x="38423" y="5323"/>
                </a:cubicBezTo>
                <a:lnTo>
                  <a:pt x="39875" y="1"/>
                </a:ln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6" name="Text Box 9">
            <a:extLst>
              <a:ext uri="{FF2B5EF4-FFF2-40B4-BE49-F238E27FC236}">
                <a16:creationId xmlns:a16="http://schemas.microsoft.com/office/drawing/2014/main" id="{8481E282-B808-37FD-1D43-435349688933}"/>
              </a:ext>
            </a:extLst>
          </p:cNvPr>
          <p:cNvSpPr txBox="1">
            <a:spLocks noChangeArrowheads="1"/>
          </p:cNvSpPr>
          <p:nvPr/>
        </p:nvSpPr>
        <p:spPr bwMode="auto">
          <a:xfrm>
            <a:off x="122548" y="2852381"/>
            <a:ext cx="3701308" cy="2640247"/>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rtlCol="0" anchor="b">
            <a:norm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defTabSz="914400" eaLnBrk="1" hangingPunct="1">
              <a:lnSpc>
                <a:spcPct val="90000"/>
              </a:lnSpc>
              <a:spcBef>
                <a:spcPct val="0"/>
              </a:spcBef>
              <a:spcAft>
                <a:spcPts val="600"/>
              </a:spcAft>
            </a:pPr>
            <a:r>
              <a:rPr lang="en-US" sz="3600" b="1" u="sng" noProof="0" dirty="0">
                <a:solidFill>
                  <a:schemeClr val="tx1">
                    <a:lumMod val="85000"/>
                    <a:lumOff val="15000"/>
                  </a:schemeClr>
                </a:solidFill>
                <a:latin typeface="Arial" panose="020B0604020202020204" pitchFamily="34" charset="0"/>
                <a:ea typeface="+mj-ea"/>
                <a:cs typeface="Arial" panose="020B0604020202020204" pitchFamily="34" charset="0"/>
              </a:rPr>
              <a:t>César Lattes</a:t>
            </a:r>
          </a:p>
        </p:txBody>
      </p:sp>
      <p:sp>
        <p:nvSpPr>
          <p:cNvPr id="1027" name="Text Box 10">
            <a:extLst>
              <a:ext uri="{FF2B5EF4-FFF2-40B4-BE49-F238E27FC236}">
                <a16:creationId xmlns:a16="http://schemas.microsoft.com/office/drawing/2014/main" id="{F0FA8F01-217F-A447-CAE4-B5D96F7D1CAD}"/>
              </a:ext>
            </a:extLst>
          </p:cNvPr>
          <p:cNvSpPr txBox="1">
            <a:spLocks noChangeArrowheads="1"/>
          </p:cNvSpPr>
          <p:nvPr/>
        </p:nvSpPr>
        <p:spPr bwMode="auto">
          <a:xfrm>
            <a:off x="661915" y="5676901"/>
            <a:ext cx="3306089" cy="665802"/>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lIns="91440" tIns="45720" rIns="91440" bIns="45720" rtlCol="0">
            <a:norm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defTabSz="914400" eaLnBrk="1" hangingPunct="1">
              <a:lnSpc>
                <a:spcPct val="90000"/>
              </a:lnSpc>
              <a:spcBef>
                <a:spcPts val="1000"/>
              </a:spcBef>
            </a:pPr>
            <a:r>
              <a:rPr lang="en-US" sz="2800" b="1" noProof="0" dirty="0">
                <a:solidFill>
                  <a:schemeClr val="tx1">
                    <a:lumMod val="85000"/>
                    <a:lumOff val="15000"/>
                  </a:schemeClr>
                </a:solidFill>
                <a:latin typeface="+mn-lt"/>
              </a:rPr>
              <a:t>  </a:t>
            </a:r>
            <a:r>
              <a:rPr lang="en-US" sz="2800" b="1" noProof="0" dirty="0">
                <a:solidFill>
                  <a:schemeClr val="tx1">
                    <a:lumMod val="85000"/>
                    <a:lumOff val="15000"/>
                  </a:schemeClr>
                </a:solidFill>
                <a:latin typeface="Arial" panose="020B0604020202020204" pitchFamily="34" charset="0"/>
                <a:cs typeface="Arial" panose="020B0604020202020204" pitchFamily="34" charset="0"/>
              </a:rPr>
              <a:t>1924-2005</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B5DE86-3446-6BC5-DA00-868D6BA7BA5A}"/>
              </a:ext>
            </a:extLst>
          </p:cNvPr>
          <p:cNvSpPr>
            <a:spLocks noGrp="1"/>
          </p:cNvSpPr>
          <p:nvPr>
            <p:ph type="title"/>
          </p:nvPr>
        </p:nvSpPr>
        <p:spPr>
          <a:xfrm>
            <a:off x="168896" y="402832"/>
            <a:ext cx="10515600" cy="1101725"/>
          </a:xfrm>
        </p:spPr>
        <p:txBody>
          <a:bodyPr>
            <a:normAutofit/>
          </a:bodyPr>
          <a:lstStyle/>
          <a:p>
            <a:r>
              <a:rPr lang="en-US" sz="3600" b="1" noProof="0" dirty="0"/>
              <a:t>Ionization energy loss</a:t>
            </a:r>
          </a:p>
        </p:txBody>
      </p:sp>
      <p:sp>
        <p:nvSpPr>
          <p:cNvPr id="3" name="Espaço Reservado para Conteúdo 2">
            <a:extLst>
              <a:ext uri="{FF2B5EF4-FFF2-40B4-BE49-F238E27FC236}">
                <a16:creationId xmlns:a16="http://schemas.microsoft.com/office/drawing/2014/main" id="{BC2C8C62-620B-AC09-F901-47AB95EC6EB6}"/>
              </a:ext>
            </a:extLst>
          </p:cNvPr>
          <p:cNvSpPr>
            <a:spLocks noGrp="1"/>
          </p:cNvSpPr>
          <p:nvPr>
            <p:ph idx="1"/>
          </p:nvPr>
        </p:nvSpPr>
        <p:spPr>
          <a:xfrm>
            <a:off x="602531" y="1790700"/>
            <a:ext cx="4676480" cy="3752849"/>
          </a:xfrm>
        </p:spPr>
        <p:txBody>
          <a:bodyPr>
            <a:normAutofit fontScale="25000" lnSpcReduction="20000"/>
          </a:bodyPr>
          <a:lstStyle/>
          <a:p>
            <a:pPr>
              <a:lnSpc>
                <a:spcPct val="130000"/>
              </a:lnSpc>
              <a:buSzPct val="150000"/>
            </a:pPr>
            <a:r>
              <a:rPr lang="en-US" sz="6400" noProof="0" dirty="0">
                <a:latin typeface="Arial" panose="020B0604020202020204" pitchFamily="34" charset="0"/>
                <a:cs typeface="Arial" panose="020B0604020202020204" pitchFamily="34" charset="0"/>
              </a:rPr>
              <a:t>At fixed momentum, the energy loss of charged particles depends primarily upon their masses and can be used to identify particles.</a:t>
            </a:r>
          </a:p>
          <a:p>
            <a:pPr>
              <a:lnSpc>
                <a:spcPct val="130000"/>
              </a:lnSpc>
              <a:buSzPct val="150000"/>
            </a:pPr>
            <a:r>
              <a:rPr lang="en-US" sz="6400" dirty="0">
                <a:latin typeface="Arial" panose="020B0604020202020204" pitchFamily="34" charset="0"/>
                <a:cs typeface="Arial" panose="020B0604020202020204" pitchFamily="34" charset="0"/>
              </a:rPr>
              <a:t>The curves show the values  recently measured for the energy loss </a:t>
            </a:r>
            <a:r>
              <a:rPr lang="en-US" sz="6400" i="1" dirty="0" err="1">
                <a:latin typeface="Times New Roman" panose="02020603050405020304" pitchFamily="18" charset="0"/>
                <a:cs typeface="Times New Roman" panose="02020603050405020304" pitchFamily="18" charset="0"/>
              </a:rPr>
              <a:t>dE</a:t>
            </a:r>
            <a:r>
              <a:rPr lang="en-US" sz="6400" i="1" dirty="0">
                <a:latin typeface="Times New Roman" panose="02020603050405020304" pitchFamily="18" charset="0"/>
                <a:cs typeface="Times New Roman" panose="02020603050405020304" pitchFamily="18" charset="0"/>
              </a:rPr>
              <a:t>/dx </a:t>
            </a:r>
            <a:r>
              <a:rPr lang="en-US" sz="6400" dirty="0">
                <a:latin typeface="Arial" panose="020B0604020202020204" pitchFamily="34" charset="0"/>
                <a:cs typeface="Arial" panose="020B0604020202020204" pitchFamily="34" charset="0"/>
              </a:rPr>
              <a:t>in </a:t>
            </a:r>
            <a:r>
              <a:rPr lang="en-US" sz="6400" dirty="0" err="1">
                <a:latin typeface="Times New Roman" panose="02020603050405020304" pitchFamily="18" charset="0"/>
                <a:cs typeface="Times New Roman" panose="02020603050405020304" pitchFamily="18" charset="0"/>
              </a:rPr>
              <a:t>e</a:t>
            </a:r>
            <a:r>
              <a:rPr lang="en-US" sz="6400" baseline="30000" dirty="0" err="1">
                <a:latin typeface="Times New Roman" panose="02020603050405020304" pitchFamily="18" charset="0"/>
                <a:cs typeface="Times New Roman" panose="02020603050405020304" pitchFamily="18" charset="0"/>
              </a:rPr>
              <a:t>+</a:t>
            </a:r>
            <a:r>
              <a:rPr lang="en-US" sz="6400" dirty="0" err="1">
                <a:latin typeface="Times New Roman" panose="02020603050405020304" pitchFamily="18" charset="0"/>
                <a:cs typeface="Times New Roman" panose="02020603050405020304" pitchFamily="18" charset="0"/>
              </a:rPr>
              <a:t>e</a:t>
            </a:r>
            <a:r>
              <a:rPr lang="en-US" sz="6400" baseline="30000" dirty="0">
                <a:latin typeface="Times New Roman" panose="02020603050405020304" pitchFamily="18" charset="0"/>
                <a:cs typeface="Times New Roman" panose="02020603050405020304" pitchFamily="18" charset="0"/>
                <a:sym typeface="Symbol" panose="05050102010706020507" pitchFamily="18" charset="2"/>
              </a:rPr>
              <a:t></a:t>
            </a:r>
            <a:r>
              <a:rPr lang="en-US" sz="6400" dirty="0">
                <a:latin typeface="Times New Roman" panose="02020603050405020304" pitchFamily="18" charset="0"/>
                <a:cs typeface="Times New Roman" panose="02020603050405020304" pitchFamily="18" charset="0"/>
              </a:rPr>
              <a:t> </a:t>
            </a:r>
            <a:r>
              <a:rPr lang="en-US" sz="6400" dirty="0">
                <a:latin typeface="Arial" panose="020B0604020202020204" pitchFamily="34" charset="0"/>
                <a:cs typeface="Arial" panose="020B0604020202020204" pitchFamily="34" charset="0"/>
              </a:rPr>
              <a:t>collisions. The data were obtained with the Time Projection Chamber developed at the Lawrence Berkeley Laboratory by D. Nygren, and the measurements were taken at the Stanford Linear Accelerator Center.*</a:t>
            </a:r>
          </a:p>
          <a:p>
            <a:pPr>
              <a:lnSpc>
                <a:spcPct val="130000"/>
              </a:lnSpc>
              <a:buSzPct val="150000"/>
            </a:pPr>
            <a:endParaRPr lang="en-US" sz="2000" noProof="0" dirty="0">
              <a:latin typeface="Arial" panose="020B0604020202020204" pitchFamily="34" charset="0"/>
              <a:cs typeface="Arial" panose="020B0604020202020204" pitchFamily="34" charset="0"/>
            </a:endParaRPr>
          </a:p>
        </p:txBody>
      </p:sp>
      <p:pic>
        <p:nvPicPr>
          <p:cNvPr id="7" name="Imagem 6">
            <a:extLst>
              <a:ext uri="{FF2B5EF4-FFF2-40B4-BE49-F238E27FC236}">
                <a16:creationId xmlns:a16="http://schemas.microsoft.com/office/drawing/2014/main" id="{59E8104A-6568-9EE6-EA6D-D1F4BE1B7E2F}"/>
              </a:ext>
            </a:extLst>
          </p:cNvPr>
          <p:cNvPicPr>
            <a:picLocks noChangeAspect="1"/>
          </p:cNvPicPr>
          <p:nvPr/>
        </p:nvPicPr>
        <p:blipFill>
          <a:blip r:embed="rId3"/>
          <a:srcRect t="294" r="9415" b="17463"/>
          <a:stretch/>
        </p:blipFill>
        <p:spPr>
          <a:xfrm>
            <a:off x="5825569" y="487739"/>
            <a:ext cx="6108765" cy="5272040"/>
          </a:xfrm>
          <a:prstGeom prst="rect">
            <a:avLst/>
          </a:prstGeom>
        </p:spPr>
      </p:pic>
      <p:sp>
        <p:nvSpPr>
          <p:cNvPr id="9" name="CaixaDeTexto 8">
            <a:extLst>
              <a:ext uri="{FF2B5EF4-FFF2-40B4-BE49-F238E27FC236}">
                <a16:creationId xmlns:a16="http://schemas.microsoft.com/office/drawing/2014/main" id="{6B301004-6911-F92D-6ED1-E81B75C124A2}"/>
              </a:ext>
            </a:extLst>
          </p:cNvPr>
          <p:cNvSpPr txBox="1"/>
          <p:nvPr/>
        </p:nvSpPr>
        <p:spPr>
          <a:xfrm>
            <a:off x="8069344" y="3003107"/>
            <a:ext cx="284052" cy="307777"/>
          </a:xfrm>
          <a:prstGeom prst="rect">
            <a:avLst/>
          </a:prstGeom>
          <a:noFill/>
        </p:spPr>
        <p:txBody>
          <a:bodyPr wrap="none" rtlCol="0">
            <a:spAutoFit/>
          </a:bodyPr>
          <a:lstStyle/>
          <a:p>
            <a:r>
              <a:rPr lang="en-US" sz="1400" i="1" noProof="0" dirty="0">
                <a:solidFill>
                  <a:srgbClr val="FF0000"/>
                </a:solidFill>
                <a:latin typeface="Arial" panose="020B0604020202020204" pitchFamily="34" charset="0"/>
                <a:cs typeface="Arial" panose="020B0604020202020204" pitchFamily="34" charset="0"/>
              </a:rPr>
              <a:t>e</a:t>
            </a:r>
          </a:p>
        </p:txBody>
      </p:sp>
      <p:sp>
        <p:nvSpPr>
          <p:cNvPr id="10" name="CaixaDeTexto 9">
            <a:extLst>
              <a:ext uri="{FF2B5EF4-FFF2-40B4-BE49-F238E27FC236}">
                <a16:creationId xmlns:a16="http://schemas.microsoft.com/office/drawing/2014/main" id="{0683B6A5-C587-1907-1BA2-F351EDC5EBE4}"/>
              </a:ext>
            </a:extLst>
          </p:cNvPr>
          <p:cNvSpPr txBox="1"/>
          <p:nvPr/>
        </p:nvSpPr>
        <p:spPr>
          <a:xfrm>
            <a:off x="8154187" y="5410985"/>
            <a:ext cx="2382383" cy="400110"/>
          </a:xfrm>
          <a:prstGeom prst="rect">
            <a:avLst/>
          </a:prstGeom>
          <a:solidFill>
            <a:schemeClr val="bg1"/>
          </a:solidFill>
        </p:spPr>
        <p:txBody>
          <a:bodyPr wrap="none" rtlCol="0">
            <a:spAutoFit/>
          </a:bodyPr>
          <a:lstStyle/>
          <a:p>
            <a:r>
              <a:rPr lang="en-US" sz="2000" b="1" noProof="0" dirty="0">
                <a:latin typeface="Times New Roman" panose="02020603050405020304" pitchFamily="18" charset="0"/>
                <a:cs typeface="Times New Roman" panose="02020603050405020304" pitchFamily="18" charset="0"/>
              </a:rPr>
              <a:t>Momentum (GeV/</a:t>
            </a:r>
            <a:r>
              <a:rPr lang="en-US" sz="2000" b="1" i="1" noProof="0" dirty="0">
                <a:latin typeface="Times New Roman" panose="02020603050405020304" pitchFamily="18" charset="0"/>
                <a:cs typeface="Times New Roman" panose="02020603050405020304" pitchFamily="18" charset="0"/>
              </a:rPr>
              <a:t>c</a:t>
            </a:r>
            <a:r>
              <a:rPr lang="en-US" sz="2000" b="1" noProof="0" dirty="0">
                <a:latin typeface="Times New Roman" panose="02020603050405020304" pitchFamily="18" charset="0"/>
                <a:cs typeface="Times New Roman" panose="02020603050405020304" pitchFamily="18" charset="0"/>
              </a:rPr>
              <a:t>)</a:t>
            </a:r>
          </a:p>
        </p:txBody>
      </p:sp>
      <p:sp>
        <p:nvSpPr>
          <p:cNvPr id="11" name="CaixaDeTexto 10">
            <a:extLst>
              <a:ext uri="{FF2B5EF4-FFF2-40B4-BE49-F238E27FC236}">
                <a16:creationId xmlns:a16="http://schemas.microsoft.com/office/drawing/2014/main" id="{176CA79C-D69C-9982-B008-21D39E30BAD9}"/>
              </a:ext>
            </a:extLst>
          </p:cNvPr>
          <p:cNvSpPr txBox="1"/>
          <p:nvPr/>
        </p:nvSpPr>
        <p:spPr>
          <a:xfrm rot="16200000">
            <a:off x="3894917" y="2743200"/>
            <a:ext cx="4771499" cy="369332"/>
          </a:xfrm>
          <a:prstGeom prst="rect">
            <a:avLst/>
          </a:prstGeom>
          <a:solidFill>
            <a:schemeClr val="bg1"/>
          </a:solidFill>
        </p:spPr>
        <p:txBody>
          <a:bodyPr wrap="none" rtlCol="0">
            <a:spAutoFit/>
          </a:bodyPr>
          <a:lstStyle/>
          <a:p>
            <a:r>
              <a:rPr lang="en-US" b="1" noProof="0" dirty="0">
                <a:latin typeface="Times New Roman" panose="02020603050405020304" pitchFamily="18" charset="0"/>
                <a:cs typeface="Times New Roman" panose="02020603050405020304" pitchFamily="18" charset="0"/>
              </a:rPr>
              <a:t>Energy deposit per unit length </a:t>
            </a:r>
            <a:r>
              <a:rPr lang="en-US" b="1" noProof="0" dirty="0" err="1">
                <a:latin typeface="Times New Roman" panose="02020603050405020304" pitchFamily="18" charset="0"/>
                <a:cs typeface="Times New Roman" panose="02020603050405020304" pitchFamily="18" charset="0"/>
              </a:rPr>
              <a:t>d</a:t>
            </a:r>
            <a:r>
              <a:rPr lang="en-US" b="1" i="1" noProof="0" dirty="0" err="1">
                <a:latin typeface="Times New Roman" panose="02020603050405020304" pitchFamily="18" charset="0"/>
                <a:cs typeface="Times New Roman" panose="02020603050405020304" pitchFamily="18" charset="0"/>
              </a:rPr>
              <a:t>E</a:t>
            </a:r>
            <a:r>
              <a:rPr lang="en-US" b="1" noProof="0" dirty="0">
                <a:latin typeface="Times New Roman" panose="02020603050405020304" pitchFamily="18" charset="0"/>
                <a:cs typeface="Times New Roman" panose="02020603050405020304" pitchFamily="18" charset="0"/>
              </a:rPr>
              <a:t>/d</a:t>
            </a:r>
            <a:r>
              <a:rPr lang="en-US" b="1" i="1" noProof="0" dirty="0">
                <a:latin typeface="Times New Roman" panose="02020603050405020304" pitchFamily="18" charset="0"/>
                <a:cs typeface="Times New Roman" panose="02020603050405020304" pitchFamily="18" charset="0"/>
              </a:rPr>
              <a:t>x</a:t>
            </a:r>
            <a:r>
              <a:rPr lang="en-US" b="1" noProof="0" dirty="0">
                <a:latin typeface="Times New Roman" panose="02020603050405020304" pitchFamily="18" charset="0"/>
                <a:cs typeface="Times New Roman" panose="02020603050405020304" pitchFamily="18" charset="0"/>
              </a:rPr>
              <a:t> (keV/cm)</a:t>
            </a:r>
          </a:p>
        </p:txBody>
      </p:sp>
      <p:sp>
        <p:nvSpPr>
          <p:cNvPr id="5" name="CaixaDeTexto 4">
            <a:extLst>
              <a:ext uri="{FF2B5EF4-FFF2-40B4-BE49-F238E27FC236}">
                <a16:creationId xmlns:a16="http://schemas.microsoft.com/office/drawing/2014/main" id="{4E6370F4-F6DC-BE91-38B6-C6D0E23A433C}"/>
              </a:ext>
            </a:extLst>
          </p:cNvPr>
          <p:cNvSpPr txBox="1"/>
          <p:nvPr/>
        </p:nvSpPr>
        <p:spPr>
          <a:xfrm>
            <a:off x="141402" y="6240545"/>
            <a:ext cx="5502660" cy="369332"/>
          </a:xfrm>
          <a:prstGeom prst="rect">
            <a:avLst/>
          </a:prstGeom>
          <a:noFill/>
        </p:spPr>
        <p:txBody>
          <a:bodyPr wrap="none" rtlCol="0">
            <a:spAutoFit/>
          </a:bodyPr>
          <a:lstStyle/>
          <a:p>
            <a:r>
              <a:rPr lang="en-US" dirty="0"/>
              <a:t>* </a:t>
            </a:r>
            <a:r>
              <a:rPr lang="en-US" sz="1400" dirty="0">
                <a:latin typeface="Arial" panose="020B0604020202020204" pitchFamily="34" charset="0"/>
                <a:cs typeface="Arial" panose="020B0604020202020204" pitchFamily="34" charset="0"/>
              </a:rPr>
              <a:t>TPC/Two-Gamma Collaboration, Phys. Rev. Lett. 61 (1988) 1263</a:t>
            </a:r>
          </a:p>
        </p:txBody>
      </p:sp>
      <p:sp>
        <p:nvSpPr>
          <p:cNvPr id="6" name="CaixaDeTexto 5">
            <a:extLst>
              <a:ext uri="{FF2B5EF4-FFF2-40B4-BE49-F238E27FC236}">
                <a16:creationId xmlns:a16="http://schemas.microsoft.com/office/drawing/2014/main" id="{834625B4-C3D6-A780-5980-73D9D4CF40CB}"/>
              </a:ext>
            </a:extLst>
          </p:cNvPr>
          <p:cNvSpPr txBox="1"/>
          <p:nvPr/>
        </p:nvSpPr>
        <p:spPr>
          <a:xfrm>
            <a:off x="8436989" y="4685121"/>
            <a:ext cx="595035" cy="369332"/>
          </a:xfrm>
          <a:prstGeom prst="rect">
            <a:avLst/>
          </a:prstGeom>
          <a:noFill/>
        </p:spPr>
        <p:txBody>
          <a:bodyPr wrap="none" rtlCol="0">
            <a:spAutoFit/>
          </a:bodyPr>
          <a:lstStyle/>
          <a:p>
            <a:r>
              <a:rPr lang="en-US"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MIP</a:t>
            </a:r>
          </a:p>
        </p:txBody>
      </p:sp>
      <p:sp>
        <p:nvSpPr>
          <p:cNvPr id="4" name="Espaço Reservado para Número de Slide 3">
            <a:extLst>
              <a:ext uri="{FF2B5EF4-FFF2-40B4-BE49-F238E27FC236}">
                <a16:creationId xmlns:a16="http://schemas.microsoft.com/office/drawing/2014/main" id="{81FB5F10-90C4-BABB-0054-3B6AE046E048}"/>
              </a:ext>
            </a:extLst>
          </p:cNvPr>
          <p:cNvSpPr>
            <a:spLocks noGrp="1"/>
          </p:cNvSpPr>
          <p:nvPr>
            <p:ph type="sldNum" sz="quarter" idx="12"/>
          </p:nvPr>
        </p:nvSpPr>
        <p:spPr>
          <a:xfrm>
            <a:off x="9448800" y="6289037"/>
            <a:ext cx="2743200" cy="365125"/>
          </a:xfrm>
        </p:spPr>
        <p:txBody>
          <a:bodyPr/>
          <a:lstStyle/>
          <a:p>
            <a:fld id="{F0469B45-E903-4573-A216-0BD6694B90F6}" type="slidenum">
              <a:rPr lang="pt-BR" sz="2000" smtClean="0">
                <a:latin typeface="Arial" panose="020B0604020202020204" pitchFamily="34" charset="0"/>
                <a:cs typeface="Arial" panose="020B0604020202020204" pitchFamily="34" charset="0"/>
              </a:rPr>
              <a:pPr/>
              <a:t>20</a:t>
            </a:fld>
            <a:endParaRPr lang="pt-BR"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5238700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B57555-CED7-B1E5-A108-5D468DFC16B1}"/>
              </a:ext>
            </a:extLst>
          </p:cNvPr>
          <p:cNvSpPr>
            <a:spLocks noGrp="1"/>
          </p:cNvSpPr>
          <p:nvPr>
            <p:ph type="title"/>
          </p:nvPr>
        </p:nvSpPr>
        <p:spPr>
          <a:xfrm>
            <a:off x="134816" y="274690"/>
            <a:ext cx="11780664" cy="1101725"/>
          </a:xfrm>
        </p:spPr>
        <p:txBody>
          <a:bodyPr>
            <a:normAutofit/>
          </a:bodyPr>
          <a:lstStyle/>
          <a:p>
            <a:r>
              <a:rPr lang="en-US" sz="3600" b="1" dirty="0"/>
              <a:t>Discoveries and Developments in the 1930’s: Theory</a:t>
            </a:r>
          </a:p>
        </p:txBody>
      </p:sp>
      <p:sp>
        <p:nvSpPr>
          <p:cNvPr id="3" name="Espaço Reservado para Conteúdo 2">
            <a:extLst>
              <a:ext uri="{FF2B5EF4-FFF2-40B4-BE49-F238E27FC236}">
                <a16:creationId xmlns:a16="http://schemas.microsoft.com/office/drawing/2014/main" id="{FBD8AD78-2478-F43C-C040-EF52EE1EF6D2}"/>
              </a:ext>
            </a:extLst>
          </p:cNvPr>
          <p:cNvSpPr>
            <a:spLocks noGrp="1"/>
          </p:cNvSpPr>
          <p:nvPr>
            <p:ph idx="1"/>
          </p:nvPr>
        </p:nvSpPr>
        <p:spPr>
          <a:xfrm>
            <a:off x="838200" y="1825625"/>
            <a:ext cx="8315848" cy="3489325"/>
          </a:xfrm>
        </p:spPr>
        <p:txBody>
          <a:bodyPr>
            <a:normAutofit/>
          </a:bodyPr>
          <a:lstStyle/>
          <a:p>
            <a:pPr>
              <a:lnSpc>
                <a:spcPct val="130000"/>
              </a:lnSpc>
              <a:spcAft>
                <a:spcPts val="1200"/>
              </a:spcAft>
              <a:buSzPct val="150000"/>
            </a:pPr>
            <a:r>
              <a:rPr lang="en-US" sz="2000" dirty="0">
                <a:latin typeface="Arial" panose="020B0604020202020204" pitchFamily="34" charset="0"/>
                <a:cs typeface="Arial" panose="020B0604020202020204" pitchFamily="34" charset="0"/>
              </a:rPr>
              <a:t>In 1935, Hideki Yukawa predicted the existence of a particle mass intermediate of those of the electron and the proton. </a:t>
            </a:r>
          </a:p>
          <a:p>
            <a:pPr>
              <a:lnSpc>
                <a:spcPct val="130000"/>
              </a:lnSpc>
              <a:spcAft>
                <a:spcPts val="1200"/>
              </a:spcAft>
              <a:buSzPct val="150000"/>
            </a:pPr>
            <a:r>
              <a:rPr lang="en-US" sz="2000" dirty="0">
                <a:latin typeface="Arial" panose="020B0604020202020204" pitchFamily="34" charset="0"/>
                <a:cs typeface="Arial" panose="020B0604020202020204" pitchFamily="34" charset="0"/>
              </a:rPr>
              <a:t>This particle was supposed to be the carrier of the nuclear force, in close analogy to the photon's role as the electromagnetic force's intermediator.</a:t>
            </a:r>
          </a:p>
          <a:p>
            <a:pPr>
              <a:lnSpc>
                <a:spcPct val="130000"/>
              </a:lnSpc>
              <a:spcAft>
                <a:spcPts val="1200"/>
              </a:spcAft>
              <a:buSzPct val="150000"/>
            </a:pPr>
            <a:r>
              <a:rPr lang="en-US" sz="2000" dirty="0">
                <a:latin typeface="Arial" panose="020B0604020202020204" pitchFamily="34" charset="0"/>
                <a:cs typeface="Arial" panose="020B0604020202020204" pitchFamily="34" charset="0"/>
              </a:rPr>
              <a:t>From the range of nuclear forces of  </a:t>
            </a:r>
            <a:r>
              <a:rPr lang="en-US" sz="2000" dirty="0">
                <a:latin typeface="Arial" panose="020B0604020202020204" pitchFamily="34" charset="0"/>
                <a:cs typeface="Arial" panose="020B0604020202020204" pitchFamily="34" charset="0"/>
                <a:sym typeface="Symbol" panose="05050102010706020507" pitchFamily="18" charset="2"/>
              </a:rPr>
              <a:t>1 </a:t>
            </a:r>
            <a:r>
              <a:rPr lang="en-US" sz="2000" dirty="0" err="1">
                <a:latin typeface="Arial" panose="020B0604020202020204" pitchFamily="34" charset="0"/>
                <a:cs typeface="Arial" panose="020B0604020202020204" pitchFamily="34" charset="0"/>
                <a:sym typeface="Symbol" panose="05050102010706020507" pitchFamily="18" charset="2"/>
              </a:rPr>
              <a:t>fm</a:t>
            </a:r>
            <a:r>
              <a:rPr lang="en-US" sz="2000" dirty="0">
                <a:latin typeface="Arial" panose="020B0604020202020204" pitchFamily="34" charset="0"/>
                <a:cs typeface="Arial" panose="020B0604020202020204" pitchFamily="34" charset="0"/>
              </a:rPr>
              <a:t>, Yukawa could estimate its mass to be about 200 MeV/</a:t>
            </a:r>
            <a:r>
              <a:rPr lang="en-US" sz="2000" i="1" dirty="0">
                <a:latin typeface="Times New Roman" panose="02020603050405020304" pitchFamily="18" charset="0"/>
                <a:cs typeface="Times New Roman" panose="02020603050405020304" pitchFamily="18" charset="0"/>
              </a:rPr>
              <a:t>c</a:t>
            </a:r>
            <a:r>
              <a:rPr lang="en-US" sz="2000" baseline="30000" dirty="0">
                <a:latin typeface="Times New Roman" panose="02020603050405020304" pitchFamily="18" charset="0"/>
                <a:cs typeface="Times New Roman" panose="02020603050405020304" pitchFamily="18" charset="0"/>
              </a:rPr>
              <a:t>2</a:t>
            </a:r>
            <a:r>
              <a:rPr lang="en-US" sz="2000" dirty="0">
                <a:latin typeface="Arial" panose="020B0604020202020204" pitchFamily="34" charset="0"/>
                <a:cs typeface="Arial" panose="020B0604020202020204" pitchFamily="34" charset="0"/>
              </a:rPr>
              <a:t>. </a:t>
            </a:r>
          </a:p>
        </p:txBody>
      </p:sp>
      <p:sp>
        <p:nvSpPr>
          <p:cNvPr id="4" name="Espaço Reservado para Número de Slide 3">
            <a:extLst>
              <a:ext uri="{FF2B5EF4-FFF2-40B4-BE49-F238E27FC236}">
                <a16:creationId xmlns:a16="http://schemas.microsoft.com/office/drawing/2014/main" id="{34217A99-1D3E-07D0-3149-46A7D9BA14EF}"/>
              </a:ext>
            </a:extLst>
          </p:cNvPr>
          <p:cNvSpPr>
            <a:spLocks noGrp="1"/>
          </p:cNvSpPr>
          <p:nvPr>
            <p:ph type="sldNum" sz="quarter" idx="12"/>
          </p:nvPr>
        </p:nvSpPr>
        <p:spPr/>
        <p:txBody>
          <a:bodyPr/>
          <a:lstStyle/>
          <a:p>
            <a:fld id="{F0469B45-E903-4573-A216-0BD6694B90F6}" type="slidenum">
              <a:rPr lang="pt-BR" sz="2000" smtClean="0">
                <a:latin typeface="Arial" panose="020B0604020202020204" pitchFamily="34" charset="0"/>
                <a:cs typeface="Arial" panose="020B0604020202020204" pitchFamily="34" charset="0"/>
              </a:rPr>
              <a:pPr/>
              <a:t>21</a:t>
            </a:fld>
            <a:endParaRPr lang="pt-BR" sz="2000" dirty="0">
              <a:latin typeface="Arial" panose="020B0604020202020204" pitchFamily="34" charset="0"/>
              <a:cs typeface="Arial" panose="020B0604020202020204" pitchFamily="34" charset="0"/>
            </a:endParaRPr>
          </a:p>
        </p:txBody>
      </p:sp>
      <p:pic>
        <p:nvPicPr>
          <p:cNvPr id="2050" name="Picture 2" descr="Hideki Yukawa – Wikipédia, a enciclopédia livre">
            <a:extLst>
              <a:ext uri="{FF2B5EF4-FFF2-40B4-BE49-F238E27FC236}">
                <a16:creationId xmlns:a16="http://schemas.microsoft.com/office/drawing/2014/main" id="{930E4721-3E81-55C4-73C9-06452EAEA33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434339" y="1919235"/>
            <a:ext cx="2350814" cy="32908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663318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903F7769-A034-6EF4-EDA3-B4A510BD8004}"/>
              </a:ext>
            </a:extLst>
          </p:cNvPr>
          <p:cNvSpPr>
            <a:spLocks noGrp="1"/>
          </p:cNvSpPr>
          <p:nvPr>
            <p:ph idx="1"/>
          </p:nvPr>
        </p:nvSpPr>
        <p:spPr>
          <a:xfrm>
            <a:off x="838200" y="1505113"/>
            <a:ext cx="10515600" cy="5121929"/>
          </a:xfrm>
        </p:spPr>
        <p:txBody>
          <a:bodyPr>
            <a:normAutofit/>
          </a:bodyPr>
          <a:lstStyle/>
          <a:p>
            <a:pPr>
              <a:lnSpc>
                <a:spcPct val="130000"/>
              </a:lnSpc>
              <a:buSzPct val="150000"/>
            </a:pPr>
            <a:r>
              <a:rPr lang="en-US" sz="2000" dirty="0">
                <a:latin typeface="Arial" panose="020B0604020202020204" pitchFamily="34" charset="0"/>
                <a:cs typeface="Arial" panose="020B0604020202020204" pitchFamily="34" charset="0"/>
              </a:rPr>
              <a:t>Cosmic rays were studied primarily with cloud chambers (used for tracking) and Geiger counters (used for trigger and veto). </a:t>
            </a:r>
          </a:p>
          <a:p>
            <a:pPr>
              <a:lnSpc>
                <a:spcPct val="130000"/>
              </a:lnSpc>
              <a:buClr>
                <a:schemeClr val="tx1"/>
              </a:buClr>
              <a:buSzPct val="150000"/>
            </a:pPr>
            <a:r>
              <a:rPr lang="en-US" sz="20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Bothe and Kolhörster, Rossi, </a:t>
            </a:r>
            <a:r>
              <a:rPr lang="en-US" sz="2000" b="0" i="0" u="none" strike="noStrike" baseline="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Blackett and Occhialini</a:t>
            </a:r>
            <a:r>
              <a:rPr lang="en-US" sz="2000" b="0" i="0" u="none" strike="noStrike" baseline="0" dirty="0">
                <a:latin typeface="Arial" panose="020B0604020202020204" pitchFamily="34" charset="0"/>
                <a:cs typeface="Arial" panose="020B0604020202020204" pitchFamily="34" charset="0"/>
              </a:rPr>
              <a:t>,</a:t>
            </a:r>
            <a:r>
              <a:rPr lang="en-US" sz="2000" b="0" i="0" u="none" strike="noStrike" baseline="0" dirty="0">
                <a:solidFill>
                  <a:srgbClr val="131413"/>
                </a:solidFill>
                <a:latin typeface="Arial" panose="020B0604020202020204" pitchFamily="34" charset="0"/>
                <a:cs typeface="Arial" panose="020B0604020202020204" pitchFamily="34" charset="0"/>
              </a:rPr>
              <a:t> among others, contributed with the development of the </a:t>
            </a:r>
            <a:r>
              <a:rPr lang="en-US" sz="2000" b="0" i="0" u="none" strike="noStrike" baseline="0" dirty="0">
                <a:latin typeface="Arial" panose="020B0604020202020204" pitchFamily="34" charset="0"/>
                <a:cs typeface="Arial" panose="020B0604020202020204" pitchFamily="34" charset="0"/>
              </a:rPr>
              <a:t>coincidence and anticoincidence techniques</a:t>
            </a:r>
            <a:r>
              <a:rPr lang="en-US" sz="2000" b="0" i="0" u="none" strike="noStrike" baseline="0" dirty="0">
                <a:solidFill>
                  <a:srgbClr val="131413"/>
                </a:solidFill>
                <a:latin typeface="Arial" panose="020B0604020202020204" pitchFamily="34" charset="0"/>
                <a:cs typeface="Arial" panose="020B0604020202020204" pitchFamily="34" charset="0"/>
              </a:rPr>
              <a:t>, leading to the observation of cosmic-ray showers and other discoveries. </a:t>
            </a:r>
          </a:p>
          <a:p>
            <a:pPr>
              <a:lnSpc>
                <a:spcPct val="130000"/>
              </a:lnSpc>
              <a:buSzPct val="150000"/>
            </a:pPr>
            <a:r>
              <a:rPr lang="en-US" sz="2000" dirty="0">
                <a:solidFill>
                  <a:srgbClr val="131413"/>
                </a:solidFill>
                <a:latin typeface="Arial" panose="020B0604020202020204" pitchFamily="34" charset="0"/>
                <a:cs typeface="Arial" panose="020B0604020202020204" pitchFamily="34" charset="0"/>
              </a:rPr>
              <a:t>In 1937, </a:t>
            </a:r>
            <a:r>
              <a:rPr lang="en-US" sz="20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Anderson and Neddermeyer </a:t>
            </a:r>
            <a:r>
              <a:rPr lang="en-US" sz="2000" dirty="0">
                <a:latin typeface="Arial" panose="020B0604020202020204" pitchFamily="34" charset="0"/>
                <a:cs typeface="Arial" panose="020B0604020202020204" pitchFamily="34" charset="0"/>
              </a:rPr>
              <a:t>and,</a:t>
            </a:r>
            <a:r>
              <a:rPr lang="en-US" sz="20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at nearly the same time, </a:t>
            </a:r>
            <a:r>
              <a:rPr lang="en-US" sz="20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Street and Stevenson </a:t>
            </a:r>
            <a:r>
              <a:rPr lang="en-US" sz="2000" dirty="0">
                <a:latin typeface="Arial" panose="020B0604020202020204" pitchFamily="34" charset="0"/>
                <a:cs typeface="Arial" panose="020B0604020202020204" pitchFamily="34" charset="0"/>
              </a:rPr>
              <a:t>reported the observation of particles with an intermediary mass between those of the electron and the proton and highly “penetrating”. Their experiments used cloud chambers and cosmic-ray particles.</a:t>
            </a:r>
          </a:p>
          <a:p>
            <a:pPr>
              <a:lnSpc>
                <a:spcPct val="130000"/>
              </a:lnSpc>
              <a:buSzPct val="150000"/>
            </a:pPr>
            <a:r>
              <a:rPr lang="en-US" sz="2000" dirty="0">
                <a:latin typeface="Arial" panose="020B0604020202020204" pitchFamily="34" charset="0"/>
                <a:cs typeface="Arial" panose="020B0604020202020204" pitchFamily="34" charset="0"/>
              </a:rPr>
              <a:t>The crude estimates of the masses were </a:t>
            </a:r>
            <a:r>
              <a:rPr lang="en-US" sz="22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130</a:t>
            </a:r>
            <a:r>
              <a:rPr lang="en-US" sz="2200" i="1"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m</a:t>
            </a:r>
            <a:r>
              <a:rPr lang="en-US" sz="2200" i="1" baseline="-250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e</a:t>
            </a:r>
            <a:r>
              <a:rPr lang="en-US" sz="2200" dirty="0">
                <a:solidFill>
                  <a:srgbClr val="C0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a:t>
            </a:r>
            <a:r>
              <a:rPr lang="en-US" sz="2200" dirty="0">
                <a:latin typeface="Times New Roman" panose="02020603050405020304" pitchFamily="18" charset="0"/>
                <a:cs typeface="Times New Roman" panose="02020603050405020304" pitchFamily="18" charset="0"/>
              </a:rPr>
              <a:t> </a:t>
            </a:r>
          </a:p>
          <a:p>
            <a:pPr>
              <a:lnSpc>
                <a:spcPct val="130000"/>
              </a:lnSpc>
              <a:buSzPct val="150000"/>
            </a:pPr>
            <a:r>
              <a:rPr lang="en-US" sz="20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Could the observed particle be the meson predicted by Yukawa? </a:t>
            </a:r>
          </a:p>
        </p:txBody>
      </p:sp>
      <p:sp>
        <p:nvSpPr>
          <p:cNvPr id="4" name="Espaço Reservado para Número de Slide 3">
            <a:extLst>
              <a:ext uri="{FF2B5EF4-FFF2-40B4-BE49-F238E27FC236}">
                <a16:creationId xmlns:a16="http://schemas.microsoft.com/office/drawing/2014/main" id="{444210FA-F268-E277-6C69-2FC00EC844C2}"/>
              </a:ext>
            </a:extLst>
          </p:cNvPr>
          <p:cNvSpPr>
            <a:spLocks noGrp="1"/>
          </p:cNvSpPr>
          <p:nvPr>
            <p:ph type="sldNum" sz="quarter" idx="12"/>
          </p:nvPr>
        </p:nvSpPr>
        <p:spPr/>
        <p:txBody>
          <a:bodyPr/>
          <a:lstStyle/>
          <a:p>
            <a:fld id="{F0469B45-E903-4573-A216-0BD6694B90F6}" type="slidenum">
              <a:rPr lang="pt-BR" sz="2000" smtClean="0">
                <a:latin typeface="Arial" panose="020B0604020202020204" pitchFamily="34" charset="0"/>
                <a:cs typeface="Arial" panose="020B0604020202020204" pitchFamily="34" charset="0"/>
              </a:rPr>
              <a:pPr/>
              <a:t>22</a:t>
            </a:fld>
            <a:endParaRPr lang="pt-BR" sz="2000" dirty="0">
              <a:latin typeface="Arial" panose="020B0604020202020204" pitchFamily="34" charset="0"/>
              <a:cs typeface="Arial" panose="020B0604020202020204" pitchFamily="34" charset="0"/>
            </a:endParaRPr>
          </a:p>
        </p:txBody>
      </p:sp>
      <p:sp>
        <p:nvSpPr>
          <p:cNvPr id="6" name="Título 1">
            <a:extLst>
              <a:ext uri="{FF2B5EF4-FFF2-40B4-BE49-F238E27FC236}">
                <a16:creationId xmlns:a16="http://schemas.microsoft.com/office/drawing/2014/main" id="{7C8BB775-467B-68E6-5A5A-C6289F8B6D82}"/>
              </a:ext>
            </a:extLst>
          </p:cNvPr>
          <p:cNvSpPr txBox="1">
            <a:spLocks/>
          </p:cNvSpPr>
          <p:nvPr/>
        </p:nvSpPr>
        <p:spPr>
          <a:xfrm>
            <a:off x="134816" y="274691"/>
            <a:ext cx="11780664" cy="79996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r>
              <a:rPr lang="en-US" sz="3200" b="1" dirty="0"/>
              <a:t>Discoveries and Developments in the 1930’s: Experiments</a:t>
            </a:r>
          </a:p>
        </p:txBody>
      </p:sp>
    </p:spTree>
    <p:extLst>
      <p:ext uri="{BB962C8B-B14F-4D97-AF65-F5344CB8AC3E}">
        <p14:creationId xmlns:p14="http://schemas.microsoft.com/office/powerpoint/2010/main" val="41249987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C47AD5-061F-6621-300D-7F92E8E31F7B}"/>
              </a:ext>
            </a:extLst>
          </p:cNvPr>
          <p:cNvSpPr>
            <a:spLocks noGrp="1"/>
          </p:cNvSpPr>
          <p:nvPr>
            <p:ph type="title"/>
          </p:nvPr>
        </p:nvSpPr>
        <p:spPr>
          <a:xfrm>
            <a:off x="289088" y="374552"/>
            <a:ext cx="11613823" cy="1101725"/>
          </a:xfrm>
        </p:spPr>
        <p:txBody>
          <a:bodyPr>
            <a:noAutofit/>
          </a:bodyPr>
          <a:lstStyle/>
          <a:p>
            <a:r>
              <a:rPr lang="en-US" sz="3200" b="1" dirty="0"/>
              <a:t>Discoveries and Developments in the 1930’s: Experiments</a:t>
            </a:r>
            <a:br>
              <a:rPr lang="en-US" sz="3200" b="1" dirty="0"/>
            </a:br>
            <a:endParaRPr lang="en-US" sz="3200" dirty="0"/>
          </a:p>
        </p:txBody>
      </p:sp>
      <p:sp>
        <p:nvSpPr>
          <p:cNvPr id="3" name="Espaço Reservado para Conteúdo 2">
            <a:extLst>
              <a:ext uri="{FF2B5EF4-FFF2-40B4-BE49-F238E27FC236}">
                <a16:creationId xmlns:a16="http://schemas.microsoft.com/office/drawing/2014/main" id="{DA7BD185-CA9B-913D-A30C-4B9B4B5C1B3A}"/>
              </a:ext>
            </a:extLst>
          </p:cNvPr>
          <p:cNvSpPr>
            <a:spLocks noGrp="1"/>
          </p:cNvSpPr>
          <p:nvPr>
            <p:ph idx="1"/>
          </p:nvPr>
        </p:nvSpPr>
        <p:spPr>
          <a:xfrm>
            <a:off x="904188" y="1495686"/>
            <a:ext cx="10515600" cy="4351338"/>
          </a:xfrm>
        </p:spPr>
        <p:txBody>
          <a:bodyPr>
            <a:normAutofit/>
          </a:bodyPr>
          <a:lstStyle/>
          <a:p>
            <a:pPr>
              <a:lnSpc>
                <a:spcPct val="130000"/>
              </a:lnSpc>
              <a:buSzPct val="150000"/>
            </a:pPr>
            <a:r>
              <a:rPr lang="en-US" sz="2000" dirty="0">
                <a:latin typeface="Arial" panose="020B0604020202020204" pitchFamily="34" charset="0"/>
                <a:cs typeface="Arial" panose="020B0604020202020204" pitchFamily="34" charset="0"/>
              </a:rPr>
              <a:t>In 1946, </a:t>
            </a:r>
            <a:r>
              <a:rPr lang="en-US" sz="2000" dirty="0" err="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Conversi</a:t>
            </a:r>
            <a:r>
              <a:rPr lang="en-US" sz="20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Pancini and Piccioni </a:t>
            </a:r>
            <a:r>
              <a:rPr lang="en-US" sz="2000" dirty="0">
                <a:latin typeface="Arial" panose="020B0604020202020204" pitchFamily="34" charset="0"/>
                <a:cs typeface="Arial" panose="020B0604020202020204" pitchFamily="34" charset="0"/>
              </a:rPr>
              <a:t>investigated in depth the decays of the positive and negative particles that came to rest in various materials. </a:t>
            </a:r>
          </a:p>
          <a:p>
            <a:pPr>
              <a:lnSpc>
                <a:spcPct val="130000"/>
              </a:lnSpc>
              <a:buSzPct val="150000"/>
            </a:pPr>
            <a:r>
              <a:rPr lang="en-US" sz="2000" dirty="0">
                <a:latin typeface="Arial" panose="020B0604020202020204" pitchFamily="34" charset="0"/>
                <a:cs typeface="Arial" panose="020B0604020202020204" pitchFamily="34" charset="0"/>
              </a:rPr>
              <a:t>They selected either positive or negative penetrating particles from cosmic rays and studied whether they decay or not when stopped in the material.</a:t>
            </a:r>
          </a:p>
          <a:p>
            <a:pPr>
              <a:lnSpc>
                <a:spcPct val="130000"/>
              </a:lnSpc>
              <a:buSzPct val="150000"/>
            </a:pPr>
            <a:r>
              <a:rPr lang="en-US" sz="2000" dirty="0">
                <a:latin typeface="Arial" panose="020B0604020202020204" pitchFamily="34" charset="0"/>
                <a:cs typeface="Arial" panose="020B0604020202020204" pitchFamily="34" charset="0"/>
              </a:rPr>
              <a:t>They observed that the positive particles would decay (confirming earlier predictions of Tomonaga and Araki for these particles). Negative particles would decay in carbon but be absorbed in iron, contrary to what was expected by the Japanese. </a:t>
            </a:r>
          </a:p>
          <a:p>
            <a:pPr>
              <a:lnSpc>
                <a:spcPct val="130000"/>
              </a:lnSpc>
              <a:buSzPct val="150000"/>
            </a:pPr>
            <a:r>
              <a:rPr lang="en-US" sz="2000" dirty="0">
                <a:latin typeface="Arial" panose="020B0604020202020204" pitchFamily="34" charset="0"/>
                <a:cs typeface="Arial" panose="020B0604020202020204" pitchFamily="34" charset="0"/>
              </a:rPr>
              <a:t>These results put in doubt that the penetrating particles were the meson of Yukawa.</a:t>
            </a:r>
          </a:p>
        </p:txBody>
      </p:sp>
      <p:sp>
        <p:nvSpPr>
          <p:cNvPr id="4" name="Espaço Reservado para Número de Slide 3">
            <a:extLst>
              <a:ext uri="{FF2B5EF4-FFF2-40B4-BE49-F238E27FC236}">
                <a16:creationId xmlns:a16="http://schemas.microsoft.com/office/drawing/2014/main" id="{E80F183B-0BAF-1F9E-0300-9D6D0C815F62}"/>
              </a:ext>
            </a:extLst>
          </p:cNvPr>
          <p:cNvSpPr>
            <a:spLocks noGrp="1"/>
          </p:cNvSpPr>
          <p:nvPr>
            <p:ph type="sldNum" sz="quarter" idx="12"/>
          </p:nvPr>
        </p:nvSpPr>
        <p:spPr/>
        <p:txBody>
          <a:bodyPr/>
          <a:lstStyle/>
          <a:p>
            <a:fld id="{F0469B45-E903-4573-A216-0BD6694B90F6}" type="slidenum">
              <a:rPr lang="pt-BR" sz="2000" smtClean="0">
                <a:latin typeface="Arial" panose="020B0604020202020204" pitchFamily="34" charset="0"/>
                <a:cs typeface="Arial" panose="020B0604020202020204" pitchFamily="34" charset="0"/>
              </a:rPr>
              <a:pPr/>
              <a:t>23</a:t>
            </a:fld>
            <a:endParaRPr lang="pt-BR"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325393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BD0D7E-D007-3C80-1F9A-1500E8F6537F}"/>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BFE5F2EA-3C9E-EF0D-0741-0596E628E922}"/>
              </a:ext>
            </a:extLst>
          </p:cNvPr>
          <p:cNvSpPr>
            <a:spLocks noGrp="1"/>
          </p:cNvSpPr>
          <p:nvPr>
            <p:ph type="title"/>
          </p:nvPr>
        </p:nvSpPr>
        <p:spPr>
          <a:xfrm>
            <a:off x="838200" y="450851"/>
            <a:ext cx="10515600" cy="586982"/>
          </a:xfrm>
        </p:spPr>
        <p:txBody>
          <a:bodyPr>
            <a:normAutofit/>
          </a:bodyPr>
          <a:lstStyle/>
          <a:p>
            <a:r>
              <a:rPr lang="en-US" sz="3600" b="1" noProof="0" dirty="0"/>
              <a:t>Nuclear Emulsions</a:t>
            </a:r>
          </a:p>
        </p:txBody>
      </p:sp>
      <p:sp>
        <p:nvSpPr>
          <p:cNvPr id="3" name="Espaço Reservado para Conteúdo 2">
            <a:extLst>
              <a:ext uri="{FF2B5EF4-FFF2-40B4-BE49-F238E27FC236}">
                <a16:creationId xmlns:a16="http://schemas.microsoft.com/office/drawing/2014/main" id="{A7EFA608-F14A-038B-B02B-864C5484104D}"/>
              </a:ext>
            </a:extLst>
          </p:cNvPr>
          <p:cNvSpPr>
            <a:spLocks noGrp="1"/>
          </p:cNvSpPr>
          <p:nvPr>
            <p:ph idx="1"/>
          </p:nvPr>
        </p:nvSpPr>
        <p:spPr>
          <a:xfrm>
            <a:off x="838200" y="1382564"/>
            <a:ext cx="10515600" cy="4989955"/>
          </a:xfrm>
        </p:spPr>
        <p:txBody>
          <a:bodyPr>
            <a:normAutofit fontScale="92500" lnSpcReduction="20000"/>
          </a:bodyPr>
          <a:lstStyle/>
          <a:p>
            <a:pPr>
              <a:lnSpc>
                <a:spcPct val="150000"/>
              </a:lnSpc>
              <a:buSzPct val="150000"/>
            </a:pPr>
            <a:r>
              <a:rPr lang="en-US" sz="2000" noProof="0" dirty="0">
                <a:effectLst/>
                <a:latin typeface="Arial" panose="020B0604020202020204" pitchFamily="34" charset="0"/>
                <a:cs typeface="Arial" panose="020B0604020202020204" pitchFamily="34" charset="0"/>
              </a:rPr>
              <a:t>Nuclear emulsions were explored mainly from 1930 onwards. </a:t>
            </a:r>
          </a:p>
          <a:p>
            <a:pPr>
              <a:lnSpc>
                <a:spcPct val="150000"/>
              </a:lnSpc>
              <a:buSzPct val="150000"/>
            </a:pPr>
            <a:r>
              <a:rPr lang="en-US" sz="2000" noProof="0" dirty="0">
                <a:latin typeface="Arial" panose="020B0604020202020204" pitchFamily="34" charset="0"/>
                <a:cs typeface="Arial" panose="020B0604020202020204" pitchFamily="34" charset="0"/>
              </a:rPr>
              <a:t>One of the pioneers in using </a:t>
            </a:r>
            <a:r>
              <a:rPr lang="en-US" sz="2000" noProof="0" dirty="0">
                <a:effectLst/>
                <a:latin typeface="Arial" panose="020B0604020202020204" pitchFamily="34" charset="0"/>
                <a:ea typeface="Aptos" panose="020B0004020202020204" pitchFamily="34" charset="0"/>
                <a:cs typeface="Arial" panose="020B0604020202020204" pitchFamily="34" charset="0"/>
              </a:rPr>
              <a:t>photographic methods to image</a:t>
            </a:r>
          </a:p>
          <a:p>
            <a:pPr marL="0" indent="0">
              <a:lnSpc>
                <a:spcPct val="150000"/>
              </a:lnSpc>
              <a:buSzPct val="150000"/>
              <a:buNone/>
            </a:pPr>
            <a:r>
              <a:rPr lang="en-US" sz="2000" noProof="0" dirty="0">
                <a:effectLst/>
                <a:latin typeface="Arial" panose="020B0604020202020204" pitchFamily="34" charset="0"/>
                <a:ea typeface="Aptos" panose="020B0004020202020204" pitchFamily="34" charset="0"/>
                <a:cs typeface="Arial" panose="020B0604020202020204" pitchFamily="34" charset="0"/>
              </a:rPr>
              <a:t>    high-energy nuclear particles and events </a:t>
            </a:r>
            <a:r>
              <a:rPr lang="en-US" sz="2000" noProof="0" dirty="0">
                <a:latin typeface="Arial" panose="020B0604020202020204" pitchFamily="34" charset="0"/>
                <a:cs typeface="Arial" panose="020B0604020202020204" pitchFamily="34" charset="0"/>
              </a:rPr>
              <a:t>was </a:t>
            </a:r>
            <a:r>
              <a:rPr lang="en-US" sz="20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Marietta Blau</a:t>
            </a:r>
            <a:r>
              <a:rPr lang="en-US" sz="2000" noProof="0" dirty="0">
                <a:latin typeface="Arial" panose="020B0604020202020204" pitchFamily="34" charset="0"/>
                <a:cs typeface="Arial" panose="020B0604020202020204" pitchFamily="34" charset="0"/>
              </a:rPr>
              <a:t> in Austria. </a:t>
            </a:r>
          </a:p>
          <a:p>
            <a:pPr>
              <a:lnSpc>
                <a:spcPct val="150000"/>
              </a:lnSpc>
              <a:buSzPct val="150000"/>
            </a:pPr>
            <a:r>
              <a:rPr lang="en-US" sz="2000" noProof="0" dirty="0">
                <a:effectLst/>
                <a:latin typeface="Arial" panose="020B0604020202020204" pitchFamily="34" charset="0"/>
                <a:ea typeface="Aptos" panose="020B0004020202020204" pitchFamily="34" charset="0"/>
                <a:cs typeface="Arial" panose="020B0604020202020204" pitchFamily="34" charset="0"/>
              </a:rPr>
              <a:t>In 1937, she and her former student </a:t>
            </a:r>
            <a:r>
              <a:rPr lang="en-US" sz="2000" noProof="0" dirty="0">
                <a:solidFill>
                  <a:srgbClr val="C00000"/>
                </a:solidFill>
                <a:effectLst>
                  <a:outerShdw blurRad="38100" dist="38100" dir="2700000" algn="tl">
                    <a:srgbClr val="000000">
                      <a:alpha val="43137"/>
                    </a:srgbClr>
                  </a:outerShdw>
                </a:effectLst>
                <a:latin typeface="Arial" panose="020B0604020202020204" pitchFamily="34" charset="0"/>
                <a:ea typeface="Aptos" panose="020B0004020202020204" pitchFamily="34" charset="0"/>
                <a:cs typeface="Arial" panose="020B0604020202020204" pitchFamily="34" charset="0"/>
              </a:rPr>
              <a:t>Hertha </a:t>
            </a:r>
            <a:r>
              <a:rPr lang="en-US" sz="2000" noProof="0" dirty="0" err="1">
                <a:solidFill>
                  <a:srgbClr val="C00000"/>
                </a:solidFill>
                <a:effectLst>
                  <a:outerShdw blurRad="38100" dist="38100" dir="2700000" algn="tl">
                    <a:srgbClr val="000000">
                      <a:alpha val="43137"/>
                    </a:srgbClr>
                  </a:outerShdw>
                </a:effectLst>
                <a:latin typeface="Arial" panose="020B0604020202020204" pitchFamily="34" charset="0"/>
                <a:ea typeface="Aptos" panose="020B0004020202020204" pitchFamily="34" charset="0"/>
                <a:cs typeface="Arial" panose="020B0604020202020204" pitchFamily="34" charset="0"/>
              </a:rPr>
              <a:t>Wambacher</a:t>
            </a:r>
            <a:r>
              <a:rPr lang="en-US" sz="2000" noProof="0" dirty="0">
                <a:effectLst/>
                <a:latin typeface="Arial" panose="020B0604020202020204" pitchFamily="34" charset="0"/>
                <a:ea typeface="Aptos" panose="020B0004020202020204" pitchFamily="34" charset="0"/>
                <a:cs typeface="Arial" panose="020B0604020202020204" pitchFamily="34" charset="0"/>
              </a:rPr>
              <a:t> were the first to observe </a:t>
            </a:r>
            <a:r>
              <a:rPr lang="en-US" sz="2000" noProof="0" dirty="0">
                <a:solidFill>
                  <a:srgbClr val="C00000"/>
                </a:solidFill>
                <a:effectLst>
                  <a:outerShdw blurRad="38100" dist="38100" dir="2700000" algn="tl">
                    <a:srgbClr val="000000">
                      <a:alpha val="43137"/>
                    </a:srgbClr>
                  </a:outerShdw>
                </a:effectLst>
                <a:latin typeface="Arial" panose="020B0604020202020204" pitchFamily="34" charset="0"/>
                <a:ea typeface="Aptos" panose="020B0004020202020204" pitchFamily="34" charset="0"/>
                <a:cs typeface="Arial" panose="020B0604020202020204" pitchFamily="34" charset="0"/>
              </a:rPr>
              <a:t>“disintegration stars” :  </a:t>
            </a:r>
            <a:r>
              <a:rPr lang="en-US" sz="2000" noProof="0" dirty="0">
                <a:effectLst/>
                <a:latin typeface="Arial" panose="020B0604020202020204" pitchFamily="34" charset="0"/>
                <a:ea typeface="Aptos" panose="020B0004020202020204" pitchFamily="34" charset="0"/>
                <a:cs typeface="Arial" panose="020B0604020202020204" pitchFamily="34" charset="0"/>
              </a:rPr>
              <a:t>tracks of massive nuclear disintegrations due to </a:t>
            </a:r>
            <a:r>
              <a:rPr lang="en-US" sz="2000" noProof="0" dirty="0">
                <a:solidFill>
                  <a:srgbClr val="C00000"/>
                </a:solidFill>
                <a:effectLst>
                  <a:outerShdw blurRad="38100" dist="38100" dir="2700000" algn="tl">
                    <a:srgbClr val="000000">
                      <a:alpha val="43137"/>
                    </a:srgbClr>
                  </a:outerShdw>
                </a:effectLst>
                <a:latin typeface="Arial" panose="020B0604020202020204" pitchFamily="34" charset="0"/>
                <a:ea typeface="Aptos" panose="020B0004020202020204" pitchFamily="34" charset="0"/>
                <a:cs typeface="Arial" panose="020B0604020202020204" pitchFamily="34" charset="0"/>
              </a:rPr>
              <a:t>spallation</a:t>
            </a:r>
            <a:r>
              <a:rPr lang="en-US" sz="2000" noProof="0" dirty="0">
                <a:effectLst/>
                <a:latin typeface="Arial" panose="020B0604020202020204" pitchFamily="34" charset="0"/>
                <a:ea typeface="Aptos" panose="020B0004020202020204" pitchFamily="34" charset="0"/>
                <a:cs typeface="Arial" panose="020B0604020202020204" pitchFamily="34" charset="0"/>
              </a:rPr>
              <a:t> in emulsions exposed to cosmic radiation </a:t>
            </a:r>
            <a:r>
              <a:rPr lang="en-US" sz="2000" b="0" i="0" noProof="0" dirty="0">
                <a:solidFill>
                  <a:srgbClr val="202122"/>
                </a:solidFill>
                <a:effectLst/>
                <a:highlight>
                  <a:srgbClr val="FFFFFF"/>
                </a:highlight>
                <a:latin typeface="Arial" panose="020B0604020202020204" pitchFamily="34" charset="0"/>
                <a:cs typeface="Arial" panose="020B0604020202020204" pitchFamily="34" charset="0"/>
              </a:rPr>
              <a:t>at the height of 2,300 m on a mountain near Innsbruck.</a:t>
            </a:r>
            <a:r>
              <a:rPr lang="en-US" sz="2000" noProof="0" dirty="0">
                <a:effectLst/>
                <a:latin typeface="Arial" panose="020B0604020202020204" pitchFamily="34" charset="0"/>
                <a:ea typeface="Aptos" panose="020B0004020202020204" pitchFamily="34" charset="0"/>
                <a:cs typeface="Arial" panose="020B0604020202020204" pitchFamily="34" charset="0"/>
              </a:rPr>
              <a:t> This discovery launched the use of emulsions in the field of particle physics.</a:t>
            </a:r>
            <a:endParaRPr lang="en-US" sz="2000" noProof="0" dirty="0">
              <a:latin typeface="Arial" panose="020B0604020202020204" pitchFamily="34" charset="0"/>
              <a:cs typeface="Arial" panose="020B0604020202020204" pitchFamily="34" charset="0"/>
            </a:endParaRPr>
          </a:p>
          <a:p>
            <a:pPr>
              <a:lnSpc>
                <a:spcPct val="150000"/>
              </a:lnSpc>
              <a:buSzPct val="150000"/>
            </a:pPr>
            <a:r>
              <a:rPr lang="en-US" sz="2000" noProof="0" dirty="0">
                <a:effectLst/>
                <a:latin typeface="Arial" panose="020B0604020202020204" pitchFamily="34" charset="0"/>
                <a:cs typeface="Arial" panose="020B0604020202020204" pitchFamily="34" charset="0"/>
              </a:rPr>
              <a:t> Emulsions were perfected as charged particle detectors from 1946 onwards.</a:t>
            </a:r>
          </a:p>
          <a:p>
            <a:pPr>
              <a:lnSpc>
                <a:spcPct val="150000"/>
              </a:lnSpc>
              <a:buSzPct val="150000"/>
            </a:pPr>
            <a:r>
              <a:rPr lang="en-US" sz="2000" noProof="0" dirty="0">
                <a:effectLst/>
                <a:latin typeface="Arial" panose="020B0604020202020204" pitchFamily="34" charset="0"/>
                <a:cs typeface="Arial" panose="020B0604020202020204" pitchFamily="34" charset="0"/>
              </a:rPr>
              <a:t>The Ilford company, which produced the emulsions for Powell’s group, </a:t>
            </a:r>
            <a:r>
              <a:rPr lang="en-US" sz="2000" noProof="0" dirty="0">
                <a:latin typeface="Arial" panose="020B0604020202020204" pitchFamily="34" charset="0"/>
                <a:cs typeface="Arial" panose="020B0604020202020204" pitchFamily="34" charset="0"/>
              </a:rPr>
              <a:t>achieved a crucial important improvement by </a:t>
            </a:r>
            <a:r>
              <a:rPr lang="en-US" sz="2000" noProof="0" dirty="0">
                <a:effectLst/>
                <a:latin typeface="Arial" panose="020B0604020202020204" pitchFamily="34" charset="0"/>
                <a:cs typeface="Arial" panose="020B0604020202020204" pitchFamily="34" charset="0"/>
              </a:rPr>
              <a:t>increasing the concentration of silver bromide grains in the gelatin by eight times.</a:t>
            </a:r>
          </a:p>
          <a:p>
            <a:pPr>
              <a:lnSpc>
                <a:spcPct val="150000"/>
              </a:lnSpc>
              <a:buSzPct val="150000"/>
            </a:pPr>
            <a:endParaRPr lang="en-US" sz="1800" noProof="0" dirty="0">
              <a:latin typeface="Arial" panose="020B0604020202020204" pitchFamily="34" charset="0"/>
              <a:cs typeface="Arial" panose="020B0604020202020204" pitchFamily="34" charset="0"/>
            </a:endParaRPr>
          </a:p>
        </p:txBody>
      </p:sp>
      <p:sp>
        <p:nvSpPr>
          <p:cNvPr id="4" name="Espaço Reservado para Número de Slide 3">
            <a:extLst>
              <a:ext uri="{FF2B5EF4-FFF2-40B4-BE49-F238E27FC236}">
                <a16:creationId xmlns:a16="http://schemas.microsoft.com/office/drawing/2014/main" id="{2B2167FE-B95B-01AD-623A-BA747971ADF9}"/>
              </a:ext>
            </a:extLst>
          </p:cNvPr>
          <p:cNvSpPr>
            <a:spLocks noGrp="1"/>
          </p:cNvSpPr>
          <p:nvPr>
            <p:ph type="sldNum" sz="quarter" idx="12"/>
          </p:nvPr>
        </p:nvSpPr>
        <p:spPr/>
        <p:txBody>
          <a:bodyPr/>
          <a:lstStyle/>
          <a:p>
            <a:endParaRPr lang="en-US" sz="2000" noProof="0" dirty="0">
              <a:latin typeface="Arial" panose="020B0604020202020204" pitchFamily="34" charset="0"/>
              <a:cs typeface="Arial" panose="020B0604020202020204" pitchFamily="34" charset="0"/>
            </a:endParaRPr>
          </a:p>
          <a:p>
            <a:endParaRPr lang="en-US" sz="2000" noProof="0" dirty="0">
              <a:latin typeface="Arial" panose="020B0604020202020204" pitchFamily="34" charset="0"/>
              <a:cs typeface="Arial" panose="020B0604020202020204" pitchFamily="34" charset="0"/>
            </a:endParaRPr>
          </a:p>
        </p:txBody>
      </p:sp>
      <p:pic>
        <p:nvPicPr>
          <p:cNvPr id="1026" name="Picture 2">
            <a:extLst>
              <a:ext uri="{FF2B5EF4-FFF2-40B4-BE49-F238E27FC236}">
                <a16:creationId xmlns:a16="http://schemas.microsoft.com/office/drawing/2014/main" id="{5B1B41D0-0F07-C6E4-95E3-A3A2AFF56D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58379" y="274758"/>
            <a:ext cx="2857500" cy="2228850"/>
          </a:xfrm>
          <a:prstGeom prst="rect">
            <a:avLst/>
          </a:prstGeom>
          <a:noFill/>
          <a:extLst>
            <a:ext uri="{909E8E84-426E-40DD-AFC4-6F175D3DCCD1}">
              <a14:hiddenFill xmlns:a14="http://schemas.microsoft.com/office/drawing/2010/main">
                <a:solidFill>
                  <a:srgbClr val="FFFFFF"/>
                </a:solidFill>
              </a14:hiddenFill>
            </a:ext>
          </a:extLst>
        </p:spPr>
      </p:pic>
      <p:sp>
        <p:nvSpPr>
          <p:cNvPr id="5" name="Espaço Reservado para Número de Slide 3">
            <a:extLst>
              <a:ext uri="{FF2B5EF4-FFF2-40B4-BE49-F238E27FC236}">
                <a16:creationId xmlns:a16="http://schemas.microsoft.com/office/drawing/2014/main" id="{1D6B147E-6D33-ED11-1978-A958BB85B500}"/>
              </a:ext>
            </a:extLst>
          </p:cNvPr>
          <p:cNvSpPr txBox="1">
            <a:spLocks/>
          </p:cNvSpPr>
          <p:nvPr/>
        </p:nvSpPr>
        <p:spPr>
          <a:xfrm>
            <a:off x="9448800" y="6308087"/>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0469B45-E903-4573-A216-0BD6694B90F6}" type="slidenum">
              <a:rPr lang="pt-BR" sz="2000" smtClean="0">
                <a:latin typeface="Arial" panose="020B0604020202020204" pitchFamily="34" charset="0"/>
                <a:cs typeface="Arial" panose="020B0604020202020204" pitchFamily="34" charset="0"/>
              </a:rPr>
              <a:pPr/>
              <a:t>24</a:t>
            </a:fld>
            <a:endParaRPr lang="pt-BR"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447881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26A017-65F9-E9D2-792D-C2D3404C968F}"/>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E5AF8900-87E0-480F-C082-DEF36BA789C9}"/>
              </a:ext>
            </a:extLst>
          </p:cNvPr>
          <p:cNvSpPr>
            <a:spLocks noGrp="1"/>
          </p:cNvSpPr>
          <p:nvPr>
            <p:ph type="title"/>
          </p:nvPr>
        </p:nvSpPr>
        <p:spPr>
          <a:xfrm>
            <a:off x="225457" y="1"/>
            <a:ext cx="5870543" cy="1197204"/>
          </a:xfrm>
        </p:spPr>
        <p:txBody>
          <a:bodyPr>
            <a:normAutofit/>
          </a:bodyPr>
          <a:lstStyle/>
          <a:p>
            <a:r>
              <a:rPr lang="en-US" sz="3600" b="1" noProof="0" dirty="0"/>
              <a:t>Nuclear Emulsions </a:t>
            </a:r>
            <a:endParaRPr lang="en-US" sz="3600" noProof="0" dirty="0"/>
          </a:p>
        </p:txBody>
      </p:sp>
      <p:sp>
        <p:nvSpPr>
          <p:cNvPr id="5" name="Espaço Reservado para Número de Slide 4">
            <a:extLst>
              <a:ext uri="{FF2B5EF4-FFF2-40B4-BE49-F238E27FC236}">
                <a16:creationId xmlns:a16="http://schemas.microsoft.com/office/drawing/2014/main" id="{B5627BB2-BFB5-F720-1B26-F02F29FD50B5}"/>
              </a:ext>
            </a:extLst>
          </p:cNvPr>
          <p:cNvSpPr>
            <a:spLocks noGrp="1"/>
          </p:cNvSpPr>
          <p:nvPr>
            <p:ph type="sldNum" sz="quarter" idx="12"/>
          </p:nvPr>
        </p:nvSpPr>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25</a:t>
            </a:fld>
            <a:endParaRPr lang="en-US" sz="2000" noProof="0" dirty="0">
              <a:latin typeface="Arial" panose="020B0604020202020204" pitchFamily="34" charset="0"/>
              <a:cs typeface="Arial" panose="020B0604020202020204" pitchFamily="34" charset="0"/>
            </a:endParaRPr>
          </a:p>
        </p:txBody>
      </p:sp>
      <p:sp>
        <p:nvSpPr>
          <p:cNvPr id="7" name="CaixaDeTexto 6">
            <a:extLst>
              <a:ext uri="{FF2B5EF4-FFF2-40B4-BE49-F238E27FC236}">
                <a16:creationId xmlns:a16="http://schemas.microsoft.com/office/drawing/2014/main" id="{1251391D-C872-34F5-2FAA-0EE0B32DA3DE}"/>
              </a:ext>
            </a:extLst>
          </p:cNvPr>
          <p:cNvSpPr txBox="1"/>
          <p:nvPr/>
        </p:nvSpPr>
        <p:spPr>
          <a:xfrm>
            <a:off x="6096000" y="603436"/>
            <a:ext cx="6030012" cy="5887766"/>
          </a:xfrm>
          <a:prstGeom prst="rect">
            <a:avLst/>
          </a:prstGeom>
          <a:noFill/>
        </p:spPr>
        <p:txBody>
          <a:bodyPr wrap="square">
            <a:spAutoFit/>
          </a:bodyPr>
          <a:lstStyle/>
          <a:p>
            <a:pPr marL="285750" indent="-285750">
              <a:lnSpc>
                <a:spcPct val="115000"/>
              </a:lnSpc>
              <a:spcAft>
                <a:spcPts val="800"/>
              </a:spcAft>
              <a:buSzPct val="150000"/>
              <a:buFont typeface="Arial" panose="020B0604020202020204" pitchFamily="34" charset="0"/>
              <a:buChar char="•"/>
            </a:pPr>
            <a:r>
              <a:rPr lang="en-US" sz="1600" kern="100" noProof="0" dirty="0">
                <a:effectLst/>
                <a:latin typeface="Arial" panose="020B0604020202020204" pitchFamily="34" charset="0"/>
                <a:ea typeface="Aptos" panose="020B0004020202020204" pitchFamily="34" charset="0"/>
                <a:cs typeface="Arial" panose="020B0604020202020204" pitchFamily="34" charset="0"/>
              </a:rPr>
              <a:t>Nuclear emulsions present the highest spatial resolution in measuring ionizing particle tracks (</a:t>
            </a:r>
            <a:r>
              <a:rPr lang="en-US" sz="1600" kern="100" noProof="0" dirty="0">
                <a:effectLst/>
                <a:latin typeface="Script MT Bold" panose="03040602040607080904" pitchFamily="66" charset="0"/>
                <a:ea typeface="Aptos" panose="020B0004020202020204" pitchFamily="34" charset="0"/>
                <a:cs typeface="Arial" panose="020B0604020202020204" pitchFamily="34" charset="0"/>
              </a:rPr>
              <a:t>O</a:t>
            </a:r>
            <a:r>
              <a:rPr lang="en-US" sz="1600" kern="100" noProof="0" dirty="0">
                <a:effectLst/>
                <a:latin typeface="Arial" panose="020B0604020202020204" pitchFamily="34" charset="0"/>
                <a:ea typeface="Aptos" panose="020B0004020202020204" pitchFamily="34" charset="0"/>
                <a:cs typeface="Arial" panose="020B0604020202020204" pitchFamily="34" charset="0"/>
              </a:rPr>
              <a:t> ~ </a:t>
            </a:r>
            <a:r>
              <a:rPr lang="en-US" sz="1600" kern="100" noProof="0" dirty="0" err="1">
                <a:effectLst/>
                <a:latin typeface="Arial" panose="020B0604020202020204" pitchFamily="34" charset="0"/>
                <a:ea typeface="Aptos" panose="020B0004020202020204" pitchFamily="34" charset="0"/>
                <a:cs typeface="Arial" panose="020B0604020202020204" pitchFamily="34" charset="0"/>
              </a:rPr>
              <a:t>submicrometer</a:t>
            </a:r>
            <a:r>
              <a:rPr lang="en-US" sz="1600" kern="100" noProof="0" dirty="0">
                <a:effectLst/>
                <a:latin typeface="Arial" panose="020B0604020202020204" pitchFamily="34" charset="0"/>
                <a:ea typeface="Aptos" panose="020B0004020202020204" pitchFamily="34" charset="0"/>
                <a:cs typeface="Arial" panose="020B0604020202020204" pitchFamily="34" charset="0"/>
              </a:rPr>
              <a:t>).</a:t>
            </a:r>
          </a:p>
          <a:p>
            <a:pPr marL="285750" indent="-285750">
              <a:lnSpc>
                <a:spcPct val="115000"/>
              </a:lnSpc>
              <a:spcAft>
                <a:spcPts val="800"/>
              </a:spcAft>
              <a:buSzPct val="150000"/>
              <a:buFont typeface="Arial" panose="020B0604020202020204" pitchFamily="34" charset="0"/>
              <a:buChar char="•"/>
            </a:pPr>
            <a:r>
              <a:rPr lang="en-US" sz="1600" noProof="0" dirty="0">
                <a:effectLst/>
                <a:latin typeface="Arial" panose="020B0604020202020204" pitchFamily="34" charset="0"/>
                <a:cs typeface="Arial" panose="020B0604020202020204" pitchFamily="34" charset="0"/>
              </a:rPr>
              <a:t>A nuclear emulsion consists of a thin layer (50 to 100 µm) of</a:t>
            </a:r>
            <a:r>
              <a:rPr lang="en-US" sz="1600" noProof="0" dirty="0">
                <a:latin typeface="Arial" panose="020B0604020202020204" pitchFamily="34" charset="0"/>
                <a:cs typeface="Arial" panose="020B0604020202020204" pitchFamily="34" charset="0"/>
              </a:rPr>
              <a:t> </a:t>
            </a:r>
            <a:r>
              <a:rPr lang="en-US" sz="16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 gelatin containing silver halides crystals </a:t>
            </a:r>
            <a:r>
              <a:rPr lang="en-US" sz="1600" noProof="0" dirty="0">
                <a:effectLst/>
                <a:latin typeface="Arial" panose="020B0604020202020204" pitchFamily="34" charset="0"/>
                <a:cs typeface="Arial" panose="020B0604020202020204" pitchFamily="34" charset="0"/>
              </a:rPr>
              <a:t>(often </a:t>
            </a:r>
            <a:r>
              <a:rPr lang="en-US" sz="1600" noProof="0" dirty="0" err="1">
                <a:effectLst/>
                <a:latin typeface="Arial" panose="020B0604020202020204" pitchFamily="34" charset="0"/>
                <a:cs typeface="Arial" panose="020B0604020202020204" pitchFamily="34" charset="0"/>
              </a:rPr>
              <a:t>AgBr</a:t>
            </a:r>
            <a:r>
              <a:rPr lang="en-US" sz="1600" noProof="0" dirty="0">
                <a:effectLst/>
                <a:latin typeface="Arial" panose="020B0604020202020204" pitchFamily="34" charset="0"/>
                <a:cs typeface="Arial" panose="020B0604020202020204" pitchFamily="34" charset="0"/>
              </a:rPr>
              <a:t>) </a:t>
            </a:r>
            <a:r>
              <a:rPr lang="en-US" sz="1600" noProof="0" dirty="0">
                <a:latin typeface="Arial" panose="020B0604020202020204" pitchFamily="34" charset="0"/>
                <a:cs typeface="Arial" panose="020B0604020202020204" pitchFamily="34" charset="0"/>
              </a:rPr>
              <a:t>spread on a solid</a:t>
            </a:r>
            <a:r>
              <a:rPr lang="en-US" sz="1600" noProof="0" dirty="0">
                <a:effectLst/>
                <a:latin typeface="Arial" panose="020B0604020202020204" pitchFamily="34" charset="0"/>
                <a:cs typeface="Arial" panose="020B0604020202020204" pitchFamily="34" charset="0"/>
              </a:rPr>
              <a:t> a base (at that time, glass) and forming the </a:t>
            </a:r>
            <a:r>
              <a:rPr lang="en-US" sz="1600" noProof="0" dirty="0">
                <a:latin typeface="Arial" panose="020B0604020202020204" pitchFamily="34" charset="0"/>
                <a:cs typeface="Arial" panose="020B0604020202020204" pitchFamily="34" charset="0"/>
              </a:rPr>
              <a:t>sensitive component.</a:t>
            </a:r>
            <a:endParaRPr lang="en-US" sz="1600" noProof="0" dirty="0">
              <a:effectLst/>
              <a:latin typeface="Arial" panose="020B0604020202020204" pitchFamily="34" charset="0"/>
              <a:cs typeface="Arial" panose="020B0604020202020204" pitchFamily="34" charset="0"/>
            </a:endParaRPr>
          </a:p>
          <a:p>
            <a:pPr marL="285750" indent="-285750">
              <a:lnSpc>
                <a:spcPct val="115000"/>
              </a:lnSpc>
              <a:spcAft>
                <a:spcPts val="800"/>
              </a:spcAft>
              <a:buSzPct val="150000"/>
              <a:buFont typeface="Arial" panose="020B0604020202020204" pitchFamily="34" charset="0"/>
              <a:buChar char="•"/>
            </a:pPr>
            <a:r>
              <a:rPr lang="en-US" sz="1600" kern="100" noProof="0" dirty="0">
                <a:effectLst/>
                <a:latin typeface="Arial" panose="020B0604020202020204" pitchFamily="34" charset="0"/>
                <a:ea typeface="Aptos" panose="020B0004020202020204" pitchFamily="34" charset="0"/>
                <a:cs typeface="Arial" panose="020B0604020202020204" pitchFamily="34" charset="0"/>
              </a:rPr>
              <a:t>The </a:t>
            </a:r>
            <a:r>
              <a:rPr lang="en-US" sz="1600" kern="100" noProof="0" dirty="0">
                <a:latin typeface="Arial" panose="020B0604020202020204" pitchFamily="34" charset="0"/>
                <a:ea typeface="Aptos" panose="020B0004020202020204" pitchFamily="34" charset="0"/>
                <a:cs typeface="Arial" panose="020B0604020202020204" pitchFamily="34" charset="0"/>
              </a:rPr>
              <a:t>gelatin consists mainly of </a:t>
            </a:r>
            <a:r>
              <a:rPr lang="en-US" sz="1600" kern="100" noProof="0" dirty="0">
                <a:solidFill>
                  <a:srgbClr val="C00000"/>
                </a:solidFill>
                <a:effectLst>
                  <a:outerShdw blurRad="38100" dist="38100" dir="2700000" algn="tl">
                    <a:srgbClr val="000000">
                      <a:alpha val="43137"/>
                    </a:srgbClr>
                  </a:outerShdw>
                </a:effectLst>
                <a:latin typeface="Arial" panose="020B0604020202020204" pitchFamily="34" charset="0"/>
                <a:ea typeface="Aptos" panose="020B0004020202020204" pitchFamily="34" charset="0"/>
                <a:cs typeface="Arial" panose="020B0604020202020204" pitchFamily="34" charset="0"/>
              </a:rPr>
              <a:t>carbon, nitrogen and oxygen</a:t>
            </a:r>
            <a:r>
              <a:rPr lang="en-US" sz="1600" kern="100" noProof="0" dirty="0">
                <a:effectLst/>
                <a:latin typeface="Arial" panose="020B0604020202020204" pitchFamily="34" charset="0"/>
                <a:ea typeface="Aptos" panose="020B0004020202020204" pitchFamily="34" charset="0"/>
                <a:cs typeface="Arial" panose="020B0604020202020204" pitchFamily="34" charset="0"/>
              </a:rPr>
              <a:t>. While gelatine provides the support structure, its constituents function as targets for the occurring interactions.</a:t>
            </a:r>
          </a:p>
          <a:p>
            <a:pPr marL="285750" indent="-285750">
              <a:spcAft>
                <a:spcPts val="1800"/>
              </a:spcAft>
              <a:buClr>
                <a:srgbClr val="094479"/>
              </a:buClr>
              <a:buSzPct val="150000"/>
              <a:buFont typeface="Arial" panose="020B0604020202020204" pitchFamily="34" charset="0"/>
              <a:buChar char="•"/>
            </a:pPr>
            <a:r>
              <a:rPr lang="en-US" sz="1600" noProof="0" dirty="0">
                <a:latin typeface="Arial" panose="020B0604020202020204" pitchFamily="34" charset="0"/>
                <a:cs typeface="Arial" panose="020B0604020202020204" pitchFamily="34" charset="0"/>
              </a:rPr>
              <a:t>After being exposed to cosmic rays or to a particle beam in an accelerator, the emulsion passes through </a:t>
            </a:r>
            <a:r>
              <a:rPr lang="en-US" sz="1600" noProof="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 </a:t>
            </a:r>
            <a:r>
              <a:rPr lang="en-US" sz="16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chemical process of developing.</a:t>
            </a:r>
            <a:r>
              <a:rPr lang="en-US" sz="1600" noProof="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1600" noProof="0" dirty="0">
                <a:latin typeface="Arial" panose="020B0604020202020204" pitchFamily="34" charset="0"/>
                <a:cs typeface="Arial" panose="020B0604020202020204" pitchFamily="34" charset="0"/>
              </a:rPr>
              <a:t>The </a:t>
            </a:r>
            <a:r>
              <a:rPr lang="en-US" sz="1600" b="0" i="0" noProof="0" dirty="0">
                <a:solidFill>
                  <a:srgbClr val="001D35"/>
                </a:solidFill>
                <a:effectLst/>
                <a:latin typeface="Arial" panose="020B0604020202020204" pitchFamily="34" charset="0"/>
                <a:cs typeface="Arial" panose="020B0604020202020204" pitchFamily="34" charset="0"/>
              </a:rPr>
              <a:t>redox reaction transforms the Ag</a:t>
            </a:r>
            <a:r>
              <a:rPr lang="en-US" sz="1600" b="0" i="0" baseline="30000" noProof="0" dirty="0">
                <a:solidFill>
                  <a:srgbClr val="001D35"/>
                </a:solidFill>
                <a:effectLst/>
                <a:latin typeface="Arial" panose="020B0604020202020204" pitchFamily="34" charset="0"/>
                <a:cs typeface="Arial" panose="020B0604020202020204" pitchFamily="34" charset="0"/>
              </a:rPr>
              <a:t>+</a:t>
            </a:r>
            <a:r>
              <a:rPr lang="en-US" sz="1600" b="0" i="0" noProof="0" dirty="0">
                <a:solidFill>
                  <a:srgbClr val="001D35"/>
                </a:solidFill>
                <a:effectLst/>
                <a:latin typeface="Arial" panose="020B0604020202020204" pitchFamily="34" charset="0"/>
                <a:cs typeface="Arial" panose="020B0604020202020204" pitchFamily="34" charset="0"/>
              </a:rPr>
              <a:t> ions in metallic Ag which would then </a:t>
            </a:r>
            <a:r>
              <a:rPr lang="en-US" sz="1600" b="0" i="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form large Ag grains (</a:t>
            </a:r>
            <a:r>
              <a:rPr lang="en-US" sz="1600" b="0" i="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panose="05050102010706020507" pitchFamily="18" charset="2"/>
              </a:rPr>
              <a:t></a:t>
            </a:r>
            <a:r>
              <a:rPr lang="en-US" sz="1600" b="0" i="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0.3 </a:t>
            </a:r>
            <a:r>
              <a:rPr lang="en-US" sz="1600" b="0" i="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panose="05050102010706020507" pitchFamily="18" charset="2"/>
              </a:rPr>
              <a:t>m) </a:t>
            </a:r>
            <a:r>
              <a:rPr lang="en-US" sz="1600" b="0" i="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visible under a microscope. </a:t>
            </a:r>
          </a:p>
          <a:p>
            <a:pPr marL="285750" indent="-285750">
              <a:spcAft>
                <a:spcPts val="1800"/>
              </a:spcAft>
              <a:buClr>
                <a:srgbClr val="094479"/>
              </a:buClr>
              <a:buSzPct val="150000"/>
              <a:buFont typeface="Arial" panose="020B0604020202020204" pitchFamily="34" charset="0"/>
              <a:buChar char="•"/>
            </a:pPr>
            <a:r>
              <a:rPr lang="en-US" sz="1600" noProof="0" dirty="0">
                <a:effectLst/>
                <a:latin typeface="Arial" panose="020B0604020202020204" pitchFamily="34" charset="0"/>
                <a:cs typeface="Arial" panose="020B0604020202020204" pitchFamily="34" charset="0"/>
              </a:rPr>
              <a:t>The Ilford company, which made the emulsions for Powell’s group, </a:t>
            </a:r>
            <a:r>
              <a:rPr lang="en-US" sz="1600" noProof="0" dirty="0">
                <a:latin typeface="Arial" panose="020B0604020202020204" pitchFamily="34" charset="0"/>
                <a:cs typeface="Arial" panose="020B0604020202020204" pitchFamily="34" charset="0"/>
              </a:rPr>
              <a:t>achieved an important improvement in their sensitivity by </a:t>
            </a:r>
            <a:r>
              <a:rPr lang="en-US" sz="16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increasing the concentration of silver bromide grains in the gelatin by eight times.</a:t>
            </a:r>
          </a:p>
          <a:p>
            <a:pPr marL="285750" indent="-285750">
              <a:spcAft>
                <a:spcPts val="1800"/>
              </a:spcAft>
              <a:buClr>
                <a:srgbClr val="094479"/>
              </a:buClr>
              <a:buSzPct val="150000"/>
              <a:buFont typeface="Arial" panose="020B0604020202020204" pitchFamily="34" charset="0"/>
              <a:buChar char="•"/>
            </a:pPr>
            <a:endParaRPr lang="en-US" sz="1700" noProof="0" dirty="0">
              <a:effectLst/>
              <a:latin typeface="Arial" panose="020B0604020202020204" pitchFamily="34" charset="0"/>
              <a:cs typeface="Arial" panose="020B0604020202020204" pitchFamily="34" charset="0"/>
            </a:endParaRPr>
          </a:p>
        </p:txBody>
      </p:sp>
      <p:pic>
        <p:nvPicPr>
          <p:cNvPr id="8" name="Picture 5">
            <a:extLst>
              <a:ext uri="{FF2B5EF4-FFF2-40B4-BE49-F238E27FC236}">
                <a16:creationId xmlns:a16="http://schemas.microsoft.com/office/drawing/2014/main" id="{825E4BDD-6D00-DCBF-F92A-43B2AB28F86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195282" y="1708616"/>
            <a:ext cx="5743826" cy="344076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aixaDeTexto 3">
            <a:extLst>
              <a:ext uri="{FF2B5EF4-FFF2-40B4-BE49-F238E27FC236}">
                <a16:creationId xmlns:a16="http://schemas.microsoft.com/office/drawing/2014/main" id="{12A89D47-19D9-15C1-F052-FED6EB23BB68}"/>
              </a:ext>
            </a:extLst>
          </p:cNvPr>
          <p:cNvSpPr txBox="1"/>
          <p:nvPr/>
        </p:nvSpPr>
        <p:spPr>
          <a:xfrm>
            <a:off x="53420" y="5392131"/>
            <a:ext cx="6042580" cy="353943"/>
          </a:xfrm>
          <a:prstGeom prst="rect">
            <a:avLst/>
          </a:prstGeom>
          <a:noFill/>
        </p:spPr>
        <p:txBody>
          <a:bodyPr wrap="square" rtlCol="0">
            <a:spAutoFit/>
          </a:bodyPr>
          <a:lstStyle/>
          <a:p>
            <a:r>
              <a:rPr lang="en-US" sz="1700" dirty="0">
                <a:latin typeface="Arial" panose="020B0604020202020204" pitchFamily="34" charset="0"/>
                <a:cs typeface="Arial" panose="020B0604020202020204" pitchFamily="34" charset="0"/>
              </a:rPr>
              <a:t>Tracks due to particles of charge |</a:t>
            </a:r>
            <a:r>
              <a:rPr lang="en-US" sz="1700" i="1" dirty="0">
                <a:latin typeface="Arial" panose="020B0604020202020204" pitchFamily="34" charset="0"/>
                <a:cs typeface="Arial" panose="020B0604020202020204" pitchFamily="34" charset="0"/>
              </a:rPr>
              <a:t>e</a:t>
            </a:r>
            <a:r>
              <a:rPr lang="en-US" sz="1700" dirty="0">
                <a:latin typeface="Arial" panose="020B0604020202020204" pitchFamily="34" charset="0"/>
                <a:cs typeface="Arial" panose="020B0604020202020204" pitchFamily="34" charset="0"/>
              </a:rPr>
              <a:t>| with increasing mass. </a:t>
            </a:r>
          </a:p>
        </p:txBody>
      </p:sp>
      <p:cxnSp>
        <p:nvCxnSpPr>
          <p:cNvPr id="9" name="Conector reto 8">
            <a:extLst>
              <a:ext uri="{FF2B5EF4-FFF2-40B4-BE49-F238E27FC236}">
                <a16:creationId xmlns:a16="http://schemas.microsoft.com/office/drawing/2014/main" id="{0D6F6973-B550-9EAA-A0AB-6FA629BF214C}"/>
              </a:ext>
            </a:extLst>
          </p:cNvPr>
          <p:cNvCxnSpPr/>
          <p:nvPr/>
        </p:nvCxnSpPr>
        <p:spPr>
          <a:xfrm>
            <a:off x="6114853" y="586818"/>
            <a:ext cx="0" cy="5684363"/>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266245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AF75AA-F76A-DAB6-D050-F9625D341ED8}"/>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4C6E66DB-4E10-6CE1-70C7-20DCB969519D}"/>
              </a:ext>
            </a:extLst>
          </p:cNvPr>
          <p:cNvSpPr>
            <a:spLocks noGrp="1"/>
          </p:cNvSpPr>
          <p:nvPr>
            <p:ph type="title"/>
          </p:nvPr>
        </p:nvSpPr>
        <p:spPr>
          <a:xfrm>
            <a:off x="838200" y="365125"/>
            <a:ext cx="10515600" cy="1325563"/>
          </a:xfrm>
        </p:spPr>
        <p:txBody>
          <a:bodyPr anchor="ctr">
            <a:normAutofit/>
          </a:bodyPr>
          <a:lstStyle/>
          <a:p>
            <a:r>
              <a:rPr lang="en-US" sz="3600" b="1" noProof="0" dirty="0">
                <a:latin typeface="Arial" panose="020B0604020202020204" pitchFamily="34" charset="0"/>
                <a:cs typeface="Arial" panose="020B0604020202020204" pitchFamily="34" charset="0"/>
              </a:rPr>
              <a:t>Be alert!! </a:t>
            </a:r>
          </a:p>
        </p:txBody>
      </p:sp>
      <p:sp>
        <p:nvSpPr>
          <p:cNvPr id="3" name="Espaço Reservado para Conteúdo 2">
            <a:extLst>
              <a:ext uri="{FF2B5EF4-FFF2-40B4-BE49-F238E27FC236}">
                <a16:creationId xmlns:a16="http://schemas.microsoft.com/office/drawing/2014/main" id="{5FA3DF40-A6E4-2EC1-251C-512F66CE6CF0}"/>
              </a:ext>
            </a:extLst>
          </p:cNvPr>
          <p:cNvSpPr>
            <a:spLocks noGrp="1"/>
          </p:cNvSpPr>
          <p:nvPr>
            <p:ph sz="half" idx="1"/>
          </p:nvPr>
        </p:nvSpPr>
        <p:spPr>
          <a:xfrm>
            <a:off x="392784" y="2121979"/>
            <a:ext cx="5703216" cy="4497895"/>
          </a:xfrm>
        </p:spPr>
        <p:txBody>
          <a:bodyPr>
            <a:normAutofit lnSpcReduction="10000"/>
          </a:bodyPr>
          <a:lstStyle/>
          <a:p>
            <a:pPr marL="0" indent="0">
              <a:lnSpc>
                <a:spcPct val="130000"/>
              </a:lnSpc>
              <a:buNone/>
            </a:pPr>
            <a:r>
              <a:rPr lang="en-US" sz="2400" noProof="0" dirty="0">
                <a:latin typeface="Arial" panose="020B0604020202020204" pitchFamily="34" charset="0"/>
                <a:cs typeface="Arial" panose="020B0604020202020204" pitchFamily="34" charset="0"/>
              </a:rPr>
              <a:t>In the 1930s and1940s, all particles with mass between the mass of the electron and that of the proton were referred as </a:t>
            </a:r>
            <a:r>
              <a:rPr lang="en-US" sz="24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mesons!</a:t>
            </a:r>
          </a:p>
          <a:p>
            <a:pPr marL="0" indent="0">
              <a:lnSpc>
                <a:spcPct val="130000"/>
              </a:lnSpc>
              <a:buNone/>
            </a:pPr>
            <a:r>
              <a:rPr lang="en-US" sz="2400" b="1"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Today, we know, of course, that </a:t>
            </a:r>
          </a:p>
          <a:p>
            <a:pPr>
              <a:lnSpc>
                <a:spcPct val="130000"/>
              </a:lnSpc>
              <a:buSzPct val="150000"/>
            </a:pPr>
            <a:r>
              <a:rPr lang="en-US" sz="2400" b="1"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panose="05050102010706020507" pitchFamily="18" charset="2"/>
              </a:rPr>
              <a:t>-mesons are truly mesons and are dubbed </a:t>
            </a:r>
            <a:r>
              <a:rPr lang="en-US" sz="2400" b="1" u="sng"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panose="05050102010706020507" pitchFamily="18" charset="2"/>
              </a:rPr>
              <a:t>pions,</a:t>
            </a:r>
            <a:r>
              <a:rPr lang="en-US" sz="2400" b="1"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panose="05050102010706020507" pitchFamily="18" charset="2"/>
              </a:rPr>
              <a:t> </a:t>
            </a:r>
          </a:p>
          <a:p>
            <a:pPr>
              <a:lnSpc>
                <a:spcPct val="130000"/>
              </a:lnSpc>
              <a:buSzPct val="150000"/>
            </a:pPr>
            <a:r>
              <a:rPr lang="en-US" sz="2400" b="1"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panose="05050102010706020507" pitchFamily="18" charset="2"/>
              </a:rPr>
              <a:t>and -mesons are, in reality, leptons and are called </a:t>
            </a:r>
            <a:r>
              <a:rPr lang="en-US" sz="2400" b="1" u="sng"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panose="05050102010706020507" pitchFamily="18" charset="2"/>
              </a:rPr>
              <a:t>muons.</a:t>
            </a:r>
            <a:endParaRPr lang="en-US" sz="2400" b="1" u="sng"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indent="0">
              <a:lnSpc>
                <a:spcPct val="130000"/>
              </a:lnSpc>
              <a:buNone/>
            </a:pPr>
            <a:endParaRPr lang="en-US" noProof="0" dirty="0">
              <a:solidFill>
                <a:srgbClr val="C00000"/>
              </a:solidFill>
              <a:latin typeface="Arial" panose="020B0604020202020204" pitchFamily="34" charset="0"/>
              <a:cs typeface="Arial" panose="020B0604020202020204" pitchFamily="34" charset="0"/>
            </a:endParaRPr>
          </a:p>
        </p:txBody>
      </p:sp>
      <p:pic>
        <p:nvPicPr>
          <p:cNvPr id="7170" name="Picture 2" descr="Alert Sign Vector Icon Warning Exclamation Stock Vector (Royalty Free)  1411889393 | Shutterstock">
            <a:extLst>
              <a:ext uri="{FF2B5EF4-FFF2-40B4-BE49-F238E27FC236}">
                <a16:creationId xmlns:a16="http://schemas.microsoft.com/office/drawing/2014/main" id="{8676B494-5AF7-90F1-A575-285874AB39F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3709" r="-1" b="8312"/>
          <a:stretch/>
        </p:blipFill>
        <p:spPr bwMode="auto">
          <a:xfrm>
            <a:off x="6172200" y="1825625"/>
            <a:ext cx="5181600" cy="4351338"/>
          </a:xfrm>
          <a:prstGeom prst="rect">
            <a:avLst/>
          </a:prstGeom>
          <a:solidFill>
            <a:srgbClr val="FFFFFF"/>
          </a:solidFill>
        </p:spPr>
      </p:pic>
      <p:sp>
        <p:nvSpPr>
          <p:cNvPr id="4" name="Espaço Reservado para Número de Slide 3">
            <a:extLst>
              <a:ext uri="{FF2B5EF4-FFF2-40B4-BE49-F238E27FC236}">
                <a16:creationId xmlns:a16="http://schemas.microsoft.com/office/drawing/2014/main" id="{7BF03E26-0CD3-CC7A-FE9D-564DF41F94AF}"/>
              </a:ext>
            </a:extLst>
          </p:cNvPr>
          <p:cNvSpPr>
            <a:spLocks noGrp="1"/>
          </p:cNvSpPr>
          <p:nvPr>
            <p:ph type="sldNum" sz="quarter" idx="12"/>
          </p:nvPr>
        </p:nvSpPr>
        <p:spPr>
          <a:xfrm>
            <a:off x="9359080" y="6230374"/>
            <a:ext cx="2743200" cy="365125"/>
          </a:xfrm>
        </p:spPr>
        <p:txBody>
          <a:bodyPr anchor="ctr">
            <a:noAutofit/>
          </a:bodyPr>
          <a:lstStyle/>
          <a:p>
            <a:pPr>
              <a:spcAft>
                <a:spcPts val="600"/>
              </a:spcAft>
            </a:pPr>
            <a:fld id="{F0469B45-E903-4573-A216-0BD6694B90F6}" type="slidenum">
              <a:rPr lang="pt-BR" sz="2000" smtClean="0">
                <a:latin typeface="Arial" panose="020B0604020202020204" pitchFamily="34" charset="0"/>
                <a:cs typeface="Arial" panose="020B0604020202020204" pitchFamily="34" charset="0"/>
              </a:rPr>
              <a:pPr>
                <a:spcAft>
                  <a:spcPts val="600"/>
                </a:spcAft>
              </a:pPr>
              <a:t>26</a:t>
            </a:fld>
            <a:endParaRPr lang="pt-BR"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836412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2">
            <a:extLst>
              <a:ext uri="{FF2B5EF4-FFF2-40B4-BE49-F238E27FC236}">
                <a16:creationId xmlns:a16="http://schemas.microsoft.com/office/drawing/2014/main" id="{CCE200DA-E49D-EA67-45B9-461C5B087A21}"/>
              </a:ext>
            </a:extLst>
          </p:cNvPr>
          <p:cNvSpPr>
            <a:spLocks noGrp="1"/>
          </p:cNvSpPr>
          <p:nvPr>
            <p:ph type="subTitle" idx="1"/>
          </p:nvPr>
        </p:nvSpPr>
        <p:spPr>
          <a:xfrm>
            <a:off x="1524000" y="3602038"/>
            <a:ext cx="9144000" cy="1655762"/>
          </a:xfrm>
        </p:spPr>
        <p:txBody>
          <a:bodyPr>
            <a:normAutofit/>
          </a:bodyPr>
          <a:lstStyle/>
          <a:p>
            <a:r>
              <a:rPr lang="en-US" sz="3600" b="1" dirty="0">
                <a:latin typeface="Arial" panose="020B0604020202020204" pitchFamily="34" charset="0"/>
                <a:cs typeface="Arial" panose="020B0604020202020204" pitchFamily="34" charset="0"/>
              </a:rPr>
              <a:t>Now, I will close the parenthesis, and we will return to Cesar Lattes.</a:t>
            </a:r>
          </a:p>
        </p:txBody>
      </p:sp>
      <p:sp>
        <p:nvSpPr>
          <p:cNvPr id="4" name="Espaço Reservado para Número de Slide 3" hidden="1">
            <a:extLst>
              <a:ext uri="{FF2B5EF4-FFF2-40B4-BE49-F238E27FC236}">
                <a16:creationId xmlns:a16="http://schemas.microsoft.com/office/drawing/2014/main" id="{A79A423B-3B52-2285-C6E0-DB9EFAF4D20E}"/>
              </a:ext>
            </a:extLst>
          </p:cNvPr>
          <p:cNvSpPr>
            <a:spLocks noGrp="1"/>
          </p:cNvSpPr>
          <p:nvPr>
            <p:ph type="sldNum" sz="quarter" idx="12"/>
          </p:nvPr>
        </p:nvSpPr>
        <p:spPr/>
        <p:txBody>
          <a:bodyPr/>
          <a:lstStyle/>
          <a:p>
            <a:pPr>
              <a:spcAft>
                <a:spcPts val="600"/>
              </a:spcAft>
            </a:pPr>
            <a:fld id="{F0469B45-E903-4573-A216-0BD6694B90F6}" type="slidenum">
              <a:rPr lang="pt-BR" smtClean="0"/>
              <a:pPr>
                <a:spcAft>
                  <a:spcPts val="600"/>
                </a:spcAft>
              </a:pPr>
              <a:t>27</a:t>
            </a:fld>
            <a:endParaRPr lang="pt-BR" dirty="0"/>
          </a:p>
        </p:txBody>
      </p:sp>
      <p:sp>
        <p:nvSpPr>
          <p:cNvPr id="2" name="Espaço Reservado para Número de Slide 3">
            <a:extLst>
              <a:ext uri="{FF2B5EF4-FFF2-40B4-BE49-F238E27FC236}">
                <a16:creationId xmlns:a16="http://schemas.microsoft.com/office/drawing/2014/main" id="{A6ED5EE0-F173-C4F9-8D2E-682042243240}"/>
              </a:ext>
            </a:extLst>
          </p:cNvPr>
          <p:cNvSpPr txBox="1">
            <a:spLocks/>
          </p:cNvSpPr>
          <p:nvPr/>
        </p:nvSpPr>
        <p:spPr>
          <a:xfrm>
            <a:off x="9359080" y="6230374"/>
            <a:ext cx="2743200" cy="365125"/>
          </a:xfrm>
          <a:prstGeom prst="rect">
            <a:avLst/>
          </a:prstGeom>
        </p:spPr>
        <p:txBody>
          <a:bodyPr vert="horz" lIns="91440" tIns="45720" rIns="91440" bIns="45720" rtlCol="0" anchor="ctr">
            <a:noAutofit/>
          </a:bodyPr>
          <a:lstStyle>
            <a:defPPr>
              <a:defRPr lang="en-US"/>
            </a:defPPr>
            <a:lvl1pPr marL="0" algn="r"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F0469B45-E903-4573-A216-0BD6694B90F6}" type="slidenum">
              <a:rPr lang="pt-BR" sz="2000" smtClean="0">
                <a:latin typeface="Arial" panose="020B0604020202020204" pitchFamily="34" charset="0"/>
                <a:cs typeface="Arial" panose="020B0604020202020204" pitchFamily="34" charset="0"/>
              </a:rPr>
              <a:pPr>
                <a:spcAft>
                  <a:spcPts val="600"/>
                </a:spcAft>
              </a:pPr>
              <a:t>27</a:t>
            </a:fld>
            <a:endParaRPr lang="pt-BR"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366732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E45537-D793-EAC0-089C-FA12AF903655}"/>
            </a:ext>
          </a:extLst>
        </p:cNvPr>
        <p:cNvGrpSpPr/>
        <p:nvPr/>
      </p:nvGrpSpPr>
      <p:grpSpPr>
        <a:xfrm>
          <a:off x="0" y="0"/>
          <a:ext cx="0" cy="0"/>
          <a:chOff x="0" y="0"/>
          <a:chExt cx="0" cy="0"/>
        </a:xfrm>
      </p:grpSpPr>
      <p:sp>
        <p:nvSpPr>
          <p:cNvPr id="8" name="CaixaDeTexto 7">
            <a:extLst>
              <a:ext uri="{FF2B5EF4-FFF2-40B4-BE49-F238E27FC236}">
                <a16:creationId xmlns:a16="http://schemas.microsoft.com/office/drawing/2014/main" id="{992BA824-E71C-5253-037E-0A84B73933B0}"/>
              </a:ext>
            </a:extLst>
          </p:cNvPr>
          <p:cNvSpPr txBox="1"/>
          <p:nvPr/>
        </p:nvSpPr>
        <p:spPr>
          <a:xfrm>
            <a:off x="315613" y="2525208"/>
            <a:ext cx="4360082" cy="3908586"/>
          </a:xfrm>
          <a:prstGeom prst="rect">
            <a:avLst/>
          </a:prstGeom>
        </p:spPr>
        <p:txBody>
          <a:bodyPr vert="horz" lIns="91440" tIns="45720" rIns="91440" bIns="45720" rtlCol="0">
            <a:normAutofit/>
          </a:bodyPr>
          <a:lstStyle/>
          <a:p>
            <a:pPr defTabSz="914400">
              <a:lnSpc>
                <a:spcPct val="120000"/>
              </a:lnSpc>
            </a:pPr>
            <a:r>
              <a:rPr lang="en-US" sz="3200" b="0" i="0" u="none" strike="noStrike" baseline="0" noProof="0" dirty="0">
                <a:latin typeface="Arial" panose="020B0604020202020204" pitchFamily="34" charset="0"/>
                <a:cs typeface="Arial" panose="020B0604020202020204" pitchFamily="34" charset="0"/>
              </a:rPr>
              <a:t>Lattes em 1943, at his graduation in </a:t>
            </a:r>
            <a:r>
              <a:rPr lang="en-US" sz="3200" noProof="0" dirty="0">
                <a:latin typeface="Arial" panose="020B0604020202020204" pitchFamily="34" charset="0"/>
                <a:cs typeface="Arial" panose="020B0604020202020204" pitchFamily="34" charset="0"/>
              </a:rPr>
              <a:t>Physics at USP.</a:t>
            </a:r>
            <a:endParaRPr lang="en-US" sz="3200" b="0" i="0" u="none" strike="noStrike" baseline="0" noProof="0" dirty="0">
              <a:latin typeface="Arial" panose="020B0604020202020204" pitchFamily="34" charset="0"/>
              <a:cs typeface="Arial" panose="020B0604020202020204" pitchFamily="34" charset="0"/>
            </a:endParaRPr>
          </a:p>
        </p:txBody>
      </p:sp>
      <p:pic>
        <p:nvPicPr>
          <p:cNvPr id="6146" name="Picture 2" descr="006">
            <a:extLst>
              <a:ext uri="{FF2B5EF4-FFF2-40B4-BE49-F238E27FC236}">
                <a16:creationId xmlns:a16="http://schemas.microsoft.com/office/drawing/2014/main" id="{5E8D5CCA-EF01-DACB-BF54-E7C6AB28988D}"/>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6668075" y="661916"/>
            <a:ext cx="3709904" cy="555790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Espaço Reservado para Número de Slide 4">
            <a:extLst>
              <a:ext uri="{FF2B5EF4-FFF2-40B4-BE49-F238E27FC236}">
                <a16:creationId xmlns:a16="http://schemas.microsoft.com/office/drawing/2014/main" id="{DB15402E-4F9E-3EDD-4D90-0DD5DDA47F9A}"/>
              </a:ext>
            </a:extLst>
          </p:cNvPr>
          <p:cNvSpPr>
            <a:spLocks noGrp="1"/>
          </p:cNvSpPr>
          <p:nvPr>
            <p:ph type="sldNum" sz="quarter" idx="12"/>
          </p:nvPr>
        </p:nvSpPr>
        <p:spPr>
          <a:xfrm>
            <a:off x="9448800" y="6346190"/>
            <a:ext cx="2743200" cy="365125"/>
          </a:xfrm>
        </p:spPr>
        <p:txBody>
          <a:bodyPr vert="horz" lIns="91440" tIns="45720" rIns="91440" bIns="45720" rtlCol="0" anchor="ctr">
            <a:noAutofit/>
          </a:bodyPr>
          <a:lstStyle/>
          <a:p>
            <a:pPr defTabSz="914400">
              <a:spcAft>
                <a:spcPts val="600"/>
              </a:spcAft>
            </a:pPr>
            <a:fld id="{F0469B45-E903-4573-A216-0BD6694B90F6}" type="slidenum">
              <a:rPr lang="en-US" sz="2000" noProof="0" smtClean="0">
                <a:latin typeface="Arial" panose="020B0604020202020204" pitchFamily="34" charset="0"/>
                <a:cs typeface="Arial" panose="020B0604020202020204" pitchFamily="34" charset="0"/>
              </a:rPr>
              <a:pPr defTabSz="914400">
                <a:spcAft>
                  <a:spcPts val="600"/>
                </a:spcAft>
              </a:pPr>
              <a:t>28</a:t>
            </a:fld>
            <a:endParaRPr lang="en-US" sz="20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761481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4336B0-D22C-F528-70F5-AE05A8E0FD60}"/>
              </a:ext>
            </a:extLst>
          </p:cNvPr>
          <p:cNvSpPr>
            <a:spLocks noGrp="1"/>
          </p:cNvSpPr>
          <p:nvPr>
            <p:ph type="title"/>
          </p:nvPr>
        </p:nvSpPr>
        <p:spPr/>
        <p:txBody>
          <a:bodyPr>
            <a:normAutofit/>
          </a:bodyPr>
          <a:lstStyle/>
          <a:p>
            <a:r>
              <a:rPr lang="en-US" sz="3600" b="1" noProof="0" dirty="0"/>
              <a:t>Once graduated,… </a:t>
            </a:r>
          </a:p>
        </p:txBody>
      </p:sp>
      <p:sp>
        <p:nvSpPr>
          <p:cNvPr id="3" name="Espaço Reservado para Conteúdo 2">
            <a:extLst>
              <a:ext uri="{FF2B5EF4-FFF2-40B4-BE49-F238E27FC236}">
                <a16:creationId xmlns:a16="http://schemas.microsoft.com/office/drawing/2014/main" id="{AE7267C5-0D17-E7FD-99CB-950D88A91C5A}"/>
              </a:ext>
            </a:extLst>
          </p:cNvPr>
          <p:cNvSpPr>
            <a:spLocks noGrp="1"/>
          </p:cNvSpPr>
          <p:nvPr>
            <p:ph idx="1"/>
          </p:nvPr>
        </p:nvSpPr>
        <p:spPr>
          <a:xfrm>
            <a:off x="838200" y="1580528"/>
            <a:ext cx="10515600" cy="4351338"/>
          </a:xfrm>
        </p:spPr>
        <p:txBody>
          <a:bodyPr>
            <a:normAutofit/>
          </a:bodyPr>
          <a:lstStyle/>
          <a:p>
            <a:pPr>
              <a:lnSpc>
                <a:spcPct val="130000"/>
              </a:lnSpc>
              <a:spcAft>
                <a:spcPts val="2400"/>
              </a:spcAft>
              <a:buSzPct val="150000"/>
            </a:pPr>
            <a:r>
              <a:rPr lang="en-US" sz="2400" noProof="0" dirty="0">
                <a:latin typeface="Arial" panose="020B0604020202020204" pitchFamily="34" charset="0"/>
                <a:cs typeface="Arial" panose="020B0604020202020204" pitchFamily="34" charset="0"/>
              </a:rPr>
              <a:t>Lattes liked to tell us that Wataghin gave him a theoretical problem involving a 99-term Lagrangian. He developed the work with Mario Schönberg and Walter Schützer, which was published in the Annals          of the Brazilian Academy of Sciences in 1947. </a:t>
            </a:r>
          </a:p>
          <a:p>
            <a:pPr>
              <a:lnSpc>
                <a:spcPct val="130000"/>
              </a:lnSpc>
              <a:spcAft>
                <a:spcPts val="2400"/>
              </a:spcAft>
              <a:buSzPct val="150000"/>
            </a:pPr>
            <a:r>
              <a:rPr lang="en-US" sz="2400" noProof="0" dirty="0">
                <a:latin typeface="Arial" panose="020B0604020202020204" pitchFamily="34" charset="0"/>
                <a:cs typeface="Arial" panose="020B0604020202020204" pitchFamily="34" charset="0"/>
              </a:rPr>
              <a:t>Lattes later laughed, saying that this immersion in theoretical work  convinced him of his </a:t>
            </a:r>
            <a:r>
              <a:rPr lang="en-US" sz="24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inability to deal with</a:t>
            </a:r>
            <a:r>
              <a:rPr lang="en-US" sz="2400" noProof="0" dirty="0">
                <a:latin typeface="Arial" panose="020B0604020202020204" pitchFamily="34" charset="0"/>
                <a:cs typeface="Arial" panose="020B0604020202020204" pitchFamily="34" charset="0"/>
              </a:rPr>
              <a:t> </a:t>
            </a:r>
            <a:r>
              <a:rPr lang="en-US" sz="24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lengthy </a:t>
            </a:r>
            <a:r>
              <a:rPr lang="en-US" sz="24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a:t>
            </a:r>
            <a:r>
              <a:rPr lang="en-US" sz="2400" noProof="0" dirty="0" err="1">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alculations</a:t>
            </a:r>
            <a:r>
              <a:rPr lang="en-US" sz="24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400" noProof="0" dirty="0">
                <a:latin typeface="Arial" panose="020B0604020202020204" pitchFamily="34" charset="0"/>
                <a:cs typeface="Arial" panose="020B0604020202020204" pitchFamily="34" charset="0"/>
              </a:rPr>
              <a:t>and led him </a:t>
            </a:r>
            <a:r>
              <a:rPr lang="en-US" sz="24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choose experimental physics!</a:t>
            </a:r>
          </a:p>
        </p:txBody>
      </p:sp>
      <p:sp>
        <p:nvSpPr>
          <p:cNvPr id="6" name="Espaço Reservado para Número de Slide 4">
            <a:extLst>
              <a:ext uri="{FF2B5EF4-FFF2-40B4-BE49-F238E27FC236}">
                <a16:creationId xmlns:a16="http://schemas.microsoft.com/office/drawing/2014/main" id="{ABD7389C-A357-B1A8-78F1-FDFEC91FD184}"/>
              </a:ext>
            </a:extLst>
          </p:cNvPr>
          <p:cNvSpPr txBox="1">
            <a:spLocks/>
          </p:cNvSpPr>
          <p:nvPr/>
        </p:nvSpPr>
        <p:spPr>
          <a:xfrm>
            <a:off x="9448800" y="6323193"/>
            <a:ext cx="2743200" cy="365125"/>
          </a:xfrm>
          <a:prstGeom prst="rect">
            <a:avLst/>
          </a:prstGeom>
        </p:spPr>
        <p:txBody>
          <a:bodyPr vert="horz" lIns="91440" tIns="45720" rIns="91440" bIns="45720" rtlCol="0" anchor="ctr">
            <a:noAutofit/>
          </a:bodyPr>
          <a:lstStyle>
            <a:defPPr>
              <a:defRPr lang="en-US"/>
            </a:defPPr>
            <a:lvl1pPr marL="0" algn="r" defTabSz="457200" rtl="0" eaLnBrk="1" latinLnBrk="0" hangingPunct="1">
              <a:defRPr sz="16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nSpc>
                <a:spcPct val="90000"/>
              </a:lnSpc>
              <a:spcAft>
                <a:spcPts val="600"/>
              </a:spcAft>
            </a:pPr>
            <a:fld id="{F0469B45-E903-4573-A216-0BD6694B90F6}" type="slidenum">
              <a:rPr lang="en-US" sz="2000" noProof="0" smtClean="0">
                <a:latin typeface="Arial" panose="020B0604020202020204" pitchFamily="34" charset="0"/>
                <a:cs typeface="Arial" panose="020B0604020202020204" pitchFamily="34" charset="0"/>
              </a:rPr>
              <a:pPr>
                <a:lnSpc>
                  <a:spcPct val="90000"/>
                </a:lnSpc>
                <a:spcAft>
                  <a:spcPts val="600"/>
                </a:spcAft>
              </a:pPr>
              <a:t>29</a:t>
            </a:fld>
            <a:endParaRPr lang="en-US" sz="2000" noProof="0" dirty="0">
              <a:latin typeface="Arial" panose="020B0604020202020204" pitchFamily="34" charset="0"/>
              <a:cs typeface="Arial" panose="020B0604020202020204" pitchFamily="34" charset="0"/>
            </a:endParaRPr>
          </a:p>
        </p:txBody>
      </p:sp>
      <p:pic>
        <p:nvPicPr>
          <p:cNvPr id="4" name="Picture 2" descr="006">
            <a:extLst>
              <a:ext uri="{FF2B5EF4-FFF2-40B4-BE49-F238E27FC236}">
                <a16:creationId xmlns:a16="http://schemas.microsoft.com/office/drawing/2014/main" id="{CBE99AE5-D84A-6245-E2D2-6A8579835522}"/>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0344972" y="157091"/>
            <a:ext cx="1847028" cy="276708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7732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8950AD4C-6AF3-49F8-94E1-DBCAFB3947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prstClr val="white"/>
              </a:solidFill>
              <a:latin typeface="Meiryo"/>
            </a:endParaRPr>
          </a:p>
        </p:txBody>
      </p:sp>
      <p:sp>
        <p:nvSpPr>
          <p:cNvPr id="13" name="Freeform: Shape 12">
            <a:extLst>
              <a:ext uri="{FF2B5EF4-FFF2-40B4-BE49-F238E27FC236}">
                <a16:creationId xmlns:a16="http://schemas.microsoft.com/office/drawing/2014/main" id="{DEAEE08D-A745-4391-9073-9E99767E0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04539" y="266074"/>
            <a:ext cx="7489662" cy="6252180"/>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noFill/>
          <a:ln w="19050">
            <a:solidFill>
              <a:srgbClr val="FFFFFF">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15" name="Freeform: Shape 14">
            <a:extLst>
              <a:ext uri="{FF2B5EF4-FFF2-40B4-BE49-F238E27FC236}">
                <a16:creationId xmlns:a16="http://schemas.microsoft.com/office/drawing/2014/main" id="{7E862DF0-097D-4BBD-A1A1-35B522C5EB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59414" y="339746"/>
            <a:ext cx="7203799" cy="6030364"/>
          </a:xfrm>
          <a:custGeom>
            <a:avLst/>
            <a:gdLst>
              <a:gd name="connsiteX0" fmla="*/ 4090459 w 7203799"/>
              <a:gd name="connsiteY0" fmla="*/ 146611 h 6030364"/>
              <a:gd name="connsiteX1" fmla="*/ 2634463 w 7203799"/>
              <a:gd name="connsiteY1" fmla="*/ 392518 h 6030364"/>
              <a:gd name="connsiteX2" fmla="*/ 1340972 w 7203799"/>
              <a:gd name="connsiteY2" fmla="*/ 1068045 h 6030364"/>
              <a:gd name="connsiteX3" fmla="*/ 446301 w 7203799"/>
              <a:gd name="connsiteY3" fmla="*/ 2042135 h 6030364"/>
              <a:gd name="connsiteX4" fmla="*/ 121886 w 7203799"/>
              <a:gd name="connsiteY4" fmla="*/ 3175764 h 6030364"/>
              <a:gd name="connsiteX5" fmla="*/ 658808 w 7203799"/>
              <a:gd name="connsiteY5" fmla="*/ 4228382 h 6030364"/>
              <a:gd name="connsiteX6" fmla="*/ 929352 w 7203799"/>
              <a:gd name="connsiteY6" fmla="*/ 4562487 h 6030364"/>
              <a:gd name="connsiteX7" fmla="*/ 3467971 w 7203799"/>
              <a:gd name="connsiteY7" fmla="*/ 5868460 h 6030364"/>
              <a:gd name="connsiteX8" fmla="*/ 5395115 w 7203799"/>
              <a:gd name="connsiteY8" fmla="*/ 5065016 h 6030364"/>
              <a:gd name="connsiteX9" fmla="*/ 5629645 w 7203799"/>
              <a:gd name="connsiteY9" fmla="*/ 4905476 h 6030364"/>
              <a:gd name="connsiteX10" fmla="*/ 6696345 w 7203799"/>
              <a:gd name="connsiteY10" fmla="*/ 4071455 h 6030364"/>
              <a:gd name="connsiteX11" fmla="*/ 7056622 w 7203799"/>
              <a:gd name="connsiteY11" fmla="*/ 3175764 h 6030364"/>
              <a:gd name="connsiteX12" fmla="*/ 6247816 w 7203799"/>
              <a:gd name="connsiteY12" fmla="*/ 991737 h 6030364"/>
              <a:gd name="connsiteX13" fmla="*/ 5337969 w 7203799"/>
              <a:gd name="connsiteY13" fmla="*/ 375142 h 6030364"/>
              <a:gd name="connsiteX14" fmla="*/ 4090459 w 7203799"/>
              <a:gd name="connsiteY14" fmla="*/ 146611 h 6030364"/>
              <a:gd name="connsiteX15" fmla="*/ 4122552 w 7203799"/>
              <a:gd name="connsiteY15" fmla="*/ 0 h 6030364"/>
              <a:gd name="connsiteX16" fmla="*/ 5418463 w 7203799"/>
              <a:gd name="connsiteY16" fmla="*/ 240852 h 6030364"/>
              <a:gd name="connsiteX17" fmla="*/ 6363612 w 7203799"/>
              <a:gd name="connsiteY17" fmla="*/ 890695 h 6030364"/>
              <a:gd name="connsiteX18" fmla="*/ 7203799 w 7203799"/>
              <a:gd name="connsiteY18" fmla="*/ 3192481 h 6030364"/>
              <a:gd name="connsiteX19" fmla="*/ 6829541 w 7203799"/>
              <a:gd name="connsiteY19" fmla="*/ 4136467 h 6030364"/>
              <a:gd name="connsiteX20" fmla="*/ 5721456 w 7203799"/>
              <a:gd name="connsiteY20" fmla="*/ 5015457 h 6030364"/>
              <a:gd name="connsiteX21" fmla="*/ 5477826 w 7203799"/>
              <a:gd name="connsiteY21" fmla="*/ 5183599 h 6030364"/>
              <a:gd name="connsiteX22" fmla="*/ 3475911 w 7203799"/>
              <a:gd name="connsiteY22" fmla="*/ 6030364 h 6030364"/>
              <a:gd name="connsiteX23" fmla="*/ 838794 w 7203799"/>
              <a:gd name="connsiteY23" fmla="*/ 4653974 h 6030364"/>
              <a:gd name="connsiteX24" fmla="*/ 557754 w 7203799"/>
              <a:gd name="connsiteY24" fmla="*/ 4301854 h 6030364"/>
              <a:gd name="connsiteX25" fmla="*/ 0 w 7203799"/>
              <a:gd name="connsiteY25" fmla="*/ 3192481 h 6030364"/>
              <a:gd name="connsiteX26" fmla="*/ 337002 w 7203799"/>
              <a:gd name="connsiteY26" fmla="*/ 1997729 h 6030364"/>
              <a:gd name="connsiteX27" fmla="*/ 1266386 w 7203799"/>
              <a:gd name="connsiteY27" fmla="*/ 971116 h 6030364"/>
              <a:gd name="connsiteX28" fmla="*/ 2610064 w 7203799"/>
              <a:gd name="connsiteY28" fmla="*/ 259166 h 6030364"/>
              <a:gd name="connsiteX29" fmla="*/ 4122552 w 7203799"/>
              <a:gd name="connsiteY29" fmla="*/ 0 h 6030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203799" h="6030364">
                <a:moveTo>
                  <a:pt x="4090459" y="146611"/>
                </a:moveTo>
                <a:cubicBezTo>
                  <a:pt x="3606963" y="146611"/>
                  <a:pt x="3116919" y="229322"/>
                  <a:pt x="2634463" y="392518"/>
                </a:cubicBezTo>
                <a:cubicBezTo>
                  <a:pt x="2164657" y="551144"/>
                  <a:pt x="1717473" y="784767"/>
                  <a:pt x="1340972" y="1068045"/>
                </a:cubicBezTo>
                <a:cubicBezTo>
                  <a:pt x="957924" y="1356158"/>
                  <a:pt x="656874" y="1683987"/>
                  <a:pt x="446301" y="2042135"/>
                </a:cubicBezTo>
                <a:cubicBezTo>
                  <a:pt x="231114" y="2408251"/>
                  <a:pt x="121886" y="2789658"/>
                  <a:pt x="121886" y="3175764"/>
                </a:cubicBezTo>
                <a:cubicBezTo>
                  <a:pt x="121886" y="3564616"/>
                  <a:pt x="296147" y="3791707"/>
                  <a:pt x="658808" y="4228382"/>
                </a:cubicBezTo>
                <a:cubicBezTo>
                  <a:pt x="746310" y="4333697"/>
                  <a:pt x="836791" y="4442668"/>
                  <a:pt x="929352" y="4562487"/>
                </a:cubicBezTo>
                <a:cubicBezTo>
                  <a:pt x="1636666" y="5477909"/>
                  <a:pt x="2395913" y="5868460"/>
                  <a:pt x="3467971" y="5868460"/>
                </a:cubicBezTo>
                <a:cubicBezTo>
                  <a:pt x="4171563" y="5868460"/>
                  <a:pt x="4687799" y="5550298"/>
                  <a:pt x="5395115" y="5065016"/>
                </a:cubicBezTo>
                <a:cubicBezTo>
                  <a:pt x="5474133" y="5010792"/>
                  <a:pt x="5553154" y="4957219"/>
                  <a:pt x="5629645" y="4905476"/>
                </a:cubicBezTo>
                <a:cubicBezTo>
                  <a:pt x="6044240" y="4624684"/>
                  <a:pt x="6435769" y="4359438"/>
                  <a:pt x="6696345" y="4071455"/>
                </a:cubicBezTo>
                <a:cubicBezTo>
                  <a:pt x="6945459" y="3796151"/>
                  <a:pt x="7056622" y="3519931"/>
                  <a:pt x="7056622" y="3175764"/>
                </a:cubicBezTo>
                <a:cubicBezTo>
                  <a:pt x="7056622" y="2313128"/>
                  <a:pt x="6769413" y="1537514"/>
                  <a:pt x="6247816" y="991737"/>
                </a:cubicBezTo>
                <a:cubicBezTo>
                  <a:pt x="5992603" y="724794"/>
                  <a:pt x="5686492" y="517301"/>
                  <a:pt x="5337969" y="375142"/>
                </a:cubicBezTo>
                <a:cubicBezTo>
                  <a:pt x="4966082" y="223571"/>
                  <a:pt x="4546427" y="146611"/>
                  <a:pt x="4090459" y="146611"/>
                </a:cubicBezTo>
                <a:close/>
                <a:moveTo>
                  <a:pt x="4122552" y="0"/>
                </a:moveTo>
                <a:cubicBezTo>
                  <a:pt x="4596209" y="0"/>
                  <a:pt x="5032147" y="81110"/>
                  <a:pt x="5418463" y="240852"/>
                </a:cubicBezTo>
                <a:cubicBezTo>
                  <a:pt x="5780509" y="390677"/>
                  <a:pt x="6098496" y="609358"/>
                  <a:pt x="6363612" y="890695"/>
                </a:cubicBezTo>
                <a:cubicBezTo>
                  <a:pt x="6905445" y="1465899"/>
                  <a:pt x="7203799" y="2283333"/>
                  <a:pt x="7203799" y="3192481"/>
                </a:cubicBezTo>
                <a:cubicBezTo>
                  <a:pt x="7203799" y="3555204"/>
                  <a:pt x="7088321" y="3846319"/>
                  <a:pt x="6829541" y="4136467"/>
                </a:cubicBezTo>
                <a:cubicBezTo>
                  <a:pt x="6558859" y="4439977"/>
                  <a:pt x="6152137" y="4719524"/>
                  <a:pt x="5721456" y="5015457"/>
                </a:cubicBezTo>
                <a:cubicBezTo>
                  <a:pt x="5641997" y="5069990"/>
                  <a:pt x="5559911" y="5126451"/>
                  <a:pt x="5477826" y="5183599"/>
                </a:cubicBezTo>
                <a:cubicBezTo>
                  <a:pt x="4743067" y="5695047"/>
                  <a:pt x="4206801" y="6030364"/>
                  <a:pt x="3475911" y="6030364"/>
                </a:cubicBezTo>
                <a:cubicBezTo>
                  <a:pt x="2362258" y="6030364"/>
                  <a:pt x="1573553" y="5618755"/>
                  <a:pt x="838794" y="4653974"/>
                </a:cubicBezTo>
                <a:cubicBezTo>
                  <a:pt x="742641" y="4527696"/>
                  <a:pt x="648651" y="4412849"/>
                  <a:pt x="557754" y="4301854"/>
                </a:cubicBezTo>
                <a:cubicBezTo>
                  <a:pt x="181022" y="3841635"/>
                  <a:pt x="0" y="3602300"/>
                  <a:pt x="0" y="3192481"/>
                </a:cubicBezTo>
                <a:cubicBezTo>
                  <a:pt x="0" y="2785556"/>
                  <a:pt x="113467" y="2383584"/>
                  <a:pt x="337002" y="1997729"/>
                </a:cubicBezTo>
                <a:cubicBezTo>
                  <a:pt x="555744" y="1620270"/>
                  <a:pt x="868475" y="1274763"/>
                  <a:pt x="1266386" y="971116"/>
                </a:cubicBezTo>
                <a:cubicBezTo>
                  <a:pt x="1657494" y="672565"/>
                  <a:pt x="2122028" y="426344"/>
                  <a:pt x="2610064" y="259166"/>
                </a:cubicBezTo>
                <a:cubicBezTo>
                  <a:pt x="3111237" y="87171"/>
                  <a:pt x="3620296" y="0"/>
                  <a:pt x="4122552" y="0"/>
                </a:cubicBezTo>
                <a:close/>
              </a:path>
            </a:pathLst>
          </a:custGeom>
          <a:solidFill>
            <a:srgbClr val="FFFFFF">
              <a:alpha val="60000"/>
            </a:srgb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pic>
        <p:nvPicPr>
          <p:cNvPr id="6" name="Picture 2" descr="001">
            <a:extLst>
              <a:ext uri="{FF2B5EF4-FFF2-40B4-BE49-F238E27FC236}">
                <a16:creationId xmlns:a16="http://schemas.microsoft.com/office/drawing/2014/main" id="{89E1D294-92E4-7BCD-763B-3867D71CAF2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6869" r="-1" b="42694"/>
          <a:stretch/>
        </p:blipFill>
        <p:spPr bwMode="auto">
          <a:xfrm>
            <a:off x="2356519" y="243861"/>
            <a:ext cx="7203799" cy="6030364"/>
          </a:xfrm>
          <a:custGeom>
            <a:avLst/>
            <a:gdLst/>
            <a:ahLst/>
            <a:cxnLst/>
            <a:rect l="l" t="t" r="r" b="b"/>
            <a:pathLst>
              <a:path w="7203799" h="6030364">
                <a:moveTo>
                  <a:pt x="4122552" y="0"/>
                </a:moveTo>
                <a:cubicBezTo>
                  <a:pt x="4596210" y="0"/>
                  <a:pt x="5032147" y="81110"/>
                  <a:pt x="5418463" y="240852"/>
                </a:cubicBezTo>
                <a:cubicBezTo>
                  <a:pt x="5780509" y="390677"/>
                  <a:pt x="6098496" y="609358"/>
                  <a:pt x="6363612" y="890695"/>
                </a:cubicBezTo>
                <a:cubicBezTo>
                  <a:pt x="6905445" y="1465899"/>
                  <a:pt x="7203799" y="2283333"/>
                  <a:pt x="7203799" y="3192481"/>
                </a:cubicBezTo>
                <a:cubicBezTo>
                  <a:pt x="7203799" y="3555204"/>
                  <a:pt x="7088321" y="3846319"/>
                  <a:pt x="6829541" y="4136467"/>
                </a:cubicBezTo>
                <a:cubicBezTo>
                  <a:pt x="6558859" y="4439977"/>
                  <a:pt x="6152137" y="4719524"/>
                  <a:pt x="5721456" y="5015457"/>
                </a:cubicBezTo>
                <a:cubicBezTo>
                  <a:pt x="5641997" y="5069990"/>
                  <a:pt x="5559911" y="5126451"/>
                  <a:pt x="5477826" y="5183599"/>
                </a:cubicBezTo>
                <a:cubicBezTo>
                  <a:pt x="4743068" y="5695047"/>
                  <a:pt x="4206802" y="6030364"/>
                  <a:pt x="3475911" y="6030364"/>
                </a:cubicBezTo>
                <a:cubicBezTo>
                  <a:pt x="2362258" y="6030364"/>
                  <a:pt x="1573553" y="5618755"/>
                  <a:pt x="838794" y="4653974"/>
                </a:cubicBezTo>
                <a:cubicBezTo>
                  <a:pt x="742642" y="4527696"/>
                  <a:pt x="648651" y="4412849"/>
                  <a:pt x="557754" y="4301854"/>
                </a:cubicBezTo>
                <a:cubicBezTo>
                  <a:pt x="181022" y="3841635"/>
                  <a:pt x="0" y="3602300"/>
                  <a:pt x="0" y="3192481"/>
                </a:cubicBezTo>
                <a:cubicBezTo>
                  <a:pt x="0" y="2785556"/>
                  <a:pt x="113467" y="2383585"/>
                  <a:pt x="337003" y="1997729"/>
                </a:cubicBezTo>
                <a:cubicBezTo>
                  <a:pt x="555745" y="1620270"/>
                  <a:pt x="868475" y="1274763"/>
                  <a:pt x="1266386" y="971116"/>
                </a:cubicBezTo>
                <a:cubicBezTo>
                  <a:pt x="1657494" y="672565"/>
                  <a:pt x="2122028" y="426344"/>
                  <a:pt x="2610064" y="259166"/>
                </a:cubicBezTo>
                <a:cubicBezTo>
                  <a:pt x="3111238" y="87171"/>
                  <a:pt x="3620296" y="0"/>
                  <a:pt x="4122552" y="0"/>
                </a:cubicBez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Espaço Reservado para Número de Slide 4">
            <a:extLst>
              <a:ext uri="{FF2B5EF4-FFF2-40B4-BE49-F238E27FC236}">
                <a16:creationId xmlns:a16="http://schemas.microsoft.com/office/drawing/2014/main" id="{2698E967-F7FD-942B-C7A8-8FC29CB4196F}"/>
              </a:ext>
            </a:extLst>
          </p:cNvPr>
          <p:cNvSpPr>
            <a:spLocks noGrp="1"/>
          </p:cNvSpPr>
          <p:nvPr>
            <p:ph type="sldNum" sz="quarter" idx="12"/>
          </p:nvPr>
        </p:nvSpPr>
        <p:spPr>
          <a:xfrm>
            <a:off x="11003280" y="6492875"/>
            <a:ext cx="1188720" cy="365125"/>
          </a:xfrm>
        </p:spPr>
        <p:txBody>
          <a:bodyPr vert="horz" lIns="91440" tIns="45720" rIns="91440" bIns="45720" rtlCol="0" anchor="ctr">
            <a:noAutofit/>
          </a:bodyPr>
          <a:lstStyle/>
          <a:p>
            <a:pPr defTabSz="914400">
              <a:spcAft>
                <a:spcPts val="600"/>
              </a:spcAft>
            </a:pPr>
            <a:r>
              <a:rPr lang="en-US" sz="2000" dirty="0">
                <a:latin typeface="Arial" panose="020B0604020202020204" pitchFamily="34" charset="0"/>
                <a:cs typeface="Arial" panose="020B0604020202020204" pitchFamily="34" charset="0"/>
              </a:rPr>
              <a:t>3</a:t>
            </a:r>
            <a:endParaRPr lang="en-US" sz="2000" noProof="0" dirty="0">
              <a:latin typeface="Arial" panose="020B0604020202020204" pitchFamily="34" charset="0"/>
              <a:cs typeface="Arial" panose="020B0604020202020204" pitchFamily="34" charset="0"/>
            </a:endParaRPr>
          </a:p>
        </p:txBody>
      </p:sp>
      <p:sp>
        <p:nvSpPr>
          <p:cNvPr id="10" name="CaixaDeTexto 9">
            <a:extLst>
              <a:ext uri="{FF2B5EF4-FFF2-40B4-BE49-F238E27FC236}">
                <a16:creationId xmlns:a16="http://schemas.microsoft.com/office/drawing/2014/main" id="{8CFFE406-886C-8583-5483-2D488304E76A}"/>
              </a:ext>
            </a:extLst>
          </p:cNvPr>
          <p:cNvSpPr txBox="1"/>
          <p:nvPr/>
        </p:nvSpPr>
        <p:spPr>
          <a:xfrm>
            <a:off x="7694113" y="6176811"/>
            <a:ext cx="3672800" cy="369332"/>
          </a:xfrm>
          <a:prstGeom prst="rect">
            <a:avLst/>
          </a:prstGeom>
          <a:noFill/>
        </p:spPr>
        <p:txBody>
          <a:bodyPr wrap="none" rtlCol="0">
            <a:spAutoFit/>
          </a:bodyPr>
          <a:lstStyle/>
          <a:p>
            <a:r>
              <a:rPr lang="en-US" noProof="0" dirty="0">
                <a:latin typeface="Arial" panose="020B0604020202020204" pitchFamily="34" charset="0"/>
                <a:cs typeface="Arial" panose="020B0604020202020204" pitchFamily="34" charset="0"/>
              </a:rPr>
              <a:t>Lattes with his older brother David</a:t>
            </a:r>
          </a:p>
        </p:txBody>
      </p:sp>
    </p:spTree>
    <p:extLst>
      <p:ext uri="{BB962C8B-B14F-4D97-AF65-F5344CB8AC3E}">
        <p14:creationId xmlns:p14="http://schemas.microsoft.com/office/powerpoint/2010/main" val="379548085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216B5892-FC28-A14D-717C-DF38460B7FFC}"/>
              </a:ext>
            </a:extLst>
          </p:cNvPr>
          <p:cNvSpPr>
            <a:spLocks noGrp="1"/>
          </p:cNvSpPr>
          <p:nvPr>
            <p:ph idx="1"/>
          </p:nvPr>
        </p:nvSpPr>
        <p:spPr>
          <a:xfrm>
            <a:off x="547933" y="1175175"/>
            <a:ext cx="11096134" cy="5244478"/>
          </a:xfrm>
        </p:spPr>
        <p:txBody>
          <a:bodyPr>
            <a:normAutofit fontScale="92500" lnSpcReduction="10000"/>
          </a:bodyPr>
          <a:lstStyle/>
          <a:p>
            <a:pPr>
              <a:lnSpc>
                <a:spcPct val="120000"/>
              </a:lnSpc>
              <a:spcBef>
                <a:spcPts val="0"/>
              </a:spcBef>
              <a:spcAft>
                <a:spcPts val="600"/>
              </a:spcAft>
              <a:buSzPct val="150000"/>
            </a:pPr>
            <a:r>
              <a:rPr lang="en-US" sz="2200" noProof="0" dirty="0">
                <a:latin typeface="Arial" panose="020B0604020202020204" pitchFamily="34" charset="0"/>
                <a:cs typeface="Arial" panose="020B0604020202020204" pitchFamily="34" charset="0"/>
              </a:rPr>
              <a:t>In 1945, Lattes was working at USP with a non-operating cloud chamber left there by Occhialini, who had moved to Bristol to work with Cecil Powell's group.</a:t>
            </a:r>
          </a:p>
          <a:p>
            <a:pPr>
              <a:lnSpc>
                <a:spcPct val="120000"/>
              </a:lnSpc>
              <a:spcBef>
                <a:spcPts val="0"/>
              </a:spcBef>
              <a:spcAft>
                <a:spcPts val="600"/>
              </a:spcAft>
              <a:buSzPct val="150000"/>
            </a:pPr>
            <a:endParaRPr lang="en-US" sz="2200" noProof="0" dirty="0">
              <a:latin typeface="Arial" panose="020B0604020202020204" pitchFamily="34" charset="0"/>
              <a:cs typeface="Arial" panose="020B0604020202020204" pitchFamily="34" charset="0"/>
            </a:endParaRPr>
          </a:p>
          <a:p>
            <a:pPr>
              <a:lnSpc>
                <a:spcPct val="120000"/>
              </a:lnSpc>
              <a:spcBef>
                <a:spcPts val="0"/>
              </a:spcBef>
              <a:spcAft>
                <a:spcPts val="600"/>
              </a:spcAft>
              <a:buSzPct val="150000"/>
            </a:pPr>
            <a:r>
              <a:rPr lang="en-US" sz="2200" noProof="0" dirty="0">
                <a:latin typeface="Arial" panose="020B0604020202020204" pitchFamily="34" charset="0"/>
                <a:cs typeface="Arial" panose="020B0604020202020204" pitchFamily="34" charset="0"/>
              </a:rPr>
              <a:t>Lattes recovered the cloud chamber and got it working again with the help of Ugo Camerini and Andrea Wataghin.</a:t>
            </a:r>
          </a:p>
          <a:p>
            <a:pPr>
              <a:lnSpc>
                <a:spcPct val="120000"/>
              </a:lnSpc>
              <a:spcBef>
                <a:spcPts val="0"/>
              </a:spcBef>
              <a:spcAft>
                <a:spcPts val="600"/>
              </a:spcAft>
              <a:buSzPct val="150000"/>
            </a:pPr>
            <a:endParaRPr lang="en-US" sz="2200" noProof="0" dirty="0">
              <a:latin typeface="Arial" panose="020B0604020202020204" pitchFamily="34" charset="0"/>
              <a:cs typeface="Arial" panose="020B0604020202020204" pitchFamily="34" charset="0"/>
            </a:endParaRPr>
          </a:p>
          <a:p>
            <a:pPr>
              <a:lnSpc>
                <a:spcPct val="120000"/>
              </a:lnSpc>
              <a:spcBef>
                <a:spcPts val="0"/>
              </a:spcBef>
              <a:spcAft>
                <a:spcPts val="600"/>
              </a:spcAft>
              <a:buSzPct val="150000"/>
            </a:pPr>
            <a:r>
              <a:rPr lang="en-US" sz="2200" noProof="0" dirty="0">
                <a:latin typeface="Arial" panose="020B0604020202020204" pitchFamily="34" charset="0"/>
                <a:cs typeface="Arial" panose="020B0604020202020204" pitchFamily="34" charset="0"/>
              </a:rPr>
              <a:t>He exchanged letters with his now friend Occhialini, sending photos of particle tracks in the cloud chamber and receiving in return photos of particle tracks in nuclear emulsions.</a:t>
            </a:r>
          </a:p>
          <a:p>
            <a:pPr>
              <a:lnSpc>
                <a:spcPct val="120000"/>
              </a:lnSpc>
              <a:spcBef>
                <a:spcPts val="0"/>
              </a:spcBef>
              <a:spcAft>
                <a:spcPts val="600"/>
              </a:spcAft>
              <a:buSzPct val="150000"/>
            </a:pPr>
            <a:endParaRPr lang="en-US" sz="2200" noProof="0" dirty="0">
              <a:latin typeface="Arial" panose="020B0604020202020204" pitchFamily="34" charset="0"/>
              <a:cs typeface="Arial" panose="020B0604020202020204" pitchFamily="34" charset="0"/>
            </a:endParaRPr>
          </a:p>
          <a:p>
            <a:pPr>
              <a:lnSpc>
                <a:spcPct val="120000"/>
              </a:lnSpc>
              <a:spcBef>
                <a:spcPts val="0"/>
              </a:spcBef>
              <a:spcAft>
                <a:spcPts val="600"/>
              </a:spcAft>
              <a:buSzPct val="150000"/>
            </a:pPr>
            <a:r>
              <a:rPr lang="en-US" sz="2200" noProof="0" dirty="0">
                <a:latin typeface="Arial" panose="020B0604020202020204" pitchFamily="34" charset="0"/>
                <a:cs typeface="Arial" panose="020B0604020202020204" pitchFamily="34" charset="0"/>
              </a:rPr>
              <a:t>Lattes was so excited by the photos of the </a:t>
            </a:r>
            <a:r>
              <a:rPr lang="en-US" sz="22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tracks left by the particles in the emulsions</a:t>
            </a:r>
            <a:r>
              <a:rPr lang="en-US" sz="2200" noProof="0" dirty="0">
                <a:latin typeface="Arial" panose="020B0604020202020204" pitchFamily="34" charset="0"/>
                <a:cs typeface="Arial" panose="020B0604020202020204" pitchFamily="34" charset="0"/>
              </a:rPr>
              <a:t> that he asked to participate in the experiments in Bristol. Powell and Occhialini requested a grant, thus enabling Lattes to travel to Bristol in 1946.</a:t>
            </a:r>
            <a:endParaRPr lang="en-US" sz="22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Espaço Reservado para Número de Slide 3">
            <a:extLst>
              <a:ext uri="{FF2B5EF4-FFF2-40B4-BE49-F238E27FC236}">
                <a16:creationId xmlns:a16="http://schemas.microsoft.com/office/drawing/2014/main" id="{C20E0E1D-6973-5AEA-B4E8-5F92676DCF40}"/>
              </a:ext>
            </a:extLst>
          </p:cNvPr>
          <p:cNvSpPr>
            <a:spLocks noGrp="1"/>
          </p:cNvSpPr>
          <p:nvPr>
            <p:ph type="sldNum" sz="quarter" idx="12"/>
          </p:nvPr>
        </p:nvSpPr>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30</a:t>
            </a:fld>
            <a:endParaRPr lang="en-US" sz="2000" noProof="0" dirty="0">
              <a:latin typeface="Arial" panose="020B0604020202020204" pitchFamily="34" charset="0"/>
              <a:cs typeface="Arial" panose="020B0604020202020204" pitchFamily="34" charset="0"/>
            </a:endParaRPr>
          </a:p>
        </p:txBody>
      </p:sp>
      <p:sp>
        <p:nvSpPr>
          <p:cNvPr id="14" name="Título 13">
            <a:extLst>
              <a:ext uri="{FF2B5EF4-FFF2-40B4-BE49-F238E27FC236}">
                <a16:creationId xmlns:a16="http://schemas.microsoft.com/office/drawing/2014/main" id="{19989197-BEEA-3D7A-233A-28B109990FFD}"/>
              </a:ext>
            </a:extLst>
          </p:cNvPr>
          <p:cNvSpPr>
            <a:spLocks noGrp="1"/>
          </p:cNvSpPr>
          <p:nvPr>
            <p:ph type="title"/>
          </p:nvPr>
        </p:nvSpPr>
        <p:spPr>
          <a:xfrm>
            <a:off x="838200" y="138882"/>
            <a:ext cx="10515600" cy="879214"/>
          </a:xfrm>
        </p:spPr>
        <p:txBody>
          <a:bodyPr>
            <a:normAutofit/>
          </a:bodyPr>
          <a:lstStyle/>
          <a:p>
            <a:r>
              <a:rPr lang="en-US" sz="3600" b="1" noProof="0" dirty="0"/>
              <a:t>Exchanging letters with Occhialini</a:t>
            </a:r>
          </a:p>
        </p:txBody>
      </p:sp>
    </p:spTree>
    <p:extLst>
      <p:ext uri="{BB962C8B-B14F-4D97-AF65-F5344CB8AC3E}">
        <p14:creationId xmlns:p14="http://schemas.microsoft.com/office/powerpoint/2010/main" val="13970085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Espaço Reservado para Conteúdo 2">
            <a:extLst>
              <a:ext uri="{FF2B5EF4-FFF2-40B4-BE49-F238E27FC236}">
                <a16:creationId xmlns:a16="http://schemas.microsoft.com/office/drawing/2014/main" id="{F7789651-EF1A-153F-9333-5D054D2C4534}"/>
              </a:ext>
            </a:extLst>
          </p:cNvPr>
          <p:cNvSpPr txBox="1">
            <a:spLocks/>
          </p:cNvSpPr>
          <p:nvPr/>
        </p:nvSpPr>
        <p:spPr>
          <a:xfrm>
            <a:off x="802849" y="1533800"/>
            <a:ext cx="6112301"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buSzPct val="150000"/>
            </a:pPr>
            <a:r>
              <a:rPr lang="en-US" sz="2200" noProof="0" dirty="0">
                <a:latin typeface="Arial" panose="020B0604020202020204" pitchFamily="34" charset="0"/>
                <a:cs typeface="Arial" panose="020B0604020202020204" pitchFamily="34" charset="0"/>
              </a:rPr>
              <a:t>Upon arriving in Bristol, Powell asked to determine the shrinkage factor of the new nuclear emulsions after development.</a:t>
            </a:r>
          </a:p>
          <a:p>
            <a:pPr>
              <a:lnSpc>
                <a:spcPct val="120000"/>
              </a:lnSpc>
              <a:buSzPct val="150000"/>
            </a:pPr>
            <a:endParaRPr lang="en-US" sz="2200" noProof="0" dirty="0">
              <a:latin typeface="Arial" panose="020B0604020202020204" pitchFamily="34" charset="0"/>
              <a:cs typeface="Arial" panose="020B0604020202020204" pitchFamily="34" charset="0"/>
            </a:endParaRPr>
          </a:p>
          <a:p>
            <a:pPr>
              <a:lnSpc>
                <a:spcPct val="120000"/>
              </a:lnSpc>
              <a:buSzPct val="150000"/>
            </a:pPr>
            <a:r>
              <a:rPr lang="en-US" sz="2200" noProof="0" dirty="0">
                <a:latin typeface="Arial" panose="020B0604020202020204" pitchFamily="34" charset="0"/>
                <a:cs typeface="Arial" panose="020B0604020202020204" pitchFamily="34" charset="0"/>
              </a:rPr>
              <a:t>To this end, he should expose emulsions to a Cockroft-Walton accelerator that produced particles with energies of the order of 10 MeV to establish a relationship between the range of protons in the emulsion and their energies by studying the reactions</a:t>
            </a:r>
          </a:p>
        </p:txBody>
      </p:sp>
      <p:sp>
        <p:nvSpPr>
          <p:cNvPr id="2" name="Título 1">
            <a:extLst>
              <a:ext uri="{FF2B5EF4-FFF2-40B4-BE49-F238E27FC236}">
                <a16:creationId xmlns:a16="http://schemas.microsoft.com/office/drawing/2014/main" id="{DE8F2269-98AC-CA39-5856-58D7C80D360F}"/>
              </a:ext>
            </a:extLst>
          </p:cNvPr>
          <p:cNvSpPr>
            <a:spLocks noGrp="1"/>
          </p:cNvSpPr>
          <p:nvPr>
            <p:ph type="title"/>
          </p:nvPr>
        </p:nvSpPr>
        <p:spPr>
          <a:xfrm>
            <a:off x="838200" y="365125"/>
            <a:ext cx="10515600" cy="502141"/>
          </a:xfrm>
        </p:spPr>
        <p:txBody>
          <a:bodyPr>
            <a:noAutofit/>
          </a:bodyPr>
          <a:lstStyle/>
          <a:p>
            <a:r>
              <a:rPr lang="en-US" sz="3600" b="1" noProof="0" dirty="0"/>
              <a:t>Lattes' task:</a:t>
            </a:r>
          </a:p>
        </p:txBody>
      </p:sp>
      <p:sp>
        <p:nvSpPr>
          <p:cNvPr id="4" name="Espaço Reservado para Número de Slide 3">
            <a:extLst>
              <a:ext uri="{FF2B5EF4-FFF2-40B4-BE49-F238E27FC236}">
                <a16:creationId xmlns:a16="http://schemas.microsoft.com/office/drawing/2014/main" id="{EAF10EA3-C25E-5F76-E369-3135E360FA27}"/>
              </a:ext>
            </a:extLst>
          </p:cNvPr>
          <p:cNvSpPr>
            <a:spLocks noGrp="1"/>
          </p:cNvSpPr>
          <p:nvPr>
            <p:ph type="sldNum" sz="quarter" idx="12"/>
          </p:nvPr>
        </p:nvSpPr>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31</a:t>
            </a:fld>
            <a:endParaRPr lang="en-US" sz="2000" noProof="0" dirty="0">
              <a:latin typeface="Arial" panose="020B0604020202020204" pitchFamily="34" charset="0"/>
              <a:cs typeface="Arial" panose="020B0604020202020204" pitchFamily="34" charset="0"/>
            </a:endParaRPr>
          </a:p>
        </p:txBody>
      </p:sp>
      <p:graphicFrame>
        <p:nvGraphicFramePr>
          <p:cNvPr id="6" name="Espaço Reservado para Conteúdo 5">
            <a:extLst>
              <a:ext uri="{FF2B5EF4-FFF2-40B4-BE49-F238E27FC236}">
                <a16:creationId xmlns:a16="http://schemas.microsoft.com/office/drawing/2014/main" id="{DC05BE7E-AD0F-9DE1-8C7A-69DC24E94E72}"/>
              </a:ext>
            </a:extLst>
          </p:cNvPr>
          <p:cNvGraphicFramePr>
            <a:graphicFrameLocks noGrp="1" noChangeAspect="1"/>
          </p:cNvGraphicFramePr>
          <p:nvPr>
            <p:ph idx="1"/>
            <p:extLst>
              <p:ext uri="{D42A27DB-BD31-4B8C-83A1-F6EECF244321}">
                <p14:modId xmlns:p14="http://schemas.microsoft.com/office/powerpoint/2010/main" val="2092290043"/>
              </p:ext>
            </p:extLst>
          </p:nvPr>
        </p:nvGraphicFramePr>
        <p:xfrm>
          <a:off x="8075728" y="2038350"/>
          <a:ext cx="3578572" cy="3385315"/>
        </p:xfrm>
        <a:graphic>
          <a:graphicData uri="http://schemas.openxmlformats.org/presentationml/2006/ole">
            <mc:AlternateContent xmlns:mc="http://schemas.openxmlformats.org/markup-compatibility/2006">
              <mc:Choice xmlns:v="urn:schemas-microsoft-com:vml" Requires="v">
                <p:oleObj name="Equation" r:id="rId3" imgW="2349360" imgH="2222280" progId="Equation.DSMT4">
                  <p:embed/>
                </p:oleObj>
              </mc:Choice>
              <mc:Fallback>
                <p:oleObj name="Equation" r:id="rId3" imgW="2349360" imgH="2222280" progId="Equation.DSMT4">
                  <p:embed/>
                  <p:pic>
                    <p:nvPicPr>
                      <p:cNvPr id="6" name="Espaço Reservado para Conteúdo 5">
                        <a:extLst>
                          <a:ext uri="{FF2B5EF4-FFF2-40B4-BE49-F238E27FC236}">
                            <a16:creationId xmlns:a16="http://schemas.microsoft.com/office/drawing/2014/main" id="{DC05BE7E-AD0F-9DE1-8C7A-69DC24E94E72}"/>
                          </a:ext>
                        </a:extLst>
                      </p:cNvPr>
                      <p:cNvPicPr/>
                      <p:nvPr/>
                    </p:nvPicPr>
                    <p:blipFill>
                      <a:blip r:embed="rId4"/>
                      <a:stretch>
                        <a:fillRect/>
                      </a:stretch>
                    </p:blipFill>
                    <p:spPr>
                      <a:xfrm>
                        <a:off x="8075728" y="2038350"/>
                        <a:ext cx="3578572" cy="3385315"/>
                      </a:xfrm>
                      <a:prstGeom prst="rect">
                        <a:avLst/>
                      </a:prstGeom>
                    </p:spPr>
                  </p:pic>
                </p:oleObj>
              </mc:Fallback>
            </mc:AlternateContent>
          </a:graphicData>
        </a:graphic>
      </p:graphicFrame>
      <p:sp>
        <p:nvSpPr>
          <p:cNvPr id="3" name="Seta: para a Direita 2">
            <a:extLst>
              <a:ext uri="{FF2B5EF4-FFF2-40B4-BE49-F238E27FC236}">
                <a16:creationId xmlns:a16="http://schemas.microsoft.com/office/drawing/2014/main" id="{4ADCE82E-E368-24DE-F256-4EA36D1A57A6}"/>
              </a:ext>
            </a:extLst>
          </p:cNvPr>
          <p:cNvSpPr/>
          <p:nvPr/>
        </p:nvSpPr>
        <p:spPr>
          <a:xfrm>
            <a:off x="4747091" y="5516938"/>
            <a:ext cx="978408" cy="321887"/>
          </a:xfrm>
          <a:prstGeom prst="rightArrow">
            <a:avLst/>
          </a:prstGeom>
          <a:solidFill>
            <a:schemeClr val="accent6">
              <a:lumMod val="5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Chave Esquerda 4">
            <a:extLst>
              <a:ext uri="{FF2B5EF4-FFF2-40B4-BE49-F238E27FC236}">
                <a16:creationId xmlns:a16="http://schemas.microsoft.com/office/drawing/2014/main" id="{EA7F0136-23C3-9593-8FD7-B15A3290CDCE}"/>
              </a:ext>
            </a:extLst>
          </p:cNvPr>
          <p:cNvSpPr/>
          <p:nvPr/>
        </p:nvSpPr>
        <p:spPr>
          <a:xfrm>
            <a:off x="7390614" y="1885361"/>
            <a:ext cx="452487" cy="3714161"/>
          </a:xfrm>
          <a:prstGeom prst="leftBrace">
            <a:avLst/>
          </a:prstGeom>
          <a:ln w="38100">
            <a:solidFill>
              <a:srgbClr val="996633"/>
            </a:solidFill>
          </a:ln>
        </p:spPr>
        <p:style>
          <a:lnRef idx="2">
            <a:schemeClr val="dk1"/>
          </a:lnRef>
          <a:fillRef idx="0">
            <a:schemeClr val="dk1"/>
          </a:fillRef>
          <a:effectRef idx="1">
            <a:schemeClr val="dk1"/>
          </a:effectRef>
          <a:fontRef idx="minor">
            <a:schemeClr val="tx1"/>
          </a:fontRef>
        </p:style>
        <p:txBody>
          <a:bodyPr rtlCol="0" anchor="ctr"/>
          <a:lstStyle/>
          <a:p>
            <a:pPr algn="ctr"/>
            <a:endParaRPr lang="en-US" noProof="0" dirty="0"/>
          </a:p>
        </p:txBody>
      </p:sp>
    </p:spTree>
    <p:extLst>
      <p:ext uri="{BB962C8B-B14F-4D97-AF65-F5344CB8AC3E}">
        <p14:creationId xmlns:p14="http://schemas.microsoft.com/office/powerpoint/2010/main" val="513545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49366A-1E32-659C-0FA3-E384C43D5C68}"/>
              </a:ext>
            </a:extLst>
          </p:cNvPr>
          <p:cNvSpPr>
            <a:spLocks noGrp="1"/>
          </p:cNvSpPr>
          <p:nvPr>
            <p:ph type="title"/>
          </p:nvPr>
        </p:nvSpPr>
        <p:spPr>
          <a:xfrm>
            <a:off x="357433" y="280284"/>
            <a:ext cx="10515600" cy="747238"/>
          </a:xfrm>
        </p:spPr>
        <p:txBody>
          <a:bodyPr>
            <a:normAutofit/>
          </a:bodyPr>
          <a:lstStyle/>
          <a:p>
            <a:r>
              <a:rPr lang="en-US" sz="3600" b="1" noProof="0" dirty="0"/>
              <a:t>Lattes' request to Ilford:</a:t>
            </a:r>
          </a:p>
        </p:txBody>
      </p:sp>
      <p:sp>
        <p:nvSpPr>
          <p:cNvPr id="3" name="Espaço Reservado para Conteúdo 2">
            <a:extLst>
              <a:ext uri="{FF2B5EF4-FFF2-40B4-BE49-F238E27FC236}">
                <a16:creationId xmlns:a16="http://schemas.microsoft.com/office/drawing/2014/main" id="{9DFF5F90-7B13-D725-8EB9-3C12DD830378}"/>
              </a:ext>
            </a:extLst>
          </p:cNvPr>
          <p:cNvSpPr>
            <a:spLocks noGrp="1"/>
          </p:cNvSpPr>
          <p:nvPr>
            <p:ph idx="1"/>
          </p:nvPr>
        </p:nvSpPr>
        <p:spPr>
          <a:xfrm>
            <a:off x="838200" y="1244338"/>
            <a:ext cx="10515600" cy="4932625"/>
          </a:xfrm>
        </p:spPr>
        <p:txBody>
          <a:bodyPr>
            <a:normAutofit fontScale="92500" lnSpcReduction="10000"/>
          </a:bodyPr>
          <a:lstStyle/>
          <a:p>
            <a:pPr>
              <a:lnSpc>
                <a:spcPct val="120000"/>
              </a:lnSpc>
              <a:buSzPct val="150000"/>
            </a:pPr>
            <a:r>
              <a:rPr lang="en-US" sz="2400" noProof="0" dirty="0">
                <a:latin typeface="Arial" panose="020B0604020202020204" pitchFamily="34" charset="0"/>
                <a:cs typeface="Arial" panose="020B0604020202020204" pitchFamily="34" charset="0"/>
              </a:rPr>
              <a:t>Lattes intended to place these emulsions in the direction of the 13 MeV neutron beam emerging from the reaction</a:t>
            </a:r>
          </a:p>
          <a:p>
            <a:pPr marL="0" indent="0">
              <a:lnSpc>
                <a:spcPct val="120000"/>
              </a:lnSpc>
              <a:buSzPct val="150000"/>
              <a:buNone/>
            </a:pPr>
            <a:r>
              <a:rPr lang="en-US" sz="2400" noProof="0" dirty="0">
                <a:latin typeface="Arial" panose="020B0604020202020204" pitchFamily="34" charset="0"/>
                <a:cs typeface="Arial" panose="020B0604020202020204" pitchFamily="34" charset="0"/>
              </a:rPr>
              <a:t>   </a:t>
            </a:r>
          </a:p>
          <a:p>
            <a:pPr marL="0" indent="0">
              <a:lnSpc>
                <a:spcPct val="120000"/>
              </a:lnSpc>
              <a:buSzPct val="150000"/>
              <a:buNone/>
            </a:pPr>
            <a:r>
              <a:rPr lang="en-US" sz="2400" noProof="0" dirty="0">
                <a:latin typeface="Arial" panose="020B0604020202020204" pitchFamily="34" charset="0"/>
                <a:cs typeface="Arial" panose="020B0604020202020204" pitchFamily="34" charset="0"/>
              </a:rPr>
              <a:t>   to make them induce the reaction</a:t>
            </a:r>
          </a:p>
          <a:p>
            <a:pPr>
              <a:lnSpc>
                <a:spcPct val="120000"/>
              </a:lnSpc>
              <a:buSzPct val="150000"/>
            </a:pPr>
            <a:endParaRPr lang="en-US" sz="2400" noProof="0" dirty="0">
              <a:latin typeface="Arial" panose="020B0604020202020204" pitchFamily="34" charset="0"/>
              <a:cs typeface="Arial" panose="020B0604020202020204" pitchFamily="34" charset="0"/>
            </a:endParaRPr>
          </a:p>
          <a:p>
            <a:pPr marL="0" indent="0">
              <a:lnSpc>
                <a:spcPct val="120000"/>
              </a:lnSpc>
              <a:buSzPct val="150000"/>
              <a:buNone/>
            </a:pPr>
            <a:r>
              <a:rPr lang="en-US" sz="2400" noProof="0" dirty="0">
                <a:latin typeface="Arial" panose="020B0604020202020204" pitchFamily="34" charset="0"/>
                <a:cs typeface="Arial" panose="020B0604020202020204" pitchFamily="34" charset="0"/>
              </a:rPr>
              <a:t>   and then obtain a calibration curve for the neutron energy and momentum.</a:t>
            </a:r>
          </a:p>
          <a:p>
            <a:pPr>
              <a:lnSpc>
                <a:spcPct val="120000"/>
              </a:lnSpc>
              <a:buSzPct val="150000"/>
            </a:pPr>
            <a:endParaRPr lang="en-US" sz="2400" noProof="0" dirty="0">
              <a:latin typeface="Arial" panose="020B0604020202020204" pitchFamily="34" charset="0"/>
              <a:cs typeface="Arial" panose="020B0604020202020204" pitchFamily="34" charset="0"/>
            </a:endParaRPr>
          </a:p>
          <a:p>
            <a:pPr>
              <a:lnSpc>
                <a:spcPct val="120000"/>
              </a:lnSpc>
              <a:buSzPct val="150000"/>
            </a:pPr>
            <a:r>
              <a:rPr lang="en-US" sz="2400" noProof="0" dirty="0">
                <a:latin typeface="Arial" panose="020B0604020202020204" pitchFamily="34" charset="0"/>
                <a:cs typeface="Arial" panose="020B0604020202020204" pitchFamily="34" charset="0"/>
              </a:rPr>
              <a:t>With this intention in mind, Lattes asked the manufacturer </a:t>
            </a:r>
            <a:r>
              <a:rPr lang="en-US" sz="24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to add a boron salt </a:t>
            </a:r>
            <a:r>
              <a:rPr lang="en-US" sz="2400" noProof="0" dirty="0">
                <a:latin typeface="Arial" panose="020B0604020202020204" pitchFamily="34" charset="0"/>
                <a:cs typeface="Arial" panose="020B0604020202020204" pitchFamily="34" charset="0"/>
              </a:rPr>
              <a:t>to the gelatin of the most concentrated emulsions. This addition would have the surprising effect of reducing the fading of the emulsion ( i.e., the loss of the latent image).</a:t>
            </a:r>
          </a:p>
          <a:p>
            <a:pPr>
              <a:lnSpc>
                <a:spcPct val="120000"/>
              </a:lnSpc>
              <a:buSzPct val="150000"/>
            </a:pPr>
            <a:endParaRPr lang="en-US" sz="2400" noProof="0" dirty="0">
              <a:latin typeface="Arial" panose="020B0604020202020204" pitchFamily="34" charset="0"/>
              <a:cs typeface="Arial" panose="020B0604020202020204" pitchFamily="34" charset="0"/>
            </a:endParaRPr>
          </a:p>
          <a:p>
            <a:pPr marL="0" indent="0">
              <a:lnSpc>
                <a:spcPct val="120000"/>
              </a:lnSpc>
              <a:buNone/>
            </a:pPr>
            <a:endParaRPr lang="en-US" sz="2400" noProof="0" dirty="0">
              <a:latin typeface="Arial" panose="020B0604020202020204" pitchFamily="34" charset="0"/>
              <a:cs typeface="Arial" panose="020B0604020202020204" pitchFamily="34" charset="0"/>
            </a:endParaRPr>
          </a:p>
        </p:txBody>
      </p:sp>
      <p:sp>
        <p:nvSpPr>
          <p:cNvPr id="4" name="Espaço Reservado para Número de Slide 3">
            <a:extLst>
              <a:ext uri="{FF2B5EF4-FFF2-40B4-BE49-F238E27FC236}">
                <a16:creationId xmlns:a16="http://schemas.microsoft.com/office/drawing/2014/main" id="{ABB4EE60-6891-8F67-161F-16895220B0E1}"/>
              </a:ext>
            </a:extLst>
          </p:cNvPr>
          <p:cNvSpPr>
            <a:spLocks noGrp="1"/>
          </p:cNvSpPr>
          <p:nvPr>
            <p:ph type="sldNum" sz="quarter" idx="12"/>
          </p:nvPr>
        </p:nvSpPr>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32</a:t>
            </a:fld>
            <a:endParaRPr lang="en-US" sz="2000" noProof="0" dirty="0">
              <a:latin typeface="Arial" panose="020B0604020202020204" pitchFamily="34" charset="0"/>
              <a:cs typeface="Arial" panose="020B0604020202020204" pitchFamily="34" charset="0"/>
            </a:endParaRPr>
          </a:p>
        </p:txBody>
      </p:sp>
      <p:graphicFrame>
        <p:nvGraphicFramePr>
          <p:cNvPr id="6" name="Espaço Reservado para Conteúdo 5">
            <a:extLst>
              <a:ext uri="{FF2B5EF4-FFF2-40B4-BE49-F238E27FC236}">
                <a16:creationId xmlns:a16="http://schemas.microsoft.com/office/drawing/2014/main" id="{65EEC97F-419A-0744-610E-362439F6744E}"/>
              </a:ext>
            </a:extLst>
          </p:cNvPr>
          <p:cNvGraphicFramePr>
            <a:graphicFrameLocks noChangeAspect="1"/>
          </p:cNvGraphicFramePr>
          <p:nvPr>
            <p:extLst>
              <p:ext uri="{D42A27DB-BD31-4B8C-83A1-F6EECF244321}">
                <p14:modId xmlns:p14="http://schemas.microsoft.com/office/powerpoint/2010/main" val="3538028119"/>
              </p:ext>
            </p:extLst>
          </p:nvPr>
        </p:nvGraphicFramePr>
        <p:xfrm>
          <a:off x="4666646" y="2066434"/>
          <a:ext cx="2362200" cy="476250"/>
        </p:xfrm>
        <a:graphic>
          <a:graphicData uri="http://schemas.openxmlformats.org/presentationml/2006/ole">
            <mc:AlternateContent xmlns:mc="http://schemas.openxmlformats.org/markup-compatibility/2006">
              <mc:Choice xmlns:v="urn:schemas-microsoft-com:vml" Requires="v">
                <p:oleObj name="Equation" r:id="rId2" imgW="1638000" imgH="330120" progId="Equation.DSMT4">
                  <p:embed/>
                </p:oleObj>
              </mc:Choice>
              <mc:Fallback>
                <p:oleObj name="Equation" r:id="rId2" imgW="1638000" imgH="330120" progId="Equation.DSMT4">
                  <p:embed/>
                  <p:pic>
                    <p:nvPicPr>
                      <p:cNvPr id="6" name="Espaço Reservado para Conteúdo 5">
                        <a:extLst>
                          <a:ext uri="{FF2B5EF4-FFF2-40B4-BE49-F238E27FC236}">
                            <a16:creationId xmlns:a16="http://schemas.microsoft.com/office/drawing/2014/main" id="{65EEC97F-419A-0744-610E-362439F6744E}"/>
                          </a:ext>
                        </a:extLst>
                      </p:cNvPr>
                      <p:cNvPicPr/>
                      <p:nvPr/>
                    </p:nvPicPr>
                    <p:blipFill>
                      <a:blip r:embed="rId3"/>
                      <a:stretch>
                        <a:fillRect/>
                      </a:stretch>
                    </p:blipFill>
                    <p:spPr>
                      <a:xfrm>
                        <a:off x="4666646" y="2066434"/>
                        <a:ext cx="2362200" cy="476250"/>
                      </a:xfrm>
                      <a:prstGeom prst="rect">
                        <a:avLst/>
                      </a:prstGeom>
                    </p:spPr>
                  </p:pic>
                </p:oleObj>
              </mc:Fallback>
            </mc:AlternateContent>
          </a:graphicData>
        </a:graphic>
      </p:graphicFrame>
      <p:graphicFrame>
        <p:nvGraphicFramePr>
          <p:cNvPr id="7" name="Espaço Reservado para Conteúdo 5">
            <a:extLst>
              <a:ext uri="{FF2B5EF4-FFF2-40B4-BE49-F238E27FC236}">
                <a16:creationId xmlns:a16="http://schemas.microsoft.com/office/drawing/2014/main" id="{13EF191A-FA3C-B1E5-A962-FB92CEB21E73}"/>
              </a:ext>
            </a:extLst>
          </p:cNvPr>
          <p:cNvGraphicFramePr>
            <a:graphicFrameLocks noChangeAspect="1"/>
          </p:cNvGraphicFramePr>
          <p:nvPr>
            <p:extLst>
              <p:ext uri="{D42A27DB-BD31-4B8C-83A1-F6EECF244321}">
                <p14:modId xmlns:p14="http://schemas.microsoft.com/office/powerpoint/2010/main" val="4233716374"/>
              </p:ext>
            </p:extLst>
          </p:nvPr>
        </p:nvGraphicFramePr>
        <p:xfrm>
          <a:off x="4079875" y="2954338"/>
          <a:ext cx="3459163" cy="474662"/>
        </p:xfrm>
        <a:graphic>
          <a:graphicData uri="http://schemas.openxmlformats.org/presentationml/2006/ole">
            <mc:AlternateContent xmlns:mc="http://schemas.openxmlformats.org/markup-compatibility/2006">
              <mc:Choice xmlns:v="urn:schemas-microsoft-com:vml" Requires="v">
                <p:oleObj name="Equation" r:id="rId4" imgW="2400120" imgH="330120" progId="Equation.DSMT4">
                  <p:embed/>
                </p:oleObj>
              </mc:Choice>
              <mc:Fallback>
                <p:oleObj name="Equation" r:id="rId4" imgW="2400120" imgH="330120" progId="Equation.DSMT4">
                  <p:embed/>
                  <p:pic>
                    <p:nvPicPr>
                      <p:cNvPr id="7" name="Espaço Reservado para Conteúdo 5">
                        <a:extLst>
                          <a:ext uri="{FF2B5EF4-FFF2-40B4-BE49-F238E27FC236}">
                            <a16:creationId xmlns:a16="http://schemas.microsoft.com/office/drawing/2014/main" id="{13EF191A-FA3C-B1E5-A962-FB92CEB21E73}"/>
                          </a:ext>
                        </a:extLst>
                      </p:cNvPr>
                      <p:cNvPicPr/>
                      <p:nvPr/>
                    </p:nvPicPr>
                    <p:blipFill>
                      <a:blip r:embed="rId5"/>
                      <a:stretch>
                        <a:fillRect/>
                      </a:stretch>
                    </p:blipFill>
                    <p:spPr>
                      <a:xfrm>
                        <a:off x="4079875" y="2954338"/>
                        <a:ext cx="3459163" cy="474662"/>
                      </a:xfrm>
                      <a:prstGeom prst="rect">
                        <a:avLst/>
                      </a:prstGeom>
                    </p:spPr>
                  </p:pic>
                </p:oleObj>
              </mc:Fallback>
            </mc:AlternateContent>
          </a:graphicData>
        </a:graphic>
      </p:graphicFrame>
      <p:sp>
        <p:nvSpPr>
          <p:cNvPr id="8" name="Elipse 7">
            <a:extLst>
              <a:ext uri="{FF2B5EF4-FFF2-40B4-BE49-F238E27FC236}">
                <a16:creationId xmlns:a16="http://schemas.microsoft.com/office/drawing/2014/main" id="{ECE4395F-E6CB-7D5C-DF4B-F50DF11930F7}"/>
              </a:ext>
            </a:extLst>
          </p:cNvPr>
          <p:cNvSpPr/>
          <p:nvPr/>
        </p:nvSpPr>
        <p:spPr>
          <a:xfrm>
            <a:off x="6751406" y="2024407"/>
            <a:ext cx="314325" cy="530257"/>
          </a:xfrm>
          <a:prstGeom prst="ellipse">
            <a:avLst/>
          </a:prstGeom>
          <a:noFill/>
          <a:ln w="444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0" dirty="0">
              <a:ln>
                <a:solidFill>
                  <a:srgbClr val="C00000"/>
                </a:solidFill>
              </a:ln>
              <a:noFill/>
            </a:endParaRPr>
          </a:p>
        </p:txBody>
      </p:sp>
    </p:spTree>
    <p:extLst>
      <p:ext uri="{BB962C8B-B14F-4D97-AF65-F5344CB8AC3E}">
        <p14:creationId xmlns:p14="http://schemas.microsoft.com/office/powerpoint/2010/main" val="16170852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a:extLst>
              <a:ext uri="{FF2B5EF4-FFF2-40B4-BE49-F238E27FC236}">
                <a16:creationId xmlns:a16="http://schemas.microsoft.com/office/drawing/2014/main" id="{94AA26EE-7EA5-D527-84CF-DE0E496F05F1}"/>
              </a:ext>
            </a:extLst>
          </p:cNvPr>
          <p:cNvSpPr>
            <a:spLocks noGrp="1"/>
          </p:cNvSpPr>
          <p:nvPr>
            <p:ph type="title"/>
          </p:nvPr>
        </p:nvSpPr>
        <p:spPr>
          <a:xfrm>
            <a:off x="839788" y="457200"/>
            <a:ext cx="3932237" cy="1600200"/>
          </a:xfrm>
        </p:spPr>
        <p:txBody>
          <a:bodyPr/>
          <a:lstStyle/>
          <a:p>
            <a:r>
              <a:rPr lang="en-US" sz="3600" b="1" noProof="0" dirty="0">
                <a:latin typeface="Arial" panose="020B0604020202020204" pitchFamily="34" charset="0"/>
                <a:cs typeface="Arial" panose="020B0604020202020204" pitchFamily="34" charset="0"/>
              </a:rPr>
              <a:t>The race begins</a:t>
            </a:r>
            <a:br>
              <a:rPr lang="en-US" noProof="0" dirty="0"/>
            </a:br>
            <a:endParaRPr lang="en-US" noProof="0" dirty="0"/>
          </a:p>
        </p:txBody>
      </p:sp>
      <p:pic>
        <p:nvPicPr>
          <p:cNvPr id="6" name="Imagem 5">
            <a:extLst>
              <a:ext uri="{FF2B5EF4-FFF2-40B4-BE49-F238E27FC236}">
                <a16:creationId xmlns:a16="http://schemas.microsoft.com/office/drawing/2014/main" id="{A2F55485-F39E-D008-AC64-07F73A108F29}"/>
              </a:ext>
            </a:extLst>
          </p:cNvPr>
          <p:cNvPicPr>
            <a:picLocks noChangeAspect="1"/>
          </p:cNvPicPr>
          <p:nvPr/>
        </p:nvPicPr>
        <p:blipFill>
          <a:blip r:embed="rId3"/>
          <a:srcRect t="7578" b="7167"/>
          <a:stretch/>
        </p:blipFill>
        <p:spPr>
          <a:xfrm>
            <a:off x="5367498" y="987425"/>
            <a:ext cx="5803580" cy="4873625"/>
          </a:xfrm>
          <a:prstGeom prst="rect">
            <a:avLst/>
          </a:prstGeom>
          <a:noFill/>
        </p:spPr>
      </p:pic>
      <p:sp>
        <p:nvSpPr>
          <p:cNvPr id="13" name="Content Placeholder 2">
            <a:extLst>
              <a:ext uri="{FF2B5EF4-FFF2-40B4-BE49-F238E27FC236}">
                <a16:creationId xmlns:a16="http://schemas.microsoft.com/office/drawing/2014/main" id="{7F819A0E-0B4A-3A0C-64CB-E51D7225182F}"/>
              </a:ext>
            </a:extLst>
          </p:cNvPr>
          <p:cNvSpPr>
            <a:spLocks noGrp="1"/>
          </p:cNvSpPr>
          <p:nvPr>
            <p:ph type="body" sz="half" idx="2"/>
          </p:nvPr>
        </p:nvSpPr>
        <p:spPr>
          <a:xfrm>
            <a:off x="792654" y="3167406"/>
            <a:ext cx="3932237" cy="2639505"/>
          </a:xfrm>
        </p:spPr>
        <p:txBody>
          <a:bodyPr>
            <a:noAutofit/>
          </a:bodyPr>
          <a:lstStyle/>
          <a:p>
            <a:r>
              <a:rPr lang="en-US" sz="1800" noProof="0" dirty="0">
                <a:latin typeface="Arial" panose="020B0604020202020204" pitchFamily="34" charset="0"/>
                <a:cs typeface="Arial" panose="020B0604020202020204" pitchFamily="34" charset="0"/>
              </a:rPr>
              <a:t>“Nuclear disintegration by meson capture”, D. H. Perkins in Nature </a:t>
            </a:r>
            <a:r>
              <a:rPr lang="en-US" sz="1800" b="1" noProof="0" dirty="0">
                <a:latin typeface="Arial" panose="020B0604020202020204" pitchFamily="34" charset="0"/>
                <a:cs typeface="Arial" panose="020B0604020202020204" pitchFamily="34" charset="0"/>
              </a:rPr>
              <a:t>159 </a:t>
            </a:r>
            <a:r>
              <a:rPr lang="en-US" sz="1800" noProof="0" dirty="0">
                <a:solidFill>
                  <a:srgbClr val="FF0000"/>
                </a:solidFill>
                <a:latin typeface="Arial" panose="020B0604020202020204" pitchFamily="34" charset="0"/>
                <a:cs typeface="Arial" panose="020B0604020202020204" pitchFamily="34" charset="0"/>
              </a:rPr>
              <a:t>(</a:t>
            </a:r>
            <a:r>
              <a:rPr lang="en-US" sz="1800" b="1" noProof="0" dirty="0">
                <a:solidFill>
                  <a:srgbClr val="FF0000"/>
                </a:solidFill>
                <a:latin typeface="Arial" panose="020B0604020202020204" pitchFamily="34" charset="0"/>
                <a:cs typeface="Arial" panose="020B0604020202020204" pitchFamily="34" charset="0"/>
              </a:rPr>
              <a:t>January 1947</a:t>
            </a:r>
            <a:r>
              <a:rPr lang="en-US" sz="1800" noProof="0" dirty="0">
                <a:solidFill>
                  <a:srgbClr val="FF0000"/>
                </a:solidFill>
                <a:latin typeface="Arial" panose="020B0604020202020204" pitchFamily="34" charset="0"/>
                <a:cs typeface="Arial" panose="020B0604020202020204" pitchFamily="34" charset="0"/>
              </a:rPr>
              <a:t>) </a:t>
            </a:r>
            <a:r>
              <a:rPr lang="en-US" sz="1800" noProof="0" dirty="0">
                <a:latin typeface="Arial" panose="020B0604020202020204" pitchFamily="34" charset="0"/>
                <a:cs typeface="Arial" panose="020B0604020202020204" pitchFamily="34" charset="0"/>
              </a:rPr>
              <a:t>159 – </a:t>
            </a:r>
          </a:p>
          <a:p>
            <a:r>
              <a:rPr lang="en-US" sz="1800" noProof="0" dirty="0">
                <a:latin typeface="Arial" panose="020B0604020202020204" pitchFamily="34" charset="0"/>
                <a:cs typeface="Arial" panose="020B0604020202020204" pitchFamily="34" charset="0"/>
              </a:rPr>
              <a:t>Ilford emulsions of lower concentration exposed to cosmic rays in aircraft for several hours at 9,000 m height.</a:t>
            </a:r>
          </a:p>
          <a:p>
            <a:r>
              <a:rPr lang="en-US" sz="1800" noProof="0" dirty="0">
                <a:latin typeface="Arial" panose="020B0604020202020204" pitchFamily="34" charset="0"/>
                <a:cs typeface="Arial" panose="020B0604020202020204" pitchFamily="34" charset="0"/>
              </a:rPr>
              <a:t>The three protons produced have energies between 3 and 6 MeV. </a:t>
            </a:r>
          </a:p>
        </p:txBody>
      </p:sp>
      <p:sp>
        <p:nvSpPr>
          <p:cNvPr id="4" name="Espaço Reservado para Número de Slide 3">
            <a:extLst>
              <a:ext uri="{FF2B5EF4-FFF2-40B4-BE49-F238E27FC236}">
                <a16:creationId xmlns:a16="http://schemas.microsoft.com/office/drawing/2014/main" id="{B5855A7A-FBD7-AA19-BAC5-047660DDE008}"/>
              </a:ext>
            </a:extLst>
          </p:cNvPr>
          <p:cNvSpPr>
            <a:spLocks noGrp="1"/>
          </p:cNvSpPr>
          <p:nvPr>
            <p:ph type="sldNum" sz="quarter" idx="12"/>
          </p:nvPr>
        </p:nvSpPr>
        <p:spPr>
          <a:xfrm>
            <a:off x="9448800" y="6306574"/>
            <a:ext cx="2743200" cy="365125"/>
          </a:xfrm>
        </p:spPr>
        <p:txBody>
          <a:bodyPr anchor="ctr">
            <a:noAutofit/>
          </a:bodyPr>
          <a:lstStyle/>
          <a:p>
            <a:pPr>
              <a:spcAft>
                <a:spcPts val="600"/>
              </a:spcAft>
            </a:pPr>
            <a:fld id="{F0469B45-E903-4573-A216-0BD6694B90F6}" type="slidenum">
              <a:rPr lang="en-US" sz="2000" noProof="0" smtClean="0">
                <a:latin typeface="Arial" panose="020B0604020202020204" pitchFamily="34" charset="0"/>
                <a:cs typeface="Arial" panose="020B0604020202020204" pitchFamily="34" charset="0"/>
              </a:rPr>
              <a:pPr>
                <a:spcAft>
                  <a:spcPts val="600"/>
                </a:spcAft>
              </a:pPr>
              <a:t>33</a:t>
            </a:fld>
            <a:endParaRPr lang="en-US" sz="2000" noProof="0" dirty="0">
              <a:latin typeface="Arial" panose="020B0604020202020204" pitchFamily="34" charset="0"/>
              <a:cs typeface="Arial" panose="020B0604020202020204" pitchFamily="34" charset="0"/>
            </a:endParaRPr>
          </a:p>
        </p:txBody>
      </p:sp>
      <p:cxnSp>
        <p:nvCxnSpPr>
          <p:cNvPr id="10" name="Conector de Seta Reta 9">
            <a:extLst>
              <a:ext uri="{FF2B5EF4-FFF2-40B4-BE49-F238E27FC236}">
                <a16:creationId xmlns:a16="http://schemas.microsoft.com/office/drawing/2014/main" id="{AFDF2D58-E838-983F-CD22-22051A9B2AE3}"/>
              </a:ext>
            </a:extLst>
          </p:cNvPr>
          <p:cNvCxnSpPr>
            <a:cxnSpLocks/>
          </p:cNvCxnSpPr>
          <p:nvPr/>
        </p:nvCxnSpPr>
        <p:spPr>
          <a:xfrm flipH="1">
            <a:off x="10407191" y="801278"/>
            <a:ext cx="282805" cy="395925"/>
          </a:xfrm>
          <a:prstGeom prst="straightConnector1">
            <a:avLst/>
          </a:prstGeom>
          <a:ln w="28575">
            <a:solidFill>
              <a:srgbClr val="FF0000"/>
            </a:solidFill>
            <a:tailEnd type="triangle"/>
          </a:ln>
        </p:spPr>
        <p:style>
          <a:lnRef idx="3">
            <a:schemeClr val="dk1"/>
          </a:lnRef>
          <a:fillRef idx="0">
            <a:schemeClr val="dk1"/>
          </a:fillRef>
          <a:effectRef idx="2">
            <a:schemeClr val="dk1"/>
          </a:effectRef>
          <a:fontRef idx="minor">
            <a:schemeClr val="tx1"/>
          </a:fontRef>
        </p:style>
      </p:cxnSp>
      <p:sp>
        <p:nvSpPr>
          <p:cNvPr id="15" name="CaixaDeTexto 14">
            <a:extLst>
              <a:ext uri="{FF2B5EF4-FFF2-40B4-BE49-F238E27FC236}">
                <a16:creationId xmlns:a16="http://schemas.microsoft.com/office/drawing/2014/main" id="{4D9C9CCE-9F87-4A55-A6A7-08F393C845A0}"/>
              </a:ext>
            </a:extLst>
          </p:cNvPr>
          <p:cNvSpPr txBox="1"/>
          <p:nvPr/>
        </p:nvSpPr>
        <p:spPr>
          <a:xfrm>
            <a:off x="10435473" y="433633"/>
            <a:ext cx="877163" cy="369332"/>
          </a:xfrm>
          <a:prstGeom prst="rect">
            <a:avLst/>
          </a:prstGeom>
          <a:noFill/>
        </p:spPr>
        <p:txBody>
          <a:bodyPr wrap="none" rtlCol="0">
            <a:spAutoFit/>
          </a:bodyPr>
          <a:lstStyle/>
          <a:p>
            <a:r>
              <a:rPr lang="en-US" dirty="0">
                <a:solidFill>
                  <a:srgbClr val="FF0000"/>
                </a:solidFill>
                <a:latin typeface="Arial" panose="020B0604020202020204" pitchFamily="34" charset="0"/>
                <a:cs typeface="Arial" panose="020B0604020202020204" pitchFamily="34" charset="0"/>
              </a:rPr>
              <a:t>meson</a:t>
            </a:r>
          </a:p>
        </p:txBody>
      </p:sp>
    </p:spTree>
    <p:extLst>
      <p:ext uri="{BB962C8B-B14F-4D97-AF65-F5344CB8AC3E}">
        <p14:creationId xmlns:p14="http://schemas.microsoft.com/office/powerpoint/2010/main" val="21446925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a:extLst>
              <a:ext uri="{FF2B5EF4-FFF2-40B4-BE49-F238E27FC236}">
                <a16:creationId xmlns:a16="http://schemas.microsoft.com/office/drawing/2014/main" id="{EEBE9649-6C17-750E-ABB6-EDD05860DA66}"/>
              </a:ext>
            </a:extLst>
          </p:cNvPr>
          <p:cNvPicPr>
            <a:picLocks noChangeAspect="1"/>
          </p:cNvPicPr>
          <p:nvPr/>
        </p:nvPicPr>
        <p:blipFill>
          <a:blip r:embed="rId3"/>
          <a:srcRect t="7963" b="6810"/>
          <a:stretch/>
        </p:blipFill>
        <p:spPr>
          <a:xfrm>
            <a:off x="20" y="10"/>
            <a:ext cx="12191980" cy="6857990"/>
          </a:xfrm>
          <a:prstGeom prst="rect">
            <a:avLst/>
          </a:prstGeom>
          <a:noFill/>
        </p:spPr>
      </p:pic>
      <p:sp>
        <p:nvSpPr>
          <p:cNvPr id="6" name="Espaço Reservado para Número de Slide 5" hidden="1">
            <a:extLst>
              <a:ext uri="{FF2B5EF4-FFF2-40B4-BE49-F238E27FC236}">
                <a16:creationId xmlns:a16="http://schemas.microsoft.com/office/drawing/2014/main" id="{AC01142A-A8D6-6B69-13C5-B4FED13145B0}"/>
              </a:ext>
            </a:extLst>
          </p:cNvPr>
          <p:cNvSpPr>
            <a:spLocks noGrp="1"/>
          </p:cNvSpPr>
          <p:nvPr>
            <p:ph type="sldNum" sz="quarter" idx="12"/>
          </p:nvPr>
        </p:nvSpPr>
        <p:spPr/>
        <p:txBody>
          <a:bodyPr/>
          <a:lstStyle/>
          <a:p>
            <a:pPr>
              <a:spcAft>
                <a:spcPts val="600"/>
              </a:spcAft>
            </a:pPr>
            <a:fld id="{F0469B45-E903-4573-A216-0BD6694B90F6}" type="slidenum">
              <a:rPr lang="en-US" noProof="0" smtClean="0"/>
              <a:pPr>
                <a:spcAft>
                  <a:spcPts val="600"/>
                </a:spcAft>
              </a:pPr>
              <a:t>34</a:t>
            </a:fld>
            <a:endParaRPr lang="en-US" noProof="0" dirty="0"/>
          </a:p>
        </p:txBody>
      </p:sp>
      <p:sp>
        <p:nvSpPr>
          <p:cNvPr id="10" name="CaixaDeTexto 9">
            <a:extLst>
              <a:ext uri="{FF2B5EF4-FFF2-40B4-BE49-F238E27FC236}">
                <a16:creationId xmlns:a16="http://schemas.microsoft.com/office/drawing/2014/main" id="{5FB5F1C1-AB4E-9567-0E3E-F3FFDFBA080C}"/>
              </a:ext>
            </a:extLst>
          </p:cNvPr>
          <p:cNvSpPr txBox="1"/>
          <p:nvPr/>
        </p:nvSpPr>
        <p:spPr>
          <a:xfrm>
            <a:off x="0" y="5768471"/>
            <a:ext cx="7145519" cy="1089529"/>
          </a:xfrm>
          <a:prstGeom prst="rect">
            <a:avLst/>
          </a:prstGeom>
          <a:noFill/>
        </p:spPr>
        <p:txBody>
          <a:bodyPr wrap="square">
            <a:spAutoFit/>
          </a:bodyPr>
          <a:lstStyle/>
          <a:p>
            <a:pPr>
              <a:lnSpc>
                <a:spcPct val="80000"/>
              </a:lnSpc>
              <a:spcBef>
                <a:spcPts val="0"/>
              </a:spcBef>
            </a:pPr>
            <a:r>
              <a:rPr lang="en-US" sz="1500" noProof="0" dirty="0">
                <a:latin typeface="Arial" panose="020B0604020202020204" pitchFamily="34" charset="0"/>
                <a:cs typeface="Arial" panose="020B0604020202020204" pitchFamily="34" charset="0"/>
              </a:rPr>
              <a:t>The particle </a:t>
            </a:r>
            <a:r>
              <a:rPr lang="en-US" i="1" noProof="0" dirty="0">
                <a:latin typeface="Times New Roman" panose="02020603050405020304" pitchFamily="18" charset="0"/>
                <a:cs typeface="Times New Roman" panose="02020603050405020304" pitchFamily="18" charset="0"/>
              </a:rPr>
              <a:t>m</a:t>
            </a:r>
            <a:r>
              <a:rPr lang="en-US" sz="1800" noProof="0" dirty="0">
                <a:latin typeface="Arial" panose="020B0604020202020204" pitchFamily="34" charset="0"/>
                <a:cs typeface="Arial" panose="020B0604020202020204" pitchFamily="34" charset="0"/>
              </a:rPr>
              <a:t> </a:t>
            </a:r>
            <a:r>
              <a:rPr lang="en-US" sz="1500" noProof="0" dirty="0">
                <a:latin typeface="Arial" panose="020B0604020202020204" pitchFamily="34" charset="0"/>
                <a:cs typeface="Arial" panose="020B0604020202020204" pitchFamily="34" charset="0"/>
              </a:rPr>
              <a:t>suffers changes of direction more frequently, and the grain density increases faster than as the particle approaches the disintegrating nucleus expected for a proton, indicating its lower mass, also confirmed by grain counting.  Mosaic of photomicrographs showing </a:t>
            </a:r>
            <a:r>
              <a:rPr lang="en-US" i="1" noProof="0" dirty="0">
                <a:latin typeface="Times New Roman" panose="02020603050405020304" pitchFamily="18" charset="0"/>
                <a:cs typeface="Times New Roman" panose="02020603050405020304" pitchFamily="18" charset="0"/>
              </a:rPr>
              <a:t>m</a:t>
            </a:r>
            <a:r>
              <a:rPr lang="en-US" sz="1800" i="1" noProof="0" dirty="0">
                <a:latin typeface="Times New Roman" panose="02020603050405020304" pitchFamily="18" charset="0"/>
                <a:cs typeface="Times New Roman" panose="02020603050405020304" pitchFamily="18" charset="0"/>
              </a:rPr>
              <a:t> </a:t>
            </a:r>
            <a:r>
              <a:rPr lang="en-US" sz="1500" noProof="0" dirty="0">
                <a:latin typeface="Arial" panose="020B0604020202020204" pitchFamily="34" charset="0"/>
                <a:cs typeface="Arial" panose="020B0604020202020204" pitchFamily="34" charset="0"/>
              </a:rPr>
              <a:t>entering the nucleus and producing two heavier particles and probably an electron of short range. </a:t>
            </a:r>
          </a:p>
        </p:txBody>
      </p:sp>
      <p:sp>
        <p:nvSpPr>
          <p:cNvPr id="11" name="CaixaDeTexto 10">
            <a:extLst>
              <a:ext uri="{FF2B5EF4-FFF2-40B4-BE49-F238E27FC236}">
                <a16:creationId xmlns:a16="http://schemas.microsoft.com/office/drawing/2014/main" id="{67D1653E-3B56-CDE8-CF93-9F6BCA6F38BE}"/>
              </a:ext>
            </a:extLst>
          </p:cNvPr>
          <p:cNvSpPr txBox="1"/>
          <p:nvPr/>
        </p:nvSpPr>
        <p:spPr>
          <a:xfrm>
            <a:off x="245899" y="2413260"/>
            <a:ext cx="461111" cy="435990"/>
          </a:xfrm>
          <a:prstGeom prst="rect">
            <a:avLst/>
          </a:prstGeom>
        </p:spPr>
        <p:txBody>
          <a:bodyPr vert="horz" lIns="91440" tIns="45720" rIns="91440" bIns="45720" rtlCol="0" anchor="b">
            <a:normAutofit fontScale="92500" lnSpcReduction="20000"/>
          </a:bodyPr>
          <a:lstStyle/>
          <a:p>
            <a:pPr defTabSz="914400">
              <a:lnSpc>
                <a:spcPct val="90000"/>
              </a:lnSpc>
              <a:spcBef>
                <a:spcPct val="0"/>
              </a:spcBef>
              <a:spcAft>
                <a:spcPts val="600"/>
              </a:spcAft>
            </a:pPr>
            <a:r>
              <a:rPr lang="en-US" sz="3200" b="1" i="1" noProof="0" dirty="0">
                <a:latin typeface="Times New Roman" panose="02020603050405020304" pitchFamily="18" charset="0"/>
                <a:ea typeface="+mj-ea"/>
                <a:cs typeface="Times New Roman" panose="02020603050405020304" pitchFamily="18" charset="0"/>
              </a:rPr>
              <a:t>m</a:t>
            </a:r>
          </a:p>
        </p:txBody>
      </p:sp>
      <p:cxnSp>
        <p:nvCxnSpPr>
          <p:cNvPr id="12" name="Conector de Seta Reta 11">
            <a:extLst>
              <a:ext uri="{FF2B5EF4-FFF2-40B4-BE49-F238E27FC236}">
                <a16:creationId xmlns:a16="http://schemas.microsoft.com/office/drawing/2014/main" id="{EACDE849-7B57-343C-ACCA-D4C89F2856E6}"/>
              </a:ext>
            </a:extLst>
          </p:cNvPr>
          <p:cNvCxnSpPr/>
          <p:nvPr/>
        </p:nvCxnSpPr>
        <p:spPr>
          <a:xfrm>
            <a:off x="678730" y="2705492"/>
            <a:ext cx="320511" cy="113122"/>
          </a:xfrm>
          <a:prstGeom prst="straightConnector1">
            <a:avLst/>
          </a:prstGeom>
          <a:ln w="28575">
            <a:tailEnd type="triangle"/>
          </a:ln>
        </p:spPr>
        <p:style>
          <a:lnRef idx="3">
            <a:schemeClr val="dk1"/>
          </a:lnRef>
          <a:fillRef idx="0">
            <a:schemeClr val="dk1"/>
          </a:fillRef>
          <a:effectRef idx="2">
            <a:schemeClr val="dk1"/>
          </a:effectRef>
          <a:fontRef idx="minor">
            <a:schemeClr val="tx1"/>
          </a:fontRef>
        </p:style>
      </p:cxnSp>
      <p:sp>
        <p:nvSpPr>
          <p:cNvPr id="13" name="Text Placeholder 3">
            <a:extLst>
              <a:ext uri="{FF2B5EF4-FFF2-40B4-BE49-F238E27FC236}">
                <a16:creationId xmlns:a16="http://schemas.microsoft.com/office/drawing/2014/main" id="{D6F8CF62-EF05-C76E-DCAF-21BC6910B2F1}"/>
              </a:ext>
            </a:extLst>
          </p:cNvPr>
          <p:cNvSpPr txBox="1">
            <a:spLocks/>
          </p:cNvSpPr>
          <p:nvPr/>
        </p:nvSpPr>
        <p:spPr>
          <a:xfrm>
            <a:off x="0" y="103695"/>
            <a:ext cx="4637989" cy="848412"/>
          </a:xfrm>
          <a:prstGeom prst="rect">
            <a:avLst/>
          </a:prstGeom>
          <a:noFill/>
        </p:spPr>
        <p:txBody>
          <a:bodyPr>
            <a:normAutofit fontScale="5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0"/>
              </a:spcBef>
              <a:buNone/>
            </a:pPr>
            <a:r>
              <a:rPr lang="en-US" sz="1800" b="1" noProof="0" dirty="0">
                <a:latin typeface="Arial" panose="020B0604020202020204" pitchFamily="34" charset="0"/>
                <a:cs typeface="Arial" panose="020B0604020202020204" pitchFamily="34" charset="0"/>
              </a:rPr>
              <a:t>“</a:t>
            </a:r>
            <a:r>
              <a:rPr lang="en-US" sz="2200" b="1" noProof="0" dirty="0">
                <a:latin typeface="Arial" panose="020B0604020202020204" pitchFamily="34" charset="0"/>
                <a:cs typeface="Arial" panose="020B0604020202020204" pitchFamily="34" charset="0"/>
              </a:rPr>
              <a:t>Nuclear disintegrations produced by slow charged particles of small mass”, </a:t>
            </a:r>
            <a:r>
              <a:rPr lang="en-US" sz="2200" b="1" noProof="0" dirty="0" err="1">
                <a:latin typeface="Arial" panose="020B0604020202020204" pitchFamily="34" charset="0"/>
                <a:cs typeface="Arial" panose="020B0604020202020204" pitchFamily="34" charset="0"/>
              </a:rPr>
              <a:t>G.P.S.Occhialini</a:t>
            </a:r>
            <a:r>
              <a:rPr lang="en-US" sz="2200" b="1" noProof="0" dirty="0">
                <a:latin typeface="Arial" panose="020B0604020202020204" pitchFamily="34" charset="0"/>
                <a:cs typeface="Arial" panose="020B0604020202020204" pitchFamily="34" charset="0"/>
              </a:rPr>
              <a:t> and C.F. Powell in Nature 159 </a:t>
            </a:r>
            <a:r>
              <a:rPr lang="en-US" sz="2200" b="1" noProof="0" dirty="0">
                <a:solidFill>
                  <a:srgbClr val="FF0000"/>
                </a:solidFill>
                <a:latin typeface="Arial" panose="020B0604020202020204" pitchFamily="34" charset="0"/>
                <a:cs typeface="Arial" panose="020B0604020202020204" pitchFamily="34" charset="0"/>
              </a:rPr>
              <a:t>(February 1947) </a:t>
            </a:r>
            <a:r>
              <a:rPr lang="en-US" sz="2200" b="1" noProof="0" dirty="0">
                <a:latin typeface="Arial" panose="020B0604020202020204" pitchFamily="34" charset="0"/>
                <a:cs typeface="Arial" panose="020B0604020202020204" pitchFamily="34" charset="0"/>
              </a:rPr>
              <a:t>186 –</a:t>
            </a:r>
          </a:p>
          <a:p>
            <a:pPr marL="0" indent="0">
              <a:lnSpc>
                <a:spcPct val="120000"/>
              </a:lnSpc>
              <a:spcBef>
                <a:spcPts val="0"/>
              </a:spcBef>
              <a:buNone/>
            </a:pPr>
            <a:r>
              <a:rPr lang="en-US" sz="2200" b="1" noProof="0" dirty="0">
                <a:latin typeface="Arial" panose="020B0604020202020204" pitchFamily="34" charset="0"/>
                <a:cs typeface="Arial" panose="020B0604020202020204" pitchFamily="34" charset="0"/>
              </a:rPr>
              <a:t>First mention of Lattes in the acknowledgements.</a:t>
            </a:r>
          </a:p>
        </p:txBody>
      </p:sp>
      <p:sp>
        <p:nvSpPr>
          <p:cNvPr id="2" name="Espaço Reservado para Número de Slide 3">
            <a:extLst>
              <a:ext uri="{FF2B5EF4-FFF2-40B4-BE49-F238E27FC236}">
                <a16:creationId xmlns:a16="http://schemas.microsoft.com/office/drawing/2014/main" id="{B7A4E2F3-CD9B-905D-FB9D-9BA386D8719E}"/>
              </a:ext>
            </a:extLst>
          </p:cNvPr>
          <p:cNvSpPr txBox="1">
            <a:spLocks/>
          </p:cNvSpPr>
          <p:nvPr/>
        </p:nvSpPr>
        <p:spPr>
          <a:xfrm>
            <a:off x="9448800" y="6492875"/>
            <a:ext cx="2743200" cy="365125"/>
          </a:xfrm>
          <a:prstGeom prst="rect">
            <a:avLst/>
          </a:prstGeom>
        </p:spPr>
        <p:txBody>
          <a:bodyPr vert="horz" lIns="91440" tIns="45720" rIns="91440" bIns="45720" rtlCol="0" anchor="ctr">
            <a:noAutofit/>
          </a:bodyPr>
          <a:lstStyle>
            <a:defPPr>
              <a:defRPr lang="en-US"/>
            </a:defPPr>
            <a:lvl1pPr marL="0" algn="r"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F0469B45-E903-4573-A216-0BD6694B90F6}" type="slidenum">
              <a:rPr lang="en-US" sz="2000" smtClean="0">
                <a:latin typeface="Arial" panose="020B0604020202020204" pitchFamily="34" charset="0"/>
                <a:cs typeface="Arial" panose="020B0604020202020204" pitchFamily="34" charset="0"/>
              </a:rPr>
              <a:pPr>
                <a:spcAft>
                  <a:spcPts val="600"/>
                </a:spcAft>
              </a:pPr>
              <a:t>34</a:t>
            </a:fld>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488413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96FBCA-F360-E0C4-03BC-FF5414348591}"/>
            </a:ext>
          </a:extLst>
        </p:cNvPr>
        <p:cNvGrpSpPr/>
        <p:nvPr/>
      </p:nvGrpSpPr>
      <p:grpSpPr>
        <a:xfrm>
          <a:off x="0" y="0"/>
          <a:ext cx="0" cy="0"/>
          <a:chOff x="0" y="0"/>
          <a:chExt cx="0" cy="0"/>
        </a:xfrm>
      </p:grpSpPr>
      <p:pic>
        <p:nvPicPr>
          <p:cNvPr id="9" name="Imagem 8">
            <a:extLst>
              <a:ext uri="{FF2B5EF4-FFF2-40B4-BE49-F238E27FC236}">
                <a16:creationId xmlns:a16="http://schemas.microsoft.com/office/drawing/2014/main" id="{1A0625C1-3CC8-F752-824C-362661532864}"/>
              </a:ext>
            </a:extLst>
          </p:cNvPr>
          <p:cNvPicPr>
            <a:picLocks noChangeAspect="1"/>
          </p:cNvPicPr>
          <p:nvPr/>
        </p:nvPicPr>
        <p:blipFill>
          <a:blip r:embed="rId2"/>
          <a:stretch>
            <a:fillRect/>
          </a:stretch>
        </p:blipFill>
        <p:spPr>
          <a:xfrm>
            <a:off x="241300" y="449452"/>
            <a:ext cx="11950700" cy="5959095"/>
          </a:xfrm>
          <a:prstGeom prst="rect">
            <a:avLst/>
          </a:prstGeom>
          <a:noFill/>
        </p:spPr>
      </p:pic>
      <p:sp>
        <p:nvSpPr>
          <p:cNvPr id="4" name="Espaço Reservado para Número de Slide 3" hidden="1">
            <a:extLst>
              <a:ext uri="{FF2B5EF4-FFF2-40B4-BE49-F238E27FC236}">
                <a16:creationId xmlns:a16="http://schemas.microsoft.com/office/drawing/2014/main" id="{5AB4520D-5B70-D983-A8A5-B08E8B729CDB}"/>
              </a:ext>
            </a:extLst>
          </p:cNvPr>
          <p:cNvSpPr>
            <a:spLocks noGrp="1"/>
          </p:cNvSpPr>
          <p:nvPr>
            <p:ph type="sldNum" sz="quarter" idx="12"/>
          </p:nvPr>
        </p:nvSpPr>
        <p:spPr/>
        <p:txBody>
          <a:bodyPr/>
          <a:lstStyle/>
          <a:p>
            <a:pPr>
              <a:spcAft>
                <a:spcPts val="600"/>
              </a:spcAft>
            </a:pPr>
            <a:fld id="{F0469B45-E903-4573-A216-0BD6694B90F6}" type="slidenum">
              <a:rPr lang="en-US" noProof="0" smtClean="0"/>
              <a:pPr>
                <a:spcAft>
                  <a:spcPts val="600"/>
                </a:spcAft>
              </a:pPr>
              <a:t>35</a:t>
            </a:fld>
            <a:endParaRPr lang="en-US" noProof="0" dirty="0"/>
          </a:p>
        </p:txBody>
      </p:sp>
      <p:sp>
        <p:nvSpPr>
          <p:cNvPr id="10" name="CaixaDeTexto 9">
            <a:extLst>
              <a:ext uri="{FF2B5EF4-FFF2-40B4-BE49-F238E27FC236}">
                <a16:creationId xmlns:a16="http://schemas.microsoft.com/office/drawing/2014/main" id="{5B399890-E33B-0663-C023-2820AFB9E296}"/>
              </a:ext>
            </a:extLst>
          </p:cNvPr>
          <p:cNvSpPr txBox="1"/>
          <p:nvPr/>
        </p:nvSpPr>
        <p:spPr>
          <a:xfrm>
            <a:off x="217619" y="1781664"/>
            <a:ext cx="395124" cy="395927"/>
          </a:xfrm>
          <a:prstGeom prst="rect">
            <a:avLst/>
          </a:prstGeom>
          <a:solidFill>
            <a:schemeClr val="bg1"/>
          </a:solidFill>
        </p:spPr>
        <p:txBody>
          <a:bodyPr vert="horz" lIns="91440" tIns="45720" rIns="91440" bIns="45720" rtlCol="0" anchor="b">
            <a:normAutofit fontScale="85000" lnSpcReduction="20000"/>
          </a:bodyPr>
          <a:lstStyle/>
          <a:p>
            <a:pPr defTabSz="914400">
              <a:lnSpc>
                <a:spcPct val="90000"/>
              </a:lnSpc>
              <a:spcBef>
                <a:spcPct val="0"/>
              </a:spcBef>
              <a:spcAft>
                <a:spcPts val="600"/>
              </a:spcAft>
            </a:pPr>
            <a:r>
              <a:rPr lang="en-US" sz="3200" b="1" i="1" noProof="0" dirty="0">
                <a:latin typeface="Times New Roman" panose="02020603050405020304" pitchFamily="18" charset="0"/>
                <a:ea typeface="+mj-ea"/>
                <a:cs typeface="Times New Roman" panose="02020603050405020304" pitchFamily="18" charset="0"/>
              </a:rPr>
              <a:t>m</a:t>
            </a:r>
          </a:p>
        </p:txBody>
      </p:sp>
      <p:cxnSp>
        <p:nvCxnSpPr>
          <p:cNvPr id="12" name="Conector de Seta Reta 11">
            <a:extLst>
              <a:ext uri="{FF2B5EF4-FFF2-40B4-BE49-F238E27FC236}">
                <a16:creationId xmlns:a16="http://schemas.microsoft.com/office/drawing/2014/main" id="{95183411-408E-B6DA-A6B3-3DA72E81DF4B}"/>
              </a:ext>
            </a:extLst>
          </p:cNvPr>
          <p:cNvCxnSpPr/>
          <p:nvPr/>
        </p:nvCxnSpPr>
        <p:spPr>
          <a:xfrm>
            <a:off x="923828" y="2177592"/>
            <a:ext cx="320511" cy="11312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4" name="CaixaDeTexto 13">
            <a:extLst>
              <a:ext uri="{FF2B5EF4-FFF2-40B4-BE49-F238E27FC236}">
                <a16:creationId xmlns:a16="http://schemas.microsoft.com/office/drawing/2014/main" id="{449D6745-49E2-CD20-9477-B635F08526D2}"/>
              </a:ext>
            </a:extLst>
          </p:cNvPr>
          <p:cNvSpPr txBox="1"/>
          <p:nvPr/>
        </p:nvSpPr>
        <p:spPr>
          <a:xfrm>
            <a:off x="9259494" y="1575847"/>
            <a:ext cx="395124" cy="395927"/>
          </a:xfrm>
          <a:prstGeom prst="rect">
            <a:avLst/>
          </a:prstGeom>
          <a:noFill/>
        </p:spPr>
        <p:txBody>
          <a:bodyPr vert="horz" lIns="91440" tIns="45720" rIns="91440" bIns="45720" rtlCol="0" anchor="b">
            <a:noAutofit/>
          </a:bodyPr>
          <a:lstStyle/>
          <a:p>
            <a:pPr defTabSz="914400">
              <a:lnSpc>
                <a:spcPct val="90000"/>
              </a:lnSpc>
              <a:spcBef>
                <a:spcPct val="0"/>
              </a:spcBef>
              <a:spcAft>
                <a:spcPts val="600"/>
              </a:spcAft>
            </a:pPr>
            <a:r>
              <a:rPr lang="en-US" sz="2400" b="1" i="1" noProof="0" dirty="0">
                <a:latin typeface="Times New Roman" panose="02020603050405020304" pitchFamily="18" charset="0"/>
                <a:ea typeface="+mj-ea"/>
                <a:cs typeface="Times New Roman" panose="02020603050405020304" pitchFamily="18" charset="0"/>
                <a:sym typeface="Symbol" panose="05050102010706020507" pitchFamily="18" charset="2"/>
              </a:rPr>
              <a:t></a:t>
            </a:r>
            <a:endParaRPr lang="en-US" sz="2400" b="1" i="1" noProof="0" dirty="0">
              <a:latin typeface="Times New Roman" panose="02020603050405020304" pitchFamily="18" charset="0"/>
              <a:ea typeface="+mj-ea"/>
              <a:cs typeface="Times New Roman" panose="02020603050405020304" pitchFamily="18" charset="0"/>
            </a:endParaRPr>
          </a:p>
        </p:txBody>
      </p:sp>
      <p:sp>
        <p:nvSpPr>
          <p:cNvPr id="15" name="CaixaDeTexto 14">
            <a:extLst>
              <a:ext uri="{FF2B5EF4-FFF2-40B4-BE49-F238E27FC236}">
                <a16:creationId xmlns:a16="http://schemas.microsoft.com/office/drawing/2014/main" id="{F1750462-CF55-E280-E563-DE04BAF4C7FE}"/>
              </a:ext>
            </a:extLst>
          </p:cNvPr>
          <p:cNvSpPr txBox="1"/>
          <p:nvPr/>
        </p:nvSpPr>
        <p:spPr>
          <a:xfrm>
            <a:off x="9760686" y="2425830"/>
            <a:ext cx="395124" cy="395927"/>
          </a:xfrm>
          <a:prstGeom prst="rect">
            <a:avLst/>
          </a:prstGeom>
          <a:noFill/>
        </p:spPr>
        <p:txBody>
          <a:bodyPr vert="horz" lIns="91440" tIns="45720" rIns="91440" bIns="45720" rtlCol="0" anchor="b">
            <a:noAutofit/>
          </a:bodyPr>
          <a:lstStyle/>
          <a:p>
            <a:pPr defTabSz="914400">
              <a:lnSpc>
                <a:spcPct val="90000"/>
              </a:lnSpc>
              <a:spcBef>
                <a:spcPct val="0"/>
              </a:spcBef>
              <a:spcAft>
                <a:spcPts val="600"/>
              </a:spcAft>
            </a:pPr>
            <a:r>
              <a:rPr lang="en-US" sz="2400" b="1" i="1" noProof="0" dirty="0">
                <a:latin typeface="Times New Roman" panose="02020603050405020304" pitchFamily="18" charset="0"/>
                <a:ea typeface="+mj-ea"/>
                <a:cs typeface="Times New Roman" panose="02020603050405020304" pitchFamily="18" charset="0"/>
                <a:sym typeface="Symbol" panose="05050102010706020507" pitchFamily="18" charset="2"/>
              </a:rPr>
              <a:t></a:t>
            </a:r>
            <a:endParaRPr lang="en-US" sz="2400" b="1" i="1" noProof="0" dirty="0">
              <a:latin typeface="Times New Roman" panose="02020603050405020304" pitchFamily="18" charset="0"/>
              <a:ea typeface="+mj-ea"/>
              <a:cs typeface="Times New Roman" panose="02020603050405020304" pitchFamily="18" charset="0"/>
            </a:endParaRPr>
          </a:p>
        </p:txBody>
      </p:sp>
      <p:cxnSp>
        <p:nvCxnSpPr>
          <p:cNvPr id="16" name="Conector de Seta Reta 15">
            <a:extLst>
              <a:ext uri="{FF2B5EF4-FFF2-40B4-BE49-F238E27FC236}">
                <a16:creationId xmlns:a16="http://schemas.microsoft.com/office/drawing/2014/main" id="{9930CBBC-0E7E-67E0-ED73-CEAA70F77ADF}"/>
              </a:ext>
            </a:extLst>
          </p:cNvPr>
          <p:cNvCxnSpPr>
            <a:cxnSpLocks/>
          </p:cNvCxnSpPr>
          <p:nvPr/>
        </p:nvCxnSpPr>
        <p:spPr>
          <a:xfrm>
            <a:off x="10220228" y="2744771"/>
            <a:ext cx="328366" cy="7384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8" name="Conector de Seta Reta 17">
            <a:extLst>
              <a:ext uri="{FF2B5EF4-FFF2-40B4-BE49-F238E27FC236}">
                <a16:creationId xmlns:a16="http://schemas.microsoft.com/office/drawing/2014/main" id="{D4A9CD3C-1610-E556-09F4-21B380DB64C4}"/>
              </a:ext>
            </a:extLst>
          </p:cNvPr>
          <p:cNvCxnSpPr>
            <a:cxnSpLocks/>
          </p:cNvCxnSpPr>
          <p:nvPr/>
        </p:nvCxnSpPr>
        <p:spPr>
          <a:xfrm flipV="1">
            <a:off x="9561923" y="1677970"/>
            <a:ext cx="298514" cy="21995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2" name="CaixaDeTexto 21">
            <a:extLst>
              <a:ext uri="{FF2B5EF4-FFF2-40B4-BE49-F238E27FC236}">
                <a16:creationId xmlns:a16="http://schemas.microsoft.com/office/drawing/2014/main" id="{F03F45A3-6AFF-CD65-4904-4E750AD5F701}"/>
              </a:ext>
            </a:extLst>
          </p:cNvPr>
          <p:cNvSpPr txBox="1"/>
          <p:nvPr/>
        </p:nvSpPr>
        <p:spPr>
          <a:xfrm>
            <a:off x="10222600" y="1784807"/>
            <a:ext cx="395124" cy="395927"/>
          </a:xfrm>
          <a:prstGeom prst="rect">
            <a:avLst/>
          </a:prstGeom>
          <a:noFill/>
        </p:spPr>
        <p:txBody>
          <a:bodyPr vert="horz" lIns="91440" tIns="45720" rIns="91440" bIns="45720" rtlCol="0" anchor="b">
            <a:normAutofit fontScale="70000" lnSpcReduction="20000"/>
          </a:bodyPr>
          <a:lstStyle/>
          <a:p>
            <a:pPr defTabSz="914400">
              <a:lnSpc>
                <a:spcPct val="90000"/>
              </a:lnSpc>
              <a:spcBef>
                <a:spcPct val="0"/>
              </a:spcBef>
              <a:spcAft>
                <a:spcPts val="600"/>
              </a:spcAft>
            </a:pPr>
            <a:r>
              <a:rPr lang="en-US" sz="3200" b="1" i="1" noProof="0" dirty="0">
                <a:latin typeface="Times New Roman" panose="02020603050405020304" pitchFamily="18" charset="0"/>
                <a:ea typeface="+mj-ea"/>
                <a:cs typeface="Times New Roman" panose="02020603050405020304" pitchFamily="18" charset="0"/>
                <a:sym typeface="Symbol" panose="05050102010706020507" pitchFamily="18" charset="2"/>
              </a:rPr>
              <a:t></a:t>
            </a:r>
            <a:r>
              <a:rPr lang="en-US" sz="3400" b="1" i="1" noProof="0" dirty="0">
                <a:latin typeface="Times New Roman" panose="02020603050405020304" pitchFamily="18" charset="0"/>
                <a:ea typeface="+mj-ea"/>
                <a:cs typeface="Times New Roman" panose="02020603050405020304" pitchFamily="18" charset="0"/>
                <a:sym typeface="Symbol" panose="05050102010706020507" pitchFamily="18" charset="2"/>
              </a:rPr>
              <a:t>e</a:t>
            </a:r>
            <a:endParaRPr lang="en-US" sz="3400" b="1" i="1" noProof="0" dirty="0">
              <a:latin typeface="Times New Roman" panose="02020603050405020304" pitchFamily="18" charset="0"/>
              <a:ea typeface="+mj-ea"/>
              <a:cs typeface="Times New Roman" panose="02020603050405020304" pitchFamily="18" charset="0"/>
            </a:endParaRPr>
          </a:p>
        </p:txBody>
      </p:sp>
      <p:cxnSp>
        <p:nvCxnSpPr>
          <p:cNvPr id="23" name="Conector de Seta Reta 22">
            <a:extLst>
              <a:ext uri="{FF2B5EF4-FFF2-40B4-BE49-F238E27FC236}">
                <a16:creationId xmlns:a16="http://schemas.microsoft.com/office/drawing/2014/main" id="{236E3B6A-3604-50D6-7731-4D380250D0BC}"/>
              </a:ext>
            </a:extLst>
          </p:cNvPr>
          <p:cNvCxnSpPr>
            <a:cxnSpLocks/>
            <a:endCxn id="22" idx="2"/>
          </p:cNvCxnSpPr>
          <p:nvPr/>
        </p:nvCxnSpPr>
        <p:spPr>
          <a:xfrm flipV="1">
            <a:off x="10077254" y="2180734"/>
            <a:ext cx="342908" cy="9112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 name="CaixaDeTexto 2">
            <a:extLst>
              <a:ext uri="{FF2B5EF4-FFF2-40B4-BE49-F238E27FC236}">
                <a16:creationId xmlns:a16="http://schemas.microsoft.com/office/drawing/2014/main" id="{3E6F0B29-EC37-4205-846C-DFA0F07C23FA}"/>
              </a:ext>
            </a:extLst>
          </p:cNvPr>
          <p:cNvSpPr txBox="1"/>
          <p:nvPr/>
        </p:nvSpPr>
        <p:spPr>
          <a:xfrm>
            <a:off x="0" y="5838904"/>
            <a:ext cx="12192000" cy="923330"/>
          </a:xfrm>
          <a:prstGeom prst="rect">
            <a:avLst/>
          </a:prstGeom>
          <a:solidFill>
            <a:schemeClr val="accent6">
              <a:lumMod val="20000"/>
              <a:lumOff val="80000"/>
            </a:schemeClr>
          </a:solidFill>
        </p:spPr>
        <p:txBody>
          <a:bodyPr wrap="square">
            <a:spAutoFit/>
          </a:bodyPr>
          <a:lstStyle/>
          <a:p>
            <a:pPr algn="ctr"/>
            <a:endParaRPr lang="en-US" sz="1800" noProof="0" dirty="0">
              <a:latin typeface="Arial" panose="020B0604020202020204" pitchFamily="34" charset="0"/>
              <a:cs typeface="Arial" panose="020B0604020202020204" pitchFamily="34" charset="0"/>
            </a:endParaRPr>
          </a:p>
          <a:p>
            <a:pPr algn="ctr"/>
            <a:r>
              <a:rPr lang="en-US" sz="1800" noProof="0" dirty="0">
                <a:latin typeface="Arial" panose="020B0604020202020204" pitchFamily="34" charset="0"/>
                <a:cs typeface="Arial" panose="020B0604020202020204" pitchFamily="34" charset="0"/>
              </a:rPr>
              <a:t>Two alpha particles of short range and possibly an electron ejected in the disintegration.</a:t>
            </a:r>
          </a:p>
          <a:p>
            <a:pPr algn="ctr"/>
            <a:r>
              <a:rPr lang="en-US" sz="1800" noProof="0" dirty="0">
                <a:latin typeface="Arial" panose="020B0604020202020204" pitchFamily="34" charset="0"/>
                <a:cs typeface="Arial" panose="020B0604020202020204" pitchFamily="34" charset="0"/>
              </a:rPr>
              <a:t> </a:t>
            </a:r>
            <a:endParaRPr lang="en-US" noProof="0" dirty="0"/>
          </a:p>
        </p:txBody>
      </p:sp>
      <p:sp>
        <p:nvSpPr>
          <p:cNvPr id="5" name="Text Placeholder 3">
            <a:extLst>
              <a:ext uri="{FF2B5EF4-FFF2-40B4-BE49-F238E27FC236}">
                <a16:creationId xmlns:a16="http://schemas.microsoft.com/office/drawing/2014/main" id="{32A81A7C-FEC1-0949-E5C7-B385CA1CD016}"/>
              </a:ext>
            </a:extLst>
          </p:cNvPr>
          <p:cNvSpPr txBox="1">
            <a:spLocks/>
          </p:cNvSpPr>
          <p:nvPr/>
        </p:nvSpPr>
        <p:spPr>
          <a:xfrm>
            <a:off x="0" y="188536"/>
            <a:ext cx="4695825" cy="916364"/>
          </a:xfrm>
          <a:prstGeom prst="rect">
            <a:avLst/>
          </a:prstGeom>
          <a:noFill/>
        </p:spPr>
        <p:txBody>
          <a:bodyP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spcBef>
                <a:spcPts val="0"/>
              </a:spcBef>
              <a:buNone/>
            </a:pPr>
            <a:r>
              <a:rPr lang="en-US" sz="1400" b="1" noProof="0" dirty="0">
                <a:latin typeface="Arial" panose="020B0604020202020204" pitchFamily="34" charset="0"/>
                <a:cs typeface="Arial" panose="020B0604020202020204" pitchFamily="34" charset="0"/>
              </a:rPr>
              <a:t>“Nuclear disintegrations produced by slow charged particles of small mass”, </a:t>
            </a:r>
            <a:r>
              <a:rPr lang="en-US" sz="1400" b="1" noProof="0" dirty="0" err="1">
                <a:latin typeface="Arial" panose="020B0604020202020204" pitchFamily="34" charset="0"/>
                <a:cs typeface="Arial" panose="020B0604020202020204" pitchFamily="34" charset="0"/>
              </a:rPr>
              <a:t>G.P.S.Occhialini</a:t>
            </a:r>
            <a:r>
              <a:rPr lang="en-US" sz="1400" b="1" noProof="0" dirty="0">
                <a:latin typeface="Arial" panose="020B0604020202020204" pitchFamily="34" charset="0"/>
                <a:cs typeface="Arial" panose="020B0604020202020204" pitchFamily="34" charset="0"/>
              </a:rPr>
              <a:t> and C.F. Powell in Nature 159 </a:t>
            </a:r>
            <a:r>
              <a:rPr lang="en-US" sz="1400" b="1" noProof="0" dirty="0">
                <a:solidFill>
                  <a:srgbClr val="FF0000"/>
                </a:solidFill>
                <a:latin typeface="Arial" panose="020B0604020202020204" pitchFamily="34" charset="0"/>
                <a:cs typeface="Arial" panose="020B0604020202020204" pitchFamily="34" charset="0"/>
              </a:rPr>
              <a:t>(February 1947)</a:t>
            </a:r>
            <a:r>
              <a:rPr lang="en-US" sz="1400" b="1" noProof="0" dirty="0">
                <a:latin typeface="Arial" panose="020B0604020202020204" pitchFamily="34" charset="0"/>
                <a:cs typeface="Arial" panose="020B0604020202020204" pitchFamily="34" charset="0"/>
              </a:rPr>
              <a:t> 186 –</a:t>
            </a:r>
          </a:p>
          <a:p>
            <a:pPr marL="0" indent="0">
              <a:lnSpc>
                <a:spcPct val="110000"/>
              </a:lnSpc>
              <a:spcBef>
                <a:spcPts val="0"/>
              </a:spcBef>
              <a:buNone/>
            </a:pPr>
            <a:r>
              <a:rPr lang="en-US" sz="1400" b="1" noProof="0" dirty="0">
                <a:latin typeface="Arial" panose="020B0604020202020204" pitchFamily="34" charset="0"/>
                <a:cs typeface="Arial" panose="020B0604020202020204" pitchFamily="34" charset="0"/>
              </a:rPr>
              <a:t>First mention of Lattes in the acknowledgements</a:t>
            </a:r>
            <a:r>
              <a:rPr lang="en-US" sz="1800" noProof="0" dirty="0">
                <a:latin typeface="Arial" panose="020B0604020202020204" pitchFamily="34" charset="0"/>
                <a:cs typeface="Arial" panose="020B0604020202020204" pitchFamily="34" charset="0"/>
              </a:rPr>
              <a:t>.</a:t>
            </a:r>
          </a:p>
        </p:txBody>
      </p:sp>
      <p:sp>
        <p:nvSpPr>
          <p:cNvPr id="2" name="Espaço Reservado para Número de Slide 3">
            <a:extLst>
              <a:ext uri="{FF2B5EF4-FFF2-40B4-BE49-F238E27FC236}">
                <a16:creationId xmlns:a16="http://schemas.microsoft.com/office/drawing/2014/main" id="{93FD3AE5-2F75-028A-2B01-D445291FDB7A}"/>
              </a:ext>
            </a:extLst>
          </p:cNvPr>
          <p:cNvSpPr txBox="1">
            <a:spLocks/>
          </p:cNvSpPr>
          <p:nvPr/>
        </p:nvSpPr>
        <p:spPr>
          <a:xfrm>
            <a:off x="9448800" y="6354199"/>
            <a:ext cx="2743200" cy="365125"/>
          </a:xfrm>
          <a:prstGeom prst="rect">
            <a:avLst/>
          </a:prstGeom>
        </p:spPr>
        <p:txBody>
          <a:bodyPr vert="horz" lIns="91440" tIns="45720" rIns="91440" bIns="45720" rtlCol="0" anchor="ctr">
            <a:noAutofit/>
          </a:bodyPr>
          <a:lstStyle>
            <a:defPPr>
              <a:defRPr lang="en-US"/>
            </a:defPPr>
            <a:lvl1pPr marL="0" algn="r"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F0469B45-E903-4573-A216-0BD6694B90F6}" type="slidenum">
              <a:rPr lang="en-US" sz="2000" smtClean="0">
                <a:latin typeface="Arial" panose="020B0604020202020204" pitchFamily="34" charset="0"/>
                <a:cs typeface="Arial" panose="020B0604020202020204" pitchFamily="34" charset="0"/>
              </a:rPr>
              <a:pPr>
                <a:spcAft>
                  <a:spcPts val="600"/>
                </a:spcAft>
              </a:pPr>
              <a:t>35</a:t>
            </a:fld>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576254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81D8B96-5E14-5C91-DB76-E2826BBCB25C}"/>
              </a:ext>
            </a:extLst>
          </p:cNvPr>
          <p:cNvSpPr>
            <a:spLocks noGrp="1"/>
          </p:cNvSpPr>
          <p:nvPr>
            <p:ph type="title"/>
          </p:nvPr>
        </p:nvSpPr>
        <p:spPr>
          <a:xfrm>
            <a:off x="171450" y="165100"/>
            <a:ext cx="11849100" cy="1101725"/>
          </a:xfrm>
        </p:spPr>
        <p:txBody>
          <a:bodyPr>
            <a:normAutofit/>
          </a:bodyPr>
          <a:lstStyle/>
          <a:p>
            <a:r>
              <a:rPr lang="en-US" sz="3600" b="1" noProof="0" dirty="0"/>
              <a:t>Exposing emulsions to cosmic rays at the Pic du Midi</a:t>
            </a:r>
          </a:p>
        </p:txBody>
      </p:sp>
      <p:sp>
        <p:nvSpPr>
          <p:cNvPr id="3" name="Espaço Reservado para Conteúdo 2">
            <a:extLst>
              <a:ext uri="{FF2B5EF4-FFF2-40B4-BE49-F238E27FC236}">
                <a16:creationId xmlns:a16="http://schemas.microsoft.com/office/drawing/2014/main" id="{66762BAF-9BDD-9D8F-3852-3314DDE4DA3D}"/>
              </a:ext>
            </a:extLst>
          </p:cNvPr>
          <p:cNvSpPr>
            <a:spLocks noGrp="1"/>
          </p:cNvSpPr>
          <p:nvPr>
            <p:ph idx="1"/>
          </p:nvPr>
        </p:nvSpPr>
        <p:spPr>
          <a:xfrm>
            <a:off x="838200" y="1651818"/>
            <a:ext cx="10515600" cy="5080000"/>
          </a:xfrm>
        </p:spPr>
        <p:txBody>
          <a:bodyPr>
            <a:normAutofit fontScale="62500" lnSpcReduction="20000"/>
          </a:bodyPr>
          <a:lstStyle/>
          <a:p>
            <a:pPr>
              <a:lnSpc>
                <a:spcPct val="140000"/>
              </a:lnSpc>
              <a:spcAft>
                <a:spcPts val="1800"/>
              </a:spcAft>
              <a:buSzPct val="150000"/>
            </a:pPr>
            <a:r>
              <a:rPr lang="en-US" sz="3200" noProof="0" dirty="0">
                <a:effectLst/>
                <a:latin typeface="Arial" panose="020B0604020202020204" pitchFamily="34" charset="0"/>
                <a:cs typeface="Arial" panose="020B0604020202020204" pitchFamily="34" charset="0"/>
              </a:rPr>
              <a:t>When Occhialini went to spend some time </a:t>
            </a:r>
            <a:r>
              <a:rPr lang="en-US" sz="3200" dirty="0">
                <a:latin typeface="Arial" panose="020B0604020202020204" pitchFamily="34" charset="0"/>
                <a:cs typeface="Arial" panose="020B0604020202020204" pitchFamily="34" charset="0"/>
              </a:rPr>
              <a:t>at</a:t>
            </a:r>
            <a:r>
              <a:rPr lang="en-US" sz="3200" noProof="0" dirty="0">
                <a:effectLst/>
                <a:latin typeface="Arial" panose="020B0604020202020204" pitchFamily="34" charset="0"/>
                <a:cs typeface="Arial" panose="020B0604020202020204" pitchFamily="34" charset="0"/>
              </a:rPr>
              <a:t> the Pyrenees at the Pic du Midi (2,800 m a.s.l.), Lattes asked him to take some of the concentrated emulsions loaded with and without boron for exposure to cosmic rays.</a:t>
            </a:r>
          </a:p>
          <a:p>
            <a:pPr>
              <a:lnSpc>
                <a:spcPct val="140000"/>
              </a:lnSpc>
              <a:spcAft>
                <a:spcPts val="1800"/>
              </a:spcAft>
              <a:buSzPct val="150000"/>
            </a:pPr>
            <a:r>
              <a:rPr lang="en-US" sz="3200" noProof="0" dirty="0">
                <a:effectLst/>
                <a:latin typeface="Arial" panose="020B0604020202020204" pitchFamily="34" charset="0"/>
                <a:cs typeface="Arial" panose="020B0604020202020204" pitchFamily="34" charset="0"/>
              </a:rPr>
              <a:t>After exposing the emulsions for about one month and developing them, tracks of particles with masses smaller than the mass of the proton were found. The emulsions containing boron recorded many more tracks (showing less image loss over time, resulting in greater recording stability).</a:t>
            </a:r>
          </a:p>
          <a:p>
            <a:pPr>
              <a:lnSpc>
                <a:spcPct val="140000"/>
              </a:lnSpc>
              <a:spcAft>
                <a:spcPts val="1800"/>
              </a:spcAft>
              <a:buSzPct val="150000"/>
            </a:pPr>
            <a:r>
              <a:rPr lang="en-US" sz="3200" noProof="0" dirty="0">
                <a:effectLst/>
                <a:latin typeface="Arial" panose="020B0604020202020204" pitchFamily="34" charset="0"/>
                <a:cs typeface="Arial" panose="020B0604020202020204" pitchFamily="34" charset="0"/>
              </a:rPr>
              <a:t>Only two cases allowed the identification of a particle that decayed into a secondary one. Unfortunately, in one of the events, the path of the secondary particle of the decay was not entirely contained in the emulsion. It turned out that they had only </a:t>
            </a:r>
            <a:r>
              <a:rPr lang="en-US" sz="32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“1.5 observations”.</a:t>
            </a:r>
          </a:p>
        </p:txBody>
      </p:sp>
      <p:sp>
        <p:nvSpPr>
          <p:cNvPr id="4" name="Espaço Reservado para Número de Slide 3">
            <a:extLst>
              <a:ext uri="{FF2B5EF4-FFF2-40B4-BE49-F238E27FC236}">
                <a16:creationId xmlns:a16="http://schemas.microsoft.com/office/drawing/2014/main" id="{CA95DF91-E71F-4FCC-819C-C2424569E53C}"/>
              </a:ext>
            </a:extLst>
          </p:cNvPr>
          <p:cNvSpPr>
            <a:spLocks noGrp="1"/>
          </p:cNvSpPr>
          <p:nvPr>
            <p:ph type="sldNum" sz="quarter" idx="12"/>
          </p:nvPr>
        </p:nvSpPr>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36</a:t>
            </a:fld>
            <a:endParaRPr lang="en-US" sz="20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6107495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aixaDeTexto 5">
            <a:extLst>
              <a:ext uri="{FF2B5EF4-FFF2-40B4-BE49-F238E27FC236}">
                <a16:creationId xmlns:a16="http://schemas.microsoft.com/office/drawing/2014/main" id="{8B65DCD0-8E8C-832C-E8B6-D8586FEA7ED7}"/>
              </a:ext>
            </a:extLst>
          </p:cNvPr>
          <p:cNvSpPr txBox="1"/>
          <p:nvPr/>
        </p:nvSpPr>
        <p:spPr>
          <a:xfrm>
            <a:off x="602529" y="327418"/>
            <a:ext cx="10728489" cy="1101725"/>
          </a:xfrm>
          <a:prstGeom prst="rect">
            <a:avLst/>
          </a:prstGeom>
        </p:spPr>
        <p:txBody>
          <a:bodyPr vert="horz" lIns="91440" tIns="45720" rIns="91440" bIns="45720" rtlCol="0" anchor="ctr">
            <a:normAutofit fontScale="77500" lnSpcReduction="20000"/>
          </a:bodyPr>
          <a:lstStyle/>
          <a:p>
            <a:pPr defTabSz="914400">
              <a:lnSpc>
                <a:spcPct val="90000"/>
              </a:lnSpc>
              <a:spcBef>
                <a:spcPct val="0"/>
              </a:spcBef>
              <a:spcAft>
                <a:spcPts val="600"/>
              </a:spcAft>
            </a:pPr>
            <a:r>
              <a:rPr lang="en-US" sz="2800" b="1" noProof="0" dirty="0">
                <a:latin typeface="Arial" panose="020B0604020202020204" pitchFamily="34" charset="0"/>
                <a:ea typeface="+mj-ea"/>
                <a:cs typeface="Arial" panose="020B0604020202020204" pitchFamily="34" charset="0"/>
              </a:rPr>
              <a:t>The two observations of mesons in emulsions exposed at the Pic du Midi</a:t>
            </a:r>
          </a:p>
          <a:p>
            <a:pPr defTabSz="914400">
              <a:lnSpc>
                <a:spcPct val="120000"/>
              </a:lnSpc>
              <a:spcBef>
                <a:spcPct val="0"/>
              </a:spcBef>
              <a:spcAft>
                <a:spcPts val="600"/>
              </a:spcAft>
            </a:pPr>
            <a:r>
              <a:rPr lang="en-US" sz="2400" noProof="0" dirty="0">
                <a:latin typeface="Arial" panose="020B0604020202020204" pitchFamily="34" charset="0"/>
                <a:ea typeface="+mj-ea"/>
                <a:cs typeface="Arial" panose="020B0604020202020204" pitchFamily="34" charset="0"/>
              </a:rPr>
              <a:t>“Processes Involving Charged Mesons” - C.M.G. Lattes, H. Muirhead, G.P.S. Occhialini and C.F. Powell, in Nature </a:t>
            </a:r>
            <a:r>
              <a:rPr lang="en-US" sz="2400" b="1" noProof="0" dirty="0">
                <a:latin typeface="Arial" panose="020B0604020202020204" pitchFamily="34" charset="0"/>
                <a:ea typeface="+mj-ea"/>
                <a:cs typeface="Arial" panose="020B0604020202020204" pitchFamily="34" charset="0"/>
              </a:rPr>
              <a:t>159</a:t>
            </a:r>
            <a:r>
              <a:rPr lang="en-US" sz="2400" noProof="0" dirty="0">
                <a:latin typeface="Arial" panose="020B0604020202020204" pitchFamily="34" charset="0"/>
                <a:ea typeface="+mj-ea"/>
                <a:cs typeface="Arial" panose="020B0604020202020204" pitchFamily="34" charset="0"/>
              </a:rPr>
              <a:t> </a:t>
            </a:r>
            <a:r>
              <a:rPr lang="en-US" sz="2400" noProof="0" dirty="0">
                <a:solidFill>
                  <a:srgbClr val="FF0000"/>
                </a:solidFill>
                <a:latin typeface="Arial" panose="020B0604020202020204" pitchFamily="34" charset="0"/>
                <a:ea typeface="+mj-ea"/>
                <a:cs typeface="Arial" panose="020B0604020202020204" pitchFamily="34" charset="0"/>
              </a:rPr>
              <a:t>(May 24, 1947) </a:t>
            </a:r>
            <a:r>
              <a:rPr lang="en-US" sz="2400" noProof="0" dirty="0">
                <a:latin typeface="Arial" panose="020B0604020202020204" pitchFamily="34" charset="0"/>
                <a:ea typeface="+mj-ea"/>
                <a:cs typeface="Arial" panose="020B0604020202020204" pitchFamily="34" charset="0"/>
              </a:rPr>
              <a:t>486.</a:t>
            </a:r>
          </a:p>
        </p:txBody>
      </p:sp>
      <p:pic>
        <p:nvPicPr>
          <p:cNvPr id="8" name="Imagem 7">
            <a:extLst>
              <a:ext uri="{FF2B5EF4-FFF2-40B4-BE49-F238E27FC236}">
                <a16:creationId xmlns:a16="http://schemas.microsoft.com/office/drawing/2014/main" id="{AFE93FC0-332A-23C5-1102-049D7C9A5A86}"/>
              </a:ext>
            </a:extLst>
          </p:cNvPr>
          <p:cNvPicPr>
            <a:picLocks noChangeAspect="1"/>
          </p:cNvPicPr>
          <p:nvPr/>
        </p:nvPicPr>
        <p:blipFill>
          <a:blip r:embed="rId2"/>
          <a:stretch>
            <a:fillRect/>
          </a:stretch>
        </p:blipFill>
        <p:spPr>
          <a:xfrm>
            <a:off x="961535" y="1797344"/>
            <a:ext cx="10414020" cy="4688297"/>
          </a:xfrm>
          <a:prstGeom prst="rect">
            <a:avLst/>
          </a:prstGeom>
          <a:noFill/>
        </p:spPr>
      </p:pic>
      <p:sp>
        <p:nvSpPr>
          <p:cNvPr id="4" name="Espaço Reservado para Número de Slide 3">
            <a:extLst>
              <a:ext uri="{FF2B5EF4-FFF2-40B4-BE49-F238E27FC236}">
                <a16:creationId xmlns:a16="http://schemas.microsoft.com/office/drawing/2014/main" id="{2E8F3A86-2130-CDC9-2EC6-49B0FBCEAEB6}"/>
              </a:ext>
            </a:extLst>
          </p:cNvPr>
          <p:cNvSpPr>
            <a:spLocks noGrp="1"/>
          </p:cNvSpPr>
          <p:nvPr>
            <p:ph type="sldNum" sz="quarter" idx="12"/>
          </p:nvPr>
        </p:nvSpPr>
        <p:spPr>
          <a:xfrm>
            <a:off x="9448800" y="6289037"/>
            <a:ext cx="2743200" cy="365125"/>
          </a:xfrm>
        </p:spPr>
        <p:txBody>
          <a:bodyPr vert="horz" lIns="91440" tIns="45720" rIns="91440" bIns="45720" rtlCol="0" anchor="ctr">
            <a:noAutofit/>
          </a:bodyPr>
          <a:lstStyle/>
          <a:p>
            <a:pPr>
              <a:spcAft>
                <a:spcPts val="600"/>
              </a:spcAft>
            </a:pPr>
            <a:fld id="{F0469B45-E903-4573-A216-0BD6694B90F6}" type="slidenum">
              <a:rPr lang="pt-BR" sz="2000" smtClean="0">
                <a:latin typeface="Arial" panose="020B0604020202020204" pitchFamily="34" charset="0"/>
                <a:cs typeface="Arial" panose="020B0604020202020204" pitchFamily="34" charset="0"/>
              </a:rPr>
              <a:pPr>
                <a:spcAft>
                  <a:spcPts val="600"/>
                </a:spcAft>
              </a:pPr>
              <a:t>37</a:t>
            </a:fld>
            <a:endParaRPr lang="pt-BR" sz="2000" dirty="0">
              <a:latin typeface="Arial" panose="020B0604020202020204" pitchFamily="34" charset="0"/>
              <a:cs typeface="Arial" panose="020B0604020202020204" pitchFamily="34" charset="0"/>
            </a:endParaRPr>
          </a:p>
        </p:txBody>
      </p:sp>
      <p:sp>
        <p:nvSpPr>
          <p:cNvPr id="9" name="CaixaDeTexto 8">
            <a:extLst>
              <a:ext uri="{FF2B5EF4-FFF2-40B4-BE49-F238E27FC236}">
                <a16:creationId xmlns:a16="http://schemas.microsoft.com/office/drawing/2014/main" id="{81AF3951-48CB-9468-33C1-CAD05F8CD544}"/>
              </a:ext>
            </a:extLst>
          </p:cNvPr>
          <p:cNvSpPr txBox="1"/>
          <p:nvPr/>
        </p:nvSpPr>
        <p:spPr>
          <a:xfrm>
            <a:off x="1611983" y="1923068"/>
            <a:ext cx="449162" cy="369332"/>
          </a:xfrm>
          <a:prstGeom prst="rect">
            <a:avLst/>
          </a:prstGeom>
          <a:solidFill>
            <a:schemeClr val="bg1">
              <a:lumMod val="50000"/>
            </a:schemeClr>
          </a:solidFill>
        </p:spPr>
        <p:txBody>
          <a:bodyPr wrap="none" rtlCol="0">
            <a:spAutoFit/>
          </a:bodyPr>
          <a:lstStyle/>
          <a:p>
            <a:r>
              <a:rPr lang="en-US" b="1" i="1" dirty="0">
                <a:solidFill>
                  <a:schemeClr val="bg1"/>
                </a:solidFill>
                <a:latin typeface="Times New Roman" panose="02020603050405020304" pitchFamily="18" charset="0"/>
                <a:cs typeface="Times New Roman" panose="02020603050405020304" pitchFamily="18" charset="0"/>
              </a:rPr>
              <a:t>m</a:t>
            </a:r>
            <a:r>
              <a:rPr lang="en-US" b="1" baseline="-25000" dirty="0">
                <a:solidFill>
                  <a:schemeClr val="bg1"/>
                </a:solidFill>
                <a:latin typeface="Times New Roman" panose="02020603050405020304" pitchFamily="18" charset="0"/>
                <a:cs typeface="Times New Roman" panose="02020603050405020304" pitchFamily="18" charset="0"/>
              </a:rPr>
              <a:t>1</a:t>
            </a:r>
          </a:p>
        </p:txBody>
      </p:sp>
      <p:sp>
        <p:nvSpPr>
          <p:cNvPr id="11" name="CaixaDeTexto 10">
            <a:extLst>
              <a:ext uri="{FF2B5EF4-FFF2-40B4-BE49-F238E27FC236}">
                <a16:creationId xmlns:a16="http://schemas.microsoft.com/office/drawing/2014/main" id="{10E81462-1D30-739A-D389-B63EE4FF260C}"/>
              </a:ext>
            </a:extLst>
          </p:cNvPr>
          <p:cNvSpPr txBox="1"/>
          <p:nvPr/>
        </p:nvSpPr>
        <p:spPr>
          <a:xfrm>
            <a:off x="10757651" y="3148454"/>
            <a:ext cx="498855" cy="369332"/>
          </a:xfrm>
          <a:prstGeom prst="rect">
            <a:avLst/>
          </a:prstGeom>
          <a:solidFill>
            <a:schemeClr val="bg1">
              <a:lumMod val="50000"/>
            </a:schemeClr>
          </a:solidFill>
          <a:ln>
            <a:solidFill>
              <a:schemeClr val="bg1">
                <a:lumMod val="65000"/>
              </a:schemeClr>
            </a:solidFill>
          </a:ln>
        </p:spPr>
        <p:txBody>
          <a:bodyPr wrap="none" rtlCol="0">
            <a:spAutoFit/>
          </a:bodyPr>
          <a:lstStyle/>
          <a:p>
            <a:r>
              <a:rPr lang="en-US" b="1" i="1" dirty="0">
                <a:solidFill>
                  <a:schemeClr val="bg1"/>
                </a:solidFill>
                <a:latin typeface="Times New Roman" panose="02020603050405020304" pitchFamily="18" charset="0"/>
                <a:cs typeface="Times New Roman" panose="02020603050405020304" pitchFamily="18" charset="0"/>
              </a:rPr>
              <a:t> m</a:t>
            </a:r>
            <a:r>
              <a:rPr lang="en-US" b="1" baseline="-25000" dirty="0">
                <a:solidFill>
                  <a:schemeClr val="bg1"/>
                </a:solidFill>
                <a:latin typeface="Times New Roman" panose="02020603050405020304" pitchFamily="18" charset="0"/>
                <a:cs typeface="Times New Roman" panose="02020603050405020304" pitchFamily="18" charset="0"/>
              </a:rPr>
              <a:t>2</a:t>
            </a:r>
            <a:endParaRPr lang="en-US" b="1" baseline="-25000" dirty="0">
              <a:solidFill>
                <a:schemeClr val="bg1"/>
              </a:solidFill>
              <a:latin typeface="Arial" panose="020B0604020202020204" pitchFamily="34" charset="0"/>
              <a:cs typeface="Arial" panose="020B0604020202020204" pitchFamily="34" charset="0"/>
            </a:endParaRPr>
          </a:p>
        </p:txBody>
      </p:sp>
      <p:cxnSp>
        <p:nvCxnSpPr>
          <p:cNvPr id="14" name="Conector de Seta Reta 13">
            <a:extLst>
              <a:ext uri="{FF2B5EF4-FFF2-40B4-BE49-F238E27FC236}">
                <a16:creationId xmlns:a16="http://schemas.microsoft.com/office/drawing/2014/main" id="{5D39E62B-92CE-7444-456D-FF7355C72A11}"/>
              </a:ext>
            </a:extLst>
          </p:cNvPr>
          <p:cNvCxnSpPr>
            <a:cxnSpLocks/>
          </p:cNvCxnSpPr>
          <p:nvPr/>
        </p:nvCxnSpPr>
        <p:spPr>
          <a:xfrm>
            <a:off x="1894788" y="2441542"/>
            <a:ext cx="0" cy="44306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ector de Seta Reta 16">
            <a:extLst>
              <a:ext uri="{FF2B5EF4-FFF2-40B4-BE49-F238E27FC236}">
                <a16:creationId xmlns:a16="http://schemas.microsoft.com/office/drawing/2014/main" id="{7472A37B-686C-F6D7-BB35-6FEB131AF36B}"/>
              </a:ext>
            </a:extLst>
          </p:cNvPr>
          <p:cNvCxnSpPr>
            <a:cxnSpLocks/>
          </p:cNvCxnSpPr>
          <p:nvPr/>
        </p:nvCxnSpPr>
        <p:spPr>
          <a:xfrm flipV="1">
            <a:off x="2846895" y="4402318"/>
            <a:ext cx="631596" cy="76985"/>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0" name="CaixaDeTexto 19">
            <a:extLst>
              <a:ext uri="{FF2B5EF4-FFF2-40B4-BE49-F238E27FC236}">
                <a16:creationId xmlns:a16="http://schemas.microsoft.com/office/drawing/2014/main" id="{37C06098-238B-B5F5-4924-CAAA182D061D}"/>
              </a:ext>
            </a:extLst>
          </p:cNvPr>
          <p:cNvSpPr txBox="1"/>
          <p:nvPr/>
        </p:nvSpPr>
        <p:spPr>
          <a:xfrm>
            <a:off x="857839" y="5674936"/>
            <a:ext cx="10294070" cy="954107"/>
          </a:xfrm>
          <a:prstGeom prst="rect">
            <a:avLst/>
          </a:prstGeom>
          <a:solidFill>
            <a:schemeClr val="bg1"/>
          </a:solidFill>
        </p:spPr>
        <p:txBody>
          <a:bodyPr wrap="square" rtlCol="0">
            <a:spAutoFit/>
          </a:bodyPr>
          <a:lstStyle/>
          <a:p>
            <a:r>
              <a:rPr lang="en-US" dirty="0">
                <a:latin typeface="Arial" panose="020B0604020202020204" pitchFamily="34" charset="0"/>
                <a:cs typeface="Arial" panose="020B0604020202020204" pitchFamily="34" charset="0"/>
              </a:rPr>
              <a:t>Here </a:t>
            </a:r>
            <a:r>
              <a:rPr lang="en-US" sz="2000" b="1" i="1" dirty="0">
                <a:latin typeface="Times New Roman" panose="02020603050405020304" pitchFamily="18" charset="0"/>
                <a:cs typeface="Times New Roman" panose="02020603050405020304" pitchFamily="18" charset="0"/>
              </a:rPr>
              <a:t>m</a:t>
            </a:r>
            <a:r>
              <a:rPr lang="en-US" sz="2000" b="1" baseline="-25000" dirty="0">
                <a:latin typeface="Times New Roman" panose="02020603050405020304" pitchFamily="18" charset="0"/>
                <a:cs typeface="Times New Roman" panose="02020603050405020304" pitchFamily="18" charset="0"/>
              </a:rPr>
              <a:t>1</a:t>
            </a:r>
            <a:r>
              <a:rPr lang="en-US" b="1" baseline="-250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represents the primary and </a:t>
            </a:r>
            <a:r>
              <a:rPr lang="en-US" sz="2000" b="1" i="1" dirty="0">
                <a:latin typeface="Times New Roman" panose="02020603050405020304" pitchFamily="18" charset="0"/>
                <a:cs typeface="Times New Roman" panose="02020603050405020304" pitchFamily="18" charset="0"/>
              </a:rPr>
              <a:t>m</a:t>
            </a:r>
            <a:r>
              <a:rPr lang="en-US" sz="2000" b="1" baseline="-25000" dirty="0">
                <a:latin typeface="Times New Roman" panose="02020603050405020304" pitchFamily="18" charset="0"/>
                <a:cs typeface="Times New Roman" panose="02020603050405020304" pitchFamily="18" charset="0"/>
              </a:rPr>
              <a:t>2</a:t>
            </a:r>
            <a:r>
              <a:rPr lang="en-US" dirty="0">
                <a:latin typeface="Arial" panose="020B0604020202020204" pitchFamily="34" charset="0"/>
                <a:cs typeface="Arial" panose="020B0604020202020204" pitchFamily="34" charset="0"/>
              </a:rPr>
              <a:t>  the secondary meson.  The arrows indicate points where changes in direction greater than 2° occur, as observed under the microscope.</a:t>
            </a:r>
          </a:p>
          <a:p>
            <a:endParaRPr lang="en-US" dirty="0"/>
          </a:p>
        </p:txBody>
      </p:sp>
    </p:spTree>
    <p:extLst>
      <p:ext uri="{BB962C8B-B14F-4D97-AF65-F5344CB8AC3E}">
        <p14:creationId xmlns:p14="http://schemas.microsoft.com/office/powerpoint/2010/main" val="14752415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353A2C78-03D4-7B80-366C-DF35287E03D8}"/>
              </a:ext>
            </a:extLst>
          </p:cNvPr>
          <p:cNvSpPr>
            <a:spLocks noGrp="1"/>
          </p:cNvSpPr>
          <p:nvPr>
            <p:ph idx="1"/>
          </p:nvPr>
        </p:nvSpPr>
        <p:spPr/>
        <p:txBody>
          <a:bodyPr/>
          <a:lstStyle/>
          <a:p>
            <a:endParaRPr lang="en-US"/>
          </a:p>
        </p:txBody>
      </p:sp>
      <p:sp>
        <p:nvSpPr>
          <p:cNvPr id="4" name="Espaço Reservado para Número de Slide 3">
            <a:extLst>
              <a:ext uri="{FF2B5EF4-FFF2-40B4-BE49-F238E27FC236}">
                <a16:creationId xmlns:a16="http://schemas.microsoft.com/office/drawing/2014/main" id="{D13BBF15-94DB-201E-0A3F-EB2586356507}"/>
              </a:ext>
            </a:extLst>
          </p:cNvPr>
          <p:cNvSpPr>
            <a:spLocks noGrp="1"/>
          </p:cNvSpPr>
          <p:nvPr>
            <p:ph type="sldNum" sz="quarter" idx="12"/>
          </p:nvPr>
        </p:nvSpPr>
        <p:spPr/>
        <p:txBody>
          <a:bodyPr/>
          <a:lstStyle/>
          <a:p>
            <a:fld id="{F0469B45-E903-4573-A216-0BD6694B90F6}" type="slidenum">
              <a:rPr lang="pt-BR" sz="2000" smtClean="0">
                <a:latin typeface="Arial" panose="020B0604020202020204" pitchFamily="34" charset="0"/>
                <a:cs typeface="Arial" panose="020B0604020202020204" pitchFamily="34" charset="0"/>
              </a:rPr>
              <a:pPr/>
              <a:t>38</a:t>
            </a:fld>
            <a:endParaRPr lang="pt-BR" sz="2000" dirty="0">
              <a:latin typeface="Arial" panose="020B0604020202020204" pitchFamily="34" charset="0"/>
              <a:cs typeface="Arial" panose="020B0604020202020204" pitchFamily="34" charset="0"/>
            </a:endParaRPr>
          </a:p>
        </p:txBody>
      </p:sp>
      <p:pic>
        <p:nvPicPr>
          <p:cNvPr id="7" name="Imagem 6">
            <a:extLst>
              <a:ext uri="{FF2B5EF4-FFF2-40B4-BE49-F238E27FC236}">
                <a16:creationId xmlns:a16="http://schemas.microsoft.com/office/drawing/2014/main" id="{9EE8AF45-B35A-7CB1-DA3F-0948068C9BF6}"/>
              </a:ext>
            </a:extLst>
          </p:cNvPr>
          <p:cNvPicPr>
            <a:picLocks noChangeAspect="1"/>
          </p:cNvPicPr>
          <p:nvPr/>
        </p:nvPicPr>
        <p:blipFill>
          <a:blip r:embed="rId2"/>
          <a:stretch>
            <a:fillRect/>
          </a:stretch>
        </p:blipFill>
        <p:spPr>
          <a:xfrm>
            <a:off x="457200" y="1353614"/>
            <a:ext cx="11277600" cy="4716379"/>
          </a:xfrm>
          <a:prstGeom prst="rect">
            <a:avLst/>
          </a:prstGeom>
        </p:spPr>
      </p:pic>
      <p:sp>
        <p:nvSpPr>
          <p:cNvPr id="8" name="CaixaDeTexto 7">
            <a:extLst>
              <a:ext uri="{FF2B5EF4-FFF2-40B4-BE49-F238E27FC236}">
                <a16:creationId xmlns:a16="http://schemas.microsoft.com/office/drawing/2014/main" id="{3352CA41-8EC4-66C4-F63D-F604A3C60D62}"/>
              </a:ext>
            </a:extLst>
          </p:cNvPr>
          <p:cNvSpPr txBox="1"/>
          <p:nvPr/>
        </p:nvSpPr>
        <p:spPr>
          <a:xfrm>
            <a:off x="10991652" y="4279769"/>
            <a:ext cx="449162" cy="369332"/>
          </a:xfrm>
          <a:prstGeom prst="rect">
            <a:avLst/>
          </a:prstGeom>
          <a:solidFill>
            <a:schemeClr val="bg1">
              <a:lumMod val="50000"/>
            </a:schemeClr>
          </a:solidFill>
        </p:spPr>
        <p:txBody>
          <a:bodyPr wrap="none" rtlCol="0">
            <a:spAutoFit/>
          </a:bodyPr>
          <a:lstStyle/>
          <a:p>
            <a:r>
              <a:rPr lang="en-US" b="1" i="1" dirty="0">
                <a:solidFill>
                  <a:schemeClr val="bg1"/>
                </a:solidFill>
                <a:latin typeface="Times New Roman" panose="02020603050405020304" pitchFamily="18" charset="0"/>
                <a:cs typeface="Times New Roman" panose="02020603050405020304" pitchFamily="18" charset="0"/>
              </a:rPr>
              <a:t>m</a:t>
            </a:r>
            <a:r>
              <a:rPr lang="en-US" b="1" baseline="-25000" dirty="0">
                <a:solidFill>
                  <a:schemeClr val="bg1"/>
                </a:solidFill>
                <a:latin typeface="Arial" panose="020B0604020202020204" pitchFamily="34" charset="0"/>
                <a:cs typeface="Arial" panose="020B0604020202020204" pitchFamily="34" charset="0"/>
              </a:rPr>
              <a:t>1</a:t>
            </a:r>
          </a:p>
        </p:txBody>
      </p:sp>
      <p:sp>
        <p:nvSpPr>
          <p:cNvPr id="9" name="CaixaDeTexto 8">
            <a:extLst>
              <a:ext uri="{FF2B5EF4-FFF2-40B4-BE49-F238E27FC236}">
                <a16:creationId xmlns:a16="http://schemas.microsoft.com/office/drawing/2014/main" id="{B5594004-E77C-6CB0-5755-725DBDB0C40D}"/>
              </a:ext>
            </a:extLst>
          </p:cNvPr>
          <p:cNvSpPr txBox="1"/>
          <p:nvPr/>
        </p:nvSpPr>
        <p:spPr>
          <a:xfrm>
            <a:off x="10314493" y="2311138"/>
            <a:ext cx="817853" cy="369332"/>
          </a:xfrm>
          <a:prstGeom prst="rect">
            <a:avLst/>
          </a:prstGeom>
          <a:solidFill>
            <a:schemeClr val="bg1">
              <a:lumMod val="50000"/>
            </a:schemeClr>
          </a:solidFill>
          <a:ln>
            <a:solidFill>
              <a:schemeClr val="bg1">
                <a:lumMod val="65000"/>
              </a:schemeClr>
            </a:solidFill>
          </a:ln>
        </p:spPr>
        <p:txBody>
          <a:bodyPr wrap="none" rtlCol="0">
            <a:spAutoFit/>
          </a:bodyPr>
          <a:lstStyle/>
          <a:p>
            <a:r>
              <a:rPr lang="en-US" b="1" i="1" dirty="0">
                <a:solidFill>
                  <a:schemeClr val="bg1"/>
                </a:solidFill>
                <a:latin typeface="Times New Roman" panose="02020603050405020304" pitchFamily="18" charset="0"/>
                <a:cs typeface="Times New Roman" panose="02020603050405020304" pitchFamily="18" charset="0"/>
              </a:rPr>
              <a:t>m</a:t>
            </a:r>
            <a:r>
              <a:rPr lang="en-US" b="1" baseline="-25000" dirty="0">
                <a:solidFill>
                  <a:schemeClr val="bg1"/>
                </a:solidFill>
                <a:latin typeface="Times New Roman" panose="02020603050405020304" pitchFamily="18" charset="0"/>
                <a:cs typeface="Times New Roman" panose="02020603050405020304" pitchFamily="18" charset="0"/>
              </a:rPr>
              <a:t>2</a:t>
            </a:r>
            <a:r>
              <a:rPr lang="en-US" b="1" dirty="0">
                <a:solidFill>
                  <a:schemeClr val="bg1"/>
                </a:solidFill>
                <a:latin typeface="Times New Roman" panose="02020603050405020304" pitchFamily="18" charset="0"/>
                <a:cs typeface="Times New Roman" panose="02020603050405020304" pitchFamily="18" charset="0"/>
              </a:rPr>
              <a:t> </a:t>
            </a:r>
            <a:r>
              <a:rPr lang="en-US" sz="1600" b="1" dirty="0">
                <a:solidFill>
                  <a:schemeClr val="bg1"/>
                </a:solidFill>
                <a:latin typeface="Arial" panose="020B0604020202020204" pitchFamily="34" charset="0"/>
                <a:cs typeface="Arial" panose="020B0604020202020204" pitchFamily="34" charset="0"/>
              </a:rPr>
              <a:t>out</a:t>
            </a:r>
            <a:endParaRPr lang="en-US" sz="1600" b="1" baseline="-25000" dirty="0">
              <a:solidFill>
                <a:schemeClr val="bg1"/>
              </a:solidFill>
              <a:latin typeface="Arial" panose="020B0604020202020204" pitchFamily="34" charset="0"/>
              <a:cs typeface="Arial" panose="020B0604020202020204" pitchFamily="34" charset="0"/>
            </a:endParaRPr>
          </a:p>
        </p:txBody>
      </p:sp>
      <p:cxnSp>
        <p:nvCxnSpPr>
          <p:cNvPr id="10" name="Conector de Seta Reta 9">
            <a:extLst>
              <a:ext uri="{FF2B5EF4-FFF2-40B4-BE49-F238E27FC236}">
                <a16:creationId xmlns:a16="http://schemas.microsoft.com/office/drawing/2014/main" id="{E6668170-A99A-8EB3-E390-A23504A42716}"/>
              </a:ext>
            </a:extLst>
          </p:cNvPr>
          <p:cNvCxnSpPr>
            <a:cxnSpLocks/>
          </p:cNvCxnSpPr>
          <p:nvPr/>
        </p:nvCxnSpPr>
        <p:spPr>
          <a:xfrm flipV="1">
            <a:off x="6096000" y="3223968"/>
            <a:ext cx="631596" cy="131974"/>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1" name="Conector de Seta Reta 10">
            <a:extLst>
              <a:ext uri="{FF2B5EF4-FFF2-40B4-BE49-F238E27FC236}">
                <a16:creationId xmlns:a16="http://schemas.microsoft.com/office/drawing/2014/main" id="{137D6C92-B093-7D5D-9D68-C3B46A90E201}"/>
              </a:ext>
            </a:extLst>
          </p:cNvPr>
          <p:cNvCxnSpPr>
            <a:cxnSpLocks/>
          </p:cNvCxnSpPr>
          <p:nvPr/>
        </p:nvCxnSpPr>
        <p:spPr>
          <a:xfrm flipH="1" flipV="1">
            <a:off x="10257934" y="4017389"/>
            <a:ext cx="611171" cy="73843"/>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3" name="CaixaDeTexto 12">
            <a:extLst>
              <a:ext uri="{FF2B5EF4-FFF2-40B4-BE49-F238E27FC236}">
                <a16:creationId xmlns:a16="http://schemas.microsoft.com/office/drawing/2014/main" id="{7BF7E270-5824-4E52-90EB-657C66489D66}"/>
              </a:ext>
            </a:extLst>
          </p:cNvPr>
          <p:cNvSpPr txBox="1"/>
          <p:nvPr/>
        </p:nvSpPr>
        <p:spPr>
          <a:xfrm>
            <a:off x="425060" y="5610537"/>
            <a:ext cx="11481190" cy="677108"/>
          </a:xfrm>
          <a:prstGeom prst="rect">
            <a:avLst/>
          </a:prstGeom>
          <a:solidFill>
            <a:schemeClr val="bg1"/>
          </a:solidFill>
        </p:spPr>
        <p:txBody>
          <a:bodyPr wrap="square" rtlCol="0">
            <a:spAutoFit/>
          </a:bodyPr>
          <a:lstStyle/>
          <a:p>
            <a:r>
              <a:rPr lang="en-US" dirty="0">
                <a:latin typeface="Arial" panose="020B0604020202020204" pitchFamily="34" charset="0"/>
                <a:cs typeface="Arial" panose="020B0604020202020204" pitchFamily="34" charset="0"/>
              </a:rPr>
              <a:t>Here </a:t>
            </a:r>
            <a:r>
              <a:rPr lang="en-US" sz="2000" b="1" i="1" dirty="0">
                <a:latin typeface="Times New Roman" panose="02020603050405020304" pitchFamily="18" charset="0"/>
                <a:cs typeface="Times New Roman" panose="02020603050405020304" pitchFamily="18" charset="0"/>
              </a:rPr>
              <a:t>m</a:t>
            </a:r>
            <a:r>
              <a:rPr lang="en-US" sz="2000" b="1" baseline="-25000" dirty="0">
                <a:latin typeface="Times New Roman" panose="02020603050405020304" pitchFamily="18" charset="0"/>
                <a:cs typeface="Times New Roman" panose="02020603050405020304" pitchFamily="18" charset="0"/>
              </a:rPr>
              <a:t>1</a:t>
            </a:r>
            <a:r>
              <a:rPr lang="en-US" b="1" baseline="-25000"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represents the primary and </a:t>
            </a:r>
            <a:r>
              <a:rPr lang="en-US" sz="2000" b="1" i="1" dirty="0">
                <a:latin typeface="Times New Roman" panose="02020603050405020304" pitchFamily="18" charset="0"/>
                <a:cs typeface="Times New Roman" panose="02020603050405020304" pitchFamily="18" charset="0"/>
              </a:rPr>
              <a:t>m</a:t>
            </a:r>
            <a:r>
              <a:rPr lang="en-US" sz="2000" b="1" baseline="-25000" dirty="0">
                <a:latin typeface="Times New Roman" panose="02020603050405020304" pitchFamily="18" charset="0"/>
                <a:cs typeface="Times New Roman" panose="02020603050405020304" pitchFamily="18" charset="0"/>
              </a:rPr>
              <a:t>2</a:t>
            </a:r>
            <a:r>
              <a:rPr lang="en-US" dirty="0">
                <a:latin typeface="Arial" panose="020B0604020202020204" pitchFamily="34" charset="0"/>
                <a:cs typeface="Arial" panose="020B0604020202020204" pitchFamily="34" charset="0"/>
              </a:rPr>
              <a:t>  the secondary meson. The arrows indicate points where changes in direction greater than 2° occur, as observed under the microscope. The secondary meson leaves the emulsion.</a:t>
            </a:r>
          </a:p>
        </p:txBody>
      </p:sp>
      <p:sp>
        <p:nvSpPr>
          <p:cNvPr id="15" name="CaixaDeTexto 14">
            <a:extLst>
              <a:ext uri="{FF2B5EF4-FFF2-40B4-BE49-F238E27FC236}">
                <a16:creationId xmlns:a16="http://schemas.microsoft.com/office/drawing/2014/main" id="{53231742-8AAA-80F8-38C3-0CC646115944}"/>
              </a:ext>
            </a:extLst>
          </p:cNvPr>
          <p:cNvSpPr txBox="1"/>
          <p:nvPr/>
        </p:nvSpPr>
        <p:spPr>
          <a:xfrm>
            <a:off x="526329" y="203593"/>
            <a:ext cx="10728489" cy="1101725"/>
          </a:xfrm>
          <a:prstGeom prst="rect">
            <a:avLst/>
          </a:prstGeom>
        </p:spPr>
        <p:txBody>
          <a:bodyPr vert="horz" lIns="91440" tIns="45720" rIns="91440" bIns="45720" rtlCol="0" anchor="ctr">
            <a:normAutofit fontScale="77500" lnSpcReduction="20000"/>
          </a:bodyPr>
          <a:lstStyle/>
          <a:p>
            <a:pPr defTabSz="914400">
              <a:lnSpc>
                <a:spcPct val="110000"/>
              </a:lnSpc>
              <a:spcBef>
                <a:spcPct val="0"/>
              </a:spcBef>
              <a:spcAft>
                <a:spcPts val="600"/>
              </a:spcAft>
            </a:pPr>
            <a:r>
              <a:rPr lang="en-US" sz="2800" b="1" noProof="0" dirty="0">
                <a:latin typeface="Arial" panose="020B0604020202020204" pitchFamily="34" charset="0"/>
                <a:ea typeface="+mj-ea"/>
                <a:cs typeface="Arial" panose="020B0604020202020204" pitchFamily="34" charset="0"/>
              </a:rPr>
              <a:t>The two observations of mesons in emulsions exposed at the Pic du Midi</a:t>
            </a:r>
          </a:p>
          <a:p>
            <a:pPr defTabSz="914400">
              <a:lnSpc>
                <a:spcPct val="110000"/>
              </a:lnSpc>
              <a:spcBef>
                <a:spcPct val="0"/>
              </a:spcBef>
              <a:spcAft>
                <a:spcPts val="600"/>
              </a:spcAft>
            </a:pPr>
            <a:r>
              <a:rPr lang="en-US" sz="2400" noProof="0" dirty="0">
                <a:latin typeface="Arial" panose="020B0604020202020204" pitchFamily="34" charset="0"/>
                <a:ea typeface="+mj-ea"/>
                <a:cs typeface="Arial" panose="020B0604020202020204" pitchFamily="34" charset="0"/>
              </a:rPr>
              <a:t>“Processes Involving Charged Mesons” - C.M.G. Lattes, H. Muirhead, G.P.S. Occhialini and C.F. Powell, in Nature </a:t>
            </a:r>
            <a:r>
              <a:rPr lang="en-US" sz="2400" b="1" noProof="0" dirty="0">
                <a:latin typeface="Arial" panose="020B0604020202020204" pitchFamily="34" charset="0"/>
                <a:ea typeface="+mj-ea"/>
                <a:cs typeface="Arial" panose="020B0604020202020204" pitchFamily="34" charset="0"/>
              </a:rPr>
              <a:t>159</a:t>
            </a:r>
            <a:r>
              <a:rPr lang="en-US" sz="2400" noProof="0" dirty="0">
                <a:latin typeface="Arial" panose="020B0604020202020204" pitchFamily="34" charset="0"/>
                <a:ea typeface="+mj-ea"/>
                <a:cs typeface="Arial" panose="020B0604020202020204" pitchFamily="34" charset="0"/>
              </a:rPr>
              <a:t> </a:t>
            </a:r>
            <a:r>
              <a:rPr lang="en-US" sz="2400" noProof="0" dirty="0">
                <a:solidFill>
                  <a:srgbClr val="FF0000"/>
                </a:solidFill>
                <a:latin typeface="Arial" panose="020B0604020202020204" pitchFamily="34" charset="0"/>
                <a:ea typeface="+mj-ea"/>
                <a:cs typeface="Arial" panose="020B0604020202020204" pitchFamily="34" charset="0"/>
              </a:rPr>
              <a:t>(May 24, 1947) </a:t>
            </a:r>
            <a:r>
              <a:rPr lang="en-US" sz="2400" noProof="0" dirty="0">
                <a:latin typeface="Arial" panose="020B0604020202020204" pitchFamily="34" charset="0"/>
                <a:ea typeface="+mj-ea"/>
                <a:cs typeface="Arial" panose="020B0604020202020204" pitchFamily="34" charset="0"/>
              </a:rPr>
              <a:t>486.</a:t>
            </a:r>
          </a:p>
        </p:txBody>
      </p:sp>
    </p:spTree>
    <p:extLst>
      <p:ext uri="{BB962C8B-B14F-4D97-AF65-F5344CB8AC3E}">
        <p14:creationId xmlns:p14="http://schemas.microsoft.com/office/powerpoint/2010/main" val="228379792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a:extLst>
              <a:ext uri="{FF2B5EF4-FFF2-40B4-BE49-F238E27FC236}">
                <a16:creationId xmlns:a16="http://schemas.microsoft.com/office/drawing/2014/main" id="{2F943895-3337-2096-119F-A79664CC1243}"/>
              </a:ext>
            </a:extLst>
          </p:cNvPr>
          <p:cNvPicPr>
            <a:picLocks noChangeAspect="1"/>
          </p:cNvPicPr>
          <p:nvPr/>
        </p:nvPicPr>
        <p:blipFill>
          <a:blip r:embed="rId3"/>
          <a:stretch>
            <a:fillRect/>
          </a:stretch>
        </p:blipFill>
        <p:spPr>
          <a:xfrm>
            <a:off x="2247923" y="268287"/>
            <a:ext cx="7696153" cy="6589713"/>
          </a:xfrm>
          <a:prstGeom prst="rect">
            <a:avLst/>
          </a:prstGeom>
          <a:noFill/>
        </p:spPr>
      </p:pic>
      <p:sp>
        <p:nvSpPr>
          <p:cNvPr id="4" name="Espaço Reservado para Número de Slide 3" hidden="1">
            <a:extLst>
              <a:ext uri="{FF2B5EF4-FFF2-40B4-BE49-F238E27FC236}">
                <a16:creationId xmlns:a16="http://schemas.microsoft.com/office/drawing/2014/main" id="{748C76DF-CEE3-3D25-1CDE-90F1B0991F39}"/>
              </a:ext>
            </a:extLst>
          </p:cNvPr>
          <p:cNvSpPr>
            <a:spLocks noGrp="1"/>
          </p:cNvSpPr>
          <p:nvPr>
            <p:ph type="sldNum" sz="quarter" idx="12"/>
          </p:nvPr>
        </p:nvSpPr>
        <p:spPr/>
        <p:txBody>
          <a:bodyPr/>
          <a:lstStyle/>
          <a:p>
            <a:pPr>
              <a:spcAft>
                <a:spcPts val="600"/>
              </a:spcAft>
            </a:pPr>
            <a:fld id="{F0469B45-E903-4573-A216-0BD6694B90F6}" type="slidenum">
              <a:rPr lang="pt-BR" smtClean="0"/>
              <a:pPr>
                <a:spcAft>
                  <a:spcPts val="600"/>
                </a:spcAft>
              </a:pPr>
              <a:t>39</a:t>
            </a:fld>
            <a:endParaRPr lang="pt-BR"/>
          </a:p>
        </p:txBody>
      </p:sp>
      <p:sp>
        <p:nvSpPr>
          <p:cNvPr id="8" name="CaixaDeTexto 7">
            <a:extLst>
              <a:ext uri="{FF2B5EF4-FFF2-40B4-BE49-F238E27FC236}">
                <a16:creationId xmlns:a16="http://schemas.microsoft.com/office/drawing/2014/main" id="{82A930D0-B59C-7A2C-AE54-70F40A3D9E8E}"/>
              </a:ext>
            </a:extLst>
          </p:cNvPr>
          <p:cNvSpPr txBox="1"/>
          <p:nvPr/>
        </p:nvSpPr>
        <p:spPr>
          <a:xfrm>
            <a:off x="3883843" y="131975"/>
            <a:ext cx="5938887" cy="3693319"/>
          </a:xfrm>
          <a:prstGeom prst="rect">
            <a:avLst/>
          </a:prstGeom>
          <a:solidFill>
            <a:schemeClr val="bg1"/>
          </a:solidFill>
        </p:spPr>
        <p:txBody>
          <a:bodyPr wrap="square" rtlCol="0">
            <a:spAutoFit/>
          </a:bodyPr>
          <a:lstStyle/>
          <a:p>
            <a:r>
              <a:rPr lang="en-US" dirty="0"/>
              <a:t>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                                                                                         </a:t>
            </a:r>
          </a:p>
        </p:txBody>
      </p:sp>
      <p:sp>
        <p:nvSpPr>
          <p:cNvPr id="9" name="CaixaDeTexto 8">
            <a:extLst>
              <a:ext uri="{FF2B5EF4-FFF2-40B4-BE49-F238E27FC236}">
                <a16:creationId xmlns:a16="http://schemas.microsoft.com/office/drawing/2014/main" id="{294AF2D6-A66C-0023-DC6A-65BF71AA1780}"/>
              </a:ext>
            </a:extLst>
          </p:cNvPr>
          <p:cNvSpPr txBox="1"/>
          <p:nvPr/>
        </p:nvSpPr>
        <p:spPr>
          <a:xfrm>
            <a:off x="3713572" y="4177548"/>
            <a:ext cx="560923" cy="369332"/>
          </a:xfrm>
          <a:prstGeom prst="rect">
            <a:avLst/>
          </a:prstGeom>
          <a:solidFill>
            <a:schemeClr val="bg1">
              <a:lumMod val="50000"/>
            </a:schemeClr>
          </a:solidFill>
        </p:spPr>
        <p:txBody>
          <a:bodyPr wrap="none" rtlCol="0">
            <a:spAutoFit/>
          </a:bodyPr>
          <a:lstStyle/>
          <a:p>
            <a:r>
              <a:rPr lang="en-US" dirty="0">
                <a:solidFill>
                  <a:schemeClr val="bg1"/>
                </a:solidFill>
              </a:rPr>
              <a:t>b(g)</a:t>
            </a:r>
          </a:p>
        </p:txBody>
      </p:sp>
      <p:sp>
        <p:nvSpPr>
          <p:cNvPr id="10" name="CaixaDeTexto 9">
            <a:extLst>
              <a:ext uri="{FF2B5EF4-FFF2-40B4-BE49-F238E27FC236}">
                <a16:creationId xmlns:a16="http://schemas.microsoft.com/office/drawing/2014/main" id="{A4A1ED63-DBFC-761F-A4A9-74F5388C6770}"/>
              </a:ext>
            </a:extLst>
          </p:cNvPr>
          <p:cNvSpPr txBox="1"/>
          <p:nvPr/>
        </p:nvSpPr>
        <p:spPr>
          <a:xfrm>
            <a:off x="2932129" y="200810"/>
            <a:ext cx="601447" cy="369332"/>
          </a:xfrm>
          <a:prstGeom prst="rect">
            <a:avLst/>
          </a:prstGeom>
          <a:solidFill>
            <a:schemeClr val="bg1">
              <a:lumMod val="50000"/>
            </a:schemeClr>
          </a:solidFill>
        </p:spPr>
        <p:txBody>
          <a:bodyPr wrap="none" rtlCol="0">
            <a:spAutoFit/>
          </a:bodyPr>
          <a:lstStyle/>
          <a:p>
            <a:r>
              <a:rPr lang="en-US" dirty="0">
                <a:solidFill>
                  <a:schemeClr val="bg1"/>
                </a:solidFill>
              </a:rPr>
              <a:t>a (s)</a:t>
            </a:r>
          </a:p>
        </p:txBody>
      </p:sp>
      <p:sp>
        <p:nvSpPr>
          <p:cNvPr id="11" name="CaixaDeTexto 10">
            <a:extLst>
              <a:ext uri="{FF2B5EF4-FFF2-40B4-BE49-F238E27FC236}">
                <a16:creationId xmlns:a16="http://schemas.microsoft.com/office/drawing/2014/main" id="{105857B8-AA9D-F7F6-794B-32BC860F6587}"/>
              </a:ext>
            </a:extLst>
          </p:cNvPr>
          <p:cNvSpPr txBox="1"/>
          <p:nvPr/>
        </p:nvSpPr>
        <p:spPr>
          <a:xfrm>
            <a:off x="4374528" y="4214960"/>
            <a:ext cx="603316" cy="369332"/>
          </a:xfrm>
          <a:prstGeom prst="rect">
            <a:avLst/>
          </a:prstGeom>
          <a:solidFill>
            <a:schemeClr val="bg1">
              <a:lumMod val="50000"/>
            </a:schemeClr>
          </a:solidFill>
        </p:spPr>
        <p:txBody>
          <a:bodyPr wrap="square" rtlCol="0">
            <a:spAutoFit/>
          </a:bodyPr>
          <a:lstStyle/>
          <a:p>
            <a:r>
              <a:rPr lang="en-US" dirty="0">
                <a:solidFill>
                  <a:schemeClr val="bg1"/>
                </a:solidFill>
              </a:rPr>
              <a:t>c( e)</a:t>
            </a:r>
          </a:p>
        </p:txBody>
      </p:sp>
      <p:sp>
        <p:nvSpPr>
          <p:cNvPr id="12" name="CaixaDeTexto 11">
            <a:extLst>
              <a:ext uri="{FF2B5EF4-FFF2-40B4-BE49-F238E27FC236}">
                <a16:creationId xmlns:a16="http://schemas.microsoft.com/office/drawing/2014/main" id="{A449C7E1-5D8D-5D38-8325-E1C53B1293EE}"/>
              </a:ext>
            </a:extLst>
          </p:cNvPr>
          <p:cNvSpPr txBox="1"/>
          <p:nvPr/>
        </p:nvSpPr>
        <p:spPr>
          <a:xfrm>
            <a:off x="2233563" y="4813053"/>
            <a:ext cx="558166" cy="369332"/>
          </a:xfrm>
          <a:prstGeom prst="rect">
            <a:avLst/>
          </a:prstGeom>
          <a:solidFill>
            <a:schemeClr val="bg1">
              <a:lumMod val="50000"/>
            </a:schemeClr>
          </a:solidFill>
        </p:spPr>
        <p:txBody>
          <a:bodyPr wrap="none" rtlCol="0">
            <a:spAutoFit/>
          </a:bodyPr>
          <a:lstStyle/>
          <a:p>
            <a:r>
              <a:rPr lang="en-US" dirty="0">
                <a:solidFill>
                  <a:schemeClr val="bg1"/>
                </a:solidFill>
              </a:rPr>
              <a:t>d(s)</a:t>
            </a:r>
          </a:p>
        </p:txBody>
      </p:sp>
      <p:sp>
        <p:nvSpPr>
          <p:cNvPr id="13" name="CaixaDeTexto 12">
            <a:extLst>
              <a:ext uri="{FF2B5EF4-FFF2-40B4-BE49-F238E27FC236}">
                <a16:creationId xmlns:a16="http://schemas.microsoft.com/office/drawing/2014/main" id="{AAB501CB-E339-A0FA-AFF5-3017ECC5E7D9}"/>
              </a:ext>
            </a:extLst>
          </p:cNvPr>
          <p:cNvSpPr txBox="1"/>
          <p:nvPr/>
        </p:nvSpPr>
        <p:spPr>
          <a:xfrm>
            <a:off x="3349559" y="5588604"/>
            <a:ext cx="713295" cy="369332"/>
          </a:xfrm>
          <a:prstGeom prst="rect">
            <a:avLst/>
          </a:prstGeom>
          <a:solidFill>
            <a:schemeClr val="bg1">
              <a:lumMod val="50000"/>
            </a:schemeClr>
          </a:solidFill>
        </p:spPr>
        <p:txBody>
          <a:bodyPr wrap="square" rtlCol="0">
            <a:spAutoFit/>
          </a:bodyPr>
          <a:lstStyle/>
          <a:p>
            <a:pPr algn="ctr"/>
            <a:r>
              <a:rPr lang="en-US" dirty="0">
                <a:solidFill>
                  <a:schemeClr val="bg1"/>
                </a:solidFill>
              </a:rPr>
              <a:t>e ( s )</a:t>
            </a:r>
          </a:p>
        </p:txBody>
      </p:sp>
      <p:sp>
        <p:nvSpPr>
          <p:cNvPr id="14" name="CaixaDeTexto 13">
            <a:extLst>
              <a:ext uri="{FF2B5EF4-FFF2-40B4-BE49-F238E27FC236}">
                <a16:creationId xmlns:a16="http://schemas.microsoft.com/office/drawing/2014/main" id="{57411CDD-7308-7D8B-6C65-C48873B5E9AB}"/>
              </a:ext>
            </a:extLst>
          </p:cNvPr>
          <p:cNvSpPr txBox="1"/>
          <p:nvPr/>
        </p:nvSpPr>
        <p:spPr>
          <a:xfrm>
            <a:off x="9054936" y="4091608"/>
            <a:ext cx="617477" cy="369332"/>
          </a:xfrm>
          <a:prstGeom prst="rect">
            <a:avLst/>
          </a:prstGeom>
          <a:solidFill>
            <a:schemeClr val="bg1">
              <a:lumMod val="50000"/>
            </a:schemeClr>
          </a:solidFill>
          <a:ln w="38100">
            <a:solidFill>
              <a:srgbClr val="FF0000"/>
            </a:solidFill>
          </a:ln>
        </p:spPr>
        <p:txBody>
          <a:bodyPr wrap="none" rtlCol="0">
            <a:spAutoFit/>
          </a:bodyPr>
          <a:lstStyle/>
          <a:p>
            <a:r>
              <a:rPr lang="en-US" dirty="0">
                <a:solidFill>
                  <a:schemeClr val="bg1"/>
                </a:solidFill>
              </a:rPr>
              <a:t>f( e )</a:t>
            </a:r>
          </a:p>
        </p:txBody>
      </p:sp>
      <p:sp>
        <p:nvSpPr>
          <p:cNvPr id="15" name="CaixaDeTexto 14">
            <a:extLst>
              <a:ext uri="{FF2B5EF4-FFF2-40B4-BE49-F238E27FC236}">
                <a16:creationId xmlns:a16="http://schemas.microsoft.com/office/drawing/2014/main" id="{95CC11A7-62AC-DCC8-AD47-38E4D0929960}"/>
              </a:ext>
            </a:extLst>
          </p:cNvPr>
          <p:cNvSpPr txBox="1"/>
          <p:nvPr/>
        </p:nvSpPr>
        <p:spPr>
          <a:xfrm>
            <a:off x="405353" y="6076248"/>
            <a:ext cx="11133055" cy="781752"/>
          </a:xfrm>
          <a:prstGeom prst="rect">
            <a:avLst/>
          </a:prstGeom>
          <a:solidFill>
            <a:schemeClr val="bg1"/>
          </a:solidFill>
        </p:spPr>
        <p:txBody>
          <a:bodyPr wrap="square" rtlCol="0">
            <a:spAutoFit/>
          </a:bodyPr>
          <a:lstStyle/>
          <a:p>
            <a:pPr>
              <a:lnSpc>
                <a:spcPct val="80000"/>
              </a:lnSpc>
            </a:pPr>
            <a:r>
              <a:rPr lang="en-US" sz="1400" dirty="0">
                <a:latin typeface="Arial" panose="020B0604020202020204" pitchFamily="34" charset="0"/>
                <a:cs typeface="Arial" panose="020B0604020202020204" pitchFamily="34" charset="0"/>
              </a:rPr>
              <a:t>The track (b) </a:t>
            </a:r>
            <a:r>
              <a:rPr lang="en-US" sz="1400" dirty="0">
                <a:solidFill>
                  <a:srgbClr val="FF0000"/>
                </a:solidFill>
                <a:latin typeface="Arial" panose="020B0604020202020204" pitchFamily="34" charset="0"/>
                <a:cs typeface="Arial" panose="020B0604020202020204" pitchFamily="34" charset="0"/>
              </a:rPr>
              <a:t>dips steeply </a:t>
            </a:r>
            <a:r>
              <a:rPr lang="en-US" sz="1400" dirty="0">
                <a:latin typeface="Arial" panose="020B0604020202020204" pitchFamily="34" charset="0"/>
                <a:cs typeface="Arial" panose="020B0604020202020204" pitchFamily="34" charset="0"/>
              </a:rPr>
              <a:t>and its apparent grain density appears greater than the true value. Both (b) and (c )  were probably produced by </a:t>
            </a:r>
            <a:r>
              <a:rPr lang="en-US" sz="1400" dirty="0">
                <a:solidFill>
                  <a:srgbClr val="FF0000"/>
                </a:solidFill>
                <a:latin typeface="Arial" panose="020B0604020202020204" pitchFamily="34" charset="0"/>
                <a:cs typeface="Arial" panose="020B0604020202020204" pitchFamily="34" charset="0"/>
                <a:sym typeface="Symbol" panose="05050102010706020507" pitchFamily="18" charset="2"/>
              </a:rPr>
              <a:t> particles</a:t>
            </a:r>
            <a:r>
              <a:rPr lang="en-US" sz="1400" dirty="0">
                <a:latin typeface="Arial" panose="020B0604020202020204" pitchFamily="34" charset="0"/>
                <a:cs typeface="Arial" panose="020B0604020202020204" pitchFamily="34" charset="0"/>
                <a:sym typeface="Symbol" panose="05050102010706020507" pitchFamily="18" charset="2"/>
              </a:rPr>
              <a:t>. The track f is probably due to </a:t>
            </a:r>
            <a:r>
              <a:rPr lang="en-US" sz="1400" dirty="0">
                <a:solidFill>
                  <a:srgbClr val="FF0000"/>
                </a:solidFill>
                <a:latin typeface="Arial" panose="020B0604020202020204" pitchFamily="34" charset="0"/>
                <a:cs typeface="Arial" panose="020B0604020202020204" pitchFamily="34" charset="0"/>
                <a:sym typeface="Symbol" panose="05050102010706020507" pitchFamily="18" charset="2"/>
              </a:rPr>
              <a:t>a light particle </a:t>
            </a:r>
            <a:r>
              <a:rPr lang="en-US" sz="1400" dirty="0">
                <a:latin typeface="Arial" panose="020B0604020202020204" pitchFamily="34" charset="0"/>
                <a:cs typeface="Arial" panose="020B0604020202020204" pitchFamily="34" charset="0"/>
                <a:sym typeface="Symbol" panose="05050102010706020507" pitchFamily="18" charset="2"/>
              </a:rPr>
              <a:t>since it suffers frequent changes of directions due to scattering and there is a rapid change in grain density along the trajectory. Grain counting gives an estimate for the mass of 37570 </a:t>
            </a:r>
            <a:r>
              <a:rPr lang="en-US" sz="1400" i="1" dirty="0">
                <a:latin typeface="Times New Roman" panose="02020603050405020304" pitchFamily="18" charset="0"/>
                <a:cs typeface="Times New Roman" panose="02020603050405020304" pitchFamily="18" charset="0"/>
                <a:sym typeface="Symbol" panose="05050102010706020507" pitchFamily="18" charset="2"/>
              </a:rPr>
              <a:t>m</a:t>
            </a:r>
            <a:r>
              <a:rPr lang="en-US" sz="1400" i="1" baseline="-25000" dirty="0">
                <a:latin typeface="Times New Roman" panose="02020603050405020304" pitchFamily="18" charset="0"/>
                <a:cs typeface="Times New Roman" panose="02020603050405020304" pitchFamily="18" charset="0"/>
                <a:sym typeface="Symbol" panose="05050102010706020507" pitchFamily="18" charset="2"/>
              </a:rPr>
              <a:t>e</a:t>
            </a:r>
            <a:r>
              <a:rPr lang="en-US" sz="1400" dirty="0">
                <a:latin typeface="Arial" panose="020B0604020202020204" pitchFamily="34" charset="0"/>
                <a:cs typeface="Arial" panose="020B0604020202020204" pitchFamily="34" charset="0"/>
                <a:sym typeface="Symbol" panose="05050102010706020507" pitchFamily="18" charset="2"/>
              </a:rPr>
              <a:t>.  The energy of the primary is estimated as at least </a:t>
            </a:r>
            <a:r>
              <a:rPr lang="en-US"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panose="05050102010706020507" pitchFamily="18" charset="2"/>
              </a:rPr>
              <a:t>200 MeV. </a:t>
            </a:r>
            <a:endParaRPr lang="en-US" sz="1400" b="1"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16" name="CaixaDeTexto 15">
            <a:extLst>
              <a:ext uri="{FF2B5EF4-FFF2-40B4-BE49-F238E27FC236}">
                <a16:creationId xmlns:a16="http://schemas.microsoft.com/office/drawing/2014/main" id="{4A7C8BFE-A542-0A6D-A629-59ED79DC8CB2}"/>
              </a:ext>
            </a:extLst>
          </p:cNvPr>
          <p:cNvSpPr txBox="1"/>
          <p:nvPr/>
        </p:nvSpPr>
        <p:spPr>
          <a:xfrm>
            <a:off x="4791075" y="523875"/>
            <a:ext cx="7314823" cy="646331"/>
          </a:xfrm>
          <a:prstGeom prst="rect">
            <a:avLst/>
          </a:prstGeom>
          <a:noFill/>
        </p:spPr>
        <p:txBody>
          <a:bodyPr wrap="none" rtlCol="0">
            <a:spAutoFit/>
          </a:bodyPr>
          <a:lstStyle/>
          <a:p>
            <a:r>
              <a:rPr lang="en-US" sz="3600" b="1" dirty="0">
                <a:latin typeface="Arial" panose="020B0604020202020204" pitchFamily="34" charset="0"/>
                <a:cs typeface="Arial" panose="020B0604020202020204" pitchFamily="34" charset="0"/>
              </a:rPr>
              <a:t>Emission of Mesons from Nuclei</a:t>
            </a:r>
          </a:p>
        </p:txBody>
      </p:sp>
      <p:sp>
        <p:nvSpPr>
          <p:cNvPr id="17" name="CaixaDeTexto 16">
            <a:extLst>
              <a:ext uri="{FF2B5EF4-FFF2-40B4-BE49-F238E27FC236}">
                <a16:creationId xmlns:a16="http://schemas.microsoft.com/office/drawing/2014/main" id="{FB5BB0F4-AA44-2C74-867F-B610568FCF98}"/>
              </a:ext>
            </a:extLst>
          </p:cNvPr>
          <p:cNvSpPr txBox="1"/>
          <p:nvPr/>
        </p:nvSpPr>
        <p:spPr>
          <a:xfrm>
            <a:off x="5429545" y="1343025"/>
            <a:ext cx="5772150" cy="1200329"/>
          </a:xfrm>
          <a:prstGeom prst="rect">
            <a:avLst/>
          </a:prstGeom>
          <a:noFill/>
        </p:spPr>
        <p:txBody>
          <a:bodyPr wrap="square" rtlCol="0">
            <a:spAutoFit/>
          </a:bodyPr>
          <a:lstStyle/>
          <a:p>
            <a:r>
              <a:rPr lang="en-US" sz="1800" noProof="0" dirty="0">
                <a:latin typeface="Arial" panose="020B0604020202020204" pitchFamily="34" charset="0"/>
                <a:ea typeface="+mj-ea"/>
                <a:cs typeface="Arial" panose="020B0604020202020204" pitchFamily="34" charset="0"/>
              </a:rPr>
              <a:t>“Processes Involving Charged Mesons” - C.M.G. Lattes, H. Muirhead, G.P.S. Occhialini and C.F. Powell, in Nature </a:t>
            </a:r>
            <a:r>
              <a:rPr lang="en-US" sz="1800" b="1" noProof="0" dirty="0">
                <a:latin typeface="Arial" panose="020B0604020202020204" pitchFamily="34" charset="0"/>
                <a:ea typeface="+mj-ea"/>
                <a:cs typeface="Arial" panose="020B0604020202020204" pitchFamily="34" charset="0"/>
              </a:rPr>
              <a:t>159</a:t>
            </a:r>
            <a:r>
              <a:rPr lang="en-US" sz="1800" noProof="0" dirty="0">
                <a:latin typeface="Arial" panose="020B0604020202020204" pitchFamily="34" charset="0"/>
                <a:ea typeface="+mj-ea"/>
                <a:cs typeface="Arial" panose="020B0604020202020204" pitchFamily="34" charset="0"/>
              </a:rPr>
              <a:t> </a:t>
            </a:r>
            <a:r>
              <a:rPr lang="en-US" sz="1800" noProof="0" dirty="0">
                <a:solidFill>
                  <a:srgbClr val="FF0000"/>
                </a:solidFill>
                <a:latin typeface="Arial" panose="020B0604020202020204" pitchFamily="34" charset="0"/>
                <a:ea typeface="+mj-ea"/>
                <a:cs typeface="Arial" panose="020B0604020202020204" pitchFamily="34" charset="0"/>
              </a:rPr>
              <a:t>(May 24, 1947) </a:t>
            </a:r>
            <a:r>
              <a:rPr lang="en-US" sz="1800" noProof="0" dirty="0">
                <a:latin typeface="Arial" panose="020B0604020202020204" pitchFamily="34" charset="0"/>
                <a:ea typeface="+mj-ea"/>
                <a:cs typeface="Arial" panose="020B0604020202020204" pitchFamily="34" charset="0"/>
              </a:rPr>
              <a:t>486.</a:t>
            </a:r>
          </a:p>
          <a:p>
            <a:endParaRPr lang="en-US" dirty="0"/>
          </a:p>
        </p:txBody>
      </p:sp>
      <p:sp>
        <p:nvSpPr>
          <p:cNvPr id="18" name="CaixaDeTexto 17">
            <a:extLst>
              <a:ext uri="{FF2B5EF4-FFF2-40B4-BE49-F238E27FC236}">
                <a16:creationId xmlns:a16="http://schemas.microsoft.com/office/drawing/2014/main" id="{E6E55089-2EA5-B951-EBA4-6356582F40D3}"/>
              </a:ext>
            </a:extLst>
          </p:cNvPr>
          <p:cNvSpPr txBox="1"/>
          <p:nvPr/>
        </p:nvSpPr>
        <p:spPr>
          <a:xfrm>
            <a:off x="5735818" y="2690336"/>
            <a:ext cx="5656082" cy="738664"/>
          </a:xfrm>
          <a:prstGeom prst="rect">
            <a:avLst/>
          </a:prstGeom>
          <a:noFill/>
        </p:spPr>
        <p:txBody>
          <a:bodyPr wrap="square" rtlCol="0">
            <a:spAutoFit/>
          </a:bodyPr>
          <a:lstStyle/>
          <a:p>
            <a:r>
              <a:rPr lang="en-US" sz="1400" dirty="0">
                <a:latin typeface="Arial" panose="020B0604020202020204" pitchFamily="34" charset="0"/>
                <a:cs typeface="Arial" panose="020B0604020202020204" pitchFamily="34" charset="0"/>
              </a:rPr>
              <a:t>The letters at the edge of the mosaic indicate whether a particular track passes out of the surface of the emulsion (s), into de glass (g) or ends in the emulsion ( e).</a:t>
            </a:r>
          </a:p>
        </p:txBody>
      </p:sp>
      <p:sp>
        <p:nvSpPr>
          <p:cNvPr id="19" name="Espaço Reservado para Número de Slide 3">
            <a:extLst>
              <a:ext uri="{FF2B5EF4-FFF2-40B4-BE49-F238E27FC236}">
                <a16:creationId xmlns:a16="http://schemas.microsoft.com/office/drawing/2014/main" id="{B36AB660-0F0B-C1A2-155A-67D6D70CFBAD}"/>
              </a:ext>
            </a:extLst>
          </p:cNvPr>
          <p:cNvSpPr txBox="1">
            <a:spLocks/>
          </p:cNvSpPr>
          <p:nvPr/>
        </p:nvSpPr>
        <p:spPr>
          <a:xfrm>
            <a:off x="9448800" y="630003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6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0469B45-E903-4573-A216-0BD6694B90F6}" type="slidenum">
              <a:rPr lang="pt-BR" sz="2000" smtClean="0">
                <a:latin typeface="Arial" panose="020B0604020202020204" pitchFamily="34" charset="0"/>
                <a:cs typeface="Arial" panose="020B0604020202020204" pitchFamily="34" charset="0"/>
              </a:rPr>
              <a:pPr/>
              <a:t>39</a:t>
            </a:fld>
            <a:endParaRPr lang="pt-BR" sz="2000" dirty="0">
              <a:latin typeface="Arial" panose="020B0604020202020204" pitchFamily="34" charset="0"/>
              <a:cs typeface="Arial" panose="020B0604020202020204" pitchFamily="34" charset="0"/>
            </a:endParaRPr>
          </a:p>
        </p:txBody>
      </p:sp>
      <p:cxnSp>
        <p:nvCxnSpPr>
          <p:cNvPr id="2" name="Conector de Seta Reta 1">
            <a:extLst>
              <a:ext uri="{FF2B5EF4-FFF2-40B4-BE49-F238E27FC236}">
                <a16:creationId xmlns:a16="http://schemas.microsoft.com/office/drawing/2014/main" id="{906F083C-63E1-31F4-F466-26E1744A1BF0}"/>
              </a:ext>
            </a:extLst>
          </p:cNvPr>
          <p:cNvCxnSpPr>
            <a:cxnSpLocks/>
          </p:cNvCxnSpPr>
          <p:nvPr/>
        </p:nvCxnSpPr>
        <p:spPr>
          <a:xfrm flipV="1">
            <a:off x="2983191" y="3754618"/>
            <a:ext cx="0" cy="455432"/>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5" name="Conector de Seta Reta 4">
            <a:extLst>
              <a:ext uri="{FF2B5EF4-FFF2-40B4-BE49-F238E27FC236}">
                <a16:creationId xmlns:a16="http://schemas.microsoft.com/office/drawing/2014/main" id="{03F7A135-21A2-F2A8-9F90-BC9253732AB8}"/>
              </a:ext>
            </a:extLst>
          </p:cNvPr>
          <p:cNvCxnSpPr>
            <a:cxnSpLocks/>
          </p:cNvCxnSpPr>
          <p:nvPr/>
        </p:nvCxnSpPr>
        <p:spPr>
          <a:xfrm flipV="1">
            <a:off x="3478491" y="4657725"/>
            <a:ext cx="312459" cy="11430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ector de Seta Reta 19">
            <a:extLst>
              <a:ext uri="{FF2B5EF4-FFF2-40B4-BE49-F238E27FC236}">
                <a16:creationId xmlns:a16="http://schemas.microsoft.com/office/drawing/2014/main" id="{B3C56D4D-006B-A5E1-59C2-BEE0F115A656}"/>
              </a:ext>
            </a:extLst>
          </p:cNvPr>
          <p:cNvCxnSpPr>
            <a:cxnSpLocks/>
          </p:cNvCxnSpPr>
          <p:nvPr/>
        </p:nvCxnSpPr>
        <p:spPr>
          <a:xfrm flipV="1">
            <a:off x="4650066" y="4819650"/>
            <a:ext cx="312459" cy="104775"/>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ector de Seta Reta 22">
            <a:extLst>
              <a:ext uri="{FF2B5EF4-FFF2-40B4-BE49-F238E27FC236}">
                <a16:creationId xmlns:a16="http://schemas.microsoft.com/office/drawing/2014/main" id="{DBE022D3-4A3A-669F-D3A1-03D2DD65D536}"/>
              </a:ext>
            </a:extLst>
          </p:cNvPr>
          <p:cNvCxnSpPr>
            <a:cxnSpLocks/>
          </p:cNvCxnSpPr>
          <p:nvPr/>
        </p:nvCxnSpPr>
        <p:spPr>
          <a:xfrm>
            <a:off x="4802466" y="5076825"/>
            <a:ext cx="369609" cy="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ector de Seta Reta 24">
            <a:extLst>
              <a:ext uri="{FF2B5EF4-FFF2-40B4-BE49-F238E27FC236}">
                <a16:creationId xmlns:a16="http://schemas.microsoft.com/office/drawing/2014/main" id="{402FE03C-3207-821A-D7FB-1E459C509B65}"/>
              </a:ext>
            </a:extLst>
          </p:cNvPr>
          <p:cNvCxnSpPr>
            <a:cxnSpLocks/>
          </p:cNvCxnSpPr>
          <p:nvPr/>
        </p:nvCxnSpPr>
        <p:spPr>
          <a:xfrm flipH="1" flipV="1">
            <a:off x="2809875" y="4895850"/>
            <a:ext cx="247650" cy="19050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ector de Seta Reta 27">
            <a:extLst>
              <a:ext uri="{FF2B5EF4-FFF2-40B4-BE49-F238E27FC236}">
                <a16:creationId xmlns:a16="http://schemas.microsoft.com/office/drawing/2014/main" id="{3FF36C30-E637-1689-DDCE-F62AB417A628}"/>
              </a:ext>
            </a:extLst>
          </p:cNvPr>
          <p:cNvCxnSpPr>
            <a:cxnSpLocks/>
          </p:cNvCxnSpPr>
          <p:nvPr/>
        </p:nvCxnSpPr>
        <p:spPr>
          <a:xfrm>
            <a:off x="3181350" y="5429250"/>
            <a:ext cx="257175" cy="19050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33" name="CaixaDeTexto 32">
            <a:extLst>
              <a:ext uri="{FF2B5EF4-FFF2-40B4-BE49-F238E27FC236}">
                <a16:creationId xmlns:a16="http://schemas.microsoft.com/office/drawing/2014/main" id="{4B192A76-C5A5-C51F-B14B-844269AB986D}"/>
              </a:ext>
            </a:extLst>
          </p:cNvPr>
          <p:cNvSpPr txBox="1"/>
          <p:nvPr/>
        </p:nvSpPr>
        <p:spPr>
          <a:xfrm>
            <a:off x="9686925" y="4095750"/>
            <a:ext cx="1285929" cy="369332"/>
          </a:xfrm>
          <a:prstGeom prst="rect">
            <a:avLst/>
          </a:prstGeom>
          <a:noFill/>
        </p:spPr>
        <p:txBody>
          <a:bodyPr wrap="none" rtlCol="0">
            <a:spAutoFit/>
          </a:bodyPr>
          <a:lstStyle/>
          <a:p>
            <a:r>
              <a:rPr lang="en-US" b="1" dirty="0">
                <a:solidFill>
                  <a:srgbClr val="FF0000"/>
                </a:solidFill>
              </a:rPr>
              <a:t>(</a:t>
            </a:r>
            <a:r>
              <a:rPr lang="en-US" b="1" dirty="0">
                <a:solidFill>
                  <a:srgbClr val="FF0000"/>
                </a:solidFill>
                <a:latin typeface="Times New Roman" panose="02020603050405020304" pitchFamily="18" charset="0"/>
                <a:cs typeface="Times New Roman" panose="02020603050405020304" pitchFamily="18" charset="0"/>
              </a:rPr>
              <a:t>375</a:t>
            </a:r>
            <a:r>
              <a:rPr lang="en-US" b="1" dirty="0">
                <a:solidFill>
                  <a:srgbClr val="FF0000"/>
                </a:solidFill>
                <a:latin typeface="Times New Roman" panose="02020603050405020304" pitchFamily="18" charset="0"/>
                <a:cs typeface="Times New Roman" panose="02020603050405020304" pitchFamily="18" charset="0"/>
                <a:sym typeface="Symbol" panose="05050102010706020507" pitchFamily="18" charset="2"/>
              </a:rPr>
              <a:t>70)</a:t>
            </a:r>
            <a:r>
              <a:rPr lang="en-US" b="1" i="1" dirty="0">
                <a:solidFill>
                  <a:srgbClr val="FF0000"/>
                </a:solidFill>
                <a:latin typeface="Times New Roman" panose="02020603050405020304" pitchFamily="18" charset="0"/>
                <a:cs typeface="Times New Roman" panose="02020603050405020304" pitchFamily="18" charset="0"/>
                <a:sym typeface="Symbol" panose="05050102010706020507" pitchFamily="18" charset="2"/>
              </a:rPr>
              <a:t>m</a:t>
            </a:r>
            <a:r>
              <a:rPr lang="en-US" b="1" i="1" baseline="-25000" dirty="0">
                <a:solidFill>
                  <a:srgbClr val="FF0000"/>
                </a:solidFill>
                <a:latin typeface="Times New Roman" panose="02020603050405020304" pitchFamily="18" charset="0"/>
                <a:cs typeface="Times New Roman" panose="02020603050405020304" pitchFamily="18" charset="0"/>
                <a:sym typeface="Symbol" panose="05050102010706020507" pitchFamily="18" charset="2"/>
              </a:rPr>
              <a:t>e</a:t>
            </a:r>
            <a:endParaRPr lang="en-US" b="1" i="1" baseline="-25000"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72178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03" name="Rectangle 4102">
            <a:extLst>
              <a:ext uri="{FF2B5EF4-FFF2-40B4-BE49-F238E27FC236}">
                <a16:creationId xmlns:a16="http://schemas.microsoft.com/office/drawing/2014/main" id="{8950AD4C-6AF3-49F8-94E1-DBCAFB3947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prstClr val="white"/>
              </a:solidFill>
              <a:latin typeface="Meiryo"/>
            </a:endParaRPr>
          </a:p>
        </p:txBody>
      </p:sp>
      <p:sp>
        <p:nvSpPr>
          <p:cNvPr id="4105" name="Freeform: Shape 4104">
            <a:extLst>
              <a:ext uri="{FF2B5EF4-FFF2-40B4-BE49-F238E27FC236}">
                <a16:creationId xmlns:a16="http://schemas.microsoft.com/office/drawing/2014/main" id="{DEAEE08D-A745-4391-9073-9E99767E0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04539" y="266074"/>
            <a:ext cx="7489662" cy="6252180"/>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noFill/>
          <a:ln w="19050">
            <a:solidFill>
              <a:srgbClr val="FFFFFF">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pic>
        <p:nvPicPr>
          <p:cNvPr id="4098" name="Picture 2" descr="004">
            <a:extLst>
              <a:ext uri="{FF2B5EF4-FFF2-40B4-BE49-F238E27FC236}">
                <a16:creationId xmlns:a16="http://schemas.microsoft.com/office/drawing/2014/main" id="{D44052CF-93DE-9C64-66E1-0640E6F5CFF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3" b="5409"/>
          <a:stretch/>
        </p:blipFill>
        <p:spPr bwMode="auto">
          <a:xfrm>
            <a:off x="2659414" y="339746"/>
            <a:ext cx="7203799" cy="6030364"/>
          </a:xfrm>
          <a:custGeom>
            <a:avLst/>
            <a:gdLst/>
            <a:ahLst/>
            <a:cxnLst/>
            <a:rect l="l" t="t" r="r" b="b"/>
            <a:pathLst>
              <a:path w="7203799" h="6030364">
                <a:moveTo>
                  <a:pt x="4122552" y="0"/>
                </a:moveTo>
                <a:cubicBezTo>
                  <a:pt x="4596210" y="0"/>
                  <a:pt x="5032147" y="81110"/>
                  <a:pt x="5418463" y="240852"/>
                </a:cubicBezTo>
                <a:cubicBezTo>
                  <a:pt x="5780509" y="390677"/>
                  <a:pt x="6098496" y="609358"/>
                  <a:pt x="6363612" y="890695"/>
                </a:cubicBezTo>
                <a:cubicBezTo>
                  <a:pt x="6905445" y="1465899"/>
                  <a:pt x="7203799" y="2283333"/>
                  <a:pt x="7203799" y="3192481"/>
                </a:cubicBezTo>
                <a:cubicBezTo>
                  <a:pt x="7203799" y="3555204"/>
                  <a:pt x="7088321" y="3846319"/>
                  <a:pt x="6829541" y="4136467"/>
                </a:cubicBezTo>
                <a:cubicBezTo>
                  <a:pt x="6558859" y="4439977"/>
                  <a:pt x="6152137" y="4719524"/>
                  <a:pt x="5721456" y="5015457"/>
                </a:cubicBezTo>
                <a:cubicBezTo>
                  <a:pt x="5641997" y="5069990"/>
                  <a:pt x="5559911" y="5126451"/>
                  <a:pt x="5477826" y="5183599"/>
                </a:cubicBezTo>
                <a:cubicBezTo>
                  <a:pt x="4743068" y="5695047"/>
                  <a:pt x="4206802" y="6030364"/>
                  <a:pt x="3475911" y="6030364"/>
                </a:cubicBezTo>
                <a:cubicBezTo>
                  <a:pt x="2362258" y="6030364"/>
                  <a:pt x="1573553" y="5618755"/>
                  <a:pt x="838794" y="4653974"/>
                </a:cubicBezTo>
                <a:cubicBezTo>
                  <a:pt x="742642" y="4527696"/>
                  <a:pt x="648651" y="4412849"/>
                  <a:pt x="557754" y="4301854"/>
                </a:cubicBezTo>
                <a:cubicBezTo>
                  <a:pt x="181022" y="3841635"/>
                  <a:pt x="0" y="3602300"/>
                  <a:pt x="0" y="3192481"/>
                </a:cubicBezTo>
                <a:cubicBezTo>
                  <a:pt x="0" y="2785556"/>
                  <a:pt x="113467" y="2383585"/>
                  <a:pt x="337003" y="1997729"/>
                </a:cubicBezTo>
                <a:cubicBezTo>
                  <a:pt x="555745" y="1620270"/>
                  <a:pt x="868475" y="1274763"/>
                  <a:pt x="1266386" y="971116"/>
                </a:cubicBezTo>
                <a:cubicBezTo>
                  <a:pt x="1657494" y="672565"/>
                  <a:pt x="2122028" y="426344"/>
                  <a:pt x="2610064" y="259166"/>
                </a:cubicBezTo>
                <a:cubicBezTo>
                  <a:pt x="3111238" y="87171"/>
                  <a:pt x="3620296" y="0"/>
                  <a:pt x="4122552" y="0"/>
                </a:cubicBez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7" name="Freeform: Shape 4106">
            <a:extLst>
              <a:ext uri="{FF2B5EF4-FFF2-40B4-BE49-F238E27FC236}">
                <a16:creationId xmlns:a16="http://schemas.microsoft.com/office/drawing/2014/main" id="{7E862DF0-097D-4BBD-A1A1-35B522C5EB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59414" y="339746"/>
            <a:ext cx="7203799" cy="6030364"/>
          </a:xfrm>
          <a:custGeom>
            <a:avLst/>
            <a:gdLst>
              <a:gd name="connsiteX0" fmla="*/ 4090459 w 7203799"/>
              <a:gd name="connsiteY0" fmla="*/ 146611 h 6030364"/>
              <a:gd name="connsiteX1" fmla="*/ 2634463 w 7203799"/>
              <a:gd name="connsiteY1" fmla="*/ 392518 h 6030364"/>
              <a:gd name="connsiteX2" fmla="*/ 1340972 w 7203799"/>
              <a:gd name="connsiteY2" fmla="*/ 1068045 h 6030364"/>
              <a:gd name="connsiteX3" fmla="*/ 446301 w 7203799"/>
              <a:gd name="connsiteY3" fmla="*/ 2042135 h 6030364"/>
              <a:gd name="connsiteX4" fmla="*/ 121886 w 7203799"/>
              <a:gd name="connsiteY4" fmla="*/ 3175764 h 6030364"/>
              <a:gd name="connsiteX5" fmla="*/ 658808 w 7203799"/>
              <a:gd name="connsiteY5" fmla="*/ 4228382 h 6030364"/>
              <a:gd name="connsiteX6" fmla="*/ 929352 w 7203799"/>
              <a:gd name="connsiteY6" fmla="*/ 4562487 h 6030364"/>
              <a:gd name="connsiteX7" fmla="*/ 3467971 w 7203799"/>
              <a:gd name="connsiteY7" fmla="*/ 5868460 h 6030364"/>
              <a:gd name="connsiteX8" fmla="*/ 5395115 w 7203799"/>
              <a:gd name="connsiteY8" fmla="*/ 5065016 h 6030364"/>
              <a:gd name="connsiteX9" fmla="*/ 5629645 w 7203799"/>
              <a:gd name="connsiteY9" fmla="*/ 4905476 h 6030364"/>
              <a:gd name="connsiteX10" fmla="*/ 6696345 w 7203799"/>
              <a:gd name="connsiteY10" fmla="*/ 4071455 h 6030364"/>
              <a:gd name="connsiteX11" fmla="*/ 7056622 w 7203799"/>
              <a:gd name="connsiteY11" fmla="*/ 3175764 h 6030364"/>
              <a:gd name="connsiteX12" fmla="*/ 6247816 w 7203799"/>
              <a:gd name="connsiteY12" fmla="*/ 991737 h 6030364"/>
              <a:gd name="connsiteX13" fmla="*/ 5337969 w 7203799"/>
              <a:gd name="connsiteY13" fmla="*/ 375142 h 6030364"/>
              <a:gd name="connsiteX14" fmla="*/ 4090459 w 7203799"/>
              <a:gd name="connsiteY14" fmla="*/ 146611 h 6030364"/>
              <a:gd name="connsiteX15" fmla="*/ 4122552 w 7203799"/>
              <a:gd name="connsiteY15" fmla="*/ 0 h 6030364"/>
              <a:gd name="connsiteX16" fmla="*/ 5418463 w 7203799"/>
              <a:gd name="connsiteY16" fmla="*/ 240852 h 6030364"/>
              <a:gd name="connsiteX17" fmla="*/ 6363612 w 7203799"/>
              <a:gd name="connsiteY17" fmla="*/ 890695 h 6030364"/>
              <a:gd name="connsiteX18" fmla="*/ 7203799 w 7203799"/>
              <a:gd name="connsiteY18" fmla="*/ 3192481 h 6030364"/>
              <a:gd name="connsiteX19" fmla="*/ 6829541 w 7203799"/>
              <a:gd name="connsiteY19" fmla="*/ 4136467 h 6030364"/>
              <a:gd name="connsiteX20" fmla="*/ 5721456 w 7203799"/>
              <a:gd name="connsiteY20" fmla="*/ 5015457 h 6030364"/>
              <a:gd name="connsiteX21" fmla="*/ 5477826 w 7203799"/>
              <a:gd name="connsiteY21" fmla="*/ 5183599 h 6030364"/>
              <a:gd name="connsiteX22" fmla="*/ 3475911 w 7203799"/>
              <a:gd name="connsiteY22" fmla="*/ 6030364 h 6030364"/>
              <a:gd name="connsiteX23" fmla="*/ 838794 w 7203799"/>
              <a:gd name="connsiteY23" fmla="*/ 4653974 h 6030364"/>
              <a:gd name="connsiteX24" fmla="*/ 557754 w 7203799"/>
              <a:gd name="connsiteY24" fmla="*/ 4301854 h 6030364"/>
              <a:gd name="connsiteX25" fmla="*/ 0 w 7203799"/>
              <a:gd name="connsiteY25" fmla="*/ 3192481 h 6030364"/>
              <a:gd name="connsiteX26" fmla="*/ 337002 w 7203799"/>
              <a:gd name="connsiteY26" fmla="*/ 1997729 h 6030364"/>
              <a:gd name="connsiteX27" fmla="*/ 1266386 w 7203799"/>
              <a:gd name="connsiteY27" fmla="*/ 971116 h 6030364"/>
              <a:gd name="connsiteX28" fmla="*/ 2610064 w 7203799"/>
              <a:gd name="connsiteY28" fmla="*/ 259166 h 6030364"/>
              <a:gd name="connsiteX29" fmla="*/ 4122552 w 7203799"/>
              <a:gd name="connsiteY29" fmla="*/ 0 h 6030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203799" h="6030364">
                <a:moveTo>
                  <a:pt x="4090459" y="146611"/>
                </a:moveTo>
                <a:cubicBezTo>
                  <a:pt x="3606963" y="146611"/>
                  <a:pt x="3116919" y="229322"/>
                  <a:pt x="2634463" y="392518"/>
                </a:cubicBezTo>
                <a:cubicBezTo>
                  <a:pt x="2164657" y="551144"/>
                  <a:pt x="1717473" y="784767"/>
                  <a:pt x="1340972" y="1068045"/>
                </a:cubicBezTo>
                <a:cubicBezTo>
                  <a:pt x="957924" y="1356158"/>
                  <a:pt x="656874" y="1683987"/>
                  <a:pt x="446301" y="2042135"/>
                </a:cubicBezTo>
                <a:cubicBezTo>
                  <a:pt x="231114" y="2408251"/>
                  <a:pt x="121886" y="2789658"/>
                  <a:pt x="121886" y="3175764"/>
                </a:cubicBezTo>
                <a:cubicBezTo>
                  <a:pt x="121886" y="3564616"/>
                  <a:pt x="296147" y="3791707"/>
                  <a:pt x="658808" y="4228382"/>
                </a:cubicBezTo>
                <a:cubicBezTo>
                  <a:pt x="746310" y="4333697"/>
                  <a:pt x="836791" y="4442668"/>
                  <a:pt x="929352" y="4562487"/>
                </a:cubicBezTo>
                <a:cubicBezTo>
                  <a:pt x="1636666" y="5477909"/>
                  <a:pt x="2395913" y="5868460"/>
                  <a:pt x="3467971" y="5868460"/>
                </a:cubicBezTo>
                <a:cubicBezTo>
                  <a:pt x="4171563" y="5868460"/>
                  <a:pt x="4687799" y="5550298"/>
                  <a:pt x="5395115" y="5065016"/>
                </a:cubicBezTo>
                <a:cubicBezTo>
                  <a:pt x="5474133" y="5010792"/>
                  <a:pt x="5553154" y="4957219"/>
                  <a:pt x="5629645" y="4905476"/>
                </a:cubicBezTo>
                <a:cubicBezTo>
                  <a:pt x="6044240" y="4624684"/>
                  <a:pt x="6435769" y="4359438"/>
                  <a:pt x="6696345" y="4071455"/>
                </a:cubicBezTo>
                <a:cubicBezTo>
                  <a:pt x="6945459" y="3796151"/>
                  <a:pt x="7056622" y="3519931"/>
                  <a:pt x="7056622" y="3175764"/>
                </a:cubicBezTo>
                <a:cubicBezTo>
                  <a:pt x="7056622" y="2313128"/>
                  <a:pt x="6769413" y="1537514"/>
                  <a:pt x="6247816" y="991737"/>
                </a:cubicBezTo>
                <a:cubicBezTo>
                  <a:pt x="5992603" y="724794"/>
                  <a:pt x="5686492" y="517301"/>
                  <a:pt x="5337969" y="375142"/>
                </a:cubicBezTo>
                <a:cubicBezTo>
                  <a:pt x="4966082" y="223571"/>
                  <a:pt x="4546427" y="146611"/>
                  <a:pt x="4090459" y="146611"/>
                </a:cubicBezTo>
                <a:close/>
                <a:moveTo>
                  <a:pt x="4122552" y="0"/>
                </a:moveTo>
                <a:cubicBezTo>
                  <a:pt x="4596209" y="0"/>
                  <a:pt x="5032147" y="81110"/>
                  <a:pt x="5418463" y="240852"/>
                </a:cubicBezTo>
                <a:cubicBezTo>
                  <a:pt x="5780509" y="390677"/>
                  <a:pt x="6098496" y="609358"/>
                  <a:pt x="6363612" y="890695"/>
                </a:cubicBezTo>
                <a:cubicBezTo>
                  <a:pt x="6905445" y="1465899"/>
                  <a:pt x="7203799" y="2283333"/>
                  <a:pt x="7203799" y="3192481"/>
                </a:cubicBezTo>
                <a:cubicBezTo>
                  <a:pt x="7203799" y="3555204"/>
                  <a:pt x="7088321" y="3846319"/>
                  <a:pt x="6829541" y="4136467"/>
                </a:cubicBezTo>
                <a:cubicBezTo>
                  <a:pt x="6558859" y="4439977"/>
                  <a:pt x="6152137" y="4719524"/>
                  <a:pt x="5721456" y="5015457"/>
                </a:cubicBezTo>
                <a:cubicBezTo>
                  <a:pt x="5641997" y="5069990"/>
                  <a:pt x="5559911" y="5126451"/>
                  <a:pt x="5477826" y="5183599"/>
                </a:cubicBezTo>
                <a:cubicBezTo>
                  <a:pt x="4743067" y="5695047"/>
                  <a:pt x="4206801" y="6030364"/>
                  <a:pt x="3475911" y="6030364"/>
                </a:cubicBezTo>
                <a:cubicBezTo>
                  <a:pt x="2362258" y="6030364"/>
                  <a:pt x="1573553" y="5618755"/>
                  <a:pt x="838794" y="4653974"/>
                </a:cubicBezTo>
                <a:cubicBezTo>
                  <a:pt x="742641" y="4527696"/>
                  <a:pt x="648651" y="4412849"/>
                  <a:pt x="557754" y="4301854"/>
                </a:cubicBezTo>
                <a:cubicBezTo>
                  <a:pt x="181022" y="3841635"/>
                  <a:pt x="0" y="3602300"/>
                  <a:pt x="0" y="3192481"/>
                </a:cubicBezTo>
                <a:cubicBezTo>
                  <a:pt x="0" y="2785556"/>
                  <a:pt x="113467" y="2383584"/>
                  <a:pt x="337002" y="1997729"/>
                </a:cubicBezTo>
                <a:cubicBezTo>
                  <a:pt x="555744" y="1620270"/>
                  <a:pt x="868475" y="1274763"/>
                  <a:pt x="1266386" y="971116"/>
                </a:cubicBezTo>
                <a:cubicBezTo>
                  <a:pt x="1657494" y="672565"/>
                  <a:pt x="2122028" y="426344"/>
                  <a:pt x="2610064" y="259166"/>
                </a:cubicBezTo>
                <a:cubicBezTo>
                  <a:pt x="3111237" y="87171"/>
                  <a:pt x="3620296" y="0"/>
                  <a:pt x="4122552" y="0"/>
                </a:cubicBezTo>
                <a:close/>
              </a:path>
            </a:pathLst>
          </a:custGeom>
          <a:solidFill>
            <a:srgbClr val="FFFFFF">
              <a:alpha val="60000"/>
            </a:srgb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3" name="Espaço Reservado para Número de Slide 4">
            <a:extLst>
              <a:ext uri="{FF2B5EF4-FFF2-40B4-BE49-F238E27FC236}">
                <a16:creationId xmlns:a16="http://schemas.microsoft.com/office/drawing/2014/main" id="{7874495F-BE16-4BA8-4D5F-091F4207C281}"/>
              </a:ext>
            </a:extLst>
          </p:cNvPr>
          <p:cNvSpPr>
            <a:spLocks noGrp="1"/>
          </p:cNvSpPr>
          <p:nvPr>
            <p:ph type="sldNum" sz="quarter" idx="12"/>
          </p:nvPr>
        </p:nvSpPr>
        <p:spPr>
          <a:xfrm>
            <a:off x="11003280" y="6492875"/>
            <a:ext cx="1188720" cy="365125"/>
          </a:xfrm>
        </p:spPr>
        <p:txBody>
          <a:bodyPr vert="horz" lIns="91440" tIns="45720" rIns="91440" bIns="45720" rtlCol="0" anchor="ctr">
            <a:noAutofit/>
          </a:bodyPr>
          <a:lstStyle/>
          <a:p>
            <a:pPr defTabSz="914400">
              <a:spcAft>
                <a:spcPts val="600"/>
              </a:spcAft>
            </a:pPr>
            <a:fld id="{F0469B45-E903-4573-A216-0BD6694B90F6}" type="slidenum">
              <a:rPr lang="en-US" sz="2000" noProof="0" smtClean="0">
                <a:latin typeface="Arial" panose="020B0604020202020204" pitchFamily="34" charset="0"/>
                <a:cs typeface="Arial" panose="020B0604020202020204" pitchFamily="34" charset="0"/>
              </a:rPr>
              <a:pPr defTabSz="914400">
                <a:spcAft>
                  <a:spcPts val="600"/>
                </a:spcAft>
              </a:pPr>
              <a:t>4</a:t>
            </a:fld>
            <a:endParaRPr lang="en-US" sz="2000" noProof="0" dirty="0">
              <a:latin typeface="Arial" panose="020B0604020202020204" pitchFamily="34" charset="0"/>
              <a:cs typeface="Arial" panose="020B0604020202020204" pitchFamily="34" charset="0"/>
            </a:endParaRPr>
          </a:p>
        </p:txBody>
      </p:sp>
      <p:sp>
        <p:nvSpPr>
          <p:cNvPr id="6" name="CaixaDeTexto 5">
            <a:extLst>
              <a:ext uri="{FF2B5EF4-FFF2-40B4-BE49-F238E27FC236}">
                <a16:creationId xmlns:a16="http://schemas.microsoft.com/office/drawing/2014/main" id="{DD8914E2-BC67-824D-D119-B662DD573F06}"/>
              </a:ext>
            </a:extLst>
          </p:cNvPr>
          <p:cNvSpPr txBox="1"/>
          <p:nvPr/>
        </p:nvSpPr>
        <p:spPr>
          <a:xfrm>
            <a:off x="7539376" y="5915741"/>
            <a:ext cx="4519186" cy="646331"/>
          </a:xfrm>
          <a:prstGeom prst="rect">
            <a:avLst/>
          </a:prstGeom>
          <a:noFill/>
        </p:spPr>
        <p:txBody>
          <a:bodyPr wrap="none" rtlCol="0">
            <a:spAutoFit/>
          </a:bodyPr>
          <a:lstStyle/>
          <a:p>
            <a:pPr algn="l"/>
            <a:endParaRPr lang="en-US" sz="1800" b="0" i="0" u="none" strike="noStrike" baseline="0" noProof="0" dirty="0">
              <a:solidFill>
                <a:srgbClr val="000000"/>
              </a:solidFill>
              <a:latin typeface="Arial" panose="020B0604020202020204" pitchFamily="34" charset="0"/>
            </a:endParaRPr>
          </a:p>
          <a:p>
            <a:r>
              <a:rPr lang="en-US" sz="1800" b="0" i="0" u="none" strike="noStrike" baseline="0" noProof="0" dirty="0">
                <a:latin typeface="Arial" panose="020B0604020202020204" pitchFamily="34" charset="0"/>
              </a:rPr>
              <a:t>Lattes with his mother Carolina and David </a:t>
            </a:r>
            <a:endParaRPr lang="en-US" noProof="0" dirty="0">
              <a:latin typeface="Arial" panose="020B0604020202020204" pitchFamily="34" charset="0"/>
              <a:cs typeface="Arial" panose="020B0604020202020204"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Número de Slide 3">
            <a:extLst>
              <a:ext uri="{FF2B5EF4-FFF2-40B4-BE49-F238E27FC236}">
                <a16:creationId xmlns:a16="http://schemas.microsoft.com/office/drawing/2014/main" id="{78707456-4A2D-1AD6-D334-9CCC2222B972}"/>
              </a:ext>
            </a:extLst>
          </p:cNvPr>
          <p:cNvSpPr>
            <a:spLocks noGrp="1"/>
          </p:cNvSpPr>
          <p:nvPr>
            <p:ph type="sldNum" sz="quarter" idx="12"/>
          </p:nvPr>
        </p:nvSpPr>
        <p:spPr/>
        <p:txBody>
          <a:bodyPr/>
          <a:lstStyle/>
          <a:p>
            <a:fld id="{F0469B45-E903-4573-A216-0BD6694B90F6}" type="slidenum">
              <a:rPr lang="pt-BR" sz="2000" smtClean="0">
                <a:latin typeface="Arial" panose="020B0604020202020204" pitchFamily="34" charset="0"/>
                <a:cs typeface="Arial" panose="020B0604020202020204" pitchFamily="34" charset="0"/>
              </a:rPr>
              <a:pPr/>
              <a:t>40</a:t>
            </a:fld>
            <a:endParaRPr lang="pt-BR" sz="2000" dirty="0">
              <a:latin typeface="Arial" panose="020B0604020202020204" pitchFamily="34" charset="0"/>
              <a:cs typeface="Arial" panose="020B0604020202020204" pitchFamily="34" charset="0"/>
            </a:endParaRPr>
          </a:p>
        </p:txBody>
      </p:sp>
      <p:pic>
        <p:nvPicPr>
          <p:cNvPr id="7" name="Imagem 6">
            <a:extLst>
              <a:ext uri="{FF2B5EF4-FFF2-40B4-BE49-F238E27FC236}">
                <a16:creationId xmlns:a16="http://schemas.microsoft.com/office/drawing/2014/main" id="{5FC7B52F-48A3-1C47-C29E-E9284A5F62DF}"/>
              </a:ext>
            </a:extLst>
          </p:cNvPr>
          <p:cNvPicPr>
            <a:picLocks noChangeAspect="1"/>
          </p:cNvPicPr>
          <p:nvPr/>
        </p:nvPicPr>
        <p:blipFill>
          <a:blip r:embed="rId2"/>
          <a:stretch>
            <a:fillRect/>
          </a:stretch>
        </p:blipFill>
        <p:spPr>
          <a:xfrm>
            <a:off x="559127" y="323611"/>
            <a:ext cx="6134100" cy="5871411"/>
          </a:xfrm>
          <a:prstGeom prst="rect">
            <a:avLst/>
          </a:prstGeom>
        </p:spPr>
      </p:pic>
      <p:sp>
        <p:nvSpPr>
          <p:cNvPr id="9" name="CaixaDeTexto 8">
            <a:extLst>
              <a:ext uri="{FF2B5EF4-FFF2-40B4-BE49-F238E27FC236}">
                <a16:creationId xmlns:a16="http://schemas.microsoft.com/office/drawing/2014/main" id="{C2A9434E-74E1-B1E2-7636-83236084D64B}"/>
              </a:ext>
            </a:extLst>
          </p:cNvPr>
          <p:cNvSpPr txBox="1"/>
          <p:nvPr/>
        </p:nvSpPr>
        <p:spPr>
          <a:xfrm>
            <a:off x="3629319" y="282805"/>
            <a:ext cx="3016578" cy="646331"/>
          </a:xfrm>
          <a:prstGeom prst="rect">
            <a:avLst/>
          </a:prstGeom>
          <a:solidFill>
            <a:schemeClr val="bg1"/>
          </a:solidFill>
        </p:spPr>
        <p:txBody>
          <a:bodyPr wrap="square" rtlCol="0">
            <a:spAutoFit/>
          </a:bodyPr>
          <a:lstStyle/>
          <a:p>
            <a:r>
              <a:rPr lang="en-US" dirty="0"/>
              <a:t>                                                  </a:t>
            </a:r>
          </a:p>
          <a:p>
            <a:r>
              <a:rPr lang="en-US" dirty="0"/>
              <a:t>                     </a:t>
            </a:r>
          </a:p>
        </p:txBody>
      </p:sp>
      <p:sp>
        <p:nvSpPr>
          <p:cNvPr id="8" name="CaixaDeTexto 7">
            <a:extLst>
              <a:ext uri="{FF2B5EF4-FFF2-40B4-BE49-F238E27FC236}">
                <a16:creationId xmlns:a16="http://schemas.microsoft.com/office/drawing/2014/main" id="{F171102A-02DA-597A-33E5-53C8BDC3B527}"/>
              </a:ext>
            </a:extLst>
          </p:cNvPr>
          <p:cNvSpPr txBox="1"/>
          <p:nvPr/>
        </p:nvSpPr>
        <p:spPr>
          <a:xfrm>
            <a:off x="3650431" y="354193"/>
            <a:ext cx="7314823" cy="646331"/>
          </a:xfrm>
          <a:prstGeom prst="rect">
            <a:avLst/>
          </a:prstGeom>
          <a:noFill/>
        </p:spPr>
        <p:txBody>
          <a:bodyPr wrap="none" rtlCol="0">
            <a:spAutoFit/>
          </a:bodyPr>
          <a:lstStyle/>
          <a:p>
            <a:r>
              <a:rPr lang="en-US" sz="3600" b="1" dirty="0">
                <a:latin typeface="Arial" panose="020B0604020202020204" pitchFamily="34" charset="0"/>
                <a:cs typeface="Arial" panose="020B0604020202020204" pitchFamily="34" charset="0"/>
              </a:rPr>
              <a:t>Emission of Mesons from Nuclei</a:t>
            </a:r>
          </a:p>
        </p:txBody>
      </p:sp>
      <p:sp>
        <p:nvSpPr>
          <p:cNvPr id="10" name="CaixaDeTexto 9">
            <a:extLst>
              <a:ext uri="{FF2B5EF4-FFF2-40B4-BE49-F238E27FC236}">
                <a16:creationId xmlns:a16="http://schemas.microsoft.com/office/drawing/2014/main" id="{D61CA6C2-7C05-495D-CC3D-DE9B7AF745A3}"/>
              </a:ext>
            </a:extLst>
          </p:cNvPr>
          <p:cNvSpPr txBox="1"/>
          <p:nvPr/>
        </p:nvSpPr>
        <p:spPr>
          <a:xfrm>
            <a:off x="6674177" y="1437293"/>
            <a:ext cx="5394784" cy="1200329"/>
          </a:xfrm>
          <a:prstGeom prst="rect">
            <a:avLst/>
          </a:prstGeom>
          <a:noFill/>
        </p:spPr>
        <p:txBody>
          <a:bodyPr wrap="square" rtlCol="0">
            <a:spAutoFit/>
          </a:bodyPr>
          <a:lstStyle/>
          <a:p>
            <a:r>
              <a:rPr lang="en-US" sz="1800" noProof="0" dirty="0">
                <a:latin typeface="Arial" panose="020B0604020202020204" pitchFamily="34" charset="0"/>
                <a:ea typeface="+mj-ea"/>
                <a:cs typeface="Arial" panose="020B0604020202020204" pitchFamily="34" charset="0"/>
              </a:rPr>
              <a:t>“Processes Involving Charged Mesons” - C.M.G. Lattes, H. Muirhead, G.P.S. Occhialini and C.F. Powell, in Nature </a:t>
            </a:r>
            <a:r>
              <a:rPr lang="en-US" sz="1800" b="1" noProof="0" dirty="0">
                <a:latin typeface="Arial" panose="020B0604020202020204" pitchFamily="34" charset="0"/>
                <a:ea typeface="+mj-ea"/>
                <a:cs typeface="Arial" panose="020B0604020202020204" pitchFamily="34" charset="0"/>
              </a:rPr>
              <a:t>159</a:t>
            </a:r>
            <a:r>
              <a:rPr lang="en-US" sz="1800" noProof="0" dirty="0">
                <a:latin typeface="Arial" panose="020B0604020202020204" pitchFamily="34" charset="0"/>
                <a:ea typeface="+mj-ea"/>
                <a:cs typeface="Arial" panose="020B0604020202020204" pitchFamily="34" charset="0"/>
              </a:rPr>
              <a:t> </a:t>
            </a:r>
            <a:r>
              <a:rPr lang="en-US" sz="1800" noProof="0" dirty="0">
                <a:solidFill>
                  <a:srgbClr val="FF0000"/>
                </a:solidFill>
                <a:latin typeface="Arial" panose="020B0604020202020204" pitchFamily="34" charset="0"/>
                <a:ea typeface="+mj-ea"/>
                <a:cs typeface="Arial" panose="020B0604020202020204" pitchFamily="34" charset="0"/>
              </a:rPr>
              <a:t>(May 24, 1947) </a:t>
            </a:r>
            <a:r>
              <a:rPr lang="en-US" sz="1800" noProof="0" dirty="0">
                <a:latin typeface="Arial" panose="020B0604020202020204" pitchFamily="34" charset="0"/>
                <a:ea typeface="+mj-ea"/>
                <a:cs typeface="Arial" panose="020B0604020202020204" pitchFamily="34" charset="0"/>
              </a:rPr>
              <a:t>486.</a:t>
            </a:r>
          </a:p>
          <a:p>
            <a:endParaRPr lang="en-US" dirty="0"/>
          </a:p>
        </p:txBody>
      </p:sp>
      <p:sp>
        <p:nvSpPr>
          <p:cNvPr id="12" name="CaixaDeTexto 11">
            <a:extLst>
              <a:ext uri="{FF2B5EF4-FFF2-40B4-BE49-F238E27FC236}">
                <a16:creationId xmlns:a16="http://schemas.microsoft.com/office/drawing/2014/main" id="{58106782-5230-F31D-403D-C7ABE60EFD92}"/>
              </a:ext>
            </a:extLst>
          </p:cNvPr>
          <p:cNvSpPr txBox="1"/>
          <p:nvPr/>
        </p:nvSpPr>
        <p:spPr>
          <a:xfrm>
            <a:off x="848413" y="245096"/>
            <a:ext cx="409086" cy="369332"/>
          </a:xfrm>
          <a:prstGeom prst="rect">
            <a:avLst/>
          </a:prstGeom>
          <a:solidFill>
            <a:schemeClr val="bg1">
              <a:lumMod val="50000"/>
            </a:schemeClr>
          </a:solidFill>
        </p:spPr>
        <p:txBody>
          <a:bodyPr wrap="none" rtlCol="0">
            <a:spAutoFit/>
          </a:bodyPr>
          <a:lstStyle/>
          <a:p>
            <a:r>
              <a:rPr lang="en-US" dirty="0">
                <a:solidFill>
                  <a:schemeClr val="bg1"/>
                </a:solidFill>
                <a:sym typeface="Symbol" panose="05050102010706020507" pitchFamily="18" charset="2"/>
              </a:rPr>
              <a:t></a:t>
            </a:r>
            <a:r>
              <a:rPr lang="en-US" baseline="-25000" dirty="0">
                <a:solidFill>
                  <a:schemeClr val="bg1"/>
                </a:solidFill>
                <a:sym typeface="Symbol" panose="05050102010706020507" pitchFamily="18" charset="2"/>
              </a:rPr>
              <a:t>1</a:t>
            </a:r>
            <a:endParaRPr lang="en-US" baseline="-25000" dirty="0">
              <a:solidFill>
                <a:schemeClr val="bg1"/>
              </a:solidFill>
            </a:endParaRPr>
          </a:p>
        </p:txBody>
      </p:sp>
      <p:sp>
        <p:nvSpPr>
          <p:cNvPr id="13" name="CaixaDeTexto 12">
            <a:extLst>
              <a:ext uri="{FF2B5EF4-FFF2-40B4-BE49-F238E27FC236}">
                <a16:creationId xmlns:a16="http://schemas.microsoft.com/office/drawing/2014/main" id="{9D440C30-E6BC-BAA0-45BC-8E7C454F611E}"/>
              </a:ext>
            </a:extLst>
          </p:cNvPr>
          <p:cNvSpPr txBox="1"/>
          <p:nvPr/>
        </p:nvSpPr>
        <p:spPr>
          <a:xfrm>
            <a:off x="1217630" y="142973"/>
            <a:ext cx="409086" cy="369332"/>
          </a:xfrm>
          <a:prstGeom prst="rect">
            <a:avLst/>
          </a:prstGeom>
          <a:solidFill>
            <a:schemeClr val="bg1">
              <a:lumMod val="50000"/>
            </a:schemeClr>
          </a:solidFill>
        </p:spPr>
        <p:txBody>
          <a:bodyPr wrap="none" rtlCol="0">
            <a:spAutoFit/>
          </a:bodyPr>
          <a:lstStyle/>
          <a:p>
            <a:r>
              <a:rPr lang="en-US" dirty="0">
                <a:solidFill>
                  <a:schemeClr val="bg1"/>
                </a:solidFill>
                <a:sym typeface="Symbol" panose="05050102010706020507" pitchFamily="18" charset="2"/>
              </a:rPr>
              <a:t></a:t>
            </a:r>
            <a:r>
              <a:rPr lang="en-US" baseline="-25000" dirty="0">
                <a:solidFill>
                  <a:schemeClr val="bg1"/>
                </a:solidFill>
                <a:sym typeface="Symbol" panose="05050102010706020507" pitchFamily="18" charset="2"/>
              </a:rPr>
              <a:t>2</a:t>
            </a:r>
            <a:endParaRPr lang="en-US" baseline="-25000" dirty="0">
              <a:solidFill>
                <a:schemeClr val="bg1"/>
              </a:solidFill>
            </a:endParaRPr>
          </a:p>
        </p:txBody>
      </p:sp>
      <p:sp>
        <p:nvSpPr>
          <p:cNvPr id="14" name="CaixaDeTexto 13">
            <a:extLst>
              <a:ext uri="{FF2B5EF4-FFF2-40B4-BE49-F238E27FC236}">
                <a16:creationId xmlns:a16="http://schemas.microsoft.com/office/drawing/2014/main" id="{49D399C9-7318-0FFB-5C7F-817864E11B43}"/>
              </a:ext>
            </a:extLst>
          </p:cNvPr>
          <p:cNvSpPr txBox="1"/>
          <p:nvPr/>
        </p:nvSpPr>
        <p:spPr>
          <a:xfrm>
            <a:off x="1594702" y="237240"/>
            <a:ext cx="409086" cy="369332"/>
          </a:xfrm>
          <a:prstGeom prst="rect">
            <a:avLst/>
          </a:prstGeom>
          <a:solidFill>
            <a:schemeClr val="bg1">
              <a:lumMod val="50000"/>
            </a:schemeClr>
          </a:solidFill>
        </p:spPr>
        <p:txBody>
          <a:bodyPr wrap="none" rtlCol="0">
            <a:spAutoFit/>
          </a:bodyPr>
          <a:lstStyle/>
          <a:p>
            <a:r>
              <a:rPr lang="en-US" dirty="0">
                <a:solidFill>
                  <a:schemeClr val="bg1"/>
                </a:solidFill>
                <a:sym typeface="Symbol" panose="05050102010706020507" pitchFamily="18" charset="2"/>
              </a:rPr>
              <a:t></a:t>
            </a:r>
            <a:r>
              <a:rPr lang="en-US" baseline="-25000" dirty="0">
                <a:solidFill>
                  <a:schemeClr val="bg1"/>
                </a:solidFill>
                <a:sym typeface="Symbol" panose="05050102010706020507" pitchFamily="18" charset="2"/>
              </a:rPr>
              <a:t>3</a:t>
            </a:r>
            <a:endParaRPr lang="en-US" baseline="-25000" dirty="0">
              <a:solidFill>
                <a:schemeClr val="bg1"/>
              </a:solidFill>
            </a:endParaRPr>
          </a:p>
        </p:txBody>
      </p:sp>
      <p:sp>
        <p:nvSpPr>
          <p:cNvPr id="17" name="CaixaDeTexto 16">
            <a:extLst>
              <a:ext uri="{FF2B5EF4-FFF2-40B4-BE49-F238E27FC236}">
                <a16:creationId xmlns:a16="http://schemas.microsoft.com/office/drawing/2014/main" id="{72EF3264-9B20-CE64-D5E2-A0CB4D103A57}"/>
              </a:ext>
            </a:extLst>
          </p:cNvPr>
          <p:cNvSpPr txBox="1"/>
          <p:nvPr/>
        </p:nvSpPr>
        <p:spPr>
          <a:xfrm>
            <a:off x="2234153" y="4204355"/>
            <a:ext cx="4657627" cy="2308324"/>
          </a:xfrm>
          <a:prstGeom prst="rect">
            <a:avLst/>
          </a:prstGeom>
          <a:solidFill>
            <a:schemeClr val="bg1"/>
          </a:solidFill>
        </p:spPr>
        <p:txBody>
          <a:bodyPr wrap="square" rtlCol="0">
            <a:spAutoFit/>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18" name="CaixaDeTexto 17">
            <a:extLst>
              <a:ext uri="{FF2B5EF4-FFF2-40B4-BE49-F238E27FC236}">
                <a16:creationId xmlns:a16="http://schemas.microsoft.com/office/drawing/2014/main" id="{5564BF78-6451-EA7B-4913-731E95B1ADBB}"/>
              </a:ext>
            </a:extLst>
          </p:cNvPr>
          <p:cNvSpPr txBox="1"/>
          <p:nvPr/>
        </p:nvSpPr>
        <p:spPr>
          <a:xfrm>
            <a:off x="1187777" y="5882326"/>
            <a:ext cx="306494" cy="369332"/>
          </a:xfrm>
          <a:prstGeom prst="rect">
            <a:avLst/>
          </a:prstGeom>
          <a:solidFill>
            <a:schemeClr val="bg1">
              <a:lumMod val="50000"/>
            </a:schemeClr>
          </a:solidFill>
        </p:spPr>
        <p:txBody>
          <a:bodyPr wrap="none" rtlCol="0">
            <a:spAutoFit/>
          </a:bodyPr>
          <a:lstStyle/>
          <a:p>
            <a:r>
              <a:rPr lang="en-US" dirty="0">
                <a:solidFill>
                  <a:schemeClr val="bg1"/>
                </a:solidFill>
              </a:rPr>
              <a:t>d</a:t>
            </a:r>
          </a:p>
        </p:txBody>
      </p:sp>
      <p:sp>
        <p:nvSpPr>
          <p:cNvPr id="19" name="CaixaDeTexto 18">
            <a:extLst>
              <a:ext uri="{FF2B5EF4-FFF2-40B4-BE49-F238E27FC236}">
                <a16:creationId xmlns:a16="http://schemas.microsoft.com/office/drawing/2014/main" id="{DBED1B05-E0D6-AE75-4A37-0097E3BBC547}"/>
              </a:ext>
            </a:extLst>
          </p:cNvPr>
          <p:cNvSpPr txBox="1"/>
          <p:nvPr/>
        </p:nvSpPr>
        <p:spPr>
          <a:xfrm>
            <a:off x="6317530" y="3630891"/>
            <a:ext cx="351378" cy="369332"/>
          </a:xfrm>
          <a:prstGeom prst="rect">
            <a:avLst/>
          </a:prstGeom>
          <a:solidFill>
            <a:schemeClr val="bg1">
              <a:lumMod val="50000"/>
            </a:schemeClr>
          </a:solidFill>
        </p:spPr>
        <p:txBody>
          <a:bodyPr wrap="none" rtlCol="0">
            <a:spAutoFit/>
          </a:bodyPr>
          <a:lstStyle/>
          <a:p>
            <a:r>
              <a:rPr lang="en-US" i="1" dirty="0">
                <a:solidFill>
                  <a:schemeClr val="bg1"/>
                </a:solidFill>
                <a:latin typeface="Times New Roman" panose="02020603050405020304" pitchFamily="18" charset="0"/>
                <a:cs typeface="Times New Roman" panose="02020603050405020304" pitchFamily="18" charset="0"/>
              </a:rPr>
              <a:t>m</a:t>
            </a:r>
          </a:p>
        </p:txBody>
      </p:sp>
      <p:sp>
        <p:nvSpPr>
          <p:cNvPr id="20" name="CaixaDeTexto 19">
            <a:extLst>
              <a:ext uri="{FF2B5EF4-FFF2-40B4-BE49-F238E27FC236}">
                <a16:creationId xmlns:a16="http://schemas.microsoft.com/office/drawing/2014/main" id="{C88A0115-8632-AB68-2448-083F0D378567}"/>
              </a:ext>
            </a:extLst>
          </p:cNvPr>
          <p:cNvSpPr txBox="1"/>
          <p:nvPr/>
        </p:nvSpPr>
        <p:spPr>
          <a:xfrm>
            <a:off x="6939698" y="2933307"/>
            <a:ext cx="5252301" cy="3730252"/>
          </a:xfrm>
          <a:prstGeom prst="rect">
            <a:avLst/>
          </a:prstGeom>
          <a:solidFill>
            <a:schemeClr val="bg1"/>
          </a:solidFill>
        </p:spPr>
        <p:txBody>
          <a:bodyPr wrap="square" rtlCol="0">
            <a:spAutoFit/>
          </a:bodyPr>
          <a:lstStyle/>
          <a:p>
            <a:pPr>
              <a:lnSpc>
                <a:spcPct val="120000"/>
              </a:lnSpc>
            </a:pPr>
            <a:r>
              <a:rPr lang="en-US" dirty="0">
                <a:latin typeface="Arial" panose="020B0604020202020204" pitchFamily="34" charset="0"/>
                <a:cs typeface="Arial" panose="020B0604020202020204" pitchFamily="34" charset="0"/>
                <a:sym typeface="Symbol" panose="05050102010706020507" pitchFamily="18" charset="2"/>
              </a:rPr>
              <a:t>Tracks </a:t>
            </a:r>
            <a:r>
              <a:rPr lang="en-US" baseline="-25000" dirty="0">
                <a:latin typeface="Arial" panose="020B0604020202020204" pitchFamily="34" charset="0"/>
                <a:cs typeface="Arial" panose="020B0604020202020204" pitchFamily="34" charset="0"/>
                <a:sym typeface="Symbol" panose="05050102010706020507" pitchFamily="18" charset="2"/>
              </a:rPr>
              <a:t>1, </a:t>
            </a:r>
            <a:r>
              <a:rPr lang="en-US" dirty="0">
                <a:latin typeface="Arial" panose="020B0604020202020204" pitchFamily="34" charset="0"/>
                <a:cs typeface="Arial" panose="020B0604020202020204" pitchFamily="34" charset="0"/>
                <a:sym typeface="Symbol" panose="05050102010706020507" pitchFamily="18" charset="2"/>
              </a:rPr>
              <a:t></a:t>
            </a:r>
            <a:r>
              <a:rPr lang="en-US" baseline="-25000" dirty="0">
                <a:latin typeface="Arial" panose="020B0604020202020204" pitchFamily="34" charset="0"/>
                <a:cs typeface="Arial" panose="020B0604020202020204" pitchFamily="34" charset="0"/>
                <a:sym typeface="Symbol" panose="05050102010706020507" pitchFamily="18" charset="2"/>
              </a:rPr>
              <a:t>2</a:t>
            </a:r>
            <a:r>
              <a:rPr lang="en-US" dirty="0">
                <a:latin typeface="Arial" panose="020B0604020202020204" pitchFamily="34" charset="0"/>
                <a:cs typeface="Arial" panose="020B0604020202020204" pitchFamily="34" charset="0"/>
                <a:sym typeface="Symbol" panose="05050102010706020507" pitchFamily="18" charset="2"/>
              </a:rPr>
              <a:t> and </a:t>
            </a:r>
            <a:r>
              <a:rPr lang="en-US" baseline="-25000" dirty="0">
                <a:latin typeface="Arial" panose="020B0604020202020204" pitchFamily="34" charset="0"/>
                <a:cs typeface="Arial" panose="020B0604020202020204" pitchFamily="34" charset="0"/>
                <a:sym typeface="Symbol" panose="05050102010706020507" pitchFamily="18" charset="2"/>
              </a:rPr>
              <a:t>3  </a:t>
            </a:r>
            <a:r>
              <a:rPr lang="en-US" dirty="0">
                <a:latin typeface="Arial" panose="020B0604020202020204" pitchFamily="34" charset="0"/>
                <a:cs typeface="Arial" panose="020B0604020202020204" pitchFamily="34" charset="0"/>
                <a:sym typeface="Symbol" panose="05050102010706020507" pitchFamily="18" charset="2"/>
              </a:rPr>
              <a:t>end in the emulsion; </a:t>
            </a:r>
            <a:r>
              <a:rPr lang="en-US" baseline="-25000" dirty="0">
                <a:latin typeface="Arial" panose="020B0604020202020204" pitchFamily="34" charset="0"/>
                <a:cs typeface="Arial" panose="020B0604020202020204" pitchFamily="34" charset="0"/>
                <a:sym typeface="Symbol" panose="05050102010706020507" pitchFamily="18" charset="2"/>
              </a:rPr>
              <a:t>1</a:t>
            </a:r>
            <a:r>
              <a:rPr lang="en-US" dirty="0">
                <a:latin typeface="Arial" panose="020B0604020202020204" pitchFamily="34" charset="0"/>
                <a:cs typeface="Arial" panose="020B0604020202020204" pitchFamily="34" charset="0"/>
                <a:sym typeface="Symbol" panose="05050102010706020507" pitchFamily="18" charset="2"/>
              </a:rPr>
              <a:t> and </a:t>
            </a:r>
            <a:r>
              <a:rPr lang="en-US" baseline="-25000" dirty="0">
                <a:latin typeface="Arial" panose="020B0604020202020204" pitchFamily="34" charset="0"/>
                <a:cs typeface="Arial" panose="020B0604020202020204" pitchFamily="34" charset="0"/>
                <a:sym typeface="Symbol" panose="05050102010706020507" pitchFamily="18" charset="2"/>
              </a:rPr>
              <a:t>2 </a:t>
            </a:r>
            <a:r>
              <a:rPr lang="en-US" dirty="0">
                <a:latin typeface="Arial" panose="020B0604020202020204" pitchFamily="34" charset="0"/>
                <a:cs typeface="Arial" panose="020B0604020202020204" pitchFamily="34" charset="0"/>
                <a:sym typeface="Symbol" panose="05050102010706020507" pitchFamily="18" charset="2"/>
              </a:rPr>
              <a:t>were certainly produced by  particles, and grain counting shows that </a:t>
            </a:r>
            <a:r>
              <a:rPr lang="en-US" baseline="-25000" dirty="0">
                <a:latin typeface="Arial" panose="020B0604020202020204" pitchFamily="34" charset="0"/>
                <a:cs typeface="Arial" panose="020B0604020202020204" pitchFamily="34" charset="0"/>
                <a:sym typeface="Symbol" panose="05050102010706020507" pitchFamily="18" charset="2"/>
              </a:rPr>
              <a:t>3 </a:t>
            </a:r>
            <a:r>
              <a:rPr lang="en-US" dirty="0">
                <a:latin typeface="Arial" panose="020B0604020202020204" pitchFamily="34" charset="0"/>
                <a:cs typeface="Arial" panose="020B0604020202020204" pitchFamily="34" charset="0"/>
                <a:sym typeface="Symbol" panose="05050102010706020507" pitchFamily="18" charset="2"/>
              </a:rPr>
              <a:t>is due to a proton. Grain counting of the track d, which passes out of the emulsion, indicates that if a proton produced it, the initial energy of the particle was about 15 MeV.</a:t>
            </a:r>
          </a:p>
          <a:p>
            <a:pPr>
              <a:lnSpc>
                <a:spcPct val="120000"/>
              </a:lnSpc>
            </a:pPr>
            <a:r>
              <a:rPr lang="en-US" dirty="0">
                <a:latin typeface="Arial" panose="020B0604020202020204" pitchFamily="34" charset="0"/>
                <a:cs typeface="Arial" panose="020B0604020202020204" pitchFamily="34" charset="0"/>
                <a:sym typeface="Symbol" panose="05050102010706020507" pitchFamily="18" charset="2"/>
              </a:rPr>
              <a:t>The minimum mass </a:t>
            </a:r>
            <a:r>
              <a:rPr lang="en-US" i="1" dirty="0">
                <a:latin typeface="Times New Roman" panose="02020603050405020304" pitchFamily="18" charset="0"/>
                <a:cs typeface="Times New Roman" panose="02020603050405020304" pitchFamily="18" charset="0"/>
                <a:sym typeface="Symbol" panose="05050102010706020507" pitchFamily="18" charset="2"/>
              </a:rPr>
              <a:t>m </a:t>
            </a:r>
            <a:r>
              <a:rPr lang="en-US" dirty="0">
                <a:latin typeface="Arial" panose="020B0604020202020204" pitchFamily="34" charset="0"/>
                <a:cs typeface="Arial" panose="020B0604020202020204" pitchFamily="34" charset="0"/>
                <a:sym typeface="Symbol" panose="05050102010706020507" pitchFamily="18" charset="2"/>
              </a:rPr>
              <a:t>of the primary meson obtained from energy conservation and grain counting is </a:t>
            </a:r>
            <a:r>
              <a:rPr lang="en-US" sz="2000" b="1" dirty="0">
                <a:solidFill>
                  <a:srgbClr val="C00000"/>
                </a:solidFill>
                <a:latin typeface="Times New Roman" panose="02020603050405020304" pitchFamily="18" charset="0"/>
                <a:cs typeface="Times New Roman" panose="02020603050405020304" pitchFamily="18" charset="0"/>
                <a:sym typeface="Symbol" panose="05050102010706020507" pitchFamily="18" charset="2"/>
              </a:rPr>
              <a:t>240</a:t>
            </a:r>
            <a:r>
              <a:rPr lang="en-US" sz="2000" b="1" i="1" dirty="0">
                <a:solidFill>
                  <a:srgbClr val="C00000"/>
                </a:solidFill>
                <a:latin typeface="Times New Roman" panose="02020603050405020304" pitchFamily="18" charset="0"/>
                <a:cs typeface="Times New Roman" panose="02020603050405020304" pitchFamily="18" charset="0"/>
                <a:sym typeface="Symbol" panose="05050102010706020507" pitchFamily="18" charset="2"/>
              </a:rPr>
              <a:t>m</a:t>
            </a:r>
            <a:r>
              <a:rPr lang="en-US" sz="2000" b="1" i="1" baseline="-25000" dirty="0">
                <a:solidFill>
                  <a:srgbClr val="C00000"/>
                </a:solidFill>
                <a:latin typeface="Times New Roman" panose="02020603050405020304" pitchFamily="18" charset="0"/>
                <a:cs typeface="Times New Roman" panose="02020603050405020304" pitchFamily="18" charset="0"/>
                <a:sym typeface="Symbol" panose="05050102010706020507" pitchFamily="18" charset="2"/>
              </a:rPr>
              <a:t>e </a:t>
            </a:r>
            <a:r>
              <a:rPr lang="en-US" sz="2000" b="1" i="1" dirty="0">
                <a:solidFill>
                  <a:srgbClr val="C00000"/>
                </a:solidFill>
                <a:latin typeface="Times New Roman" panose="02020603050405020304" pitchFamily="18" charset="0"/>
                <a:cs typeface="Times New Roman" panose="02020603050405020304" pitchFamily="18" charset="0"/>
                <a:sym typeface="Symbol" panose="05050102010706020507" pitchFamily="18" charset="2"/>
              </a:rPr>
              <a:t>.</a:t>
            </a:r>
            <a:r>
              <a:rPr lang="en-US" sz="2000" b="1" i="1" baseline="-25000" dirty="0">
                <a:solidFill>
                  <a:srgbClr val="C00000"/>
                </a:solidFill>
                <a:latin typeface="Times New Roman" panose="02020603050405020304" pitchFamily="18" charset="0"/>
                <a:cs typeface="Times New Roman" panose="02020603050405020304" pitchFamily="18" charset="0"/>
                <a:sym typeface="Symbol" panose="05050102010706020507" pitchFamily="18" charset="2"/>
              </a:rPr>
              <a:t> </a:t>
            </a:r>
            <a:endParaRPr lang="en-US" sz="2000" b="1" i="1" dirty="0">
              <a:solidFill>
                <a:srgbClr val="C00000"/>
              </a:solidFill>
              <a:latin typeface="Times New Roman" panose="02020603050405020304" pitchFamily="18" charset="0"/>
              <a:cs typeface="Times New Roman" panose="02020603050405020304" pitchFamily="18" charset="0"/>
            </a:endParaRPr>
          </a:p>
          <a:p>
            <a:endParaRPr lang="en-US" dirty="0"/>
          </a:p>
        </p:txBody>
      </p:sp>
      <p:cxnSp>
        <p:nvCxnSpPr>
          <p:cNvPr id="2" name="Conector de Seta Reta 1">
            <a:extLst>
              <a:ext uri="{FF2B5EF4-FFF2-40B4-BE49-F238E27FC236}">
                <a16:creationId xmlns:a16="http://schemas.microsoft.com/office/drawing/2014/main" id="{01BAC17A-4FEF-0774-4EC6-999279036B64}"/>
              </a:ext>
            </a:extLst>
          </p:cNvPr>
          <p:cNvCxnSpPr>
            <a:cxnSpLocks/>
          </p:cNvCxnSpPr>
          <p:nvPr/>
        </p:nvCxnSpPr>
        <p:spPr>
          <a:xfrm flipH="1" flipV="1">
            <a:off x="5305425" y="2562225"/>
            <a:ext cx="685800" cy="333375"/>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6" name="Conector de Seta Reta 5">
            <a:extLst>
              <a:ext uri="{FF2B5EF4-FFF2-40B4-BE49-F238E27FC236}">
                <a16:creationId xmlns:a16="http://schemas.microsoft.com/office/drawing/2014/main" id="{A88BDBA3-8B39-BC6D-FFCD-81B62B4F6EAF}"/>
              </a:ext>
            </a:extLst>
          </p:cNvPr>
          <p:cNvCxnSpPr>
            <a:cxnSpLocks/>
          </p:cNvCxnSpPr>
          <p:nvPr/>
        </p:nvCxnSpPr>
        <p:spPr>
          <a:xfrm flipV="1">
            <a:off x="1487766" y="1285875"/>
            <a:ext cx="283884" cy="400050"/>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ector de Seta Reta 14">
            <a:extLst>
              <a:ext uri="{FF2B5EF4-FFF2-40B4-BE49-F238E27FC236}">
                <a16:creationId xmlns:a16="http://schemas.microsoft.com/office/drawing/2014/main" id="{3F30B389-C3CD-7D20-7469-FCDB0D0C17D1}"/>
              </a:ext>
            </a:extLst>
          </p:cNvPr>
          <p:cNvCxnSpPr>
            <a:cxnSpLocks/>
          </p:cNvCxnSpPr>
          <p:nvPr/>
        </p:nvCxnSpPr>
        <p:spPr>
          <a:xfrm flipV="1">
            <a:off x="1402041" y="581025"/>
            <a:ext cx="74334" cy="485775"/>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ector de Seta Reta 20">
            <a:extLst>
              <a:ext uri="{FF2B5EF4-FFF2-40B4-BE49-F238E27FC236}">
                <a16:creationId xmlns:a16="http://schemas.microsoft.com/office/drawing/2014/main" id="{DEFA8013-936E-4A3D-9340-A13A93DDE0B6}"/>
              </a:ext>
            </a:extLst>
          </p:cNvPr>
          <p:cNvCxnSpPr>
            <a:cxnSpLocks/>
          </p:cNvCxnSpPr>
          <p:nvPr/>
        </p:nvCxnSpPr>
        <p:spPr>
          <a:xfrm flipH="1" flipV="1">
            <a:off x="962025" y="904875"/>
            <a:ext cx="104775" cy="542925"/>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ector de Seta Reta 24">
            <a:extLst>
              <a:ext uri="{FF2B5EF4-FFF2-40B4-BE49-F238E27FC236}">
                <a16:creationId xmlns:a16="http://schemas.microsoft.com/office/drawing/2014/main" id="{44ADD0B2-DDA0-6C03-E50E-5D744B6D8816}"/>
              </a:ext>
            </a:extLst>
          </p:cNvPr>
          <p:cNvCxnSpPr>
            <a:cxnSpLocks/>
          </p:cNvCxnSpPr>
          <p:nvPr/>
        </p:nvCxnSpPr>
        <p:spPr>
          <a:xfrm>
            <a:off x="1076325" y="2333625"/>
            <a:ext cx="0" cy="809625"/>
          </a:xfrm>
          <a:prstGeom prst="straightConnector1">
            <a:avLst/>
          </a:prstGeom>
          <a:ln w="38100">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8" name="Espaço Reservado para Número de Slide 3">
            <a:extLst>
              <a:ext uri="{FF2B5EF4-FFF2-40B4-BE49-F238E27FC236}">
                <a16:creationId xmlns:a16="http://schemas.microsoft.com/office/drawing/2014/main" id="{3EFDD0A2-61A7-96CA-AFB6-3EB8A0EA49C7}"/>
              </a:ext>
            </a:extLst>
          </p:cNvPr>
          <p:cNvSpPr txBox="1">
            <a:spLocks/>
          </p:cNvSpPr>
          <p:nvPr/>
        </p:nvSpPr>
        <p:spPr>
          <a:xfrm>
            <a:off x="9448800" y="630003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6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F0469B45-E903-4573-A216-0BD6694B90F6}" type="slidenum">
              <a:rPr lang="pt-BR" sz="2000" smtClean="0">
                <a:latin typeface="Arial" panose="020B0604020202020204" pitchFamily="34" charset="0"/>
                <a:cs typeface="Arial" panose="020B0604020202020204" pitchFamily="34" charset="0"/>
              </a:rPr>
              <a:pPr/>
              <a:t>40</a:t>
            </a:fld>
            <a:endParaRPr lang="pt-BR"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052459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ítulo 11">
            <a:extLst>
              <a:ext uri="{FF2B5EF4-FFF2-40B4-BE49-F238E27FC236}">
                <a16:creationId xmlns:a16="http://schemas.microsoft.com/office/drawing/2014/main" id="{8532C55C-EF08-38AE-0B14-241E7D297E1B}"/>
              </a:ext>
            </a:extLst>
          </p:cNvPr>
          <p:cNvSpPr>
            <a:spLocks noGrp="1"/>
          </p:cNvSpPr>
          <p:nvPr>
            <p:ph type="title"/>
          </p:nvPr>
        </p:nvSpPr>
        <p:spPr/>
        <p:txBody>
          <a:bodyPr>
            <a:normAutofit/>
          </a:bodyPr>
          <a:lstStyle/>
          <a:p>
            <a:r>
              <a:rPr lang="en-US" sz="3600" b="1" noProof="0" dirty="0"/>
              <a:t>Possible existence of mesons of different mass</a:t>
            </a:r>
          </a:p>
        </p:txBody>
      </p:sp>
      <p:sp>
        <p:nvSpPr>
          <p:cNvPr id="4" name="Espaço Reservado para Número de Slide 3">
            <a:extLst>
              <a:ext uri="{FF2B5EF4-FFF2-40B4-BE49-F238E27FC236}">
                <a16:creationId xmlns:a16="http://schemas.microsoft.com/office/drawing/2014/main" id="{6ADD5DCB-FBCA-E890-5E2A-74B90208AA68}"/>
              </a:ext>
            </a:extLst>
          </p:cNvPr>
          <p:cNvSpPr>
            <a:spLocks noGrp="1"/>
          </p:cNvSpPr>
          <p:nvPr>
            <p:ph type="sldNum" sz="quarter" idx="12"/>
          </p:nvPr>
        </p:nvSpPr>
        <p:spPr>
          <a:xfrm>
            <a:off x="9448800" y="6289037"/>
            <a:ext cx="2743200" cy="365125"/>
          </a:xfrm>
        </p:spPr>
        <p:txBody>
          <a:bodyPr anchor="ctr">
            <a:noAutofit/>
          </a:bodyPr>
          <a:lstStyle/>
          <a:p>
            <a:fld id="{F0469B45-E903-4573-A216-0BD6694B90F6}" type="slidenum">
              <a:rPr lang="en-US" sz="2000" noProof="0" smtClean="0">
                <a:latin typeface="Arial" panose="020B0604020202020204" pitchFamily="34" charset="0"/>
                <a:cs typeface="Arial" panose="020B0604020202020204" pitchFamily="34" charset="0"/>
              </a:rPr>
              <a:pPr/>
              <a:t>41</a:t>
            </a:fld>
            <a:endParaRPr lang="en-US" sz="2000" noProof="0" dirty="0">
              <a:latin typeface="Arial" panose="020B0604020202020204" pitchFamily="34" charset="0"/>
              <a:cs typeface="Arial" panose="020B0604020202020204" pitchFamily="34" charset="0"/>
            </a:endParaRPr>
          </a:p>
        </p:txBody>
      </p:sp>
      <p:pic>
        <p:nvPicPr>
          <p:cNvPr id="9" name="Imagem 8">
            <a:extLst>
              <a:ext uri="{FF2B5EF4-FFF2-40B4-BE49-F238E27FC236}">
                <a16:creationId xmlns:a16="http://schemas.microsoft.com/office/drawing/2014/main" id="{84E36A18-9D88-54BB-2405-56DBF7C30452}"/>
              </a:ext>
            </a:extLst>
          </p:cNvPr>
          <p:cNvPicPr>
            <a:picLocks noChangeAspect="1"/>
          </p:cNvPicPr>
          <p:nvPr/>
        </p:nvPicPr>
        <p:blipFill>
          <a:blip r:embed="rId2"/>
          <a:stretch>
            <a:fillRect/>
          </a:stretch>
        </p:blipFill>
        <p:spPr>
          <a:xfrm>
            <a:off x="4478605" y="2221551"/>
            <a:ext cx="7307170" cy="4351338"/>
          </a:xfrm>
          <a:prstGeom prst="rect">
            <a:avLst/>
          </a:prstGeom>
          <a:noFill/>
        </p:spPr>
      </p:pic>
      <p:sp>
        <p:nvSpPr>
          <p:cNvPr id="2" name="CaixaDeTexto 1">
            <a:extLst>
              <a:ext uri="{FF2B5EF4-FFF2-40B4-BE49-F238E27FC236}">
                <a16:creationId xmlns:a16="http://schemas.microsoft.com/office/drawing/2014/main" id="{ECD4C213-7FEF-781B-8585-93A1F6DF5064}"/>
              </a:ext>
            </a:extLst>
          </p:cNvPr>
          <p:cNvSpPr txBox="1"/>
          <p:nvPr/>
        </p:nvSpPr>
        <p:spPr>
          <a:xfrm>
            <a:off x="0" y="1453298"/>
            <a:ext cx="4629149" cy="1754326"/>
          </a:xfrm>
          <a:prstGeom prst="rect">
            <a:avLst/>
          </a:prstGeom>
          <a:noFill/>
        </p:spPr>
        <p:txBody>
          <a:bodyPr wrap="square" rtlCol="0">
            <a:spAutoFit/>
          </a:bodyPr>
          <a:lstStyle/>
          <a:p>
            <a:r>
              <a:rPr lang="en-US" noProof="0" dirty="0">
                <a:latin typeface="Arial" panose="020B0604020202020204" pitchFamily="34" charset="0"/>
                <a:cs typeface="Arial" panose="020B0604020202020204" pitchFamily="34" charset="0"/>
              </a:rPr>
              <a:t>“Observations on the tracks of slow mesons in photographic emulsions” - </a:t>
            </a:r>
            <a:r>
              <a:rPr lang="en-US" b="1" noProof="0" dirty="0">
                <a:latin typeface="Arial" panose="020B0604020202020204" pitchFamily="34" charset="0"/>
                <a:cs typeface="Arial" panose="020B0604020202020204" pitchFamily="34" charset="0"/>
              </a:rPr>
              <a:t>Part 1: Existence of Mesons of Different </a:t>
            </a:r>
            <a:r>
              <a:rPr lang="en-US" b="1" dirty="0">
                <a:latin typeface="Arial" panose="020B0604020202020204" pitchFamily="34" charset="0"/>
                <a:cs typeface="Arial" panose="020B0604020202020204" pitchFamily="34" charset="0"/>
              </a:rPr>
              <a:t>Mass -</a:t>
            </a:r>
            <a:r>
              <a:rPr lang="en-US" b="1" noProof="0" dirty="0">
                <a:latin typeface="Arial" panose="020B0604020202020204" pitchFamily="34" charset="0"/>
                <a:cs typeface="Arial" panose="020B0604020202020204" pitchFamily="34" charset="0"/>
              </a:rPr>
              <a:t> </a:t>
            </a:r>
            <a:r>
              <a:rPr lang="en-US" noProof="0" dirty="0">
                <a:latin typeface="Arial" panose="020B0604020202020204" pitchFamily="34" charset="0"/>
                <a:cs typeface="Arial" panose="020B0604020202020204" pitchFamily="34" charset="0"/>
              </a:rPr>
              <a:t>C.M.G. Lattes, G.P.S. Occhialini and C.F. Powell, in Nature 160 </a:t>
            </a:r>
            <a:r>
              <a:rPr lang="en-US" noProof="0" dirty="0">
                <a:solidFill>
                  <a:srgbClr val="FF0000"/>
                </a:solidFill>
                <a:latin typeface="Arial" panose="020B0604020202020204" pitchFamily="34" charset="0"/>
                <a:cs typeface="Arial" panose="020B0604020202020204" pitchFamily="34" charset="0"/>
              </a:rPr>
              <a:t>(October 4, 1947) </a:t>
            </a:r>
            <a:r>
              <a:rPr lang="en-US" noProof="0" dirty="0">
                <a:latin typeface="Arial" panose="020B0604020202020204" pitchFamily="34" charset="0"/>
                <a:cs typeface="Arial" panose="020B0604020202020204" pitchFamily="34" charset="0"/>
              </a:rPr>
              <a:t>486.</a:t>
            </a:r>
          </a:p>
        </p:txBody>
      </p:sp>
    </p:spTree>
    <p:extLst>
      <p:ext uri="{BB962C8B-B14F-4D97-AF65-F5344CB8AC3E}">
        <p14:creationId xmlns:p14="http://schemas.microsoft.com/office/powerpoint/2010/main" val="113080346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32979B77-0795-D663-96A3-3EA59B641963}"/>
              </a:ext>
            </a:extLst>
          </p:cNvPr>
          <p:cNvSpPr txBox="1"/>
          <p:nvPr/>
        </p:nvSpPr>
        <p:spPr>
          <a:xfrm>
            <a:off x="359790" y="1019906"/>
            <a:ext cx="11472420" cy="5442516"/>
          </a:xfrm>
          <a:prstGeom prst="rect">
            <a:avLst/>
          </a:prstGeom>
          <a:solidFill>
            <a:schemeClr val="bg1"/>
          </a:solidFill>
        </p:spPr>
        <p:txBody>
          <a:bodyPr wrap="square" rtlCol="0">
            <a:spAutoFit/>
          </a:bodyPr>
          <a:lstStyle/>
          <a:p>
            <a:pPr>
              <a:lnSpc>
                <a:spcPct val="150000"/>
              </a:lnSpc>
            </a:pPr>
            <a:r>
              <a:rPr lang="en-US" noProof="0" dirty="0">
                <a:latin typeface="Arial" panose="020B0604020202020204" pitchFamily="34" charset="0"/>
                <a:cs typeface="Arial" panose="020B0604020202020204" pitchFamily="34" charset="0"/>
              </a:rPr>
              <a:t>The first observed production of slow </a:t>
            </a:r>
            <a:r>
              <a:rPr lang="en-US" noProof="0" dirty="0">
                <a:latin typeface="Arial" panose="020B0604020202020204" pitchFamily="34" charset="0"/>
                <a:cs typeface="Arial" panose="020B0604020202020204" pitchFamily="34" charset="0"/>
                <a:sym typeface="Symbol" panose="05050102010706020507" pitchFamily="18" charset="2"/>
              </a:rPr>
              <a:t></a:t>
            </a:r>
            <a:r>
              <a:rPr lang="en-US" noProof="0" dirty="0">
                <a:latin typeface="Arial" panose="020B0604020202020204" pitchFamily="34" charset="0"/>
                <a:cs typeface="Arial" panose="020B0604020202020204" pitchFamily="34" charset="0"/>
              </a:rPr>
              <a:t> in nuclear disintegration in photographic emulsion (1947) gave support for the view that</a:t>
            </a:r>
          </a:p>
          <a:p>
            <a:pPr marL="742950" lvl="1" indent="-285750">
              <a:lnSpc>
                <a:spcPct val="150000"/>
              </a:lnSpc>
              <a:buSzPct val="150000"/>
              <a:buFont typeface="Arial" panose="020B0604020202020204" pitchFamily="34" charset="0"/>
              <a:buChar char="•"/>
            </a:pPr>
            <a:r>
              <a:rPr lang="en-US" noProof="0" dirty="0">
                <a:latin typeface="Arial" panose="020B0604020202020204" pitchFamily="34" charset="0"/>
                <a:cs typeface="Arial" panose="020B0604020202020204" pitchFamily="34" charset="0"/>
              </a:rPr>
              <a:t>The particles interact strongly with nucleons, </a:t>
            </a:r>
          </a:p>
          <a:p>
            <a:pPr marL="742950" lvl="1" indent="-285750">
              <a:lnSpc>
                <a:spcPct val="150000"/>
              </a:lnSpc>
              <a:buSzPct val="150000"/>
              <a:buFont typeface="Arial" panose="020B0604020202020204" pitchFamily="34" charset="0"/>
              <a:buChar char="•"/>
            </a:pPr>
            <a:r>
              <a:rPr lang="en-US" noProof="0" dirty="0">
                <a:latin typeface="Arial" panose="020B0604020202020204" pitchFamily="34" charset="0"/>
                <a:cs typeface="Arial" panose="020B0604020202020204" pitchFamily="34" charset="0"/>
              </a:rPr>
              <a:t>That they are directly produced in nuclear interactions of great energy, </a:t>
            </a:r>
          </a:p>
          <a:p>
            <a:pPr marL="742950" lvl="1" indent="-285750">
              <a:lnSpc>
                <a:spcPct val="150000"/>
              </a:lnSpc>
              <a:buSzPct val="150000"/>
              <a:buFont typeface="Arial" panose="020B0604020202020204" pitchFamily="34" charset="0"/>
              <a:buChar char="•"/>
            </a:pPr>
            <a:r>
              <a:rPr lang="en-US" noProof="0" dirty="0">
                <a:latin typeface="Arial" panose="020B0604020202020204" pitchFamily="34" charset="0"/>
                <a:cs typeface="Arial" panose="020B0604020202020204" pitchFamily="34" charset="0"/>
              </a:rPr>
              <a:t>That, when moving in the atmosphere, they give rise to the weakly interacting muon by decaying    “in-flight”.</a:t>
            </a:r>
          </a:p>
          <a:p>
            <a:pPr>
              <a:lnSpc>
                <a:spcPct val="150000"/>
              </a:lnSpc>
            </a:pPr>
            <a:r>
              <a:rPr lang="en-US" noProof="0" dirty="0">
                <a:latin typeface="Arial" panose="020B0604020202020204" pitchFamily="34" charset="0"/>
                <a:cs typeface="Arial" panose="020B0604020202020204" pitchFamily="34" charset="0"/>
              </a:rPr>
              <a:t>The early examples of the </a:t>
            </a:r>
            <a:r>
              <a:rPr lang="en-US"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creation of pions were all negative particles</a:t>
            </a:r>
            <a:r>
              <a:rPr lang="en-US" noProof="0" dirty="0">
                <a:latin typeface="Arial" panose="020B0604020202020204" pitchFamily="34" charset="0"/>
                <a:cs typeface="Arial" panose="020B0604020202020204" pitchFamily="34" charset="0"/>
              </a:rPr>
              <a:t>. </a:t>
            </a:r>
          </a:p>
          <a:p>
            <a:pPr>
              <a:lnSpc>
                <a:spcPct val="150000"/>
              </a:lnSpc>
            </a:pPr>
            <a:r>
              <a:rPr lang="en-US" noProof="0" dirty="0">
                <a:latin typeface="Arial" panose="020B0604020202020204" pitchFamily="34" charset="0"/>
                <a:cs typeface="Arial" panose="020B0604020202020204" pitchFamily="34" charset="0"/>
              </a:rPr>
              <a:t>In escaping from a nucleus, the positive particles are commonly accelerated by the electrostatic repulsion. Therefore, they rarely appear with low kinetic energy and commonly escape from a thin emulsion before being brought to rest. </a:t>
            </a:r>
          </a:p>
          <a:p>
            <a:pPr>
              <a:lnSpc>
                <a:spcPct val="150000"/>
              </a:lnSpc>
            </a:pPr>
            <a:r>
              <a:rPr lang="en-US" noProof="0" dirty="0">
                <a:latin typeface="Arial" panose="020B0604020202020204" pitchFamily="34" charset="0"/>
                <a:cs typeface="Arial" panose="020B0604020202020204" pitchFamily="34" charset="0"/>
              </a:rPr>
              <a:t>On the other hand, the negative particles must escape from the parent nucleus against the electrostatic attraction. They are therefore frequently emitted with low velocity and reach the end of their range in the emulsion.</a:t>
            </a:r>
          </a:p>
        </p:txBody>
      </p:sp>
      <p:sp>
        <p:nvSpPr>
          <p:cNvPr id="4" name="CaixaDeTexto 3">
            <a:extLst>
              <a:ext uri="{FF2B5EF4-FFF2-40B4-BE49-F238E27FC236}">
                <a16:creationId xmlns:a16="http://schemas.microsoft.com/office/drawing/2014/main" id="{90FD4919-1233-6AC7-0065-355BD9FFA3B9}"/>
              </a:ext>
            </a:extLst>
          </p:cNvPr>
          <p:cNvSpPr txBox="1"/>
          <p:nvPr/>
        </p:nvSpPr>
        <p:spPr>
          <a:xfrm>
            <a:off x="1735671" y="292231"/>
            <a:ext cx="8720657" cy="584775"/>
          </a:xfrm>
          <a:prstGeom prst="rect">
            <a:avLst/>
          </a:prstGeom>
          <a:noFill/>
        </p:spPr>
        <p:txBody>
          <a:bodyPr wrap="none" rtlCol="0">
            <a:spAutoFit/>
          </a:bodyPr>
          <a:lstStyle/>
          <a:p>
            <a:r>
              <a:rPr lang="en-US" sz="3200" b="1" noProof="0" dirty="0">
                <a:latin typeface="Arial" panose="020B0604020202020204" pitchFamily="34" charset="0"/>
                <a:cs typeface="Arial" panose="020B0604020202020204" pitchFamily="34" charset="0"/>
              </a:rPr>
              <a:t>What can we learn from these conclusions?</a:t>
            </a:r>
          </a:p>
        </p:txBody>
      </p:sp>
      <p:sp>
        <p:nvSpPr>
          <p:cNvPr id="2" name="Espaço Reservado para Número de Slide 3">
            <a:extLst>
              <a:ext uri="{FF2B5EF4-FFF2-40B4-BE49-F238E27FC236}">
                <a16:creationId xmlns:a16="http://schemas.microsoft.com/office/drawing/2014/main" id="{4CF61202-7FEE-31DB-6262-7AA01DD43C46}"/>
              </a:ext>
            </a:extLst>
          </p:cNvPr>
          <p:cNvSpPr txBox="1">
            <a:spLocks/>
          </p:cNvSpPr>
          <p:nvPr/>
        </p:nvSpPr>
        <p:spPr>
          <a:xfrm>
            <a:off x="9448800" y="6289037"/>
            <a:ext cx="2743200" cy="365125"/>
          </a:xfrm>
          <a:prstGeom prst="rect">
            <a:avLst/>
          </a:prstGeom>
        </p:spPr>
        <p:txBody>
          <a:bodyPr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F0469B45-E903-4573-A216-0BD6694B90F6}" type="slidenum">
              <a:rPr lang="en-US" sz="2000" smtClean="0">
                <a:latin typeface="Arial" panose="020B0604020202020204" pitchFamily="34" charset="0"/>
                <a:cs typeface="Arial" panose="020B0604020202020204" pitchFamily="34" charset="0"/>
              </a:rPr>
              <a:pPr algn="r"/>
              <a:t>42</a:t>
            </a:fld>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619090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AE2696-6A54-50AD-456C-9E2F282C4754}"/>
              </a:ext>
            </a:extLst>
          </p:cNvPr>
          <p:cNvSpPr>
            <a:spLocks noGrp="1"/>
          </p:cNvSpPr>
          <p:nvPr>
            <p:ph type="title"/>
          </p:nvPr>
        </p:nvSpPr>
        <p:spPr/>
        <p:txBody>
          <a:bodyPr/>
          <a:lstStyle/>
          <a:p>
            <a:r>
              <a:rPr lang="en-US" b="1" noProof="0" dirty="0"/>
              <a:t>The urgency</a:t>
            </a:r>
          </a:p>
        </p:txBody>
      </p:sp>
      <p:sp>
        <p:nvSpPr>
          <p:cNvPr id="3" name="Espaço Reservado para Conteúdo 2">
            <a:extLst>
              <a:ext uri="{FF2B5EF4-FFF2-40B4-BE49-F238E27FC236}">
                <a16:creationId xmlns:a16="http://schemas.microsoft.com/office/drawing/2014/main" id="{79835ED8-3336-AD90-2E43-789E3B54AD24}"/>
              </a:ext>
            </a:extLst>
          </p:cNvPr>
          <p:cNvSpPr>
            <a:spLocks noGrp="1"/>
          </p:cNvSpPr>
          <p:nvPr>
            <p:ph idx="1"/>
          </p:nvPr>
        </p:nvSpPr>
        <p:spPr>
          <a:xfrm>
            <a:off x="838200" y="1559860"/>
            <a:ext cx="10515600" cy="4350748"/>
          </a:xfrm>
        </p:spPr>
        <p:txBody>
          <a:bodyPr>
            <a:normAutofit/>
          </a:bodyPr>
          <a:lstStyle/>
          <a:p>
            <a:pPr>
              <a:lnSpc>
                <a:spcPct val="120000"/>
              </a:lnSpc>
              <a:buSzPct val="150000"/>
            </a:pPr>
            <a:r>
              <a:rPr lang="en-US" sz="2400" noProof="0" dirty="0">
                <a:latin typeface="Arial" panose="020B0604020202020204" pitchFamily="34" charset="0"/>
                <a:cs typeface="Arial" panose="020B0604020202020204" pitchFamily="34" charset="0"/>
              </a:rPr>
              <a:t>At this point, everybody in Powell's group realized the importance of the research they were developing and that obtaining more observations of this </a:t>
            </a:r>
            <a:r>
              <a:rPr lang="en-US" sz="24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fundamental phenomenon </a:t>
            </a:r>
            <a:r>
              <a:rPr lang="en-US" sz="2400" noProof="0" dirty="0">
                <a:latin typeface="Arial" panose="020B0604020202020204" pitchFamily="34" charset="0"/>
                <a:cs typeface="Arial" panose="020B0604020202020204" pitchFamily="34" charset="0"/>
              </a:rPr>
              <a:t>was urgent. Other groups were also doing research on the same subject using cloud chambers and observing secondary particles produced by cosmic rays.</a:t>
            </a:r>
          </a:p>
          <a:p>
            <a:pPr>
              <a:lnSpc>
                <a:spcPct val="120000"/>
              </a:lnSpc>
              <a:buSzPct val="150000"/>
            </a:pPr>
            <a:r>
              <a:rPr lang="en-US" sz="2400" noProof="0" dirty="0">
                <a:latin typeface="Arial" panose="020B0604020202020204" pitchFamily="34" charset="0"/>
                <a:cs typeface="Arial" panose="020B0604020202020204" pitchFamily="34" charset="0"/>
              </a:rPr>
              <a:t>Lattes searched for a higher location to expose the emulsions to cosmic rays and found </a:t>
            </a:r>
            <a:r>
              <a:rPr lang="en-US" sz="2400" b="1"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Mount Chacaltaya </a:t>
            </a:r>
            <a:r>
              <a:rPr lang="en-US" sz="2400" noProof="0" dirty="0">
                <a:latin typeface="Arial" panose="020B0604020202020204" pitchFamily="34" charset="0"/>
                <a:cs typeface="Arial" panose="020B0604020202020204" pitchFamily="34" charset="0"/>
              </a:rPr>
              <a:t>in Bolivia, at 5,500 m, which was reasonably easy to access.</a:t>
            </a:r>
            <a:endParaRPr lang="en-US" noProof="0" dirty="0"/>
          </a:p>
        </p:txBody>
      </p:sp>
      <p:sp>
        <p:nvSpPr>
          <p:cNvPr id="4" name="Espaço Reservado para Número de Slide 3">
            <a:extLst>
              <a:ext uri="{FF2B5EF4-FFF2-40B4-BE49-F238E27FC236}">
                <a16:creationId xmlns:a16="http://schemas.microsoft.com/office/drawing/2014/main" id="{8CC684EB-2383-0CD9-BD8C-BD4C9A2E10FC}"/>
              </a:ext>
            </a:extLst>
          </p:cNvPr>
          <p:cNvSpPr>
            <a:spLocks noGrp="1"/>
          </p:cNvSpPr>
          <p:nvPr>
            <p:ph type="sldNum" sz="quarter" idx="12"/>
          </p:nvPr>
        </p:nvSpPr>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43</a:t>
            </a:fld>
            <a:endParaRPr lang="en-US" sz="20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6421808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03B48AF-2968-4C3F-DFE1-C5DDF20D72C6}"/>
              </a:ext>
            </a:extLst>
          </p:cNvPr>
          <p:cNvSpPr>
            <a:spLocks noGrp="1"/>
          </p:cNvSpPr>
          <p:nvPr>
            <p:ph type="title"/>
          </p:nvPr>
        </p:nvSpPr>
        <p:spPr>
          <a:xfrm>
            <a:off x="84842" y="459394"/>
            <a:ext cx="6862714" cy="1101725"/>
          </a:xfrm>
        </p:spPr>
        <p:txBody>
          <a:bodyPr>
            <a:normAutofit fontScale="90000"/>
          </a:bodyPr>
          <a:lstStyle/>
          <a:p>
            <a:r>
              <a:rPr lang="en-US" sz="3600" b="1" dirty="0"/>
              <a:t>Including the first results from emulsions exposed at Mt. Chacaltaya: </a:t>
            </a:r>
            <a:r>
              <a:rPr lang="en-US" sz="36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panose="05050102010706020507" pitchFamily="18" charset="2"/>
              </a:rPr>
              <a:t>- and -mesons</a:t>
            </a:r>
            <a:endParaRPr lang="en-US" sz="3600" b="1" dirty="0"/>
          </a:p>
        </p:txBody>
      </p:sp>
      <p:sp>
        <p:nvSpPr>
          <p:cNvPr id="4" name="Espaço Reservado para Número de Slide 3">
            <a:extLst>
              <a:ext uri="{FF2B5EF4-FFF2-40B4-BE49-F238E27FC236}">
                <a16:creationId xmlns:a16="http://schemas.microsoft.com/office/drawing/2014/main" id="{E86B0852-D7F8-3975-1CD7-55F30D674B31}"/>
              </a:ext>
            </a:extLst>
          </p:cNvPr>
          <p:cNvSpPr>
            <a:spLocks noGrp="1"/>
          </p:cNvSpPr>
          <p:nvPr>
            <p:ph type="sldNum" sz="quarter" idx="12"/>
          </p:nvPr>
        </p:nvSpPr>
        <p:spPr>
          <a:xfrm>
            <a:off x="568751" y="6147635"/>
            <a:ext cx="2743200" cy="365125"/>
          </a:xfrm>
        </p:spPr>
        <p:txBody>
          <a:bodyPr/>
          <a:lstStyle/>
          <a:p>
            <a:fld id="{F0469B45-E903-4573-A216-0BD6694B90F6}" type="slidenum">
              <a:rPr lang="pt-BR" smtClean="0"/>
              <a:pPr/>
              <a:t>44</a:t>
            </a:fld>
            <a:endParaRPr lang="pt-BR" dirty="0"/>
          </a:p>
        </p:txBody>
      </p:sp>
      <p:sp>
        <p:nvSpPr>
          <p:cNvPr id="6" name="CaixaDeTexto 5">
            <a:extLst>
              <a:ext uri="{FF2B5EF4-FFF2-40B4-BE49-F238E27FC236}">
                <a16:creationId xmlns:a16="http://schemas.microsoft.com/office/drawing/2014/main" id="{E98A3192-D6CE-4DAC-6127-7C8B8F30AFE3}"/>
              </a:ext>
            </a:extLst>
          </p:cNvPr>
          <p:cNvSpPr txBox="1"/>
          <p:nvPr/>
        </p:nvSpPr>
        <p:spPr>
          <a:xfrm>
            <a:off x="7192652" y="274948"/>
            <a:ext cx="4999348" cy="1323439"/>
          </a:xfrm>
          <a:prstGeom prst="rect">
            <a:avLst/>
          </a:prstGeom>
          <a:noFill/>
        </p:spPr>
        <p:txBody>
          <a:bodyPr wrap="square" rtlCol="0">
            <a:spAutoFit/>
          </a:bodyPr>
          <a:lstStyle/>
          <a:p>
            <a:r>
              <a:rPr lang="en-US" sz="1600" noProof="0" dirty="0">
                <a:latin typeface="Arial" panose="020B0604020202020204" pitchFamily="34" charset="0"/>
                <a:cs typeface="Arial" panose="020B0604020202020204" pitchFamily="34" charset="0"/>
              </a:rPr>
              <a:t>“Observations on the tracks of slow mesons in photographic emulsions” - </a:t>
            </a:r>
            <a:r>
              <a:rPr lang="en-US" sz="1600" b="1" noProof="0" dirty="0">
                <a:latin typeface="Arial" panose="020B0604020202020204" pitchFamily="34" charset="0"/>
                <a:cs typeface="Arial" panose="020B0604020202020204" pitchFamily="34" charset="0"/>
              </a:rPr>
              <a:t>Part 1: Existence of Mesons of Different </a:t>
            </a:r>
            <a:r>
              <a:rPr lang="en-US" sz="1600" b="1" dirty="0">
                <a:latin typeface="Arial" panose="020B0604020202020204" pitchFamily="34" charset="0"/>
                <a:cs typeface="Arial" panose="020B0604020202020204" pitchFamily="34" charset="0"/>
              </a:rPr>
              <a:t>Mass</a:t>
            </a:r>
            <a:r>
              <a:rPr lang="en-US" sz="1600" noProof="0" dirty="0">
                <a:latin typeface="Arial" panose="020B0604020202020204" pitchFamily="34" charset="0"/>
                <a:cs typeface="Arial" panose="020B0604020202020204" pitchFamily="34" charset="0"/>
              </a:rPr>
              <a:t>  - C.M.G. Lattes, G.P.S. Occhialini and C.F. Powell, in Nature 160 </a:t>
            </a:r>
            <a:r>
              <a:rPr lang="en-US" sz="1600" noProof="0" dirty="0">
                <a:solidFill>
                  <a:srgbClr val="FF0000"/>
                </a:solidFill>
                <a:latin typeface="Arial" panose="020B0604020202020204" pitchFamily="34" charset="0"/>
                <a:cs typeface="Arial" panose="020B0604020202020204" pitchFamily="34" charset="0"/>
              </a:rPr>
              <a:t>(</a:t>
            </a:r>
            <a:r>
              <a:rPr lang="en-US" sz="1600" b="1" noProof="0" dirty="0">
                <a:solidFill>
                  <a:srgbClr val="FF0000"/>
                </a:solidFill>
                <a:latin typeface="Arial" panose="020B0604020202020204" pitchFamily="34" charset="0"/>
                <a:cs typeface="Arial" panose="020B0604020202020204" pitchFamily="34" charset="0"/>
              </a:rPr>
              <a:t>October 4, 1947</a:t>
            </a:r>
            <a:r>
              <a:rPr lang="en-US" sz="1600" noProof="0" dirty="0">
                <a:solidFill>
                  <a:srgbClr val="FF0000"/>
                </a:solidFill>
                <a:latin typeface="Arial" panose="020B0604020202020204" pitchFamily="34" charset="0"/>
                <a:cs typeface="Arial" panose="020B0604020202020204" pitchFamily="34" charset="0"/>
              </a:rPr>
              <a:t>) </a:t>
            </a:r>
            <a:r>
              <a:rPr lang="en-US" sz="1600" noProof="0" dirty="0">
                <a:latin typeface="Arial" panose="020B0604020202020204" pitchFamily="34" charset="0"/>
                <a:cs typeface="Arial" panose="020B0604020202020204" pitchFamily="34" charset="0"/>
              </a:rPr>
              <a:t>486.</a:t>
            </a:r>
          </a:p>
        </p:txBody>
      </p:sp>
      <p:pic>
        <p:nvPicPr>
          <p:cNvPr id="10" name="Imagem 9">
            <a:extLst>
              <a:ext uri="{FF2B5EF4-FFF2-40B4-BE49-F238E27FC236}">
                <a16:creationId xmlns:a16="http://schemas.microsoft.com/office/drawing/2014/main" id="{C00B9AE2-8E04-4F19-CA31-2BC91E260762}"/>
              </a:ext>
            </a:extLst>
          </p:cNvPr>
          <p:cNvPicPr>
            <a:picLocks noChangeAspect="1"/>
          </p:cNvPicPr>
          <p:nvPr/>
        </p:nvPicPr>
        <p:blipFill>
          <a:blip r:embed="rId2"/>
          <a:stretch>
            <a:fillRect/>
          </a:stretch>
        </p:blipFill>
        <p:spPr>
          <a:xfrm>
            <a:off x="864320" y="1997614"/>
            <a:ext cx="10934700" cy="4427621"/>
          </a:xfrm>
          <a:prstGeom prst="rect">
            <a:avLst/>
          </a:prstGeom>
        </p:spPr>
      </p:pic>
      <p:sp>
        <p:nvSpPr>
          <p:cNvPr id="13" name="CaixaDeTexto 12">
            <a:extLst>
              <a:ext uri="{FF2B5EF4-FFF2-40B4-BE49-F238E27FC236}">
                <a16:creationId xmlns:a16="http://schemas.microsoft.com/office/drawing/2014/main" id="{5A5180C5-A337-E128-7A3C-A1AFB6E321F5}"/>
              </a:ext>
            </a:extLst>
          </p:cNvPr>
          <p:cNvSpPr txBox="1"/>
          <p:nvPr/>
        </p:nvSpPr>
        <p:spPr>
          <a:xfrm>
            <a:off x="2683497" y="4728269"/>
            <a:ext cx="370787" cy="461665"/>
          </a:xfrm>
          <a:prstGeom prst="rect">
            <a:avLst/>
          </a:prstGeom>
          <a:noFill/>
        </p:spPr>
        <p:txBody>
          <a:bodyPr wrap="square">
            <a:spAutoFit/>
          </a:bodyPr>
          <a:lstStyle/>
          <a:p>
            <a:r>
              <a:rPr lang="en-US" sz="2400" noProof="0"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panose="05050102010706020507" pitchFamily="18" charset="2"/>
              </a:rPr>
              <a:t></a:t>
            </a:r>
            <a:endParaRPr lang="pt-BR" dirty="0">
              <a:solidFill>
                <a:srgbClr val="FF0000"/>
              </a:solidFill>
            </a:endParaRPr>
          </a:p>
        </p:txBody>
      </p:sp>
      <p:cxnSp>
        <p:nvCxnSpPr>
          <p:cNvPr id="14" name="Conector de Seta Reta 13">
            <a:extLst>
              <a:ext uri="{FF2B5EF4-FFF2-40B4-BE49-F238E27FC236}">
                <a16:creationId xmlns:a16="http://schemas.microsoft.com/office/drawing/2014/main" id="{019EDF5C-CADA-4167-A5C2-FBBC890394CC}"/>
              </a:ext>
            </a:extLst>
          </p:cNvPr>
          <p:cNvCxnSpPr>
            <a:cxnSpLocks/>
          </p:cNvCxnSpPr>
          <p:nvPr/>
        </p:nvCxnSpPr>
        <p:spPr>
          <a:xfrm>
            <a:off x="2771481" y="4751108"/>
            <a:ext cx="367645" cy="282805"/>
          </a:xfrm>
          <a:prstGeom prst="straightConnector1">
            <a:avLst/>
          </a:prstGeom>
          <a:ln w="28575">
            <a:solidFill>
              <a:srgbClr val="FF0000"/>
            </a:solidFill>
            <a:tailEnd type="triangle"/>
          </a:ln>
        </p:spPr>
        <p:style>
          <a:lnRef idx="3">
            <a:schemeClr val="dk1"/>
          </a:lnRef>
          <a:fillRef idx="0">
            <a:schemeClr val="dk1"/>
          </a:fillRef>
          <a:effectRef idx="2">
            <a:schemeClr val="dk1"/>
          </a:effectRef>
          <a:fontRef idx="minor">
            <a:schemeClr val="tx1"/>
          </a:fontRef>
        </p:style>
      </p:cxnSp>
      <p:cxnSp>
        <p:nvCxnSpPr>
          <p:cNvPr id="16" name="Conector de Seta Reta 15">
            <a:extLst>
              <a:ext uri="{FF2B5EF4-FFF2-40B4-BE49-F238E27FC236}">
                <a16:creationId xmlns:a16="http://schemas.microsoft.com/office/drawing/2014/main" id="{68EF8F9F-B0F6-A578-B700-91A4D2E8D5A8}"/>
              </a:ext>
            </a:extLst>
          </p:cNvPr>
          <p:cNvCxnSpPr>
            <a:cxnSpLocks/>
          </p:cNvCxnSpPr>
          <p:nvPr/>
        </p:nvCxnSpPr>
        <p:spPr>
          <a:xfrm>
            <a:off x="4374037" y="5506824"/>
            <a:ext cx="303229" cy="0"/>
          </a:xfrm>
          <a:prstGeom prst="straightConnector1">
            <a:avLst/>
          </a:prstGeom>
          <a:ln w="28575">
            <a:solidFill>
              <a:srgbClr val="FF0000"/>
            </a:solidFill>
            <a:tailEnd type="triangle"/>
          </a:ln>
        </p:spPr>
        <p:style>
          <a:lnRef idx="3">
            <a:schemeClr val="dk1"/>
          </a:lnRef>
          <a:fillRef idx="0">
            <a:schemeClr val="dk1"/>
          </a:fillRef>
          <a:effectRef idx="2">
            <a:schemeClr val="dk1"/>
          </a:effectRef>
          <a:fontRef idx="minor">
            <a:schemeClr val="tx1"/>
          </a:fontRef>
        </p:style>
      </p:cxnSp>
      <p:sp>
        <p:nvSpPr>
          <p:cNvPr id="18" name="CaixaDeTexto 17">
            <a:extLst>
              <a:ext uri="{FF2B5EF4-FFF2-40B4-BE49-F238E27FC236}">
                <a16:creationId xmlns:a16="http://schemas.microsoft.com/office/drawing/2014/main" id="{BE86921D-6709-7405-173C-A6F2211E5534}"/>
              </a:ext>
            </a:extLst>
          </p:cNvPr>
          <p:cNvSpPr txBox="1"/>
          <p:nvPr/>
        </p:nvSpPr>
        <p:spPr>
          <a:xfrm>
            <a:off x="4278197" y="5352009"/>
            <a:ext cx="370787" cy="461665"/>
          </a:xfrm>
          <a:prstGeom prst="rect">
            <a:avLst/>
          </a:prstGeom>
          <a:noFill/>
        </p:spPr>
        <p:txBody>
          <a:bodyPr wrap="square">
            <a:spAutoFit/>
          </a:bodyPr>
          <a:lstStyle/>
          <a:p>
            <a:r>
              <a:rPr lang="en-US" sz="24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panose="05050102010706020507" pitchFamily="18" charset="2"/>
              </a:rPr>
              <a:t></a:t>
            </a:r>
            <a:endParaRPr lang="pt-BR" dirty="0">
              <a:solidFill>
                <a:srgbClr val="FF0000"/>
              </a:solidFill>
            </a:endParaRPr>
          </a:p>
        </p:txBody>
      </p:sp>
      <p:sp>
        <p:nvSpPr>
          <p:cNvPr id="20" name="Seta: para Cima 19">
            <a:extLst>
              <a:ext uri="{FF2B5EF4-FFF2-40B4-BE49-F238E27FC236}">
                <a16:creationId xmlns:a16="http://schemas.microsoft.com/office/drawing/2014/main" id="{113727C2-2263-6455-AEB1-CE15360D4462}"/>
              </a:ext>
            </a:extLst>
          </p:cNvPr>
          <p:cNvSpPr/>
          <p:nvPr/>
        </p:nvSpPr>
        <p:spPr>
          <a:xfrm rot="504346">
            <a:off x="2597734" y="3111273"/>
            <a:ext cx="135165" cy="236058"/>
          </a:xfrm>
          <a:prstGeom prst="up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1" name="Seta: para Cima 20">
            <a:extLst>
              <a:ext uri="{FF2B5EF4-FFF2-40B4-BE49-F238E27FC236}">
                <a16:creationId xmlns:a16="http://schemas.microsoft.com/office/drawing/2014/main" id="{29888F32-E016-A34B-3443-138E945F6813}"/>
              </a:ext>
            </a:extLst>
          </p:cNvPr>
          <p:cNvSpPr/>
          <p:nvPr/>
        </p:nvSpPr>
        <p:spPr>
          <a:xfrm>
            <a:off x="10913746" y="5262157"/>
            <a:ext cx="135165" cy="236058"/>
          </a:xfrm>
          <a:prstGeom prst="up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2" name="CaixaDeTexto 21">
            <a:extLst>
              <a:ext uri="{FF2B5EF4-FFF2-40B4-BE49-F238E27FC236}">
                <a16:creationId xmlns:a16="http://schemas.microsoft.com/office/drawing/2014/main" id="{D389A104-7C4F-50FF-C0B5-ADCE682F1277}"/>
              </a:ext>
            </a:extLst>
          </p:cNvPr>
          <p:cNvSpPr txBox="1"/>
          <p:nvPr/>
        </p:nvSpPr>
        <p:spPr>
          <a:xfrm>
            <a:off x="968164" y="5759778"/>
            <a:ext cx="10245112" cy="677108"/>
          </a:xfrm>
          <a:prstGeom prst="rect">
            <a:avLst/>
          </a:prstGeom>
          <a:solidFill>
            <a:srgbClr val="FFFFCC"/>
          </a:solidFill>
        </p:spPr>
        <p:txBody>
          <a:bodyPr wrap="none" rtlCol="0">
            <a:spAutoFit/>
          </a:bodyPr>
          <a:lstStyle/>
          <a:p>
            <a:r>
              <a:rPr lang="pt-BR" dirty="0">
                <a:latin typeface="Arial" panose="020B0604020202020204" pitchFamily="34" charset="0"/>
                <a:cs typeface="Arial" panose="020B0604020202020204" pitchFamily="34" charset="0"/>
              </a:rPr>
              <a:t>The track </a:t>
            </a:r>
            <a:r>
              <a:rPr lang="pt-BR" dirty="0" err="1">
                <a:latin typeface="Arial" panose="020B0604020202020204" pitchFamily="34" charset="0"/>
                <a:cs typeface="Arial" panose="020B0604020202020204" pitchFamily="34" charset="0"/>
              </a:rPr>
              <a:t>of</a:t>
            </a:r>
            <a:r>
              <a:rPr lang="pt-BR" dirty="0">
                <a:latin typeface="Arial" panose="020B0604020202020204" pitchFamily="34" charset="0"/>
                <a:cs typeface="Arial" panose="020B0604020202020204" pitchFamily="34" charset="0"/>
              </a:rPr>
              <a:t> </a:t>
            </a:r>
            <a:r>
              <a:rPr lang="pt-BR" dirty="0" err="1">
                <a:latin typeface="Arial" panose="020B0604020202020204" pitchFamily="34" charset="0"/>
                <a:cs typeface="Arial" panose="020B0604020202020204" pitchFamily="34" charset="0"/>
              </a:rPr>
              <a:t>the</a:t>
            </a:r>
            <a:r>
              <a:rPr lang="pt-BR" dirty="0">
                <a:latin typeface="Arial" panose="020B0604020202020204" pitchFamily="34" charset="0"/>
                <a:cs typeface="Arial" panose="020B0604020202020204" pitchFamily="34" charset="0"/>
              </a:rPr>
              <a:t> </a:t>
            </a:r>
            <a:r>
              <a:rPr lang="en-US" sz="1800" noProof="0" dirty="0">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panose="05050102010706020507" pitchFamily="18" charset="2"/>
              </a:rPr>
              <a:t> </a:t>
            </a:r>
            <a:r>
              <a:rPr lang="en-US" sz="1800" noProof="0" dirty="0">
                <a:latin typeface="Arial" panose="020B0604020202020204" pitchFamily="34" charset="0"/>
                <a:cs typeface="Arial" panose="020B0604020202020204" pitchFamily="34" charset="0"/>
                <a:sym typeface="Symbol" panose="05050102010706020507" pitchFamily="18" charset="2"/>
              </a:rPr>
              <a:t>meson is given in two parts. The point of junction is indicated by </a:t>
            </a:r>
            <a:r>
              <a:rPr lang="en-US" sz="2000" i="1" noProof="0" dirty="0">
                <a:latin typeface="Times New Roman" panose="02020603050405020304" pitchFamily="18" charset="0"/>
                <a:cs typeface="Times New Roman" panose="02020603050405020304" pitchFamily="18" charset="0"/>
                <a:sym typeface="Symbol" panose="05050102010706020507" pitchFamily="18" charset="2"/>
              </a:rPr>
              <a:t>a</a:t>
            </a:r>
            <a:r>
              <a:rPr lang="en-US" sz="1800" noProof="0" dirty="0">
                <a:latin typeface="Arial" panose="020B0604020202020204" pitchFamily="34" charset="0"/>
                <a:cs typeface="Arial" panose="020B0604020202020204" pitchFamily="34" charset="0"/>
                <a:sym typeface="Symbol" panose="05050102010706020507" pitchFamily="18" charset="2"/>
              </a:rPr>
              <a:t> and an arrow.</a:t>
            </a:r>
            <a:endParaRPr lang="pt-BR" dirty="0"/>
          </a:p>
          <a:p>
            <a:r>
              <a:rPr lang="pt-BR" dirty="0"/>
              <a:t> </a:t>
            </a:r>
          </a:p>
        </p:txBody>
      </p:sp>
      <p:sp>
        <p:nvSpPr>
          <p:cNvPr id="23" name="CaixaDeTexto 22">
            <a:extLst>
              <a:ext uri="{FF2B5EF4-FFF2-40B4-BE49-F238E27FC236}">
                <a16:creationId xmlns:a16="http://schemas.microsoft.com/office/drawing/2014/main" id="{D5184B4E-FAF5-B593-0779-A780262417C1}"/>
              </a:ext>
            </a:extLst>
          </p:cNvPr>
          <p:cNvSpPr txBox="1"/>
          <p:nvPr/>
        </p:nvSpPr>
        <p:spPr>
          <a:xfrm>
            <a:off x="2524812" y="2561675"/>
            <a:ext cx="370787" cy="400110"/>
          </a:xfrm>
          <a:prstGeom prst="rect">
            <a:avLst/>
          </a:prstGeom>
          <a:noFill/>
        </p:spPr>
        <p:txBody>
          <a:bodyPr wrap="square">
            <a:spAutoFit/>
          </a:bodyPr>
          <a:lstStyle/>
          <a:p>
            <a:r>
              <a:rPr lang="en-US" sz="2000" i="1" noProof="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anose="05050102010706020507" pitchFamily="18" charset="2"/>
              </a:rPr>
              <a:t>a</a:t>
            </a:r>
            <a:endParaRPr lang="pt-BR" sz="2000" i="1" dirty="0">
              <a:solidFill>
                <a:srgbClr val="FF0000"/>
              </a:solidFill>
              <a:latin typeface="Times New Roman" panose="02020603050405020304" pitchFamily="18" charset="0"/>
              <a:cs typeface="Times New Roman" panose="02020603050405020304" pitchFamily="18" charset="0"/>
            </a:endParaRPr>
          </a:p>
        </p:txBody>
      </p:sp>
      <p:sp>
        <p:nvSpPr>
          <p:cNvPr id="25" name="CaixaDeTexto 24">
            <a:extLst>
              <a:ext uri="{FF2B5EF4-FFF2-40B4-BE49-F238E27FC236}">
                <a16:creationId xmlns:a16="http://schemas.microsoft.com/office/drawing/2014/main" id="{1ED67A0D-6207-FA6D-7E8B-77840DCAAD3A}"/>
              </a:ext>
            </a:extLst>
          </p:cNvPr>
          <p:cNvSpPr txBox="1"/>
          <p:nvPr/>
        </p:nvSpPr>
        <p:spPr>
          <a:xfrm>
            <a:off x="10993224" y="5242030"/>
            <a:ext cx="370787" cy="400110"/>
          </a:xfrm>
          <a:prstGeom prst="rect">
            <a:avLst/>
          </a:prstGeom>
          <a:noFill/>
        </p:spPr>
        <p:txBody>
          <a:bodyPr wrap="square">
            <a:spAutoFit/>
          </a:bodyPr>
          <a:lstStyle/>
          <a:p>
            <a:r>
              <a:rPr lang="en-US" sz="2000" i="1" noProof="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anose="05050102010706020507" pitchFamily="18" charset="2"/>
              </a:rPr>
              <a:t>a</a:t>
            </a:r>
            <a:endParaRPr lang="pt-BR" sz="2000" i="1" dirty="0">
              <a:solidFill>
                <a:srgbClr val="FF0000"/>
              </a:solidFill>
              <a:latin typeface="Times New Roman" panose="02020603050405020304" pitchFamily="18" charset="0"/>
              <a:cs typeface="Times New Roman" panose="02020603050405020304" pitchFamily="18" charset="0"/>
            </a:endParaRPr>
          </a:p>
        </p:txBody>
      </p:sp>
      <p:sp>
        <p:nvSpPr>
          <p:cNvPr id="3" name="Espaço Reservado para Número de Slide 3">
            <a:extLst>
              <a:ext uri="{FF2B5EF4-FFF2-40B4-BE49-F238E27FC236}">
                <a16:creationId xmlns:a16="http://schemas.microsoft.com/office/drawing/2014/main" id="{B1AB4B53-2531-7A06-2C66-8543E68DE33B}"/>
              </a:ext>
            </a:extLst>
          </p:cNvPr>
          <p:cNvSpPr txBox="1">
            <a:spLocks/>
          </p:cNvSpPr>
          <p:nvPr/>
        </p:nvSpPr>
        <p:spPr>
          <a:xfrm>
            <a:off x="9448800" y="6289037"/>
            <a:ext cx="2743200" cy="365125"/>
          </a:xfrm>
          <a:prstGeom prst="rect">
            <a:avLst/>
          </a:prstGeom>
        </p:spPr>
        <p:txBody>
          <a:bodyPr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F0469B45-E903-4573-A216-0BD6694B90F6}" type="slidenum">
              <a:rPr lang="en-US" sz="2000" smtClean="0">
                <a:latin typeface="Arial" panose="020B0604020202020204" pitchFamily="34" charset="0"/>
                <a:cs typeface="Arial" panose="020B0604020202020204" pitchFamily="34" charset="0"/>
              </a:rPr>
              <a:pPr algn="r"/>
              <a:t>44</a:t>
            </a:fld>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4680841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Imagem 23">
            <a:extLst>
              <a:ext uri="{FF2B5EF4-FFF2-40B4-BE49-F238E27FC236}">
                <a16:creationId xmlns:a16="http://schemas.microsoft.com/office/drawing/2014/main" id="{C581A3B2-2DC2-3695-24CD-D15E609340FE}"/>
              </a:ext>
            </a:extLst>
          </p:cNvPr>
          <p:cNvPicPr>
            <a:picLocks noChangeAspect="1"/>
          </p:cNvPicPr>
          <p:nvPr/>
        </p:nvPicPr>
        <p:blipFill>
          <a:blip r:embed="rId2"/>
          <a:stretch>
            <a:fillRect/>
          </a:stretch>
        </p:blipFill>
        <p:spPr>
          <a:xfrm>
            <a:off x="152401" y="538900"/>
            <a:ext cx="12039600" cy="5839196"/>
          </a:xfrm>
          <a:prstGeom prst="rect">
            <a:avLst/>
          </a:prstGeom>
          <a:noFill/>
        </p:spPr>
      </p:pic>
      <p:pic>
        <p:nvPicPr>
          <p:cNvPr id="7" name="Imagem 6">
            <a:extLst>
              <a:ext uri="{FF2B5EF4-FFF2-40B4-BE49-F238E27FC236}">
                <a16:creationId xmlns:a16="http://schemas.microsoft.com/office/drawing/2014/main" id="{B8A496C5-6209-8706-E3AF-F29ADA4B470A}"/>
              </a:ext>
            </a:extLst>
          </p:cNvPr>
          <p:cNvPicPr>
            <a:picLocks noChangeAspect="1"/>
          </p:cNvPicPr>
          <p:nvPr/>
        </p:nvPicPr>
        <p:blipFill>
          <a:blip r:embed="rId2"/>
          <a:stretch>
            <a:fillRect/>
          </a:stretch>
        </p:blipFill>
        <p:spPr>
          <a:xfrm>
            <a:off x="0" y="386500"/>
            <a:ext cx="12157959" cy="5839196"/>
          </a:xfrm>
          <a:prstGeom prst="rect">
            <a:avLst/>
          </a:prstGeom>
          <a:noFill/>
        </p:spPr>
      </p:pic>
      <p:sp>
        <p:nvSpPr>
          <p:cNvPr id="4" name="Espaço Reservado para Número de Slide 3" hidden="1">
            <a:extLst>
              <a:ext uri="{FF2B5EF4-FFF2-40B4-BE49-F238E27FC236}">
                <a16:creationId xmlns:a16="http://schemas.microsoft.com/office/drawing/2014/main" id="{E5769C94-3862-12AD-56AC-4707983954D0}"/>
              </a:ext>
            </a:extLst>
          </p:cNvPr>
          <p:cNvSpPr>
            <a:spLocks noGrp="1"/>
          </p:cNvSpPr>
          <p:nvPr>
            <p:ph type="sldNum" sz="quarter" idx="12"/>
          </p:nvPr>
        </p:nvSpPr>
        <p:spPr/>
        <p:txBody>
          <a:bodyPr/>
          <a:lstStyle/>
          <a:p>
            <a:pPr>
              <a:spcAft>
                <a:spcPts val="600"/>
              </a:spcAft>
            </a:pPr>
            <a:fld id="{F0469B45-E903-4573-A216-0BD6694B90F6}" type="slidenum">
              <a:rPr lang="pt-BR" smtClean="0"/>
              <a:pPr>
                <a:spcAft>
                  <a:spcPts val="600"/>
                </a:spcAft>
              </a:pPr>
              <a:t>45</a:t>
            </a:fld>
            <a:endParaRPr lang="pt-BR"/>
          </a:p>
        </p:txBody>
      </p:sp>
      <p:sp>
        <p:nvSpPr>
          <p:cNvPr id="8" name="CaixaDeTexto 7">
            <a:extLst>
              <a:ext uri="{FF2B5EF4-FFF2-40B4-BE49-F238E27FC236}">
                <a16:creationId xmlns:a16="http://schemas.microsoft.com/office/drawing/2014/main" id="{99B7A0FC-47DD-1E80-64F8-9F0164E8C146}"/>
              </a:ext>
            </a:extLst>
          </p:cNvPr>
          <p:cNvSpPr txBox="1"/>
          <p:nvPr/>
        </p:nvSpPr>
        <p:spPr>
          <a:xfrm>
            <a:off x="7192652" y="463484"/>
            <a:ext cx="4999348" cy="1323439"/>
          </a:xfrm>
          <a:prstGeom prst="rect">
            <a:avLst/>
          </a:prstGeom>
          <a:noFill/>
        </p:spPr>
        <p:txBody>
          <a:bodyPr wrap="square" rtlCol="0">
            <a:spAutoFit/>
          </a:bodyPr>
          <a:lstStyle/>
          <a:p>
            <a:r>
              <a:rPr lang="en-US" sz="1600" noProof="0" dirty="0">
                <a:latin typeface="Arial" panose="020B0604020202020204" pitchFamily="34" charset="0"/>
                <a:cs typeface="Arial" panose="020B0604020202020204" pitchFamily="34" charset="0"/>
              </a:rPr>
              <a:t>“Observations on the tracks of slow mesons in photographic emulsions” - </a:t>
            </a:r>
            <a:r>
              <a:rPr lang="en-US" sz="1600" b="1" noProof="0" dirty="0">
                <a:latin typeface="Arial" panose="020B0604020202020204" pitchFamily="34" charset="0"/>
                <a:cs typeface="Arial" panose="020B0604020202020204" pitchFamily="34" charset="0"/>
              </a:rPr>
              <a:t>Part 1: Existence of Mesons of Different </a:t>
            </a:r>
            <a:r>
              <a:rPr lang="en-US" sz="1600" b="1" dirty="0">
                <a:latin typeface="Arial" panose="020B0604020202020204" pitchFamily="34" charset="0"/>
                <a:cs typeface="Arial" panose="020B0604020202020204" pitchFamily="34" charset="0"/>
              </a:rPr>
              <a:t>Mass</a:t>
            </a:r>
            <a:r>
              <a:rPr lang="en-US" sz="1600" b="1" noProof="0" dirty="0">
                <a:latin typeface="Arial" panose="020B0604020202020204" pitchFamily="34" charset="0"/>
                <a:cs typeface="Arial" panose="020B0604020202020204" pitchFamily="34" charset="0"/>
              </a:rPr>
              <a:t> </a:t>
            </a:r>
            <a:r>
              <a:rPr lang="en-US" sz="1600" noProof="0" dirty="0">
                <a:latin typeface="Arial" panose="020B0604020202020204" pitchFamily="34" charset="0"/>
                <a:cs typeface="Arial" panose="020B0604020202020204" pitchFamily="34" charset="0"/>
              </a:rPr>
              <a:t>- C.M.G. Lattes, G.P.S. Occhialini and C.F. Powell, in Nature 160 </a:t>
            </a:r>
            <a:r>
              <a:rPr lang="en-US" sz="1600" noProof="0" dirty="0">
                <a:solidFill>
                  <a:srgbClr val="FF0000"/>
                </a:solidFill>
                <a:latin typeface="Arial" panose="020B0604020202020204" pitchFamily="34" charset="0"/>
                <a:cs typeface="Arial" panose="020B0604020202020204" pitchFamily="34" charset="0"/>
              </a:rPr>
              <a:t>(</a:t>
            </a:r>
            <a:r>
              <a:rPr lang="en-US" sz="1600" b="1" noProof="0" dirty="0">
                <a:solidFill>
                  <a:srgbClr val="FF0000"/>
                </a:solidFill>
                <a:latin typeface="Arial" panose="020B0604020202020204" pitchFamily="34" charset="0"/>
                <a:cs typeface="Arial" panose="020B0604020202020204" pitchFamily="34" charset="0"/>
              </a:rPr>
              <a:t>October 4, 1947</a:t>
            </a:r>
            <a:r>
              <a:rPr lang="en-US" sz="1600" noProof="0" dirty="0">
                <a:solidFill>
                  <a:srgbClr val="FF0000"/>
                </a:solidFill>
                <a:latin typeface="Arial" panose="020B0604020202020204" pitchFamily="34" charset="0"/>
                <a:cs typeface="Arial" panose="020B0604020202020204" pitchFamily="34" charset="0"/>
              </a:rPr>
              <a:t>)</a:t>
            </a:r>
            <a:r>
              <a:rPr lang="en-US" sz="1600" noProof="0" dirty="0">
                <a:latin typeface="Arial" panose="020B0604020202020204" pitchFamily="34" charset="0"/>
                <a:cs typeface="Arial" panose="020B0604020202020204" pitchFamily="34" charset="0"/>
              </a:rPr>
              <a:t> 486.</a:t>
            </a:r>
          </a:p>
        </p:txBody>
      </p:sp>
      <p:cxnSp>
        <p:nvCxnSpPr>
          <p:cNvPr id="9" name="Conector de Seta Reta 8">
            <a:extLst>
              <a:ext uri="{FF2B5EF4-FFF2-40B4-BE49-F238E27FC236}">
                <a16:creationId xmlns:a16="http://schemas.microsoft.com/office/drawing/2014/main" id="{522AC724-6BD3-AA7E-7BF3-0351F3563384}"/>
              </a:ext>
            </a:extLst>
          </p:cNvPr>
          <p:cNvCxnSpPr>
            <a:cxnSpLocks/>
          </p:cNvCxnSpPr>
          <p:nvPr/>
        </p:nvCxnSpPr>
        <p:spPr>
          <a:xfrm>
            <a:off x="641023" y="801277"/>
            <a:ext cx="169682" cy="443061"/>
          </a:xfrm>
          <a:prstGeom prst="straightConnector1">
            <a:avLst/>
          </a:prstGeom>
          <a:ln w="38100">
            <a:solidFill>
              <a:srgbClr val="FF0000"/>
            </a:solidFill>
            <a:tailEnd type="triangle"/>
          </a:ln>
        </p:spPr>
        <p:style>
          <a:lnRef idx="3">
            <a:schemeClr val="dk1"/>
          </a:lnRef>
          <a:fillRef idx="0">
            <a:schemeClr val="dk1"/>
          </a:fillRef>
          <a:effectRef idx="2">
            <a:schemeClr val="dk1"/>
          </a:effectRef>
          <a:fontRef idx="minor">
            <a:schemeClr val="tx1"/>
          </a:fontRef>
        </p:style>
      </p:cxnSp>
      <p:sp>
        <p:nvSpPr>
          <p:cNvPr id="11" name="CaixaDeTexto 10">
            <a:extLst>
              <a:ext uri="{FF2B5EF4-FFF2-40B4-BE49-F238E27FC236}">
                <a16:creationId xmlns:a16="http://schemas.microsoft.com/office/drawing/2014/main" id="{4C55CD83-5F36-C950-93D2-55CABC99B9DA}"/>
              </a:ext>
            </a:extLst>
          </p:cNvPr>
          <p:cNvSpPr txBox="1"/>
          <p:nvPr/>
        </p:nvSpPr>
        <p:spPr>
          <a:xfrm>
            <a:off x="279662" y="448501"/>
            <a:ext cx="370787" cy="461665"/>
          </a:xfrm>
          <a:prstGeom prst="rect">
            <a:avLst/>
          </a:prstGeom>
          <a:noFill/>
        </p:spPr>
        <p:txBody>
          <a:bodyPr wrap="square">
            <a:spAutoFit/>
          </a:bodyPr>
          <a:lstStyle/>
          <a:p>
            <a:r>
              <a:rPr lang="en-US" sz="2400" noProof="0"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panose="05050102010706020507" pitchFamily="18" charset="2"/>
              </a:rPr>
              <a:t></a:t>
            </a:r>
            <a:endParaRPr lang="pt-BR" dirty="0">
              <a:solidFill>
                <a:srgbClr val="FF0000"/>
              </a:solidFill>
            </a:endParaRPr>
          </a:p>
        </p:txBody>
      </p:sp>
      <p:sp>
        <p:nvSpPr>
          <p:cNvPr id="14" name="CaixaDeTexto 13">
            <a:extLst>
              <a:ext uri="{FF2B5EF4-FFF2-40B4-BE49-F238E27FC236}">
                <a16:creationId xmlns:a16="http://schemas.microsoft.com/office/drawing/2014/main" id="{36CAE346-A018-A094-5815-F194E02E5E19}"/>
              </a:ext>
            </a:extLst>
          </p:cNvPr>
          <p:cNvSpPr txBox="1"/>
          <p:nvPr/>
        </p:nvSpPr>
        <p:spPr>
          <a:xfrm>
            <a:off x="2383409" y="5446279"/>
            <a:ext cx="370787" cy="461665"/>
          </a:xfrm>
          <a:prstGeom prst="rect">
            <a:avLst/>
          </a:prstGeom>
          <a:noFill/>
        </p:spPr>
        <p:txBody>
          <a:bodyPr wrap="square">
            <a:spAutoFit/>
          </a:bodyPr>
          <a:lstStyle/>
          <a:p>
            <a:r>
              <a:rPr lang="en-US" sz="2400" noProof="0" dirty="0">
                <a:solidFill>
                  <a:srgbClr val="FF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panose="05050102010706020507" pitchFamily="18" charset="2"/>
              </a:rPr>
              <a:t></a:t>
            </a:r>
            <a:endParaRPr lang="pt-BR" sz="2400" dirty="0">
              <a:solidFill>
                <a:srgbClr val="FF0000"/>
              </a:solidFill>
            </a:endParaRPr>
          </a:p>
        </p:txBody>
      </p:sp>
      <p:cxnSp>
        <p:nvCxnSpPr>
          <p:cNvPr id="15" name="Conector de Seta Reta 14">
            <a:extLst>
              <a:ext uri="{FF2B5EF4-FFF2-40B4-BE49-F238E27FC236}">
                <a16:creationId xmlns:a16="http://schemas.microsoft.com/office/drawing/2014/main" id="{B22FDC58-3083-1398-30DE-1924527719B2}"/>
              </a:ext>
            </a:extLst>
          </p:cNvPr>
          <p:cNvCxnSpPr>
            <a:cxnSpLocks/>
          </p:cNvCxnSpPr>
          <p:nvPr/>
        </p:nvCxnSpPr>
        <p:spPr>
          <a:xfrm>
            <a:off x="2375555" y="5354425"/>
            <a:ext cx="433633" cy="0"/>
          </a:xfrm>
          <a:prstGeom prst="straightConnector1">
            <a:avLst/>
          </a:prstGeom>
          <a:ln w="38100">
            <a:solidFill>
              <a:srgbClr val="FF0000"/>
            </a:solidFill>
            <a:tailEnd type="triangle"/>
          </a:ln>
        </p:spPr>
        <p:style>
          <a:lnRef idx="3">
            <a:schemeClr val="dk1"/>
          </a:lnRef>
          <a:fillRef idx="0">
            <a:schemeClr val="dk1"/>
          </a:fillRef>
          <a:effectRef idx="2">
            <a:schemeClr val="dk1"/>
          </a:effectRef>
          <a:fontRef idx="minor">
            <a:schemeClr val="tx1"/>
          </a:fontRef>
        </p:style>
      </p:cxnSp>
      <p:sp>
        <p:nvSpPr>
          <p:cNvPr id="23" name="CaixaDeTexto 22">
            <a:extLst>
              <a:ext uri="{FF2B5EF4-FFF2-40B4-BE49-F238E27FC236}">
                <a16:creationId xmlns:a16="http://schemas.microsoft.com/office/drawing/2014/main" id="{53435368-5EB5-215E-DE8F-B76A5D08F22A}"/>
              </a:ext>
            </a:extLst>
          </p:cNvPr>
          <p:cNvSpPr txBox="1"/>
          <p:nvPr/>
        </p:nvSpPr>
        <p:spPr>
          <a:xfrm>
            <a:off x="11027789" y="5681947"/>
            <a:ext cx="370787" cy="400110"/>
          </a:xfrm>
          <a:prstGeom prst="rect">
            <a:avLst/>
          </a:prstGeom>
          <a:noFill/>
        </p:spPr>
        <p:txBody>
          <a:bodyPr wrap="square">
            <a:spAutoFit/>
          </a:bodyPr>
          <a:lstStyle/>
          <a:p>
            <a:r>
              <a:rPr lang="en-US" sz="2000" i="1" noProof="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anose="05050102010706020507" pitchFamily="18" charset="2"/>
              </a:rPr>
              <a:t>a</a:t>
            </a:r>
            <a:endParaRPr lang="pt-BR" sz="2000" i="1" dirty="0">
              <a:solidFill>
                <a:srgbClr val="FF0000"/>
              </a:solidFill>
              <a:latin typeface="Times New Roman" panose="02020603050405020304" pitchFamily="18" charset="0"/>
              <a:cs typeface="Times New Roman" panose="02020603050405020304" pitchFamily="18" charset="0"/>
            </a:endParaRPr>
          </a:p>
        </p:txBody>
      </p:sp>
      <p:sp>
        <p:nvSpPr>
          <p:cNvPr id="29" name="Seta: para Cima 28">
            <a:extLst>
              <a:ext uri="{FF2B5EF4-FFF2-40B4-BE49-F238E27FC236}">
                <a16:creationId xmlns:a16="http://schemas.microsoft.com/office/drawing/2014/main" id="{6E1D6DB7-3C42-590C-D21C-F92FC52FE3B2}"/>
              </a:ext>
            </a:extLst>
          </p:cNvPr>
          <p:cNvSpPr/>
          <p:nvPr/>
        </p:nvSpPr>
        <p:spPr>
          <a:xfrm>
            <a:off x="10913746" y="5724070"/>
            <a:ext cx="135165" cy="236058"/>
          </a:xfrm>
          <a:prstGeom prst="up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0" name="Seta: para Cima 29">
            <a:extLst>
              <a:ext uri="{FF2B5EF4-FFF2-40B4-BE49-F238E27FC236}">
                <a16:creationId xmlns:a16="http://schemas.microsoft.com/office/drawing/2014/main" id="{96DF3B92-5970-25C9-EF23-E81C810FA66B}"/>
              </a:ext>
            </a:extLst>
          </p:cNvPr>
          <p:cNvSpPr/>
          <p:nvPr/>
        </p:nvSpPr>
        <p:spPr>
          <a:xfrm>
            <a:off x="2902534" y="2633649"/>
            <a:ext cx="135165" cy="236058"/>
          </a:xfrm>
          <a:prstGeom prst="upArrow">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31" name="CaixaDeTexto 30">
            <a:extLst>
              <a:ext uri="{FF2B5EF4-FFF2-40B4-BE49-F238E27FC236}">
                <a16:creationId xmlns:a16="http://schemas.microsoft.com/office/drawing/2014/main" id="{E4BC6745-F4C2-0710-2EB7-811FBFFE4D09}"/>
              </a:ext>
            </a:extLst>
          </p:cNvPr>
          <p:cNvSpPr txBox="1"/>
          <p:nvPr/>
        </p:nvSpPr>
        <p:spPr>
          <a:xfrm>
            <a:off x="2771479" y="2846050"/>
            <a:ext cx="370787" cy="400110"/>
          </a:xfrm>
          <a:prstGeom prst="rect">
            <a:avLst/>
          </a:prstGeom>
          <a:noFill/>
        </p:spPr>
        <p:txBody>
          <a:bodyPr wrap="square">
            <a:spAutoFit/>
          </a:bodyPr>
          <a:lstStyle/>
          <a:p>
            <a:r>
              <a:rPr lang="en-US" sz="2000" i="1" noProof="0" dirty="0">
                <a:solidFill>
                  <a:srgbClr val="FF0000"/>
                </a:solidFill>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sym typeface="Symbol" panose="05050102010706020507" pitchFamily="18" charset="2"/>
              </a:rPr>
              <a:t>a</a:t>
            </a:r>
            <a:endParaRPr lang="pt-BR" sz="2000" i="1" dirty="0">
              <a:solidFill>
                <a:srgbClr val="FF0000"/>
              </a:solidFill>
              <a:latin typeface="Times New Roman" panose="02020603050405020304" pitchFamily="18" charset="0"/>
              <a:cs typeface="Times New Roman" panose="02020603050405020304" pitchFamily="18" charset="0"/>
            </a:endParaRPr>
          </a:p>
        </p:txBody>
      </p:sp>
      <p:sp>
        <p:nvSpPr>
          <p:cNvPr id="2" name="Espaço Reservado para Número de Slide 3">
            <a:extLst>
              <a:ext uri="{FF2B5EF4-FFF2-40B4-BE49-F238E27FC236}">
                <a16:creationId xmlns:a16="http://schemas.microsoft.com/office/drawing/2014/main" id="{620D5BE0-A6E1-E667-4607-3BF58102618B}"/>
              </a:ext>
            </a:extLst>
          </p:cNvPr>
          <p:cNvSpPr txBox="1">
            <a:spLocks/>
          </p:cNvSpPr>
          <p:nvPr/>
        </p:nvSpPr>
        <p:spPr>
          <a:xfrm>
            <a:off x="9448800" y="6327137"/>
            <a:ext cx="2743200" cy="365125"/>
          </a:xfrm>
          <a:prstGeom prst="rect">
            <a:avLst/>
          </a:prstGeom>
        </p:spPr>
        <p:txBody>
          <a:bodyPr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F0469B45-E903-4573-A216-0BD6694B90F6}" type="slidenum">
              <a:rPr lang="en-US" sz="2000" smtClean="0">
                <a:latin typeface="Arial" panose="020B0604020202020204" pitchFamily="34" charset="0"/>
                <a:cs typeface="Arial" panose="020B0604020202020204" pitchFamily="34" charset="0"/>
              </a:rPr>
              <a:pPr algn="r"/>
              <a:t>45</a:t>
            </a:fld>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080149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descr="FUJIM6"/>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a:xfrm>
            <a:off x="7616343" y="439660"/>
            <a:ext cx="3816424" cy="6250040"/>
          </a:xfrm>
          <a:noFill/>
          <a:extLst>
            <a:ext uri="{909E8E84-426E-40DD-AFC4-6F175D3DCCD1}">
              <a14:hiddenFill xmlns:a14="http://schemas.microsoft.com/office/drawing/2010/main">
                <a:solidFill>
                  <a:srgbClr val="FFFFFF"/>
                </a:solidFill>
              </a14:hiddenFill>
            </a:ext>
          </a:extLst>
        </p:spPr>
      </p:pic>
      <p:sp>
        <p:nvSpPr>
          <p:cNvPr id="2" name="Espaço Reservado para Número de Slide 1"/>
          <p:cNvSpPr>
            <a:spLocks noGrp="1"/>
          </p:cNvSpPr>
          <p:nvPr>
            <p:ph type="sldNum" sz="quarter" idx="12"/>
          </p:nvPr>
        </p:nvSpPr>
        <p:spPr>
          <a:xfrm>
            <a:off x="9353550" y="6337300"/>
            <a:ext cx="2743200" cy="365125"/>
          </a:xfrm>
        </p:spPr>
        <p:txBody>
          <a:bodyPr/>
          <a:lstStyle/>
          <a:p>
            <a:fld id="{8BBF9B70-5059-47BE-94D0-556A8AEC65BB}" type="slidenum">
              <a:rPr lang="en-US" sz="2000" noProof="0" smtClean="0">
                <a:latin typeface="Arial" panose="020B0604020202020204" pitchFamily="34" charset="0"/>
                <a:cs typeface="Arial" panose="020B0604020202020204" pitchFamily="34" charset="0"/>
              </a:rPr>
              <a:pPr/>
              <a:t>46</a:t>
            </a:fld>
            <a:endParaRPr lang="en-US" sz="2000" noProof="0" dirty="0">
              <a:latin typeface="Arial" panose="020B0604020202020204" pitchFamily="34" charset="0"/>
              <a:cs typeface="Arial" panose="020B0604020202020204" pitchFamily="34" charset="0"/>
            </a:endParaRPr>
          </a:p>
        </p:txBody>
      </p:sp>
      <p:sp>
        <p:nvSpPr>
          <p:cNvPr id="3" name="CaixaDeTexto 2"/>
          <p:cNvSpPr txBox="1"/>
          <p:nvPr/>
        </p:nvSpPr>
        <p:spPr>
          <a:xfrm>
            <a:off x="532024" y="1911055"/>
            <a:ext cx="5991323" cy="1890646"/>
          </a:xfrm>
          <a:prstGeom prst="rect">
            <a:avLst/>
          </a:prstGeom>
          <a:noFill/>
        </p:spPr>
        <p:txBody>
          <a:bodyPr wrap="square" rtlCol="0">
            <a:spAutoFit/>
          </a:bodyPr>
          <a:lstStyle/>
          <a:p>
            <a:pPr>
              <a:lnSpc>
                <a:spcPct val="130000"/>
              </a:lnSpc>
            </a:pPr>
            <a:r>
              <a:rPr lang="en-US" b="0" i="0" dirty="0">
                <a:solidFill>
                  <a:srgbClr val="000000"/>
                </a:solidFill>
                <a:effectLst/>
                <a:latin typeface="Arial" panose="020B0604020202020204" pitchFamily="34" charset="0"/>
                <a:cs typeface="Arial" panose="020B0604020202020204" pitchFamily="34" charset="0"/>
              </a:rPr>
              <a:t>Some early examples of pion decays were observed in a photographic emulsion in 1947. </a:t>
            </a:r>
            <a:r>
              <a:rPr lang="en-US" noProof="0" dirty="0">
                <a:latin typeface="Arial" panose="020B0604020202020204" pitchFamily="34" charset="0"/>
                <a:cs typeface="Arial" panose="020B0604020202020204" pitchFamily="34" charset="0"/>
              </a:rPr>
              <a:t>The charged particle tracks in the emulsions exposed at Mount Chacaltaya revealed successive decays interpreted as being due to </a:t>
            </a:r>
            <a:r>
              <a:rPr lang="en-US" sz="20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pions </a:t>
            </a:r>
            <a:r>
              <a:rPr lang="en-US" sz="20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a:rPr>
              <a:t> muons  electrons.</a:t>
            </a:r>
            <a:endParaRPr lang="en-US" sz="20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4" name="Título 1">
            <a:extLst>
              <a:ext uri="{FF2B5EF4-FFF2-40B4-BE49-F238E27FC236}">
                <a16:creationId xmlns:a16="http://schemas.microsoft.com/office/drawing/2014/main" id="{560754F7-3469-DCE1-C985-573C690391D9}"/>
              </a:ext>
            </a:extLst>
          </p:cNvPr>
          <p:cNvSpPr>
            <a:spLocks noGrp="1"/>
          </p:cNvSpPr>
          <p:nvPr>
            <p:ph type="title"/>
          </p:nvPr>
        </p:nvSpPr>
        <p:spPr>
          <a:xfrm>
            <a:off x="0" y="267104"/>
            <a:ext cx="7476174" cy="818593"/>
          </a:xfrm>
        </p:spPr>
        <p:txBody>
          <a:bodyPr>
            <a:noAutofit/>
          </a:bodyPr>
          <a:lstStyle/>
          <a:p>
            <a:r>
              <a:rPr lang="en-US" sz="3600" b="1" noProof="0" dirty="0"/>
              <a:t>The discovery of the pi mesons in 1947 and what we know today:</a:t>
            </a:r>
          </a:p>
        </p:txBody>
      </p:sp>
      <p:cxnSp>
        <p:nvCxnSpPr>
          <p:cNvPr id="6" name="Conector reto 5">
            <a:extLst>
              <a:ext uri="{FF2B5EF4-FFF2-40B4-BE49-F238E27FC236}">
                <a16:creationId xmlns:a16="http://schemas.microsoft.com/office/drawing/2014/main" id="{BC5822BB-8EF2-ADB4-01AB-8F803A15E482}"/>
              </a:ext>
            </a:extLst>
          </p:cNvPr>
          <p:cNvCxnSpPr/>
          <p:nvPr/>
        </p:nvCxnSpPr>
        <p:spPr>
          <a:xfrm>
            <a:off x="7456602" y="1253765"/>
            <a:ext cx="4110087"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cxnSp>
        <p:nvCxnSpPr>
          <p:cNvPr id="7" name="Conector reto 6">
            <a:extLst>
              <a:ext uri="{FF2B5EF4-FFF2-40B4-BE49-F238E27FC236}">
                <a16:creationId xmlns:a16="http://schemas.microsoft.com/office/drawing/2014/main" id="{4BEA5FA8-E7B4-CB23-0471-E452495B581D}"/>
              </a:ext>
            </a:extLst>
          </p:cNvPr>
          <p:cNvCxnSpPr/>
          <p:nvPr/>
        </p:nvCxnSpPr>
        <p:spPr>
          <a:xfrm>
            <a:off x="7194222" y="6383518"/>
            <a:ext cx="4110087"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8" name="CaixaDeTexto 7">
            <a:extLst>
              <a:ext uri="{FF2B5EF4-FFF2-40B4-BE49-F238E27FC236}">
                <a16:creationId xmlns:a16="http://schemas.microsoft.com/office/drawing/2014/main" id="{47723716-445E-F73A-5751-5969869538CC}"/>
              </a:ext>
            </a:extLst>
          </p:cNvPr>
          <p:cNvSpPr txBox="1"/>
          <p:nvPr/>
        </p:nvSpPr>
        <p:spPr>
          <a:xfrm>
            <a:off x="485580" y="4509526"/>
            <a:ext cx="6155702" cy="1767279"/>
          </a:xfrm>
          <a:prstGeom prst="rect">
            <a:avLst/>
          </a:prstGeom>
          <a:noFill/>
          <a:ln w="28575">
            <a:solidFill>
              <a:srgbClr val="C00000"/>
            </a:solidFill>
          </a:ln>
        </p:spPr>
        <p:txBody>
          <a:bodyPr wrap="square">
            <a:spAutoFit/>
          </a:bodyPr>
          <a:lstStyle/>
          <a:p>
            <a:pPr algn="l">
              <a:lnSpc>
                <a:spcPct val="120000"/>
              </a:lnSpc>
              <a:buNone/>
            </a:pPr>
            <a:r>
              <a:rPr lang="en-US" b="0" i="0" dirty="0">
                <a:solidFill>
                  <a:srgbClr val="000000"/>
                </a:solidFill>
                <a:effectLst/>
                <a:latin typeface="Arial" panose="020B0604020202020204" pitchFamily="34" charset="0"/>
                <a:cs typeface="Arial" panose="020B0604020202020204" pitchFamily="34" charset="0"/>
              </a:rPr>
              <a:t>The positive pions come to rest before decaying by the reaction </a:t>
            </a:r>
            <a:r>
              <a:rPr lang="en-US" b="0" i="1" dirty="0">
                <a:solidFill>
                  <a:srgbClr val="000000"/>
                </a:solidFill>
                <a:effectLst/>
                <a:latin typeface="Times New Roman" panose="02020603050405020304" pitchFamily="18" charset="0"/>
                <a:cs typeface="Times New Roman" panose="02020603050405020304" pitchFamily="18" charset="0"/>
              </a:rPr>
              <a:t>π</a:t>
            </a:r>
            <a:r>
              <a:rPr lang="en-US" b="0" i="0" baseline="30000" dirty="0">
                <a:solidFill>
                  <a:srgbClr val="000000"/>
                </a:solidFill>
                <a:effectLst/>
                <a:latin typeface="Times New Roman" panose="02020603050405020304" pitchFamily="18" charset="0"/>
                <a:cs typeface="Times New Roman" panose="02020603050405020304" pitchFamily="18" charset="0"/>
              </a:rPr>
              <a:t>+</a:t>
            </a:r>
            <a:r>
              <a:rPr lang="en-US" b="0" i="0" dirty="0">
                <a:solidFill>
                  <a:srgbClr val="000000"/>
                </a:solidFill>
                <a:effectLst/>
                <a:latin typeface="Times New Roman" panose="02020603050405020304" pitchFamily="18" charset="0"/>
                <a:cs typeface="Times New Roman" panose="02020603050405020304" pitchFamily="18" charset="0"/>
              </a:rPr>
              <a:t> → </a:t>
            </a:r>
            <a:r>
              <a:rPr lang="en-US" b="0" i="1" dirty="0">
                <a:solidFill>
                  <a:srgbClr val="000000"/>
                </a:solidFill>
                <a:effectLst/>
                <a:latin typeface="Times New Roman" panose="02020603050405020304" pitchFamily="18" charset="0"/>
                <a:cs typeface="Times New Roman" panose="02020603050405020304" pitchFamily="18" charset="0"/>
              </a:rPr>
              <a:t>μ</a:t>
            </a:r>
            <a:r>
              <a:rPr lang="en-US" b="0" i="0" baseline="30000" dirty="0">
                <a:solidFill>
                  <a:srgbClr val="000000"/>
                </a:solidFill>
                <a:effectLst/>
                <a:latin typeface="Times New Roman" panose="02020603050405020304" pitchFamily="18" charset="0"/>
                <a:cs typeface="Times New Roman" panose="02020603050405020304" pitchFamily="18" charset="0"/>
              </a:rPr>
              <a:t>+</a:t>
            </a:r>
            <a:r>
              <a:rPr lang="en-US" b="0" i="0" dirty="0">
                <a:solidFill>
                  <a:srgbClr val="000000"/>
                </a:solidFill>
                <a:effectLst/>
                <a:latin typeface="Times New Roman" panose="02020603050405020304" pitchFamily="18" charset="0"/>
                <a:cs typeface="Times New Roman" panose="02020603050405020304" pitchFamily="18" charset="0"/>
              </a:rPr>
              <a:t> + </a:t>
            </a:r>
            <a:r>
              <a:rPr lang="en-US" b="0" i="1" dirty="0" err="1">
                <a:solidFill>
                  <a:srgbClr val="000000"/>
                </a:solidFill>
                <a:effectLst/>
                <a:latin typeface="Times New Roman" panose="02020603050405020304" pitchFamily="18" charset="0"/>
                <a:cs typeface="Times New Roman" panose="02020603050405020304" pitchFamily="18" charset="0"/>
              </a:rPr>
              <a:t>ν</a:t>
            </a:r>
            <a:r>
              <a:rPr lang="en-US" b="0" i="1" baseline="-25000" dirty="0" err="1">
                <a:solidFill>
                  <a:srgbClr val="000000"/>
                </a:solidFill>
                <a:effectLst/>
                <a:latin typeface="Times New Roman" panose="02020603050405020304" pitchFamily="18" charset="0"/>
                <a:cs typeface="Times New Roman" panose="02020603050405020304" pitchFamily="18" charset="0"/>
              </a:rPr>
              <a:t>μ</a:t>
            </a:r>
            <a:r>
              <a:rPr lang="en-US" b="0" i="0" dirty="0">
                <a:solidFill>
                  <a:srgbClr val="000000"/>
                </a:solidFill>
                <a:effectLst/>
                <a:latin typeface="Open Sans" panose="020B0606030504020204" pitchFamily="34" charset="0"/>
              </a:rPr>
              <a:t>, </a:t>
            </a:r>
            <a:r>
              <a:rPr lang="en-US" b="0" i="0" dirty="0">
                <a:solidFill>
                  <a:srgbClr val="000000"/>
                </a:solidFill>
                <a:effectLst/>
                <a:latin typeface="Arial" panose="020B0604020202020204" pitchFamily="34" charset="0"/>
                <a:cs typeface="Arial" panose="020B0604020202020204" pitchFamily="34" charset="0"/>
              </a:rPr>
              <a:t>to give </a:t>
            </a:r>
            <a:r>
              <a:rPr lang="en-US" b="0" i="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monoenergetic muons. </a:t>
            </a:r>
            <a:r>
              <a:rPr lang="en-US" b="0" i="0" dirty="0">
                <a:solidFill>
                  <a:srgbClr val="000000"/>
                </a:solidFill>
                <a:effectLst/>
                <a:latin typeface="Arial" panose="020B0604020202020204" pitchFamily="34" charset="0"/>
                <a:cs typeface="Arial" panose="020B0604020202020204" pitchFamily="34" charset="0"/>
              </a:rPr>
              <a:t>These travel about 600</a:t>
            </a:r>
            <a:r>
              <a:rPr lang="en-US" b="0" i="0" dirty="0">
                <a:solidFill>
                  <a:srgbClr val="000000"/>
                </a:solidFill>
                <a:effectLst/>
                <a:latin typeface="Arial" panose="020B0604020202020204" pitchFamily="34" charset="0"/>
                <a:cs typeface="Arial" panose="020B0604020202020204" pitchFamily="34" charset="0"/>
                <a:sym typeface="Symbol" panose="05050102010706020507" pitchFamily="18" charset="2"/>
              </a:rPr>
              <a:t></a:t>
            </a:r>
            <a:r>
              <a:rPr lang="en-US" sz="2000" b="0" i="0" dirty="0">
                <a:solidFill>
                  <a:srgbClr val="000000"/>
                </a:solidFill>
                <a:effectLst/>
                <a:latin typeface="Arial" panose="020B0604020202020204" pitchFamily="34" charset="0"/>
                <a:cs typeface="Arial" panose="020B0604020202020204" pitchFamily="34" charset="0"/>
                <a:sym typeface="Symbol" panose="05050102010706020507" pitchFamily="18" charset="2"/>
              </a:rPr>
              <a:t></a:t>
            </a:r>
            <a:r>
              <a:rPr lang="en-US" b="0" i="0" dirty="0">
                <a:solidFill>
                  <a:srgbClr val="000000"/>
                </a:solidFill>
                <a:effectLst/>
                <a:latin typeface="Arial" panose="020B0604020202020204" pitchFamily="34" charset="0"/>
                <a:cs typeface="Arial" panose="020B0604020202020204" pitchFamily="34" charset="0"/>
              </a:rPr>
              <a:t>m in the emulsion before coming to rest and decay by the reaction</a:t>
            </a:r>
            <a:r>
              <a:rPr lang="en-US" b="0" i="0" dirty="0">
                <a:solidFill>
                  <a:srgbClr val="000000"/>
                </a:solidFill>
                <a:effectLst/>
                <a:latin typeface="Times New Roman" panose="02020603050405020304" pitchFamily="18" charset="0"/>
                <a:cs typeface="Times New Roman" panose="02020603050405020304" pitchFamily="18" charset="0"/>
              </a:rPr>
              <a:t> </a:t>
            </a:r>
            <a:r>
              <a:rPr lang="en-US" i="1" dirty="0">
                <a:solidFill>
                  <a:srgbClr val="000000"/>
                </a:solidFill>
                <a:latin typeface="Times New Roman" panose="02020603050405020304" pitchFamily="18" charset="0"/>
                <a:cs typeface="Times New Roman" panose="02020603050405020304" pitchFamily="18" charset="0"/>
              </a:rPr>
              <a:t>                                  </a:t>
            </a:r>
            <a:r>
              <a:rPr lang="en-US" b="0" i="0" dirty="0">
                <a:solidFill>
                  <a:srgbClr val="000000"/>
                </a:solidFill>
                <a:effectLst/>
                <a:latin typeface="Arial" panose="020B0604020202020204" pitchFamily="34" charset="0"/>
                <a:cs typeface="Arial" panose="020B0604020202020204" pitchFamily="34" charset="0"/>
              </a:rPr>
              <a:t>to give a positron.</a:t>
            </a:r>
            <a:endParaRPr lang="en-US" dirty="0"/>
          </a:p>
        </p:txBody>
      </p:sp>
      <p:graphicFrame>
        <p:nvGraphicFramePr>
          <p:cNvPr id="5" name="Objeto 4">
            <a:extLst>
              <a:ext uri="{FF2B5EF4-FFF2-40B4-BE49-F238E27FC236}">
                <a16:creationId xmlns:a16="http://schemas.microsoft.com/office/drawing/2014/main" id="{103E12CC-EC88-1675-FF12-C96AEDA06ADD}"/>
              </a:ext>
            </a:extLst>
          </p:cNvPr>
          <p:cNvGraphicFramePr>
            <a:graphicFrameLocks noChangeAspect="1"/>
          </p:cNvGraphicFramePr>
          <p:nvPr>
            <p:extLst>
              <p:ext uri="{D42A27DB-BD31-4B8C-83A1-F6EECF244321}">
                <p14:modId xmlns:p14="http://schemas.microsoft.com/office/powerpoint/2010/main" val="4049855082"/>
              </p:ext>
            </p:extLst>
          </p:nvPr>
        </p:nvGraphicFramePr>
        <p:xfrm>
          <a:off x="3233963" y="5541963"/>
          <a:ext cx="1860019" cy="411162"/>
        </p:xfrm>
        <a:graphic>
          <a:graphicData uri="http://schemas.openxmlformats.org/presentationml/2006/ole">
            <mc:AlternateContent xmlns:mc="http://schemas.openxmlformats.org/markup-compatibility/2006">
              <mc:Choice xmlns:v="urn:schemas-microsoft-com:vml" Requires="v">
                <p:oleObj name="Equation" r:id="rId3" imgW="1206360" imgH="266400" progId="Equation.DSMT4">
                  <p:embed/>
                </p:oleObj>
              </mc:Choice>
              <mc:Fallback>
                <p:oleObj name="Equation" r:id="rId3" imgW="1206360" imgH="266400" progId="Equation.DSMT4">
                  <p:embed/>
                  <p:pic>
                    <p:nvPicPr>
                      <p:cNvPr id="0" name=""/>
                      <p:cNvPicPr/>
                      <p:nvPr/>
                    </p:nvPicPr>
                    <p:blipFill>
                      <a:blip r:embed="rId4"/>
                      <a:stretch>
                        <a:fillRect/>
                      </a:stretch>
                    </p:blipFill>
                    <p:spPr>
                      <a:xfrm>
                        <a:off x="3233963" y="5541963"/>
                        <a:ext cx="1860019" cy="411162"/>
                      </a:xfrm>
                      <a:prstGeom prst="rect">
                        <a:avLst/>
                      </a:prstGeom>
                    </p:spPr>
                  </p:pic>
                </p:oleObj>
              </mc:Fallback>
            </mc:AlternateContent>
          </a:graphicData>
        </a:graphic>
      </p:graphicFrame>
      <p:sp>
        <p:nvSpPr>
          <p:cNvPr id="9" name="CaixaDeTexto 8">
            <a:extLst>
              <a:ext uri="{FF2B5EF4-FFF2-40B4-BE49-F238E27FC236}">
                <a16:creationId xmlns:a16="http://schemas.microsoft.com/office/drawing/2014/main" id="{A00C9013-7A1D-0410-18A5-86951E58DB7D}"/>
              </a:ext>
            </a:extLst>
          </p:cNvPr>
          <p:cNvSpPr txBox="1"/>
          <p:nvPr/>
        </p:nvSpPr>
        <p:spPr>
          <a:xfrm>
            <a:off x="8458200" y="190500"/>
            <a:ext cx="2527295" cy="369332"/>
          </a:xfrm>
          <a:prstGeom prst="rect">
            <a:avLst/>
          </a:prstGeom>
          <a:noFill/>
        </p:spPr>
        <p:txBody>
          <a:bodyPr wrap="none" rtlCol="0">
            <a:spAutoFit/>
          </a:bodyPr>
          <a:lstStyle/>
          <a:p>
            <a:r>
              <a:rPr lang="en-US" dirty="0">
                <a:latin typeface="Arial" panose="020B0604020202020204" pitchFamily="34" charset="0"/>
                <a:cs typeface="Arial" panose="020B0604020202020204" pitchFamily="34" charset="0"/>
              </a:rPr>
              <a:t>Powell’s Nobel Lecture</a:t>
            </a:r>
          </a:p>
        </p:txBody>
      </p:sp>
    </p:spTree>
    <p:extLst>
      <p:ext uri="{BB962C8B-B14F-4D97-AF65-F5344CB8AC3E}">
        <p14:creationId xmlns:p14="http://schemas.microsoft.com/office/powerpoint/2010/main" val="2379313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m 6">
            <a:extLst>
              <a:ext uri="{FF2B5EF4-FFF2-40B4-BE49-F238E27FC236}">
                <a16:creationId xmlns:a16="http://schemas.microsoft.com/office/drawing/2014/main" id="{876482FF-AA1F-2E7D-2EB3-E04EF733BA08}"/>
              </a:ext>
            </a:extLst>
          </p:cNvPr>
          <p:cNvPicPr>
            <a:picLocks noChangeAspect="1"/>
          </p:cNvPicPr>
          <p:nvPr/>
        </p:nvPicPr>
        <p:blipFill>
          <a:blip r:embed="rId2"/>
          <a:stretch>
            <a:fillRect/>
          </a:stretch>
        </p:blipFill>
        <p:spPr>
          <a:xfrm>
            <a:off x="9078058" y="-94268"/>
            <a:ext cx="3019744" cy="6858000"/>
          </a:xfrm>
          <a:prstGeom prst="rect">
            <a:avLst/>
          </a:prstGeom>
          <a:noFill/>
        </p:spPr>
      </p:pic>
      <p:sp>
        <p:nvSpPr>
          <p:cNvPr id="4" name="Espaço Reservado para Número de Slide 3" hidden="1">
            <a:extLst>
              <a:ext uri="{FF2B5EF4-FFF2-40B4-BE49-F238E27FC236}">
                <a16:creationId xmlns:a16="http://schemas.microsoft.com/office/drawing/2014/main" id="{99AC58F9-AC33-7101-65A1-E9F9924239FE}"/>
              </a:ext>
            </a:extLst>
          </p:cNvPr>
          <p:cNvSpPr>
            <a:spLocks noGrp="1"/>
          </p:cNvSpPr>
          <p:nvPr>
            <p:ph type="sldNum" sz="quarter" idx="4294967295"/>
          </p:nvPr>
        </p:nvSpPr>
        <p:spPr>
          <a:xfrm>
            <a:off x="9448800" y="6289037"/>
            <a:ext cx="2743200" cy="365125"/>
          </a:xfrm>
        </p:spPr>
        <p:txBody>
          <a:bodyPr/>
          <a:lstStyle/>
          <a:p>
            <a:pPr>
              <a:spcAft>
                <a:spcPts val="600"/>
              </a:spcAft>
            </a:pPr>
            <a:fld id="{F0469B45-E903-4573-A216-0BD6694B90F6}" type="slidenum">
              <a:rPr lang="en-US" noProof="0" smtClean="0"/>
              <a:pPr>
                <a:spcAft>
                  <a:spcPts val="600"/>
                </a:spcAft>
              </a:pPr>
              <a:t>47</a:t>
            </a:fld>
            <a:endParaRPr lang="en-US" noProof="0" dirty="0"/>
          </a:p>
        </p:txBody>
      </p:sp>
      <p:cxnSp>
        <p:nvCxnSpPr>
          <p:cNvPr id="8" name="Conector de Seta Reta 7">
            <a:extLst>
              <a:ext uri="{FF2B5EF4-FFF2-40B4-BE49-F238E27FC236}">
                <a16:creationId xmlns:a16="http://schemas.microsoft.com/office/drawing/2014/main" id="{FCC537A5-65CC-1E1C-B686-0DCAADF085EB}"/>
              </a:ext>
            </a:extLst>
          </p:cNvPr>
          <p:cNvCxnSpPr>
            <a:cxnSpLocks/>
          </p:cNvCxnSpPr>
          <p:nvPr/>
        </p:nvCxnSpPr>
        <p:spPr>
          <a:xfrm flipV="1">
            <a:off x="10369485" y="4581427"/>
            <a:ext cx="273378" cy="433632"/>
          </a:xfrm>
          <a:prstGeom prst="straightConnector1">
            <a:avLst/>
          </a:prstGeom>
          <a:ln w="28575">
            <a:solidFill>
              <a:srgbClr val="FF0000"/>
            </a:solidFill>
            <a:tailEnd type="triangle"/>
          </a:ln>
        </p:spPr>
        <p:style>
          <a:lnRef idx="3">
            <a:schemeClr val="dk1"/>
          </a:lnRef>
          <a:fillRef idx="0">
            <a:schemeClr val="dk1"/>
          </a:fillRef>
          <a:effectRef idx="2">
            <a:schemeClr val="dk1"/>
          </a:effectRef>
          <a:fontRef idx="minor">
            <a:schemeClr val="tx1"/>
          </a:fontRef>
        </p:style>
      </p:cxnSp>
      <p:sp>
        <p:nvSpPr>
          <p:cNvPr id="11" name="CaixaDeTexto 10">
            <a:extLst>
              <a:ext uri="{FF2B5EF4-FFF2-40B4-BE49-F238E27FC236}">
                <a16:creationId xmlns:a16="http://schemas.microsoft.com/office/drawing/2014/main" id="{62D92177-1278-C849-AC16-DC88160E48AA}"/>
              </a:ext>
            </a:extLst>
          </p:cNvPr>
          <p:cNvSpPr txBox="1"/>
          <p:nvPr/>
        </p:nvSpPr>
        <p:spPr>
          <a:xfrm>
            <a:off x="4251489" y="3506770"/>
            <a:ext cx="4609707" cy="2308324"/>
          </a:xfrm>
          <a:prstGeom prst="rect">
            <a:avLst/>
          </a:prstGeom>
          <a:noFill/>
        </p:spPr>
        <p:txBody>
          <a:bodyPr wrap="square" rtlCol="0">
            <a:spAutoFit/>
          </a:bodyPr>
          <a:lstStyle/>
          <a:p>
            <a:pPr marL="285750" indent="-285750">
              <a:buSzPct val="150000"/>
              <a:buFont typeface="Arial" panose="020B0604020202020204" pitchFamily="34" charset="0"/>
              <a:buChar char="•"/>
            </a:pPr>
            <a:r>
              <a:rPr lang="en-US" noProof="0" dirty="0">
                <a:latin typeface="Arial" panose="020B0604020202020204" pitchFamily="34" charset="0"/>
                <a:cs typeface="Arial" panose="020B0604020202020204" pitchFamily="34" charset="0"/>
              </a:rPr>
              <a:t>The observations proof that mesons can be produced in processes associated with </a:t>
            </a:r>
            <a:r>
              <a:rPr lang="en-US"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explosive disintegration </a:t>
            </a:r>
            <a:r>
              <a:rPr lang="en-US" noProof="0" dirty="0">
                <a:latin typeface="Arial" panose="020B0604020202020204" pitchFamily="34" charset="0"/>
                <a:cs typeface="Arial" panose="020B0604020202020204" pitchFamily="34" charset="0"/>
              </a:rPr>
              <a:t>of nuclei by cosmic ray particles of great energy (P). </a:t>
            </a:r>
          </a:p>
          <a:p>
            <a:pPr marL="285750" indent="-285750">
              <a:buSzPct val="150000"/>
              <a:buFont typeface="Arial" panose="020B0604020202020204" pitchFamily="34" charset="0"/>
              <a:buChar char="•"/>
            </a:pPr>
            <a:endParaRPr lang="en-US" noProof="0" dirty="0">
              <a:latin typeface="Arial" panose="020B0604020202020204" pitchFamily="34" charset="0"/>
              <a:cs typeface="Arial" panose="020B0604020202020204" pitchFamily="34" charset="0"/>
            </a:endParaRPr>
          </a:p>
          <a:p>
            <a:pPr marL="285750" indent="-285750">
              <a:buSzPct val="150000"/>
              <a:buFont typeface="Arial" panose="020B0604020202020204" pitchFamily="34" charset="0"/>
              <a:buChar char="•"/>
            </a:pPr>
            <a:r>
              <a:rPr lang="en-US" noProof="0" dirty="0">
                <a:latin typeface="Arial" panose="020B0604020202020204" pitchFamily="34" charset="0"/>
                <a:cs typeface="Arial" panose="020B0604020202020204" pitchFamily="34" charset="0"/>
              </a:rPr>
              <a:t>At the end of its range (S), the ejected meson can lead to a disintegration of a nucleus.</a:t>
            </a:r>
          </a:p>
        </p:txBody>
      </p:sp>
      <p:pic>
        <p:nvPicPr>
          <p:cNvPr id="13" name="Imagem 12">
            <a:extLst>
              <a:ext uri="{FF2B5EF4-FFF2-40B4-BE49-F238E27FC236}">
                <a16:creationId xmlns:a16="http://schemas.microsoft.com/office/drawing/2014/main" id="{C96A4B93-20A8-1E29-7550-FA122CF40F04}"/>
              </a:ext>
            </a:extLst>
          </p:cNvPr>
          <p:cNvPicPr>
            <a:picLocks noChangeAspect="1"/>
          </p:cNvPicPr>
          <p:nvPr/>
        </p:nvPicPr>
        <p:blipFill>
          <a:blip r:embed="rId3"/>
          <a:stretch>
            <a:fillRect/>
          </a:stretch>
        </p:blipFill>
        <p:spPr>
          <a:xfrm>
            <a:off x="197963" y="673247"/>
            <a:ext cx="4079576" cy="5256212"/>
          </a:xfrm>
          <a:prstGeom prst="rect">
            <a:avLst/>
          </a:prstGeom>
        </p:spPr>
      </p:pic>
      <p:cxnSp>
        <p:nvCxnSpPr>
          <p:cNvPr id="14" name="Conector de Seta Reta 13">
            <a:extLst>
              <a:ext uri="{FF2B5EF4-FFF2-40B4-BE49-F238E27FC236}">
                <a16:creationId xmlns:a16="http://schemas.microsoft.com/office/drawing/2014/main" id="{AFDE3953-359B-759B-55DA-98C5FBE98803}"/>
              </a:ext>
            </a:extLst>
          </p:cNvPr>
          <p:cNvCxnSpPr>
            <a:cxnSpLocks/>
          </p:cNvCxnSpPr>
          <p:nvPr/>
        </p:nvCxnSpPr>
        <p:spPr>
          <a:xfrm flipH="1" flipV="1">
            <a:off x="1480010" y="4845376"/>
            <a:ext cx="265522" cy="180679"/>
          </a:xfrm>
          <a:prstGeom prst="straightConnector1">
            <a:avLst/>
          </a:prstGeom>
          <a:ln w="28575">
            <a:solidFill>
              <a:srgbClr val="FF0000"/>
            </a:solidFill>
            <a:tailEnd type="triangle"/>
          </a:ln>
        </p:spPr>
        <p:style>
          <a:lnRef idx="3">
            <a:schemeClr val="dk1"/>
          </a:lnRef>
          <a:fillRef idx="0">
            <a:schemeClr val="dk1"/>
          </a:fillRef>
          <a:effectRef idx="2">
            <a:schemeClr val="dk1"/>
          </a:effectRef>
          <a:fontRef idx="minor">
            <a:schemeClr val="tx1"/>
          </a:fontRef>
        </p:style>
      </p:cxnSp>
      <p:sp>
        <p:nvSpPr>
          <p:cNvPr id="16" name="CaixaDeTexto 15">
            <a:extLst>
              <a:ext uri="{FF2B5EF4-FFF2-40B4-BE49-F238E27FC236}">
                <a16:creationId xmlns:a16="http://schemas.microsoft.com/office/drawing/2014/main" id="{EA58E683-639F-B474-4065-BC4A3438DC0B}"/>
              </a:ext>
            </a:extLst>
          </p:cNvPr>
          <p:cNvSpPr txBox="1"/>
          <p:nvPr/>
        </p:nvSpPr>
        <p:spPr>
          <a:xfrm>
            <a:off x="4187073" y="1066799"/>
            <a:ext cx="4645842" cy="1477328"/>
          </a:xfrm>
          <a:prstGeom prst="rect">
            <a:avLst/>
          </a:prstGeom>
          <a:noFill/>
        </p:spPr>
        <p:txBody>
          <a:bodyPr wrap="square" rtlCol="0">
            <a:spAutoFit/>
          </a:bodyPr>
          <a:lstStyle/>
          <a:p>
            <a:r>
              <a:rPr lang="en-US" noProof="0" dirty="0">
                <a:latin typeface="Arial" panose="020B0604020202020204" pitchFamily="34" charset="0"/>
                <a:cs typeface="Arial" panose="020B0604020202020204" pitchFamily="34" charset="0"/>
              </a:rPr>
              <a:t>“Observations on the tracks of slow mesons in photographic emulsions” - Part 2: </a:t>
            </a:r>
            <a:r>
              <a:rPr lang="en-US" b="1" noProof="0" dirty="0">
                <a:latin typeface="Arial" panose="020B0604020202020204" pitchFamily="34" charset="0"/>
                <a:cs typeface="Arial" panose="020B0604020202020204" pitchFamily="34" charset="0"/>
              </a:rPr>
              <a:t>Origin of the slow mesons</a:t>
            </a:r>
            <a:r>
              <a:rPr lang="en-US" noProof="0" dirty="0">
                <a:latin typeface="Arial" panose="020B0604020202020204" pitchFamily="34" charset="0"/>
                <a:cs typeface="Arial" panose="020B0604020202020204" pitchFamily="34" charset="0"/>
              </a:rPr>
              <a:t> by C.M.G. Lattes, G.P.S. Occhialini and C.F. Powell, in Nature 160 </a:t>
            </a:r>
            <a:r>
              <a:rPr lang="en-US" noProof="0" dirty="0">
                <a:solidFill>
                  <a:srgbClr val="FF0000"/>
                </a:solidFill>
                <a:latin typeface="Arial" panose="020B0604020202020204" pitchFamily="34" charset="0"/>
                <a:cs typeface="Arial" panose="020B0604020202020204" pitchFamily="34" charset="0"/>
              </a:rPr>
              <a:t>(</a:t>
            </a:r>
            <a:r>
              <a:rPr lang="en-US" b="1" noProof="0" dirty="0">
                <a:solidFill>
                  <a:srgbClr val="FF0000"/>
                </a:solidFill>
                <a:latin typeface="Arial" panose="020B0604020202020204" pitchFamily="34" charset="0"/>
                <a:cs typeface="Arial" panose="020B0604020202020204" pitchFamily="34" charset="0"/>
              </a:rPr>
              <a:t>October 11, 1947</a:t>
            </a:r>
            <a:r>
              <a:rPr lang="en-US" noProof="0" dirty="0">
                <a:solidFill>
                  <a:srgbClr val="FF0000"/>
                </a:solidFill>
                <a:latin typeface="Arial" panose="020B0604020202020204" pitchFamily="34" charset="0"/>
                <a:cs typeface="Arial" panose="020B0604020202020204" pitchFamily="34" charset="0"/>
              </a:rPr>
              <a:t>) </a:t>
            </a:r>
            <a:r>
              <a:rPr lang="en-US" noProof="0" dirty="0">
                <a:latin typeface="Arial" panose="020B0604020202020204" pitchFamily="34" charset="0"/>
                <a:cs typeface="Arial" panose="020B0604020202020204" pitchFamily="34" charset="0"/>
              </a:rPr>
              <a:t>486.</a:t>
            </a:r>
          </a:p>
        </p:txBody>
      </p:sp>
      <p:sp>
        <p:nvSpPr>
          <p:cNvPr id="17" name="CaixaDeTexto 16">
            <a:extLst>
              <a:ext uri="{FF2B5EF4-FFF2-40B4-BE49-F238E27FC236}">
                <a16:creationId xmlns:a16="http://schemas.microsoft.com/office/drawing/2014/main" id="{D4AD6188-820F-2687-B504-07696F015AFE}"/>
              </a:ext>
            </a:extLst>
          </p:cNvPr>
          <p:cNvSpPr txBox="1"/>
          <p:nvPr/>
        </p:nvSpPr>
        <p:spPr>
          <a:xfrm>
            <a:off x="2196445" y="5269583"/>
            <a:ext cx="338554" cy="369332"/>
          </a:xfrm>
          <a:prstGeom prst="rect">
            <a:avLst/>
          </a:prstGeom>
          <a:noFill/>
        </p:spPr>
        <p:txBody>
          <a:bodyPr wrap="none" rtlCol="0">
            <a:spAutoFit/>
          </a:bodyPr>
          <a:lstStyle/>
          <a:p>
            <a:r>
              <a:rPr lang="en-US" b="1" noProof="0" dirty="0">
                <a:solidFill>
                  <a:srgbClr val="FF0000"/>
                </a:solidFill>
                <a:latin typeface="Arial" panose="020B0604020202020204" pitchFamily="34" charset="0"/>
                <a:cs typeface="Arial" panose="020B0604020202020204" pitchFamily="34" charset="0"/>
              </a:rPr>
              <a:t>P</a:t>
            </a:r>
          </a:p>
        </p:txBody>
      </p:sp>
      <p:sp>
        <p:nvSpPr>
          <p:cNvPr id="18" name="CaixaDeTexto 17">
            <a:extLst>
              <a:ext uri="{FF2B5EF4-FFF2-40B4-BE49-F238E27FC236}">
                <a16:creationId xmlns:a16="http://schemas.microsoft.com/office/drawing/2014/main" id="{E9FD2923-CD4A-8C17-5093-E23664D8BBDD}"/>
              </a:ext>
            </a:extLst>
          </p:cNvPr>
          <p:cNvSpPr txBox="1"/>
          <p:nvPr/>
        </p:nvSpPr>
        <p:spPr>
          <a:xfrm>
            <a:off x="9805447" y="5817909"/>
            <a:ext cx="338554" cy="369332"/>
          </a:xfrm>
          <a:prstGeom prst="rect">
            <a:avLst/>
          </a:prstGeom>
          <a:noFill/>
        </p:spPr>
        <p:txBody>
          <a:bodyPr wrap="none" rtlCol="0">
            <a:spAutoFit/>
          </a:bodyPr>
          <a:lstStyle/>
          <a:p>
            <a:r>
              <a:rPr lang="en-US" b="1" noProof="0" dirty="0">
                <a:solidFill>
                  <a:srgbClr val="FF0000"/>
                </a:solidFill>
                <a:latin typeface="Arial" panose="020B0604020202020204" pitchFamily="34" charset="0"/>
                <a:cs typeface="Arial" panose="020B0604020202020204" pitchFamily="34" charset="0"/>
              </a:rPr>
              <a:t>P</a:t>
            </a:r>
          </a:p>
        </p:txBody>
      </p:sp>
      <p:sp>
        <p:nvSpPr>
          <p:cNvPr id="19" name="CaixaDeTexto 18">
            <a:extLst>
              <a:ext uri="{FF2B5EF4-FFF2-40B4-BE49-F238E27FC236}">
                <a16:creationId xmlns:a16="http://schemas.microsoft.com/office/drawing/2014/main" id="{83E05F23-FAED-934E-3120-144D60E1A6EC}"/>
              </a:ext>
            </a:extLst>
          </p:cNvPr>
          <p:cNvSpPr txBox="1"/>
          <p:nvPr/>
        </p:nvSpPr>
        <p:spPr>
          <a:xfrm>
            <a:off x="10843966" y="3557048"/>
            <a:ext cx="338554" cy="369332"/>
          </a:xfrm>
          <a:prstGeom prst="rect">
            <a:avLst/>
          </a:prstGeom>
          <a:noFill/>
        </p:spPr>
        <p:txBody>
          <a:bodyPr wrap="none" rtlCol="0">
            <a:spAutoFit/>
          </a:bodyPr>
          <a:lstStyle/>
          <a:p>
            <a:r>
              <a:rPr lang="en-US" b="1" noProof="0" dirty="0">
                <a:solidFill>
                  <a:srgbClr val="FF0000"/>
                </a:solidFill>
                <a:latin typeface="Arial" panose="020B0604020202020204" pitchFamily="34" charset="0"/>
                <a:cs typeface="Arial" panose="020B0604020202020204" pitchFamily="34" charset="0"/>
              </a:rPr>
              <a:t>S</a:t>
            </a:r>
          </a:p>
        </p:txBody>
      </p:sp>
      <p:sp>
        <p:nvSpPr>
          <p:cNvPr id="20" name="CaixaDeTexto 19">
            <a:extLst>
              <a:ext uri="{FF2B5EF4-FFF2-40B4-BE49-F238E27FC236}">
                <a16:creationId xmlns:a16="http://schemas.microsoft.com/office/drawing/2014/main" id="{DC319FDC-51D6-10B6-331E-00517DF092D4}"/>
              </a:ext>
            </a:extLst>
          </p:cNvPr>
          <p:cNvSpPr txBox="1"/>
          <p:nvPr/>
        </p:nvSpPr>
        <p:spPr>
          <a:xfrm>
            <a:off x="617455" y="4265630"/>
            <a:ext cx="338554" cy="369332"/>
          </a:xfrm>
          <a:prstGeom prst="rect">
            <a:avLst/>
          </a:prstGeom>
          <a:noFill/>
        </p:spPr>
        <p:txBody>
          <a:bodyPr wrap="none" rtlCol="0">
            <a:spAutoFit/>
          </a:bodyPr>
          <a:lstStyle/>
          <a:p>
            <a:r>
              <a:rPr lang="en-US" b="1" noProof="0" dirty="0">
                <a:solidFill>
                  <a:srgbClr val="FF0000"/>
                </a:solidFill>
                <a:latin typeface="Arial" panose="020B0604020202020204" pitchFamily="34" charset="0"/>
                <a:cs typeface="Arial" panose="020B0604020202020204" pitchFamily="34" charset="0"/>
              </a:rPr>
              <a:t>S</a:t>
            </a:r>
          </a:p>
        </p:txBody>
      </p:sp>
      <p:sp>
        <p:nvSpPr>
          <p:cNvPr id="2" name="Espaço Reservado para Número de Slide 3">
            <a:extLst>
              <a:ext uri="{FF2B5EF4-FFF2-40B4-BE49-F238E27FC236}">
                <a16:creationId xmlns:a16="http://schemas.microsoft.com/office/drawing/2014/main" id="{99B5D268-EDD8-DB62-FF26-992460091046}"/>
              </a:ext>
            </a:extLst>
          </p:cNvPr>
          <p:cNvSpPr txBox="1">
            <a:spLocks/>
          </p:cNvSpPr>
          <p:nvPr/>
        </p:nvSpPr>
        <p:spPr>
          <a:xfrm>
            <a:off x="9448800" y="6336662"/>
            <a:ext cx="2743200" cy="365125"/>
          </a:xfrm>
          <a:prstGeom prst="rect">
            <a:avLst/>
          </a:prstGeom>
        </p:spPr>
        <p:txBody>
          <a:bodyPr anchor="ctr">
            <a:no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F0469B45-E903-4573-A216-0BD6694B90F6}" type="slidenum">
              <a:rPr lang="en-US" sz="2000" smtClean="0">
                <a:latin typeface="Arial" panose="020B0604020202020204" pitchFamily="34" charset="0"/>
                <a:cs typeface="Arial" panose="020B0604020202020204" pitchFamily="34" charset="0"/>
              </a:rPr>
              <a:pPr algn="r"/>
              <a:t>47</a:t>
            </a:fld>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7931505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D2D36B0-CEBF-9130-5894-7353B3A329FA}"/>
              </a:ext>
            </a:extLst>
          </p:cNvPr>
          <p:cNvSpPr>
            <a:spLocks noGrp="1"/>
          </p:cNvSpPr>
          <p:nvPr>
            <p:ph type="title"/>
          </p:nvPr>
        </p:nvSpPr>
        <p:spPr>
          <a:xfrm>
            <a:off x="1" y="327417"/>
            <a:ext cx="11836138" cy="737811"/>
          </a:xfrm>
        </p:spPr>
        <p:txBody>
          <a:bodyPr>
            <a:noAutofit/>
          </a:bodyPr>
          <a:lstStyle/>
          <a:p>
            <a:r>
              <a:rPr lang="en-US" sz="3600" b="1" noProof="0" dirty="0"/>
              <a:t>Conclusions of the </a:t>
            </a:r>
            <a:r>
              <a:rPr lang="en-US" sz="3600" b="1" dirty="0"/>
              <a:t>two </a:t>
            </a:r>
            <a:r>
              <a:rPr lang="en-US" sz="3600" b="1" noProof="0" dirty="0"/>
              <a:t>October papers:</a:t>
            </a:r>
          </a:p>
        </p:txBody>
      </p:sp>
      <p:sp>
        <p:nvSpPr>
          <p:cNvPr id="3" name="Espaço Reservado para Conteúdo 2">
            <a:extLst>
              <a:ext uri="{FF2B5EF4-FFF2-40B4-BE49-F238E27FC236}">
                <a16:creationId xmlns:a16="http://schemas.microsoft.com/office/drawing/2014/main" id="{BA11DD08-4D86-7E35-05B8-7CFB8862C0A1}"/>
              </a:ext>
            </a:extLst>
          </p:cNvPr>
          <p:cNvSpPr>
            <a:spLocks noGrp="1"/>
          </p:cNvSpPr>
          <p:nvPr>
            <p:ph idx="1"/>
          </p:nvPr>
        </p:nvSpPr>
        <p:spPr>
          <a:xfrm>
            <a:off x="838199" y="1354284"/>
            <a:ext cx="10803903" cy="4351338"/>
          </a:xfrm>
        </p:spPr>
        <p:txBody>
          <a:bodyPr>
            <a:normAutofit fontScale="92500" lnSpcReduction="10000"/>
          </a:bodyPr>
          <a:lstStyle/>
          <a:p>
            <a:pPr>
              <a:lnSpc>
                <a:spcPct val="130000"/>
              </a:lnSpc>
              <a:spcAft>
                <a:spcPts val="1200"/>
              </a:spcAft>
              <a:buSzPct val="150000"/>
            </a:pPr>
            <a:r>
              <a:rPr lang="en-US" sz="1800" u="sng" noProof="0" dirty="0">
                <a:solidFill>
                  <a:srgbClr val="C00000"/>
                </a:solidFill>
                <a:latin typeface="Arial" panose="020B0604020202020204" pitchFamily="34" charset="0"/>
                <a:cs typeface="Arial" panose="020B0604020202020204" pitchFamily="34" charset="0"/>
              </a:rPr>
              <a:t>Two types of mesons of different masses exist</a:t>
            </a:r>
            <a:r>
              <a:rPr lang="en-US" sz="1800" noProof="0" dirty="0">
                <a:latin typeface="Arial" panose="020B0604020202020204" pitchFamily="34" charset="0"/>
                <a:cs typeface="Arial" panose="020B0604020202020204" pitchFamily="34" charset="0"/>
              </a:rPr>
              <a:t>. The authors named them </a:t>
            </a:r>
            <a:r>
              <a:rPr lang="en-US" sz="18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panose="05050102010706020507" pitchFamily="18" charset="2"/>
              </a:rPr>
              <a:t>- and -mesons</a:t>
            </a:r>
            <a:r>
              <a:rPr lang="en-US" sz="1800" noProof="0" dirty="0">
                <a:solidFill>
                  <a:srgbClr val="C00000"/>
                </a:solidFill>
                <a:latin typeface="Arial" panose="020B0604020202020204" pitchFamily="34" charset="0"/>
                <a:cs typeface="Arial" panose="020B0604020202020204" pitchFamily="34" charset="0"/>
                <a:sym typeface="Symbol" panose="05050102010706020507" pitchFamily="18" charset="2"/>
              </a:rPr>
              <a:t>.</a:t>
            </a:r>
          </a:p>
          <a:p>
            <a:pPr>
              <a:lnSpc>
                <a:spcPct val="130000"/>
              </a:lnSpc>
              <a:spcAft>
                <a:spcPts val="1200"/>
              </a:spcAft>
              <a:buSzPct val="150000"/>
            </a:pPr>
            <a:r>
              <a:rPr lang="en-US" sz="1800" noProof="0" dirty="0">
                <a:latin typeface="Arial" panose="020B0604020202020204" pitchFamily="34" charset="0"/>
                <a:cs typeface="Arial" panose="020B0604020202020204" pitchFamily="34" charset="0"/>
                <a:sym typeface="Symbol" panose="05050102010706020507" pitchFamily="18" charset="2"/>
              </a:rPr>
              <a:t>In conjunction with D. Perkins’ observations, some slow mesons can enter nuclei to </a:t>
            </a:r>
            <a:r>
              <a:rPr lang="en-US" sz="18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panose="05050102010706020507" pitchFamily="18" charset="2"/>
              </a:rPr>
              <a:t>produce disintegrations.</a:t>
            </a:r>
            <a:r>
              <a:rPr lang="en-US" sz="1800" noProof="0" dirty="0">
                <a:latin typeface="Arial" panose="020B0604020202020204" pitchFamily="34" charset="0"/>
                <a:cs typeface="Arial" panose="020B0604020202020204" pitchFamily="34" charset="0"/>
                <a:sym typeface="Symbol" panose="05050102010706020507" pitchFamily="18" charset="2"/>
              </a:rPr>
              <a:t> They regarded these </a:t>
            </a:r>
            <a:r>
              <a:rPr lang="en-US" sz="18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panose="05050102010706020507" pitchFamily="18" charset="2"/>
              </a:rPr>
              <a:t>negatively charged </a:t>
            </a:r>
            <a:r>
              <a:rPr lang="en-US" sz="18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panose="05050102010706020507" pitchFamily="18" charset="2"/>
              </a:rPr>
              <a:t>-mesons </a:t>
            </a:r>
            <a:r>
              <a:rPr lang="en-US" sz="1800" dirty="0">
                <a:latin typeface="Arial" panose="020B0604020202020204" pitchFamily="34" charset="0"/>
                <a:cs typeface="Arial" panose="020B0604020202020204" pitchFamily="34" charset="0"/>
                <a:sym typeface="Symbol" panose="05050102010706020507" pitchFamily="18" charset="2"/>
              </a:rPr>
              <a:t>(and</a:t>
            </a:r>
            <a:r>
              <a:rPr lang="en-US" sz="1800" noProof="0" dirty="0">
                <a:latin typeface="Arial" panose="020B0604020202020204" pitchFamily="34" charset="0"/>
                <a:cs typeface="Arial" panose="020B0604020202020204" pitchFamily="34" charset="0"/>
                <a:sym typeface="Symbol" panose="05050102010706020507" pitchFamily="18" charset="2"/>
              </a:rPr>
              <a:t> named them provisory -mesons). </a:t>
            </a:r>
          </a:p>
          <a:p>
            <a:pPr>
              <a:lnSpc>
                <a:spcPct val="130000"/>
              </a:lnSpc>
              <a:spcAft>
                <a:spcPts val="1200"/>
              </a:spcAft>
              <a:buSzPct val="150000"/>
            </a:pPr>
            <a:r>
              <a:rPr lang="en-US" sz="1800" noProof="0" dirty="0">
                <a:latin typeface="Arial" panose="020B0604020202020204" pitchFamily="34" charset="0"/>
                <a:cs typeface="Arial" panose="020B0604020202020204" pitchFamily="34" charset="0"/>
                <a:sym typeface="Symbol" panose="05050102010706020507" pitchFamily="18" charset="2"/>
              </a:rPr>
              <a:t>Possibly </a:t>
            </a:r>
            <a:r>
              <a:rPr lang="en-US" sz="1800" dirty="0">
                <a:latin typeface="Arial" panose="020B0604020202020204" pitchFamily="34" charset="0"/>
                <a:cs typeface="Arial" panose="020B0604020202020204" pitchFamily="34" charset="0"/>
                <a:sym typeface="Symbol" panose="05050102010706020507" pitchFamily="18" charset="2"/>
              </a:rPr>
              <a:t>-mesons can be produced in processes associated with </a:t>
            </a:r>
            <a:r>
              <a:rPr lang="en-US" sz="18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panose="05050102010706020507" pitchFamily="18" charset="2"/>
              </a:rPr>
              <a:t>explosive disintegrations of nuclei</a:t>
            </a:r>
            <a:r>
              <a:rPr lang="en-US" sz="1800" dirty="0">
                <a:latin typeface="Arial" panose="020B0604020202020204" pitchFamily="34" charset="0"/>
                <a:cs typeface="Arial" panose="020B0604020202020204" pitchFamily="34" charset="0"/>
                <a:sym typeface="Symbol" panose="05050102010706020507" pitchFamily="18" charset="2"/>
              </a:rPr>
              <a:t>, as observed in emulsions exposed to cosmic rays.</a:t>
            </a:r>
          </a:p>
          <a:p>
            <a:pPr>
              <a:lnSpc>
                <a:spcPct val="130000"/>
              </a:lnSpc>
              <a:spcAft>
                <a:spcPts val="1200"/>
              </a:spcAft>
              <a:buSzPct val="150000"/>
            </a:pPr>
            <a:r>
              <a:rPr lang="en-US" sz="1800" noProof="0" dirty="0">
                <a:latin typeface="Arial" panose="020B0604020202020204" pitchFamily="34" charset="0"/>
                <a:cs typeface="Arial" panose="020B0604020202020204" pitchFamily="34" charset="0"/>
                <a:sym typeface="Symbol" panose="05050102010706020507" pitchFamily="18" charset="2"/>
              </a:rPr>
              <a:t>Positive </a:t>
            </a:r>
            <a:r>
              <a:rPr lang="en-US" sz="1800" dirty="0">
                <a:latin typeface="Arial" panose="020B0604020202020204" pitchFamily="34" charset="0"/>
                <a:cs typeface="Arial" panose="020B0604020202020204" pitchFamily="34" charset="0"/>
                <a:sym typeface="Symbol" panose="05050102010706020507" pitchFamily="18" charset="2"/>
              </a:rPr>
              <a:t>-mesons and negative -mesons (dubbed “</a:t>
            </a:r>
            <a:r>
              <a:rPr lang="en-US" sz="1800" noProof="0" dirty="0">
                <a:latin typeface="Arial" panose="020B0604020202020204" pitchFamily="34" charset="0"/>
                <a:cs typeface="Arial" panose="020B0604020202020204" pitchFamily="34" charset="0"/>
                <a:sym typeface="Symbol" panose="05050102010706020507" pitchFamily="18" charset="2"/>
              </a:rPr>
              <a:t>-mesons”) are particles of the same type interacting strongly with nucleons. The positive mesons decay and the negative ones are captured by both light and heavy nuclei to produce disintegrations with the emission of heavy particles.</a:t>
            </a:r>
          </a:p>
          <a:p>
            <a:pPr>
              <a:lnSpc>
                <a:spcPct val="130000"/>
              </a:lnSpc>
              <a:spcAft>
                <a:spcPts val="1200"/>
              </a:spcAft>
              <a:buSzPct val="150000"/>
            </a:pPr>
            <a:r>
              <a:rPr lang="en-US" sz="1800" dirty="0">
                <a:latin typeface="Arial" panose="020B0604020202020204" pitchFamily="34" charset="0"/>
                <a:cs typeface="Arial" panose="020B0604020202020204" pitchFamily="34" charset="0"/>
                <a:sym typeface="Symbol" panose="05050102010706020507" pitchFamily="18" charset="2"/>
              </a:rPr>
              <a:t>The </a:t>
            </a:r>
            <a:r>
              <a:rPr lang="en-US" sz="180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panose="05050102010706020507" pitchFamily="18" charset="2"/>
              </a:rPr>
              <a:t>heavier -mesons  </a:t>
            </a:r>
            <a:r>
              <a:rPr lang="en-US" sz="1800" dirty="0">
                <a:latin typeface="Arial" panose="020B0604020202020204" pitchFamily="34" charset="0"/>
                <a:cs typeface="Arial" panose="020B0604020202020204" pitchFamily="34" charset="0"/>
                <a:sym typeface="Symbol" panose="05050102010706020507" pitchFamily="18" charset="2"/>
              </a:rPr>
              <a:t>suffer spontaneous decay in </a:t>
            </a:r>
            <a:r>
              <a:rPr lang="en-US" sz="18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sym typeface="Symbol" panose="05050102010706020507" pitchFamily="18" charset="2"/>
              </a:rPr>
              <a:t>-mesons, and in the decay process, the momentum of the -meson is balanced by that of a neutral particle of approximately the same mass.</a:t>
            </a:r>
            <a:endParaRPr lang="en-US" sz="1800" noProof="0" dirty="0">
              <a:latin typeface="Arial" panose="020B0604020202020204" pitchFamily="34" charset="0"/>
              <a:cs typeface="Arial" panose="020B0604020202020204" pitchFamily="34" charset="0"/>
            </a:endParaRPr>
          </a:p>
        </p:txBody>
      </p:sp>
      <p:sp>
        <p:nvSpPr>
          <p:cNvPr id="4" name="Espaço Reservado para Número de Slide 3">
            <a:extLst>
              <a:ext uri="{FF2B5EF4-FFF2-40B4-BE49-F238E27FC236}">
                <a16:creationId xmlns:a16="http://schemas.microsoft.com/office/drawing/2014/main" id="{6CF6DB05-FB7E-CB16-06AB-11D1FF1466CE}"/>
              </a:ext>
            </a:extLst>
          </p:cNvPr>
          <p:cNvSpPr>
            <a:spLocks noGrp="1"/>
          </p:cNvSpPr>
          <p:nvPr>
            <p:ph type="sldNum" sz="quarter" idx="12"/>
          </p:nvPr>
        </p:nvSpPr>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48</a:t>
            </a:fld>
            <a:endParaRPr lang="en-US" sz="20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8567044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0E21EE-477B-FC2B-A266-ED5F19FF1FCA}"/>
              </a:ext>
            </a:extLst>
          </p:cNvPr>
          <p:cNvSpPr>
            <a:spLocks noGrp="1"/>
          </p:cNvSpPr>
          <p:nvPr>
            <p:ph type="title"/>
          </p:nvPr>
        </p:nvSpPr>
        <p:spPr>
          <a:xfrm>
            <a:off x="838200" y="424206"/>
            <a:ext cx="10515600" cy="829559"/>
          </a:xfrm>
        </p:spPr>
        <p:txBody>
          <a:bodyPr>
            <a:normAutofit/>
          </a:bodyPr>
          <a:lstStyle/>
          <a:p>
            <a:r>
              <a:rPr lang="en-US" b="1" noProof="0" dirty="0"/>
              <a:t>The Nobel Prize for Cecil Powell</a:t>
            </a:r>
          </a:p>
        </p:txBody>
      </p:sp>
      <p:sp>
        <p:nvSpPr>
          <p:cNvPr id="3" name="Espaço Reservado para Conteúdo 2">
            <a:extLst>
              <a:ext uri="{FF2B5EF4-FFF2-40B4-BE49-F238E27FC236}">
                <a16:creationId xmlns:a16="http://schemas.microsoft.com/office/drawing/2014/main" id="{544CA975-47B1-CD17-8B5C-C5D71BE4ABC5}"/>
              </a:ext>
            </a:extLst>
          </p:cNvPr>
          <p:cNvSpPr>
            <a:spLocks noGrp="1"/>
          </p:cNvSpPr>
          <p:nvPr>
            <p:ph idx="1"/>
          </p:nvPr>
        </p:nvSpPr>
        <p:spPr>
          <a:xfrm>
            <a:off x="412955" y="1720645"/>
            <a:ext cx="6572307" cy="4456317"/>
          </a:xfrm>
        </p:spPr>
        <p:txBody>
          <a:bodyPr>
            <a:normAutofit fontScale="92500" lnSpcReduction="20000"/>
          </a:bodyPr>
          <a:lstStyle/>
          <a:p>
            <a:pPr>
              <a:lnSpc>
                <a:spcPct val="120000"/>
              </a:lnSpc>
              <a:buSzPct val="150000"/>
            </a:pPr>
            <a:r>
              <a:rPr lang="en-US" sz="2200" noProof="0" dirty="0">
                <a:latin typeface="Arial" panose="020B0604020202020204" pitchFamily="34" charset="0"/>
                <a:cs typeface="Arial" panose="020B0604020202020204" pitchFamily="34" charset="0"/>
              </a:rPr>
              <a:t>The results of the measurements published in the two papers in the journal Nature in 1947 had great international repercussions.</a:t>
            </a:r>
          </a:p>
          <a:p>
            <a:pPr>
              <a:lnSpc>
                <a:spcPct val="120000"/>
              </a:lnSpc>
              <a:buSzPct val="150000"/>
            </a:pPr>
            <a:endParaRPr lang="en-US" sz="2200" noProof="0" dirty="0">
              <a:latin typeface="Arial" panose="020B0604020202020204" pitchFamily="34" charset="0"/>
              <a:cs typeface="Arial" panose="020B0604020202020204" pitchFamily="34" charset="0"/>
            </a:endParaRPr>
          </a:p>
          <a:p>
            <a:pPr>
              <a:lnSpc>
                <a:spcPct val="120000"/>
              </a:lnSpc>
              <a:buSzPct val="150000"/>
            </a:pPr>
            <a:r>
              <a:rPr lang="en-US" sz="2200" noProof="0" dirty="0">
                <a:latin typeface="Arial" panose="020B0604020202020204" pitchFamily="34" charset="0"/>
                <a:cs typeface="Arial" panose="020B0604020202020204" pitchFamily="34" charset="0"/>
              </a:rPr>
              <a:t>Bohr invited Lattes to go to Copenhagen to give a seminar on the discovery.</a:t>
            </a:r>
          </a:p>
          <a:p>
            <a:pPr>
              <a:lnSpc>
                <a:spcPct val="120000"/>
              </a:lnSpc>
              <a:buSzPct val="150000"/>
            </a:pPr>
            <a:endParaRPr lang="en-US" sz="2200" noProof="0" dirty="0">
              <a:latin typeface="Arial" panose="020B0604020202020204" pitchFamily="34" charset="0"/>
              <a:cs typeface="Arial" panose="020B0604020202020204" pitchFamily="34" charset="0"/>
            </a:endParaRPr>
          </a:p>
          <a:p>
            <a:pPr>
              <a:lnSpc>
                <a:spcPct val="120000"/>
              </a:lnSpc>
              <a:buSzPct val="150000"/>
            </a:pPr>
            <a:r>
              <a:rPr lang="en-US" sz="2200" noProof="0" dirty="0">
                <a:latin typeface="Arial" panose="020B0604020202020204" pitchFamily="34" charset="0"/>
                <a:cs typeface="Arial" panose="020B0604020202020204" pitchFamily="34" charset="0"/>
              </a:rPr>
              <a:t>The importance of the discovery of mesons for advancing knowledge about the structure of matter and its interactions can be noticed in the two Nobel Prizes awarded in consecutive years: </a:t>
            </a:r>
            <a:r>
              <a:rPr lang="en-US" sz="22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to Hideki Yukawa in 1949 and in 1950 to Cecil Powell.</a:t>
            </a:r>
            <a:endParaRPr lang="en-US" sz="20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6" name="Imagem 5">
            <a:extLst>
              <a:ext uri="{FF2B5EF4-FFF2-40B4-BE49-F238E27FC236}">
                <a16:creationId xmlns:a16="http://schemas.microsoft.com/office/drawing/2014/main" id="{7E6B6BD4-EA45-1992-40DA-D1D79773C23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020955" y="2053166"/>
            <a:ext cx="2751667" cy="2751667"/>
          </a:xfrm>
          <a:prstGeom prst="rect">
            <a:avLst/>
          </a:prstGeom>
        </p:spPr>
      </p:pic>
      <p:sp>
        <p:nvSpPr>
          <p:cNvPr id="4" name="Espaço Reservado para Número de Slide 3">
            <a:extLst>
              <a:ext uri="{FF2B5EF4-FFF2-40B4-BE49-F238E27FC236}">
                <a16:creationId xmlns:a16="http://schemas.microsoft.com/office/drawing/2014/main" id="{CF3093EC-CD0B-354E-6CA8-11070293B2E3}"/>
              </a:ext>
            </a:extLst>
          </p:cNvPr>
          <p:cNvSpPr>
            <a:spLocks noGrp="1"/>
          </p:cNvSpPr>
          <p:nvPr>
            <p:ph type="sldNum" sz="quarter" idx="12"/>
          </p:nvPr>
        </p:nvSpPr>
        <p:spPr>
          <a:xfrm>
            <a:off x="9448800" y="6279757"/>
            <a:ext cx="2743200" cy="365125"/>
          </a:xfrm>
        </p:spPr>
        <p:txBody>
          <a:bodyPr>
            <a:noAutofit/>
          </a:bodyPr>
          <a:lstStyle/>
          <a:p>
            <a:pPr>
              <a:spcAft>
                <a:spcPts val="600"/>
              </a:spcAft>
            </a:pPr>
            <a:fld id="{F0469B45-E903-4573-A216-0BD6694B90F6}" type="slidenum">
              <a:rPr lang="en-US" sz="2000" noProof="0" smtClean="0">
                <a:latin typeface="Arial" panose="020B0604020202020204" pitchFamily="34" charset="0"/>
                <a:cs typeface="Arial" panose="020B0604020202020204" pitchFamily="34" charset="0"/>
              </a:rPr>
              <a:pPr>
                <a:spcAft>
                  <a:spcPts val="600"/>
                </a:spcAft>
              </a:pPr>
              <a:t>49</a:t>
            </a:fld>
            <a:endParaRPr lang="en-US" sz="20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485142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132" name="Rectangle 5126">
            <a:extLst>
              <a:ext uri="{FF2B5EF4-FFF2-40B4-BE49-F238E27FC236}">
                <a16:creationId xmlns:a16="http://schemas.microsoft.com/office/drawing/2014/main" id="{8950AD4C-6AF3-49F8-94E1-DBCAFB3947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2">
              <a:tint val="95000"/>
              <a:satMod val="1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solidFill>
                <a:prstClr val="white"/>
              </a:solidFill>
              <a:latin typeface="Meiryo"/>
            </a:endParaRPr>
          </a:p>
        </p:txBody>
      </p:sp>
      <p:sp>
        <p:nvSpPr>
          <p:cNvPr id="5133" name="Freeform: Shape 5128">
            <a:extLst>
              <a:ext uri="{FF2B5EF4-FFF2-40B4-BE49-F238E27FC236}">
                <a16:creationId xmlns:a16="http://schemas.microsoft.com/office/drawing/2014/main" id="{DEAEE08D-A745-4391-9073-9E99767E0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504539" y="266074"/>
            <a:ext cx="7489662" cy="6252180"/>
          </a:xfrm>
          <a:custGeom>
            <a:avLst/>
            <a:gdLst>
              <a:gd name="connsiteX0" fmla="*/ 2180840 w 3810827"/>
              <a:gd name="connsiteY0" fmla="*/ 0 h 3634591"/>
              <a:gd name="connsiteX1" fmla="*/ 2866380 w 3810827"/>
              <a:gd name="connsiteY1" fmla="*/ 145165 h 3634591"/>
              <a:gd name="connsiteX2" fmla="*/ 3366366 w 3810827"/>
              <a:gd name="connsiteY2" fmla="*/ 536835 h 3634591"/>
              <a:gd name="connsiteX3" fmla="*/ 3810827 w 3810827"/>
              <a:gd name="connsiteY3" fmla="*/ 1924156 h 3634591"/>
              <a:gd name="connsiteX4" fmla="*/ 3612844 w 3810827"/>
              <a:gd name="connsiteY4" fmla="*/ 2493111 h 3634591"/>
              <a:gd name="connsiteX5" fmla="*/ 3026664 w 3810827"/>
              <a:gd name="connsiteY5" fmla="*/ 3022891 h 3634591"/>
              <a:gd name="connsiteX6" fmla="*/ 2897783 w 3810827"/>
              <a:gd name="connsiteY6" fmla="*/ 3124233 h 3634591"/>
              <a:gd name="connsiteX7" fmla="*/ 1838765 w 3810827"/>
              <a:gd name="connsiteY7" fmla="*/ 3634591 h 3634591"/>
              <a:gd name="connsiteX8" fmla="*/ 443724 w 3810827"/>
              <a:gd name="connsiteY8" fmla="*/ 2805020 h 3634591"/>
              <a:gd name="connsiteX9" fmla="*/ 295053 w 3810827"/>
              <a:gd name="connsiteY9" fmla="*/ 2592792 h 3634591"/>
              <a:gd name="connsiteX10" fmla="*/ 0 w 3810827"/>
              <a:gd name="connsiteY10" fmla="*/ 1924156 h 3634591"/>
              <a:gd name="connsiteX11" fmla="*/ 178275 w 3810827"/>
              <a:gd name="connsiteY11" fmla="*/ 1204061 h 3634591"/>
              <a:gd name="connsiteX12" fmla="*/ 669921 w 3810827"/>
              <a:gd name="connsiteY12" fmla="*/ 585306 h 3634591"/>
              <a:gd name="connsiteX13" fmla="*/ 1380730 w 3810827"/>
              <a:gd name="connsiteY13" fmla="*/ 156203 h 3634591"/>
              <a:gd name="connsiteX14" fmla="*/ 2180840 w 3810827"/>
              <a:gd name="connsiteY14" fmla="*/ 0 h 3634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810827" h="3634591">
                <a:moveTo>
                  <a:pt x="2180840" y="0"/>
                </a:moveTo>
                <a:cubicBezTo>
                  <a:pt x="2431406" y="0"/>
                  <a:pt x="2662018" y="48886"/>
                  <a:pt x="2866380" y="145165"/>
                </a:cubicBezTo>
                <a:cubicBezTo>
                  <a:pt x="3057903" y="235467"/>
                  <a:pt x="3226119" y="367269"/>
                  <a:pt x="3366366" y="536835"/>
                </a:cubicBezTo>
                <a:cubicBezTo>
                  <a:pt x="3652997" y="883519"/>
                  <a:pt x="3810827" y="1376199"/>
                  <a:pt x="3810827" y="1924156"/>
                </a:cubicBezTo>
                <a:cubicBezTo>
                  <a:pt x="3810827" y="2142775"/>
                  <a:pt x="3749739" y="2318234"/>
                  <a:pt x="3612844" y="2493111"/>
                </a:cubicBezTo>
                <a:cubicBezTo>
                  <a:pt x="3469652" y="2676041"/>
                  <a:pt x="3254495" y="2844528"/>
                  <a:pt x="3026664" y="3022891"/>
                </a:cubicBezTo>
                <a:cubicBezTo>
                  <a:pt x="2984630" y="3055759"/>
                  <a:pt x="2941206" y="3089789"/>
                  <a:pt x="2897783" y="3124233"/>
                </a:cubicBezTo>
                <a:cubicBezTo>
                  <a:pt x="2509094" y="3432490"/>
                  <a:pt x="2225408" y="3634591"/>
                  <a:pt x="1838765" y="3634591"/>
                </a:cubicBezTo>
                <a:cubicBezTo>
                  <a:pt x="1249640" y="3634591"/>
                  <a:pt x="832413" y="3386508"/>
                  <a:pt x="443724" y="2805020"/>
                </a:cubicBezTo>
                <a:cubicBezTo>
                  <a:pt x="392859" y="2728910"/>
                  <a:pt x="343138" y="2659690"/>
                  <a:pt x="295053" y="2592792"/>
                </a:cubicBezTo>
                <a:cubicBezTo>
                  <a:pt x="95761" y="2315411"/>
                  <a:pt x="0" y="2171160"/>
                  <a:pt x="0" y="1924156"/>
                </a:cubicBezTo>
                <a:cubicBezTo>
                  <a:pt x="0" y="1678896"/>
                  <a:pt x="60024" y="1436622"/>
                  <a:pt x="178275" y="1204061"/>
                </a:cubicBezTo>
                <a:cubicBezTo>
                  <a:pt x="293990" y="976561"/>
                  <a:pt x="459425" y="768319"/>
                  <a:pt x="669921" y="585306"/>
                </a:cubicBezTo>
                <a:cubicBezTo>
                  <a:pt x="876818" y="405365"/>
                  <a:pt x="1122558" y="256964"/>
                  <a:pt x="1380730" y="156203"/>
                </a:cubicBezTo>
                <a:cubicBezTo>
                  <a:pt x="1645852" y="52539"/>
                  <a:pt x="1915145" y="0"/>
                  <a:pt x="2180840" y="0"/>
                </a:cubicBezTo>
                <a:close/>
              </a:path>
            </a:pathLst>
          </a:custGeom>
          <a:noFill/>
          <a:ln w="19050">
            <a:solidFill>
              <a:srgbClr val="FFFFFF">
                <a:alpha val="50000"/>
              </a:srgbClr>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pic>
        <p:nvPicPr>
          <p:cNvPr id="5122" name="Picture 2" descr="005">
            <a:extLst>
              <a:ext uri="{FF2B5EF4-FFF2-40B4-BE49-F238E27FC236}">
                <a16:creationId xmlns:a16="http://schemas.microsoft.com/office/drawing/2014/main" id="{92B3F397-5270-9A5E-5CD5-DF07FBDEAF2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1" b="53960"/>
          <a:stretch/>
        </p:blipFill>
        <p:spPr bwMode="auto">
          <a:xfrm>
            <a:off x="2659414" y="339746"/>
            <a:ext cx="7203799" cy="6030364"/>
          </a:xfrm>
          <a:custGeom>
            <a:avLst/>
            <a:gdLst/>
            <a:ahLst/>
            <a:cxnLst/>
            <a:rect l="l" t="t" r="r" b="b"/>
            <a:pathLst>
              <a:path w="7203799" h="6030364">
                <a:moveTo>
                  <a:pt x="4122552" y="0"/>
                </a:moveTo>
                <a:cubicBezTo>
                  <a:pt x="4596210" y="0"/>
                  <a:pt x="5032147" y="81110"/>
                  <a:pt x="5418463" y="240852"/>
                </a:cubicBezTo>
                <a:cubicBezTo>
                  <a:pt x="5780509" y="390677"/>
                  <a:pt x="6098496" y="609358"/>
                  <a:pt x="6363612" y="890695"/>
                </a:cubicBezTo>
                <a:cubicBezTo>
                  <a:pt x="6905445" y="1465899"/>
                  <a:pt x="7203799" y="2283333"/>
                  <a:pt x="7203799" y="3192481"/>
                </a:cubicBezTo>
                <a:cubicBezTo>
                  <a:pt x="7203799" y="3555204"/>
                  <a:pt x="7088321" y="3846319"/>
                  <a:pt x="6829541" y="4136467"/>
                </a:cubicBezTo>
                <a:cubicBezTo>
                  <a:pt x="6558859" y="4439977"/>
                  <a:pt x="6152137" y="4719524"/>
                  <a:pt x="5721456" y="5015457"/>
                </a:cubicBezTo>
                <a:cubicBezTo>
                  <a:pt x="5641997" y="5069990"/>
                  <a:pt x="5559911" y="5126451"/>
                  <a:pt x="5477826" y="5183599"/>
                </a:cubicBezTo>
                <a:cubicBezTo>
                  <a:pt x="4743068" y="5695047"/>
                  <a:pt x="4206802" y="6030364"/>
                  <a:pt x="3475911" y="6030364"/>
                </a:cubicBezTo>
                <a:cubicBezTo>
                  <a:pt x="2362258" y="6030364"/>
                  <a:pt x="1573553" y="5618755"/>
                  <a:pt x="838794" y="4653974"/>
                </a:cubicBezTo>
                <a:cubicBezTo>
                  <a:pt x="742642" y="4527696"/>
                  <a:pt x="648651" y="4412849"/>
                  <a:pt x="557754" y="4301854"/>
                </a:cubicBezTo>
                <a:cubicBezTo>
                  <a:pt x="181022" y="3841635"/>
                  <a:pt x="0" y="3602300"/>
                  <a:pt x="0" y="3192481"/>
                </a:cubicBezTo>
                <a:cubicBezTo>
                  <a:pt x="0" y="2785556"/>
                  <a:pt x="113467" y="2383585"/>
                  <a:pt x="337003" y="1997729"/>
                </a:cubicBezTo>
                <a:cubicBezTo>
                  <a:pt x="555745" y="1620270"/>
                  <a:pt x="868475" y="1274763"/>
                  <a:pt x="1266386" y="971116"/>
                </a:cubicBezTo>
                <a:cubicBezTo>
                  <a:pt x="1657494" y="672565"/>
                  <a:pt x="2122028" y="426344"/>
                  <a:pt x="2610064" y="259166"/>
                </a:cubicBezTo>
                <a:cubicBezTo>
                  <a:pt x="3111238" y="87171"/>
                  <a:pt x="3620296" y="0"/>
                  <a:pt x="4122552" y="0"/>
                </a:cubicBezTo>
                <a:close/>
              </a:path>
            </a:pathLst>
          </a:cu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31" name="Freeform: Shape 5130">
            <a:extLst>
              <a:ext uri="{FF2B5EF4-FFF2-40B4-BE49-F238E27FC236}">
                <a16:creationId xmlns:a16="http://schemas.microsoft.com/office/drawing/2014/main" id="{7E862DF0-097D-4BBD-A1A1-35B522C5EB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59414" y="339746"/>
            <a:ext cx="7203799" cy="6030364"/>
          </a:xfrm>
          <a:custGeom>
            <a:avLst/>
            <a:gdLst>
              <a:gd name="connsiteX0" fmla="*/ 4090459 w 7203799"/>
              <a:gd name="connsiteY0" fmla="*/ 146611 h 6030364"/>
              <a:gd name="connsiteX1" fmla="*/ 2634463 w 7203799"/>
              <a:gd name="connsiteY1" fmla="*/ 392518 h 6030364"/>
              <a:gd name="connsiteX2" fmla="*/ 1340972 w 7203799"/>
              <a:gd name="connsiteY2" fmla="*/ 1068045 h 6030364"/>
              <a:gd name="connsiteX3" fmla="*/ 446301 w 7203799"/>
              <a:gd name="connsiteY3" fmla="*/ 2042135 h 6030364"/>
              <a:gd name="connsiteX4" fmla="*/ 121886 w 7203799"/>
              <a:gd name="connsiteY4" fmla="*/ 3175764 h 6030364"/>
              <a:gd name="connsiteX5" fmla="*/ 658808 w 7203799"/>
              <a:gd name="connsiteY5" fmla="*/ 4228382 h 6030364"/>
              <a:gd name="connsiteX6" fmla="*/ 929352 w 7203799"/>
              <a:gd name="connsiteY6" fmla="*/ 4562487 h 6030364"/>
              <a:gd name="connsiteX7" fmla="*/ 3467971 w 7203799"/>
              <a:gd name="connsiteY7" fmla="*/ 5868460 h 6030364"/>
              <a:gd name="connsiteX8" fmla="*/ 5395115 w 7203799"/>
              <a:gd name="connsiteY8" fmla="*/ 5065016 h 6030364"/>
              <a:gd name="connsiteX9" fmla="*/ 5629645 w 7203799"/>
              <a:gd name="connsiteY9" fmla="*/ 4905476 h 6030364"/>
              <a:gd name="connsiteX10" fmla="*/ 6696345 w 7203799"/>
              <a:gd name="connsiteY10" fmla="*/ 4071455 h 6030364"/>
              <a:gd name="connsiteX11" fmla="*/ 7056622 w 7203799"/>
              <a:gd name="connsiteY11" fmla="*/ 3175764 h 6030364"/>
              <a:gd name="connsiteX12" fmla="*/ 6247816 w 7203799"/>
              <a:gd name="connsiteY12" fmla="*/ 991737 h 6030364"/>
              <a:gd name="connsiteX13" fmla="*/ 5337969 w 7203799"/>
              <a:gd name="connsiteY13" fmla="*/ 375142 h 6030364"/>
              <a:gd name="connsiteX14" fmla="*/ 4090459 w 7203799"/>
              <a:gd name="connsiteY14" fmla="*/ 146611 h 6030364"/>
              <a:gd name="connsiteX15" fmla="*/ 4122552 w 7203799"/>
              <a:gd name="connsiteY15" fmla="*/ 0 h 6030364"/>
              <a:gd name="connsiteX16" fmla="*/ 5418463 w 7203799"/>
              <a:gd name="connsiteY16" fmla="*/ 240852 h 6030364"/>
              <a:gd name="connsiteX17" fmla="*/ 6363612 w 7203799"/>
              <a:gd name="connsiteY17" fmla="*/ 890695 h 6030364"/>
              <a:gd name="connsiteX18" fmla="*/ 7203799 w 7203799"/>
              <a:gd name="connsiteY18" fmla="*/ 3192481 h 6030364"/>
              <a:gd name="connsiteX19" fmla="*/ 6829541 w 7203799"/>
              <a:gd name="connsiteY19" fmla="*/ 4136467 h 6030364"/>
              <a:gd name="connsiteX20" fmla="*/ 5721456 w 7203799"/>
              <a:gd name="connsiteY20" fmla="*/ 5015457 h 6030364"/>
              <a:gd name="connsiteX21" fmla="*/ 5477826 w 7203799"/>
              <a:gd name="connsiteY21" fmla="*/ 5183599 h 6030364"/>
              <a:gd name="connsiteX22" fmla="*/ 3475911 w 7203799"/>
              <a:gd name="connsiteY22" fmla="*/ 6030364 h 6030364"/>
              <a:gd name="connsiteX23" fmla="*/ 838794 w 7203799"/>
              <a:gd name="connsiteY23" fmla="*/ 4653974 h 6030364"/>
              <a:gd name="connsiteX24" fmla="*/ 557754 w 7203799"/>
              <a:gd name="connsiteY24" fmla="*/ 4301854 h 6030364"/>
              <a:gd name="connsiteX25" fmla="*/ 0 w 7203799"/>
              <a:gd name="connsiteY25" fmla="*/ 3192481 h 6030364"/>
              <a:gd name="connsiteX26" fmla="*/ 337002 w 7203799"/>
              <a:gd name="connsiteY26" fmla="*/ 1997729 h 6030364"/>
              <a:gd name="connsiteX27" fmla="*/ 1266386 w 7203799"/>
              <a:gd name="connsiteY27" fmla="*/ 971116 h 6030364"/>
              <a:gd name="connsiteX28" fmla="*/ 2610064 w 7203799"/>
              <a:gd name="connsiteY28" fmla="*/ 259166 h 6030364"/>
              <a:gd name="connsiteX29" fmla="*/ 4122552 w 7203799"/>
              <a:gd name="connsiteY29" fmla="*/ 0 h 60303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203799" h="6030364">
                <a:moveTo>
                  <a:pt x="4090459" y="146611"/>
                </a:moveTo>
                <a:cubicBezTo>
                  <a:pt x="3606963" y="146611"/>
                  <a:pt x="3116919" y="229322"/>
                  <a:pt x="2634463" y="392518"/>
                </a:cubicBezTo>
                <a:cubicBezTo>
                  <a:pt x="2164657" y="551144"/>
                  <a:pt x="1717473" y="784767"/>
                  <a:pt x="1340972" y="1068045"/>
                </a:cubicBezTo>
                <a:cubicBezTo>
                  <a:pt x="957924" y="1356158"/>
                  <a:pt x="656874" y="1683987"/>
                  <a:pt x="446301" y="2042135"/>
                </a:cubicBezTo>
                <a:cubicBezTo>
                  <a:pt x="231114" y="2408251"/>
                  <a:pt x="121886" y="2789658"/>
                  <a:pt x="121886" y="3175764"/>
                </a:cubicBezTo>
                <a:cubicBezTo>
                  <a:pt x="121886" y="3564616"/>
                  <a:pt x="296147" y="3791707"/>
                  <a:pt x="658808" y="4228382"/>
                </a:cubicBezTo>
                <a:cubicBezTo>
                  <a:pt x="746310" y="4333697"/>
                  <a:pt x="836791" y="4442668"/>
                  <a:pt x="929352" y="4562487"/>
                </a:cubicBezTo>
                <a:cubicBezTo>
                  <a:pt x="1636666" y="5477909"/>
                  <a:pt x="2395913" y="5868460"/>
                  <a:pt x="3467971" y="5868460"/>
                </a:cubicBezTo>
                <a:cubicBezTo>
                  <a:pt x="4171563" y="5868460"/>
                  <a:pt x="4687799" y="5550298"/>
                  <a:pt x="5395115" y="5065016"/>
                </a:cubicBezTo>
                <a:cubicBezTo>
                  <a:pt x="5474133" y="5010792"/>
                  <a:pt x="5553154" y="4957219"/>
                  <a:pt x="5629645" y="4905476"/>
                </a:cubicBezTo>
                <a:cubicBezTo>
                  <a:pt x="6044240" y="4624684"/>
                  <a:pt x="6435769" y="4359438"/>
                  <a:pt x="6696345" y="4071455"/>
                </a:cubicBezTo>
                <a:cubicBezTo>
                  <a:pt x="6945459" y="3796151"/>
                  <a:pt x="7056622" y="3519931"/>
                  <a:pt x="7056622" y="3175764"/>
                </a:cubicBezTo>
                <a:cubicBezTo>
                  <a:pt x="7056622" y="2313128"/>
                  <a:pt x="6769413" y="1537514"/>
                  <a:pt x="6247816" y="991737"/>
                </a:cubicBezTo>
                <a:cubicBezTo>
                  <a:pt x="5992603" y="724794"/>
                  <a:pt x="5686492" y="517301"/>
                  <a:pt x="5337969" y="375142"/>
                </a:cubicBezTo>
                <a:cubicBezTo>
                  <a:pt x="4966082" y="223571"/>
                  <a:pt x="4546427" y="146611"/>
                  <a:pt x="4090459" y="146611"/>
                </a:cubicBezTo>
                <a:close/>
                <a:moveTo>
                  <a:pt x="4122552" y="0"/>
                </a:moveTo>
                <a:cubicBezTo>
                  <a:pt x="4596209" y="0"/>
                  <a:pt x="5032147" y="81110"/>
                  <a:pt x="5418463" y="240852"/>
                </a:cubicBezTo>
                <a:cubicBezTo>
                  <a:pt x="5780509" y="390677"/>
                  <a:pt x="6098496" y="609358"/>
                  <a:pt x="6363612" y="890695"/>
                </a:cubicBezTo>
                <a:cubicBezTo>
                  <a:pt x="6905445" y="1465899"/>
                  <a:pt x="7203799" y="2283333"/>
                  <a:pt x="7203799" y="3192481"/>
                </a:cubicBezTo>
                <a:cubicBezTo>
                  <a:pt x="7203799" y="3555204"/>
                  <a:pt x="7088321" y="3846319"/>
                  <a:pt x="6829541" y="4136467"/>
                </a:cubicBezTo>
                <a:cubicBezTo>
                  <a:pt x="6558859" y="4439977"/>
                  <a:pt x="6152137" y="4719524"/>
                  <a:pt x="5721456" y="5015457"/>
                </a:cubicBezTo>
                <a:cubicBezTo>
                  <a:pt x="5641997" y="5069990"/>
                  <a:pt x="5559911" y="5126451"/>
                  <a:pt x="5477826" y="5183599"/>
                </a:cubicBezTo>
                <a:cubicBezTo>
                  <a:pt x="4743067" y="5695047"/>
                  <a:pt x="4206801" y="6030364"/>
                  <a:pt x="3475911" y="6030364"/>
                </a:cubicBezTo>
                <a:cubicBezTo>
                  <a:pt x="2362258" y="6030364"/>
                  <a:pt x="1573553" y="5618755"/>
                  <a:pt x="838794" y="4653974"/>
                </a:cubicBezTo>
                <a:cubicBezTo>
                  <a:pt x="742641" y="4527696"/>
                  <a:pt x="648651" y="4412849"/>
                  <a:pt x="557754" y="4301854"/>
                </a:cubicBezTo>
                <a:cubicBezTo>
                  <a:pt x="181022" y="3841635"/>
                  <a:pt x="0" y="3602300"/>
                  <a:pt x="0" y="3192481"/>
                </a:cubicBezTo>
                <a:cubicBezTo>
                  <a:pt x="0" y="2785556"/>
                  <a:pt x="113467" y="2383584"/>
                  <a:pt x="337002" y="1997729"/>
                </a:cubicBezTo>
                <a:cubicBezTo>
                  <a:pt x="555744" y="1620270"/>
                  <a:pt x="868475" y="1274763"/>
                  <a:pt x="1266386" y="971116"/>
                </a:cubicBezTo>
                <a:cubicBezTo>
                  <a:pt x="1657494" y="672565"/>
                  <a:pt x="2122028" y="426344"/>
                  <a:pt x="2610064" y="259166"/>
                </a:cubicBezTo>
                <a:cubicBezTo>
                  <a:pt x="3111237" y="87171"/>
                  <a:pt x="3620296" y="0"/>
                  <a:pt x="4122552" y="0"/>
                </a:cubicBezTo>
                <a:close/>
              </a:path>
            </a:pathLst>
          </a:custGeom>
          <a:solidFill>
            <a:srgbClr val="FFFFFF">
              <a:alpha val="60000"/>
            </a:srgbClr>
          </a:solidFill>
          <a:ln w="15875">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3" name="Espaço Reservado para Número de Slide 4">
            <a:extLst>
              <a:ext uri="{FF2B5EF4-FFF2-40B4-BE49-F238E27FC236}">
                <a16:creationId xmlns:a16="http://schemas.microsoft.com/office/drawing/2014/main" id="{6B33A0E1-018F-73C6-C48E-BB07E00D9B15}"/>
              </a:ext>
            </a:extLst>
          </p:cNvPr>
          <p:cNvSpPr>
            <a:spLocks noGrp="1"/>
          </p:cNvSpPr>
          <p:nvPr>
            <p:ph type="sldNum" sz="quarter" idx="12"/>
          </p:nvPr>
        </p:nvSpPr>
        <p:spPr>
          <a:xfrm>
            <a:off x="11003280" y="6492875"/>
            <a:ext cx="1188720" cy="365125"/>
          </a:xfrm>
        </p:spPr>
        <p:txBody>
          <a:bodyPr vert="horz" lIns="91440" tIns="45720" rIns="91440" bIns="45720" rtlCol="0" anchor="ctr">
            <a:noAutofit/>
          </a:bodyPr>
          <a:lstStyle/>
          <a:p>
            <a:pPr defTabSz="914400">
              <a:spcAft>
                <a:spcPts val="600"/>
              </a:spcAft>
            </a:pPr>
            <a:fld id="{F0469B45-E903-4573-A216-0BD6694B90F6}" type="slidenum">
              <a:rPr lang="en-US" sz="2000" noProof="0" smtClean="0">
                <a:latin typeface="Arial" panose="020B0604020202020204" pitchFamily="34" charset="0"/>
                <a:cs typeface="Arial" panose="020B0604020202020204" pitchFamily="34" charset="0"/>
              </a:rPr>
              <a:pPr defTabSz="914400">
                <a:spcAft>
                  <a:spcPts val="600"/>
                </a:spcAft>
              </a:pPr>
              <a:t>5</a:t>
            </a:fld>
            <a:endParaRPr lang="en-US" sz="2000" noProof="0" dirty="0">
              <a:latin typeface="Arial" panose="020B0604020202020204" pitchFamily="34" charset="0"/>
              <a:cs typeface="Arial" panose="020B0604020202020204" pitchFamily="34" charset="0"/>
            </a:endParaRPr>
          </a:p>
        </p:txBody>
      </p:sp>
      <p:sp>
        <p:nvSpPr>
          <p:cNvPr id="7" name="CaixaDeTexto 6">
            <a:extLst>
              <a:ext uri="{FF2B5EF4-FFF2-40B4-BE49-F238E27FC236}">
                <a16:creationId xmlns:a16="http://schemas.microsoft.com/office/drawing/2014/main" id="{9C3DFBAD-6D5C-F47D-DEFF-1CC109FDBA54}"/>
              </a:ext>
            </a:extLst>
          </p:cNvPr>
          <p:cNvSpPr txBox="1"/>
          <p:nvPr/>
        </p:nvSpPr>
        <p:spPr>
          <a:xfrm>
            <a:off x="8819536" y="5407741"/>
            <a:ext cx="2595582" cy="646331"/>
          </a:xfrm>
          <a:prstGeom prst="rect">
            <a:avLst/>
          </a:prstGeom>
          <a:noFill/>
        </p:spPr>
        <p:txBody>
          <a:bodyPr wrap="none" rtlCol="0">
            <a:spAutoFit/>
          </a:bodyPr>
          <a:lstStyle/>
          <a:p>
            <a:pPr algn="l"/>
            <a:endParaRPr lang="en-US" sz="1800" b="0" i="0" u="none" strike="noStrike" baseline="0" noProof="0" dirty="0">
              <a:solidFill>
                <a:srgbClr val="000000"/>
              </a:solidFill>
              <a:latin typeface="Arial" panose="020B0604020202020204" pitchFamily="34" charset="0"/>
            </a:endParaRPr>
          </a:p>
          <a:p>
            <a:r>
              <a:rPr lang="en-US" sz="1800" b="0" i="0" u="none" strike="noStrike" baseline="0" noProof="0" dirty="0">
                <a:latin typeface="Arial" panose="020B0604020202020204" pitchFamily="34" charset="0"/>
              </a:rPr>
              <a:t>David and Cesar Lattes</a:t>
            </a:r>
            <a:endParaRPr lang="en-US" noProof="0" dirty="0">
              <a:latin typeface="Arial" panose="020B0604020202020204" pitchFamily="34" charset="0"/>
              <a:cs typeface="Arial" panose="020B0604020202020204" pitchFamily="34" charset="0"/>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8" name="Picture 2">
            <a:extLst>
              <a:ext uri="{FF2B5EF4-FFF2-40B4-BE49-F238E27FC236}">
                <a16:creationId xmlns:a16="http://schemas.microsoft.com/office/drawing/2014/main" id="{B4E37948-2B01-B69B-406D-1653D85A7C0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66174" y="366548"/>
            <a:ext cx="3905250" cy="5897563"/>
          </a:xfrm>
          <a:prstGeom prst="rect">
            <a:avLst/>
          </a:prstGeom>
          <a:noFill/>
          <a:extLst>
            <a:ext uri="{909E8E84-426E-40DD-AFC4-6F175D3DCCD1}">
              <a14:hiddenFill xmlns:a14="http://schemas.microsoft.com/office/drawing/2010/main">
                <a:solidFill>
                  <a:srgbClr val="FFFFFF"/>
                </a:solidFill>
              </a14:hiddenFill>
            </a:ext>
          </a:extLst>
        </p:spPr>
      </p:pic>
      <p:sp>
        <p:nvSpPr>
          <p:cNvPr id="3" name="Espaço Reservado para Número de Slide 4">
            <a:extLst>
              <a:ext uri="{FF2B5EF4-FFF2-40B4-BE49-F238E27FC236}">
                <a16:creationId xmlns:a16="http://schemas.microsoft.com/office/drawing/2014/main" id="{64B9E235-6D1F-0768-FFFC-83E376858D40}"/>
              </a:ext>
            </a:extLst>
          </p:cNvPr>
          <p:cNvSpPr>
            <a:spLocks noGrp="1"/>
          </p:cNvSpPr>
          <p:nvPr>
            <p:ph type="sldNum" sz="quarter" idx="12"/>
          </p:nvPr>
        </p:nvSpPr>
        <p:spPr>
          <a:xfrm>
            <a:off x="9353550" y="6337300"/>
            <a:ext cx="2743200" cy="365125"/>
          </a:xfrm>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50</a:t>
            </a:fld>
            <a:endParaRPr lang="en-US" sz="2000" noProof="0" dirty="0">
              <a:latin typeface="Arial" panose="020B0604020202020204" pitchFamily="34" charset="0"/>
              <a:cs typeface="Arial" panose="020B0604020202020204" pitchFamily="34" charset="0"/>
            </a:endParaRPr>
          </a:p>
        </p:txBody>
      </p:sp>
      <p:sp>
        <p:nvSpPr>
          <p:cNvPr id="6" name="Título 1">
            <a:extLst>
              <a:ext uri="{FF2B5EF4-FFF2-40B4-BE49-F238E27FC236}">
                <a16:creationId xmlns:a16="http://schemas.microsoft.com/office/drawing/2014/main" id="{BB0B8EE4-532F-977E-A248-B689B7632772}"/>
              </a:ext>
            </a:extLst>
          </p:cNvPr>
          <p:cNvSpPr>
            <a:spLocks noGrp="1"/>
          </p:cNvSpPr>
          <p:nvPr>
            <p:ph type="title"/>
          </p:nvPr>
        </p:nvSpPr>
        <p:spPr>
          <a:xfrm>
            <a:off x="244311" y="233149"/>
            <a:ext cx="6994689" cy="1101725"/>
          </a:xfrm>
        </p:spPr>
        <p:txBody>
          <a:bodyPr>
            <a:normAutofit fontScale="90000"/>
          </a:bodyPr>
          <a:lstStyle/>
          <a:p>
            <a:r>
              <a:rPr lang="en-US" sz="4000" b="1" noProof="0" dirty="0"/>
              <a:t>Cesar Lattes at the microscope counting grains! </a:t>
            </a:r>
          </a:p>
        </p:txBody>
      </p:sp>
      <p:sp>
        <p:nvSpPr>
          <p:cNvPr id="4" name="CaixaDeTexto 3">
            <a:extLst>
              <a:ext uri="{FF2B5EF4-FFF2-40B4-BE49-F238E27FC236}">
                <a16:creationId xmlns:a16="http://schemas.microsoft.com/office/drawing/2014/main" id="{B0A74CE3-FD6D-1F50-0BF0-A51FDBC2AA23}"/>
              </a:ext>
            </a:extLst>
          </p:cNvPr>
          <p:cNvSpPr txBox="1"/>
          <p:nvPr/>
        </p:nvSpPr>
        <p:spPr>
          <a:xfrm>
            <a:off x="377071" y="2375850"/>
            <a:ext cx="5627489" cy="2215991"/>
          </a:xfrm>
          <a:prstGeom prst="rect">
            <a:avLst/>
          </a:prstGeom>
          <a:noFill/>
        </p:spPr>
        <p:txBody>
          <a:bodyPr wrap="square" rtlCol="0">
            <a:spAutoFit/>
          </a:bodyPr>
          <a:lstStyle/>
          <a:p>
            <a:pPr>
              <a:lnSpc>
                <a:spcPct val="150000"/>
              </a:lnSpc>
            </a:pPr>
            <a:r>
              <a:rPr lang="en-US" sz="2000" noProof="0" dirty="0">
                <a:latin typeface="Arial" panose="020B0604020202020204" pitchFamily="34" charset="0"/>
                <a:cs typeface="Arial" panose="020B0604020202020204" pitchFamily="34" charset="0"/>
              </a:rPr>
              <a:t>A great deal of calm and patience is required to count the silver grains under a microscope and to establish the relationship between the particle’s range in the emulsion and its energy.</a:t>
            </a:r>
            <a:endParaRPr lang="en-US" noProof="0" dirty="0"/>
          </a:p>
          <a:p>
            <a:r>
              <a:rPr lang="en-US" noProof="0" dirty="0"/>
              <a:t> </a:t>
            </a:r>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50" name="Picture 2">
            <a:extLst>
              <a:ext uri="{FF2B5EF4-FFF2-40B4-BE49-F238E27FC236}">
                <a16:creationId xmlns:a16="http://schemas.microsoft.com/office/drawing/2014/main" id="{2A33ED14-58B9-3B57-401D-2F8E425B9DC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9569" y="263950"/>
            <a:ext cx="7018624" cy="5476973"/>
          </a:xfrm>
          <a:prstGeom prst="rect">
            <a:avLst/>
          </a:prstGeom>
          <a:noFill/>
          <a:extLst>
            <a:ext uri="{909E8E84-426E-40DD-AFC4-6F175D3DCCD1}">
              <a14:hiddenFill xmlns:a14="http://schemas.microsoft.com/office/drawing/2010/main">
                <a:solidFill>
                  <a:srgbClr val="FFFFFF"/>
                </a:solidFill>
              </a14:hiddenFill>
            </a:ext>
          </a:extLst>
        </p:spPr>
      </p:pic>
      <p:sp>
        <p:nvSpPr>
          <p:cNvPr id="53251" name="Text Box 3">
            <a:extLst>
              <a:ext uri="{FF2B5EF4-FFF2-40B4-BE49-F238E27FC236}">
                <a16:creationId xmlns:a16="http://schemas.microsoft.com/office/drawing/2014/main" id="{D24ABA92-09AB-A2F1-E233-DA32034578BE}"/>
              </a:ext>
            </a:extLst>
          </p:cNvPr>
          <p:cNvSpPr txBox="1">
            <a:spLocks noChangeArrowheads="1"/>
          </p:cNvSpPr>
          <p:nvPr/>
        </p:nvSpPr>
        <p:spPr bwMode="auto">
          <a:xfrm>
            <a:off x="646434" y="5773132"/>
            <a:ext cx="10899138"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r>
              <a:rPr lang="en-US" sz="2000" noProof="0" dirty="0">
                <a:latin typeface="Arial" panose="020B0604020202020204" pitchFamily="34" charset="0"/>
                <a:cs typeface="Arial" panose="020B0604020202020204" pitchFamily="34" charset="0"/>
              </a:rPr>
              <a:t>The group of Cecil Powell (at the left) with the microscopists,</a:t>
            </a:r>
          </a:p>
          <a:p>
            <a:pPr algn="ctr"/>
            <a:r>
              <a:rPr lang="en-US" sz="2000" noProof="0" dirty="0">
                <a:latin typeface="Arial" panose="020B0604020202020204" pitchFamily="34" charset="0"/>
                <a:cs typeface="Arial" panose="020B0604020202020204" pitchFamily="34" charset="0"/>
              </a:rPr>
              <a:t>with Lattes (at the center) and Giuseppe Occhialini (in front of Lattes, on the right in the photo).</a:t>
            </a:r>
          </a:p>
        </p:txBody>
      </p:sp>
      <p:sp>
        <p:nvSpPr>
          <p:cNvPr id="3" name="Espaço Reservado para Número de Slide 4">
            <a:extLst>
              <a:ext uri="{FF2B5EF4-FFF2-40B4-BE49-F238E27FC236}">
                <a16:creationId xmlns:a16="http://schemas.microsoft.com/office/drawing/2014/main" id="{7C038FF8-98CA-9683-C80B-7F81785362C1}"/>
              </a:ext>
            </a:extLst>
          </p:cNvPr>
          <p:cNvSpPr>
            <a:spLocks noGrp="1"/>
          </p:cNvSpPr>
          <p:nvPr>
            <p:ph type="sldNum" sz="quarter" idx="12"/>
          </p:nvPr>
        </p:nvSpPr>
        <p:spPr>
          <a:xfrm>
            <a:off x="9353550" y="6337300"/>
            <a:ext cx="2743200" cy="365125"/>
          </a:xfrm>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51</a:t>
            </a:fld>
            <a:endParaRPr lang="en-US" sz="2000" noProof="0" dirty="0">
              <a:latin typeface="Arial" panose="020B0604020202020204" pitchFamily="34" charset="0"/>
              <a:cs typeface="Arial" panose="020B0604020202020204" pitchFamily="34" charset="0"/>
            </a:endParaRPr>
          </a:p>
        </p:txBody>
      </p:sp>
      <p:sp>
        <p:nvSpPr>
          <p:cNvPr id="4" name="Elipse 3">
            <a:extLst>
              <a:ext uri="{FF2B5EF4-FFF2-40B4-BE49-F238E27FC236}">
                <a16:creationId xmlns:a16="http://schemas.microsoft.com/office/drawing/2014/main" id="{56DBCE6D-902D-CC79-AD57-B3F9E527EF29}"/>
              </a:ext>
            </a:extLst>
          </p:cNvPr>
          <p:cNvSpPr/>
          <p:nvPr/>
        </p:nvSpPr>
        <p:spPr>
          <a:xfrm>
            <a:off x="2903456" y="2328420"/>
            <a:ext cx="108000" cy="108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 name="Elipse 4">
            <a:extLst>
              <a:ext uri="{FF2B5EF4-FFF2-40B4-BE49-F238E27FC236}">
                <a16:creationId xmlns:a16="http://schemas.microsoft.com/office/drawing/2014/main" id="{57567AAC-8472-2213-47E0-F9522246C355}"/>
              </a:ext>
            </a:extLst>
          </p:cNvPr>
          <p:cNvSpPr/>
          <p:nvPr/>
        </p:nvSpPr>
        <p:spPr>
          <a:xfrm>
            <a:off x="6524920" y="2999295"/>
            <a:ext cx="108000" cy="108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6" name="Elipse 5">
            <a:extLst>
              <a:ext uri="{FF2B5EF4-FFF2-40B4-BE49-F238E27FC236}">
                <a16:creationId xmlns:a16="http://schemas.microsoft.com/office/drawing/2014/main" id="{85FC441E-00F0-7B8D-2FC9-2DC9FD36FA53}"/>
              </a:ext>
            </a:extLst>
          </p:cNvPr>
          <p:cNvSpPr/>
          <p:nvPr/>
        </p:nvSpPr>
        <p:spPr>
          <a:xfrm>
            <a:off x="7458174" y="3593183"/>
            <a:ext cx="108000" cy="108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C05599-01DA-4207-6263-BC68295FF03C}"/>
              </a:ext>
            </a:extLst>
          </p:cNvPr>
          <p:cNvSpPr>
            <a:spLocks noGrp="1"/>
          </p:cNvSpPr>
          <p:nvPr>
            <p:ph type="title"/>
          </p:nvPr>
        </p:nvSpPr>
        <p:spPr>
          <a:xfrm>
            <a:off x="304800" y="0"/>
            <a:ext cx="11887200" cy="1325563"/>
          </a:xfrm>
        </p:spPr>
        <p:txBody>
          <a:bodyPr anchor="ctr">
            <a:normAutofit/>
          </a:bodyPr>
          <a:lstStyle/>
          <a:p>
            <a:r>
              <a:rPr lang="en-US" sz="3600" b="1" noProof="0" dirty="0">
                <a:latin typeface="Arial" panose="020B0604020202020204" pitchFamily="34" charset="0"/>
                <a:cs typeface="Arial" panose="020B0604020202020204" pitchFamily="34" charset="0"/>
              </a:rPr>
              <a:t>Giuseppe “Beppo” Occhialini &amp; </a:t>
            </a:r>
            <a:r>
              <a:rPr lang="en-US" sz="3600" b="1" i="0" noProof="0" dirty="0" err="1">
                <a:effectLst/>
                <a:latin typeface="Arial" panose="020B0604020202020204" pitchFamily="34" charset="0"/>
                <a:cs typeface="Arial" panose="020B0604020202020204" pitchFamily="34" charset="0"/>
              </a:rPr>
              <a:t>BeppoSAX</a:t>
            </a:r>
            <a:endParaRPr lang="en-US" sz="3600" b="1" noProof="0" dirty="0">
              <a:latin typeface="Arial" panose="020B0604020202020204" pitchFamily="34" charset="0"/>
              <a:cs typeface="Arial" panose="020B0604020202020204" pitchFamily="34" charset="0"/>
            </a:endParaRPr>
          </a:p>
        </p:txBody>
      </p:sp>
      <p:sp>
        <p:nvSpPr>
          <p:cNvPr id="3" name="Espaço Reservado para Conteúdo 2">
            <a:extLst>
              <a:ext uri="{FF2B5EF4-FFF2-40B4-BE49-F238E27FC236}">
                <a16:creationId xmlns:a16="http://schemas.microsoft.com/office/drawing/2014/main" id="{36C3DC66-6474-D230-5B09-806D805E96C3}"/>
              </a:ext>
            </a:extLst>
          </p:cNvPr>
          <p:cNvSpPr>
            <a:spLocks noGrp="1"/>
          </p:cNvSpPr>
          <p:nvPr>
            <p:ph sz="half" idx="1"/>
          </p:nvPr>
        </p:nvSpPr>
        <p:spPr>
          <a:xfrm>
            <a:off x="508262" y="1816197"/>
            <a:ext cx="5181600" cy="4898927"/>
          </a:xfrm>
        </p:spPr>
        <p:txBody>
          <a:bodyPr>
            <a:normAutofit fontScale="85000" lnSpcReduction="20000"/>
          </a:bodyPr>
          <a:lstStyle/>
          <a:p>
            <a:pPr>
              <a:lnSpc>
                <a:spcPct val="140000"/>
              </a:lnSpc>
              <a:buSzPct val="150000"/>
            </a:pPr>
            <a:r>
              <a:rPr lang="en-US" sz="2000" noProof="0" dirty="0">
                <a:latin typeface="Arial" panose="020B0604020202020204" pitchFamily="34" charset="0"/>
                <a:cs typeface="Arial" panose="020B0604020202020204" pitchFamily="34" charset="0"/>
              </a:rPr>
              <a:t>The satellite </a:t>
            </a:r>
            <a:r>
              <a:rPr lang="en-US" sz="2000" b="0" i="0" noProof="0" dirty="0" err="1">
                <a:effectLst/>
                <a:latin typeface="Arial" panose="020B0604020202020204" pitchFamily="34" charset="0"/>
                <a:cs typeface="Arial" panose="020B0604020202020204" pitchFamily="34" charset="0"/>
              </a:rPr>
              <a:t>BeppoSAX</a:t>
            </a:r>
            <a:r>
              <a:rPr lang="en-US" sz="2000" b="0" i="0" noProof="0" dirty="0">
                <a:effectLst/>
                <a:latin typeface="Arial" panose="020B0604020202020204" pitchFamily="34" charset="0"/>
                <a:cs typeface="Arial" panose="020B0604020202020204" pitchFamily="34" charset="0"/>
              </a:rPr>
              <a:t> was named in </a:t>
            </a:r>
            <a:r>
              <a:rPr lang="en-US" sz="2000" b="0" i="0" noProof="0" dirty="0" err="1">
                <a:effectLst/>
                <a:latin typeface="Arial" panose="020B0604020202020204" pitchFamily="34" charset="0"/>
                <a:cs typeface="Arial" panose="020B0604020202020204" pitchFamily="34" charset="0"/>
              </a:rPr>
              <a:t>honour</a:t>
            </a:r>
            <a:r>
              <a:rPr lang="en-US" sz="2000" b="0" i="0" noProof="0" dirty="0">
                <a:effectLst/>
                <a:latin typeface="Arial" panose="020B0604020202020204" pitchFamily="34" charset="0"/>
                <a:cs typeface="Arial" panose="020B0604020202020204" pitchFamily="34" charset="0"/>
              </a:rPr>
              <a:t> of Occhialini.</a:t>
            </a:r>
          </a:p>
          <a:p>
            <a:pPr>
              <a:lnSpc>
                <a:spcPct val="140000"/>
              </a:lnSpc>
              <a:buSzPct val="150000"/>
            </a:pPr>
            <a:endParaRPr lang="en-US" sz="2000" b="0" i="0" noProof="0" dirty="0">
              <a:effectLst/>
              <a:latin typeface="Arial" panose="020B0604020202020204" pitchFamily="34" charset="0"/>
              <a:cs typeface="Arial" panose="020B0604020202020204" pitchFamily="34" charset="0"/>
            </a:endParaRPr>
          </a:p>
          <a:p>
            <a:pPr>
              <a:lnSpc>
                <a:spcPct val="140000"/>
              </a:lnSpc>
              <a:buSzPct val="150000"/>
            </a:pPr>
            <a:r>
              <a:rPr lang="en-US" sz="2000" b="0" i="0" noProof="0" dirty="0">
                <a:effectLst/>
                <a:latin typeface="Arial" panose="020B0604020202020204" pitchFamily="34" charset="0"/>
                <a:cs typeface="Arial" panose="020B0604020202020204" pitchFamily="34" charset="0"/>
              </a:rPr>
              <a:t>SAX stands for “Satellite per </a:t>
            </a:r>
            <a:r>
              <a:rPr lang="en-US" sz="2000" b="0" i="0" noProof="0" dirty="0" err="1">
                <a:effectLst/>
                <a:latin typeface="Arial" panose="020B0604020202020204" pitchFamily="34" charset="0"/>
                <a:cs typeface="Arial" panose="020B0604020202020204" pitchFamily="34" charset="0"/>
              </a:rPr>
              <a:t>Astronomia</a:t>
            </a:r>
            <a:r>
              <a:rPr lang="en-US" sz="2000" b="0" i="0" noProof="0" dirty="0">
                <a:effectLst/>
                <a:latin typeface="Arial" panose="020B0604020202020204" pitchFamily="34" charset="0"/>
                <a:cs typeface="Arial" panose="020B0604020202020204" pitchFamily="34" charset="0"/>
              </a:rPr>
              <a:t> a </a:t>
            </a:r>
            <a:r>
              <a:rPr lang="en-US" sz="2000" b="0" i="0" noProof="0" dirty="0" err="1">
                <a:effectLst/>
                <a:latin typeface="Arial" panose="020B0604020202020204" pitchFamily="34" charset="0"/>
                <a:cs typeface="Arial" panose="020B0604020202020204" pitchFamily="34" charset="0"/>
              </a:rPr>
              <a:t>raggi</a:t>
            </a:r>
            <a:r>
              <a:rPr lang="en-US" sz="2000" b="0" i="0" noProof="0" dirty="0">
                <a:effectLst/>
                <a:latin typeface="Arial" panose="020B0604020202020204" pitchFamily="34" charset="0"/>
                <a:cs typeface="Arial" panose="020B0604020202020204" pitchFamily="34" charset="0"/>
              </a:rPr>
              <a:t> X” or “Satellite for X-ray Astronomy</a:t>
            </a:r>
            <a:r>
              <a:rPr lang="en-US" sz="2000" noProof="0" dirty="0">
                <a:latin typeface="Arial" panose="020B0604020202020204" pitchFamily="34" charset="0"/>
                <a:cs typeface="Arial" panose="020B0604020202020204" pitchFamily="34" charset="0"/>
              </a:rPr>
              <a:t>”.</a:t>
            </a:r>
          </a:p>
          <a:p>
            <a:pPr>
              <a:lnSpc>
                <a:spcPct val="140000"/>
              </a:lnSpc>
              <a:buSzPct val="150000"/>
            </a:pPr>
            <a:endParaRPr lang="en-US" sz="2000" b="0" i="0" noProof="0" dirty="0">
              <a:effectLst/>
              <a:latin typeface="Arial" panose="020B0604020202020204" pitchFamily="34" charset="0"/>
              <a:cs typeface="Arial" panose="020B0604020202020204" pitchFamily="34" charset="0"/>
            </a:endParaRPr>
          </a:p>
          <a:p>
            <a:pPr>
              <a:lnSpc>
                <a:spcPct val="140000"/>
              </a:lnSpc>
              <a:buSzPct val="150000"/>
            </a:pPr>
            <a:r>
              <a:rPr lang="en-US" sz="2000" b="0" i="0" noProof="0" dirty="0" err="1">
                <a:effectLst/>
                <a:latin typeface="Arial" panose="020B0604020202020204" pitchFamily="34" charset="0"/>
                <a:cs typeface="Arial" panose="020B0604020202020204" pitchFamily="34" charset="0"/>
              </a:rPr>
              <a:t>BeppoSAX</a:t>
            </a:r>
            <a:r>
              <a:rPr lang="en-US" sz="2000" b="0" i="0" noProof="0" dirty="0">
                <a:effectLst/>
                <a:latin typeface="Arial" panose="020B0604020202020204" pitchFamily="34" charset="0"/>
                <a:cs typeface="Arial" panose="020B0604020202020204" pitchFamily="34" charset="0"/>
              </a:rPr>
              <a:t> was an Italian–Dutch </a:t>
            </a:r>
            <a:r>
              <a:rPr lang="en-US" sz="2000" noProof="0" dirty="0">
                <a:latin typeface="Arial" panose="020B0604020202020204" pitchFamily="34" charset="0"/>
                <a:cs typeface="Arial" panose="020B0604020202020204" pitchFamily="34" charset="0"/>
              </a:rPr>
              <a:t>satellite </a:t>
            </a:r>
            <a:r>
              <a:rPr lang="en-US" sz="2000" b="0" i="0" noProof="0" dirty="0">
                <a:effectLst/>
                <a:latin typeface="Arial" panose="020B0604020202020204" pitchFamily="34" charset="0"/>
                <a:cs typeface="Arial" panose="020B0604020202020204" pitchFamily="34" charset="0"/>
              </a:rPr>
              <a:t> for X-ray astronomy which played a crucial role in the study of gamma-ray bursts. The mission run from 1996 to 2002. </a:t>
            </a:r>
          </a:p>
          <a:p>
            <a:pPr marL="0" indent="0">
              <a:buSzPct val="150000"/>
              <a:buNone/>
            </a:pPr>
            <a:endParaRPr lang="en-US" sz="1400" b="0" i="0" noProof="0" dirty="0">
              <a:effectLst/>
              <a:latin typeface="Arial" panose="020B0604020202020204" pitchFamily="34" charset="0"/>
              <a:cs typeface="Arial" panose="020B0604020202020204" pitchFamily="34" charset="0"/>
            </a:endParaRPr>
          </a:p>
          <a:p>
            <a:pPr marL="0" indent="0">
              <a:buSzPct val="150000"/>
              <a:buNone/>
            </a:pPr>
            <a:endParaRPr lang="en-US" sz="1400" noProof="0" dirty="0">
              <a:latin typeface="Arial" panose="020B0604020202020204" pitchFamily="34" charset="0"/>
              <a:cs typeface="Arial" panose="020B0604020202020204" pitchFamily="34" charset="0"/>
            </a:endParaRPr>
          </a:p>
          <a:p>
            <a:pPr marL="0" indent="0">
              <a:buSzPct val="150000"/>
              <a:buNone/>
            </a:pPr>
            <a:endParaRPr lang="en-US" sz="1400" b="0" i="0" noProof="0" dirty="0">
              <a:effectLst/>
              <a:latin typeface="Arial" panose="020B0604020202020204" pitchFamily="34" charset="0"/>
              <a:cs typeface="Arial" panose="020B0604020202020204" pitchFamily="34" charset="0"/>
            </a:endParaRPr>
          </a:p>
          <a:p>
            <a:pPr marL="0" indent="0">
              <a:buSzPct val="150000"/>
              <a:buNone/>
            </a:pPr>
            <a:r>
              <a:rPr lang="en-US" sz="1400" b="0" i="0" noProof="0" dirty="0">
                <a:effectLst/>
                <a:latin typeface="Arial" panose="020B0604020202020204" pitchFamily="34" charset="0"/>
                <a:cs typeface="Arial" panose="020B0604020202020204" pitchFamily="34" charset="0"/>
              </a:rPr>
              <a:t>Figure from NASA-</a:t>
            </a:r>
            <a:r>
              <a:rPr lang="en-US" sz="1400" b="0" i="0" u="none" strike="noStrike" noProof="0" dirty="0">
                <a:effectLst/>
                <a:latin typeface="Arial" panose="020B0604020202020204" pitchFamily="34" charset="0"/>
                <a:cs typeface="Arial" panose="020B0604020202020204" pitchFamily="34" charset="0"/>
                <a:hlinkClick r:id="rId2"/>
              </a:rPr>
              <a:t>http://heasarc.gsfc.nasa.gov/docs/sax/saxgof.html</a:t>
            </a:r>
            <a:endParaRPr lang="en-US" sz="1400" u="none" strike="noStrike" noProof="0" dirty="0">
              <a:latin typeface="Arial" panose="020B0604020202020204" pitchFamily="34" charset="0"/>
              <a:cs typeface="Arial" panose="020B0604020202020204" pitchFamily="34" charset="0"/>
              <a:hlinkClick r:id="rId3" tooltip="X-ray astronomy">
                <a:extLst>
                  <a:ext uri="{A12FA001-AC4F-418D-AE19-62706E023703}">
                    <ahyp:hlinkClr xmlns:ahyp="http://schemas.microsoft.com/office/drawing/2018/hyperlinkcolor" val="tx"/>
                  </a:ext>
                </a:extLst>
              </a:hlinkClick>
            </a:endParaRPr>
          </a:p>
        </p:txBody>
      </p:sp>
      <p:pic>
        <p:nvPicPr>
          <p:cNvPr id="6" name="Imagem 5">
            <a:extLst>
              <a:ext uri="{FF2B5EF4-FFF2-40B4-BE49-F238E27FC236}">
                <a16:creationId xmlns:a16="http://schemas.microsoft.com/office/drawing/2014/main" id="{7AE7D897-72BF-A81E-BEBA-43E8F74B6EB2}"/>
              </a:ext>
            </a:extLst>
          </p:cNvPr>
          <p:cNvPicPr>
            <a:picLocks noChangeAspect="1"/>
          </p:cNvPicPr>
          <p:nvPr/>
        </p:nvPicPr>
        <p:blipFill>
          <a:blip r:embed="rId4"/>
          <a:srcRect t="4136" r="-2" b="-2"/>
          <a:stretch/>
        </p:blipFill>
        <p:spPr>
          <a:xfrm>
            <a:off x="6332456" y="1561674"/>
            <a:ext cx="5181600" cy="4351338"/>
          </a:xfrm>
          <a:prstGeom prst="rect">
            <a:avLst/>
          </a:prstGeom>
          <a:noFill/>
        </p:spPr>
      </p:pic>
      <p:sp>
        <p:nvSpPr>
          <p:cNvPr id="4" name="Espaço Reservado para Número de Slide 3">
            <a:extLst>
              <a:ext uri="{FF2B5EF4-FFF2-40B4-BE49-F238E27FC236}">
                <a16:creationId xmlns:a16="http://schemas.microsoft.com/office/drawing/2014/main" id="{7B217486-8E19-37C9-7BFF-9755FF4D0259}"/>
              </a:ext>
            </a:extLst>
          </p:cNvPr>
          <p:cNvSpPr>
            <a:spLocks noGrp="1"/>
          </p:cNvSpPr>
          <p:nvPr>
            <p:ph type="sldNum" sz="quarter" idx="12"/>
          </p:nvPr>
        </p:nvSpPr>
        <p:spPr>
          <a:xfrm>
            <a:off x="9378130" y="6306574"/>
            <a:ext cx="2743200" cy="365125"/>
          </a:xfrm>
        </p:spPr>
        <p:txBody>
          <a:bodyPr anchor="ctr">
            <a:noAutofit/>
          </a:bodyPr>
          <a:lstStyle/>
          <a:p>
            <a:pPr>
              <a:spcAft>
                <a:spcPts val="600"/>
              </a:spcAft>
            </a:pPr>
            <a:fld id="{F0469B45-E903-4573-A216-0BD6694B90F6}" type="slidenum">
              <a:rPr lang="en-US" sz="2000" noProof="0" smtClean="0">
                <a:latin typeface="Arial" panose="020B0604020202020204" pitchFamily="34" charset="0"/>
                <a:cs typeface="Arial" panose="020B0604020202020204" pitchFamily="34" charset="0"/>
              </a:rPr>
              <a:pPr>
                <a:spcAft>
                  <a:spcPts val="600"/>
                </a:spcAft>
              </a:pPr>
              <a:t>52</a:t>
            </a:fld>
            <a:endParaRPr lang="en-US" sz="20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5903767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30C5EA-EBFC-D2B4-DC45-3CEE20808190}"/>
              </a:ext>
            </a:extLst>
          </p:cNvPr>
          <p:cNvSpPr>
            <a:spLocks noGrp="1"/>
          </p:cNvSpPr>
          <p:nvPr>
            <p:ph type="title"/>
          </p:nvPr>
        </p:nvSpPr>
        <p:spPr>
          <a:xfrm>
            <a:off x="377072" y="148308"/>
            <a:ext cx="11814927" cy="1101725"/>
          </a:xfrm>
        </p:spPr>
        <p:txBody>
          <a:bodyPr>
            <a:normAutofit/>
          </a:bodyPr>
          <a:lstStyle/>
          <a:p>
            <a:r>
              <a:rPr lang="en-US" sz="3600" b="1" noProof="0"/>
              <a:t>Lattes detecting pions produced in accelerators</a:t>
            </a:r>
            <a:endParaRPr lang="en-US" sz="3600" noProof="0" dirty="0"/>
          </a:p>
        </p:txBody>
      </p:sp>
      <p:sp>
        <p:nvSpPr>
          <p:cNvPr id="3" name="Espaço Reservado para Conteúdo 2">
            <a:extLst>
              <a:ext uri="{FF2B5EF4-FFF2-40B4-BE49-F238E27FC236}">
                <a16:creationId xmlns:a16="http://schemas.microsoft.com/office/drawing/2014/main" id="{277375DB-C3B8-49F6-E734-53ADB95258CB}"/>
              </a:ext>
            </a:extLst>
          </p:cNvPr>
          <p:cNvSpPr>
            <a:spLocks noGrp="1"/>
          </p:cNvSpPr>
          <p:nvPr>
            <p:ph idx="1"/>
          </p:nvPr>
        </p:nvSpPr>
        <p:spPr>
          <a:xfrm>
            <a:off x="104775" y="1175462"/>
            <a:ext cx="5562600" cy="5530138"/>
          </a:xfrm>
        </p:spPr>
        <p:txBody>
          <a:bodyPr>
            <a:noAutofit/>
          </a:bodyPr>
          <a:lstStyle/>
          <a:p>
            <a:pPr>
              <a:lnSpc>
                <a:spcPct val="120000"/>
              </a:lnSpc>
              <a:spcBef>
                <a:spcPts val="600"/>
              </a:spcBef>
              <a:buSzPct val="150000"/>
            </a:pPr>
            <a:r>
              <a:rPr lang="en-US" sz="1800" noProof="0" dirty="0">
                <a:latin typeface="Arial" panose="020B0604020202020204" pitchFamily="34" charset="0"/>
                <a:cs typeface="Arial" panose="020B0604020202020204" pitchFamily="34" charset="0"/>
              </a:rPr>
              <a:t>In 1948, Lattes took some emulsions to the USA and exposed them to the </a:t>
            </a:r>
            <a:r>
              <a:rPr lang="en-US" sz="1800" noProof="0" dirty="0">
                <a:solidFill>
                  <a:srgbClr val="C00000"/>
                </a:solidFill>
                <a:latin typeface="Arial" panose="020B0604020202020204" pitchFamily="34" charset="0"/>
                <a:cs typeface="Arial" panose="020B0604020202020204" pitchFamily="34" charset="0"/>
              </a:rPr>
              <a:t>380 MeV cyclotron at Berkeley Laboratory</a:t>
            </a:r>
            <a:r>
              <a:rPr lang="en-US" sz="1800" noProof="0" dirty="0">
                <a:latin typeface="Arial" panose="020B0604020202020204" pitchFamily="34" charset="0"/>
                <a:cs typeface="Arial" panose="020B0604020202020204" pitchFamily="34" charset="0"/>
              </a:rPr>
              <a:t> (accelerating </a:t>
            </a:r>
            <a:r>
              <a:rPr lang="en-US" sz="1800" noProof="0" dirty="0">
                <a:solidFill>
                  <a:srgbClr val="C00000"/>
                </a:solidFill>
                <a:latin typeface="Arial" panose="020B0604020202020204" pitchFamily="34" charset="0"/>
                <a:cs typeface="Arial" panose="020B0604020202020204" pitchFamily="34" charset="0"/>
              </a:rPr>
              <a:t>alpha particles </a:t>
            </a:r>
            <a:r>
              <a:rPr lang="en-US" sz="1800" noProof="0" dirty="0">
                <a:latin typeface="Arial" panose="020B0604020202020204" pitchFamily="34" charset="0"/>
                <a:cs typeface="Arial" panose="020B0604020202020204" pitchFamily="34" charset="0"/>
              </a:rPr>
              <a:t>incident on </a:t>
            </a:r>
            <a:r>
              <a:rPr lang="en-US" sz="1800" noProof="0" dirty="0">
                <a:solidFill>
                  <a:srgbClr val="C00000"/>
                </a:solidFill>
                <a:latin typeface="Arial" panose="020B0604020202020204" pitchFamily="34" charset="0"/>
                <a:cs typeface="Arial" panose="020B0604020202020204" pitchFamily="34" charset="0"/>
              </a:rPr>
              <a:t>a carbon target).</a:t>
            </a:r>
          </a:p>
          <a:p>
            <a:pPr>
              <a:lnSpc>
                <a:spcPct val="120000"/>
              </a:lnSpc>
              <a:spcBef>
                <a:spcPts val="600"/>
              </a:spcBef>
              <a:buSzPct val="150000"/>
            </a:pPr>
            <a:endParaRPr lang="en-US" sz="1800" noProof="0" dirty="0">
              <a:latin typeface="Arial" panose="020B0604020202020204" pitchFamily="34" charset="0"/>
              <a:cs typeface="Arial" panose="020B0604020202020204" pitchFamily="34" charset="0"/>
            </a:endParaRPr>
          </a:p>
          <a:p>
            <a:pPr>
              <a:lnSpc>
                <a:spcPct val="120000"/>
              </a:lnSpc>
              <a:spcBef>
                <a:spcPts val="600"/>
              </a:spcBef>
              <a:buSzPct val="150000"/>
            </a:pPr>
            <a:r>
              <a:rPr lang="en-US" sz="1800" noProof="0" dirty="0">
                <a:latin typeface="Arial" panose="020B0604020202020204" pitchFamily="34" charset="0"/>
                <a:cs typeface="Arial" panose="020B0604020202020204" pitchFamily="34" charset="0"/>
              </a:rPr>
              <a:t>In about ten days, Lattes and Eugene Gardner showed that pions were being produced artificially in the accelerator.</a:t>
            </a:r>
          </a:p>
          <a:p>
            <a:pPr>
              <a:lnSpc>
                <a:spcPct val="120000"/>
              </a:lnSpc>
              <a:spcBef>
                <a:spcPts val="600"/>
              </a:spcBef>
              <a:buSzPct val="150000"/>
            </a:pPr>
            <a:endParaRPr lang="en-US" sz="1800" noProof="0" dirty="0">
              <a:latin typeface="Arial" panose="020B0604020202020204" pitchFamily="34" charset="0"/>
              <a:cs typeface="Arial" panose="020B0604020202020204" pitchFamily="34" charset="0"/>
            </a:endParaRPr>
          </a:p>
          <a:p>
            <a:pPr>
              <a:lnSpc>
                <a:spcPct val="120000"/>
              </a:lnSpc>
              <a:spcBef>
                <a:spcPts val="600"/>
              </a:spcBef>
              <a:buSzPct val="150000"/>
            </a:pPr>
            <a:r>
              <a:rPr lang="en-US" sz="1800" noProof="0" dirty="0">
                <a:latin typeface="Arial" panose="020B0604020202020204" pitchFamily="34" charset="0"/>
                <a:cs typeface="Arial" panose="020B0604020202020204" pitchFamily="34" charset="0"/>
              </a:rPr>
              <a:t>The research resulted in two published papers, </a:t>
            </a:r>
            <a:r>
              <a:rPr lang="en-US" sz="18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the first reporting the observation of negative pions, and the second, of positive pions.</a:t>
            </a:r>
          </a:p>
          <a:p>
            <a:pPr>
              <a:lnSpc>
                <a:spcPct val="120000"/>
              </a:lnSpc>
              <a:spcBef>
                <a:spcPts val="600"/>
              </a:spcBef>
              <a:buSzPct val="150000"/>
            </a:pPr>
            <a:endParaRPr lang="en-US" sz="1800" noProof="0" dirty="0">
              <a:latin typeface="Arial" panose="020B0604020202020204" pitchFamily="34" charset="0"/>
              <a:cs typeface="Arial" panose="020B0604020202020204" pitchFamily="34" charset="0"/>
            </a:endParaRPr>
          </a:p>
          <a:p>
            <a:pPr>
              <a:lnSpc>
                <a:spcPct val="120000"/>
              </a:lnSpc>
              <a:spcBef>
                <a:spcPts val="600"/>
              </a:spcBef>
              <a:buSzPct val="150000"/>
            </a:pPr>
            <a:r>
              <a:rPr lang="en-US" sz="1800" noProof="0" dirty="0">
                <a:latin typeface="Arial" panose="020B0604020202020204" pitchFamily="34" charset="0"/>
                <a:cs typeface="Arial" panose="020B0604020202020204" pitchFamily="34" charset="0"/>
              </a:rPr>
              <a:t>This discovery represents the beginning of the era of experiments with particle accelerators.</a:t>
            </a:r>
          </a:p>
        </p:txBody>
      </p:sp>
      <p:sp>
        <p:nvSpPr>
          <p:cNvPr id="5" name="Espaço Reservado para Número de Slide 4">
            <a:extLst>
              <a:ext uri="{FF2B5EF4-FFF2-40B4-BE49-F238E27FC236}">
                <a16:creationId xmlns:a16="http://schemas.microsoft.com/office/drawing/2014/main" id="{24928909-8765-881C-458B-56C54382B6F0}"/>
              </a:ext>
            </a:extLst>
          </p:cNvPr>
          <p:cNvSpPr>
            <a:spLocks noGrp="1"/>
          </p:cNvSpPr>
          <p:nvPr>
            <p:ph type="sldNum" sz="quarter" idx="12"/>
          </p:nvPr>
        </p:nvSpPr>
        <p:spPr>
          <a:xfrm>
            <a:off x="9448800" y="6337300"/>
            <a:ext cx="2743200" cy="365125"/>
          </a:xfrm>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53</a:t>
            </a:fld>
            <a:endParaRPr lang="en-US" sz="2000" noProof="0" dirty="0">
              <a:latin typeface="Arial" panose="020B0604020202020204" pitchFamily="34" charset="0"/>
              <a:cs typeface="Arial" panose="020B0604020202020204" pitchFamily="34" charset="0"/>
            </a:endParaRPr>
          </a:p>
        </p:txBody>
      </p:sp>
      <p:pic>
        <p:nvPicPr>
          <p:cNvPr id="8" name="Imagem 7">
            <a:extLst>
              <a:ext uri="{FF2B5EF4-FFF2-40B4-BE49-F238E27FC236}">
                <a16:creationId xmlns:a16="http://schemas.microsoft.com/office/drawing/2014/main" id="{6BC39854-CF79-D3C9-354A-D9C87AD743DB}"/>
              </a:ext>
            </a:extLst>
          </p:cNvPr>
          <p:cNvPicPr>
            <a:picLocks noChangeAspect="1"/>
          </p:cNvPicPr>
          <p:nvPr/>
        </p:nvPicPr>
        <p:blipFill>
          <a:blip r:embed="rId3"/>
          <a:srcRect b="12157"/>
          <a:stretch/>
        </p:blipFill>
        <p:spPr>
          <a:xfrm>
            <a:off x="5761746" y="1566153"/>
            <a:ext cx="6430254" cy="4455267"/>
          </a:xfrm>
          <a:prstGeom prst="rect">
            <a:avLst/>
          </a:prstGeom>
        </p:spPr>
      </p:pic>
    </p:spTree>
    <p:extLst>
      <p:ext uri="{BB962C8B-B14F-4D97-AF65-F5344CB8AC3E}">
        <p14:creationId xmlns:p14="http://schemas.microsoft.com/office/powerpoint/2010/main" val="14641853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
            <a:extLst>
              <a:ext uri="{FF2B5EF4-FFF2-40B4-BE49-F238E27FC236}">
                <a16:creationId xmlns:a16="http://schemas.microsoft.com/office/drawing/2014/main" id="{D9EEA772-6671-905C-689E-E22F4A4D0F10}"/>
              </a:ext>
            </a:extLst>
          </p:cNvPr>
          <p:cNvSpPr>
            <a:spLocks noGrp="1"/>
          </p:cNvSpPr>
          <p:nvPr>
            <p:ph type="title"/>
          </p:nvPr>
        </p:nvSpPr>
        <p:spPr>
          <a:xfrm>
            <a:off x="3287831" y="884990"/>
            <a:ext cx="6103820" cy="682625"/>
          </a:xfrm>
        </p:spPr>
        <p:txBody>
          <a:bodyPr>
            <a:noAutofit/>
          </a:bodyPr>
          <a:lstStyle/>
          <a:p>
            <a:r>
              <a:rPr lang="en-US" sz="1800" b="1" i="0" u="none" strike="noStrike" baseline="0" dirty="0">
                <a:latin typeface="Arial" panose="020B0604020202020204" pitchFamily="34" charset="0"/>
                <a:cs typeface="Arial" panose="020B0604020202020204" pitchFamily="34" charset="0"/>
              </a:rPr>
              <a:t>General arrangement of the apparatus in the cyclotron</a:t>
            </a:r>
            <a:endParaRPr lang="en-US" sz="1800" b="1" dirty="0">
              <a:latin typeface="Arial" panose="020B0604020202020204" pitchFamily="34" charset="0"/>
              <a:cs typeface="Arial" panose="020B0604020202020204" pitchFamily="34" charset="0"/>
            </a:endParaRPr>
          </a:p>
        </p:txBody>
      </p:sp>
      <p:pic>
        <p:nvPicPr>
          <p:cNvPr id="9" name="Imagem 8">
            <a:extLst>
              <a:ext uri="{FF2B5EF4-FFF2-40B4-BE49-F238E27FC236}">
                <a16:creationId xmlns:a16="http://schemas.microsoft.com/office/drawing/2014/main" id="{C84CC784-24F6-7D92-ECAC-4A8952DC601B}"/>
              </a:ext>
            </a:extLst>
          </p:cNvPr>
          <p:cNvPicPr>
            <a:picLocks noChangeAspect="1"/>
          </p:cNvPicPr>
          <p:nvPr/>
        </p:nvPicPr>
        <p:blipFill>
          <a:blip r:embed="rId3"/>
          <a:srcRect l="-1926" r="1926" b="2553"/>
          <a:stretch/>
        </p:blipFill>
        <p:spPr>
          <a:xfrm>
            <a:off x="177953" y="1399151"/>
            <a:ext cx="4975072" cy="4826451"/>
          </a:xfrm>
          <a:prstGeom prst="rect">
            <a:avLst/>
          </a:prstGeom>
          <a:noFill/>
        </p:spPr>
      </p:pic>
      <p:sp>
        <p:nvSpPr>
          <p:cNvPr id="4" name="Espaço Reservado para Número de Slide 3">
            <a:extLst>
              <a:ext uri="{FF2B5EF4-FFF2-40B4-BE49-F238E27FC236}">
                <a16:creationId xmlns:a16="http://schemas.microsoft.com/office/drawing/2014/main" id="{0F98DC83-1FAF-AF6D-75E4-EB4C8E07E902}"/>
              </a:ext>
            </a:extLst>
          </p:cNvPr>
          <p:cNvSpPr>
            <a:spLocks noGrp="1"/>
          </p:cNvSpPr>
          <p:nvPr>
            <p:ph type="sldNum" sz="quarter" idx="12"/>
          </p:nvPr>
        </p:nvSpPr>
        <p:spPr>
          <a:xfrm>
            <a:off x="9448800" y="6268474"/>
            <a:ext cx="2743200" cy="365125"/>
          </a:xfrm>
        </p:spPr>
        <p:txBody>
          <a:bodyPr anchor="ctr">
            <a:noAutofit/>
          </a:bodyPr>
          <a:lstStyle/>
          <a:p>
            <a:pPr>
              <a:spcAft>
                <a:spcPts val="600"/>
              </a:spcAft>
            </a:pPr>
            <a:fld id="{F0469B45-E903-4573-A216-0BD6694B90F6}" type="slidenum">
              <a:rPr lang="pt-BR" sz="2000" smtClean="0">
                <a:latin typeface="Arial" panose="020B0604020202020204" pitchFamily="34" charset="0"/>
                <a:cs typeface="Arial" panose="020B0604020202020204" pitchFamily="34" charset="0"/>
              </a:rPr>
              <a:pPr>
                <a:spcAft>
                  <a:spcPts val="600"/>
                </a:spcAft>
              </a:pPr>
              <a:t>54</a:t>
            </a:fld>
            <a:endParaRPr lang="pt-BR" sz="2000" dirty="0">
              <a:latin typeface="Arial" panose="020B0604020202020204" pitchFamily="34" charset="0"/>
              <a:cs typeface="Arial" panose="020B0604020202020204" pitchFamily="34" charset="0"/>
            </a:endParaRPr>
          </a:p>
        </p:txBody>
      </p:sp>
      <p:pic>
        <p:nvPicPr>
          <p:cNvPr id="10" name="Espaço Reservado para Conteúdo 9">
            <a:extLst>
              <a:ext uri="{FF2B5EF4-FFF2-40B4-BE49-F238E27FC236}">
                <a16:creationId xmlns:a16="http://schemas.microsoft.com/office/drawing/2014/main" id="{CB0D72BE-44FA-AAB6-19E1-A40C666B0737}"/>
              </a:ext>
            </a:extLst>
          </p:cNvPr>
          <p:cNvPicPr>
            <a:picLocks noGrp="1" noChangeAspect="1"/>
          </p:cNvPicPr>
          <p:nvPr>
            <p:ph sz="half" idx="1"/>
          </p:nvPr>
        </p:nvPicPr>
        <p:blipFill>
          <a:blip r:embed="rId4"/>
          <a:stretch>
            <a:fillRect/>
          </a:stretch>
        </p:blipFill>
        <p:spPr>
          <a:xfrm>
            <a:off x="5398647" y="1921661"/>
            <a:ext cx="6540175" cy="3860824"/>
          </a:xfrm>
          <a:prstGeom prst="rect">
            <a:avLst/>
          </a:prstGeom>
          <a:noFill/>
        </p:spPr>
      </p:pic>
      <p:sp>
        <p:nvSpPr>
          <p:cNvPr id="13" name="CaixaDeTexto 12">
            <a:extLst>
              <a:ext uri="{FF2B5EF4-FFF2-40B4-BE49-F238E27FC236}">
                <a16:creationId xmlns:a16="http://schemas.microsoft.com/office/drawing/2014/main" id="{EF274AD8-A5CF-2BA1-71BF-9280BF200526}"/>
              </a:ext>
            </a:extLst>
          </p:cNvPr>
          <p:cNvSpPr txBox="1"/>
          <p:nvPr/>
        </p:nvSpPr>
        <p:spPr>
          <a:xfrm>
            <a:off x="495301" y="6348710"/>
            <a:ext cx="10410824" cy="307777"/>
          </a:xfrm>
          <a:prstGeom prst="rect">
            <a:avLst/>
          </a:prstGeom>
          <a:noFill/>
        </p:spPr>
        <p:txBody>
          <a:bodyPr wrap="square">
            <a:spAutoFit/>
          </a:bodyPr>
          <a:lstStyle/>
          <a:p>
            <a:r>
              <a:rPr lang="en-US" sz="1400" i="0" dirty="0">
                <a:solidFill>
                  <a:srgbClr val="202122"/>
                </a:solidFill>
                <a:effectLst/>
                <a:latin typeface="Arial" panose="020B0604020202020204" pitchFamily="34" charset="0"/>
                <a:cs typeface="Arial" panose="020B0604020202020204" pitchFamily="34" charset="0"/>
              </a:rPr>
              <a:t>Gardner, E., Lattes, C. M. G. (1948). </a:t>
            </a:r>
            <a:r>
              <a:rPr lang="en-US" sz="1400" dirty="0">
                <a:solidFill>
                  <a:srgbClr val="202122"/>
                </a:solidFill>
                <a:latin typeface="Arial" panose="020B0604020202020204" pitchFamily="34" charset="0"/>
                <a:cs typeface="Arial" panose="020B0604020202020204" pitchFamily="34" charset="0"/>
              </a:rPr>
              <a:t>“</a:t>
            </a:r>
            <a:r>
              <a:rPr lang="en-US" sz="1400" dirty="0">
                <a:solidFill>
                  <a:srgbClr val="202122"/>
                </a:solidFill>
                <a:effectLst/>
                <a:latin typeface="Arial" panose="020B0604020202020204" pitchFamily="34" charset="0"/>
                <a:cs typeface="Arial" panose="020B0604020202020204" pitchFamily="34" charset="0"/>
              </a:rPr>
              <a:t>Production of mesons by the 184-inch Berkeley cyclotron”. </a:t>
            </a:r>
            <a:r>
              <a:rPr lang="en-US" sz="1400" u="sng" strike="noStrike" dirty="0">
                <a:effectLst/>
                <a:latin typeface="Arial" panose="020B0604020202020204" pitchFamily="34" charset="0"/>
                <a:cs typeface="Arial" panose="020B0604020202020204" pitchFamily="34" charset="0"/>
                <a:hlinkClick r:id="rId5" tooltip="Science (journal)">
                  <a:extLst>
                    <a:ext uri="{A12FA001-AC4F-418D-AE19-62706E023703}">
                      <ahyp:hlinkClr xmlns:ahyp="http://schemas.microsoft.com/office/drawing/2018/hyperlinkcolor" val="tx"/>
                    </a:ext>
                  </a:extLst>
                </a:hlinkClick>
              </a:rPr>
              <a:t>Science</a:t>
            </a:r>
            <a:r>
              <a:rPr lang="en-US" sz="1400" u="sng" dirty="0">
                <a:effectLst/>
                <a:latin typeface="Arial" panose="020B0604020202020204" pitchFamily="34" charset="0"/>
                <a:cs typeface="Arial" panose="020B0604020202020204" pitchFamily="34" charset="0"/>
              </a:rPr>
              <a:t>.</a:t>
            </a:r>
            <a:r>
              <a:rPr lang="en-US" sz="1400" dirty="0">
                <a:solidFill>
                  <a:srgbClr val="202122"/>
                </a:solidFill>
                <a:effectLst/>
                <a:latin typeface="Arial" panose="020B0604020202020204" pitchFamily="34" charset="0"/>
                <a:cs typeface="Arial" panose="020B0604020202020204" pitchFamily="34" charset="0"/>
              </a:rPr>
              <a:t> 107 (2776): 270–271 </a:t>
            </a:r>
          </a:p>
        </p:txBody>
      </p:sp>
      <p:sp>
        <p:nvSpPr>
          <p:cNvPr id="15" name="CaixaDeTexto 14">
            <a:extLst>
              <a:ext uri="{FF2B5EF4-FFF2-40B4-BE49-F238E27FC236}">
                <a16:creationId xmlns:a16="http://schemas.microsoft.com/office/drawing/2014/main" id="{73A7C110-210F-51E0-4668-4C671A362B84}"/>
              </a:ext>
            </a:extLst>
          </p:cNvPr>
          <p:cNvSpPr txBox="1"/>
          <p:nvPr/>
        </p:nvSpPr>
        <p:spPr>
          <a:xfrm>
            <a:off x="11325225" y="5657850"/>
            <a:ext cx="396262" cy="369332"/>
          </a:xfrm>
          <a:prstGeom prst="rect">
            <a:avLst/>
          </a:prstGeom>
          <a:solidFill>
            <a:schemeClr val="bg1"/>
          </a:solidFill>
        </p:spPr>
        <p:txBody>
          <a:bodyPr wrap="none" rtlCol="0">
            <a:spAutoFit/>
          </a:bodyPr>
          <a:lstStyle/>
          <a:p>
            <a:r>
              <a:rPr lang="en-US" dirty="0"/>
              <a:t>    </a:t>
            </a:r>
          </a:p>
        </p:txBody>
      </p:sp>
      <p:sp>
        <p:nvSpPr>
          <p:cNvPr id="18" name="CaixaDeTexto 17">
            <a:extLst>
              <a:ext uri="{FF2B5EF4-FFF2-40B4-BE49-F238E27FC236}">
                <a16:creationId xmlns:a16="http://schemas.microsoft.com/office/drawing/2014/main" id="{DB75D81A-6ACB-93A8-5BEF-C8D75887A816}"/>
              </a:ext>
            </a:extLst>
          </p:cNvPr>
          <p:cNvSpPr txBox="1"/>
          <p:nvPr/>
        </p:nvSpPr>
        <p:spPr>
          <a:xfrm>
            <a:off x="127935" y="117007"/>
            <a:ext cx="11635439" cy="584775"/>
          </a:xfrm>
          <a:prstGeom prst="rect">
            <a:avLst/>
          </a:prstGeom>
          <a:noFill/>
        </p:spPr>
        <p:txBody>
          <a:bodyPr wrap="square" rtlCol="0">
            <a:spAutoFit/>
          </a:bodyPr>
          <a:lstStyle/>
          <a:p>
            <a:r>
              <a:rPr lang="en-US" sz="3200" b="1" dirty="0">
                <a:solidFill>
                  <a:srgbClr val="202122"/>
                </a:solidFill>
                <a:effectLst/>
                <a:latin typeface="Arial" panose="020B0604020202020204" pitchFamily="34" charset="0"/>
                <a:cs typeface="Arial" panose="020B0604020202020204" pitchFamily="34" charset="0"/>
              </a:rPr>
              <a:t>Production of mesons by the 184-inch Berkeley cyclotron</a:t>
            </a:r>
            <a:endParaRPr lang="en-US"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9827815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1E12ED-D8CC-AF8D-6D32-CB1AD325E8CC}"/>
              </a:ext>
            </a:extLst>
          </p:cNvPr>
          <p:cNvSpPr>
            <a:spLocks noGrp="1"/>
          </p:cNvSpPr>
          <p:nvPr>
            <p:ph type="title"/>
          </p:nvPr>
        </p:nvSpPr>
        <p:spPr>
          <a:xfrm>
            <a:off x="838200" y="260350"/>
            <a:ext cx="10515600" cy="644525"/>
          </a:xfrm>
        </p:spPr>
        <p:txBody>
          <a:bodyPr>
            <a:normAutofit/>
          </a:bodyPr>
          <a:lstStyle/>
          <a:p>
            <a:r>
              <a:rPr lang="en-US" sz="3600" b="1" dirty="0"/>
              <a:t>First observations of negative pions</a:t>
            </a:r>
          </a:p>
        </p:txBody>
      </p:sp>
      <p:sp>
        <p:nvSpPr>
          <p:cNvPr id="3" name="Espaço Reservado para Conteúdo 2">
            <a:extLst>
              <a:ext uri="{FF2B5EF4-FFF2-40B4-BE49-F238E27FC236}">
                <a16:creationId xmlns:a16="http://schemas.microsoft.com/office/drawing/2014/main" id="{ACD4E57A-2F11-D40C-665F-CBB4952AB05D}"/>
              </a:ext>
            </a:extLst>
          </p:cNvPr>
          <p:cNvSpPr>
            <a:spLocks noGrp="1"/>
          </p:cNvSpPr>
          <p:nvPr>
            <p:ph idx="1"/>
          </p:nvPr>
        </p:nvSpPr>
        <p:spPr>
          <a:xfrm>
            <a:off x="685800" y="1253331"/>
            <a:ext cx="10515600" cy="4351338"/>
          </a:xfrm>
        </p:spPr>
        <p:txBody>
          <a:bodyPr>
            <a:normAutofit/>
          </a:bodyPr>
          <a:lstStyle/>
          <a:p>
            <a:pPr algn="l">
              <a:buSzPct val="150000"/>
            </a:pPr>
            <a:r>
              <a:rPr lang="en-US" sz="1600" b="0" i="0" u="none" strike="noStrike" baseline="0" dirty="0">
                <a:latin typeface="Arial" panose="020B0604020202020204" pitchFamily="34" charset="0"/>
                <a:cs typeface="Arial" panose="020B0604020202020204" pitchFamily="34" charset="0"/>
              </a:rPr>
              <a:t>For a 10-minute exposure in the cyclotron, about </a:t>
            </a:r>
            <a:r>
              <a:rPr lang="en-US" sz="1600" b="0" i="0" u="none" strike="noStrike" baseline="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50 meson tracks</a:t>
            </a:r>
            <a:r>
              <a:rPr lang="en-US" sz="1600" b="0" i="0" u="none" strike="noStrike" baseline="0" dirty="0">
                <a:solidFill>
                  <a:srgbClr val="C00000"/>
                </a:solidFill>
                <a:latin typeface="Arial" panose="020B0604020202020204" pitchFamily="34" charset="0"/>
                <a:cs typeface="Arial" panose="020B0604020202020204" pitchFamily="34" charset="0"/>
              </a:rPr>
              <a:t> </a:t>
            </a:r>
            <a:r>
              <a:rPr lang="en-US" sz="1600" b="0" i="0" u="none" strike="noStrike" baseline="0" dirty="0">
                <a:latin typeface="Arial" panose="020B0604020202020204" pitchFamily="34" charset="0"/>
                <a:cs typeface="Arial" panose="020B0604020202020204" pitchFamily="34" charset="0"/>
              </a:rPr>
              <a:t>are found along the 3-inch edge (7.62 cm) edge of a photographic plate. They used Ilford </a:t>
            </a:r>
            <a:r>
              <a:rPr lang="en-US" sz="1600" dirty="0">
                <a:latin typeface="Arial" panose="020B0604020202020204" pitchFamily="34" charset="0"/>
                <a:cs typeface="Arial" panose="020B0604020202020204" pitchFamily="34" charset="0"/>
              </a:rPr>
              <a:t>emulsion plates, 50 </a:t>
            </a:r>
            <a:r>
              <a:rPr lang="en-US" sz="1800" b="0" i="0" u="none" strike="noStrike" baseline="0" dirty="0">
                <a:latin typeface="Arial" panose="020B0604020202020204" pitchFamily="34" charset="0"/>
                <a:cs typeface="Arial" panose="020B0604020202020204" pitchFamily="34" charset="0"/>
                <a:sym typeface="Symbol" panose="05050102010706020507" pitchFamily="18" charset="2"/>
              </a:rPr>
              <a:t>m alpha current 0.1 A</a:t>
            </a:r>
            <a:r>
              <a:rPr lang="en-US" sz="1800" b="0" i="0" u="none" strike="noStrike" baseline="0" dirty="0">
                <a:latin typeface="Times New Roman" panose="02020603050405020304" pitchFamily="18" charset="0"/>
                <a:sym typeface="Symbol" panose="05050102010706020507" pitchFamily="18" charset="2"/>
              </a:rPr>
              <a:t>).</a:t>
            </a:r>
          </a:p>
          <a:p>
            <a:pPr algn="l">
              <a:buSzPct val="150000"/>
            </a:pPr>
            <a:r>
              <a:rPr lang="en-US" sz="1800" b="0" i="0" u="none" strike="noStrike" baseline="0" dirty="0">
                <a:latin typeface="Times New Roman" panose="02020603050405020304" pitchFamily="18" charset="0"/>
                <a:sym typeface="Symbol" panose="05050102010706020507" pitchFamily="18" charset="2"/>
              </a:rPr>
              <a:t> </a:t>
            </a:r>
            <a:r>
              <a:rPr lang="en-US" sz="1600" b="0" i="0" u="none" strike="noStrike" baseline="0" dirty="0">
                <a:latin typeface="Arial" panose="020B0604020202020204" pitchFamily="34" charset="0"/>
                <a:cs typeface="Arial" panose="020B0604020202020204" pitchFamily="34" charset="0"/>
              </a:rPr>
              <a:t>The mass has been determined by measuring the </a:t>
            </a:r>
            <a:r>
              <a:rPr lang="en-US" sz="1600" b="0" i="0" u="none" strike="noStrike" baseline="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bending in the magnetic field </a:t>
            </a:r>
            <a:r>
              <a:rPr lang="en-US" sz="1600" b="0" i="0" u="none" strike="noStrike" baseline="0" dirty="0">
                <a:latin typeface="Arial" panose="020B0604020202020204" pitchFamily="34" charset="0"/>
                <a:cs typeface="Arial" panose="020B0604020202020204" pitchFamily="34" charset="0"/>
              </a:rPr>
              <a:t>and the range in emulsion. </a:t>
            </a:r>
          </a:p>
          <a:p>
            <a:pPr algn="l">
              <a:buSzPct val="150000"/>
            </a:pPr>
            <a:r>
              <a:rPr lang="en-US" sz="1600" dirty="0">
                <a:latin typeface="Arial" panose="020B0604020202020204" pitchFamily="34" charset="0"/>
                <a:cs typeface="Arial" panose="020B0604020202020204" pitchFamily="34" charset="0"/>
              </a:rPr>
              <a:t>Two</a:t>
            </a:r>
            <a:r>
              <a:rPr lang="en-US" sz="1600" b="0" i="0" u="none" strike="noStrike" baseline="0" dirty="0">
                <a:latin typeface="Arial" panose="020B0604020202020204" pitchFamily="34" charset="0"/>
                <a:cs typeface="Arial" panose="020B0604020202020204" pitchFamily="34" charset="0"/>
              </a:rPr>
              <a:t>-thirds of the tracks produce </a:t>
            </a:r>
            <a:r>
              <a:rPr lang="en-US" sz="1600" b="0" i="0" u="none" strike="noStrike" baseline="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observable stars</a:t>
            </a:r>
            <a:r>
              <a:rPr lang="en-US" sz="1600" b="0" i="0" u="none" strike="noStrike" baseline="0" dirty="0">
                <a:latin typeface="Arial" panose="020B0604020202020204" pitchFamily="34" charset="0"/>
                <a:cs typeface="Arial" panose="020B0604020202020204" pitchFamily="34" charset="0"/>
              </a:rPr>
              <a:t> at end of thei</a:t>
            </a:r>
            <a:r>
              <a:rPr lang="en-US" sz="1600" dirty="0">
                <a:latin typeface="Arial" panose="020B0604020202020204" pitchFamily="34" charset="0"/>
                <a:cs typeface="Arial" panose="020B0604020202020204" pitchFamily="34" charset="0"/>
              </a:rPr>
              <a:t>r range.</a:t>
            </a:r>
            <a:endParaRPr lang="en-US" sz="1600" b="0" i="0" u="none" strike="noStrike" baseline="0" dirty="0">
              <a:latin typeface="Arial" panose="020B0604020202020204" pitchFamily="34" charset="0"/>
              <a:cs typeface="Arial" panose="020B0604020202020204" pitchFamily="34" charset="0"/>
            </a:endParaRPr>
          </a:p>
          <a:p>
            <a:pPr algn="l">
              <a:buSzPct val="150000"/>
            </a:pPr>
            <a:r>
              <a:rPr lang="en-US" sz="1600" b="0" i="0" u="none" strike="noStrike" baseline="0" dirty="0">
                <a:latin typeface="Arial" panose="020B0604020202020204" pitchFamily="34" charset="0"/>
                <a:cs typeface="Arial" panose="020B0604020202020204" pitchFamily="34" charset="0"/>
              </a:rPr>
              <a:t>They found a mass of </a:t>
            </a:r>
            <a:r>
              <a:rPr lang="en-US" sz="1600" b="0" i="0" u="none" strike="noStrike" baseline="0" dirty="0">
                <a:solidFill>
                  <a:srgbClr val="C00000"/>
                </a:solidFill>
                <a:latin typeface="Arial" panose="020B0604020202020204" pitchFamily="34" charset="0"/>
                <a:cs typeface="Arial" panose="020B0604020202020204" pitchFamily="34" charset="0"/>
              </a:rPr>
              <a:t>(313 </a:t>
            </a:r>
            <a:r>
              <a:rPr lang="en-US" sz="1600" b="0" i="0" u="none" strike="noStrike" baseline="0" dirty="0">
                <a:solidFill>
                  <a:srgbClr val="C00000"/>
                </a:solidFill>
                <a:latin typeface="Arial" panose="020B0604020202020204" pitchFamily="34" charset="0"/>
                <a:cs typeface="Arial" panose="020B0604020202020204" pitchFamily="34" charset="0"/>
                <a:sym typeface="Symbol" panose="05050102010706020507" pitchFamily="18" charset="2"/>
              </a:rPr>
              <a:t></a:t>
            </a:r>
            <a:r>
              <a:rPr lang="en-US" sz="1600" b="0" i="0" u="none" strike="noStrike" baseline="0" dirty="0">
                <a:solidFill>
                  <a:srgbClr val="C00000"/>
                </a:solidFill>
                <a:latin typeface="Arial" panose="020B0604020202020204" pitchFamily="34" charset="0"/>
                <a:cs typeface="Arial" panose="020B0604020202020204" pitchFamily="34" charset="0"/>
              </a:rPr>
              <a:t> 16)</a:t>
            </a:r>
            <a:r>
              <a:rPr lang="en-US" sz="2000" i="1" dirty="0">
                <a:solidFill>
                  <a:srgbClr val="C00000"/>
                </a:solidFill>
                <a:latin typeface="Times New Roman" panose="02020603050405020304" pitchFamily="18" charset="0"/>
                <a:cs typeface="Times New Roman" panose="02020603050405020304" pitchFamily="18" charset="0"/>
                <a:sym typeface="Symbol" panose="05050102010706020507" pitchFamily="18" charset="2"/>
              </a:rPr>
              <a:t>m</a:t>
            </a:r>
            <a:r>
              <a:rPr lang="en-US" sz="2000" i="1" baseline="-25000" dirty="0">
                <a:solidFill>
                  <a:srgbClr val="C00000"/>
                </a:solidFill>
                <a:latin typeface="Times New Roman" panose="02020603050405020304" pitchFamily="18" charset="0"/>
                <a:cs typeface="Times New Roman" panose="02020603050405020304" pitchFamily="18" charset="0"/>
                <a:sym typeface="Symbol" panose="05050102010706020507" pitchFamily="18" charset="2"/>
              </a:rPr>
              <a:t>e</a:t>
            </a:r>
            <a:r>
              <a:rPr lang="en-US" sz="2000" i="1" baseline="-25000" dirty="0">
                <a:solidFill>
                  <a:srgbClr val="C00000"/>
                </a:solidFill>
                <a:latin typeface="Arial" panose="020B0604020202020204" pitchFamily="34" charset="0"/>
                <a:cs typeface="Arial" panose="020B0604020202020204" pitchFamily="34" charset="0"/>
                <a:sym typeface="Symbol" panose="05050102010706020507" pitchFamily="18" charset="2"/>
              </a:rPr>
              <a:t> </a:t>
            </a:r>
            <a:r>
              <a:rPr lang="en-US" sz="2000" b="0" i="0" u="none" strike="noStrike" baseline="0" dirty="0">
                <a:solidFill>
                  <a:srgbClr val="C00000"/>
                </a:solidFill>
                <a:latin typeface="Arial" panose="020B0604020202020204" pitchFamily="34" charset="0"/>
                <a:cs typeface="Arial" panose="020B0604020202020204" pitchFamily="34" charset="0"/>
              </a:rPr>
              <a:t>. </a:t>
            </a:r>
            <a:endParaRPr lang="en-US" sz="2000" dirty="0">
              <a:solidFill>
                <a:srgbClr val="C00000"/>
              </a:solidFill>
              <a:latin typeface="Arial" panose="020B0604020202020204" pitchFamily="34" charset="0"/>
              <a:cs typeface="Arial" panose="020B0604020202020204" pitchFamily="34" charset="0"/>
            </a:endParaRPr>
          </a:p>
        </p:txBody>
      </p:sp>
      <p:sp>
        <p:nvSpPr>
          <p:cNvPr id="4" name="Espaço Reservado para Número de Slide 3">
            <a:extLst>
              <a:ext uri="{FF2B5EF4-FFF2-40B4-BE49-F238E27FC236}">
                <a16:creationId xmlns:a16="http://schemas.microsoft.com/office/drawing/2014/main" id="{1DAAF5D9-DA3B-D96D-97B1-217795CD90EE}"/>
              </a:ext>
            </a:extLst>
          </p:cNvPr>
          <p:cNvSpPr>
            <a:spLocks noGrp="1"/>
          </p:cNvSpPr>
          <p:nvPr>
            <p:ph type="sldNum" sz="quarter" idx="12"/>
          </p:nvPr>
        </p:nvSpPr>
        <p:spPr/>
        <p:txBody>
          <a:bodyPr/>
          <a:lstStyle/>
          <a:p>
            <a:fld id="{F0469B45-E903-4573-A216-0BD6694B90F6}" type="slidenum">
              <a:rPr lang="pt-BR" sz="2000" smtClean="0">
                <a:latin typeface="Arial" panose="020B0604020202020204" pitchFamily="34" charset="0"/>
                <a:cs typeface="Arial" panose="020B0604020202020204" pitchFamily="34" charset="0"/>
              </a:rPr>
              <a:pPr/>
              <a:t>55</a:t>
            </a:fld>
            <a:endParaRPr lang="pt-BR" sz="2000" dirty="0">
              <a:latin typeface="Arial" panose="020B0604020202020204" pitchFamily="34" charset="0"/>
              <a:cs typeface="Arial" panose="020B0604020202020204" pitchFamily="34" charset="0"/>
            </a:endParaRPr>
          </a:p>
        </p:txBody>
      </p:sp>
      <p:pic>
        <p:nvPicPr>
          <p:cNvPr id="7" name="Imagem 6">
            <a:extLst>
              <a:ext uri="{FF2B5EF4-FFF2-40B4-BE49-F238E27FC236}">
                <a16:creationId xmlns:a16="http://schemas.microsoft.com/office/drawing/2014/main" id="{C4EF6136-9095-33DC-3D4E-9C5FCFFB4F84}"/>
              </a:ext>
            </a:extLst>
          </p:cNvPr>
          <p:cNvPicPr>
            <a:picLocks noChangeAspect="1"/>
          </p:cNvPicPr>
          <p:nvPr/>
        </p:nvPicPr>
        <p:blipFill>
          <a:blip r:embed="rId2"/>
          <a:srcRect l="-798" t="18903" r="798" b="11654"/>
          <a:stretch/>
        </p:blipFill>
        <p:spPr>
          <a:xfrm>
            <a:off x="0" y="3297676"/>
            <a:ext cx="12192000" cy="2840477"/>
          </a:xfrm>
          <a:prstGeom prst="rect">
            <a:avLst/>
          </a:prstGeom>
        </p:spPr>
      </p:pic>
      <p:sp>
        <p:nvSpPr>
          <p:cNvPr id="9" name="CaixaDeTexto 8">
            <a:extLst>
              <a:ext uri="{FF2B5EF4-FFF2-40B4-BE49-F238E27FC236}">
                <a16:creationId xmlns:a16="http://schemas.microsoft.com/office/drawing/2014/main" id="{C61AB2A9-9D4A-BF40-6005-DEB2D1F5FD80}"/>
              </a:ext>
            </a:extLst>
          </p:cNvPr>
          <p:cNvSpPr txBox="1"/>
          <p:nvPr/>
        </p:nvSpPr>
        <p:spPr>
          <a:xfrm>
            <a:off x="0" y="6324511"/>
            <a:ext cx="9867900" cy="338554"/>
          </a:xfrm>
          <a:prstGeom prst="rect">
            <a:avLst/>
          </a:prstGeom>
          <a:noFill/>
        </p:spPr>
        <p:txBody>
          <a:bodyPr wrap="square">
            <a:spAutoFit/>
          </a:bodyPr>
          <a:lstStyle/>
          <a:p>
            <a:pPr algn="l"/>
            <a:r>
              <a:rPr lang="en-US" sz="1600" b="0" i="0" u="none" strike="noStrike" baseline="0" dirty="0">
                <a:latin typeface="Arial" panose="020B0604020202020204" pitchFamily="34" charset="0"/>
                <a:cs typeface="Arial" panose="020B0604020202020204" pitchFamily="34" charset="0"/>
              </a:rPr>
              <a:t>Note the scattering along  the track and the increase in grain density at the end of the track.</a:t>
            </a:r>
          </a:p>
        </p:txBody>
      </p:sp>
      <p:cxnSp>
        <p:nvCxnSpPr>
          <p:cNvPr id="11" name="Conector de Seta Reta 10">
            <a:extLst>
              <a:ext uri="{FF2B5EF4-FFF2-40B4-BE49-F238E27FC236}">
                <a16:creationId xmlns:a16="http://schemas.microsoft.com/office/drawing/2014/main" id="{8228825C-F3E8-E93A-4D0F-D3CC761726FB}"/>
              </a:ext>
            </a:extLst>
          </p:cNvPr>
          <p:cNvCxnSpPr>
            <a:cxnSpLocks/>
          </p:cNvCxnSpPr>
          <p:nvPr/>
        </p:nvCxnSpPr>
        <p:spPr>
          <a:xfrm flipH="1">
            <a:off x="10229850" y="3743325"/>
            <a:ext cx="581025" cy="1905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Conector de Seta Reta 11">
            <a:extLst>
              <a:ext uri="{FF2B5EF4-FFF2-40B4-BE49-F238E27FC236}">
                <a16:creationId xmlns:a16="http://schemas.microsoft.com/office/drawing/2014/main" id="{87FF20C7-663B-1A0B-BB44-62AA041F50A4}"/>
              </a:ext>
            </a:extLst>
          </p:cNvPr>
          <p:cNvCxnSpPr>
            <a:cxnSpLocks/>
          </p:cNvCxnSpPr>
          <p:nvPr/>
        </p:nvCxnSpPr>
        <p:spPr>
          <a:xfrm flipH="1" flipV="1">
            <a:off x="752475" y="3124200"/>
            <a:ext cx="571500" cy="30480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8558881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2D6BE2B-17D5-1641-164C-6976D067DD7C}"/>
              </a:ext>
            </a:extLst>
          </p:cNvPr>
          <p:cNvSpPr>
            <a:spLocks noGrp="1"/>
          </p:cNvSpPr>
          <p:nvPr>
            <p:ph type="title"/>
          </p:nvPr>
        </p:nvSpPr>
        <p:spPr>
          <a:xfrm>
            <a:off x="838200" y="365125"/>
            <a:ext cx="10515600" cy="492125"/>
          </a:xfrm>
        </p:spPr>
        <p:txBody>
          <a:bodyPr>
            <a:noAutofit/>
          </a:bodyPr>
          <a:lstStyle/>
          <a:p>
            <a:r>
              <a:rPr lang="en-US" sz="3600" b="1" dirty="0"/>
              <a:t>The second image provided in the paper</a:t>
            </a:r>
          </a:p>
        </p:txBody>
      </p:sp>
      <p:pic>
        <p:nvPicPr>
          <p:cNvPr id="7" name="Espaço Reservado para Conteúdo 6">
            <a:extLst>
              <a:ext uri="{FF2B5EF4-FFF2-40B4-BE49-F238E27FC236}">
                <a16:creationId xmlns:a16="http://schemas.microsoft.com/office/drawing/2014/main" id="{1E23CCE4-B927-1375-A0B5-459FA193408E}"/>
              </a:ext>
            </a:extLst>
          </p:cNvPr>
          <p:cNvPicPr>
            <a:picLocks noGrp="1" noChangeAspect="1"/>
          </p:cNvPicPr>
          <p:nvPr>
            <p:ph idx="1"/>
          </p:nvPr>
        </p:nvPicPr>
        <p:blipFill>
          <a:blip r:embed="rId2"/>
          <a:stretch>
            <a:fillRect/>
          </a:stretch>
        </p:blipFill>
        <p:spPr>
          <a:xfrm>
            <a:off x="838200" y="1696242"/>
            <a:ext cx="10515600" cy="4298817"/>
          </a:xfrm>
        </p:spPr>
      </p:pic>
      <p:sp>
        <p:nvSpPr>
          <p:cNvPr id="4" name="Espaço Reservado para Número de Slide 3">
            <a:extLst>
              <a:ext uri="{FF2B5EF4-FFF2-40B4-BE49-F238E27FC236}">
                <a16:creationId xmlns:a16="http://schemas.microsoft.com/office/drawing/2014/main" id="{DA2C2AD0-B873-4F22-DC74-0C1A13D2FAF8}"/>
              </a:ext>
            </a:extLst>
          </p:cNvPr>
          <p:cNvSpPr>
            <a:spLocks noGrp="1"/>
          </p:cNvSpPr>
          <p:nvPr>
            <p:ph type="sldNum" sz="quarter" idx="12"/>
          </p:nvPr>
        </p:nvSpPr>
        <p:spPr/>
        <p:txBody>
          <a:bodyPr/>
          <a:lstStyle/>
          <a:p>
            <a:fld id="{F0469B45-E903-4573-A216-0BD6694B90F6}" type="slidenum">
              <a:rPr lang="pt-BR" sz="2000" smtClean="0">
                <a:latin typeface="Arial" panose="020B0604020202020204" pitchFamily="34" charset="0"/>
                <a:cs typeface="Arial" panose="020B0604020202020204" pitchFamily="34" charset="0"/>
              </a:rPr>
              <a:pPr/>
              <a:t>56</a:t>
            </a:fld>
            <a:endParaRPr lang="pt-BR" sz="2000" dirty="0">
              <a:latin typeface="Arial" panose="020B0604020202020204" pitchFamily="34" charset="0"/>
              <a:cs typeface="Arial" panose="020B0604020202020204" pitchFamily="34" charset="0"/>
            </a:endParaRPr>
          </a:p>
        </p:txBody>
      </p:sp>
      <p:cxnSp>
        <p:nvCxnSpPr>
          <p:cNvPr id="10" name="Conector de Seta Reta 9">
            <a:extLst>
              <a:ext uri="{FF2B5EF4-FFF2-40B4-BE49-F238E27FC236}">
                <a16:creationId xmlns:a16="http://schemas.microsoft.com/office/drawing/2014/main" id="{95915F02-D36E-9AC7-36F7-02F85C2B3FD1}"/>
              </a:ext>
            </a:extLst>
          </p:cNvPr>
          <p:cNvCxnSpPr>
            <a:cxnSpLocks/>
          </p:cNvCxnSpPr>
          <p:nvPr/>
        </p:nvCxnSpPr>
        <p:spPr>
          <a:xfrm flipH="1" flipV="1">
            <a:off x="11163300" y="4610100"/>
            <a:ext cx="638175" cy="10477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Elipse 11">
            <a:extLst>
              <a:ext uri="{FF2B5EF4-FFF2-40B4-BE49-F238E27FC236}">
                <a16:creationId xmlns:a16="http://schemas.microsoft.com/office/drawing/2014/main" id="{6FB6A083-0CFB-2F28-C931-2A43F4F0C15B}"/>
              </a:ext>
            </a:extLst>
          </p:cNvPr>
          <p:cNvSpPr/>
          <p:nvPr/>
        </p:nvSpPr>
        <p:spPr>
          <a:xfrm>
            <a:off x="971549" y="1771650"/>
            <a:ext cx="1438275" cy="2114550"/>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3" name="CaixaDeTexto 12">
            <a:extLst>
              <a:ext uri="{FF2B5EF4-FFF2-40B4-BE49-F238E27FC236}">
                <a16:creationId xmlns:a16="http://schemas.microsoft.com/office/drawing/2014/main" id="{15A679B0-296E-766D-F171-F758E06EA087}"/>
              </a:ext>
            </a:extLst>
          </p:cNvPr>
          <p:cNvSpPr txBox="1"/>
          <p:nvPr/>
        </p:nvSpPr>
        <p:spPr>
          <a:xfrm>
            <a:off x="10206212" y="1314450"/>
            <a:ext cx="1317989" cy="738664"/>
          </a:xfrm>
          <a:prstGeom prst="rect">
            <a:avLst/>
          </a:prstGeom>
          <a:noFill/>
        </p:spPr>
        <p:txBody>
          <a:bodyPr wrap="none" rtlCol="0">
            <a:spAutoFit/>
          </a:bodyPr>
          <a:lstStyle/>
          <a:p>
            <a:pPr algn="ctr"/>
            <a:r>
              <a:rPr lang="en-US" sz="1400" b="0" i="0" u="none" strike="noStrike" baseline="0" dirty="0">
                <a:latin typeface="Arial" panose="020B0604020202020204" pitchFamily="34" charset="0"/>
                <a:cs typeface="Arial" panose="020B0604020202020204" pitchFamily="34" charset="0"/>
              </a:rPr>
              <a:t>Edge of </a:t>
            </a:r>
          </a:p>
          <a:p>
            <a:pPr algn="ctr"/>
            <a:r>
              <a:rPr lang="en-US" sz="1400" b="0" i="0" u="none" strike="noStrike" baseline="0" dirty="0">
                <a:latin typeface="Arial" panose="020B0604020202020204" pitchFamily="34" charset="0"/>
                <a:cs typeface="Arial" panose="020B0604020202020204" pitchFamily="34" charset="0"/>
              </a:rPr>
              <a:t> photographic </a:t>
            </a:r>
          </a:p>
          <a:p>
            <a:pPr algn="ctr"/>
            <a:r>
              <a:rPr lang="en-US" sz="1400" b="0" i="0" u="none" strike="noStrike" baseline="0" dirty="0">
                <a:latin typeface="Arial" panose="020B0604020202020204" pitchFamily="34" charset="0"/>
                <a:cs typeface="Arial" panose="020B0604020202020204" pitchFamily="34" charset="0"/>
              </a:rPr>
              <a:t>plate</a:t>
            </a:r>
            <a:endParaRPr lang="en-US" sz="1400" dirty="0">
              <a:latin typeface="Arial" panose="020B0604020202020204" pitchFamily="34" charset="0"/>
              <a:cs typeface="Arial" panose="020B0604020202020204" pitchFamily="34" charset="0"/>
            </a:endParaRPr>
          </a:p>
        </p:txBody>
      </p:sp>
      <p:sp>
        <p:nvSpPr>
          <p:cNvPr id="14" name="Seta: para Baixo 13">
            <a:extLst>
              <a:ext uri="{FF2B5EF4-FFF2-40B4-BE49-F238E27FC236}">
                <a16:creationId xmlns:a16="http://schemas.microsoft.com/office/drawing/2014/main" id="{2E25E87C-FFC2-4F11-C897-EE0DC7B5EB47}"/>
              </a:ext>
            </a:extLst>
          </p:cNvPr>
          <p:cNvSpPr/>
          <p:nvPr/>
        </p:nvSpPr>
        <p:spPr>
          <a:xfrm>
            <a:off x="10734675" y="2209800"/>
            <a:ext cx="381000" cy="514350"/>
          </a:xfrm>
          <a:prstGeom prst="downArrow">
            <a:avLst/>
          </a:prstGeom>
          <a:no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31111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C2A937-C69A-8233-81FD-1AB5F6E0726E}"/>
              </a:ext>
            </a:extLst>
          </p:cNvPr>
          <p:cNvSpPr>
            <a:spLocks noGrp="1"/>
          </p:cNvSpPr>
          <p:nvPr>
            <p:ph type="title"/>
          </p:nvPr>
        </p:nvSpPr>
        <p:spPr>
          <a:xfrm>
            <a:off x="838200" y="279401"/>
            <a:ext cx="10515600" cy="749300"/>
          </a:xfrm>
        </p:spPr>
        <p:txBody>
          <a:bodyPr>
            <a:normAutofit/>
          </a:bodyPr>
          <a:lstStyle/>
          <a:p>
            <a:r>
              <a:rPr lang="en-US" sz="3600" b="1" dirty="0"/>
              <a:t>An interesting discussion in the paper</a:t>
            </a:r>
          </a:p>
        </p:txBody>
      </p:sp>
      <p:sp>
        <p:nvSpPr>
          <p:cNvPr id="3" name="Espaço Reservado para Conteúdo 2">
            <a:extLst>
              <a:ext uri="{FF2B5EF4-FFF2-40B4-BE49-F238E27FC236}">
                <a16:creationId xmlns:a16="http://schemas.microsoft.com/office/drawing/2014/main" id="{5480EC64-ED3D-8D03-7140-3C0E236C1461}"/>
              </a:ext>
            </a:extLst>
          </p:cNvPr>
          <p:cNvSpPr>
            <a:spLocks noGrp="1"/>
          </p:cNvSpPr>
          <p:nvPr>
            <p:ph idx="1"/>
          </p:nvPr>
        </p:nvSpPr>
        <p:spPr>
          <a:xfrm>
            <a:off x="614362" y="1254124"/>
            <a:ext cx="10963275" cy="5175251"/>
          </a:xfrm>
        </p:spPr>
        <p:txBody>
          <a:bodyPr>
            <a:normAutofit/>
          </a:bodyPr>
          <a:lstStyle/>
          <a:p>
            <a:pPr marL="180975" indent="-180975" algn="l">
              <a:lnSpc>
                <a:spcPct val="150000"/>
              </a:lnSpc>
              <a:buSzPct val="150000"/>
            </a:pPr>
            <a:r>
              <a:rPr lang="en-US" sz="1800" b="0" i="0" u="none" strike="noStrike" baseline="0" dirty="0">
                <a:latin typeface="Arial" panose="020B0604020202020204" pitchFamily="34" charset="0"/>
                <a:cs typeface="Arial" panose="020B0604020202020204" pitchFamily="34" charset="0"/>
              </a:rPr>
              <a:t>“The mass value found would indicate that at least </a:t>
            </a:r>
            <a:r>
              <a:rPr lang="en-US" sz="1800" b="0" i="0" u="none" strike="noStrike" baseline="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160 Mev should be available in the collision </a:t>
            </a:r>
            <a:r>
              <a:rPr lang="en-US" sz="1800" b="0" i="0" u="none" strike="noStrike" baseline="0" dirty="0">
                <a:latin typeface="Arial" panose="020B0604020202020204" pitchFamily="34" charset="0"/>
                <a:cs typeface="Arial" panose="020B0604020202020204" pitchFamily="34" charset="0"/>
              </a:rPr>
              <a:t>to produce these particles, and furthermore it seems likely that this energy should be concentrated in a </a:t>
            </a:r>
            <a:r>
              <a:rPr lang="en-US" sz="1800" b="0" i="0" u="none" strike="noStrike" baseline="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single nucleon-nucleon collision</a:t>
            </a:r>
            <a:r>
              <a:rPr lang="en-US" sz="1800" b="0" i="0" u="none" strike="noStrike" baseline="0" dirty="0">
                <a:latin typeface="Arial" panose="020B0604020202020204" pitchFamily="34" charset="0"/>
                <a:cs typeface="Arial" panose="020B0604020202020204" pitchFamily="34" charset="0"/>
              </a:rPr>
              <a:t>. The means for this concentration is provided by the </a:t>
            </a:r>
            <a:r>
              <a:rPr lang="en-US" sz="1800" b="0" i="0" u="none" strike="noStrike" baseline="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internal motions of the nucleons</a:t>
            </a:r>
            <a:r>
              <a:rPr lang="en-US" sz="1800" b="0" i="0" u="none" strike="noStrike" baseline="0" dirty="0">
                <a:latin typeface="Arial" panose="020B0604020202020204" pitchFamily="34" charset="0"/>
                <a:cs typeface="Arial" panose="020B0604020202020204" pitchFamily="34" charset="0"/>
              </a:rPr>
              <a:t> in the colliding nuclei,…”</a:t>
            </a:r>
          </a:p>
          <a:p>
            <a:pPr marL="180975" indent="-180975" algn="l">
              <a:lnSpc>
                <a:spcPct val="150000"/>
              </a:lnSpc>
              <a:buSzPct val="150000"/>
            </a:pPr>
            <a:r>
              <a:rPr lang="en-US" sz="1800" b="0" i="0" u="none" strike="noStrike" baseline="0" dirty="0">
                <a:latin typeface="Arial" panose="020B0604020202020204" pitchFamily="34" charset="0"/>
                <a:cs typeface="Arial" panose="020B0604020202020204" pitchFamily="34" charset="0"/>
              </a:rPr>
              <a:t>“There </a:t>
            </a:r>
            <a:r>
              <a:rPr lang="en-US" sz="1800" b="0" i="0" u="none" strike="noStrike" baseline="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are three velocities </a:t>
            </a:r>
            <a:r>
              <a:rPr lang="en-US" sz="1800" b="0" i="0" u="none" strike="noStrike" baseline="0" dirty="0">
                <a:latin typeface="Arial" panose="020B0604020202020204" pitchFamily="34" charset="0"/>
                <a:cs typeface="Arial" panose="020B0604020202020204" pitchFamily="34" charset="0"/>
              </a:rPr>
              <a:t>to consider: the relative velocity of the two nuclei (corresponding to an energy per nucleon of </a:t>
            </a:r>
            <a:r>
              <a:rPr lang="en-US" sz="1800" b="0" i="0" u="none" strike="noStrike" baseline="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95 MeV</a:t>
            </a:r>
            <a:r>
              <a:rPr lang="en-US" sz="1800" b="0" i="0" u="none" strike="noStrike" baseline="0" dirty="0">
                <a:latin typeface="Arial" panose="020B0604020202020204" pitchFamily="34" charset="0"/>
                <a:cs typeface="Arial" panose="020B0604020202020204" pitchFamily="34" charset="0"/>
              </a:rPr>
              <a:t>), the velocity of </a:t>
            </a:r>
            <a:r>
              <a:rPr lang="en-US" sz="1800" b="0" i="0" u="none" strike="noStrike" baseline="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 nucleon </a:t>
            </a:r>
            <a:r>
              <a:rPr lang="en-US" sz="1800" b="0" i="0" u="none" strike="noStrike" baseline="0" dirty="0">
                <a:latin typeface="Arial" panose="020B0604020202020204" pitchFamily="34" charset="0"/>
                <a:cs typeface="Arial" panose="020B0604020202020204" pitchFamily="34" charset="0"/>
              </a:rPr>
              <a:t>inside the alpha particle (corresponding to a maximum energy of about the Fermi limit, </a:t>
            </a:r>
            <a:r>
              <a:rPr lang="en-US" sz="1800" b="0" i="0" u="none" strike="noStrike" baseline="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25 MeV</a:t>
            </a:r>
            <a:r>
              <a:rPr lang="en-US" sz="1800" b="0" i="0" u="none" strike="noStrike" baseline="0" dirty="0">
                <a:latin typeface="Arial" panose="020B0604020202020204" pitchFamily="34" charset="0"/>
                <a:cs typeface="Arial" panose="020B0604020202020204" pitchFamily="34" charset="0"/>
              </a:rPr>
              <a:t>), and a similar internal velocity in the </a:t>
            </a:r>
            <a:r>
              <a:rPr lang="en-US" sz="1800" b="0" i="0" u="none" strike="noStrike" baseline="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carbon nucleus. </a:t>
            </a:r>
            <a:r>
              <a:rPr lang="en-US" sz="1800" b="0" i="0" u="none" strike="noStrike" baseline="0" dirty="0">
                <a:latin typeface="Arial" panose="020B0604020202020204" pitchFamily="34" charset="0"/>
                <a:cs typeface="Arial" panose="020B0604020202020204" pitchFamily="34" charset="0"/>
              </a:rPr>
              <a:t>In the most favorable collision, these can add together, giving an effective available energy of</a:t>
            </a:r>
          </a:p>
          <a:p>
            <a:pPr marL="180975" indent="-180975" algn="l">
              <a:lnSpc>
                <a:spcPct val="150000"/>
              </a:lnSpc>
              <a:buSzPct val="150000"/>
            </a:pPr>
            <a:endParaRPr lang="en-US" sz="1800" b="0" i="0" u="none" strike="noStrike" baseline="0" dirty="0">
              <a:latin typeface="Arial" panose="020B0604020202020204" pitchFamily="34" charset="0"/>
              <a:cs typeface="Arial" panose="020B0604020202020204" pitchFamily="34" charset="0"/>
            </a:endParaRPr>
          </a:p>
          <a:p>
            <a:pPr marL="180975" indent="-180975" algn="l">
              <a:lnSpc>
                <a:spcPct val="150000"/>
              </a:lnSpc>
              <a:buSzPct val="150000"/>
              <a:buNone/>
            </a:pPr>
            <a:r>
              <a:rPr lang="en-US" sz="1800" b="0" i="0" u="none" strike="noStrike" baseline="0" dirty="0">
                <a:latin typeface="Arial" panose="020B0604020202020204" pitchFamily="34" charset="0"/>
                <a:cs typeface="Arial" panose="020B0604020202020204" pitchFamily="34" charset="0"/>
              </a:rPr>
              <a:t>   in the </a:t>
            </a:r>
            <a:r>
              <a:rPr lang="en-US" sz="1800" b="0" i="0" u="none" strike="noStrike" baseline="0" dirty="0" err="1">
                <a:latin typeface="Arial" panose="020B0604020202020204" pitchFamily="34" charset="0"/>
                <a:cs typeface="Arial" panose="020B0604020202020204" pitchFamily="34" charset="0"/>
              </a:rPr>
              <a:t>c.m.s.</a:t>
            </a:r>
            <a:r>
              <a:rPr lang="en-US" sz="1800" b="0" i="0" u="none" strike="noStrike" baseline="0" dirty="0">
                <a:latin typeface="Arial" panose="020B0604020202020204" pitchFamily="34" charset="0"/>
                <a:cs typeface="Arial" panose="020B0604020202020204" pitchFamily="34" charset="0"/>
              </a:rPr>
              <a:t> of the two nucleons concerned. Thus, the observations are not inconsistent with a simple       picture of </a:t>
            </a:r>
            <a:r>
              <a:rPr lang="en-US" sz="1800" b="0" i="0" u="none" strike="noStrike" baseline="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meson formation by nucleon-nucleon collisions</a:t>
            </a:r>
            <a:r>
              <a:rPr lang="en-US" sz="1800" b="0" i="0" u="none" strike="noStrike" baseline="0" dirty="0">
                <a:latin typeface="Arial" panose="020B0604020202020204" pitchFamily="34" charset="0"/>
                <a:cs typeface="Arial" panose="020B0604020202020204" pitchFamily="34" charset="0"/>
              </a:rPr>
              <a:t>.”</a:t>
            </a:r>
            <a:endParaRPr lang="en-US" dirty="0">
              <a:latin typeface="Arial" panose="020B0604020202020204" pitchFamily="34" charset="0"/>
              <a:cs typeface="Arial" panose="020B0604020202020204" pitchFamily="34" charset="0"/>
            </a:endParaRPr>
          </a:p>
        </p:txBody>
      </p:sp>
      <p:sp>
        <p:nvSpPr>
          <p:cNvPr id="4" name="Espaço Reservado para Número de Slide 3">
            <a:extLst>
              <a:ext uri="{FF2B5EF4-FFF2-40B4-BE49-F238E27FC236}">
                <a16:creationId xmlns:a16="http://schemas.microsoft.com/office/drawing/2014/main" id="{3C5C9831-796E-56A8-E793-0231B71B7347}"/>
              </a:ext>
            </a:extLst>
          </p:cNvPr>
          <p:cNvSpPr>
            <a:spLocks noGrp="1"/>
          </p:cNvSpPr>
          <p:nvPr>
            <p:ph type="sldNum" sz="quarter" idx="12"/>
          </p:nvPr>
        </p:nvSpPr>
        <p:spPr/>
        <p:txBody>
          <a:bodyPr/>
          <a:lstStyle/>
          <a:p>
            <a:fld id="{F0469B45-E903-4573-A216-0BD6694B90F6}" type="slidenum">
              <a:rPr lang="pt-BR" sz="2000" smtClean="0">
                <a:latin typeface="Arial" panose="020B0604020202020204" pitchFamily="34" charset="0"/>
                <a:cs typeface="Arial" panose="020B0604020202020204" pitchFamily="34" charset="0"/>
              </a:rPr>
              <a:pPr/>
              <a:t>57</a:t>
            </a:fld>
            <a:endParaRPr lang="pt-BR" sz="2000" dirty="0">
              <a:latin typeface="Arial" panose="020B0604020202020204" pitchFamily="34" charset="0"/>
              <a:cs typeface="Arial" panose="020B0604020202020204" pitchFamily="34" charset="0"/>
            </a:endParaRPr>
          </a:p>
        </p:txBody>
      </p:sp>
      <p:graphicFrame>
        <p:nvGraphicFramePr>
          <p:cNvPr id="6" name="Objeto 5">
            <a:extLst>
              <a:ext uri="{FF2B5EF4-FFF2-40B4-BE49-F238E27FC236}">
                <a16:creationId xmlns:a16="http://schemas.microsoft.com/office/drawing/2014/main" id="{787777ED-7A4C-6A77-58C2-93190122C5CB}"/>
              </a:ext>
            </a:extLst>
          </p:cNvPr>
          <p:cNvGraphicFramePr>
            <a:graphicFrameLocks noChangeAspect="1"/>
          </p:cNvGraphicFramePr>
          <p:nvPr>
            <p:extLst>
              <p:ext uri="{D42A27DB-BD31-4B8C-83A1-F6EECF244321}">
                <p14:modId xmlns:p14="http://schemas.microsoft.com/office/powerpoint/2010/main" val="1327501011"/>
              </p:ext>
            </p:extLst>
          </p:nvPr>
        </p:nvGraphicFramePr>
        <p:xfrm>
          <a:off x="4283075" y="4824413"/>
          <a:ext cx="3627438" cy="557212"/>
        </p:xfrm>
        <a:graphic>
          <a:graphicData uri="http://schemas.openxmlformats.org/presentationml/2006/ole">
            <mc:AlternateContent xmlns:mc="http://schemas.openxmlformats.org/markup-compatibility/2006">
              <mc:Choice xmlns:v="urn:schemas-microsoft-com:vml" Requires="v">
                <p:oleObj name="Equation" r:id="rId2" imgW="2400120" imgH="368280" progId="Equation.DSMT4">
                  <p:embed/>
                </p:oleObj>
              </mc:Choice>
              <mc:Fallback>
                <p:oleObj name="Equation" r:id="rId2" imgW="2400120" imgH="368280" progId="Equation.DSMT4">
                  <p:embed/>
                  <p:pic>
                    <p:nvPicPr>
                      <p:cNvPr id="0" name=""/>
                      <p:cNvPicPr/>
                      <p:nvPr/>
                    </p:nvPicPr>
                    <p:blipFill>
                      <a:blip r:embed="rId3"/>
                      <a:stretch>
                        <a:fillRect/>
                      </a:stretch>
                    </p:blipFill>
                    <p:spPr>
                      <a:xfrm>
                        <a:off x="4283075" y="4824413"/>
                        <a:ext cx="3627438" cy="557212"/>
                      </a:xfrm>
                      <a:prstGeom prst="rect">
                        <a:avLst/>
                      </a:prstGeom>
                      <a:ln w="28575">
                        <a:solidFill>
                          <a:srgbClr val="C00000"/>
                        </a:solidFill>
                      </a:ln>
                    </p:spPr>
                  </p:pic>
                </p:oleObj>
              </mc:Fallback>
            </mc:AlternateContent>
          </a:graphicData>
        </a:graphic>
      </p:graphicFrame>
    </p:spTree>
    <p:extLst>
      <p:ext uri="{BB962C8B-B14F-4D97-AF65-F5344CB8AC3E}">
        <p14:creationId xmlns:p14="http://schemas.microsoft.com/office/powerpoint/2010/main" val="217956414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4736CB2E-1571-3D7B-336E-1974F993257B}"/>
              </a:ext>
            </a:extLst>
          </p:cNvPr>
          <p:cNvSpPr>
            <a:spLocks noGrp="1"/>
          </p:cNvSpPr>
          <p:nvPr>
            <p:ph idx="1"/>
          </p:nvPr>
        </p:nvSpPr>
        <p:spPr>
          <a:xfrm>
            <a:off x="447675" y="1253331"/>
            <a:ext cx="5372100" cy="5099844"/>
          </a:xfrm>
        </p:spPr>
        <p:txBody>
          <a:bodyPr>
            <a:normAutofit lnSpcReduction="10000"/>
          </a:bodyPr>
          <a:lstStyle/>
          <a:p>
            <a:pPr>
              <a:spcAft>
                <a:spcPts val="1200"/>
              </a:spcAft>
              <a:buSzPct val="150000"/>
            </a:pPr>
            <a:r>
              <a:rPr lang="en-US" sz="1800" dirty="0">
                <a:latin typeface="Arial" panose="020B0604020202020204" pitchFamily="34" charset="0"/>
                <a:cs typeface="Arial" panose="020B0604020202020204" pitchFamily="34" charset="0"/>
              </a:rPr>
              <a:t>Carbon target </a:t>
            </a:r>
            <a:r>
              <a:rPr lang="en-US" sz="1800" b="0" i="0" u="none" strike="noStrike" baseline="0" dirty="0">
                <a:latin typeface="Arial" panose="020B0604020202020204" pitchFamily="34" charset="0"/>
                <a:cs typeface="Arial" panose="020B0604020202020204" pitchFamily="34" charset="0"/>
              </a:rPr>
              <a:t>~1,6 mm</a:t>
            </a:r>
            <a:r>
              <a:rPr lang="en-US" sz="1800" dirty="0">
                <a:latin typeface="Arial" panose="020B0604020202020204" pitchFamily="34" charset="0"/>
                <a:cs typeface="Arial" panose="020B0604020202020204" pitchFamily="34" charset="0"/>
              </a:rPr>
              <a:t> thick </a:t>
            </a:r>
            <a:endParaRPr lang="en-US" sz="1800" b="0" i="0" u="none" strike="noStrike" baseline="0" dirty="0">
              <a:latin typeface="Arial" panose="020B0604020202020204" pitchFamily="34" charset="0"/>
              <a:cs typeface="Arial" panose="020B0604020202020204" pitchFamily="34" charset="0"/>
            </a:endParaRPr>
          </a:p>
          <a:p>
            <a:pPr>
              <a:spcAft>
                <a:spcPts val="1200"/>
              </a:spcAft>
              <a:buSzPct val="150000"/>
            </a:pPr>
            <a:r>
              <a:rPr lang="en-US" sz="1800" dirty="0">
                <a:latin typeface="Arial" panose="020B0604020202020204" pitchFamily="34" charset="0"/>
                <a:cs typeface="Arial" panose="020B0604020202020204" pitchFamily="34" charset="0"/>
              </a:rPr>
              <a:t>Thicker emulsions (100 </a:t>
            </a:r>
            <a:r>
              <a:rPr lang="en-US" sz="1800" dirty="0">
                <a:latin typeface="Arial" panose="020B0604020202020204" pitchFamily="34" charset="0"/>
                <a:cs typeface="Arial" panose="020B0604020202020204" pitchFamily="34" charset="0"/>
                <a:sym typeface="Symbol" panose="05050102010706020507" pitchFamily="18" charset="2"/>
              </a:rPr>
              <a:t>m) favors detecting secondaries</a:t>
            </a:r>
          </a:p>
          <a:p>
            <a:pPr>
              <a:spcAft>
                <a:spcPts val="1200"/>
              </a:spcAft>
              <a:buSzPct val="150000"/>
            </a:pPr>
            <a:r>
              <a:rPr lang="en-US" sz="1800" b="0" i="0" u="none" strike="noStrike" baseline="0" dirty="0">
                <a:latin typeface="Arial" panose="020B0604020202020204" pitchFamily="34" charset="0"/>
                <a:cs typeface="Arial" panose="020B0604020202020204" pitchFamily="34" charset="0"/>
              </a:rPr>
              <a:t>In addition to the meson tracks found on the plates there is a background of tracks due to protons and alpha-particles.</a:t>
            </a:r>
          </a:p>
          <a:p>
            <a:pPr>
              <a:spcAft>
                <a:spcPts val="1200"/>
              </a:spcAft>
              <a:buSzPct val="150000"/>
            </a:pPr>
            <a:r>
              <a:rPr lang="en-US" sz="1800" b="0" i="0" u="none" strike="noStrike" baseline="0" dirty="0">
                <a:latin typeface="Arial" panose="020B0604020202020204" pitchFamily="34" charset="0"/>
                <a:cs typeface="Arial" panose="020B0604020202020204" pitchFamily="34" charset="0"/>
              </a:rPr>
              <a:t>Energy obtained measuring the bending in the magnetic field of the cyclotron and the range in the emulsion.</a:t>
            </a:r>
          </a:p>
          <a:p>
            <a:pPr>
              <a:spcAft>
                <a:spcPts val="1200"/>
              </a:spcAft>
              <a:buSzPct val="150000"/>
            </a:pPr>
            <a:r>
              <a:rPr lang="en-US" sz="1800" b="0" i="0" u="none" strike="noStrike" baseline="0" dirty="0">
                <a:latin typeface="Arial" panose="020B0604020202020204" pitchFamily="34" charset="0"/>
                <a:cs typeface="Arial" panose="020B0604020202020204" pitchFamily="34" charset="0"/>
              </a:rPr>
              <a:t>Preliminary measurements indicate that there are two groups of mesons having masses of about </a:t>
            </a:r>
            <a:r>
              <a:rPr lang="en-US" sz="1800" b="0" i="0" u="none" strike="noStrike" baseline="0" dirty="0">
                <a:solidFill>
                  <a:srgbClr val="C00000"/>
                </a:solidFill>
                <a:latin typeface="Times New Roman" panose="02020603050405020304" pitchFamily="18" charset="0"/>
                <a:cs typeface="Times New Roman" panose="02020603050405020304" pitchFamily="18" charset="0"/>
              </a:rPr>
              <a:t>300</a:t>
            </a:r>
            <a:r>
              <a:rPr lang="en-US" sz="1800" i="1" dirty="0">
                <a:solidFill>
                  <a:srgbClr val="C00000"/>
                </a:solidFill>
                <a:latin typeface="Times New Roman" panose="02020603050405020304" pitchFamily="18" charset="0"/>
                <a:cs typeface="Times New Roman" panose="02020603050405020304" pitchFamily="18" charset="0"/>
                <a:sym typeface="Symbol" panose="05050102010706020507" pitchFamily="18" charset="2"/>
              </a:rPr>
              <a:t>m</a:t>
            </a:r>
            <a:r>
              <a:rPr lang="en-US" sz="1800" i="1" baseline="-25000" dirty="0">
                <a:solidFill>
                  <a:srgbClr val="C00000"/>
                </a:solidFill>
                <a:latin typeface="Times New Roman" panose="02020603050405020304" pitchFamily="18" charset="0"/>
                <a:cs typeface="Times New Roman" panose="02020603050405020304" pitchFamily="18" charset="0"/>
                <a:sym typeface="Symbol" panose="05050102010706020507" pitchFamily="18" charset="2"/>
              </a:rPr>
              <a:t>e</a:t>
            </a:r>
            <a:r>
              <a:rPr lang="en-US" sz="1800" b="0" i="0" u="none" strike="noStrike" baseline="0" dirty="0">
                <a:solidFill>
                  <a:srgbClr val="C00000"/>
                </a:solidFill>
                <a:latin typeface="Arial" panose="020B0604020202020204" pitchFamily="34" charset="0"/>
                <a:cs typeface="Arial" panose="020B0604020202020204" pitchFamily="34" charset="0"/>
              </a:rPr>
              <a:t> and </a:t>
            </a:r>
            <a:r>
              <a:rPr lang="en-US" sz="1800" b="0" i="0" u="none" strike="noStrike" baseline="0" dirty="0">
                <a:solidFill>
                  <a:srgbClr val="C00000"/>
                </a:solidFill>
                <a:latin typeface="Times New Roman" panose="02020603050405020304" pitchFamily="18" charset="0"/>
                <a:cs typeface="Times New Roman" panose="02020603050405020304" pitchFamily="18" charset="0"/>
              </a:rPr>
              <a:t>200</a:t>
            </a:r>
            <a:r>
              <a:rPr lang="en-US" sz="1800" i="1" dirty="0">
                <a:solidFill>
                  <a:srgbClr val="C00000"/>
                </a:solidFill>
                <a:latin typeface="Times New Roman" panose="02020603050405020304" pitchFamily="18" charset="0"/>
                <a:cs typeface="Times New Roman" panose="02020603050405020304" pitchFamily="18" charset="0"/>
                <a:sym typeface="Symbol" panose="05050102010706020507" pitchFamily="18" charset="2"/>
              </a:rPr>
              <a:t>m</a:t>
            </a:r>
            <a:r>
              <a:rPr lang="en-US" sz="1800" i="1" baseline="-25000" dirty="0">
                <a:solidFill>
                  <a:srgbClr val="C00000"/>
                </a:solidFill>
                <a:latin typeface="Times New Roman" panose="02020603050405020304" pitchFamily="18" charset="0"/>
                <a:cs typeface="Times New Roman" panose="02020603050405020304" pitchFamily="18" charset="0"/>
                <a:sym typeface="Symbol" panose="05050102010706020507" pitchFamily="18" charset="2"/>
              </a:rPr>
              <a:t>e </a:t>
            </a:r>
            <a:r>
              <a:rPr lang="en-US" sz="1800" b="0" i="0" u="none" strike="noStrike" baseline="0" dirty="0">
                <a:latin typeface="Arial" panose="020B0604020202020204" pitchFamily="34" charset="0"/>
                <a:cs typeface="Arial" panose="020B0604020202020204" pitchFamily="34" charset="0"/>
              </a:rPr>
              <a:t>respectively.</a:t>
            </a:r>
          </a:p>
          <a:p>
            <a:pPr>
              <a:spcAft>
                <a:spcPts val="1200"/>
              </a:spcAft>
              <a:buSzPct val="150000"/>
            </a:pPr>
            <a:r>
              <a:rPr lang="en-US" sz="1800" dirty="0">
                <a:latin typeface="Arial" panose="020B0604020202020204" pitchFamily="34" charset="0"/>
                <a:cs typeface="Arial" panose="020B0604020202020204" pitchFamily="34" charset="0"/>
              </a:rPr>
              <a:t>Neither the heavy nor the light positive mesons initiate stars.</a:t>
            </a:r>
          </a:p>
          <a:p>
            <a:pPr>
              <a:spcAft>
                <a:spcPts val="1200"/>
              </a:spcAft>
              <a:buSzPct val="150000"/>
            </a:pPr>
            <a:r>
              <a:rPr lang="en-US" sz="1800" dirty="0">
                <a:latin typeface="Arial" panose="020B0604020202020204" pitchFamily="34" charset="0"/>
                <a:cs typeface="Arial" panose="020B0604020202020204" pitchFamily="34" charset="0"/>
              </a:rPr>
              <a:t>Tracks of secondaries: 600 </a:t>
            </a:r>
            <a:r>
              <a:rPr lang="en-US" sz="1800" dirty="0">
                <a:latin typeface="Arial" panose="020B0604020202020204" pitchFamily="34" charset="0"/>
                <a:cs typeface="Arial" panose="020B0604020202020204" pitchFamily="34" charset="0"/>
                <a:sym typeface="Symbol" panose="05050102010706020507" pitchFamily="18" charset="2"/>
              </a:rPr>
              <a:t>m (energy 4 MeV).</a:t>
            </a:r>
            <a:endParaRPr lang="en-US" sz="1800" dirty="0">
              <a:latin typeface="Arial" panose="020B0604020202020204" pitchFamily="34" charset="0"/>
              <a:cs typeface="Arial" panose="020B0604020202020204" pitchFamily="34" charset="0"/>
            </a:endParaRPr>
          </a:p>
        </p:txBody>
      </p:sp>
      <p:sp>
        <p:nvSpPr>
          <p:cNvPr id="4" name="Espaço Reservado para Número de Slide 3">
            <a:extLst>
              <a:ext uri="{FF2B5EF4-FFF2-40B4-BE49-F238E27FC236}">
                <a16:creationId xmlns:a16="http://schemas.microsoft.com/office/drawing/2014/main" id="{F020C7DE-FF88-DF1B-3B1A-006BFF519952}"/>
              </a:ext>
            </a:extLst>
          </p:cNvPr>
          <p:cNvSpPr>
            <a:spLocks noGrp="1"/>
          </p:cNvSpPr>
          <p:nvPr>
            <p:ph type="sldNum" sz="quarter" idx="12"/>
          </p:nvPr>
        </p:nvSpPr>
        <p:spPr/>
        <p:txBody>
          <a:bodyPr/>
          <a:lstStyle/>
          <a:p>
            <a:fld id="{F0469B45-E903-4573-A216-0BD6694B90F6}" type="slidenum">
              <a:rPr lang="pt-BR" sz="2000" smtClean="0">
                <a:latin typeface="Arial" panose="020B0604020202020204" pitchFamily="34" charset="0"/>
                <a:cs typeface="Arial" panose="020B0604020202020204" pitchFamily="34" charset="0"/>
              </a:rPr>
              <a:pPr/>
              <a:t>58</a:t>
            </a:fld>
            <a:endParaRPr lang="pt-BR" sz="2000" dirty="0">
              <a:latin typeface="Arial" panose="020B0604020202020204" pitchFamily="34" charset="0"/>
              <a:cs typeface="Arial" panose="020B0604020202020204" pitchFamily="34" charset="0"/>
            </a:endParaRPr>
          </a:p>
        </p:txBody>
      </p:sp>
      <p:pic>
        <p:nvPicPr>
          <p:cNvPr id="9" name="Imagem 8">
            <a:extLst>
              <a:ext uri="{FF2B5EF4-FFF2-40B4-BE49-F238E27FC236}">
                <a16:creationId xmlns:a16="http://schemas.microsoft.com/office/drawing/2014/main" id="{4B6CE88E-492C-8140-A458-51C38FEEA299}"/>
              </a:ext>
            </a:extLst>
          </p:cNvPr>
          <p:cNvPicPr>
            <a:picLocks noChangeAspect="1"/>
          </p:cNvPicPr>
          <p:nvPr/>
        </p:nvPicPr>
        <p:blipFill>
          <a:blip r:embed="rId2"/>
          <a:stretch>
            <a:fillRect/>
          </a:stretch>
        </p:blipFill>
        <p:spPr>
          <a:xfrm>
            <a:off x="6486252" y="1067517"/>
            <a:ext cx="4948772" cy="5358403"/>
          </a:xfrm>
          <a:prstGeom prst="rect">
            <a:avLst/>
          </a:prstGeom>
        </p:spPr>
      </p:pic>
      <p:sp>
        <p:nvSpPr>
          <p:cNvPr id="10" name="Title 1">
            <a:extLst>
              <a:ext uri="{FF2B5EF4-FFF2-40B4-BE49-F238E27FC236}">
                <a16:creationId xmlns:a16="http://schemas.microsoft.com/office/drawing/2014/main" id="{B01FEFA1-F9BD-7BA2-A283-128201692E61}"/>
              </a:ext>
            </a:extLst>
          </p:cNvPr>
          <p:cNvSpPr txBox="1">
            <a:spLocks/>
          </p:cNvSpPr>
          <p:nvPr/>
        </p:nvSpPr>
        <p:spPr>
          <a:xfrm>
            <a:off x="133350" y="323850"/>
            <a:ext cx="11972925" cy="476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pPr>
              <a:lnSpc>
                <a:spcPts val="2400"/>
              </a:lnSpc>
            </a:pPr>
            <a:r>
              <a:rPr lang="en-US" sz="3000" b="1" dirty="0">
                <a:solidFill>
                  <a:srgbClr val="000000"/>
                </a:solidFill>
              </a:rPr>
              <a:t>Positive Mesons Produced by the 184-Inch Berkeley Cyclotron</a:t>
            </a:r>
          </a:p>
        </p:txBody>
      </p:sp>
    </p:spTree>
    <p:extLst>
      <p:ext uri="{BB962C8B-B14F-4D97-AF65-F5344CB8AC3E}">
        <p14:creationId xmlns:p14="http://schemas.microsoft.com/office/powerpoint/2010/main" val="335644368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
            <a:extLst>
              <a:ext uri="{FF2B5EF4-FFF2-40B4-BE49-F238E27FC236}">
                <a16:creationId xmlns:a16="http://schemas.microsoft.com/office/drawing/2014/main" id="{4833F870-AC68-EA24-8976-119F6D427867}"/>
              </a:ext>
            </a:extLst>
          </p:cNvPr>
          <p:cNvSpPr>
            <a:spLocks noGrp="1"/>
          </p:cNvSpPr>
          <p:nvPr>
            <p:ph type="title"/>
          </p:nvPr>
        </p:nvSpPr>
        <p:spPr>
          <a:xfrm>
            <a:off x="133350" y="323850"/>
            <a:ext cx="11972925" cy="476250"/>
          </a:xfrm>
        </p:spPr>
        <p:txBody>
          <a:bodyPr>
            <a:normAutofit/>
          </a:bodyPr>
          <a:lstStyle/>
          <a:p>
            <a:pPr algn="l">
              <a:lnSpc>
                <a:spcPts val="2400"/>
              </a:lnSpc>
              <a:buNone/>
            </a:pPr>
            <a:r>
              <a:rPr lang="en-US" sz="3000" b="1" i="0" dirty="0">
                <a:solidFill>
                  <a:srgbClr val="000000"/>
                </a:solidFill>
                <a:effectLst/>
                <a:latin typeface="Arial" panose="020B0604020202020204" pitchFamily="34" charset="0"/>
                <a:cs typeface="Arial" panose="020B0604020202020204" pitchFamily="34" charset="0"/>
              </a:rPr>
              <a:t>Positive Mesons Produced by the 184-Inch Berkeley Cyclotron</a:t>
            </a:r>
          </a:p>
        </p:txBody>
      </p:sp>
      <p:pic>
        <p:nvPicPr>
          <p:cNvPr id="7" name="Imagem 6">
            <a:extLst>
              <a:ext uri="{FF2B5EF4-FFF2-40B4-BE49-F238E27FC236}">
                <a16:creationId xmlns:a16="http://schemas.microsoft.com/office/drawing/2014/main" id="{01309745-3959-0C22-FDB2-282002D9268B}"/>
              </a:ext>
            </a:extLst>
          </p:cNvPr>
          <p:cNvPicPr>
            <a:picLocks noChangeAspect="1"/>
          </p:cNvPicPr>
          <p:nvPr/>
        </p:nvPicPr>
        <p:blipFill>
          <a:blip r:embed="rId3"/>
          <a:stretch>
            <a:fillRect/>
          </a:stretch>
        </p:blipFill>
        <p:spPr>
          <a:xfrm rot="5400000">
            <a:off x="3860425" y="342900"/>
            <a:ext cx="4299699" cy="6172200"/>
          </a:xfrm>
          <a:prstGeom prst="rect">
            <a:avLst/>
          </a:prstGeom>
          <a:noFill/>
        </p:spPr>
      </p:pic>
      <p:sp>
        <p:nvSpPr>
          <p:cNvPr id="4" name="Espaço Reservado para Número de Slide 3">
            <a:extLst>
              <a:ext uri="{FF2B5EF4-FFF2-40B4-BE49-F238E27FC236}">
                <a16:creationId xmlns:a16="http://schemas.microsoft.com/office/drawing/2014/main" id="{2610EAA9-0EAE-657E-5141-FEB6E85A3720}"/>
              </a:ext>
            </a:extLst>
          </p:cNvPr>
          <p:cNvSpPr>
            <a:spLocks noGrp="1"/>
          </p:cNvSpPr>
          <p:nvPr>
            <p:ph type="sldNum" sz="quarter" idx="12"/>
          </p:nvPr>
        </p:nvSpPr>
        <p:spPr>
          <a:xfrm>
            <a:off x="9448800" y="6258949"/>
            <a:ext cx="2743200" cy="365125"/>
          </a:xfrm>
        </p:spPr>
        <p:txBody>
          <a:bodyPr anchor="ctr">
            <a:noAutofit/>
          </a:bodyPr>
          <a:lstStyle/>
          <a:p>
            <a:pPr>
              <a:spcAft>
                <a:spcPts val="600"/>
              </a:spcAft>
            </a:pPr>
            <a:fld id="{F0469B45-E903-4573-A216-0BD6694B90F6}" type="slidenum">
              <a:rPr lang="pt-BR" sz="2000" smtClean="0">
                <a:latin typeface="Arial" panose="020B0604020202020204" pitchFamily="34" charset="0"/>
                <a:cs typeface="Arial" panose="020B0604020202020204" pitchFamily="34" charset="0"/>
              </a:rPr>
              <a:pPr>
                <a:spcAft>
                  <a:spcPts val="600"/>
                </a:spcAft>
              </a:pPr>
              <a:t>59</a:t>
            </a:fld>
            <a:endParaRPr lang="pt-BR" sz="2000" dirty="0">
              <a:latin typeface="Arial" panose="020B0604020202020204" pitchFamily="34" charset="0"/>
              <a:cs typeface="Arial" panose="020B0604020202020204" pitchFamily="34" charset="0"/>
            </a:endParaRPr>
          </a:p>
        </p:txBody>
      </p:sp>
      <p:sp>
        <p:nvSpPr>
          <p:cNvPr id="8" name="CaixaDeTexto 7">
            <a:extLst>
              <a:ext uri="{FF2B5EF4-FFF2-40B4-BE49-F238E27FC236}">
                <a16:creationId xmlns:a16="http://schemas.microsoft.com/office/drawing/2014/main" id="{03226CC4-9BD1-8C10-3810-83B758BE60E0}"/>
              </a:ext>
            </a:extLst>
          </p:cNvPr>
          <p:cNvSpPr txBox="1"/>
          <p:nvPr/>
        </p:nvSpPr>
        <p:spPr>
          <a:xfrm>
            <a:off x="3324225" y="5648325"/>
            <a:ext cx="5781675" cy="646331"/>
          </a:xfrm>
          <a:prstGeom prst="rect">
            <a:avLst/>
          </a:prstGeom>
          <a:noFill/>
        </p:spPr>
        <p:txBody>
          <a:bodyPr wrap="square" rtlCol="0">
            <a:spAutoFit/>
          </a:bodyPr>
          <a:lstStyle/>
          <a:p>
            <a:pPr algn="l"/>
            <a:r>
              <a:rPr lang="en-US" sz="1800" b="0" i="0" u="none" strike="noStrike" baseline="0" dirty="0">
                <a:latin typeface="Arial" panose="020B0604020202020204" pitchFamily="34" charset="0"/>
                <a:cs typeface="Arial" panose="020B0604020202020204" pitchFamily="34" charset="0"/>
              </a:rPr>
              <a:t>Apparatus used for placing photographic plates below the circulating beam for exposure to positive mesons</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290303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3A0878-B44A-7CE3-84EC-5B509E7C29AD}"/>
              </a:ext>
            </a:extLst>
          </p:cNvPr>
          <p:cNvSpPr>
            <a:spLocks noGrp="1"/>
          </p:cNvSpPr>
          <p:nvPr>
            <p:ph type="title"/>
          </p:nvPr>
        </p:nvSpPr>
        <p:spPr/>
        <p:txBody>
          <a:bodyPr>
            <a:normAutofit/>
          </a:bodyPr>
          <a:lstStyle/>
          <a:p>
            <a:r>
              <a:rPr lang="en-US" sz="3600" b="1" noProof="0" dirty="0"/>
              <a:t>His early years </a:t>
            </a:r>
          </a:p>
        </p:txBody>
      </p:sp>
      <p:sp>
        <p:nvSpPr>
          <p:cNvPr id="3" name="Espaço Reservado para Conteúdo 2">
            <a:extLst>
              <a:ext uri="{FF2B5EF4-FFF2-40B4-BE49-F238E27FC236}">
                <a16:creationId xmlns:a16="http://schemas.microsoft.com/office/drawing/2014/main" id="{0AA34F28-D30A-17A5-1594-9285BEF2E875}"/>
              </a:ext>
            </a:extLst>
          </p:cNvPr>
          <p:cNvSpPr>
            <a:spLocks noGrp="1"/>
          </p:cNvSpPr>
          <p:nvPr>
            <p:ph idx="1"/>
          </p:nvPr>
        </p:nvSpPr>
        <p:spPr>
          <a:xfrm>
            <a:off x="1184242" y="1825625"/>
            <a:ext cx="9823515" cy="4351338"/>
          </a:xfrm>
        </p:spPr>
        <p:txBody>
          <a:bodyPr>
            <a:normAutofit/>
          </a:bodyPr>
          <a:lstStyle/>
          <a:p>
            <a:pPr>
              <a:spcAft>
                <a:spcPts val="1800"/>
              </a:spcAft>
              <a:buClr>
                <a:schemeClr val="tx1"/>
              </a:buClr>
              <a:buSzPct val="150000"/>
            </a:pPr>
            <a:r>
              <a:rPr lang="en-US" sz="22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Cesare Mansueto Giulio Lattes, </a:t>
            </a:r>
            <a:r>
              <a:rPr lang="en-US" sz="2200" noProof="0" dirty="0">
                <a:latin typeface="Arial" panose="020B0604020202020204" pitchFamily="34" charset="0"/>
                <a:cs typeface="Arial" panose="020B0604020202020204" pitchFamily="34" charset="0"/>
              </a:rPr>
              <a:t>known in short as </a:t>
            </a:r>
            <a:r>
              <a:rPr lang="en-US" sz="22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César Lattes, </a:t>
            </a:r>
            <a:r>
              <a:rPr lang="en-US" sz="2200" noProof="0" dirty="0">
                <a:latin typeface="Arial" panose="020B0604020202020204" pitchFamily="34" charset="0"/>
                <a:cs typeface="Arial" panose="020B0604020202020204" pitchFamily="34" charset="0"/>
              </a:rPr>
              <a:t>was born to a family of Italian immigrants in Curitiba (State of Paraná, in the south of Brazil) on </a:t>
            </a:r>
            <a:r>
              <a:rPr lang="en-US" sz="22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11 July 1924.</a:t>
            </a:r>
          </a:p>
          <a:p>
            <a:pPr>
              <a:spcAft>
                <a:spcPts val="1800"/>
              </a:spcAft>
              <a:buSzPct val="150000"/>
            </a:pPr>
            <a:r>
              <a:rPr lang="en-US" sz="2200" noProof="0" dirty="0">
                <a:latin typeface="Arial" panose="020B0604020202020204" pitchFamily="34" charset="0"/>
                <a:cs typeface="Arial" panose="020B0604020202020204" pitchFamily="34" charset="0"/>
              </a:rPr>
              <a:t>His high school years were spent at the traditional institution Colégio Dante Alighieri in São Paulo from 1934 to 1938.</a:t>
            </a:r>
          </a:p>
          <a:p>
            <a:pPr>
              <a:spcAft>
                <a:spcPts val="1800"/>
              </a:spcAft>
              <a:buSzPct val="150000"/>
            </a:pPr>
            <a:r>
              <a:rPr lang="en-US" sz="2200" noProof="0" dirty="0">
                <a:latin typeface="Arial" panose="020B0604020202020204" pitchFamily="34" charset="0"/>
                <a:cs typeface="Arial" panose="020B0604020202020204" pitchFamily="34" charset="0"/>
              </a:rPr>
              <a:t>Already then, he </a:t>
            </a:r>
            <a:r>
              <a:rPr lang="en-US" sz="22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demonstrated his ability and ease in learning Physics and Mathematics.  </a:t>
            </a:r>
          </a:p>
          <a:p>
            <a:pPr>
              <a:spcAft>
                <a:spcPts val="1800"/>
              </a:spcAft>
              <a:buSzPct val="150000"/>
            </a:pPr>
            <a:r>
              <a:rPr lang="en-US" sz="2200" noProof="0" dirty="0">
                <a:latin typeface="Arial" panose="020B0604020202020204" pitchFamily="34" charset="0"/>
                <a:cs typeface="Arial" panose="020B0604020202020204" pitchFamily="34" charset="0"/>
              </a:rPr>
              <a:t>He used to say: “I didn’t even have to study!  Only paying attention to what the teacher was saying was enough to do very well in the exams”.</a:t>
            </a:r>
          </a:p>
          <a:p>
            <a:endParaRPr lang="en-US" noProof="0" dirty="0"/>
          </a:p>
        </p:txBody>
      </p:sp>
      <p:sp>
        <p:nvSpPr>
          <p:cNvPr id="4" name="Espaço Reservado para Número de Slide 3">
            <a:extLst>
              <a:ext uri="{FF2B5EF4-FFF2-40B4-BE49-F238E27FC236}">
                <a16:creationId xmlns:a16="http://schemas.microsoft.com/office/drawing/2014/main" id="{0A2F59DD-418C-6C44-0033-FC061AC985B5}"/>
              </a:ext>
            </a:extLst>
          </p:cNvPr>
          <p:cNvSpPr>
            <a:spLocks noGrp="1"/>
          </p:cNvSpPr>
          <p:nvPr>
            <p:ph type="sldNum" sz="quarter" idx="12"/>
          </p:nvPr>
        </p:nvSpPr>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6</a:t>
            </a:fld>
            <a:endParaRPr lang="en-US" sz="20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483721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Número de Slide 3">
            <a:extLst>
              <a:ext uri="{FF2B5EF4-FFF2-40B4-BE49-F238E27FC236}">
                <a16:creationId xmlns:a16="http://schemas.microsoft.com/office/drawing/2014/main" id="{B463CC84-E340-97FC-5C7C-91A730152657}"/>
              </a:ext>
            </a:extLst>
          </p:cNvPr>
          <p:cNvSpPr>
            <a:spLocks noGrp="1"/>
          </p:cNvSpPr>
          <p:nvPr>
            <p:ph type="sldNum" sz="quarter" idx="12"/>
          </p:nvPr>
        </p:nvSpPr>
        <p:spPr/>
        <p:txBody>
          <a:bodyPr/>
          <a:lstStyle/>
          <a:p>
            <a:fld id="{F0469B45-E903-4573-A216-0BD6694B90F6}" type="slidenum">
              <a:rPr lang="pt-BR" sz="2000" smtClean="0">
                <a:latin typeface="Arial" panose="020B0604020202020204" pitchFamily="34" charset="0"/>
                <a:cs typeface="Arial" panose="020B0604020202020204" pitchFamily="34" charset="0"/>
              </a:rPr>
              <a:pPr/>
              <a:t>60</a:t>
            </a:fld>
            <a:endParaRPr lang="pt-BR" sz="2000" dirty="0">
              <a:latin typeface="Arial" panose="020B0604020202020204" pitchFamily="34" charset="0"/>
              <a:cs typeface="Arial" panose="020B0604020202020204" pitchFamily="34" charset="0"/>
            </a:endParaRPr>
          </a:p>
        </p:txBody>
      </p:sp>
      <p:pic>
        <p:nvPicPr>
          <p:cNvPr id="7" name="Imagem 6">
            <a:extLst>
              <a:ext uri="{FF2B5EF4-FFF2-40B4-BE49-F238E27FC236}">
                <a16:creationId xmlns:a16="http://schemas.microsoft.com/office/drawing/2014/main" id="{A4FF5232-A4A9-5768-99E3-FCA422ACBE6A}"/>
              </a:ext>
            </a:extLst>
          </p:cNvPr>
          <p:cNvPicPr>
            <a:picLocks noChangeAspect="1"/>
          </p:cNvPicPr>
          <p:nvPr/>
        </p:nvPicPr>
        <p:blipFill>
          <a:blip r:embed="rId2"/>
          <a:stretch>
            <a:fillRect/>
          </a:stretch>
        </p:blipFill>
        <p:spPr>
          <a:xfrm rot="5400000">
            <a:off x="3663342" y="-114300"/>
            <a:ext cx="4865316" cy="6858000"/>
          </a:xfrm>
          <a:prstGeom prst="rect">
            <a:avLst/>
          </a:prstGeom>
        </p:spPr>
      </p:pic>
      <p:sp>
        <p:nvSpPr>
          <p:cNvPr id="8" name="CaixaDeTexto 7">
            <a:extLst>
              <a:ext uri="{FF2B5EF4-FFF2-40B4-BE49-F238E27FC236}">
                <a16:creationId xmlns:a16="http://schemas.microsoft.com/office/drawing/2014/main" id="{E2F2AAA1-D321-6554-B2D7-B4CE5F43062A}"/>
              </a:ext>
            </a:extLst>
          </p:cNvPr>
          <p:cNvSpPr txBox="1"/>
          <p:nvPr/>
        </p:nvSpPr>
        <p:spPr>
          <a:xfrm>
            <a:off x="1276350" y="5829300"/>
            <a:ext cx="10077449" cy="830997"/>
          </a:xfrm>
          <a:prstGeom prst="rect">
            <a:avLst/>
          </a:prstGeom>
          <a:noFill/>
        </p:spPr>
        <p:txBody>
          <a:bodyPr wrap="square" rtlCol="0">
            <a:spAutoFit/>
          </a:bodyPr>
          <a:lstStyle/>
          <a:p>
            <a:pPr algn="l"/>
            <a:r>
              <a:rPr lang="en-US" sz="1600" b="0" i="0" u="none" strike="noStrike" baseline="0" dirty="0">
                <a:latin typeface="Arial" panose="020B0604020202020204" pitchFamily="34" charset="0"/>
                <a:cs typeface="Arial" panose="020B0604020202020204" pitchFamily="34" charset="0"/>
              </a:rPr>
              <a:t>Apparatus used for placing photographic plates in a position to receive positive mesons which leave the target in a direction opposite to the beam direction. Plates exposed in this way have tracks of negative mesons along one edge, and tracks of positive mesons along the opposite edge.</a:t>
            </a:r>
            <a:endParaRPr lang="en-US" sz="1600" dirty="0">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2C853248-D2AF-16FF-0244-F442DC87D474}"/>
              </a:ext>
            </a:extLst>
          </p:cNvPr>
          <p:cNvSpPr txBox="1">
            <a:spLocks/>
          </p:cNvSpPr>
          <p:nvPr/>
        </p:nvSpPr>
        <p:spPr>
          <a:xfrm>
            <a:off x="133350" y="323850"/>
            <a:ext cx="11972925" cy="476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pPr>
              <a:lnSpc>
                <a:spcPts val="2400"/>
              </a:lnSpc>
            </a:pPr>
            <a:r>
              <a:rPr lang="en-US" sz="3000" b="1" dirty="0">
                <a:solidFill>
                  <a:srgbClr val="000000"/>
                </a:solidFill>
              </a:rPr>
              <a:t>Positive Mesons Produced by the 184-Inch Berkeley Cyclotron</a:t>
            </a:r>
          </a:p>
        </p:txBody>
      </p:sp>
    </p:spTree>
    <p:extLst>
      <p:ext uri="{BB962C8B-B14F-4D97-AF65-F5344CB8AC3E}">
        <p14:creationId xmlns:p14="http://schemas.microsoft.com/office/powerpoint/2010/main" val="47971048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a:extLst>
              <a:ext uri="{FF2B5EF4-FFF2-40B4-BE49-F238E27FC236}">
                <a16:creationId xmlns:a16="http://schemas.microsoft.com/office/drawing/2014/main" id="{6473D68F-EB7A-81ED-C563-614D4D4C3C40}"/>
              </a:ext>
            </a:extLst>
          </p:cNvPr>
          <p:cNvSpPr>
            <a:spLocks noGrp="1"/>
          </p:cNvSpPr>
          <p:nvPr>
            <p:ph idx="1"/>
          </p:nvPr>
        </p:nvSpPr>
        <p:spPr/>
        <p:txBody>
          <a:bodyPr/>
          <a:lstStyle/>
          <a:p>
            <a:endParaRPr lang="en-US" dirty="0"/>
          </a:p>
        </p:txBody>
      </p:sp>
      <p:sp>
        <p:nvSpPr>
          <p:cNvPr id="4" name="Espaço Reservado para Número de Slide 3">
            <a:extLst>
              <a:ext uri="{FF2B5EF4-FFF2-40B4-BE49-F238E27FC236}">
                <a16:creationId xmlns:a16="http://schemas.microsoft.com/office/drawing/2014/main" id="{83D50A52-0E28-80C3-79E3-A2D6DAAD47F3}"/>
              </a:ext>
            </a:extLst>
          </p:cNvPr>
          <p:cNvSpPr>
            <a:spLocks noGrp="1"/>
          </p:cNvSpPr>
          <p:nvPr>
            <p:ph type="sldNum" sz="quarter" idx="12"/>
          </p:nvPr>
        </p:nvSpPr>
        <p:spPr/>
        <p:txBody>
          <a:bodyPr/>
          <a:lstStyle/>
          <a:p>
            <a:fld id="{F0469B45-E903-4573-A216-0BD6694B90F6}" type="slidenum">
              <a:rPr lang="pt-BR" sz="2000" smtClean="0">
                <a:latin typeface="Arial" panose="020B0604020202020204" pitchFamily="34" charset="0"/>
                <a:cs typeface="Arial" panose="020B0604020202020204" pitchFamily="34" charset="0"/>
              </a:rPr>
              <a:pPr/>
              <a:t>61</a:t>
            </a:fld>
            <a:endParaRPr lang="pt-BR" sz="2000" dirty="0">
              <a:latin typeface="Arial" panose="020B0604020202020204" pitchFamily="34" charset="0"/>
              <a:cs typeface="Arial" panose="020B0604020202020204" pitchFamily="34" charset="0"/>
            </a:endParaRPr>
          </a:p>
        </p:txBody>
      </p:sp>
      <p:pic>
        <p:nvPicPr>
          <p:cNvPr id="9" name="Imagem 8">
            <a:extLst>
              <a:ext uri="{FF2B5EF4-FFF2-40B4-BE49-F238E27FC236}">
                <a16:creationId xmlns:a16="http://schemas.microsoft.com/office/drawing/2014/main" id="{0FE5D996-9668-7832-529A-617B2526E1CA}"/>
              </a:ext>
            </a:extLst>
          </p:cNvPr>
          <p:cNvPicPr>
            <a:picLocks noChangeAspect="1"/>
          </p:cNvPicPr>
          <p:nvPr/>
        </p:nvPicPr>
        <p:blipFill>
          <a:blip r:embed="rId2"/>
          <a:stretch>
            <a:fillRect/>
          </a:stretch>
        </p:blipFill>
        <p:spPr>
          <a:xfrm rot="5400000">
            <a:off x="4023593" y="-1482267"/>
            <a:ext cx="4376662" cy="10183241"/>
          </a:xfrm>
          <a:prstGeom prst="rect">
            <a:avLst/>
          </a:prstGeom>
        </p:spPr>
      </p:pic>
      <p:sp>
        <p:nvSpPr>
          <p:cNvPr id="10" name="Title 1">
            <a:extLst>
              <a:ext uri="{FF2B5EF4-FFF2-40B4-BE49-F238E27FC236}">
                <a16:creationId xmlns:a16="http://schemas.microsoft.com/office/drawing/2014/main" id="{6C04EBD8-8C7E-0921-2E39-905DB5546643}"/>
              </a:ext>
            </a:extLst>
          </p:cNvPr>
          <p:cNvSpPr txBox="1">
            <a:spLocks/>
          </p:cNvSpPr>
          <p:nvPr/>
        </p:nvSpPr>
        <p:spPr>
          <a:xfrm>
            <a:off x="133350" y="323850"/>
            <a:ext cx="11972925" cy="476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pPr>
              <a:lnSpc>
                <a:spcPts val="2400"/>
              </a:lnSpc>
            </a:pPr>
            <a:r>
              <a:rPr lang="en-US" sz="3000" b="1" dirty="0">
                <a:solidFill>
                  <a:srgbClr val="000000"/>
                </a:solidFill>
              </a:rPr>
              <a:t>Positive Mesons Produced by the 184-Inch Berkeley Cyclotron</a:t>
            </a:r>
          </a:p>
        </p:txBody>
      </p:sp>
      <p:sp>
        <p:nvSpPr>
          <p:cNvPr id="11" name="CaixaDeTexto 10">
            <a:extLst>
              <a:ext uri="{FF2B5EF4-FFF2-40B4-BE49-F238E27FC236}">
                <a16:creationId xmlns:a16="http://schemas.microsoft.com/office/drawing/2014/main" id="{C0D62539-A7B9-5513-227D-092E07BCCC82}"/>
              </a:ext>
            </a:extLst>
          </p:cNvPr>
          <p:cNvSpPr txBox="1"/>
          <p:nvPr/>
        </p:nvSpPr>
        <p:spPr>
          <a:xfrm>
            <a:off x="2605301" y="5915025"/>
            <a:ext cx="6981398" cy="646331"/>
          </a:xfrm>
          <a:prstGeom prst="rect">
            <a:avLst/>
          </a:prstGeom>
          <a:noFill/>
        </p:spPr>
        <p:txBody>
          <a:bodyPr wrap="none" rtlCol="0">
            <a:spAutoFit/>
          </a:bodyPr>
          <a:lstStyle/>
          <a:p>
            <a:pPr algn="l"/>
            <a:r>
              <a:rPr lang="en-US" sz="1800" b="0" i="0" u="none" strike="noStrike" baseline="0" dirty="0">
                <a:latin typeface="Arial" panose="020B0604020202020204" pitchFamily="34" charset="0"/>
                <a:cs typeface="Arial" panose="020B0604020202020204" pitchFamily="34" charset="0"/>
              </a:rPr>
              <a:t>Disintegration of a heavy positive meson to give a secondary.</a:t>
            </a:r>
          </a:p>
          <a:p>
            <a:pPr algn="l"/>
            <a:r>
              <a:rPr lang="en-US" sz="1800" b="0" i="0" u="none" strike="noStrike" baseline="0" dirty="0">
                <a:latin typeface="Arial" panose="020B0604020202020204" pitchFamily="34" charset="0"/>
                <a:cs typeface="Arial" panose="020B0604020202020204" pitchFamily="34" charset="0"/>
              </a:rPr>
              <a:t>In each case the heavy positive meson enters from the bottom left.</a:t>
            </a:r>
            <a:endParaRPr 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7323126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ço Reservado para Número de Slide 3">
            <a:extLst>
              <a:ext uri="{FF2B5EF4-FFF2-40B4-BE49-F238E27FC236}">
                <a16:creationId xmlns:a16="http://schemas.microsoft.com/office/drawing/2014/main" id="{6BE890CB-40F1-9BFC-79CA-E158458E8F11}"/>
              </a:ext>
            </a:extLst>
          </p:cNvPr>
          <p:cNvSpPr>
            <a:spLocks noGrp="1"/>
          </p:cNvSpPr>
          <p:nvPr>
            <p:ph type="sldNum" sz="quarter" idx="12"/>
          </p:nvPr>
        </p:nvSpPr>
        <p:spPr/>
        <p:txBody>
          <a:bodyPr/>
          <a:lstStyle/>
          <a:p>
            <a:fld id="{F0469B45-E903-4573-A216-0BD6694B90F6}" type="slidenum">
              <a:rPr lang="pt-BR" sz="2000" smtClean="0">
                <a:latin typeface="Arial" panose="020B0604020202020204" pitchFamily="34" charset="0"/>
                <a:cs typeface="Arial" panose="020B0604020202020204" pitchFamily="34" charset="0"/>
              </a:rPr>
              <a:pPr/>
              <a:t>62</a:t>
            </a:fld>
            <a:endParaRPr lang="pt-BR" sz="2000" dirty="0">
              <a:latin typeface="Arial" panose="020B0604020202020204" pitchFamily="34" charset="0"/>
              <a:cs typeface="Arial" panose="020B0604020202020204" pitchFamily="34" charset="0"/>
            </a:endParaRPr>
          </a:p>
        </p:txBody>
      </p:sp>
      <p:pic>
        <p:nvPicPr>
          <p:cNvPr id="7" name="Imagem 6">
            <a:extLst>
              <a:ext uri="{FF2B5EF4-FFF2-40B4-BE49-F238E27FC236}">
                <a16:creationId xmlns:a16="http://schemas.microsoft.com/office/drawing/2014/main" id="{33B09A07-1A86-0BB0-55D7-30D61742A621}"/>
              </a:ext>
            </a:extLst>
          </p:cNvPr>
          <p:cNvPicPr>
            <a:picLocks noChangeAspect="1"/>
          </p:cNvPicPr>
          <p:nvPr/>
        </p:nvPicPr>
        <p:blipFill>
          <a:blip r:embed="rId3"/>
          <a:srcRect l="8536"/>
          <a:stretch/>
        </p:blipFill>
        <p:spPr>
          <a:xfrm rot="5400000">
            <a:off x="3151348" y="-279561"/>
            <a:ext cx="5508303" cy="7743828"/>
          </a:xfrm>
          <a:prstGeom prst="rect">
            <a:avLst/>
          </a:prstGeom>
        </p:spPr>
      </p:pic>
      <p:sp>
        <p:nvSpPr>
          <p:cNvPr id="9" name="CaixaDeTexto 8">
            <a:extLst>
              <a:ext uri="{FF2B5EF4-FFF2-40B4-BE49-F238E27FC236}">
                <a16:creationId xmlns:a16="http://schemas.microsoft.com/office/drawing/2014/main" id="{CADE8EC6-41E3-C1AE-7FA5-C0605DA83297}"/>
              </a:ext>
            </a:extLst>
          </p:cNvPr>
          <p:cNvSpPr txBox="1"/>
          <p:nvPr/>
        </p:nvSpPr>
        <p:spPr>
          <a:xfrm>
            <a:off x="2028825" y="5906095"/>
            <a:ext cx="7239000" cy="646331"/>
          </a:xfrm>
          <a:prstGeom prst="rect">
            <a:avLst/>
          </a:prstGeom>
          <a:noFill/>
        </p:spPr>
        <p:txBody>
          <a:bodyPr wrap="square">
            <a:spAutoFit/>
          </a:bodyPr>
          <a:lstStyle/>
          <a:p>
            <a:pPr algn="l"/>
            <a:r>
              <a:rPr lang="en-US" sz="1800" b="0" i="0" u="none" strike="noStrike" baseline="0" dirty="0">
                <a:latin typeface="Arial" panose="020B0604020202020204" pitchFamily="34" charset="0"/>
                <a:cs typeface="Arial" panose="020B0604020202020204" pitchFamily="34" charset="0"/>
              </a:rPr>
              <a:t>Disintegration of a heavy positive meson to give a secondary. The heavy tracks on the lefthand side are due to protons from the target. </a:t>
            </a:r>
            <a:endParaRPr lang="en-US" dirty="0">
              <a:latin typeface="Arial" panose="020B0604020202020204" pitchFamily="34" charset="0"/>
              <a:cs typeface="Arial" panose="020B0604020202020204" pitchFamily="34" charset="0"/>
            </a:endParaRPr>
          </a:p>
        </p:txBody>
      </p:sp>
      <p:sp>
        <p:nvSpPr>
          <p:cNvPr id="12" name="Title 1">
            <a:extLst>
              <a:ext uri="{FF2B5EF4-FFF2-40B4-BE49-F238E27FC236}">
                <a16:creationId xmlns:a16="http://schemas.microsoft.com/office/drawing/2014/main" id="{D7CF7B61-B9C7-EAC1-570B-C4D813CD504F}"/>
              </a:ext>
            </a:extLst>
          </p:cNvPr>
          <p:cNvSpPr txBox="1">
            <a:spLocks/>
          </p:cNvSpPr>
          <p:nvPr/>
        </p:nvSpPr>
        <p:spPr>
          <a:xfrm>
            <a:off x="133350" y="323850"/>
            <a:ext cx="11972925" cy="476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pPr>
              <a:lnSpc>
                <a:spcPts val="2400"/>
              </a:lnSpc>
            </a:pPr>
            <a:r>
              <a:rPr lang="en-US" sz="3000" b="1" dirty="0">
                <a:solidFill>
                  <a:srgbClr val="000000"/>
                </a:solidFill>
              </a:rPr>
              <a:t>Positive Mesons Produced by the 184-Inch Berkeley Cyclotron</a:t>
            </a:r>
          </a:p>
        </p:txBody>
      </p:sp>
    </p:spTree>
    <p:extLst>
      <p:ext uri="{BB962C8B-B14F-4D97-AF65-F5344CB8AC3E}">
        <p14:creationId xmlns:p14="http://schemas.microsoft.com/office/powerpoint/2010/main" val="663946453"/>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8400548-6993-42C8-E77E-D7195DDDCA6D}"/>
              </a:ext>
            </a:extLst>
          </p:cNvPr>
          <p:cNvSpPr>
            <a:spLocks noGrp="1"/>
          </p:cNvSpPr>
          <p:nvPr>
            <p:ph type="title"/>
          </p:nvPr>
        </p:nvSpPr>
        <p:spPr>
          <a:xfrm>
            <a:off x="0" y="2447393"/>
            <a:ext cx="5353050" cy="3566160"/>
          </a:xfrm>
        </p:spPr>
        <p:txBody>
          <a:bodyPr vert="horz" lIns="91440" tIns="45720" rIns="91440" bIns="45720" rtlCol="0" anchor="b">
            <a:normAutofit/>
          </a:bodyPr>
          <a:lstStyle/>
          <a:p>
            <a:pPr>
              <a:lnSpc>
                <a:spcPct val="130000"/>
              </a:lnSpc>
            </a:pPr>
            <a:r>
              <a:rPr lang="en-US" sz="3600" b="1" noProof="0" dirty="0"/>
              <a:t>Cover of the magazine Science News Letter</a:t>
            </a:r>
            <a:br>
              <a:rPr lang="en-US" sz="3600" b="1" noProof="0" dirty="0"/>
            </a:br>
            <a:r>
              <a:rPr lang="en-US" sz="3600" b="1" noProof="0" dirty="0"/>
              <a:t>March 1948</a:t>
            </a:r>
          </a:p>
        </p:txBody>
      </p:sp>
      <p:pic>
        <p:nvPicPr>
          <p:cNvPr id="7" name="Espaço Reservado para Conteúdo 6" descr="Texto&#10;&#10;Descrição gerada automaticamente com confiança baixa">
            <a:extLst>
              <a:ext uri="{FF2B5EF4-FFF2-40B4-BE49-F238E27FC236}">
                <a16:creationId xmlns:a16="http://schemas.microsoft.com/office/drawing/2014/main" id="{7A1641ED-4260-947D-A85D-9FA78AAAFC32}"/>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t="4819" r="-2" b="16668"/>
          <a:stretch/>
        </p:blipFill>
        <p:spPr>
          <a:xfrm>
            <a:off x="5313225" y="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
        <p:nvSpPr>
          <p:cNvPr id="4" name="Espaço Reservado para Número de Slide 3">
            <a:extLst>
              <a:ext uri="{FF2B5EF4-FFF2-40B4-BE49-F238E27FC236}">
                <a16:creationId xmlns:a16="http://schemas.microsoft.com/office/drawing/2014/main" id="{E3F92083-2714-2CAE-C180-39620CBC0F6A}"/>
              </a:ext>
            </a:extLst>
          </p:cNvPr>
          <p:cNvSpPr>
            <a:spLocks noGrp="1"/>
          </p:cNvSpPr>
          <p:nvPr>
            <p:ph type="sldNum" sz="quarter" idx="12"/>
          </p:nvPr>
        </p:nvSpPr>
        <p:spPr>
          <a:xfrm>
            <a:off x="11430000" y="6412912"/>
            <a:ext cx="762000" cy="365125"/>
          </a:xfrm>
        </p:spPr>
        <p:txBody>
          <a:bodyPr vert="horz" lIns="91440" tIns="45720" rIns="91440" bIns="45720" rtlCol="0" anchor="ctr">
            <a:noAutofit/>
          </a:bodyPr>
          <a:lstStyle/>
          <a:p>
            <a:pPr defTabSz="914400">
              <a:spcAft>
                <a:spcPts val="600"/>
              </a:spcAft>
              <a:defRPr/>
            </a:pPr>
            <a:fld id="{F0469B45-E903-4573-A216-0BD6694B90F6}" type="slidenum">
              <a:rPr lang="en-US" sz="2000" noProof="0">
                <a:latin typeface="Arial" panose="020B0604020202020204" pitchFamily="34" charset="0"/>
                <a:cs typeface="Arial" panose="020B0604020202020204" pitchFamily="34" charset="0"/>
              </a:rPr>
              <a:pPr defTabSz="914400">
                <a:spcAft>
                  <a:spcPts val="600"/>
                </a:spcAft>
                <a:defRPr/>
              </a:pPr>
              <a:t>63</a:t>
            </a:fld>
            <a:endParaRPr lang="en-US" sz="2000" noProof="0" dirty="0">
              <a:latin typeface="Arial" panose="020B0604020202020204" pitchFamily="34" charset="0"/>
              <a:cs typeface="Arial" panose="020B0604020202020204" pitchFamily="34" charset="0"/>
            </a:endParaRPr>
          </a:p>
        </p:txBody>
      </p:sp>
      <p:pic>
        <p:nvPicPr>
          <p:cNvPr id="3" name="Espaço Reservado para Conteúdo 6" descr="Foto em preto e branco de homem com arma na mão&#10;&#10;Descrição gerada automaticamente">
            <a:extLst>
              <a:ext uri="{FF2B5EF4-FFF2-40B4-BE49-F238E27FC236}">
                <a16:creationId xmlns:a16="http://schemas.microsoft.com/office/drawing/2014/main" id="{9470DF6E-B318-F539-F0C3-C6EA44032AA5}"/>
              </a:ext>
            </a:extLst>
          </p:cNvPr>
          <p:cNvPicPr>
            <a:picLocks noChangeAspect="1"/>
          </p:cNvPicPr>
          <p:nvPr/>
        </p:nvPicPr>
        <p:blipFill rotWithShape="1">
          <a:blip r:embed="rId3">
            <a:extLst>
              <a:ext uri="{28A0092B-C50C-407E-A947-70E740481C1C}">
                <a14:useLocalDpi xmlns:a14="http://schemas.microsoft.com/office/drawing/2010/main" val="0"/>
              </a:ext>
            </a:extLst>
          </a:blip>
          <a:srcRect l="8916" t="-681" r="5253" b="15979"/>
          <a:stretch/>
        </p:blipFill>
        <p:spPr>
          <a:xfrm>
            <a:off x="5701552" y="2138083"/>
            <a:ext cx="6091519" cy="4598895"/>
          </a:xfrm>
          <a:prstGeom prst="rect">
            <a:avLst/>
          </a:prstGeom>
        </p:spPr>
      </p:pic>
    </p:spTree>
    <p:extLst>
      <p:ext uri="{BB962C8B-B14F-4D97-AF65-F5344CB8AC3E}">
        <p14:creationId xmlns:p14="http://schemas.microsoft.com/office/powerpoint/2010/main" val="390520401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A30C5EA-EBFC-D2B4-DC45-3CEE20808190}"/>
              </a:ext>
            </a:extLst>
          </p:cNvPr>
          <p:cNvSpPr>
            <a:spLocks noGrp="1"/>
          </p:cNvSpPr>
          <p:nvPr>
            <p:ph type="title"/>
          </p:nvPr>
        </p:nvSpPr>
        <p:spPr/>
        <p:txBody>
          <a:bodyPr>
            <a:normAutofit/>
          </a:bodyPr>
          <a:lstStyle/>
          <a:p>
            <a:r>
              <a:rPr lang="en-US" sz="3600" b="1" noProof="0" dirty="0"/>
              <a:t>Still in 1949,... </a:t>
            </a:r>
          </a:p>
        </p:txBody>
      </p:sp>
      <p:sp>
        <p:nvSpPr>
          <p:cNvPr id="3" name="Espaço Reservado para Conteúdo 2">
            <a:extLst>
              <a:ext uri="{FF2B5EF4-FFF2-40B4-BE49-F238E27FC236}">
                <a16:creationId xmlns:a16="http://schemas.microsoft.com/office/drawing/2014/main" id="{277375DB-C3B8-49F6-E734-53ADB95258CB}"/>
              </a:ext>
            </a:extLst>
          </p:cNvPr>
          <p:cNvSpPr>
            <a:spLocks noGrp="1"/>
          </p:cNvSpPr>
          <p:nvPr>
            <p:ph idx="1"/>
          </p:nvPr>
        </p:nvSpPr>
        <p:spPr/>
        <p:txBody>
          <a:bodyPr>
            <a:normAutofit/>
          </a:bodyPr>
          <a:lstStyle/>
          <a:p>
            <a:pPr>
              <a:lnSpc>
                <a:spcPct val="130000"/>
              </a:lnSpc>
              <a:spcAft>
                <a:spcPts val="1800"/>
              </a:spcAft>
              <a:buSzPct val="150000"/>
            </a:pPr>
            <a:r>
              <a:rPr lang="en-US" sz="2200" noProof="0" dirty="0">
                <a:latin typeface="Arial" panose="020B0604020202020204" pitchFamily="34" charset="0"/>
                <a:cs typeface="Arial" panose="020B0604020202020204" pitchFamily="34" charset="0"/>
              </a:rPr>
              <a:t>Lattes also participated with </a:t>
            </a:r>
            <a:r>
              <a:rPr lang="en-US" sz="22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Edwin McMillan</a:t>
            </a:r>
            <a:r>
              <a:rPr lang="en-US" sz="2200" noProof="0" dirty="0">
                <a:latin typeface="Arial" panose="020B0604020202020204" pitchFamily="34" charset="0"/>
                <a:cs typeface="Arial" panose="020B0604020202020204" pitchFamily="34" charset="0"/>
              </a:rPr>
              <a:t> in the first observation of </a:t>
            </a:r>
            <a:r>
              <a:rPr lang="en-US" sz="22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pion photoproduction </a:t>
            </a:r>
            <a:r>
              <a:rPr lang="en-US" sz="2200" noProof="0" dirty="0">
                <a:latin typeface="Arial" panose="020B0604020202020204" pitchFamily="34" charset="0"/>
                <a:cs typeface="Arial" panose="020B0604020202020204" pitchFamily="34" charset="0"/>
              </a:rPr>
              <a:t>at the University of California synchrotron that accelerated electrons to 300 MeV. </a:t>
            </a:r>
          </a:p>
          <a:p>
            <a:pPr>
              <a:lnSpc>
                <a:spcPct val="130000"/>
              </a:lnSpc>
              <a:spcAft>
                <a:spcPts val="1800"/>
              </a:spcAft>
              <a:buSzPct val="150000"/>
            </a:pPr>
            <a:r>
              <a:rPr lang="en-US" sz="2200" noProof="0" dirty="0">
                <a:latin typeface="Arial" panose="020B0604020202020204" pitchFamily="34" charset="0"/>
                <a:cs typeface="Arial" panose="020B0604020202020204" pitchFamily="34" charset="0"/>
              </a:rPr>
              <a:t>Knowing what to look for, Lattes soon found dozens of traces of pions in the emulsions exposed to the gamma rays produced in the accelerator. </a:t>
            </a:r>
          </a:p>
          <a:p>
            <a:pPr>
              <a:lnSpc>
                <a:spcPct val="130000"/>
              </a:lnSpc>
              <a:spcAft>
                <a:spcPts val="1800"/>
              </a:spcAft>
              <a:buSzPct val="150000"/>
            </a:pPr>
            <a:r>
              <a:rPr lang="en-US" sz="2200" noProof="0" dirty="0">
                <a:latin typeface="Arial" panose="020B0604020202020204" pitchFamily="34" charset="0"/>
                <a:cs typeface="Arial" panose="020B0604020202020204" pitchFamily="34" charset="0"/>
              </a:rPr>
              <a:t>Unfortunately, this result was never published.</a:t>
            </a:r>
            <a:endParaRPr lang="en-US" sz="2200" noProof="0" dirty="0"/>
          </a:p>
        </p:txBody>
      </p:sp>
      <p:sp>
        <p:nvSpPr>
          <p:cNvPr id="5" name="Espaço Reservado para Número de Slide 4">
            <a:extLst>
              <a:ext uri="{FF2B5EF4-FFF2-40B4-BE49-F238E27FC236}">
                <a16:creationId xmlns:a16="http://schemas.microsoft.com/office/drawing/2014/main" id="{24928909-8765-881C-458B-56C54382B6F0}"/>
              </a:ext>
            </a:extLst>
          </p:cNvPr>
          <p:cNvSpPr>
            <a:spLocks noGrp="1"/>
          </p:cNvSpPr>
          <p:nvPr>
            <p:ph type="sldNum" sz="quarter" idx="12"/>
          </p:nvPr>
        </p:nvSpPr>
        <p:spPr>
          <a:xfrm>
            <a:off x="9353550" y="6337300"/>
            <a:ext cx="2743200" cy="365125"/>
          </a:xfrm>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64</a:t>
            </a:fld>
            <a:endParaRPr lang="en-US" sz="20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1406037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Genios de Brasil #8: Cesar Lattes, el físico agraviado por el Premio Nobel">
            <a:extLst>
              <a:ext uri="{FF2B5EF4-FFF2-40B4-BE49-F238E27FC236}">
                <a16:creationId xmlns:a16="http://schemas.microsoft.com/office/drawing/2014/main" id="{1A0F9824-9E09-463A-00C5-3AAD515D3CB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22794"/>
          <a:stretch/>
        </p:blipFill>
        <p:spPr bwMode="auto">
          <a:xfrm>
            <a:off x="7871567" y="153280"/>
            <a:ext cx="4320433" cy="6551440"/>
          </a:xfrm>
          <a:prstGeom prst="rect">
            <a:avLst/>
          </a:prstGeom>
          <a:noFill/>
          <a:extLst>
            <a:ext uri="{909E8E84-426E-40DD-AFC4-6F175D3DCCD1}">
              <a14:hiddenFill xmlns:a14="http://schemas.microsoft.com/office/drawing/2010/main">
                <a:solidFill>
                  <a:srgbClr val="FFFFFF"/>
                </a:solidFill>
              </a14:hiddenFill>
            </a:ext>
          </a:extLst>
        </p:spPr>
      </p:pic>
      <p:sp>
        <p:nvSpPr>
          <p:cNvPr id="3" name="Título 1">
            <a:extLst>
              <a:ext uri="{FF2B5EF4-FFF2-40B4-BE49-F238E27FC236}">
                <a16:creationId xmlns:a16="http://schemas.microsoft.com/office/drawing/2014/main" id="{74FACD72-5BD3-4986-CCF5-F2C87C4D2854}"/>
              </a:ext>
            </a:extLst>
          </p:cNvPr>
          <p:cNvSpPr>
            <a:spLocks noGrp="1"/>
          </p:cNvSpPr>
          <p:nvPr>
            <p:ph type="title"/>
          </p:nvPr>
        </p:nvSpPr>
        <p:spPr>
          <a:xfrm>
            <a:off x="565314" y="215278"/>
            <a:ext cx="10515600" cy="850933"/>
          </a:xfrm>
        </p:spPr>
        <p:txBody>
          <a:bodyPr>
            <a:normAutofit/>
          </a:bodyPr>
          <a:lstStyle/>
          <a:p>
            <a:r>
              <a:rPr lang="en-US" sz="3600" b="1" noProof="0" dirty="0"/>
              <a:t>His return to Brazil</a:t>
            </a:r>
          </a:p>
        </p:txBody>
      </p:sp>
      <p:sp>
        <p:nvSpPr>
          <p:cNvPr id="4" name="CaixaDeTexto 3">
            <a:extLst>
              <a:ext uri="{FF2B5EF4-FFF2-40B4-BE49-F238E27FC236}">
                <a16:creationId xmlns:a16="http://schemas.microsoft.com/office/drawing/2014/main" id="{C0563BE7-BD87-DB00-E18B-717631B057D4}"/>
              </a:ext>
            </a:extLst>
          </p:cNvPr>
          <p:cNvSpPr txBox="1"/>
          <p:nvPr/>
        </p:nvSpPr>
        <p:spPr>
          <a:xfrm>
            <a:off x="397005" y="1704318"/>
            <a:ext cx="6825006" cy="4523867"/>
          </a:xfrm>
          <a:prstGeom prst="rect">
            <a:avLst/>
          </a:prstGeom>
          <a:noFill/>
        </p:spPr>
        <p:txBody>
          <a:bodyPr wrap="square" rtlCol="0">
            <a:spAutoFit/>
          </a:bodyPr>
          <a:lstStyle/>
          <a:p>
            <a:pPr marL="179388" indent="-179388">
              <a:lnSpc>
                <a:spcPct val="120000"/>
              </a:lnSpc>
              <a:buFont typeface="Arial" panose="020B0604020202020204" pitchFamily="34" charset="0"/>
              <a:buChar char="•"/>
            </a:pPr>
            <a:r>
              <a:rPr lang="en-US" sz="2200" noProof="0" dirty="0">
                <a:latin typeface="Arial" panose="020B0604020202020204" pitchFamily="34" charset="0"/>
                <a:cs typeface="Arial" panose="020B0604020202020204" pitchFamily="34" charset="0"/>
              </a:rPr>
              <a:t>He became </a:t>
            </a:r>
            <a:r>
              <a:rPr lang="en-US" sz="22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 celebrity!</a:t>
            </a:r>
          </a:p>
          <a:p>
            <a:pPr marL="179388" indent="-179388">
              <a:lnSpc>
                <a:spcPct val="120000"/>
              </a:lnSpc>
              <a:buFont typeface="Arial" panose="020B0604020202020204" pitchFamily="34" charset="0"/>
              <a:buChar char="•"/>
            </a:pPr>
            <a:endParaRPr lang="en-US" sz="2200" dirty="0">
              <a:latin typeface="Arial" panose="020B0604020202020204" pitchFamily="34" charset="0"/>
              <a:cs typeface="Arial" panose="020B0604020202020204" pitchFamily="34" charset="0"/>
            </a:endParaRPr>
          </a:p>
          <a:p>
            <a:pPr marL="179388" indent="-179388">
              <a:lnSpc>
                <a:spcPct val="120000"/>
              </a:lnSpc>
              <a:buFont typeface="Arial" panose="020B0604020202020204" pitchFamily="34" charset="0"/>
              <a:buChar char="•"/>
            </a:pPr>
            <a:r>
              <a:rPr lang="en-US" sz="2200" noProof="0" dirty="0">
                <a:latin typeface="Arial" panose="020B0604020202020204" pitchFamily="34" charset="0"/>
                <a:cs typeface="Arial" panose="020B0604020202020204" pitchFamily="34" charset="0"/>
              </a:rPr>
              <a:t>He participated in the creation of the </a:t>
            </a:r>
            <a:r>
              <a:rPr lang="en-US" sz="22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Brazilian Center for Physics Research (CBPF) in Rio de Janeiro in 1949</a:t>
            </a:r>
            <a:r>
              <a:rPr lang="en-US" sz="2200" noProof="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en-US" sz="2200" noProof="0" dirty="0">
                <a:latin typeface="Arial" panose="020B0604020202020204" pitchFamily="34" charset="0"/>
                <a:cs typeface="Arial" panose="020B0604020202020204" pitchFamily="34" charset="0"/>
              </a:rPr>
              <a:t>and was its first scientific director until 1955.</a:t>
            </a:r>
          </a:p>
          <a:p>
            <a:pPr marL="179388" indent="-179388">
              <a:lnSpc>
                <a:spcPct val="120000"/>
              </a:lnSpc>
              <a:buFont typeface="Arial" panose="020B0604020202020204" pitchFamily="34" charset="0"/>
              <a:buChar char="•"/>
            </a:pPr>
            <a:endParaRPr lang="en-US" sz="2200" noProof="0" dirty="0">
              <a:latin typeface="Arial" panose="020B0604020202020204" pitchFamily="34" charset="0"/>
              <a:cs typeface="Arial" panose="020B0604020202020204" pitchFamily="34" charset="0"/>
            </a:endParaRPr>
          </a:p>
          <a:p>
            <a:pPr marL="179388" indent="-179388">
              <a:lnSpc>
                <a:spcPct val="120000"/>
              </a:lnSpc>
              <a:buFont typeface="Arial" panose="020B0604020202020204" pitchFamily="34" charset="0"/>
              <a:buChar char="•"/>
            </a:pPr>
            <a:r>
              <a:rPr lang="en-US" sz="2200" noProof="0" dirty="0">
                <a:latin typeface="Arial" panose="020B0604020202020204" pitchFamily="34" charset="0"/>
                <a:cs typeface="Arial" panose="020B0604020202020204" pitchFamily="34" charset="0"/>
              </a:rPr>
              <a:t>In the early 1950s, the CBPF had the necessary instrumentation for Lattes to create a research group dedicated to cosmic rays. When necessary, the instruments were taken to Mount Chacaltaya.</a:t>
            </a:r>
          </a:p>
        </p:txBody>
      </p:sp>
      <p:sp>
        <p:nvSpPr>
          <p:cNvPr id="5" name="Espaço Reservado para Número de Slide 3">
            <a:extLst>
              <a:ext uri="{FF2B5EF4-FFF2-40B4-BE49-F238E27FC236}">
                <a16:creationId xmlns:a16="http://schemas.microsoft.com/office/drawing/2014/main" id="{F2EA355E-5874-A1FB-6333-E375DA6AF6C5}"/>
              </a:ext>
            </a:extLst>
          </p:cNvPr>
          <p:cNvSpPr txBox="1">
            <a:spLocks/>
          </p:cNvSpPr>
          <p:nvPr/>
        </p:nvSpPr>
        <p:spPr>
          <a:xfrm>
            <a:off x="9448800" y="628332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75B0EAF-6668-47E7-816C-F7F826BDF113}" type="slidenum">
              <a:rPr lang="en-US" sz="2000" noProof="0" smtClean="0">
                <a:solidFill>
                  <a:schemeClr val="bg1"/>
                </a:solidFill>
                <a:latin typeface="Arial" panose="020B0604020202020204" pitchFamily="34" charset="0"/>
                <a:cs typeface="Arial" panose="020B0604020202020204" pitchFamily="34" charset="0"/>
              </a:rPr>
              <a:pPr/>
              <a:t>65</a:t>
            </a:fld>
            <a:endParaRPr lang="en-US" sz="2000" noProof="0" dirty="0">
              <a:solidFill>
                <a:schemeClr val="bg1"/>
              </a:solidFill>
              <a:latin typeface="Arial" panose="020B0604020202020204" pitchFamily="34" charset="0"/>
              <a:cs typeface="Arial" panose="020B0604020202020204" pitchFamily="34" charset="0"/>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3" name="Rectangle 52">
            <a:extLst>
              <a:ext uri="{FF2B5EF4-FFF2-40B4-BE49-F238E27FC236}">
                <a16:creationId xmlns:a16="http://schemas.microsoft.com/office/drawing/2014/main" id="{59653884-08CE-4579-8A80-F00D55BF07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pic>
        <p:nvPicPr>
          <p:cNvPr id="7" name="Picture 2" descr="chac4">
            <a:extLst>
              <a:ext uri="{FF2B5EF4-FFF2-40B4-BE49-F238E27FC236}">
                <a16:creationId xmlns:a16="http://schemas.microsoft.com/office/drawing/2014/main" id="{8C3B3128-9335-0CF9-B5F8-817BC1C88DE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4637" r="2" b="1199"/>
          <a:stretch/>
        </p:blipFill>
        <p:spPr bwMode="auto">
          <a:xfrm>
            <a:off x="20" y="-1"/>
            <a:ext cx="3936404" cy="630936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useBgFill="1">
        <p:nvSpPr>
          <p:cNvPr id="55" name="Rectangle 54">
            <a:extLst>
              <a:ext uri="{FF2B5EF4-FFF2-40B4-BE49-F238E27FC236}">
                <a16:creationId xmlns:a16="http://schemas.microsoft.com/office/drawing/2014/main" id="{720D4FAC-7B9A-4A4F-8E53-071522870B7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3078" y="201352"/>
            <a:ext cx="7568588" cy="2093976"/>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7" name="Rectangle 56">
            <a:extLst>
              <a:ext uri="{FF2B5EF4-FFF2-40B4-BE49-F238E27FC236}">
                <a16:creationId xmlns:a16="http://schemas.microsoft.com/office/drawing/2014/main" id="{EDD2A13B-608C-4BE1-AC1F-62B2DAF76B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55702" y="897487"/>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59" name="Rectangle 58">
            <a:extLst>
              <a:ext uri="{FF2B5EF4-FFF2-40B4-BE49-F238E27FC236}">
                <a16:creationId xmlns:a16="http://schemas.microsoft.com/office/drawing/2014/main" id="{977038ED-F717-467A-8D75-D8441BB926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854550" y="1239196"/>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8" name="Picture 2" descr="A03">
            <a:extLst>
              <a:ext uri="{FF2B5EF4-FFF2-40B4-BE49-F238E27FC236}">
                <a16:creationId xmlns:a16="http://schemas.microsoft.com/office/drawing/2014/main" id="{57004C34-EDBF-A996-3CA0-2601540F5D8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6031" r="7082" b="2"/>
          <a:stretch/>
        </p:blipFill>
        <p:spPr bwMode="auto">
          <a:xfrm>
            <a:off x="4155702" y="2573434"/>
            <a:ext cx="3922776" cy="373592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descr="Imagem em preto e branco de mulher em pé&#10;&#10;Descrição gerada automaticamente com confiança baixa">
            <a:extLst>
              <a:ext uri="{FF2B5EF4-FFF2-40B4-BE49-F238E27FC236}">
                <a16:creationId xmlns:a16="http://schemas.microsoft.com/office/drawing/2014/main" id="{1A27321F-E2C9-4EEF-677A-BF66DACB1BC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7656" r="21101" b="2"/>
          <a:stretch/>
        </p:blipFill>
        <p:spPr bwMode="auto">
          <a:xfrm>
            <a:off x="8290932" y="2560123"/>
            <a:ext cx="3901068" cy="3749236"/>
          </a:xfrm>
          <a:prstGeom prst="rect">
            <a:avLst/>
          </a:prstGeom>
          <a:noFill/>
          <a:extLst>
            <a:ext uri="{909E8E84-426E-40DD-AFC4-6F175D3DCCD1}">
              <a14:hiddenFill xmlns:a14="http://schemas.microsoft.com/office/drawing/2010/main">
                <a:solidFill>
                  <a:srgbClr val="FFFFFF"/>
                </a:solidFill>
              </a14:hiddenFill>
            </a:ext>
          </a:extLst>
        </p:spPr>
      </p:pic>
      <p:sp>
        <p:nvSpPr>
          <p:cNvPr id="4" name="Espaço Reservado para Número de Slide 3">
            <a:extLst>
              <a:ext uri="{FF2B5EF4-FFF2-40B4-BE49-F238E27FC236}">
                <a16:creationId xmlns:a16="http://schemas.microsoft.com/office/drawing/2014/main" id="{673ECEAC-D551-990B-5B55-9CF535E1836E}"/>
              </a:ext>
            </a:extLst>
          </p:cNvPr>
          <p:cNvSpPr>
            <a:spLocks noGrp="1"/>
          </p:cNvSpPr>
          <p:nvPr>
            <p:ph type="sldNum" sz="quarter" idx="12"/>
          </p:nvPr>
        </p:nvSpPr>
        <p:spPr>
          <a:xfrm>
            <a:off x="9448800" y="6492875"/>
            <a:ext cx="2743200" cy="365125"/>
          </a:xfrm>
        </p:spPr>
        <p:txBody>
          <a:bodyPr>
            <a:noAutofit/>
          </a:bodyPr>
          <a:lstStyle/>
          <a:p>
            <a:pPr>
              <a:spcAft>
                <a:spcPts val="600"/>
              </a:spcAft>
            </a:pPr>
            <a:fld id="{F0469B45-E903-4573-A216-0BD6694B90F6}" type="slidenum">
              <a:rPr lang="en-US" sz="2000" noProof="0" smtClean="0">
                <a:latin typeface="Arial" panose="020B0604020202020204" pitchFamily="34" charset="0"/>
                <a:cs typeface="Arial" panose="020B0604020202020204" pitchFamily="34" charset="0"/>
              </a:rPr>
              <a:pPr>
                <a:spcAft>
                  <a:spcPts val="600"/>
                </a:spcAft>
              </a:pPr>
              <a:t>66</a:t>
            </a:fld>
            <a:endParaRPr lang="en-US" sz="2000" noProof="0" dirty="0">
              <a:latin typeface="Arial" panose="020B0604020202020204" pitchFamily="34" charset="0"/>
              <a:cs typeface="Arial" panose="020B0604020202020204" pitchFamily="34" charset="0"/>
            </a:endParaRPr>
          </a:p>
        </p:txBody>
      </p:sp>
      <p:sp>
        <p:nvSpPr>
          <p:cNvPr id="3" name="Espaço Reservado para Conteúdo 2">
            <a:extLst>
              <a:ext uri="{FF2B5EF4-FFF2-40B4-BE49-F238E27FC236}">
                <a16:creationId xmlns:a16="http://schemas.microsoft.com/office/drawing/2014/main" id="{5891948A-CF78-0952-4589-CDD1541865A5}"/>
              </a:ext>
            </a:extLst>
          </p:cNvPr>
          <p:cNvSpPr>
            <a:spLocks noGrp="1"/>
          </p:cNvSpPr>
          <p:nvPr>
            <p:ph idx="1"/>
          </p:nvPr>
        </p:nvSpPr>
        <p:spPr>
          <a:xfrm>
            <a:off x="4355184" y="358502"/>
            <a:ext cx="7400041" cy="1609344"/>
          </a:xfrm>
          <a:solidFill>
            <a:schemeClr val="bg1"/>
          </a:solidFill>
        </p:spPr>
        <p:txBody>
          <a:bodyPr anchor="ctr">
            <a:normAutofit/>
          </a:bodyPr>
          <a:lstStyle/>
          <a:p>
            <a:pPr marL="0" indent="0" algn="ctr">
              <a:buNone/>
            </a:pPr>
            <a:r>
              <a:rPr lang="en-US" sz="3600" b="1" noProof="0" dirty="0">
                <a:latin typeface="Arial" panose="020B0604020202020204" pitchFamily="34" charset="0"/>
                <a:cs typeface="Arial" panose="020B0604020202020204" pitchFamily="34" charset="0"/>
              </a:rPr>
              <a:t>Lattes in Bolivia in the 1950s</a:t>
            </a:r>
          </a:p>
        </p:txBody>
      </p:sp>
    </p:spTree>
    <p:extLst>
      <p:ext uri="{BB962C8B-B14F-4D97-AF65-F5344CB8AC3E}">
        <p14:creationId xmlns:p14="http://schemas.microsoft.com/office/powerpoint/2010/main" val="64387931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ítulo 1">
            <a:extLst>
              <a:ext uri="{FF2B5EF4-FFF2-40B4-BE49-F238E27FC236}">
                <a16:creationId xmlns:a16="http://schemas.microsoft.com/office/drawing/2014/main" id="{2D556F14-132A-210D-4286-253868EA963A}"/>
              </a:ext>
            </a:extLst>
          </p:cNvPr>
          <p:cNvSpPr>
            <a:spLocks noGrp="1"/>
          </p:cNvSpPr>
          <p:nvPr>
            <p:ph type="title"/>
          </p:nvPr>
        </p:nvSpPr>
        <p:spPr>
          <a:xfrm>
            <a:off x="361950" y="325369"/>
            <a:ext cx="4838700" cy="1956841"/>
          </a:xfrm>
        </p:spPr>
        <p:txBody>
          <a:bodyPr anchor="b">
            <a:normAutofit fontScale="90000"/>
          </a:bodyPr>
          <a:lstStyle/>
          <a:p>
            <a:br>
              <a:rPr lang="en-US" sz="3600" b="1" noProof="0" dirty="0"/>
            </a:br>
            <a:br>
              <a:rPr lang="en-US" sz="3600" b="1" noProof="0" dirty="0"/>
            </a:br>
            <a:br>
              <a:rPr lang="en-US" sz="3600" b="1" noProof="0" dirty="0"/>
            </a:br>
            <a:r>
              <a:rPr lang="en-US" sz="3600" b="1" noProof="0" dirty="0"/>
              <a:t>Creation of CBPF (1949)</a:t>
            </a:r>
            <a:br>
              <a:rPr lang="en-US" sz="3600" b="1" noProof="0" dirty="0"/>
            </a:br>
            <a:br>
              <a:rPr lang="en-US" sz="3600" b="1" noProof="0" dirty="0"/>
            </a:br>
            <a:endParaRPr lang="en-US" sz="3600" b="1" noProof="0" dirty="0"/>
          </a:p>
        </p:txBody>
      </p:sp>
      <p:sp>
        <p:nvSpPr>
          <p:cNvPr id="103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pic>
        <p:nvPicPr>
          <p:cNvPr id="1026" name="Picture 2" descr="XIV Escola do CBPF – CBPF – Centro Brasileiro de Pesquisas Físicas">
            <a:extLst>
              <a:ext uri="{FF2B5EF4-FFF2-40B4-BE49-F238E27FC236}">
                <a16:creationId xmlns:a16="http://schemas.microsoft.com/office/drawing/2014/main" id="{3336300E-4B5B-AB81-B978-6126CC3D95B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21512" r="3261"/>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
        <p:nvSpPr>
          <p:cNvPr id="4" name="Espaço Reservado para Número de Slide 3">
            <a:extLst>
              <a:ext uri="{FF2B5EF4-FFF2-40B4-BE49-F238E27FC236}">
                <a16:creationId xmlns:a16="http://schemas.microsoft.com/office/drawing/2014/main" id="{D454ECBF-6F47-B2F7-B6A3-FB21BDA2618C}"/>
              </a:ext>
            </a:extLst>
          </p:cNvPr>
          <p:cNvSpPr>
            <a:spLocks noGrp="1"/>
          </p:cNvSpPr>
          <p:nvPr>
            <p:ph type="sldNum" sz="quarter" idx="12"/>
          </p:nvPr>
        </p:nvSpPr>
        <p:spPr>
          <a:xfrm>
            <a:off x="11277600" y="6422338"/>
            <a:ext cx="914400" cy="365125"/>
          </a:xfrm>
        </p:spPr>
        <p:txBody>
          <a:bodyPr>
            <a:noAutofit/>
          </a:bodyPr>
          <a:lstStyle/>
          <a:p>
            <a:pPr>
              <a:spcAft>
                <a:spcPts val="600"/>
              </a:spcAft>
            </a:pPr>
            <a:fld id="{F0469B45-E903-4573-A216-0BD6694B90F6}" type="slidenum">
              <a:rPr lang="en-US" sz="2000" noProof="0" smtClean="0">
                <a:solidFill>
                  <a:srgbClr val="FFFFFF"/>
                </a:solidFill>
                <a:latin typeface="Arial" panose="020B0604020202020204" pitchFamily="34" charset="0"/>
                <a:cs typeface="Arial" panose="020B0604020202020204" pitchFamily="34" charset="0"/>
              </a:rPr>
              <a:pPr>
                <a:spcAft>
                  <a:spcPts val="600"/>
                </a:spcAft>
              </a:pPr>
              <a:t>67</a:t>
            </a:fld>
            <a:endParaRPr lang="en-US" sz="2000" noProof="0" dirty="0">
              <a:solidFill>
                <a:srgbClr val="FFFFFF"/>
              </a:solidFill>
              <a:latin typeface="Arial" panose="020B0604020202020204" pitchFamily="34" charset="0"/>
              <a:cs typeface="Arial" panose="020B0604020202020204" pitchFamily="34" charset="0"/>
            </a:endParaRPr>
          </a:p>
        </p:txBody>
      </p:sp>
      <p:sp>
        <p:nvSpPr>
          <p:cNvPr id="6" name="Espaço Reservado para Conteúdo 5">
            <a:extLst>
              <a:ext uri="{FF2B5EF4-FFF2-40B4-BE49-F238E27FC236}">
                <a16:creationId xmlns:a16="http://schemas.microsoft.com/office/drawing/2014/main" id="{2F0F8862-13EE-93EE-74AA-3AE9B5DCEA65}"/>
              </a:ext>
            </a:extLst>
          </p:cNvPr>
          <p:cNvSpPr txBox="1">
            <a:spLocks noGrp="1"/>
          </p:cNvSpPr>
          <p:nvPr>
            <p:ph idx="1"/>
          </p:nvPr>
        </p:nvSpPr>
        <p:spPr>
          <a:xfrm>
            <a:off x="421081" y="3429000"/>
            <a:ext cx="4812400" cy="2790825"/>
          </a:xfrm>
          <a:prstGeom prst="rect">
            <a:avLst/>
          </a:prstGeom>
        </p:spPr>
        <p:txBody>
          <a:bodyPr vert="horz" lIns="91440" tIns="45720" rIns="91440" bIns="45720" rtlCol="0">
            <a:normAutofit fontScale="70000" lnSpcReduction="20000"/>
          </a:bodyPr>
          <a:lstStyle/>
          <a:p>
            <a:pPr marL="0" indent="0" defTabSz="914400">
              <a:lnSpc>
                <a:spcPct val="120000"/>
              </a:lnSpc>
              <a:spcAft>
                <a:spcPts val="600"/>
              </a:spcAft>
              <a:buNone/>
            </a:pPr>
            <a:r>
              <a:rPr lang="en-US" sz="3200" noProof="0" dirty="0">
                <a:latin typeface="Arial" panose="020B0604020202020204" pitchFamily="34" charset="0"/>
                <a:cs typeface="Arial" panose="020B0604020202020204" pitchFamily="34" charset="0"/>
              </a:rPr>
              <a:t>Lattes participated in the creation </a:t>
            </a:r>
          </a:p>
          <a:p>
            <a:pPr marL="0" indent="0" defTabSz="914400">
              <a:lnSpc>
                <a:spcPct val="120000"/>
              </a:lnSpc>
              <a:spcAft>
                <a:spcPts val="600"/>
              </a:spcAft>
              <a:buNone/>
            </a:pPr>
            <a:r>
              <a:rPr lang="en-US" sz="3200" noProof="0" dirty="0">
                <a:latin typeface="Arial" panose="020B0604020202020204" pitchFamily="34" charset="0"/>
                <a:cs typeface="Arial" panose="020B0604020202020204" pitchFamily="34" charset="0"/>
              </a:rPr>
              <a:t>of the </a:t>
            </a:r>
            <a:r>
              <a:rPr lang="en-US" sz="3200" b="1" noProof="0" dirty="0">
                <a:latin typeface="Arial" panose="020B0604020202020204" pitchFamily="34" charset="0"/>
                <a:cs typeface="Arial" panose="020B0604020202020204" pitchFamily="34" charset="0"/>
              </a:rPr>
              <a:t>Centro Brasileiro de</a:t>
            </a:r>
          </a:p>
          <a:p>
            <a:pPr marL="0" indent="0" defTabSz="914400">
              <a:lnSpc>
                <a:spcPct val="120000"/>
              </a:lnSpc>
              <a:spcAft>
                <a:spcPts val="600"/>
              </a:spcAft>
              <a:buNone/>
            </a:pPr>
            <a:r>
              <a:rPr lang="en-US" sz="3200" b="1" noProof="0" dirty="0">
                <a:latin typeface="Arial" panose="020B0604020202020204" pitchFamily="34" charset="0"/>
                <a:cs typeface="Arial" panose="020B0604020202020204" pitchFamily="34" charset="0"/>
              </a:rPr>
              <a:t> Pesquisas Físicas (CBPF).</a:t>
            </a:r>
          </a:p>
          <a:p>
            <a:pPr marL="0" indent="0" defTabSz="914400">
              <a:lnSpc>
                <a:spcPct val="90000"/>
              </a:lnSpc>
              <a:spcAft>
                <a:spcPts val="600"/>
              </a:spcAft>
              <a:buNone/>
            </a:pPr>
            <a:endParaRPr lang="en-US" sz="2800" b="1" noProof="0" dirty="0">
              <a:latin typeface="Arial" panose="020B0604020202020204" pitchFamily="34" charset="0"/>
              <a:cs typeface="Arial" panose="020B0604020202020204" pitchFamily="34" charset="0"/>
            </a:endParaRPr>
          </a:p>
          <a:p>
            <a:pPr marL="0" indent="0" defTabSz="914400">
              <a:lnSpc>
                <a:spcPct val="90000"/>
              </a:lnSpc>
              <a:spcAft>
                <a:spcPts val="600"/>
              </a:spcAft>
              <a:buNone/>
            </a:pPr>
            <a:r>
              <a:rPr lang="en-US" b="1" noProof="0" dirty="0">
                <a:latin typeface="Arial" panose="020B0604020202020204" pitchFamily="34" charset="0"/>
                <a:cs typeface="Arial" panose="020B0604020202020204" pitchFamily="34" charset="0"/>
              </a:rPr>
              <a:t>(This photo is from nowadays, sorry !)</a:t>
            </a:r>
            <a:endParaRPr lang="en-US" sz="2800" noProof="0" dirty="0">
              <a:latin typeface="Arial" panose="020B0604020202020204" pitchFamily="34" charset="0"/>
              <a:cs typeface="Arial" panose="020B0604020202020204" pitchFamily="34" charset="0"/>
            </a:endParaRPr>
          </a:p>
          <a:p>
            <a:pPr indent="-228600" defTabSz="914400">
              <a:lnSpc>
                <a:spcPct val="90000"/>
              </a:lnSpc>
              <a:spcAft>
                <a:spcPts val="600"/>
              </a:spcAft>
              <a:buFont typeface="Arial" panose="020B0604020202020204" pitchFamily="34" charset="0"/>
              <a:buChar char="•"/>
            </a:pPr>
            <a:endParaRPr lang="en-US" sz="2200" noProof="0" dirty="0"/>
          </a:p>
        </p:txBody>
      </p:sp>
    </p:spTree>
    <p:extLst>
      <p:ext uri="{BB962C8B-B14F-4D97-AF65-F5344CB8AC3E}">
        <p14:creationId xmlns:p14="http://schemas.microsoft.com/office/powerpoint/2010/main" val="282653405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614" name="Rectangle 25613">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pic>
        <p:nvPicPr>
          <p:cNvPr id="25602" name="Picture 2" descr="CNPq">
            <a:extLst>
              <a:ext uri="{FF2B5EF4-FFF2-40B4-BE49-F238E27FC236}">
                <a16:creationId xmlns:a16="http://schemas.microsoft.com/office/drawing/2014/main" id="{70F6BE56-6892-484A-282D-84B1B35A7DE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r="3416" b="-1"/>
          <a:stretch/>
        </p:blipFill>
        <p:spPr bwMode="auto">
          <a:xfrm>
            <a:off x="2522358" y="10"/>
            <a:ext cx="9669642" cy="685799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16" name="Rectangle 25615">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ítulo 1">
            <a:extLst>
              <a:ext uri="{FF2B5EF4-FFF2-40B4-BE49-F238E27FC236}">
                <a16:creationId xmlns:a16="http://schemas.microsoft.com/office/drawing/2014/main" id="{F545CEB4-67B4-A660-A381-98B261E0D3C1}"/>
              </a:ext>
            </a:extLst>
          </p:cNvPr>
          <p:cNvSpPr>
            <a:spLocks noGrp="1"/>
          </p:cNvSpPr>
          <p:nvPr>
            <p:ph type="title"/>
          </p:nvPr>
        </p:nvSpPr>
        <p:spPr>
          <a:xfrm>
            <a:off x="311086" y="365125"/>
            <a:ext cx="4279768" cy="1899912"/>
          </a:xfrm>
        </p:spPr>
        <p:txBody>
          <a:bodyPr vert="horz" lIns="91440" tIns="45720" rIns="91440" bIns="45720" rtlCol="0" anchor="ctr">
            <a:noAutofit/>
          </a:bodyPr>
          <a:lstStyle/>
          <a:p>
            <a:r>
              <a:rPr lang="en-US" sz="3600" b="1" noProof="0" dirty="0"/>
              <a:t>Creation of the National Research Council  (CNPq)  in 1951</a:t>
            </a:r>
          </a:p>
        </p:txBody>
      </p:sp>
      <p:sp>
        <p:nvSpPr>
          <p:cNvPr id="4" name="CaixaDeTexto 3">
            <a:extLst>
              <a:ext uri="{FF2B5EF4-FFF2-40B4-BE49-F238E27FC236}">
                <a16:creationId xmlns:a16="http://schemas.microsoft.com/office/drawing/2014/main" id="{69C610C6-104C-E3AB-4FCB-F650A7F37092}"/>
              </a:ext>
            </a:extLst>
          </p:cNvPr>
          <p:cNvSpPr txBox="1"/>
          <p:nvPr/>
        </p:nvSpPr>
        <p:spPr>
          <a:xfrm>
            <a:off x="130629" y="4495229"/>
            <a:ext cx="4267199" cy="2108771"/>
          </a:xfrm>
          <a:prstGeom prst="rect">
            <a:avLst/>
          </a:prstGeom>
        </p:spPr>
        <p:txBody>
          <a:bodyPr vert="horz" lIns="91440" tIns="45720" rIns="91440" bIns="45720" rtlCol="0">
            <a:normAutofit/>
          </a:bodyPr>
          <a:lstStyle/>
          <a:p>
            <a:pPr defTabSz="914400">
              <a:lnSpc>
                <a:spcPct val="90000"/>
              </a:lnSpc>
              <a:spcAft>
                <a:spcPts val="600"/>
              </a:spcAft>
            </a:pPr>
            <a:r>
              <a:rPr lang="en-US" sz="2400" noProof="0" dirty="0">
                <a:latin typeface="Arial" panose="020B0604020202020204" pitchFamily="34" charset="0"/>
                <a:cs typeface="Arial" panose="020B0604020202020204" pitchFamily="34" charset="0"/>
              </a:rPr>
              <a:t>Lattes also participated in the creation of the National Research Council (CNPq), today the National Council for Scientific and Technological Development.</a:t>
            </a:r>
          </a:p>
        </p:txBody>
      </p:sp>
      <p:sp>
        <p:nvSpPr>
          <p:cNvPr id="5" name="Espaço Reservado para Número de Slide 3">
            <a:extLst>
              <a:ext uri="{FF2B5EF4-FFF2-40B4-BE49-F238E27FC236}">
                <a16:creationId xmlns:a16="http://schemas.microsoft.com/office/drawing/2014/main" id="{E175744E-ED1A-4F62-7828-004C2B5F3863}"/>
              </a:ext>
            </a:extLst>
          </p:cNvPr>
          <p:cNvSpPr txBox="1">
            <a:spLocks/>
          </p:cNvSpPr>
          <p:nvPr/>
        </p:nvSpPr>
        <p:spPr>
          <a:xfrm>
            <a:off x="9448800" y="649287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spcAft>
                <a:spcPts val="600"/>
              </a:spcAft>
            </a:pPr>
            <a:fld id="{575B0EAF-6668-47E7-816C-F7F826BDF113}" type="slidenum">
              <a:rPr lang="en-US" sz="2000" noProof="0" smtClean="0">
                <a:solidFill>
                  <a:schemeClr val="tx1"/>
                </a:solidFill>
                <a:latin typeface="Arial" panose="020B0604020202020204" pitchFamily="34" charset="0"/>
                <a:cs typeface="Arial" panose="020B0604020202020204" pitchFamily="34" charset="0"/>
              </a:rPr>
              <a:pPr>
                <a:spcAft>
                  <a:spcPts val="600"/>
                </a:spcAft>
              </a:pPr>
              <a:t>68</a:t>
            </a:fld>
            <a:endParaRPr lang="en-US" sz="2000" noProof="0" dirty="0">
              <a:solidFill>
                <a:schemeClr val="tx1"/>
              </a:solidFill>
              <a:latin typeface="Arial" panose="020B0604020202020204" pitchFamily="34" charset="0"/>
              <a:cs typeface="Arial" panose="020B0604020202020204" pitchFamily="34" charset="0"/>
            </a:endParaRPr>
          </a:p>
        </p:txBody>
      </p:sp>
      <p:sp>
        <p:nvSpPr>
          <p:cNvPr id="6" name="Elipse 5">
            <a:extLst>
              <a:ext uri="{FF2B5EF4-FFF2-40B4-BE49-F238E27FC236}">
                <a16:creationId xmlns:a16="http://schemas.microsoft.com/office/drawing/2014/main" id="{D1D47994-B7E2-101E-795C-18D159FF7EA3}"/>
              </a:ext>
            </a:extLst>
          </p:cNvPr>
          <p:cNvSpPr/>
          <p:nvPr/>
        </p:nvSpPr>
        <p:spPr>
          <a:xfrm>
            <a:off x="10521886" y="3168976"/>
            <a:ext cx="108000" cy="108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Tree>
    <p:extLst>
      <p:ext uri="{BB962C8B-B14F-4D97-AF65-F5344CB8AC3E}">
        <p14:creationId xmlns:p14="http://schemas.microsoft.com/office/powerpoint/2010/main" val="4263386448"/>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05F16F-57D9-987E-233F-15976D176F92}"/>
              </a:ext>
            </a:extLst>
          </p:cNvPr>
          <p:cNvSpPr>
            <a:spLocks noGrp="1"/>
          </p:cNvSpPr>
          <p:nvPr>
            <p:ph type="title"/>
          </p:nvPr>
        </p:nvSpPr>
        <p:spPr>
          <a:xfrm>
            <a:off x="404567" y="223723"/>
            <a:ext cx="10515600" cy="1101725"/>
          </a:xfrm>
        </p:spPr>
        <p:txBody>
          <a:bodyPr>
            <a:normAutofit/>
          </a:bodyPr>
          <a:lstStyle/>
          <a:p>
            <a:r>
              <a:rPr lang="en-US" sz="3600" b="1" noProof="0" dirty="0"/>
              <a:t>Lattes in the 1950s</a:t>
            </a:r>
          </a:p>
        </p:txBody>
      </p:sp>
      <p:sp>
        <p:nvSpPr>
          <p:cNvPr id="3" name="Espaço Reservado para Conteúdo 2">
            <a:extLst>
              <a:ext uri="{FF2B5EF4-FFF2-40B4-BE49-F238E27FC236}">
                <a16:creationId xmlns:a16="http://schemas.microsoft.com/office/drawing/2014/main" id="{E804D216-FF34-FFAA-3C2D-C339ED1CF8DE}"/>
              </a:ext>
            </a:extLst>
          </p:cNvPr>
          <p:cNvSpPr>
            <a:spLocks noGrp="1"/>
          </p:cNvSpPr>
          <p:nvPr>
            <p:ph idx="1"/>
          </p:nvPr>
        </p:nvSpPr>
        <p:spPr>
          <a:xfrm>
            <a:off x="689335" y="1429699"/>
            <a:ext cx="10813330" cy="5121930"/>
          </a:xfrm>
        </p:spPr>
        <p:txBody>
          <a:bodyPr>
            <a:normAutofit fontScale="85000" lnSpcReduction="20000"/>
          </a:bodyPr>
          <a:lstStyle/>
          <a:p>
            <a:pPr>
              <a:lnSpc>
                <a:spcPct val="130000"/>
              </a:lnSpc>
              <a:spcBef>
                <a:spcPts val="1500"/>
              </a:spcBef>
              <a:buSzPct val="150000"/>
            </a:pPr>
            <a:r>
              <a:rPr lang="en-US" sz="2600" b="0" i="0" u="none" strike="noStrike" baseline="0" noProof="0" dirty="0">
                <a:latin typeface="Arial" panose="020B0604020202020204" pitchFamily="34" charset="0"/>
                <a:cs typeface="Arial" panose="020B0604020202020204" pitchFamily="34" charset="0"/>
              </a:rPr>
              <a:t>Between 1955 and 1956, Lattes spent a sabbatical year in the United States, initially as an associate researcher at the Enrico Fermi Institute for Nuclear Studies at the </a:t>
            </a:r>
            <a:r>
              <a:rPr lang="en-US" sz="2600" b="0" i="0" u="none" strike="noStrike" baseline="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University of Chicago </a:t>
            </a:r>
            <a:r>
              <a:rPr lang="en-US" sz="2600" b="0" i="0" u="none" strike="noStrike" baseline="0" noProof="0" dirty="0">
                <a:latin typeface="Arial" panose="020B0604020202020204" pitchFamily="34" charset="0"/>
                <a:cs typeface="Arial" panose="020B0604020202020204" pitchFamily="34" charset="0"/>
              </a:rPr>
              <a:t>and later at the </a:t>
            </a:r>
            <a:r>
              <a:rPr lang="en-US" sz="2600" b="0" i="0" u="none" strike="noStrike" baseline="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University of Minnesota. </a:t>
            </a:r>
            <a:r>
              <a:rPr lang="en-US" sz="2600" b="0" i="0" u="none" strike="noStrike" baseline="0" noProof="0" dirty="0">
                <a:latin typeface="Arial" panose="020B0604020202020204" pitchFamily="34" charset="0"/>
                <a:cs typeface="Arial" panose="020B0604020202020204" pitchFamily="34" charset="0"/>
              </a:rPr>
              <a:t>He participated in studies on the decay of pions produced by interactions with high-energy cosmic rays. </a:t>
            </a:r>
          </a:p>
          <a:p>
            <a:pPr>
              <a:lnSpc>
                <a:spcPct val="130000"/>
              </a:lnSpc>
              <a:spcBef>
                <a:spcPts val="1500"/>
              </a:spcBef>
              <a:buSzPct val="150000"/>
            </a:pPr>
            <a:r>
              <a:rPr lang="en-US" sz="2600" b="0" i="0" u="none" strike="noStrike" baseline="0" noProof="0" dirty="0">
                <a:latin typeface="Arial" panose="020B0604020202020204" pitchFamily="34" charset="0"/>
                <a:cs typeface="Arial" panose="020B0604020202020204" pitchFamily="34" charset="0"/>
              </a:rPr>
              <a:t>During this time, he participated in the </a:t>
            </a:r>
            <a:r>
              <a:rPr lang="en-US" sz="2600" b="0" i="0" u="none" strike="noStrike" baseline="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International Cooperative Emulsion Flights </a:t>
            </a:r>
            <a:r>
              <a:rPr lang="en-US" sz="2600" b="0" i="0" u="none" strike="noStrike" baseline="0" noProof="0" dirty="0">
                <a:latin typeface="Arial" panose="020B0604020202020204" pitchFamily="34" charset="0"/>
                <a:cs typeface="Arial" panose="020B0604020202020204" pitchFamily="34" charset="0"/>
              </a:rPr>
              <a:t>(ICEF), a project coordinated by Marcel Schein of the University of Chicago, exposing stacks of emulsions to cosmic rays in balloon flights. </a:t>
            </a:r>
          </a:p>
          <a:p>
            <a:pPr>
              <a:lnSpc>
                <a:spcPct val="130000"/>
              </a:lnSpc>
              <a:spcBef>
                <a:spcPts val="1500"/>
              </a:spcBef>
              <a:buSzPct val="150000"/>
            </a:pPr>
            <a:r>
              <a:rPr lang="en-US" sz="2600" b="0" i="0" u="none" strike="noStrike" baseline="0" noProof="0" dirty="0">
                <a:latin typeface="Arial" panose="020B0604020202020204" pitchFamily="34" charset="0"/>
                <a:cs typeface="Arial" panose="020B0604020202020204" pitchFamily="34" charset="0"/>
              </a:rPr>
              <a:t>Nuclear emulsions were used as detectors and exposed in balloons at an altitude of 30 km for two days. After chemical processing, the emulsions were distributed among the various laboratories participating in the collaboration in fifteen countries, Lattes' group at USP being one of them.</a:t>
            </a:r>
            <a:endParaRPr lang="en-US" noProof="0" dirty="0"/>
          </a:p>
        </p:txBody>
      </p:sp>
      <p:sp>
        <p:nvSpPr>
          <p:cNvPr id="4" name="Espaço Reservado para Número de Slide 3">
            <a:extLst>
              <a:ext uri="{FF2B5EF4-FFF2-40B4-BE49-F238E27FC236}">
                <a16:creationId xmlns:a16="http://schemas.microsoft.com/office/drawing/2014/main" id="{35F4FB09-AFE6-417E-6D3E-2B618C2FD2AE}"/>
              </a:ext>
            </a:extLst>
          </p:cNvPr>
          <p:cNvSpPr>
            <a:spLocks noGrp="1"/>
          </p:cNvSpPr>
          <p:nvPr>
            <p:ph type="sldNum" sz="quarter" idx="12"/>
          </p:nvPr>
        </p:nvSpPr>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69</a:t>
            </a:fld>
            <a:endParaRPr lang="en-US" sz="20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117776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Espaço Reservado para Número de Slide 5">
            <a:extLst>
              <a:ext uri="{FF2B5EF4-FFF2-40B4-BE49-F238E27FC236}">
                <a16:creationId xmlns:a16="http://schemas.microsoft.com/office/drawing/2014/main" id="{59B4E0F1-D8C7-4F9F-87BA-3A7575B75743}"/>
              </a:ext>
            </a:extLst>
          </p:cNvPr>
          <p:cNvSpPr>
            <a:spLocks noGrp="1"/>
          </p:cNvSpPr>
          <p:nvPr>
            <p:ph type="sldNum" sz="quarter" idx="12"/>
          </p:nvPr>
        </p:nvSpPr>
        <p:spPr>
          <a:xfrm>
            <a:off x="9652000" y="6233651"/>
            <a:ext cx="2540000" cy="457200"/>
          </a:xfrm>
          <a:noFill/>
        </p:spPr>
        <p:txBody>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fld id="{A405A70A-6B0A-4A3A-AD03-AEF9E36D1B9C}" type="slidenum">
              <a:rPr lang="en-US" sz="2000" noProof="0" smtClean="0"/>
              <a:pPr eaLnBrk="1" hangingPunct="1">
                <a:spcBef>
                  <a:spcPct val="0"/>
                </a:spcBef>
                <a:buClrTx/>
                <a:buSzTx/>
                <a:buFontTx/>
                <a:buNone/>
              </a:pPr>
              <a:t>7</a:t>
            </a:fld>
            <a:endParaRPr lang="en-US" sz="2000" noProof="0" dirty="0"/>
          </a:p>
        </p:txBody>
      </p:sp>
      <p:sp>
        <p:nvSpPr>
          <p:cNvPr id="83970" name="Rectangle 2">
            <a:extLst>
              <a:ext uri="{FF2B5EF4-FFF2-40B4-BE49-F238E27FC236}">
                <a16:creationId xmlns:a16="http://schemas.microsoft.com/office/drawing/2014/main" id="{F7CDDB4E-6A48-4EB2-BCCE-ADE79436CD1B}"/>
              </a:ext>
            </a:extLst>
          </p:cNvPr>
          <p:cNvSpPr>
            <a:spLocks noGrp="1" noChangeArrowheads="1"/>
          </p:cNvSpPr>
          <p:nvPr>
            <p:ph type="title"/>
          </p:nvPr>
        </p:nvSpPr>
        <p:spPr>
          <a:xfrm>
            <a:off x="314632" y="812801"/>
            <a:ext cx="11562736" cy="529610"/>
          </a:xfrm>
        </p:spPr>
        <p:txBody>
          <a:bodyPr>
            <a:noAutofit/>
          </a:bodyPr>
          <a:lstStyle/>
          <a:p>
            <a:pPr eaLnBrk="1" hangingPunct="1">
              <a:defRPr/>
            </a:pPr>
            <a:r>
              <a:rPr lang="en-US" sz="3600" b="1" noProof="0" dirty="0">
                <a:solidFill>
                  <a:schemeClr val="accent5">
                    <a:lumMod val="25000"/>
                  </a:schemeClr>
                </a:solidFill>
              </a:rPr>
              <a:t>São Paulo at the beginning of the 1930’s</a:t>
            </a:r>
          </a:p>
        </p:txBody>
      </p:sp>
      <p:sp>
        <p:nvSpPr>
          <p:cNvPr id="3" name="Espaço Reservado para Conteúdo 2">
            <a:extLst>
              <a:ext uri="{FF2B5EF4-FFF2-40B4-BE49-F238E27FC236}">
                <a16:creationId xmlns:a16="http://schemas.microsoft.com/office/drawing/2014/main" id="{69C69216-8DC8-494D-B4EF-D4A701D7F282}"/>
              </a:ext>
            </a:extLst>
          </p:cNvPr>
          <p:cNvSpPr>
            <a:spLocks noGrp="1"/>
          </p:cNvSpPr>
          <p:nvPr>
            <p:ph idx="1"/>
          </p:nvPr>
        </p:nvSpPr>
        <p:spPr>
          <a:xfrm>
            <a:off x="1000760" y="2073643"/>
            <a:ext cx="10515600" cy="3643262"/>
          </a:xfrm>
        </p:spPr>
        <p:txBody>
          <a:bodyPr>
            <a:normAutofit/>
          </a:bodyPr>
          <a:lstStyle/>
          <a:p>
            <a:pPr>
              <a:buSzPct val="150000"/>
            </a:pPr>
            <a:r>
              <a:rPr lang="en-US" sz="2200" noProof="0" dirty="0">
                <a:latin typeface="Arial" panose="020B0604020202020204" pitchFamily="34" charset="0"/>
                <a:cs typeface="Arial" panose="020B0604020202020204" pitchFamily="34" charset="0"/>
              </a:rPr>
              <a:t>Existing higher education institutions: Faculty of Law (founded 1827), Polytechnic School (1893) and Faculty of Medicine (1912).</a:t>
            </a:r>
          </a:p>
          <a:p>
            <a:pPr>
              <a:buSzPct val="150000"/>
            </a:pPr>
            <a:endParaRPr lang="en-US" sz="2200" noProof="0" dirty="0">
              <a:latin typeface="Arial" panose="020B0604020202020204" pitchFamily="34" charset="0"/>
              <a:cs typeface="Arial" panose="020B0604020202020204" pitchFamily="34" charset="0"/>
            </a:endParaRPr>
          </a:p>
          <a:p>
            <a:pPr>
              <a:buSzPct val="150000"/>
            </a:pPr>
            <a:r>
              <a:rPr lang="en-US" sz="2200" noProof="0" dirty="0">
                <a:latin typeface="Arial" panose="020B0604020202020204" pitchFamily="34" charset="0"/>
                <a:cs typeface="Arial" panose="020B0604020202020204" pitchFamily="34" charset="0"/>
              </a:rPr>
              <a:t>There was still no University in São Paulo</a:t>
            </a:r>
            <a:r>
              <a:rPr lang="en-US" sz="2200" noProof="0" dirty="0">
                <a:solidFill>
                  <a:srgbClr val="C00000"/>
                </a:solidFill>
                <a:latin typeface="Arial" panose="020B0604020202020204" pitchFamily="34" charset="0"/>
                <a:cs typeface="Arial" panose="020B0604020202020204" pitchFamily="34" charset="0"/>
              </a:rPr>
              <a:t> </a:t>
            </a:r>
            <a:r>
              <a:rPr lang="en-US" sz="2200" noProof="0" dirty="0">
                <a:latin typeface="Arial" panose="020B0604020202020204" pitchFamily="34" charset="0"/>
                <a:cs typeface="Arial" panose="020B0604020202020204" pitchFamily="34" charset="0"/>
              </a:rPr>
              <a:t>to serve other interests (such as Philosophy, Literature, Biology, Physics, Chemistry, Mathematics).</a:t>
            </a:r>
          </a:p>
          <a:p>
            <a:pPr>
              <a:buSzPct val="150000"/>
            </a:pPr>
            <a:endParaRPr lang="en-US" sz="2200" noProof="0" dirty="0">
              <a:latin typeface="Arial" panose="020B0604020202020204" pitchFamily="34" charset="0"/>
              <a:cs typeface="Arial" panose="020B0604020202020204" pitchFamily="34" charset="0"/>
            </a:endParaRPr>
          </a:p>
          <a:p>
            <a:pPr>
              <a:buSzPct val="150000"/>
            </a:pPr>
            <a:r>
              <a:rPr lang="en-US" sz="2200" noProof="0" dirty="0">
                <a:latin typeface="Arial" panose="020B0604020202020204" pitchFamily="34" charset="0"/>
                <a:cs typeface="Arial" panose="020B0604020202020204" pitchFamily="34" charset="0"/>
              </a:rPr>
              <a:t>There was already a movement among intellectuals from São Paulo demanding the creation of a university.</a:t>
            </a:r>
          </a:p>
        </p:txBody>
      </p:sp>
    </p:spTree>
    <p:extLst>
      <p:ext uri="{BB962C8B-B14F-4D97-AF65-F5344CB8AC3E}">
        <p14:creationId xmlns:p14="http://schemas.microsoft.com/office/powerpoint/2010/main" val="124001285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1A8A47-B4AB-0722-EA3B-A6AF62EB35D1}"/>
              </a:ext>
            </a:extLst>
          </p:cNvPr>
          <p:cNvSpPr>
            <a:spLocks noGrp="1"/>
          </p:cNvSpPr>
          <p:nvPr>
            <p:ph type="title"/>
          </p:nvPr>
        </p:nvSpPr>
        <p:spPr>
          <a:xfrm>
            <a:off x="412072" y="125428"/>
            <a:ext cx="10515600" cy="1101725"/>
          </a:xfrm>
        </p:spPr>
        <p:txBody>
          <a:bodyPr>
            <a:normAutofit/>
          </a:bodyPr>
          <a:lstStyle/>
          <a:p>
            <a:r>
              <a:rPr lang="en-US" sz="3600" b="1" noProof="0" dirty="0"/>
              <a:t>Lattes at USP in the 1960s </a:t>
            </a:r>
          </a:p>
        </p:txBody>
      </p:sp>
      <p:sp>
        <p:nvSpPr>
          <p:cNvPr id="3" name="Espaço Reservado para Conteúdo 2">
            <a:extLst>
              <a:ext uri="{FF2B5EF4-FFF2-40B4-BE49-F238E27FC236}">
                <a16:creationId xmlns:a16="http://schemas.microsoft.com/office/drawing/2014/main" id="{FBE06C07-D6B2-AA16-C434-D9D276308A5E}"/>
              </a:ext>
            </a:extLst>
          </p:cNvPr>
          <p:cNvSpPr>
            <a:spLocks noGrp="1"/>
          </p:cNvSpPr>
          <p:nvPr>
            <p:ph idx="1"/>
          </p:nvPr>
        </p:nvSpPr>
        <p:spPr>
          <a:xfrm>
            <a:off x="838200" y="1612560"/>
            <a:ext cx="10515600" cy="5042764"/>
          </a:xfrm>
        </p:spPr>
        <p:txBody>
          <a:bodyPr>
            <a:normAutofit/>
          </a:bodyPr>
          <a:lstStyle/>
          <a:p>
            <a:pPr>
              <a:lnSpc>
                <a:spcPct val="120000"/>
              </a:lnSpc>
              <a:spcBef>
                <a:spcPts val="0"/>
              </a:spcBef>
              <a:spcAft>
                <a:spcPts val="1200"/>
              </a:spcAft>
              <a:buSzPct val="150000"/>
            </a:pPr>
            <a:r>
              <a:rPr lang="en-US" sz="2400" noProof="0" dirty="0">
                <a:latin typeface="Arial" panose="020B0604020202020204" pitchFamily="34" charset="0"/>
                <a:cs typeface="Arial" panose="020B0604020202020204" pitchFamily="34" charset="0"/>
              </a:rPr>
              <a:t>In the early 1960s, Lattes temporarily assumed the chair of Higher Physics at USP at the invitation of Mario Schenberg, his former colleague and student of Wataghin in the 1930s. </a:t>
            </a:r>
          </a:p>
          <a:p>
            <a:pPr>
              <a:lnSpc>
                <a:spcPct val="120000"/>
              </a:lnSpc>
              <a:spcBef>
                <a:spcPts val="0"/>
              </a:spcBef>
              <a:spcAft>
                <a:spcPts val="1200"/>
              </a:spcAft>
              <a:buSzPct val="150000"/>
            </a:pPr>
            <a:r>
              <a:rPr lang="en-US" sz="2400" b="0" i="0" u="none" strike="noStrike" baseline="0" noProof="0" dirty="0">
                <a:latin typeface="Arial" panose="020B0604020202020204" pitchFamily="34" charset="0"/>
                <a:cs typeface="Arial" panose="020B0604020202020204" pitchFamily="34" charset="0"/>
              </a:rPr>
              <a:t>He also took the first steps towards starting research by the Brazil-Japan Collaboration on interactions with very high-energy cosmic rays.</a:t>
            </a:r>
            <a:endParaRPr lang="en-US" sz="2400" noProof="0" dirty="0">
              <a:latin typeface="Arial" panose="020B0604020202020204" pitchFamily="34" charset="0"/>
              <a:cs typeface="Arial" panose="020B0604020202020204" pitchFamily="34" charset="0"/>
            </a:endParaRPr>
          </a:p>
        </p:txBody>
      </p:sp>
      <p:sp>
        <p:nvSpPr>
          <p:cNvPr id="5" name="Espaço Reservado para Número de Slide 4">
            <a:extLst>
              <a:ext uri="{FF2B5EF4-FFF2-40B4-BE49-F238E27FC236}">
                <a16:creationId xmlns:a16="http://schemas.microsoft.com/office/drawing/2014/main" id="{0C5242B5-B4A4-531C-912B-F86EF257DF3E}"/>
              </a:ext>
            </a:extLst>
          </p:cNvPr>
          <p:cNvSpPr>
            <a:spLocks noGrp="1"/>
          </p:cNvSpPr>
          <p:nvPr>
            <p:ph type="sldNum" sz="quarter" idx="12"/>
          </p:nvPr>
        </p:nvSpPr>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70</a:t>
            </a:fld>
            <a:endParaRPr lang="en-US" sz="20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2954305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6AD5C08-37DC-E7B8-3673-EE1DCCAD95E3}"/>
              </a:ext>
            </a:extLst>
          </p:cNvPr>
          <p:cNvSpPr>
            <a:spLocks noGrp="1"/>
          </p:cNvSpPr>
          <p:nvPr>
            <p:ph type="title"/>
          </p:nvPr>
        </p:nvSpPr>
        <p:spPr/>
        <p:txBody>
          <a:bodyPr>
            <a:normAutofit/>
          </a:bodyPr>
          <a:lstStyle/>
          <a:p>
            <a:r>
              <a:rPr lang="en-US" sz="3600" b="1" noProof="0" dirty="0"/>
              <a:t>The first international cosmic-ray collaboration: the Brazil-Japan Collaboration</a:t>
            </a:r>
          </a:p>
        </p:txBody>
      </p:sp>
      <p:sp>
        <p:nvSpPr>
          <p:cNvPr id="3" name="Espaço Reservado para Conteúdo 2">
            <a:extLst>
              <a:ext uri="{FF2B5EF4-FFF2-40B4-BE49-F238E27FC236}">
                <a16:creationId xmlns:a16="http://schemas.microsoft.com/office/drawing/2014/main" id="{285EB2CC-0CA2-CD67-09FA-454A8124907E}"/>
              </a:ext>
            </a:extLst>
          </p:cNvPr>
          <p:cNvSpPr>
            <a:spLocks noGrp="1"/>
          </p:cNvSpPr>
          <p:nvPr>
            <p:ph idx="1"/>
          </p:nvPr>
        </p:nvSpPr>
        <p:spPr>
          <a:xfrm>
            <a:off x="698762" y="1825624"/>
            <a:ext cx="10537989" cy="4765675"/>
          </a:xfrm>
        </p:spPr>
        <p:txBody>
          <a:bodyPr>
            <a:normAutofit fontScale="92500" lnSpcReduction="20000"/>
          </a:bodyPr>
          <a:lstStyle/>
          <a:p>
            <a:pPr>
              <a:lnSpc>
                <a:spcPct val="120000"/>
              </a:lnSpc>
              <a:spcAft>
                <a:spcPts val="1200"/>
              </a:spcAft>
              <a:buSzPct val="150000"/>
            </a:pPr>
            <a:r>
              <a:rPr lang="en-US" sz="2400" noProof="0" dirty="0">
                <a:latin typeface="Arial" panose="020B0604020202020204" pitchFamily="34" charset="0"/>
                <a:cs typeface="Arial" panose="020B0604020202020204" pitchFamily="34" charset="0"/>
              </a:rPr>
              <a:t>By the end of the 1950s, Hideki Yukawa and Cesar Lattes were the leading authorities on pions in Japan and Brazil. </a:t>
            </a:r>
          </a:p>
          <a:p>
            <a:pPr>
              <a:lnSpc>
                <a:spcPct val="120000"/>
              </a:lnSpc>
              <a:spcAft>
                <a:spcPts val="1200"/>
              </a:spcAft>
              <a:buSzPct val="150000"/>
            </a:pPr>
            <a:r>
              <a:rPr lang="en-US" sz="2400" noProof="0" dirty="0">
                <a:latin typeface="Arial" panose="020B0604020202020204" pitchFamily="34" charset="0"/>
                <a:cs typeface="Arial" panose="020B0604020202020204" pitchFamily="34" charset="0"/>
              </a:rPr>
              <a:t>On </a:t>
            </a:r>
            <a:r>
              <a:rPr lang="en-US" sz="24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April 16, 1959, </a:t>
            </a:r>
            <a:r>
              <a:rPr lang="en-US" sz="2400" noProof="0" dirty="0">
                <a:latin typeface="Arial" panose="020B0604020202020204" pitchFamily="34" charset="0"/>
                <a:cs typeface="Arial" panose="020B0604020202020204" pitchFamily="34" charset="0"/>
              </a:rPr>
              <a:t>Yukawa wrote a letter to Lattes, reporting on the research activities of a group of young Japanese physicists on Mount Fuji related to cosmic rays and suggesting a collaboration with Brazilian physicists on </a:t>
            </a:r>
            <a:r>
              <a:rPr lang="en-US" sz="2400" noProof="0" dirty="0">
                <a:solidFill>
                  <a:srgbClr val="C00000"/>
                </a:solidFill>
                <a:latin typeface="Arial" panose="020B0604020202020204" pitchFamily="34" charset="0"/>
                <a:cs typeface="Arial" panose="020B0604020202020204" pitchFamily="34" charset="0"/>
              </a:rPr>
              <a:t>Mount Chacaltaya. </a:t>
            </a:r>
          </a:p>
          <a:p>
            <a:pPr>
              <a:lnSpc>
                <a:spcPct val="120000"/>
              </a:lnSpc>
              <a:spcAft>
                <a:spcPts val="1200"/>
              </a:spcAft>
              <a:buSzPct val="150000"/>
            </a:pPr>
            <a:r>
              <a:rPr lang="en-US" sz="2400" noProof="0" dirty="0">
                <a:latin typeface="Arial" panose="020B0604020202020204" pitchFamily="34" charset="0"/>
                <a:cs typeface="Arial" panose="020B0604020202020204" pitchFamily="34" charset="0"/>
              </a:rPr>
              <a:t>The first emulsion chamber of the </a:t>
            </a:r>
            <a:r>
              <a:rPr lang="en-US" sz="24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Brazil-Japan Collaboration</a:t>
            </a:r>
            <a:r>
              <a:rPr lang="en-US" sz="2400" noProof="0" dirty="0">
                <a:latin typeface="Arial" panose="020B0604020202020204" pitchFamily="34" charset="0"/>
                <a:cs typeface="Arial" panose="020B0604020202020204" pitchFamily="34" charset="0"/>
              </a:rPr>
              <a:t> was exposed on Mount Chacaltaya in 1962, followed by more than twenty others in the following decades. </a:t>
            </a:r>
          </a:p>
          <a:p>
            <a:pPr>
              <a:lnSpc>
                <a:spcPct val="120000"/>
              </a:lnSpc>
              <a:spcAft>
                <a:spcPts val="1200"/>
              </a:spcAft>
              <a:buSzPct val="150000"/>
            </a:pPr>
            <a:r>
              <a:rPr lang="en-US" sz="2400" noProof="0" dirty="0">
                <a:latin typeface="Arial" panose="020B0604020202020204" pitchFamily="34" charset="0"/>
                <a:cs typeface="Arial" panose="020B0604020202020204" pitchFamily="34" charset="0"/>
              </a:rPr>
              <a:t>Yoichi Fujimoto and Shun-</a:t>
            </a:r>
            <a:r>
              <a:rPr lang="en-US" sz="2400" noProof="0" dirty="0" err="1">
                <a:latin typeface="Arial" panose="020B0604020202020204" pitchFamily="34" charset="0"/>
                <a:cs typeface="Arial" panose="020B0604020202020204" pitchFamily="34" charset="0"/>
              </a:rPr>
              <a:t>ichi</a:t>
            </a:r>
            <a:r>
              <a:rPr lang="en-US" sz="2400" noProof="0" dirty="0">
                <a:latin typeface="Arial" panose="020B0604020202020204" pitchFamily="34" charset="0"/>
                <a:cs typeface="Arial" panose="020B0604020202020204" pitchFamily="34" charset="0"/>
              </a:rPr>
              <a:t> Hasegawa were the main forces behind the Japanese team.</a:t>
            </a:r>
          </a:p>
        </p:txBody>
      </p:sp>
      <p:sp>
        <p:nvSpPr>
          <p:cNvPr id="5" name="Espaço Reservado para Número de Slide 4">
            <a:extLst>
              <a:ext uri="{FF2B5EF4-FFF2-40B4-BE49-F238E27FC236}">
                <a16:creationId xmlns:a16="http://schemas.microsoft.com/office/drawing/2014/main" id="{4659D356-0189-7C2B-13DB-EE82006C4AB3}"/>
              </a:ext>
            </a:extLst>
          </p:cNvPr>
          <p:cNvSpPr>
            <a:spLocks noGrp="1"/>
          </p:cNvSpPr>
          <p:nvPr>
            <p:ph type="sldNum" sz="quarter" idx="12"/>
          </p:nvPr>
        </p:nvSpPr>
        <p:spPr>
          <a:xfrm>
            <a:off x="9448800" y="6337300"/>
            <a:ext cx="2743200" cy="365125"/>
          </a:xfrm>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71</a:t>
            </a:fld>
            <a:endParaRPr lang="en-US" sz="20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7106939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679" name="Rectangle 2867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noProof="0" dirty="0"/>
          </a:p>
        </p:txBody>
      </p:sp>
      <p:pic>
        <p:nvPicPr>
          <p:cNvPr id="28674" name="Picture 2" descr="Panorâmica04">
            <a:extLst>
              <a:ext uri="{FF2B5EF4-FFF2-40B4-BE49-F238E27FC236}">
                <a16:creationId xmlns:a16="http://schemas.microsoft.com/office/drawing/2014/main" id="{75ECAB16-9930-ABEA-833D-032A11A312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6209" r="14444" b="-1"/>
          <a:stretch/>
        </p:blipFill>
        <p:spPr bwMode="auto">
          <a:xfrm>
            <a:off x="20" y="1282"/>
            <a:ext cx="12191980" cy="685671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Espaço Reservado para Número de Slide 3">
            <a:extLst>
              <a:ext uri="{FF2B5EF4-FFF2-40B4-BE49-F238E27FC236}">
                <a16:creationId xmlns:a16="http://schemas.microsoft.com/office/drawing/2014/main" id="{B6E3A0B9-F0A7-9A90-55AB-0175374B8D0C}"/>
              </a:ext>
            </a:extLst>
          </p:cNvPr>
          <p:cNvSpPr>
            <a:spLocks noGrp="1"/>
          </p:cNvSpPr>
          <p:nvPr>
            <p:ph type="sldNum" sz="quarter" idx="12"/>
          </p:nvPr>
        </p:nvSpPr>
        <p:spPr>
          <a:xfrm>
            <a:off x="9448800" y="6492875"/>
            <a:ext cx="2743200" cy="365125"/>
          </a:xfrm>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72</a:t>
            </a:fld>
            <a:endParaRPr lang="en-US" sz="20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9255724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9817" name="Rectangle 119816">
            <a:extLst>
              <a:ext uri="{FF2B5EF4-FFF2-40B4-BE49-F238E27FC236}">
                <a16:creationId xmlns:a16="http://schemas.microsoft.com/office/drawing/2014/main" id="{9089EED9-F54D-4F20-A2C6-949DE41769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9819" name="Rectangle 119818">
            <a:extLst>
              <a:ext uri="{FF2B5EF4-FFF2-40B4-BE49-F238E27FC236}">
                <a16:creationId xmlns:a16="http://schemas.microsoft.com/office/drawing/2014/main" id="{7E46F721-3785-414D-8697-16AF490E68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0"/>
            <a:ext cx="6096000" cy="6858000"/>
          </a:xfrm>
          <a:prstGeom prst="rect">
            <a:avLst/>
          </a:pr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19810" name="Rectangle 2">
            <a:extLst>
              <a:ext uri="{FF2B5EF4-FFF2-40B4-BE49-F238E27FC236}">
                <a16:creationId xmlns:a16="http://schemas.microsoft.com/office/drawing/2014/main" id="{C5433468-4DB8-D04E-43BD-B13AF5156857}"/>
              </a:ext>
            </a:extLst>
          </p:cNvPr>
          <p:cNvSpPr>
            <a:spLocks noGrp="1" noChangeArrowheads="1"/>
          </p:cNvSpPr>
          <p:nvPr>
            <p:ph type="title"/>
          </p:nvPr>
        </p:nvSpPr>
        <p:spPr>
          <a:xfrm>
            <a:off x="7701699" y="1562669"/>
            <a:ext cx="4232635" cy="3065892"/>
          </a:xfrm>
        </p:spPr>
        <p:txBody>
          <a:bodyPr vert="horz" lIns="91440" tIns="45720" rIns="91440" bIns="45720" rtlCol="0" anchor="b">
            <a:noAutofit/>
          </a:bodyPr>
          <a:lstStyle/>
          <a:p>
            <a:pPr algn="ctr"/>
            <a:r>
              <a:rPr lang="en-US" sz="3600" noProof="0" dirty="0">
                <a:latin typeface="Arial" panose="020B0604020202020204" pitchFamily="34" charset="0"/>
                <a:cs typeface="Arial" panose="020B0604020202020204" pitchFamily="34" charset="0"/>
              </a:rPr>
              <a:t>The Cosmic-Ray Laboratory at Mt. </a:t>
            </a:r>
            <a:br>
              <a:rPr lang="en-US" sz="3600" noProof="0" dirty="0">
                <a:solidFill>
                  <a:schemeClr val="bg1"/>
                </a:solidFill>
                <a:latin typeface="Arial" panose="020B0604020202020204" pitchFamily="34" charset="0"/>
                <a:cs typeface="Arial" panose="020B0604020202020204" pitchFamily="34" charset="0"/>
              </a:rPr>
            </a:br>
            <a:r>
              <a:rPr lang="en-US" sz="3600" noProof="0" dirty="0">
                <a:solidFill>
                  <a:schemeClr val="tx1">
                    <a:lumMod val="85000"/>
                    <a:lumOff val="15000"/>
                  </a:schemeClr>
                </a:solidFill>
              </a:rPr>
              <a:t>Chacaltaya (Bolivia) at 5,220 m</a:t>
            </a:r>
            <a:br>
              <a:rPr lang="en-US" sz="3600" noProof="0" dirty="0">
                <a:solidFill>
                  <a:schemeClr val="tx1">
                    <a:lumMod val="85000"/>
                    <a:lumOff val="15000"/>
                  </a:schemeClr>
                </a:solidFill>
              </a:rPr>
            </a:br>
            <a:endParaRPr lang="en-US" sz="3600" noProof="0" dirty="0">
              <a:solidFill>
                <a:schemeClr val="tx1">
                  <a:lumMod val="85000"/>
                  <a:lumOff val="15000"/>
                </a:schemeClr>
              </a:solidFill>
            </a:endParaRPr>
          </a:p>
        </p:txBody>
      </p:sp>
      <p:pic>
        <p:nvPicPr>
          <p:cNvPr id="119812" name="Picture 4">
            <a:extLst>
              <a:ext uri="{FF2B5EF4-FFF2-40B4-BE49-F238E27FC236}">
                <a16:creationId xmlns:a16="http://schemas.microsoft.com/office/drawing/2014/main" id="{5F366A4E-C596-5D12-A46F-A8EFD65F165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0250" r="5919"/>
          <a:stretch/>
        </p:blipFill>
        <p:spPr bwMode="auto">
          <a:xfrm>
            <a:off x="20" y="1"/>
            <a:ext cx="7665573" cy="6857999"/>
          </a:xfrm>
          <a:custGeom>
            <a:avLst/>
            <a:gdLst/>
            <a:ahLst/>
            <a:cxnLst/>
            <a:rect l="l" t="t" r="r" b="b"/>
            <a:pathLst>
              <a:path w="7665593" h="6857999">
                <a:moveTo>
                  <a:pt x="0" y="0"/>
                </a:moveTo>
                <a:lnTo>
                  <a:pt x="7363783" y="0"/>
                </a:lnTo>
                <a:lnTo>
                  <a:pt x="7372954" y="18152"/>
                </a:lnTo>
                <a:cubicBezTo>
                  <a:pt x="7378508" y="27417"/>
                  <a:pt x="7383821" y="35694"/>
                  <a:pt x="7386404" y="41707"/>
                </a:cubicBezTo>
                <a:lnTo>
                  <a:pt x="7389058" y="60832"/>
                </a:lnTo>
                <a:lnTo>
                  <a:pt x="7394074" y="60137"/>
                </a:lnTo>
                <a:lnTo>
                  <a:pt x="7394443" y="67241"/>
                </a:lnTo>
                <a:lnTo>
                  <a:pt x="7394565" y="83099"/>
                </a:lnTo>
                <a:cubicBezTo>
                  <a:pt x="7395324" y="92994"/>
                  <a:pt x="7394122" y="120511"/>
                  <a:pt x="7395957" y="130584"/>
                </a:cubicBezTo>
                <a:cubicBezTo>
                  <a:pt x="7401306" y="133490"/>
                  <a:pt x="7404223" y="137975"/>
                  <a:pt x="7405574" y="143540"/>
                </a:cubicBezTo>
                <a:lnTo>
                  <a:pt x="7405725" y="155795"/>
                </a:lnTo>
                <a:lnTo>
                  <a:pt x="7418615" y="226869"/>
                </a:lnTo>
                <a:lnTo>
                  <a:pt x="7419579" y="236641"/>
                </a:lnTo>
                <a:lnTo>
                  <a:pt x="7423900" y="241933"/>
                </a:lnTo>
                <a:cubicBezTo>
                  <a:pt x="7424763" y="245974"/>
                  <a:pt x="7424206" y="257579"/>
                  <a:pt x="7424760" y="260885"/>
                </a:cubicBezTo>
                <a:cubicBezTo>
                  <a:pt x="7425580" y="261177"/>
                  <a:pt x="7426400" y="261469"/>
                  <a:pt x="7427220" y="261761"/>
                </a:cubicBezTo>
                <a:cubicBezTo>
                  <a:pt x="7431152" y="272291"/>
                  <a:pt x="7444241" y="311893"/>
                  <a:pt x="7448344" y="324055"/>
                </a:cubicBezTo>
                <a:cubicBezTo>
                  <a:pt x="7444563" y="326484"/>
                  <a:pt x="7450535" y="331924"/>
                  <a:pt x="7451833" y="334727"/>
                </a:cubicBezTo>
                <a:cubicBezTo>
                  <a:pt x="7449286" y="335161"/>
                  <a:pt x="7448510" y="341947"/>
                  <a:pt x="7450776" y="343948"/>
                </a:cubicBezTo>
                <a:cubicBezTo>
                  <a:pt x="7463202" y="391652"/>
                  <a:pt x="7437523" y="367773"/>
                  <a:pt x="7453791" y="395003"/>
                </a:cubicBezTo>
                <a:cubicBezTo>
                  <a:pt x="7454869" y="399820"/>
                  <a:pt x="7453841" y="403723"/>
                  <a:pt x="7451939" y="407147"/>
                </a:cubicBezTo>
                <a:lnTo>
                  <a:pt x="7448030" y="412254"/>
                </a:lnTo>
                <a:lnTo>
                  <a:pt x="7455416" y="432021"/>
                </a:lnTo>
                <a:cubicBezTo>
                  <a:pt x="7457991" y="441758"/>
                  <a:pt x="7459699" y="452007"/>
                  <a:pt x="7460479" y="462523"/>
                </a:cubicBezTo>
                <a:cubicBezTo>
                  <a:pt x="7455275" y="464882"/>
                  <a:pt x="7462669" y="473136"/>
                  <a:pt x="7464133" y="477020"/>
                </a:cubicBezTo>
                <a:cubicBezTo>
                  <a:pt x="7460734" y="477060"/>
                  <a:pt x="7459104" y="485663"/>
                  <a:pt x="7461914" y="488716"/>
                </a:cubicBezTo>
                <a:cubicBezTo>
                  <a:pt x="7474065" y="552879"/>
                  <a:pt x="7442314" y="516775"/>
                  <a:pt x="7461353" y="555280"/>
                </a:cubicBezTo>
                <a:cubicBezTo>
                  <a:pt x="7462345" y="561721"/>
                  <a:pt x="7460642" y="566553"/>
                  <a:pt x="7457829" y="570585"/>
                </a:cubicBezTo>
                <a:lnTo>
                  <a:pt x="7450804" y="577839"/>
                </a:lnTo>
                <a:lnTo>
                  <a:pt x="7453309" y="583524"/>
                </a:lnTo>
                <a:cubicBezTo>
                  <a:pt x="7453505" y="604977"/>
                  <a:pt x="7446306" y="611303"/>
                  <a:pt x="7453558" y="623785"/>
                </a:cubicBezTo>
                <a:cubicBezTo>
                  <a:pt x="7438483" y="642230"/>
                  <a:pt x="7452055" y="636019"/>
                  <a:pt x="7454362" y="650049"/>
                </a:cubicBezTo>
                <a:cubicBezTo>
                  <a:pt x="7457368" y="661117"/>
                  <a:pt x="7463152" y="640798"/>
                  <a:pt x="7464006" y="651645"/>
                </a:cubicBezTo>
                <a:cubicBezTo>
                  <a:pt x="7460114" y="663380"/>
                  <a:pt x="7472201" y="662829"/>
                  <a:pt x="7467442" y="675032"/>
                </a:cubicBezTo>
                <a:cubicBezTo>
                  <a:pt x="7458335" y="672068"/>
                  <a:pt x="7469207" y="699114"/>
                  <a:pt x="7461251" y="699956"/>
                </a:cubicBezTo>
                <a:cubicBezTo>
                  <a:pt x="7472628" y="710321"/>
                  <a:pt x="7458614" y="715529"/>
                  <a:pt x="7462119" y="729331"/>
                </a:cubicBezTo>
                <a:cubicBezTo>
                  <a:pt x="7466423" y="735831"/>
                  <a:pt x="7467162" y="740521"/>
                  <a:pt x="7462533" y="746910"/>
                </a:cubicBezTo>
                <a:cubicBezTo>
                  <a:pt x="7483486" y="776851"/>
                  <a:pt x="7463470" y="765024"/>
                  <a:pt x="7471529" y="793043"/>
                </a:cubicBezTo>
                <a:cubicBezTo>
                  <a:pt x="7480002" y="817184"/>
                  <a:pt x="7485500" y="844550"/>
                  <a:pt x="7505730" y="867898"/>
                </a:cubicBezTo>
                <a:cubicBezTo>
                  <a:pt x="7511461" y="872184"/>
                  <a:pt x="7513630" y="882707"/>
                  <a:pt x="7510576" y="891400"/>
                </a:cubicBezTo>
                <a:cubicBezTo>
                  <a:pt x="7510049" y="892894"/>
                  <a:pt x="7509385" y="894278"/>
                  <a:pt x="7508604" y="895508"/>
                </a:cubicBezTo>
                <a:cubicBezTo>
                  <a:pt x="7511698" y="915692"/>
                  <a:pt x="7525520" y="989520"/>
                  <a:pt x="7529143" y="1012510"/>
                </a:cubicBezTo>
                <a:cubicBezTo>
                  <a:pt x="7521781" y="1014371"/>
                  <a:pt x="7535067" y="1025997"/>
                  <a:pt x="7530347" y="1033444"/>
                </a:cubicBezTo>
                <a:cubicBezTo>
                  <a:pt x="7526204" y="1038777"/>
                  <a:pt x="7529270" y="1043549"/>
                  <a:pt x="7529596" y="1049120"/>
                </a:cubicBezTo>
                <a:cubicBezTo>
                  <a:pt x="7526339" y="1056460"/>
                  <a:pt x="7532220" y="1080398"/>
                  <a:pt x="7536437" y="1086639"/>
                </a:cubicBezTo>
                <a:cubicBezTo>
                  <a:pt x="7551094" y="1101553"/>
                  <a:pt x="7540210" y="1135442"/>
                  <a:pt x="7551438" y="1147834"/>
                </a:cubicBezTo>
                <a:cubicBezTo>
                  <a:pt x="7553086" y="1152330"/>
                  <a:pt x="7553752" y="1156729"/>
                  <a:pt x="7553808" y="1161047"/>
                </a:cubicBezTo>
                <a:lnTo>
                  <a:pt x="7552572" y="1173130"/>
                </a:lnTo>
                <a:lnTo>
                  <a:pt x="7549434" y="1176566"/>
                </a:lnTo>
                <a:lnTo>
                  <a:pt x="7550211" y="1183950"/>
                </a:lnTo>
                <a:lnTo>
                  <a:pt x="7549733" y="1186066"/>
                </a:lnTo>
                <a:cubicBezTo>
                  <a:pt x="7548807" y="1190108"/>
                  <a:pt x="7548001" y="1194099"/>
                  <a:pt x="7547683" y="1198047"/>
                </a:cubicBezTo>
                <a:cubicBezTo>
                  <a:pt x="7563423" y="1192855"/>
                  <a:pt x="7547566" y="1230782"/>
                  <a:pt x="7560295" y="1219849"/>
                </a:cubicBezTo>
                <a:cubicBezTo>
                  <a:pt x="7561281" y="1240644"/>
                  <a:pt x="7573138" y="1224782"/>
                  <a:pt x="7561835" y="1249779"/>
                </a:cubicBezTo>
                <a:cubicBezTo>
                  <a:pt x="7574707" y="1282065"/>
                  <a:pt x="7569916" y="1332957"/>
                  <a:pt x="7589445" y="1358245"/>
                </a:cubicBezTo>
                <a:cubicBezTo>
                  <a:pt x="7581989" y="1355103"/>
                  <a:pt x="7576204" y="1368711"/>
                  <a:pt x="7579904" y="1378136"/>
                </a:cubicBezTo>
                <a:cubicBezTo>
                  <a:pt x="7550647" y="1367117"/>
                  <a:pt x="7606267" y="1415404"/>
                  <a:pt x="7586303" y="1423699"/>
                </a:cubicBezTo>
                <a:cubicBezTo>
                  <a:pt x="7604838" y="1424108"/>
                  <a:pt x="7636267" y="1466352"/>
                  <a:pt x="7621059" y="1486236"/>
                </a:cubicBezTo>
                <a:cubicBezTo>
                  <a:pt x="7624771" y="1516526"/>
                  <a:pt x="7640092" y="1537976"/>
                  <a:pt x="7633966" y="1569734"/>
                </a:cubicBezTo>
                <a:cubicBezTo>
                  <a:pt x="7636447" y="1570719"/>
                  <a:pt x="7638522" y="1572334"/>
                  <a:pt x="7640304" y="1574384"/>
                </a:cubicBezTo>
                <a:lnTo>
                  <a:pt x="7644628" y="1581242"/>
                </a:lnTo>
                <a:lnTo>
                  <a:pt x="7644313" y="1582567"/>
                </a:lnTo>
                <a:cubicBezTo>
                  <a:pt x="7644257" y="1587776"/>
                  <a:pt x="7645302" y="1590443"/>
                  <a:pt x="7646831" y="1591983"/>
                </a:cubicBezTo>
                <a:cubicBezTo>
                  <a:pt x="7647577" y="1592347"/>
                  <a:pt x="7648323" y="1592711"/>
                  <a:pt x="7649069" y="1593074"/>
                </a:cubicBezTo>
                <a:lnTo>
                  <a:pt x="7651326" y="1599230"/>
                </a:lnTo>
                <a:lnTo>
                  <a:pt x="7657195" y="1610539"/>
                </a:lnTo>
                <a:lnTo>
                  <a:pt x="7656957" y="1613422"/>
                </a:lnTo>
                <a:lnTo>
                  <a:pt x="7663730" y="1631673"/>
                </a:lnTo>
                <a:lnTo>
                  <a:pt x="7663189" y="1632289"/>
                </a:lnTo>
                <a:cubicBezTo>
                  <a:pt x="7662131" y="1634085"/>
                  <a:pt x="7661641" y="1636199"/>
                  <a:pt x="7662326" y="1639024"/>
                </a:cubicBezTo>
                <a:cubicBezTo>
                  <a:pt x="7651979" y="1640024"/>
                  <a:pt x="7659188" y="1642819"/>
                  <a:pt x="7662125" y="1651067"/>
                </a:cubicBezTo>
                <a:cubicBezTo>
                  <a:pt x="7646711" y="1654462"/>
                  <a:pt x="7660667" y="1674670"/>
                  <a:pt x="7653812" y="1683345"/>
                </a:cubicBezTo>
                <a:cubicBezTo>
                  <a:pt x="7656316" y="1689330"/>
                  <a:pt x="7658683" y="1695719"/>
                  <a:pt x="7660803" y="1702414"/>
                </a:cubicBezTo>
                <a:lnTo>
                  <a:pt x="7661867" y="1756201"/>
                </a:lnTo>
                <a:lnTo>
                  <a:pt x="7649453" y="1812530"/>
                </a:lnTo>
                <a:cubicBezTo>
                  <a:pt x="7649183" y="1833366"/>
                  <a:pt x="7644573" y="1851408"/>
                  <a:pt x="7647823" y="1869041"/>
                </a:cubicBezTo>
                <a:cubicBezTo>
                  <a:pt x="7644238" y="1876204"/>
                  <a:pt x="7642789" y="1882956"/>
                  <a:pt x="7648156" y="1889503"/>
                </a:cubicBezTo>
                <a:cubicBezTo>
                  <a:pt x="7646365" y="1908946"/>
                  <a:pt x="7638702" y="1913653"/>
                  <a:pt x="7644679" y="1925974"/>
                </a:cubicBezTo>
                <a:cubicBezTo>
                  <a:pt x="7632281" y="1936898"/>
                  <a:pt x="7637013" y="1937545"/>
                  <a:pt x="7640564" y="1942678"/>
                </a:cubicBezTo>
                <a:lnTo>
                  <a:pt x="7640816" y="1943410"/>
                </a:lnTo>
                <a:lnTo>
                  <a:pt x="7639044" y="1944904"/>
                </a:lnTo>
                <a:lnTo>
                  <a:pt x="7638223" y="1947993"/>
                </a:lnTo>
                <a:lnTo>
                  <a:pt x="7638752" y="1956430"/>
                </a:lnTo>
                <a:lnTo>
                  <a:pt x="7639407" y="1959603"/>
                </a:lnTo>
                <a:cubicBezTo>
                  <a:pt x="7639690" y="1961788"/>
                  <a:pt x="7639658" y="1963239"/>
                  <a:pt x="7639396" y="1964244"/>
                </a:cubicBezTo>
                <a:lnTo>
                  <a:pt x="7639249" y="1964361"/>
                </a:lnTo>
                <a:lnTo>
                  <a:pt x="7639521" y="1968708"/>
                </a:lnTo>
                <a:cubicBezTo>
                  <a:pt x="7640315" y="1976045"/>
                  <a:pt x="7641402" y="1983186"/>
                  <a:pt x="7642694" y="1989983"/>
                </a:cubicBezTo>
                <a:cubicBezTo>
                  <a:pt x="7634556" y="1995729"/>
                  <a:pt x="7644169" y="2020842"/>
                  <a:pt x="7628828" y="2018094"/>
                </a:cubicBezTo>
                <a:cubicBezTo>
                  <a:pt x="7630116" y="2027262"/>
                  <a:pt x="7636485" y="2032807"/>
                  <a:pt x="7626423" y="2029720"/>
                </a:cubicBezTo>
                <a:cubicBezTo>
                  <a:pt x="7626559" y="2032738"/>
                  <a:pt x="7625703" y="2034598"/>
                  <a:pt x="7624364" y="2035929"/>
                </a:cubicBezTo>
                <a:lnTo>
                  <a:pt x="7623733" y="2036314"/>
                </a:lnTo>
                <a:lnTo>
                  <a:pt x="7626847" y="2056711"/>
                </a:lnTo>
                <a:lnTo>
                  <a:pt x="7626090" y="2059419"/>
                </a:lnTo>
                <a:lnTo>
                  <a:pt x="7629618" y="2072712"/>
                </a:lnTo>
                <a:lnTo>
                  <a:pt x="7630641" y="2079581"/>
                </a:lnTo>
                <a:lnTo>
                  <a:pt x="7632577" y="2081522"/>
                </a:lnTo>
                <a:cubicBezTo>
                  <a:pt x="7633753" y="2083617"/>
                  <a:pt x="7634261" y="2086620"/>
                  <a:pt x="7633251" y="2091658"/>
                </a:cubicBezTo>
                <a:lnTo>
                  <a:pt x="7632707" y="2092825"/>
                </a:lnTo>
                <a:lnTo>
                  <a:pt x="7635575" y="2101184"/>
                </a:lnTo>
                <a:cubicBezTo>
                  <a:pt x="7636900" y="2103876"/>
                  <a:pt x="7638586" y="2106260"/>
                  <a:pt x="7640772" y="2108190"/>
                </a:cubicBezTo>
                <a:cubicBezTo>
                  <a:pt x="7629093" y="2136655"/>
                  <a:pt x="7639778" y="2163513"/>
                  <a:pt x="7637758" y="2194409"/>
                </a:cubicBezTo>
                <a:cubicBezTo>
                  <a:pt x="7619585" y="2207765"/>
                  <a:pt x="7641835" y="2261154"/>
                  <a:pt x="7659453" y="2268824"/>
                </a:cubicBezTo>
                <a:cubicBezTo>
                  <a:pt x="7644015" y="2268997"/>
                  <a:pt x="7665037" y="2307714"/>
                  <a:pt x="7665583" y="2317700"/>
                </a:cubicBezTo>
                <a:cubicBezTo>
                  <a:pt x="7665764" y="2321029"/>
                  <a:pt x="7663671" y="2321166"/>
                  <a:pt x="7657195" y="2315619"/>
                </a:cubicBezTo>
                <a:cubicBezTo>
                  <a:pt x="7658997" y="2326231"/>
                  <a:pt x="7650972" y="2337185"/>
                  <a:pt x="7644431" y="2331209"/>
                </a:cubicBezTo>
                <a:cubicBezTo>
                  <a:pt x="7658433" y="2363448"/>
                  <a:pt x="7644510" y="2411031"/>
                  <a:pt x="7650869" y="2447461"/>
                </a:cubicBezTo>
                <a:cubicBezTo>
                  <a:pt x="7635485" y="2467322"/>
                  <a:pt x="7649719" y="2456555"/>
                  <a:pt x="7646841" y="2477156"/>
                </a:cubicBezTo>
                <a:cubicBezTo>
                  <a:pt x="7661004" y="2471521"/>
                  <a:pt x="7638896" y="2502164"/>
                  <a:pt x="7654880" y="2503292"/>
                </a:cubicBezTo>
                <a:cubicBezTo>
                  <a:pt x="7653849" y="2507005"/>
                  <a:pt x="7652348" y="2510567"/>
                  <a:pt x="7650720" y="2514131"/>
                </a:cubicBezTo>
                <a:lnTo>
                  <a:pt x="7649876" y="2516003"/>
                </a:lnTo>
                <a:lnTo>
                  <a:pt x="7649263" y="2523483"/>
                </a:lnTo>
                <a:lnTo>
                  <a:pt x="7645633" y="2525592"/>
                </a:lnTo>
                <a:lnTo>
                  <a:pt x="7642233" y="2536851"/>
                </a:lnTo>
                <a:cubicBezTo>
                  <a:pt x="7641494" y="2541069"/>
                  <a:pt x="7641323" y="2545607"/>
                  <a:pt x="7642069" y="2550622"/>
                </a:cubicBezTo>
                <a:cubicBezTo>
                  <a:pt x="7648404" y="2562959"/>
                  <a:pt x="7640640" y="2582170"/>
                  <a:pt x="7641110" y="2599544"/>
                </a:cubicBezTo>
                <a:lnTo>
                  <a:pt x="7643071" y="2607523"/>
                </a:lnTo>
                <a:lnTo>
                  <a:pt x="7639801" y="2633566"/>
                </a:lnTo>
                <a:cubicBezTo>
                  <a:pt x="7639166" y="2640978"/>
                  <a:pt x="7638833" y="2648672"/>
                  <a:pt x="7639065" y="2656773"/>
                </a:cubicBezTo>
                <a:lnTo>
                  <a:pt x="7640624" y="2671810"/>
                </a:lnTo>
                <a:lnTo>
                  <a:pt x="7639332" y="2675751"/>
                </a:lnTo>
                <a:cubicBezTo>
                  <a:pt x="7639476" y="2682617"/>
                  <a:pt x="7644027" y="2691703"/>
                  <a:pt x="7638498" y="2690893"/>
                </a:cubicBezTo>
                <a:lnTo>
                  <a:pt x="7640415" y="2698606"/>
                </a:lnTo>
                <a:lnTo>
                  <a:pt x="7636002" y="2706218"/>
                </a:lnTo>
                <a:cubicBezTo>
                  <a:pt x="7634978" y="2707053"/>
                  <a:pt x="7633887" y="2707679"/>
                  <a:pt x="7632770" y="2708079"/>
                </a:cubicBezTo>
                <a:lnTo>
                  <a:pt x="7634220" y="2718854"/>
                </a:lnTo>
                <a:lnTo>
                  <a:pt x="7631061" y="2727688"/>
                </a:lnTo>
                <a:lnTo>
                  <a:pt x="7633127" y="2735389"/>
                </a:lnTo>
                <a:lnTo>
                  <a:pt x="7632661" y="2738584"/>
                </a:lnTo>
                <a:lnTo>
                  <a:pt x="7631098" y="2746529"/>
                </a:lnTo>
                <a:cubicBezTo>
                  <a:pt x="7630002" y="2750602"/>
                  <a:pt x="7628681" y="2755160"/>
                  <a:pt x="7627624" y="2760235"/>
                </a:cubicBezTo>
                <a:lnTo>
                  <a:pt x="7627140" y="2764511"/>
                </a:lnTo>
                <a:lnTo>
                  <a:pt x="7621827" y="2773820"/>
                </a:lnTo>
                <a:cubicBezTo>
                  <a:pt x="7617811" y="2780593"/>
                  <a:pt x="7615104" y="2785923"/>
                  <a:pt x="7617284" y="2791840"/>
                </a:cubicBezTo>
                <a:cubicBezTo>
                  <a:pt x="7612094" y="2801924"/>
                  <a:pt x="7597550" y="2808970"/>
                  <a:pt x="7601430" y="2823567"/>
                </a:cubicBezTo>
                <a:cubicBezTo>
                  <a:pt x="7594841" y="2819137"/>
                  <a:pt x="7600633" y="2839778"/>
                  <a:pt x="7593865" y="2842217"/>
                </a:cubicBezTo>
                <a:cubicBezTo>
                  <a:pt x="7588415" y="2843342"/>
                  <a:pt x="7588901" y="2849866"/>
                  <a:pt x="7586893" y="2854834"/>
                </a:cubicBezTo>
                <a:cubicBezTo>
                  <a:pt x="7581327" y="2858374"/>
                  <a:pt x="7576244" y="2883372"/>
                  <a:pt x="7577046" y="2892075"/>
                </a:cubicBezTo>
                <a:cubicBezTo>
                  <a:pt x="7582584" y="2916606"/>
                  <a:pt x="7560175" y="2936338"/>
                  <a:pt x="7564026" y="2955950"/>
                </a:cubicBezTo>
                <a:cubicBezTo>
                  <a:pt x="7563501" y="2961086"/>
                  <a:pt x="7562240" y="2965343"/>
                  <a:pt x="7560529" y="2969031"/>
                </a:cubicBezTo>
                <a:lnTo>
                  <a:pt x="7554631" y="2978222"/>
                </a:lnTo>
                <a:lnTo>
                  <a:pt x="7550747" y="2978564"/>
                </a:lnTo>
                <a:lnTo>
                  <a:pt x="7548359" y="2985429"/>
                </a:lnTo>
                <a:lnTo>
                  <a:pt x="7547120" y="2986826"/>
                </a:lnTo>
                <a:cubicBezTo>
                  <a:pt x="7544741" y="2989483"/>
                  <a:pt x="7542480" y="2992194"/>
                  <a:pt x="7540621" y="2995267"/>
                </a:cubicBezTo>
                <a:cubicBezTo>
                  <a:pt x="7555200" y="3003715"/>
                  <a:pt x="7527208" y="3022799"/>
                  <a:pt x="7541739" y="3023946"/>
                </a:cubicBezTo>
                <a:cubicBezTo>
                  <a:pt x="7534059" y="3042303"/>
                  <a:pt x="7549904" y="3038579"/>
                  <a:pt x="7530781" y="3050462"/>
                </a:cubicBezTo>
                <a:cubicBezTo>
                  <a:pt x="7527838" y="3088204"/>
                  <a:pt x="7503338" y="3127251"/>
                  <a:pt x="7508515" y="3164510"/>
                </a:cubicBezTo>
                <a:cubicBezTo>
                  <a:pt x="7503888" y="3155782"/>
                  <a:pt x="7493770" y="3162549"/>
                  <a:pt x="7492866" y="3173520"/>
                </a:cubicBezTo>
                <a:cubicBezTo>
                  <a:pt x="7474179" y="3140376"/>
                  <a:pt x="7498581" y="3226463"/>
                  <a:pt x="7479395" y="3217191"/>
                </a:cubicBezTo>
                <a:cubicBezTo>
                  <a:pt x="7493905" y="3232643"/>
                  <a:pt x="7501608" y="3293915"/>
                  <a:pt x="7481475" y="3298298"/>
                </a:cubicBezTo>
                <a:cubicBezTo>
                  <a:pt x="7472089" y="3326890"/>
                  <a:pt x="7475493" y="3357480"/>
                  <a:pt x="7457722" y="3379292"/>
                </a:cubicBezTo>
                <a:cubicBezTo>
                  <a:pt x="7459285" y="3382143"/>
                  <a:pt x="7460273" y="3385199"/>
                  <a:pt x="7460850" y="3388381"/>
                </a:cubicBezTo>
                <a:lnTo>
                  <a:pt x="7461482" y="3397694"/>
                </a:lnTo>
                <a:lnTo>
                  <a:pt x="7460695" y="3398556"/>
                </a:lnTo>
                <a:cubicBezTo>
                  <a:pt x="7458532" y="3402904"/>
                  <a:pt x="7458275" y="3406007"/>
                  <a:pt x="7458858" y="3408553"/>
                </a:cubicBezTo>
                <a:lnTo>
                  <a:pt x="7460185" y="3411299"/>
                </a:lnTo>
                <a:lnTo>
                  <a:pt x="7459468" y="3418333"/>
                </a:lnTo>
                <a:lnTo>
                  <a:pt x="7459515" y="3432662"/>
                </a:lnTo>
                <a:lnTo>
                  <a:pt x="7458154" y="3434902"/>
                </a:lnTo>
                <a:lnTo>
                  <a:pt x="7456091" y="3455825"/>
                </a:lnTo>
                <a:cubicBezTo>
                  <a:pt x="7455865" y="3455850"/>
                  <a:pt x="7455638" y="3455877"/>
                  <a:pt x="7455413" y="3455903"/>
                </a:cubicBezTo>
                <a:cubicBezTo>
                  <a:pt x="7453843" y="3456557"/>
                  <a:pt x="7452596" y="3457940"/>
                  <a:pt x="7451989" y="3460886"/>
                </a:cubicBezTo>
                <a:cubicBezTo>
                  <a:pt x="7443388" y="3453296"/>
                  <a:pt x="7447961" y="3461529"/>
                  <a:pt x="7446929" y="3470886"/>
                </a:cubicBezTo>
                <a:cubicBezTo>
                  <a:pt x="7433341" y="3461186"/>
                  <a:pt x="7436171" y="3489615"/>
                  <a:pt x="7427213" y="3491353"/>
                </a:cubicBezTo>
                <a:cubicBezTo>
                  <a:pt x="7426761" y="3498443"/>
                  <a:pt x="7426037" y="3505767"/>
                  <a:pt x="7424990" y="3513143"/>
                </a:cubicBezTo>
                <a:lnTo>
                  <a:pt x="7424186" y="3517424"/>
                </a:lnTo>
                <a:cubicBezTo>
                  <a:pt x="7424132" y="3517438"/>
                  <a:pt x="7424077" y="3517453"/>
                  <a:pt x="7424024" y="3517467"/>
                </a:cubicBezTo>
                <a:cubicBezTo>
                  <a:pt x="7423536" y="3518305"/>
                  <a:pt x="7423153" y="3519678"/>
                  <a:pt x="7422883" y="3521896"/>
                </a:cubicBezTo>
                <a:lnTo>
                  <a:pt x="7422723" y="3525229"/>
                </a:lnTo>
                <a:lnTo>
                  <a:pt x="7421163" y="3533534"/>
                </a:lnTo>
                <a:lnTo>
                  <a:pt x="7419650" y="3536108"/>
                </a:lnTo>
                <a:lnTo>
                  <a:pt x="7417640" y="3536718"/>
                </a:lnTo>
                <a:lnTo>
                  <a:pt x="7417697" y="3537534"/>
                </a:lnTo>
                <a:cubicBezTo>
                  <a:pt x="7419749" y="3544077"/>
                  <a:pt x="7423989" y="3546875"/>
                  <a:pt x="7409814" y="3551598"/>
                </a:cubicBezTo>
                <a:cubicBezTo>
                  <a:pt x="7412376" y="3566128"/>
                  <a:pt x="7404108" y="3567090"/>
                  <a:pt x="7397719" y="3584844"/>
                </a:cubicBezTo>
                <a:cubicBezTo>
                  <a:pt x="7401116" y="3593573"/>
                  <a:pt x="7398130" y="3599358"/>
                  <a:pt x="7393057" y="3604546"/>
                </a:cubicBezTo>
                <a:cubicBezTo>
                  <a:pt x="7391792" y="3622895"/>
                  <a:pt x="7383125" y="3638008"/>
                  <a:pt x="7377811" y="3657793"/>
                </a:cubicBezTo>
                <a:cubicBezTo>
                  <a:pt x="7379886" y="3680874"/>
                  <a:pt x="7366255" y="3689531"/>
                  <a:pt x="7360624" y="3710685"/>
                </a:cubicBezTo>
                <a:cubicBezTo>
                  <a:pt x="7367950" y="3731637"/>
                  <a:pt x="7347999" y="3723947"/>
                  <a:pt x="7341489" y="3734006"/>
                </a:cubicBezTo>
                <a:lnTo>
                  <a:pt x="7340478" y="3737028"/>
                </a:lnTo>
                <a:lnTo>
                  <a:pt x="7340489" y="3745476"/>
                </a:lnTo>
                <a:lnTo>
                  <a:pt x="7340950" y="3748687"/>
                </a:lnTo>
                <a:cubicBezTo>
                  <a:pt x="7341098" y="3750887"/>
                  <a:pt x="7340976" y="3752333"/>
                  <a:pt x="7340653" y="3753314"/>
                </a:cubicBezTo>
                <a:lnTo>
                  <a:pt x="7340500" y="3753419"/>
                </a:lnTo>
                <a:lnTo>
                  <a:pt x="7340506" y="3757774"/>
                </a:lnTo>
                <a:cubicBezTo>
                  <a:pt x="7340847" y="3765147"/>
                  <a:pt x="7341495" y="3772345"/>
                  <a:pt x="7342369" y="3779218"/>
                </a:cubicBezTo>
                <a:cubicBezTo>
                  <a:pt x="7333890" y="3784348"/>
                  <a:pt x="7341949" y="3810090"/>
                  <a:pt x="7326800" y="3806225"/>
                </a:cubicBezTo>
                <a:cubicBezTo>
                  <a:pt x="7327524" y="3815461"/>
                  <a:pt x="7333545" y="3821456"/>
                  <a:pt x="7323686" y="3817640"/>
                </a:cubicBezTo>
                <a:cubicBezTo>
                  <a:pt x="7323637" y="3820659"/>
                  <a:pt x="7322668" y="3822449"/>
                  <a:pt x="7321247" y="3823678"/>
                </a:cubicBezTo>
                <a:lnTo>
                  <a:pt x="7320595" y="3824018"/>
                </a:lnTo>
                <a:lnTo>
                  <a:pt x="7322453" y="3844579"/>
                </a:lnTo>
                <a:lnTo>
                  <a:pt x="7321532" y="3847225"/>
                </a:lnTo>
                <a:lnTo>
                  <a:pt x="7324238" y="3860736"/>
                </a:lnTo>
                <a:lnTo>
                  <a:pt x="7324840" y="3867658"/>
                </a:lnTo>
                <a:lnTo>
                  <a:pt x="7326655" y="3869733"/>
                </a:lnTo>
                <a:cubicBezTo>
                  <a:pt x="7327701" y="3871909"/>
                  <a:pt x="7328023" y="3874942"/>
                  <a:pt x="7326706" y="3879891"/>
                </a:cubicBezTo>
                <a:lnTo>
                  <a:pt x="7326093" y="3881013"/>
                </a:lnTo>
                <a:lnTo>
                  <a:pt x="7328442" y="3889558"/>
                </a:lnTo>
                <a:cubicBezTo>
                  <a:pt x="7329602" y="3892339"/>
                  <a:pt x="7331138" y="3894839"/>
                  <a:pt x="7333203" y="3896924"/>
                </a:cubicBezTo>
                <a:cubicBezTo>
                  <a:pt x="7319795" y="3924445"/>
                  <a:pt x="7328820" y="3952004"/>
                  <a:pt x="7324908" y="3982658"/>
                </a:cubicBezTo>
                <a:cubicBezTo>
                  <a:pt x="7325522" y="4017325"/>
                  <a:pt x="7327874" y="4041416"/>
                  <a:pt x="7327588" y="4064228"/>
                </a:cubicBezTo>
                <a:cubicBezTo>
                  <a:pt x="7328735" y="4074940"/>
                  <a:pt x="7329351" y="4153102"/>
                  <a:pt x="7323186" y="4146664"/>
                </a:cubicBezTo>
                <a:cubicBezTo>
                  <a:pt x="7335189" y="4179829"/>
                  <a:pt x="7318370" y="4199117"/>
                  <a:pt x="7322488" y="4235901"/>
                </a:cubicBezTo>
                <a:cubicBezTo>
                  <a:pt x="7305909" y="4254573"/>
                  <a:pt x="7320783" y="4244884"/>
                  <a:pt x="7316645" y="4265209"/>
                </a:cubicBezTo>
                <a:cubicBezTo>
                  <a:pt x="7331133" y="4260631"/>
                  <a:pt x="7307179" y="4289560"/>
                  <a:pt x="7323069" y="4291857"/>
                </a:cubicBezTo>
                <a:cubicBezTo>
                  <a:pt x="7321814" y="4295483"/>
                  <a:pt x="7320095" y="4298923"/>
                  <a:pt x="7318251" y="4302359"/>
                </a:cubicBezTo>
                <a:lnTo>
                  <a:pt x="7317295" y="4304161"/>
                </a:lnTo>
                <a:lnTo>
                  <a:pt x="7316223" y="4311573"/>
                </a:lnTo>
                <a:lnTo>
                  <a:pt x="7312469" y="4313411"/>
                </a:lnTo>
                <a:lnTo>
                  <a:pt x="7306447" y="4403491"/>
                </a:lnTo>
                <a:cubicBezTo>
                  <a:pt x="7308849" y="4411399"/>
                  <a:pt x="7308497" y="4436984"/>
                  <a:pt x="7303688" y="4442497"/>
                </a:cubicBezTo>
                <a:cubicBezTo>
                  <a:pt x="7302637" y="4447969"/>
                  <a:pt x="7304327" y="4453942"/>
                  <a:pt x="7299181" y="4457128"/>
                </a:cubicBezTo>
                <a:cubicBezTo>
                  <a:pt x="7296154" y="4469016"/>
                  <a:pt x="7289197" y="4496240"/>
                  <a:pt x="7285530" y="4513823"/>
                </a:cubicBezTo>
                <a:cubicBezTo>
                  <a:pt x="7288769" y="4518560"/>
                  <a:pt x="7287100" y="4524649"/>
                  <a:pt x="7284412" y="4532609"/>
                </a:cubicBezTo>
                <a:lnTo>
                  <a:pt x="7282601" y="4540125"/>
                </a:lnTo>
                <a:lnTo>
                  <a:pt x="7291785" y="4563650"/>
                </a:lnTo>
                <a:lnTo>
                  <a:pt x="7284191" y="4636427"/>
                </a:lnTo>
                <a:lnTo>
                  <a:pt x="7292797" y="4672055"/>
                </a:lnTo>
                <a:cubicBezTo>
                  <a:pt x="7294304" y="4686552"/>
                  <a:pt x="7294421" y="4700466"/>
                  <a:pt x="7295425" y="4713953"/>
                </a:cubicBezTo>
                <a:cubicBezTo>
                  <a:pt x="7296104" y="4744441"/>
                  <a:pt x="7280378" y="4723911"/>
                  <a:pt x="7292574" y="4762180"/>
                </a:cubicBezTo>
                <a:cubicBezTo>
                  <a:pt x="7286719" y="4766152"/>
                  <a:pt x="7286266" y="4770971"/>
                  <a:pt x="7288689" y="4779168"/>
                </a:cubicBezTo>
                <a:cubicBezTo>
                  <a:pt x="7288592" y="4793971"/>
                  <a:pt x="7274303" y="4792486"/>
                  <a:pt x="7282355" y="4807636"/>
                </a:cubicBezTo>
                <a:cubicBezTo>
                  <a:pt x="7278556" y="4806204"/>
                  <a:pt x="7277539" y="4813202"/>
                  <a:pt x="7276505" y="4819678"/>
                </a:cubicBezTo>
                <a:lnTo>
                  <a:pt x="7273752" y="4823797"/>
                </a:lnTo>
                <a:lnTo>
                  <a:pt x="7283683" y="4847794"/>
                </a:lnTo>
                <a:cubicBezTo>
                  <a:pt x="7296832" y="4890479"/>
                  <a:pt x="7302379" y="4941877"/>
                  <a:pt x="7311552" y="4978326"/>
                </a:cubicBezTo>
                <a:cubicBezTo>
                  <a:pt x="7284161" y="4998846"/>
                  <a:pt x="7309660" y="4989594"/>
                  <a:pt x="7304880" y="5015024"/>
                </a:cubicBezTo>
                <a:cubicBezTo>
                  <a:pt x="7330355" y="5012307"/>
                  <a:pt x="7291032" y="5044485"/>
                  <a:pt x="7319932" y="5050993"/>
                </a:cubicBezTo>
                <a:cubicBezTo>
                  <a:pt x="7318148" y="5055414"/>
                  <a:pt x="7315506" y="5059493"/>
                  <a:pt x="7312641" y="5063537"/>
                </a:cubicBezTo>
                <a:lnTo>
                  <a:pt x="7311153" y="5065661"/>
                </a:lnTo>
                <a:lnTo>
                  <a:pt x="7310197" y="5075032"/>
                </a:lnTo>
                <a:lnTo>
                  <a:pt x="7303683" y="5076576"/>
                </a:lnTo>
                <a:lnTo>
                  <a:pt x="7297768" y="5089898"/>
                </a:lnTo>
                <a:cubicBezTo>
                  <a:pt x="7296519" y="5095057"/>
                  <a:pt x="7296302" y="5100805"/>
                  <a:pt x="7297750" y="5107454"/>
                </a:cubicBezTo>
                <a:cubicBezTo>
                  <a:pt x="7309447" y="5125240"/>
                  <a:pt x="7295812" y="5147341"/>
                  <a:pt x="7297014" y="5169708"/>
                </a:cubicBezTo>
                <a:lnTo>
                  <a:pt x="7300719" y="5180532"/>
                </a:lnTo>
                <a:lnTo>
                  <a:pt x="7295705" y="5210620"/>
                </a:lnTo>
                <a:lnTo>
                  <a:pt x="7296901" y="5212749"/>
                </a:lnTo>
                <a:cubicBezTo>
                  <a:pt x="7296704" y="5218058"/>
                  <a:pt x="7294377" y="5228574"/>
                  <a:pt x="7294523" y="5242477"/>
                </a:cubicBezTo>
                <a:lnTo>
                  <a:pt x="7297776" y="5296160"/>
                </a:lnTo>
                <a:lnTo>
                  <a:pt x="7289955" y="5304499"/>
                </a:lnTo>
                <a:lnTo>
                  <a:pt x="7286210" y="5305374"/>
                </a:lnTo>
                <a:lnTo>
                  <a:pt x="7286995" y="5320092"/>
                </a:lnTo>
                <a:lnTo>
                  <a:pt x="7281550" y="5330613"/>
                </a:lnTo>
                <a:lnTo>
                  <a:pt x="7285354" y="5340890"/>
                </a:lnTo>
                <a:lnTo>
                  <a:pt x="7281914" y="5354491"/>
                </a:lnTo>
                <a:cubicBezTo>
                  <a:pt x="7280017" y="5359352"/>
                  <a:pt x="7277725" y="5364763"/>
                  <a:pt x="7275918" y="5370917"/>
                </a:cubicBezTo>
                <a:lnTo>
                  <a:pt x="7267655" y="5384350"/>
                </a:lnTo>
                <a:lnTo>
                  <a:pt x="7263791" y="5406610"/>
                </a:lnTo>
                <a:cubicBezTo>
                  <a:pt x="7260956" y="5423841"/>
                  <a:pt x="7257650" y="5440271"/>
                  <a:pt x="7251522" y="5456222"/>
                </a:cubicBezTo>
                <a:cubicBezTo>
                  <a:pt x="7253699" y="5469913"/>
                  <a:pt x="7252931" y="5482529"/>
                  <a:pt x="7242311" y="5493751"/>
                </a:cubicBezTo>
                <a:cubicBezTo>
                  <a:pt x="7236636" y="5529727"/>
                  <a:pt x="7245809" y="5539513"/>
                  <a:pt x="7231835" y="5561252"/>
                </a:cubicBezTo>
                <a:cubicBezTo>
                  <a:pt x="7236311" y="5568555"/>
                  <a:pt x="7238499" y="5573475"/>
                  <a:pt x="7239152" y="5577121"/>
                </a:cubicBezTo>
                <a:cubicBezTo>
                  <a:pt x="7241111" y="5588065"/>
                  <a:pt x="7229268" y="5587525"/>
                  <a:pt x="7224043" y="5605355"/>
                </a:cubicBezTo>
                <a:cubicBezTo>
                  <a:pt x="7216774" y="5624244"/>
                  <a:pt x="7213225" y="5590845"/>
                  <a:pt x="7209229" y="5609118"/>
                </a:cubicBezTo>
                <a:cubicBezTo>
                  <a:pt x="7212098" y="5628346"/>
                  <a:pt x="7194168" y="5628785"/>
                  <a:pt x="7198222" y="5648700"/>
                </a:cubicBezTo>
                <a:cubicBezTo>
                  <a:pt x="7212577" y="5642705"/>
                  <a:pt x="7189541" y="5689259"/>
                  <a:pt x="7201221" y="5689771"/>
                </a:cubicBezTo>
                <a:cubicBezTo>
                  <a:pt x="7181618" y="5708428"/>
                  <a:pt x="7201258" y="5715573"/>
                  <a:pt x="7192555" y="5739098"/>
                </a:cubicBezTo>
                <a:cubicBezTo>
                  <a:pt x="7184486" y="5750478"/>
                  <a:pt x="7182208" y="5758416"/>
                  <a:pt x="7187522" y="5768603"/>
                </a:cubicBezTo>
                <a:cubicBezTo>
                  <a:pt x="7148692" y="5821144"/>
                  <a:pt x="7181577" y="5799065"/>
                  <a:pt x="7162500" y="5846928"/>
                </a:cubicBezTo>
                <a:lnTo>
                  <a:pt x="7160827" y="5850799"/>
                </a:lnTo>
                <a:lnTo>
                  <a:pt x="7163312" y="5866636"/>
                </a:lnTo>
                <a:cubicBezTo>
                  <a:pt x="7163884" y="5867070"/>
                  <a:pt x="7164455" y="5867505"/>
                  <a:pt x="7165029" y="5867939"/>
                </a:cubicBezTo>
                <a:lnTo>
                  <a:pt x="7142501" y="5914339"/>
                </a:lnTo>
                <a:lnTo>
                  <a:pt x="7143151" y="5921221"/>
                </a:lnTo>
                <a:lnTo>
                  <a:pt x="7123808" y="5950546"/>
                </a:lnTo>
                <a:lnTo>
                  <a:pt x="7116299" y="5966186"/>
                </a:lnTo>
                <a:lnTo>
                  <a:pt x="7106117" y="5983669"/>
                </a:lnTo>
                <a:lnTo>
                  <a:pt x="7109622" y="5995569"/>
                </a:lnTo>
                <a:cubicBezTo>
                  <a:pt x="7114727" y="6023526"/>
                  <a:pt x="7092983" y="6067450"/>
                  <a:pt x="7116605" y="6077139"/>
                </a:cubicBezTo>
                <a:cubicBezTo>
                  <a:pt x="7102148" y="6089933"/>
                  <a:pt x="7125501" y="6101908"/>
                  <a:pt x="7127573" y="6115892"/>
                </a:cubicBezTo>
                <a:cubicBezTo>
                  <a:pt x="7118381" y="6127056"/>
                  <a:pt x="7126331" y="6132595"/>
                  <a:pt x="7128098" y="6142737"/>
                </a:cubicBezTo>
                <a:cubicBezTo>
                  <a:pt x="7122429" y="6147329"/>
                  <a:pt x="7122724" y="6155912"/>
                  <a:pt x="7129375" y="6158833"/>
                </a:cubicBezTo>
                <a:cubicBezTo>
                  <a:pt x="7144709" y="6154689"/>
                  <a:pt x="7137060" y="6184499"/>
                  <a:pt x="7147635" y="6186714"/>
                </a:cubicBezTo>
                <a:cubicBezTo>
                  <a:pt x="7149842" y="6204016"/>
                  <a:pt x="7136414" y="6279145"/>
                  <a:pt x="7153343" y="6291871"/>
                </a:cubicBezTo>
                <a:cubicBezTo>
                  <a:pt x="7161381" y="6326852"/>
                  <a:pt x="7134450" y="6377408"/>
                  <a:pt x="7134923" y="6392273"/>
                </a:cubicBezTo>
                <a:cubicBezTo>
                  <a:pt x="7103997" y="6407024"/>
                  <a:pt x="7185503" y="6478818"/>
                  <a:pt x="7187236" y="6541940"/>
                </a:cubicBezTo>
                <a:cubicBezTo>
                  <a:pt x="7184250" y="6550446"/>
                  <a:pt x="7184290" y="6554993"/>
                  <a:pt x="7191340" y="6557275"/>
                </a:cubicBezTo>
                <a:cubicBezTo>
                  <a:pt x="7195412" y="6573685"/>
                  <a:pt x="7202070" y="6606060"/>
                  <a:pt x="7211670" y="6640404"/>
                </a:cubicBezTo>
                <a:cubicBezTo>
                  <a:pt x="7219591" y="6666216"/>
                  <a:pt x="7212698" y="6793331"/>
                  <a:pt x="7221085" y="6827708"/>
                </a:cubicBezTo>
                <a:lnTo>
                  <a:pt x="7227698" y="6857999"/>
                </a:lnTo>
                <a:lnTo>
                  <a:pt x="0" y="6857999"/>
                </a:lnTo>
                <a:close/>
              </a:path>
            </a:pathLst>
          </a:custGeom>
          <a:noFill/>
          <a:extLst>
            <a:ext uri="{909E8E84-426E-40DD-AFC4-6F175D3DCCD1}">
              <a14:hiddenFill xmlns:a14="http://schemas.microsoft.com/office/drawing/2010/main">
                <a:solidFill>
                  <a:srgbClr val="FFFFFF"/>
                </a:solidFill>
              </a14:hiddenFill>
            </a:ext>
          </a:extLst>
        </p:spPr>
      </p:pic>
      <p:sp>
        <p:nvSpPr>
          <p:cNvPr id="4" name="Espaço Reservado para Rodapé 9">
            <a:extLst>
              <a:ext uri="{FF2B5EF4-FFF2-40B4-BE49-F238E27FC236}">
                <a16:creationId xmlns:a16="http://schemas.microsoft.com/office/drawing/2014/main" id="{8EDBE7CB-61B8-4D6B-D1A8-B29687F877E1}"/>
              </a:ext>
            </a:extLst>
          </p:cNvPr>
          <p:cNvSpPr>
            <a:spLocks noGrp="1"/>
          </p:cNvSpPr>
          <p:nvPr>
            <p:ph type="ftr" sz="quarter" idx="14"/>
          </p:nvPr>
        </p:nvSpPr>
        <p:spPr>
          <a:xfrm>
            <a:off x="4038600" y="6356350"/>
            <a:ext cx="4114800" cy="365125"/>
          </a:xfrm>
        </p:spPr>
        <p:txBody>
          <a:bodyPr vert="horz" lIns="91440" tIns="45720" rIns="91440" bIns="45720" rtlCol="0" anchor="ctr">
            <a:normAutofit/>
          </a:bodyPr>
          <a:lstStyle/>
          <a:p>
            <a:pPr defTabSz="914400">
              <a:spcAft>
                <a:spcPts val="600"/>
              </a:spcAft>
              <a:defRPr/>
            </a:pPr>
            <a:r>
              <a:rPr lang="en-US" sz="1000" kern="1200" noProof="0" dirty="0">
                <a:solidFill>
                  <a:srgbClr val="FFFFFF"/>
                </a:solidFill>
                <a:latin typeface="Calibri" panose="020F0502020204030204"/>
                <a:ea typeface="+mn-ea"/>
                <a:cs typeface="+mn-cs"/>
              </a:rPr>
              <a:t>LATTES 100, USP 90, CERN 70</a:t>
            </a:r>
          </a:p>
        </p:txBody>
      </p:sp>
      <p:sp>
        <p:nvSpPr>
          <p:cNvPr id="7" name="CaixaDeTexto 6">
            <a:extLst>
              <a:ext uri="{FF2B5EF4-FFF2-40B4-BE49-F238E27FC236}">
                <a16:creationId xmlns:a16="http://schemas.microsoft.com/office/drawing/2014/main" id="{593FFCF0-2278-9873-60EC-9A747E95819F}"/>
              </a:ext>
            </a:extLst>
          </p:cNvPr>
          <p:cNvSpPr txBox="1"/>
          <p:nvPr/>
        </p:nvSpPr>
        <p:spPr>
          <a:xfrm>
            <a:off x="1" y="159799"/>
            <a:ext cx="6796726" cy="584775"/>
          </a:xfrm>
          <a:prstGeom prst="rect">
            <a:avLst/>
          </a:prstGeom>
          <a:solidFill>
            <a:schemeClr val="tx1"/>
          </a:solidFill>
        </p:spPr>
        <p:txBody>
          <a:bodyPr wrap="square" rtlCol="0">
            <a:spAutoFit/>
          </a:bodyPr>
          <a:lstStyle/>
          <a:p>
            <a:endParaRPr lang="en-US" sz="3200" noProof="0" dirty="0">
              <a:solidFill>
                <a:schemeClr val="bg1"/>
              </a:solidFill>
              <a:latin typeface="Arial" panose="020B0604020202020204" pitchFamily="34" charset="0"/>
              <a:cs typeface="Arial" panose="020B0604020202020204" pitchFamily="34" charset="0"/>
            </a:endParaRPr>
          </a:p>
        </p:txBody>
      </p:sp>
      <p:sp>
        <p:nvSpPr>
          <p:cNvPr id="8" name="Espaço Reservado para Número de Slide 3">
            <a:extLst>
              <a:ext uri="{FF2B5EF4-FFF2-40B4-BE49-F238E27FC236}">
                <a16:creationId xmlns:a16="http://schemas.microsoft.com/office/drawing/2014/main" id="{34099B73-ADFC-535F-948B-F60BAB74F7E4}"/>
              </a:ext>
            </a:extLst>
          </p:cNvPr>
          <p:cNvSpPr txBox="1">
            <a:spLocks noGrp="1"/>
          </p:cNvSpPr>
          <p:nvPr>
            <p:ph type="sldNum" sz="quarter" idx="12"/>
          </p:nvPr>
        </p:nvSpPr>
        <p:spPr>
          <a:xfrm>
            <a:off x="9448800" y="6492875"/>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75B0EAF-6668-47E7-816C-F7F826BDF113}" type="slidenum">
              <a:rPr lang="en-US" sz="2000" noProof="0" smtClean="0">
                <a:solidFill>
                  <a:schemeClr val="accent6">
                    <a:lumMod val="50000"/>
                  </a:schemeClr>
                </a:solidFill>
                <a:latin typeface="Arial" panose="020B0604020202020204" pitchFamily="34" charset="0"/>
                <a:cs typeface="Arial" panose="020B0604020202020204" pitchFamily="34" charset="0"/>
              </a:rPr>
              <a:pPr/>
              <a:t>73</a:t>
            </a:fld>
            <a:endParaRPr lang="en-US" sz="2000" noProof="0" dirty="0">
              <a:solidFill>
                <a:schemeClr val="accent6">
                  <a:lumMod val="50000"/>
                </a:schemeClr>
              </a:solidFill>
              <a:latin typeface="Arial" panose="020B0604020202020204" pitchFamily="34" charset="0"/>
              <a:cs typeface="Arial" panose="020B0604020202020204" pitchFamily="34" charset="0"/>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DD07F9D-1DE1-A96B-7B71-22FE7695D4A8}"/>
              </a:ext>
            </a:extLst>
          </p:cNvPr>
          <p:cNvSpPr>
            <a:spLocks noGrp="1"/>
          </p:cNvSpPr>
          <p:nvPr>
            <p:ph type="title"/>
          </p:nvPr>
        </p:nvSpPr>
        <p:spPr>
          <a:xfrm>
            <a:off x="631203" y="336844"/>
            <a:ext cx="10929594" cy="1101725"/>
          </a:xfrm>
        </p:spPr>
        <p:txBody>
          <a:bodyPr>
            <a:normAutofit/>
          </a:bodyPr>
          <a:lstStyle/>
          <a:p>
            <a:r>
              <a:rPr lang="en-US" sz="3600" b="1" noProof="0" dirty="0"/>
              <a:t>A chamber of nuclear emulsions, X-rays and lead</a:t>
            </a:r>
          </a:p>
        </p:txBody>
      </p:sp>
      <p:sp>
        <p:nvSpPr>
          <p:cNvPr id="5" name="Espaço Reservado para Número de Slide 4">
            <a:extLst>
              <a:ext uri="{FF2B5EF4-FFF2-40B4-BE49-F238E27FC236}">
                <a16:creationId xmlns:a16="http://schemas.microsoft.com/office/drawing/2014/main" id="{7174CF70-DBD6-56B3-D497-802FB52A0A03}"/>
              </a:ext>
            </a:extLst>
          </p:cNvPr>
          <p:cNvSpPr>
            <a:spLocks noGrp="1"/>
          </p:cNvSpPr>
          <p:nvPr>
            <p:ph type="sldNum" sz="quarter" idx="12"/>
          </p:nvPr>
        </p:nvSpPr>
        <p:spPr>
          <a:xfrm>
            <a:off x="9448800" y="6280150"/>
            <a:ext cx="2743200" cy="365125"/>
          </a:xfrm>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74</a:t>
            </a:fld>
            <a:endParaRPr lang="en-US" sz="2000" noProof="0" dirty="0">
              <a:latin typeface="Arial" panose="020B0604020202020204" pitchFamily="34" charset="0"/>
              <a:cs typeface="Arial" panose="020B0604020202020204" pitchFamily="34" charset="0"/>
            </a:endParaRPr>
          </a:p>
        </p:txBody>
      </p:sp>
      <p:pic>
        <p:nvPicPr>
          <p:cNvPr id="7" name="Imagem 6">
            <a:extLst>
              <a:ext uri="{FF2B5EF4-FFF2-40B4-BE49-F238E27FC236}">
                <a16:creationId xmlns:a16="http://schemas.microsoft.com/office/drawing/2014/main" id="{13EA534B-3ED4-1EF9-F336-F03D9A9112FE}"/>
              </a:ext>
            </a:extLst>
          </p:cNvPr>
          <p:cNvPicPr>
            <a:picLocks noChangeAspect="1"/>
          </p:cNvPicPr>
          <p:nvPr/>
        </p:nvPicPr>
        <p:blipFill>
          <a:blip r:embed="rId2"/>
          <a:stretch>
            <a:fillRect/>
          </a:stretch>
        </p:blipFill>
        <p:spPr>
          <a:xfrm>
            <a:off x="1174546" y="1594042"/>
            <a:ext cx="9842907" cy="4779146"/>
          </a:xfrm>
          <a:prstGeom prst="rect">
            <a:avLst/>
          </a:prstGeom>
        </p:spPr>
      </p:pic>
      <p:sp>
        <p:nvSpPr>
          <p:cNvPr id="3" name="CaixaDeTexto 2">
            <a:extLst>
              <a:ext uri="{FF2B5EF4-FFF2-40B4-BE49-F238E27FC236}">
                <a16:creationId xmlns:a16="http://schemas.microsoft.com/office/drawing/2014/main" id="{E578335A-B965-CE68-EF8C-CACE682C74B2}"/>
              </a:ext>
            </a:extLst>
          </p:cNvPr>
          <p:cNvSpPr txBox="1"/>
          <p:nvPr/>
        </p:nvSpPr>
        <p:spPr>
          <a:xfrm>
            <a:off x="1094992" y="5418503"/>
            <a:ext cx="9725739" cy="677108"/>
          </a:xfrm>
          <a:prstGeom prst="rect">
            <a:avLst/>
          </a:prstGeom>
          <a:solidFill>
            <a:schemeClr val="bg1"/>
          </a:solidFill>
        </p:spPr>
        <p:txBody>
          <a:bodyPr wrap="none" rtlCol="0">
            <a:spAutoFit/>
          </a:bodyPr>
          <a:lstStyle/>
          <a:p>
            <a:endParaRPr lang="en-US" sz="2000" b="1" noProof="0" dirty="0"/>
          </a:p>
          <a:p>
            <a:r>
              <a:rPr lang="en-US" b="1" noProof="0" dirty="0">
                <a:latin typeface="Arial" panose="020B0604020202020204" pitchFamily="34" charset="0"/>
                <a:cs typeface="Arial" panose="020B0604020202020204" pitchFamily="34" charset="0"/>
              </a:rPr>
              <a:t>Basic structure of the first emulsion chambers as an electromagnetic cascade detector</a:t>
            </a:r>
            <a:endParaRPr lang="en-US" noProof="0" dirty="0">
              <a:latin typeface="Arial" panose="020B0604020202020204" pitchFamily="34" charset="0"/>
              <a:cs typeface="Arial" panose="020B0604020202020204" pitchFamily="34" charset="0"/>
            </a:endParaRPr>
          </a:p>
        </p:txBody>
      </p:sp>
      <p:sp>
        <p:nvSpPr>
          <p:cNvPr id="4" name="CaixaDeTexto 3">
            <a:extLst>
              <a:ext uri="{FF2B5EF4-FFF2-40B4-BE49-F238E27FC236}">
                <a16:creationId xmlns:a16="http://schemas.microsoft.com/office/drawing/2014/main" id="{6D2CAC8E-F433-524C-C513-407E726932BC}"/>
              </a:ext>
            </a:extLst>
          </p:cNvPr>
          <p:cNvSpPr txBox="1"/>
          <p:nvPr/>
        </p:nvSpPr>
        <p:spPr>
          <a:xfrm>
            <a:off x="8069343" y="2762053"/>
            <a:ext cx="1210588" cy="369332"/>
          </a:xfrm>
          <a:prstGeom prst="rect">
            <a:avLst/>
          </a:prstGeom>
          <a:solidFill>
            <a:schemeClr val="bg1"/>
          </a:solidFill>
        </p:spPr>
        <p:txBody>
          <a:bodyPr wrap="none" rtlCol="0">
            <a:spAutoFit/>
          </a:bodyPr>
          <a:lstStyle/>
          <a:p>
            <a:r>
              <a:rPr lang="en-US" b="1" noProof="0" dirty="0">
                <a:latin typeface="Arial" panose="020B0604020202020204" pitchFamily="34" charset="0"/>
                <a:cs typeface="Arial" panose="020B0604020202020204" pitchFamily="34" charset="0"/>
              </a:rPr>
              <a:t>Pb plates</a:t>
            </a:r>
          </a:p>
        </p:txBody>
      </p:sp>
      <p:sp>
        <p:nvSpPr>
          <p:cNvPr id="6" name="CaixaDeTexto 5">
            <a:extLst>
              <a:ext uri="{FF2B5EF4-FFF2-40B4-BE49-F238E27FC236}">
                <a16:creationId xmlns:a16="http://schemas.microsoft.com/office/drawing/2014/main" id="{E417D7D7-BBD6-65E0-8A43-E45E42DE88FC}"/>
              </a:ext>
            </a:extLst>
          </p:cNvPr>
          <p:cNvSpPr txBox="1"/>
          <p:nvPr/>
        </p:nvSpPr>
        <p:spPr>
          <a:xfrm>
            <a:off x="8052062" y="3206684"/>
            <a:ext cx="2609654" cy="923330"/>
          </a:xfrm>
          <a:prstGeom prst="rect">
            <a:avLst/>
          </a:prstGeom>
          <a:solidFill>
            <a:schemeClr val="bg1"/>
          </a:solidFill>
        </p:spPr>
        <p:txBody>
          <a:bodyPr wrap="square" rtlCol="0">
            <a:spAutoFit/>
          </a:bodyPr>
          <a:lstStyle/>
          <a:p>
            <a:r>
              <a:rPr lang="en-US" b="1" noProof="0" dirty="0">
                <a:latin typeface="Arial" panose="020B0604020202020204" pitchFamily="34" charset="0"/>
                <a:cs typeface="Arial" panose="020B0604020202020204" pitchFamily="34" charset="0"/>
              </a:rPr>
              <a:t>Sensitive layer with nuclear emulsion plate and X-ray film</a:t>
            </a:r>
          </a:p>
        </p:txBody>
      </p:sp>
    </p:spTree>
    <p:extLst>
      <p:ext uri="{BB962C8B-B14F-4D97-AF65-F5344CB8AC3E}">
        <p14:creationId xmlns:p14="http://schemas.microsoft.com/office/powerpoint/2010/main" val="156009431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Espaço Reservado para Conteúdo 6">
            <a:extLst>
              <a:ext uri="{FF2B5EF4-FFF2-40B4-BE49-F238E27FC236}">
                <a16:creationId xmlns:a16="http://schemas.microsoft.com/office/drawing/2014/main" id="{F353EAF3-0653-FDC7-D70B-379F1AAD3C31}"/>
              </a:ext>
            </a:extLst>
          </p:cNvPr>
          <p:cNvPicPr>
            <a:picLocks noGrp="1" noChangeAspect="1"/>
          </p:cNvPicPr>
          <p:nvPr>
            <p:ph idx="1"/>
          </p:nvPr>
        </p:nvPicPr>
        <p:blipFill>
          <a:blip r:embed="rId2"/>
          <a:stretch>
            <a:fillRect/>
          </a:stretch>
        </p:blipFill>
        <p:spPr>
          <a:xfrm>
            <a:off x="2715678" y="1077191"/>
            <a:ext cx="7423943" cy="5571067"/>
          </a:xfrm>
          <a:prstGeom prst="rect">
            <a:avLst/>
          </a:prstGeom>
        </p:spPr>
      </p:pic>
      <p:sp>
        <p:nvSpPr>
          <p:cNvPr id="8" name="CaixaDeTexto 7">
            <a:extLst>
              <a:ext uri="{FF2B5EF4-FFF2-40B4-BE49-F238E27FC236}">
                <a16:creationId xmlns:a16="http://schemas.microsoft.com/office/drawing/2014/main" id="{CB8284F9-FD92-5F87-AFA5-4204197E8F93}"/>
              </a:ext>
            </a:extLst>
          </p:cNvPr>
          <p:cNvSpPr txBox="1"/>
          <p:nvPr/>
        </p:nvSpPr>
        <p:spPr>
          <a:xfrm>
            <a:off x="612743" y="5906165"/>
            <a:ext cx="10935092" cy="677108"/>
          </a:xfrm>
          <a:prstGeom prst="rect">
            <a:avLst/>
          </a:prstGeom>
          <a:solidFill>
            <a:schemeClr val="bg1"/>
          </a:solidFill>
        </p:spPr>
        <p:txBody>
          <a:bodyPr wrap="square" rtlCol="0">
            <a:spAutoFit/>
          </a:bodyPr>
          <a:lstStyle/>
          <a:p>
            <a:endParaRPr lang="en-US" sz="1900" b="1" noProof="0" dirty="0">
              <a:latin typeface="Arial" panose="020B0604020202020204" pitchFamily="34" charset="0"/>
              <a:cs typeface="Arial" panose="020B0604020202020204" pitchFamily="34" charset="0"/>
            </a:endParaRPr>
          </a:p>
          <a:p>
            <a:r>
              <a:rPr lang="en-US" sz="1900" b="1" noProof="0" dirty="0">
                <a:latin typeface="Arial" panose="020B0604020202020204" pitchFamily="34" charset="0"/>
                <a:cs typeface="Arial" panose="020B0604020202020204" pitchFamily="34" charset="0"/>
              </a:rPr>
              <a:t>A two-story emulsion chamber like those on display at Mount Chacaltaya by CBJ.</a:t>
            </a:r>
          </a:p>
        </p:txBody>
      </p:sp>
      <p:sp>
        <p:nvSpPr>
          <p:cNvPr id="13" name="Rectangle 2">
            <a:extLst>
              <a:ext uri="{FF2B5EF4-FFF2-40B4-BE49-F238E27FC236}">
                <a16:creationId xmlns:a16="http://schemas.microsoft.com/office/drawing/2014/main" id="{E784EF47-9D44-6047-2270-D10803F33A88}"/>
              </a:ext>
            </a:extLst>
          </p:cNvPr>
          <p:cNvSpPr>
            <a:spLocks noGrp="1" noChangeArrowheads="1"/>
          </p:cNvSpPr>
          <p:nvPr>
            <p:ph type="title"/>
          </p:nvPr>
        </p:nvSpPr>
        <p:spPr>
          <a:xfrm>
            <a:off x="838200" y="276898"/>
            <a:ext cx="10515600" cy="755015"/>
          </a:xfrm>
        </p:spPr>
        <p:txBody>
          <a:bodyPr>
            <a:normAutofit/>
          </a:bodyPr>
          <a:lstStyle/>
          <a:p>
            <a:r>
              <a:rPr lang="en-US" sz="3600" b="1" noProof="0" dirty="0"/>
              <a:t>A two-story emulsion chamber </a:t>
            </a:r>
          </a:p>
        </p:txBody>
      </p:sp>
      <p:sp>
        <p:nvSpPr>
          <p:cNvPr id="2" name="Espaço Reservado para Número de Slide 3">
            <a:extLst>
              <a:ext uri="{FF2B5EF4-FFF2-40B4-BE49-F238E27FC236}">
                <a16:creationId xmlns:a16="http://schemas.microsoft.com/office/drawing/2014/main" id="{4E3CA6D7-46B2-AB35-EE48-983E35F5C61D}"/>
              </a:ext>
            </a:extLst>
          </p:cNvPr>
          <p:cNvSpPr txBox="1">
            <a:spLocks/>
          </p:cNvSpPr>
          <p:nvPr/>
        </p:nvSpPr>
        <p:spPr>
          <a:xfrm>
            <a:off x="9353550" y="6337300"/>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75B0EAF-6668-47E7-816C-F7F826BDF113}" type="slidenum">
              <a:rPr lang="en-US" sz="2000" noProof="0" smtClean="0">
                <a:solidFill>
                  <a:schemeClr val="tx1"/>
                </a:solidFill>
                <a:latin typeface="Arial" panose="020B0604020202020204" pitchFamily="34" charset="0"/>
                <a:cs typeface="Arial" panose="020B0604020202020204" pitchFamily="34" charset="0"/>
              </a:rPr>
              <a:pPr/>
              <a:t>75</a:t>
            </a:fld>
            <a:endParaRPr lang="en-US" sz="2000" noProof="0" dirty="0">
              <a:solidFill>
                <a:schemeClr val="tx1"/>
              </a:solidFill>
              <a:latin typeface="Arial" panose="020B0604020202020204" pitchFamily="34" charset="0"/>
              <a:cs typeface="Arial" panose="020B0604020202020204" pitchFamily="34" charset="0"/>
            </a:endParaRPr>
          </a:p>
        </p:txBody>
      </p:sp>
      <p:cxnSp>
        <p:nvCxnSpPr>
          <p:cNvPr id="6" name="Conector reto 5">
            <a:extLst>
              <a:ext uri="{FF2B5EF4-FFF2-40B4-BE49-F238E27FC236}">
                <a16:creationId xmlns:a16="http://schemas.microsoft.com/office/drawing/2014/main" id="{4EC3C76D-F8F5-A14E-2E96-F88F715E5F11}"/>
              </a:ext>
            </a:extLst>
          </p:cNvPr>
          <p:cNvCxnSpPr>
            <a:cxnSpLocks/>
          </p:cNvCxnSpPr>
          <p:nvPr/>
        </p:nvCxnSpPr>
        <p:spPr>
          <a:xfrm>
            <a:off x="3798529" y="2114168"/>
            <a:ext cx="4726039" cy="0"/>
          </a:xfrm>
          <a:prstGeom prst="line">
            <a:avLst/>
          </a:prstGeom>
          <a:ln w="603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3587030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2">
            <a:extLst>
              <a:ext uri="{FF2B5EF4-FFF2-40B4-BE49-F238E27FC236}">
                <a16:creationId xmlns:a16="http://schemas.microsoft.com/office/drawing/2014/main" id="{31619117-4FB6-42ED-E18E-46F46F7F5681}"/>
              </a:ext>
            </a:extLst>
          </p:cNvPr>
          <p:cNvSpPr>
            <a:spLocks noGrp="1" noChangeArrowheads="1"/>
          </p:cNvSpPr>
          <p:nvPr>
            <p:ph type="title"/>
          </p:nvPr>
        </p:nvSpPr>
        <p:spPr>
          <a:xfrm>
            <a:off x="301357" y="201633"/>
            <a:ext cx="8380730" cy="703340"/>
          </a:xfrm>
        </p:spPr>
        <p:txBody>
          <a:bodyPr vert="horz" lIns="91440" tIns="45720" rIns="91440" bIns="45720" rtlCol="0" anchor="b">
            <a:normAutofit fontScale="90000"/>
          </a:bodyPr>
          <a:lstStyle/>
          <a:p>
            <a:r>
              <a:rPr lang="en-US" sz="3600" b="1" kern="1200" noProof="0" dirty="0">
                <a:solidFill>
                  <a:schemeClr val="tx1"/>
                </a:solidFill>
              </a:rPr>
              <a:t>The lower part of an emulsion chamber</a:t>
            </a:r>
          </a:p>
        </p:txBody>
      </p:sp>
      <p:pic>
        <p:nvPicPr>
          <p:cNvPr id="5" name="Picture 5" descr="Interface gráfica do usuário, Texto, Aplicativo&#10;&#10;Descrição gerada automaticamente">
            <a:extLst>
              <a:ext uri="{FF2B5EF4-FFF2-40B4-BE49-F238E27FC236}">
                <a16:creationId xmlns:a16="http://schemas.microsoft.com/office/drawing/2014/main" id="{E04EF7E1-F8D8-53A3-5E0D-4C2D877200A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9717" t="34787" r="3424" b="3628"/>
          <a:stretch/>
        </p:blipFill>
        <p:spPr bwMode="auto">
          <a:xfrm>
            <a:off x="2488692" y="1243730"/>
            <a:ext cx="7214616" cy="4984133"/>
          </a:xfrm>
          <a:prstGeom prst="rect">
            <a:avLst/>
          </a:prstGeom>
          <a:noFill/>
          <a:extLst>
            <a:ext uri="{909E8E84-426E-40DD-AFC4-6F175D3DCCD1}">
              <a14:hiddenFill xmlns:a14="http://schemas.microsoft.com/office/drawing/2010/main">
                <a:solidFill>
                  <a:srgbClr val="FFFFFF"/>
                </a:solidFill>
              </a14:hiddenFill>
            </a:ext>
          </a:extLst>
        </p:spPr>
      </p:pic>
      <p:sp>
        <p:nvSpPr>
          <p:cNvPr id="2" name="Espaço Reservado para Número de Slide 3">
            <a:extLst>
              <a:ext uri="{FF2B5EF4-FFF2-40B4-BE49-F238E27FC236}">
                <a16:creationId xmlns:a16="http://schemas.microsoft.com/office/drawing/2014/main" id="{A07BA6C5-C55C-42CA-1216-EA5F4142D9AC}"/>
              </a:ext>
            </a:extLst>
          </p:cNvPr>
          <p:cNvSpPr txBox="1">
            <a:spLocks/>
          </p:cNvSpPr>
          <p:nvPr/>
        </p:nvSpPr>
        <p:spPr>
          <a:xfrm>
            <a:off x="9353550" y="6337300"/>
            <a:ext cx="2743200" cy="365125"/>
          </a:xfrm>
          <a:prstGeom prst="rect">
            <a:avLst/>
          </a:prstGeom>
        </p:spPr>
        <p:txBody>
          <a:bodyPr vert="horz" lIns="91440" tIns="45720" rIns="91440" bIns="45720" rtlCol="0" anchor="ctr"/>
          <a:lstStyle>
            <a:defPPr>
              <a:defRPr lang="en-U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75B0EAF-6668-47E7-816C-F7F826BDF113}" type="slidenum">
              <a:rPr lang="en-US" sz="2000" noProof="0" smtClean="0">
                <a:solidFill>
                  <a:schemeClr val="tx1"/>
                </a:solidFill>
                <a:latin typeface="Arial" panose="020B0604020202020204" pitchFamily="34" charset="0"/>
                <a:cs typeface="Arial" panose="020B0604020202020204" pitchFamily="34" charset="0"/>
              </a:rPr>
              <a:pPr/>
              <a:t>76</a:t>
            </a:fld>
            <a:endParaRPr lang="en-US" sz="2000" noProof="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323794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ço Reservado para Número de Slide 4">
            <a:extLst>
              <a:ext uri="{FF2B5EF4-FFF2-40B4-BE49-F238E27FC236}">
                <a16:creationId xmlns:a16="http://schemas.microsoft.com/office/drawing/2014/main" id="{7F8E4D83-6A18-1F38-C135-83A4E16B7520}"/>
              </a:ext>
            </a:extLst>
          </p:cNvPr>
          <p:cNvSpPr>
            <a:spLocks noGrp="1"/>
          </p:cNvSpPr>
          <p:nvPr>
            <p:ph type="sldNum" sz="quarter" idx="12"/>
          </p:nvPr>
        </p:nvSpPr>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77</a:t>
            </a:fld>
            <a:endParaRPr lang="en-US" sz="2000" noProof="0" dirty="0">
              <a:latin typeface="Arial" panose="020B0604020202020204" pitchFamily="34" charset="0"/>
              <a:cs typeface="Arial" panose="020B0604020202020204" pitchFamily="34" charset="0"/>
            </a:endParaRPr>
          </a:p>
        </p:txBody>
      </p:sp>
      <p:sp>
        <p:nvSpPr>
          <p:cNvPr id="7" name="CaixaDeTexto 6">
            <a:extLst>
              <a:ext uri="{FF2B5EF4-FFF2-40B4-BE49-F238E27FC236}">
                <a16:creationId xmlns:a16="http://schemas.microsoft.com/office/drawing/2014/main" id="{E18BE62D-A78E-3C53-886A-FE4214067191}"/>
              </a:ext>
            </a:extLst>
          </p:cNvPr>
          <p:cNvSpPr txBox="1"/>
          <p:nvPr/>
        </p:nvSpPr>
        <p:spPr>
          <a:xfrm>
            <a:off x="669035" y="3854958"/>
            <a:ext cx="5426965" cy="2326767"/>
          </a:xfrm>
          <a:prstGeom prst="rect">
            <a:avLst/>
          </a:prstGeom>
        </p:spPr>
        <p:txBody>
          <a:bodyPr vert="horz" lIns="91440" tIns="45720" rIns="91440" bIns="45720" rtlCol="0" anchor="t">
            <a:normAutofit/>
          </a:bodyPr>
          <a:lstStyle/>
          <a:p>
            <a:pPr defTabSz="914400">
              <a:lnSpc>
                <a:spcPct val="130000"/>
              </a:lnSpc>
              <a:spcAft>
                <a:spcPts val="600"/>
              </a:spcAft>
            </a:pPr>
            <a:r>
              <a:rPr lang="en-US" sz="2100" noProof="0" dirty="0">
                <a:latin typeface="Arial" panose="020B0604020202020204" pitchFamily="34" charset="0"/>
                <a:cs typeface="Arial" panose="020B0604020202020204" pitchFamily="34" charset="0"/>
              </a:rPr>
              <a:t>“Hadronic Interactions of High Energy Cosmic-Rays Observed with Emulsion Chambers”</a:t>
            </a:r>
          </a:p>
          <a:p>
            <a:pPr defTabSz="914400">
              <a:lnSpc>
                <a:spcPct val="130000"/>
              </a:lnSpc>
              <a:spcAft>
                <a:spcPts val="600"/>
              </a:spcAft>
            </a:pPr>
            <a:r>
              <a:rPr lang="en-US" sz="2100" noProof="0" dirty="0" err="1">
                <a:latin typeface="Arial" panose="020B0604020202020204" pitchFamily="34" charset="0"/>
                <a:cs typeface="Arial" panose="020B0604020202020204" pitchFamily="34" charset="0"/>
              </a:rPr>
              <a:t>C.M.G.Lattes</a:t>
            </a:r>
            <a:r>
              <a:rPr lang="en-US" sz="2100" noProof="0" dirty="0">
                <a:latin typeface="Arial" panose="020B0604020202020204" pitchFamily="34" charset="0"/>
                <a:cs typeface="Arial" panose="020B0604020202020204" pitchFamily="34" charset="0"/>
              </a:rPr>
              <a:t>, Y. Fujimoto, S. Hasegawa,</a:t>
            </a:r>
          </a:p>
          <a:p>
            <a:pPr defTabSz="914400">
              <a:lnSpc>
                <a:spcPct val="130000"/>
              </a:lnSpc>
              <a:spcAft>
                <a:spcPts val="600"/>
              </a:spcAft>
            </a:pPr>
            <a:r>
              <a:rPr lang="en-US" sz="1900" noProof="0" dirty="0">
                <a:latin typeface="Arial" panose="020B0604020202020204" pitchFamily="34" charset="0"/>
                <a:cs typeface="Arial" panose="020B0604020202020204" pitchFamily="34" charset="0"/>
              </a:rPr>
              <a:t>Physics Reports </a:t>
            </a:r>
            <a:r>
              <a:rPr lang="en-US" sz="1900" b="1" noProof="0" dirty="0">
                <a:latin typeface="Arial" panose="020B0604020202020204" pitchFamily="34" charset="0"/>
                <a:cs typeface="Arial" panose="020B0604020202020204" pitchFamily="34" charset="0"/>
              </a:rPr>
              <a:t>65</a:t>
            </a:r>
            <a:r>
              <a:rPr lang="en-US" sz="1900" noProof="0" dirty="0">
                <a:latin typeface="Arial" panose="020B0604020202020204" pitchFamily="34" charset="0"/>
                <a:cs typeface="Arial" panose="020B0604020202020204" pitchFamily="34" charset="0"/>
              </a:rPr>
              <a:t> (1980) 151-229</a:t>
            </a:r>
          </a:p>
        </p:txBody>
      </p:sp>
      <p:pic>
        <p:nvPicPr>
          <p:cNvPr id="4" name="Imagem 3">
            <a:extLst>
              <a:ext uri="{FF2B5EF4-FFF2-40B4-BE49-F238E27FC236}">
                <a16:creationId xmlns:a16="http://schemas.microsoft.com/office/drawing/2014/main" id="{C8617206-AB54-F0A3-A675-DE122EB4F2B6}"/>
              </a:ext>
            </a:extLst>
          </p:cNvPr>
          <p:cNvPicPr>
            <a:picLocks noChangeAspect="1"/>
          </p:cNvPicPr>
          <p:nvPr/>
        </p:nvPicPr>
        <p:blipFill>
          <a:blip r:embed="rId2"/>
          <a:stretch>
            <a:fillRect/>
          </a:stretch>
        </p:blipFill>
        <p:spPr>
          <a:xfrm>
            <a:off x="6867388" y="190499"/>
            <a:ext cx="4920110" cy="5667375"/>
          </a:xfrm>
          <a:prstGeom prst="rect">
            <a:avLst/>
          </a:prstGeom>
        </p:spPr>
      </p:pic>
      <p:sp>
        <p:nvSpPr>
          <p:cNvPr id="8" name="CaixaDeTexto 7">
            <a:extLst>
              <a:ext uri="{FF2B5EF4-FFF2-40B4-BE49-F238E27FC236}">
                <a16:creationId xmlns:a16="http://schemas.microsoft.com/office/drawing/2014/main" id="{0AE966B1-46DB-F6F2-B9C1-A4C83FA053EE}"/>
              </a:ext>
            </a:extLst>
          </p:cNvPr>
          <p:cNvSpPr txBox="1"/>
          <p:nvPr/>
        </p:nvSpPr>
        <p:spPr>
          <a:xfrm>
            <a:off x="10448925" y="5162550"/>
            <a:ext cx="534121" cy="307777"/>
          </a:xfrm>
          <a:prstGeom prst="rect">
            <a:avLst/>
          </a:prstGeom>
          <a:solidFill>
            <a:schemeClr val="bg1">
              <a:lumMod val="95000"/>
            </a:schemeClr>
          </a:solidFill>
        </p:spPr>
        <p:txBody>
          <a:bodyPr wrap="none" rtlCol="0">
            <a:spAutoFit/>
          </a:bodyPr>
          <a:lstStyle/>
          <a:p>
            <a:r>
              <a:rPr lang="en-US" sz="1400" b="1" noProof="0" dirty="0"/>
              <a:t>5 cm</a:t>
            </a:r>
          </a:p>
        </p:txBody>
      </p:sp>
      <p:sp>
        <p:nvSpPr>
          <p:cNvPr id="10" name="CaixaDeTexto 9">
            <a:extLst>
              <a:ext uri="{FF2B5EF4-FFF2-40B4-BE49-F238E27FC236}">
                <a16:creationId xmlns:a16="http://schemas.microsoft.com/office/drawing/2014/main" id="{59E827FA-2293-6E6A-CE27-C445BBCC7B1B}"/>
              </a:ext>
            </a:extLst>
          </p:cNvPr>
          <p:cNvSpPr txBox="1"/>
          <p:nvPr/>
        </p:nvSpPr>
        <p:spPr>
          <a:xfrm>
            <a:off x="6855985" y="5939064"/>
            <a:ext cx="4814138" cy="707886"/>
          </a:xfrm>
          <a:prstGeom prst="rect">
            <a:avLst/>
          </a:prstGeom>
          <a:noFill/>
        </p:spPr>
        <p:txBody>
          <a:bodyPr wrap="none" rtlCol="0">
            <a:spAutoFit/>
          </a:bodyPr>
          <a:lstStyle/>
          <a:p>
            <a:pPr algn="ctr"/>
            <a:r>
              <a:rPr lang="en-US" sz="2000" noProof="0" dirty="0">
                <a:latin typeface="Arial" panose="020B0604020202020204" pitchFamily="34" charset="0"/>
                <a:cs typeface="Arial" panose="020B0604020202020204" pitchFamily="34" charset="0"/>
              </a:rPr>
              <a:t>Estimated energy in hadrons of 20 PeV</a:t>
            </a:r>
          </a:p>
          <a:p>
            <a:pPr algn="ctr"/>
            <a:r>
              <a:rPr lang="en-US" sz="2000" noProof="0" dirty="0">
                <a:latin typeface="Arial" panose="020B0604020202020204" pitchFamily="34" charset="0"/>
                <a:cs typeface="Arial" panose="020B0604020202020204" pitchFamily="34" charset="0"/>
              </a:rPr>
              <a:t>(Photo of the X-ray film)</a:t>
            </a:r>
          </a:p>
        </p:txBody>
      </p:sp>
      <p:sp>
        <p:nvSpPr>
          <p:cNvPr id="2" name="Título 1">
            <a:extLst>
              <a:ext uri="{FF2B5EF4-FFF2-40B4-BE49-F238E27FC236}">
                <a16:creationId xmlns:a16="http://schemas.microsoft.com/office/drawing/2014/main" id="{F864B11C-4E41-3723-0051-EB1DB483AB6A}"/>
              </a:ext>
            </a:extLst>
          </p:cNvPr>
          <p:cNvSpPr>
            <a:spLocks noGrp="1"/>
          </p:cNvSpPr>
          <p:nvPr>
            <p:ph type="title"/>
          </p:nvPr>
        </p:nvSpPr>
        <p:spPr>
          <a:xfrm>
            <a:off x="197178" y="308564"/>
            <a:ext cx="10515600" cy="1101725"/>
          </a:xfrm>
        </p:spPr>
        <p:txBody>
          <a:bodyPr>
            <a:normAutofit/>
          </a:bodyPr>
          <a:lstStyle/>
          <a:p>
            <a:r>
              <a:rPr lang="en-US" sz="3600" b="1" kern="1200" noProof="0" dirty="0">
                <a:solidFill>
                  <a:schemeClr val="tx1"/>
                </a:solidFill>
              </a:rPr>
              <a:t>The highest-energy  event Andromeda</a:t>
            </a:r>
            <a:endParaRPr lang="en-US" sz="3600" noProof="0" dirty="0"/>
          </a:p>
        </p:txBody>
      </p:sp>
    </p:spTree>
    <p:extLst>
      <p:ext uri="{BB962C8B-B14F-4D97-AF65-F5344CB8AC3E}">
        <p14:creationId xmlns:p14="http://schemas.microsoft.com/office/powerpoint/2010/main" val="255749438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1A8A47-B4AB-0722-EA3B-A6AF62EB35D1}"/>
              </a:ext>
            </a:extLst>
          </p:cNvPr>
          <p:cNvSpPr>
            <a:spLocks noGrp="1"/>
          </p:cNvSpPr>
          <p:nvPr>
            <p:ph type="title"/>
          </p:nvPr>
        </p:nvSpPr>
        <p:spPr>
          <a:xfrm>
            <a:off x="412072" y="125428"/>
            <a:ext cx="10515600" cy="1101725"/>
          </a:xfrm>
        </p:spPr>
        <p:txBody>
          <a:bodyPr>
            <a:normAutofit/>
          </a:bodyPr>
          <a:lstStyle/>
          <a:p>
            <a:r>
              <a:rPr lang="en-US" sz="3600" b="1" noProof="0" dirty="0"/>
              <a:t>The 1960s – Lattes at UNICAMP</a:t>
            </a:r>
          </a:p>
        </p:txBody>
      </p:sp>
      <p:sp>
        <p:nvSpPr>
          <p:cNvPr id="3" name="Espaço Reservado para Conteúdo 2">
            <a:extLst>
              <a:ext uri="{FF2B5EF4-FFF2-40B4-BE49-F238E27FC236}">
                <a16:creationId xmlns:a16="http://schemas.microsoft.com/office/drawing/2014/main" id="{FBE06C07-D6B2-AA16-C434-D9D276308A5E}"/>
              </a:ext>
            </a:extLst>
          </p:cNvPr>
          <p:cNvSpPr>
            <a:spLocks noGrp="1"/>
          </p:cNvSpPr>
          <p:nvPr>
            <p:ph idx="1"/>
          </p:nvPr>
        </p:nvSpPr>
        <p:spPr>
          <a:xfrm>
            <a:off x="838200" y="2272437"/>
            <a:ext cx="10515600" cy="2450393"/>
          </a:xfrm>
        </p:spPr>
        <p:txBody>
          <a:bodyPr>
            <a:normAutofit fontScale="92500" lnSpcReduction="20000"/>
          </a:bodyPr>
          <a:lstStyle/>
          <a:p>
            <a:pPr>
              <a:lnSpc>
                <a:spcPct val="120000"/>
              </a:lnSpc>
              <a:spcBef>
                <a:spcPts val="0"/>
              </a:spcBef>
              <a:spcAft>
                <a:spcPts val="1200"/>
              </a:spcAft>
              <a:buSzPct val="150000"/>
            </a:pPr>
            <a:r>
              <a:rPr lang="en-US" sz="2400" noProof="0" dirty="0">
                <a:latin typeface="Arial" panose="020B0604020202020204" pitchFamily="34" charset="0"/>
                <a:cs typeface="Arial" panose="020B0604020202020204" pitchFamily="34" charset="0"/>
              </a:rPr>
              <a:t>Lattes remained at USP until the middle of the decade, when he joined the project to create the </a:t>
            </a:r>
            <a:r>
              <a:rPr lang="en-US" sz="24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University of Campinas, </a:t>
            </a:r>
            <a:r>
              <a:rPr lang="en-US" sz="2400" noProof="0" dirty="0">
                <a:latin typeface="Arial" panose="020B0604020202020204" pitchFamily="34" charset="0"/>
                <a:cs typeface="Arial" panose="020B0604020202020204" pitchFamily="34" charset="0"/>
              </a:rPr>
              <a:t>at the invitation of his old colleague and friend at USP, Marcello Damy.</a:t>
            </a:r>
          </a:p>
          <a:p>
            <a:pPr>
              <a:lnSpc>
                <a:spcPct val="120000"/>
              </a:lnSpc>
              <a:spcBef>
                <a:spcPts val="0"/>
              </a:spcBef>
              <a:spcAft>
                <a:spcPts val="1200"/>
              </a:spcAft>
              <a:buSzPct val="150000"/>
            </a:pPr>
            <a:endParaRPr lang="en-US" sz="2400" noProof="0" dirty="0">
              <a:latin typeface="Arial" panose="020B0604020202020204" pitchFamily="34" charset="0"/>
              <a:cs typeface="Arial" panose="020B0604020202020204" pitchFamily="34" charset="0"/>
            </a:endParaRPr>
          </a:p>
          <a:p>
            <a:pPr>
              <a:lnSpc>
                <a:spcPct val="120000"/>
              </a:lnSpc>
              <a:spcBef>
                <a:spcPts val="0"/>
              </a:spcBef>
              <a:spcAft>
                <a:spcPts val="1200"/>
              </a:spcAft>
              <a:buSzPct val="150000"/>
            </a:pPr>
            <a:r>
              <a:rPr lang="en-US" sz="2400" noProof="0" dirty="0">
                <a:latin typeface="Arial" panose="020B0604020202020204" pitchFamily="34" charset="0"/>
                <a:cs typeface="Arial" panose="020B0604020202020204" pitchFamily="34" charset="0"/>
              </a:rPr>
              <a:t>Damy, also a student of Wataghin in the 1930s, became the first director of the Physics Institute at UNICAMP.</a:t>
            </a:r>
            <a:endParaRPr lang="en-US" sz="2400" noProof="0" dirty="0">
              <a:solidFill>
                <a:srgbClr val="C00000"/>
              </a:solidFill>
              <a:latin typeface="Arial" panose="020B0604020202020204" pitchFamily="34" charset="0"/>
              <a:cs typeface="Arial" panose="020B0604020202020204" pitchFamily="34" charset="0"/>
            </a:endParaRPr>
          </a:p>
        </p:txBody>
      </p:sp>
      <p:sp>
        <p:nvSpPr>
          <p:cNvPr id="5" name="Espaço Reservado para Número de Slide 4">
            <a:extLst>
              <a:ext uri="{FF2B5EF4-FFF2-40B4-BE49-F238E27FC236}">
                <a16:creationId xmlns:a16="http://schemas.microsoft.com/office/drawing/2014/main" id="{0C5242B5-B4A4-531C-912B-F86EF257DF3E}"/>
              </a:ext>
            </a:extLst>
          </p:cNvPr>
          <p:cNvSpPr>
            <a:spLocks noGrp="1"/>
          </p:cNvSpPr>
          <p:nvPr>
            <p:ph type="sldNum" sz="quarter" idx="12"/>
          </p:nvPr>
        </p:nvSpPr>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78</a:t>
            </a:fld>
            <a:endParaRPr lang="en-US" sz="20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6126907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02CC0C-6D59-F840-1C1F-11803AD33EB3}"/>
              </a:ext>
            </a:extLst>
          </p:cNvPr>
          <p:cNvSpPr>
            <a:spLocks noGrp="1"/>
          </p:cNvSpPr>
          <p:nvPr>
            <p:ph type="title"/>
          </p:nvPr>
        </p:nvSpPr>
        <p:spPr/>
        <p:txBody>
          <a:bodyPr>
            <a:normAutofit/>
          </a:bodyPr>
          <a:lstStyle/>
          <a:p>
            <a:r>
              <a:rPr lang="en-US" b="1" noProof="0" dirty="0"/>
              <a:t>Lattes at UNICAMP (1966 </a:t>
            </a:r>
            <a:r>
              <a:rPr lang="en-US" b="1" noProof="0" dirty="0">
                <a:sym typeface="Symbol" panose="05050102010706020507" pitchFamily="18" charset="2"/>
              </a:rPr>
              <a:t> 1985</a:t>
            </a:r>
            <a:r>
              <a:rPr lang="en-US" b="1" noProof="0" dirty="0"/>
              <a:t>)</a:t>
            </a:r>
          </a:p>
        </p:txBody>
      </p:sp>
      <p:sp>
        <p:nvSpPr>
          <p:cNvPr id="3" name="Espaço Reservado para Conteúdo 2">
            <a:extLst>
              <a:ext uri="{FF2B5EF4-FFF2-40B4-BE49-F238E27FC236}">
                <a16:creationId xmlns:a16="http://schemas.microsoft.com/office/drawing/2014/main" id="{B5BA171C-E017-82C0-48E7-3A8DF9B3910F}"/>
              </a:ext>
            </a:extLst>
          </p:cNvPr>
          <p:cNvSpPr>
            <a:spLocks noGrp="1"/>
          </p:cNvSpPr>
          <p:nvPr>
            <p:ph idx="1"/>
          </p:nvPr>
        </p:nvSpPr>
        <p:spPr>
          <a:xfrm>
            <a:off x="838200" y="1825624"/>
            <a:ext cx="10515600" cy="4716577"/>
          </a:xfrm>
        </p:spPr>
        <p:txBody>
          <a:bodyPr>
            <a:normAutofit fontScale="92500"/>
          </a:bodyPr>
          <a:lstStyle/>
          <a:p>
            <a:pPr>
              <a:lnSpc>
                <a:spcPct val="150000"/>
              </a:lnSpc>
              <a:buSzPct val="150000"/>
            </a:pPr>
            <a:r>
              <a:rPr lang="en-US" sz="2600" noProof="0" dirty="0">
                <a:latin typeface="Arial" panose="020B0604020202020204" pitchFamily="34" charset="0"/>
                <a:cs typeface="Arial" panose="020B0604020202020204" pitchFamily="34" charset="0"/>
              </a:rPr>
              <a:t>Lattes moved to </a:t>
            </a:r>
            <a:r>
              <a:rPr lang="en-US" sz="26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UNICAMP,</a:t>
            </a:r>
            <a:r>
              <a:rPr lang="en-US" sz="2600" noProof="0" dirty="0">
                <a:latin typeface="Arial" panose="020B0604020202020204" pitchFamily="34" charset="0"/>
                <a:cs typeface="Arial" panose="020B0604020202020204" pitchFamily="34" charset="0"/>
              </a:rPr>
              <a:t> transferring the scientific leadership of the Brazilian part of the Brazil-Japan Collaboration project to Campinas. </a:t>
            </a:r>
          </a:p>
          <a:p>
            <a:pPr>
              <a:lnSpc>
                <a:spcPct val="150000"/>
              </a:lnSpc>
              <a:buSzPct val="150000"/>
            </a:pPr>
            <a:r>
              <a:rPr lang="en-US" sz="2600" noProof="0" dirty="0">
                <a:latin typeface="Arial" panose="020B0604020202020204" pitchFamily="34" charset="0"/>
                <a:cs typeface="Arial" panose="020B0604020202020204" pitchFamily="34" charset="0"/>
              </a:rPr>
              <a:t>He brought with him members of the group of researchers who worked with him at USP. </a:t>
            </a:r>
          </a:p>
          <a:p>
            <a:pPr>
              <a:lnSpc>
                <a:spcPct val="150000"/>
              </a:lnSpc>
              <a:buSzPct val="150000"/>
            </a:pPr>
            <a:r>
              <a:rPr lang="en-US" sz="2600" noProof="0" dirty="0">
                <a:latin typeface="Arial" panose="020B0604020202020204" pitchFamily="34" charset="0"/>
                <a:cs typeface="Arial" panose="020B0604020202020204" pitchFamily="34" charset="0"/>
              </a:rPr>
              <a:t>Lattes and his group continued their research in collaboration with Japanese scientists, setting up emulsion and X-ray chambers in Bolivia.</a:t>
            </a:r>
            <a:endParaRPr lang="en-US" noProof="0" dirty="0"/>
          </a:p>
        </p:txBody>
      </p:sp>
      <p:sp>
        <p:nvSpPr>
          <p:cNvPr id="5" name="Espaço Reservado para Número de Slide 4">
            <a:extLst>
              <a:ext uri="{FF2B5EF4-FFF2-40B4-BE49-F238E27FC236}">
                <a16:creationId xmlns:a16="http://schemas.microsoft.com/office/drawing/2014/main" id="{60417B70-97FB-709E-E504-9CE5B72FB739}"/>
              </a:ext>
            </a:extLst>
          </p:cNvPr>
          <p:cNvSpPr>
            <a:spLocks noGrp="1"/>
          </p:cNvSpPr>
          <p:nvPr>
            <p:ph type="sldNum" sz="quarter" idx="12"/>
          </p:nvPr>
        </p:nvSpPr>
        <p:spPr>
          <a:xfrm>
            <a:off x="9448800" y="6327137"/>
            <a:ext cx="2743200" cy="365125"/>
          </a:xfrm>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79</a:t>
            </a:fld>
            <a:endParaRPr lang="en-US" sz="20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415175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F7CDDB4E-6A48-4EB2-BCCE-ADE79436CD1B}"/>
              </a:ext>
            </a:extLst>
          </p:cNvPr>
          <p:cNvSpPr>
            <a:spLocks noGrp="1" noChangeArrowheads="1"/>
          </p:cNvSpPr>
          <p:nvPr>
            <p:ph type="title"/>
          </p:nvPr>
        </p:nvSpPr>
        <p:spPr>
          <a:xfrm>
            <a:off x="458378" y="223724"/>
            <a:ext cx="11275243" cy="850933"/>
          </a:xfrm>
        </p:spPr>
        <p:txBody>
          <a:bodyPr anchor="ctr">
            <a:normAutofit fontScale="90000"/>
          </a:bodyPr>
          <a:lstStyle/>
          <a:p>
            <a:pPr eaLnBrk="1" hangingPunct="1">
              <a:defRPr/>
            </a:pPr>
            <a:r>
              <a:rPr lang="en-US" b="1" noProof="0" dirty="0"/>
              <a:t> </a:t>
            </a:r>
            <a:r>
              <a:rPr lang="en-US" sz="4000" b="1" noProof="0" dirty="0">
                <a:latin typeface="Arial" panose="020B0604020202020204" pitchFamily="34" charset="0"/>
                <a:cs typeface="Arial" panose="020B0604020202020204" pitchFamily="34" charset="0"/>
              </a:rPr>
              <a:t>Creation of USP and Gleb Wataghin to São Paulo</a:t>
            </a:r>
          </a:p>
        </p:txBody>
      </p:sp>
      <p:pic>
        <p:nvPicPr>
          <p:cNvPr id="2052" name="Picture 4">
            <a:extLst>
              <a:ext uri="{FF2B5EF4-FFF2-40B4-BE49-F238E27FC236}">
                <a16:creationId xmlns:a16="http://schemas.microsoft.com/office/drawing/2014/main" id="{EDC782F9-B4D0-4D39-4626-632FF28BF75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l="15458" r="13689"/>
          <a:stretch/>
        </p:blipFill>
        <p:spPr bwMode="auto">
          <a:xfrm>
            <a:off x="367645" y="1430468"/>
            <a:ext cx="5652155" cy="4746495"/>
          </a:xfrm>
          <a:prstGeom prst="rect">
            <a:avLst/>
          </a:prstGeom>
          <a:solidFill>
            <a:srgbClr val="FFFFFF"/>
          </a:solidFill>
        </p:spPr>
      </p:pic>
      <p:sp>
        <p:nvSpPr>
          <p:cNvPr id="11268" name="Rectangle 3">
            <a:extLst>
              <a:ext uri="{FF2B5EF4-FFF2-40B4-BE49-F238E27FC236}">
                <a16:creationId xmlns:a16="http://schemas.microsoft.com/office/drawing/2014/main" id="{E71EDCE3-17BB-4783-9476-919153650C64}"/>
              </a:ext>
            </a:extLst>
          </p:cNvPr>
          <p:cNvSpPr>
            <a:spLocks noGrp="1" noChangeArrowheads="1"/>
          </p:cNvSpPr>
          <p:nvPr>
            <p:ph sz="half" idx="2"/>
          </p:nvPr>
        </p:nvSpPr>
        <p:spPr>
          <a:xfrm>
            <a:off x="6181627" y="1253330"/>
            <a:ext cx="5181600" cy="4977787"/>
          </a:xfrm>
        </p:spPr>
        <p:txBody>
          <a:bodyPr>
            <a:normAutofit fontScale="92500"/>
          </a:bodyPr>
          <a:lstStyle/>
          <a:p>
            <a:pPr eaLnBrk="1" hangingPunct="1">
              <a:lnSpc>
                <a:spcPct val="120000"/>
              </a:lnSpc>
              <a:buSzPct val="150000"/>
            </a:pPr>
            <a:r>
              <a:rPr lang="en-US" sz="1800" noProof="0" dirty="0">
                <a:latin typeface="Arial" panose="020B0604020202020204" pitchFamily="34" charset="0"/>
                <a:cs typeface="Arial" panose="020B0604020202020204" pitchFamily="34" charset="0"/>
              </a:rPr>
              <a:t>In 1934, the then-governor of the State of São Paulo, Armando de Salles Oliveira, sent some local intellectuals on a mission to invite eminent professors in Europe to come to São Paulo and participate in the implementation of the Faculty of Philosophy, Sciences and Letters, designed to be a hub for the creation of the University of São Paulo (USP). </a:t>
            </a:r>
          </a:p>
          <a:p>
            <a:pPr eaLnBrk="1" hangingPunct="1">
              <a:lnSpc>
                <a:spcPct val="120000"/>
              </a:lnSpc>
              <a:buSzPct val="150000"/>
            </a:pPr>
            <a:r>
              <a:rPr lang="en-US" sz="1800" noProof="0" dirty="0">
                <a:latin typeface="Arial" panose="020B0604020202020204" pitchFamily="34" charset="0"/>
                <a:cs typeface="Arial" panose="020B0604020202020204" pitchFamily="34" charset="0"/>
              </a:rPr>
              <a:t>Biologists, botanists, and zoologists came from Germany. Humanists came from France. Mathematicians and physicists came from Italy. </a:t>
            </a:r>
          </a:p>
          <a:p>
            <a:pPr eaLnBrk="1" hangingPunct="1">
              <a:lnSpc>
                <a:spcPct val="120000"/>
              </a:lnSpc>
              <a:buSzPct val="150000"/>
            </a:pPr>
            <a:r>
              <a:rPr lang="en-US" sz="1800" noProof="0" dirty="0">
                <a:latin typeface="Arial" panose="020B0604020202020204" pitchFamily="34" charset="0"/>
                <a:cs typeface="Arial" panose="020B0604020202020204" pitchFamily="34" charset="0"/>
              </a:rPr>
              <a:t>The envoy, Theodoro Ramos, contacted Enrico Fermi, who </a:t>
            </a:r>
            <a:r>
              <a:rPr lang="en-US" sz="1800" noProof="0" dirty="0">
                <a:solidFill>
                  <a:srgbClr val="C00000"/>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suggested inviting Gleb Wataghin</a:t>
            </a:r>
            <a:r>
              <a:rPr lang="en-US" sz="1800" noProof="0" dirty="0">
                <a:solidFill>
                  <a:srgbClr val="C00000"/>
                </a:solidFill>
                <a:latin typeface="Arial" panose="020B0604020202020204" pitchFamily="34" charset="0"/>
                <a:cs typeface="Arial" panose="020B0604020202020204" pitchFamily="34" charset="0"/>
              </a:rPr>
              <a:t>, </a:t>
            </a:r>
            <a:r>
              <a:rPr lang="en-US" sz="1800" noProof="0" dirty="0">
                <a:latin typeface="Arial" panose="020B0604020202020204" pitchFamily="34" charset="0"/>
                <a:cs typeface="Arial" panose="020B0604020202020204" pitchFamily="34" charset="0"/>
              </a:rPr>
              <a:t>then a young professor at the University of Turin.</a:t>
            </a:r>
            <a:endParaRPr lang="en-US" sz="1800" b="1" noProof="0" dirty="0">
              <a:latin typeface="Arial" panose="020B0604020202020204" pitchFamily="34" charset="0"/>
              <a:cs typeface="Arial" panose="020B0604020202020204" pitchFamily="34" charset="0"/>
            </a:endParaRPr>
          </a:p>
        </p:txBody>
      </p:sp>
      <p:sp>
        <p:nvSpPr>
          <p:cNvPr id="11266" name="Espaço Reservado para Número de Slide 5">
            <a:extLst>
              <a:ext uri="{FF2B5EF4-FFF2-40B4-BE49-F238E27FC236}">
                <a16:creationId xmlns:a16="http://schemas.microsoft.com/office/drawing/2014/main" id="{59B4E0F1-D8C7-4F9F-87BA-3A7575B75743}"/>
              </a:ext>
            </a:extLst>
          </p:cNvPr>
          <p:cNvSpPr>
            <a:spLocks noGrp="1"/>
          </p:cNvSpPr>
          <p:nvPr>
            <p:ph type="sldNum" sz="quarter" idx="12"/>
          </p:nvPr>
        </p:nvSpPr>
        <p:spPr>
          <a:xfrm>
            <a:off x="9448800" y="6278097"/>
            <a:ext cx="2743200" cy="365125"/>
          </a:xfrm>
        </p:spPr>
        <p:txBody>
          <a:bodyPr anchor="ctr">
            <a:noAutofit/>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spcAft>
                <a:spcPts val="600"/>
              </a:spcAft>
              <a:buClrTx/>
              <a:buSzTx/>
              <a:buFontTx/>
              <a:buNone/>
            </a:pPr>
            <a:fld id="{A405A70A-6B0A-4A3A-AD03-AEF9E36D1B9C}" type="slidenum">
              <a:rPr lang="en-US" sz="2000" noProof="0" smtClean="0"/>
              <a:pPr eaLnBrk="1" hangingPunct="1">
                <a:spcBef>
                  <a:spcPct val="0"/>
                </a:spcBef>
                <a:spcAft>
                  <a:spcPts val="600"/>
                </a:spcAft>
                <a:buClrTx/>
                <a:buSzTx/>
                <a:buFontTx/>
                <a:buNone/>
              </a:pPr>
              <a:t>8</a:t>
            </a:fld>
            <a:endParaRPr lang="en-US" sz="2000" noProof="0" dirty="0"/>
          </a:p>
        </p:txBody>
      </p:sp>
    </p:spTree>
    <p:extLst>
      <p:ext uri="{BB962C8B-B14F-4D97-AF65-F5344CB8AC3E}">
        <p14:creationId xmlns:p14="http://schemas.microsoft.com/office/powerpoint/2010/main" val="250164371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02CC0C-6D59-F840-1C1F-11803AD33EB3}"/>
              </a:ext>
            </a:extLst>
          </p:cNvPr>
          <p:cNvSpPr>
            <a:spLocks noGrp="1"/>
          </p:cNvSpPr>
          <p:nvPr>
            <p:ph type="title"/>
          </p:nvPr>
        </p:nvSpPr>
        <p:spPr>
          <a:xfrm>
            <a:off x="838200" y="242577"/>
            <a:ext cx="10515600" cy="1101725"/>
          </a:xfrm>
        </p:spPr>
        <p:txBody>
          <a:bodyPr>
            <a:normAutofit/>
          </a:bodyPr>
          <a:lstStyle/>
          <a:p>
            <a:r>
              <a:rPr lang="en-US" sz="3600" b="1" noProof="0" dirty="0"/>
              <a:t>Lattes at UNICAMP (1966 </a:t>
            </a:r>
            <a:r>
              <a:rPr lang="en-US" sz="3600" b="1" noProof="0" dirty="0">
                <a:sym typeface="Symbol" panose="05050102010706020507" pitchFamily="18" charset="2"/>
              </a:rPr>
              <a:t> 1985</a:t>
            </a:r>
            <a:r>
              <a:rPr lang="en-US" sz="3600" b="1" noProof="0" dirty="0"/>
              <a:t>)</a:t>
            </a:r>
          </a:p>
        </p:txBody>
      </p:sp>
      <p:sp>
        <p:nvSpPr>
          <p:cNvPr id="3" name="Espaço Reservado para Conteúdo 2">
            <a:extLst>
              <a:ext uri="{FF2B5EF4-FFF2-40B4-BE49-F238E27FC236}">
                <a16:creationId xmlns:a16="http://schemas.microsoft.com/office/drawing/2014/main" id="{B5BA171C-E017-82C0-48E7-3A8DF9B3910F}"/>
              </a:ext>
            </a:extLst>
          </p:cNvPr>
          <p:cNvSpPr>
            <a:spLocks noGrp="1"/>
          </p:cNvSpPr>
          <p:nvPr>
            <p:ph idx="1"/>
          </p:nvPr>
        </p:nvSpPr>
        <p:spPr>
          <a:xfrm>
            <a:off x="838200" y="1552248"/>
            <a:ext cx="10515600" cy="4971100"/>
          </a:xfrm>
        </p:spPr>
        <p:txBody>
          <a:bodyPr>
            <a:normAutofit/>
          </a:bodyPr>
          <a:lstStyle/>
          <a:p>
            <a:pPr algn="l">
              <a:lnSpc>
                <a:spcPct val="120000"/>
              </a:lnSpc>
              <a:spcBef>
                <a:spcPts val="1200"/>
              </a:spcBef>
              <a:buSzPct val="150000"/>
            </a:pPr>
            <a:r>
              <a:rPr lang="en-US" sz="2200" noProof="0" dirty="0">
                <a:latin typeface="Arial" panose="020B0604020202020204" pitchFamily="34" charset="0"/>
                <a:cs typeface="Arial" panose="020B0604020202020204" pitchFamily="34" charset="0"/>
              </a:rPr>
              <a:t>The group's experience contributed to the formation of the Department of Cosmic Rays and Chronology at the nascent Institute of Physics.</a:t>
            </a:r>
          </a:p>
          <a:p>
            <a:pPr algn="l">
              <a:lnSpc>
                <a:spcPct val="120000"/>
              </a:lnSpc>
              <a:spcBef>
                <a:spcPts val="1200"/>
              </a:spcBef>
              <a:buSzPct val="150000"/>
            </a:pPr>
            <a:r>
              <a:rPr lang="en-US" sz="2200" noProof="0" dirty="0">
                <a:latin typeface="Arial" panose="020B0604020202020204" pitchFamily="34" charset="0"/>
                <a:cs typeface="Arial" panose="020B0604020202020204" pitchFamily="34" charset="0"/>
              </a:rPr>
              <a:t>Lattes and his group continued their research in collaboration with Japanese scientists, setting up emulsion and X-ray chambers in Bolivia. The Brazil-Japan Collaboration lasted for many decades, studying the characteristics of hadronic interactions at energies between 10</a:t>
            </a:r>
            <a:r>
              <a:rPr lang="en-US" sz="2200" baseline="30000" noProof="0" dirty="0">
                <a:latin typeface="Arial" panose="020B0604020202020204" pitchFamily="34" charset="0"/>
                <a:cs typeface="Arial" panose="020B0604020202020204" pitchFamily="34" charset="0"/>
              </a:rPr>
              <a:t>14</a:t>
            </a:r>
            <a:r>
              <a:rPr lang="en-US" sz="2200" noProof="0" dirty="0">
                <a:latin typeface="Arial" panose="020B0604020202020204" pitchFamily="34" charset="0"/>
                <a:cs typeface="Arial" panose="020B0604020202020204" pitchFamily="34" charset="0"/>
              </a:rPr>
              <a:t> and 10</a:t>
            </a:r>
            <a:r>
              <a:rPr lang="en-US" sz="2200" baseline="30000" noProof="0" dirty="0">
                <a:latin typeface="Arial" panose="020B0604020202020204" pitchFamily="34" charset="0"/>
                <a:cs typeface="Arial" panose="020B0604020202020204" pitchFamily="34" charset="0"/>
              </a:rPr>
              <a:t>17</a:t>
            </a:r>
            <a:r>
              <a:rPr lang="en-US" sz="2200" noProof="0" dirty="0">
                <a:latin typeface="Arial" panose="020B0604020202020204" pitchFamily="34" charset="0"/>
                <a:cs typeface="Arial" panose="020B0604020202020204" pitchFamily="34" charset="0"/>
              </a:rPr>
              <a:t> eV that occur in the atmosphere or in lead or pitch in the chamber. Publications analyzing the results persisted into the 21st century.</a:t>
            </a:r>
          </a:p>
          <a:p>
            <a:pPr algn="l">
              <a:lnSpc>
                <a:spcPct val="120000"/>
              </a:lnSpc>
              <a:spcBef>
                <a:spcPts val="1200"/>
              </a:spcBef>
              <a:buSzPct val="150000"/>
            </a:pPr>
            <a:r>
              <a:rPr lang="en-US" sz="2200" noProof="0" dirty="0">
                <a:latin typeface="Arial" panose="020B0604020202020204" pitchFamily="34" charset="0"/>
                <a:cs typeface="Arial" panose="020B0604020202020204" pitchFamily="34" charset="0"/>
              </a:rPr>
              <a:t>In parallel, he started a group dedicated to mineral dating through fission tracks, pursuing evidence of the variation of the fundamental constants in Physics as predicted by Dirac.</a:t>
            </a:r>
            <a:endParaRPr lang="en-US" noProof="0" dirty="0"/>
          </a:p>
        </p:txBody>
      </p:sp>
      <p:sp>
        <p:nvSpPr>
          <p:cNvPr id="5" name="Espaço Reservado para Número de Slide 4">
            <a:extLst>
              <a:ext uri="{FF2B5EF4-FFF2-40B4-BE49-F238E27FC236}">
                <a16:creationId xmlns:a16="http://schemas.microsoft.com/office/drawing/2014/main" id="{60417B70-97FB-709E-E504-9CE5B72FB739}"/>
              </a:ext>
            </a:extLst>
          </p:cNvPr>
          <p:cNvSpPr>
            <a:spLocks noGrp="1"/>
          </p:cNvSpPr>
          <p:nvPr>
            <p:ph type="sldNum" sz="quarter" idx="12"/>
          </p:nvPr>
        </p:nvSpPr>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80</a:t>
            </a:fld>
            <a:endParaRPr lang="en-US" sz="20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5401061"/>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ítulo 1">
            <a:extLst>
              <a:ext uri="{FF2B5EF4-FFF2-40B4-BE49-F238E27FC236}">
                <a16:creationId xmlns:a16="http://schemas.microsoft.com/office/drawing/2014/main" id="{BA481269-ABB4-3BB2-13A3-B3947D1FBB05}"/>
              </a:ext>
            </a:extLst>
          </p:cNvPr>
          <p:cNvSpPr>
            <a:spLocks noGrp="1"/>
          </p:cNvSpPr>
          <p:nvPr>
            <p:ph type="title"/>
          </p:nvPr>
        </p:nvSpPr>
        <p:spPr>
          <a:xfrm>
            <a:off x="805637" y="1547812"/>
            <a:ext cx="4080879" cy="1788811"/>
          </a:xfrm>
        </p:spPr>
        <p:txBody>
          <a:bodyPr>
            <a:normAutofit/>
          </a:bodyPr>
          <a:lstStyle/>
          <a:p>
            <a:r>
              <a:rPr lang="en-US" sz="3600" b="1" noProof="0" dirty="0"/>
              <a:t>Lattes at UNICAMP </a:t>
            </a:r>
            <a:br>
              <a:rPr lang="en-US" sz="3600" b="1" noProof="0" dirty="0"/>
            </a:br>
            <a:r>
              <a:rPr lang="en-US" sz="3600" b="1" noProof="0" dirty="0"/>
              <a:t>(1966 </a:t>
            </a:r>
            <a:r>
              <a:rPr lang="en-US" sz="3600" b="1" noProof="0" dirty="0">
                <a:sym typeface="Symbol" panose="05050102010706020507" pitchFamily="18" charset="2"/>
              </a:rPr>
              <a:t> 1985)</a:t>
            </a:r>
            <a:endParaRPr lang="en-US" sz="3600" noProof="0" dirty="0"/>
          </a:p>
        </p:txBody>
      </p:sp>
      <p:sp>
        <p:nvSpPr>
          <p:cNvPr id="13" name="Rounded Rectangle 28">
            <a:extLst>
              <a:ext uri="{FF2B5EF4-FFF2-40B4-BE49-F238E27FC236}">
                <a16:creationId xmlns:a16="http://schemas.microsoft.com/office/drawing/2014/main" id="{A783CD55-1776-4C75-9A8F-D1179C0C7B4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75903" y="640091"/>
            <a:ext cx="6266120" cy="5577818"/>
          </a:xfrm>
          <a:prstGeom prst="roundRect">
            <a:avLst>
              <a:gd name="adj" fmla="val 0"/>
            </a:avLst>
          </a:prstGeom>
          <a:solidFill>
            <a:srgbClr val="FFFFFF"/>
          </a:solidFill>
          <a:ln w="9525">
            <a:solidFill>
              <a:schemeClr val="tx1">
                <a:lumMod val="65000"/>
                <a:lumOff val="3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pic>
        <p:nvPicPr>
          <p:cNvPr id="6" name="Picture 3" descr="A06">
            <a:extLst>
              <a:ext uri="{FF2B5EF4-FFF2-40B4-BE49-F238E27FC236}">
                <a16:creationId xmlns:a16="http://schemas.microsoft.com/office/drawing/2014/main" id="{5A564E92-F725-DA97-066E-5AE95A3D068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1762" r="2" b="34509"/>
          <a:stretch/>
        </p:blipFill>
        <p:spPr bwMode="auto">
          <a:xfrm>
            <a:off x="5441735" y="804672"/>
            <a:ext cx="5934456" cy="5248656"/>
          </a:xfrm>
          <a:prstGeom prst="rect">
            <a:avLst/>
          </a:prstGeom>
          <a:noFill/>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Espaço Reservado para Número de Slide 4">
            <a:extLst>
              <a:ext uri="{FF2B5EF4-FFF2-40B4-BE49-F238E27FC236}">
                <a16:creationId xmlns:a16="http://schemas.microsoft.com/office/drawing/2014/main" id="{06A75C2B-2603-313B-F84B-84E87C794DB0}"/>
              </a:ext>
            </a:extLst>
          </p:cNvPr>
          <p:cNvSpPr>
            <a:spLocks noGrp="1"/>
          </p:cNvSpPr>
          <p:nvPr>
            <p:ph type="sldNum" sz="quarter" idx="12"/>
          </p:nvPr>
        </p:nvSpPr>
        <p:spPr>
          <a:xfrm>
            <a:off x="9448800" y="6492875"/>
            <a:ext cx="2743200" cy="365125"/>
          </a:xfrm>
        </p:spPr>
        <p:txBody>
          <a:bodyPr>
            <a:noAutofit/>
          </a:bodyPr>
          <a:lstStyle/>
          <a:p>
            <a:pPr>
              <a:lnSpc>
                <a:spcPct val="90000"/>
              </a:lnSpc>
              <a:spcAft>
                <a:spcPts val="600"/>
              </a:spcAft>
            </a:pPr>
            <a:fld id="{F0469B45-E903-4573-A216-0BD6694B90F6}" type="slidenum">
              <a:rPr lang="en-US" sz="2000" noProof="0" smtClean="0">
                <a:latin typeface="Arial" panose="020B0604020202020204" pitchFamily="34" charset="0"/>
                <a:cs typeface="Arial" panose="020B0604020202020204" pitchFamily="34" charset="0"/>
              </a:rPr>
              <a:pPr>
                <a:lnSpc>
                  <a:spcPct val="90000"/>
                </a:lnSpc>
                <a:spcAft>
                  <a:spcPts val="600"/>
                </a:spcAft>
              </a:pPr>
              <a:t>81</a:t>
            </a:fld>
            <a:endParaRPr lang="en-US" sz="2000" noProof="0" dirty="0">
              <a:latin typeface="Arial" panose="020B0604020202020204" pitchFamily="34" charset="0"/>
              <a:cs typeface="Arial" panose="020B0604020202020204" pitchFamily="34" charset="0"/>
            </a:endParaRPr>
          </a:p>
        </p:txBody>
      </p:sp>
      <p:grpSp>
        <p:nvGrpSpPr>
          <p:cNvPr id="7" name="Agrupar 6">
            <a:extLst>
              <a:ext uri="{FF2B5EF4-FFF2-40B4-BE49-F238E27FC236}">
                <a16:creationId xmlns:a16="http://schemas.microsoft.com/office/drawing/2014/main" id="{1F1822F8-7A02-2CE9-2ADE-5CA43C987808}"/>
              </a:ext>
            </a:extLst>
          </p:cNvPr>
          <p:cNvGrpSpPr/>
          <p:nvPr/>
        </p:nvGrpSpPr>
        <p:grpSpPr>
          <a:xfrm>
            <a:off x="388969" y="1195740"/>
            <a:ext cx="3685713" cy="152400"/>
            <a:chOff x="388969" y="1195740"/>
            <a:chExt cx="3685713" cy="152400"/>
          </a:xfrm>
        </p:grpSpPr>
        <p:cxnSp>
          <p:nvCxnSpPr>
            <p:cNvPr id="8" name="Conector reto 7">
              <a:extLst>
                <a:ext uri="{FF2B5EF4-FFF2-40B4-BE49-F238E27FC236}">
                  <a16:creationId xmlns:a16="http://schemas.microsoft.com/office/drawing/2014/main" id="{8BFCF3D4-6FA3-D77A-9CEE-4D9E7A3E1F0E}"/>
                </a:ext>
              </a:extLst>
            </p:cNvPr>
            <p:cNvCxnSpPr>
              <a:cxnSpLocks/>
            </p:cNvCxnSpPr>
            <p:nvPr/>
          </p:nvCxnSpPr>
          <p:spPr>
            <a:xfrm>
              <a:off x="388969" y="1195740"/>
              <a:ext cx="3533313" cy="0"/>
            </a:xfrm>
            <a:prstGeom prst="line">
              <a:avLst/>
            </a:prstGeom>
            <a:ln w="889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Conector reto 8">
              <a:extLst>
                <a:ext uri="{FF2B5EF4-FFF2-40B4-BE49-F238E27FC236}">
                  <a16:creationId xmlns:a16="http://schemas.microsoft.com/office/drawing/2014/main" id="{CF7B8EC8-4E3B-7A27-41BA-981D6ABD3573}"/>
                </a:ext>
              </a:extLst>
            </p:cNvPr>
            <p:cNvCxnSpPr>
              <a:cxnSpLocks/>
            </p:cNvCxnSpPr>
            <p:nvPr/>
          </p:nvCxnSpPr>
          <p:spPr>
            <a:xfrm>
              <a:off x="541369" y="1348140"/>
              <a:ext cx="3533313" cy="0"/>
            </a:xfrm>
            <a:prstGeom prst="line">
              <a:avLst/>
            </a:prstGeom>
            <a:ln w="889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69734870"/>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2" descr="Cesar01">
            <a:extLst>
              <a:ext uri="{FF2B5EF4-FFF2-40B4-BE49-F238E27FC236}">
                <a16:creationId xmlns:a16="http://schemas.microsoft.com/office/drawing/2014/main" id="{C21893B7-E3BE-F83F-8AD4-D001E147E2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2493" y="1597975"/>
            <a:ext cx="7847013" cy="4697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aixaDeTexto 1">
            <a:extLst>
              <a:ext uri="{FF2B5EF4-FFF2-40B4-BE49-F238E27FC236}">
                <a16:creationId xmlns:a16="http://schemas.microsoft.com/office/drawing/2014/main" id="{5ACA2AF8-6B78-5C8D-3F28-A57D56D64ACB}"/>
              </a:ext>
            </a:extLst>
          </p:cNvPr>
          <p:cNvSpPr txBox="1"/>
          <p:nvPr/>
        </p:nvSpPr>
        <p:spPr>
          <a:xfrm>
            <a:off x="315411" y="261004"/>
            <a:ext cx="11561178" cy="1077218"/>
          </a:xfrm>
          <a:prstGeom prst="rect">
            <a:avLst/>
          </a:prstGeom>
          <a:noFill/>
        </p:spPr>
        <p:txBody>
          <a:bodyPr wrap="none" rtlCol="0">
            <a:spAutoFit/>
          </a:bodyPr>
          <a:lstStyle/>
          <a:p>
            <a:r>
              <a:rPr lang="en-US" sz="3200" b="1" noProof="0" dirty="0">
                <a:latin typeface="Arial" panose="020B0604020202020204" pitchFamily="34" charset="0"/>
                <a:cs typeface="Arial" panose="020B0604020202020204" pitchFamily="34" charset="0"/>
              </a:rPr>
              <a:t>Lattes managed to gather students to listen to his lectures</a:t>
            </a:r>
          </a:p>
          <a:p>
            <a:pPr algn="ctr"/>
            <a:r>
              <a:rPr lang="en-US" sz="3200" b="1" noProof="0" dirty="0">
                <a:latin typeface="Arial" panose="020B0604020202020204" pitchFamily="34" charset="0"/>
                <a:cs typeface="Arial" panose="020B0604020202020204" pitchFamily="34" charset="0"/>
              </a:rPr>
              <a:t>(UNICAMP, 1980)</a:t>
            </a:r>
          </a:p>
        </p:txBody>
      </p:sp>
      <p:sp>
        <p:nvSpPr>
          <p:cNvPr id="3" name="Espaço Reservado para Número de Slide 4">
            <a:extLst>
              <a:ext uri="{FF2B5EF4-FFF2-40B4-BE49-F238E27FC236}">
                <a16:creationId xmlns:a16="http://schemas.microsoft.com/office/drawing/2014/main" id="{76F7E06A-A88F-E720-BCDA-5BAFDF3ADA87}"/>
              </a:ext>
            </a:extLst>
          </p:cNvPr>
          <p:cNvSpPr>
            <a:spLocks noGrp="1"/>
          </p:cNvSpPr>
          <p:nvPr>
            <p:ph type="sldNum" sz="quarter" idx="12"/>
          </p:nvPr>
        </p:nvSpPr>
        <p:spPr>
          <a:xfrm>
            <a:off x="9448800" y="6313766"/>
            <a:ext cx="2743200" cy="365125"/>
          </a:xfrm>
        </p:spPr>
        <p:txBody>
          <a:bodyPr>
            <a:noAutofit/>
          </a:bodyPr>
          <a:lstStyle/>
          <a:p>
            <a:pPr>
              <a:lnSpc>
                <a:spcPct val="90000"/>
              </a:lnSpc>
              <a:spcAft>
                <a:spcPts val="600"/>
              </a:spcAft>
            </a:pPr>
            <a:fld id="{F0469B45-E903-4573-A216-0BD6694B90F6}" type="slidenum">
              <a:rPr lang="en-US" sz="2000" noProof="0" smtClean="0">
                <a:latin typeface="Arial" panose="020B0604020202020204" pitchFamily="34" charset="0"/>
                <a:cs typeface="Arial" panose="020B0604020202020204" pitchFamily="34" charset="0"/>
              </a:rPr>
              <a:pPr>
                <a:lnSpc>
                  <a:spcPct val="90000"/>
                </a:lnSpc>
                <a:spcAft>
                  <a:spcPts val="600"/>
                </a:spcAft>
              </a:pPr>
              <a:t>82</a:t>
            </a:fld>
            <a:endParaRPr lang="en-US" sz="20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9922344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2C73AAF-18F4-9BEF-FAB3-345F285B8B71}"/>
              </a:ext>
            </a:extLst>
          </p:cNvPr>
          <p:cNvSpPr>
            <a:spLocks noGrp="1"/>
          </p:cNvSpPr>
          <p:nvPr>
            <p:ph type="title"/>
          </p:nvPr>
        </p:nvSpPr>
        <p:spPr/>
        <p:txBody>
          <a:bodyPr>
            <a:normAutofit/>
          </a:bodyPr>
          <a:lstStyle/>
          <a:p>
            <a:r>
              <a:rPr lang="en-US" sz="3600" b="1" noProof="0" dirty="0"/>
              <a:t>After retiring from UNICAMP,..</a:t>
            </a:r>
          </a:p>
        </p:txBody>
      </p:sp>
      <p:sp>
        <p:nvSpPr>
          <p:cNvPr id="3" name="Espaço Reservado para Conteúdo 2">
            <a:extLst>
              <a:ext uri="{FF2B5EF4-FFF2-40B4-BE49-F238E27FC236}">
                <a16:creationId xmlns:a16="http://schemas.microsoft.com/office/drawing/2014/main" id="{DECD1B36-6A19-928C-75B0-F3AFECE7EF40}"/>
              </a:ext>
            </a:extLst>
          </p:cNvPr>
          <p:cNvSpPr>
            <a:spLocks noGrp="1"/>
          </p:cNvSpPr>
          <p:nvPr>
            <p:ph idx="1"/>
          </p:nvPr>
        </p:nvSpPr>
        <p:spPr>
          <a:xfrm>
            <a:off x="838200" y="3016250"/>
            <a:ext cx="10515600" cy="2527300"/>
          </a:xfrm>
        </p:spPr>
        <p:txBody>
          <a:bodyPr>
            <a:normAutofit/>
          </a:bodyPr>
          <a:lstStyle/>
          <a:p>
            <a:pPr>
              <a:lnSpc>
                <a:spcPct val="150000"/>
              </a:lnSpc>
              <a:buSzPct val="150000"/>
            </a:pPr>
            <a:r>
              <a:rPr lang="en-US" sz="2200" noProof="0" dirty="0">
                <a:latin typeface="Arial" panose="020B0604020202020204" pitchFamily="34" charset="0"/>
                <a:cs typeface="Arial" panose="020B0604020202020204" pitchFamily="34" charset="0"/>
              </a:rPr>
              <a:t>Lattes also began another venture at the Federal University of Mato Grosso, to create a research group in Chronology there, thus living up to his reputation as a huge initiative in creating groups and institutions.</a:t>
            </a:r>
          </a:p>
          <a:p>
            <a:pPr>
              <a:lnSpc>
                <a:spcPct val="150000"/>
              </a:lnSpc>
              <a:buSzPct val="150000"/>
            </a:pPr>
            <a:r>
              <a:rPr lang="en-US" sz="2200" dirty="0">
                <a:latin typeface="Arial" panose="020B0604020202020204" pitchFamily="34" charset="0"/>
                <a:cs typeface="Arial" panose="020B0604020202020204" pitchFamily="34" charset="0"/>
              </a:rPr>
              <a:t>Unfortunately, the mission did not succeed due to lack of continued support.</a:t>
            </a:r>
            <a:endParaRPr lang="en-US" sz="2200" noProof="0" dirty="0">
              <a:latin typeface="Arial" panose="020B0604020202020204" pitchFamily="34" charset="0"/>
              <a:cs typeface="Arial" panose="020B0604020202020204" pitchFamily="34" charset="0"/>
            </a:endParaRPr>
          </a:p>
        </p:txBody>
      </p:sp>
      <p:sp>
        <p:nvSpPr>
          <p:cNvPr id="4" name="Espaço Reservado para Número de Slide 3">
            <a:extLst>
              <a:ext uri="{FF2B5EF4-FFF2-40B4-BE49-F238E27FC236}">
                <a16:creationId xmlns:a16="http://schemas.microsoft.com/office/drawing/2014/main" id="{32C0CDD1-6EE6-7FE1-4342-88E6C49EC0DD}"/>
              </a:ext>
            </a:extLst>
          </p:cNvPr>
          <p:cNvSpPr>
            <a:spLocks noGrp="1"/>
          </p:cNvSpPr>
          <p:nvPr>
            <p:ph type="sldNum" sz="quarter" idx="12"/>
          </p:nvPr>
        </p:nvSpPr>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83</a:t>
            </a:fld>
            <a:endParaRPr lang="en-US" sz="20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05903716"/>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42" name="Group 1041">
            <a:extLst>
              <a:ext uri="{FF2B5EF4-FFF2-40B4-BE49-F238E27FC236}">
                <a16:creationId xmlns:a16="http://schemas.microsoft.com/office/drawing/2014/main" id="{1095953A-7DC0-3F46-6E96-31FBC9B1A09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760503" y="-18309"/>
            <a:ext cx="4438566" cy="6883029"/>
            <a:chOff x="7760503" y="-18309"/>
            <a:chExt cx="4438566" cy="6883029"/>
          </a:xfrm>
        </p:grpSpPr>
        <p:sp>
          <p:nvSpPr>
            <p:cNvPr id="1043" name="Rectangle 1042">
              <a:extLst>
                <a:ext uri="{FF2B5EF4-FFF2-40B4-BE49-F238E27FC236}">
                  <a16:creationId xmlns:a16="http://schemas.microsoft.com/office/drawing/2014/main" id="{707A3D96-0FAB-1097-EDDA-3FEF83BF36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0512" y="-11580"/>
              <a:ext cx="4431490" cy="6876300"/>
            </a:xfrm>
            <a:prstGeom prst="rect">
              <a:avLst/>
            </a:prstGeom>
            <a:gradFill>
              <a:gsLst>
                <a:gs pos="7000">
                  <a:schemeClr val="accent2"/>
                </a:gs>
                <a:gs pos="100000">
                  <a:schemeClr val="accent5"/>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44" name="Rectangle 1043">
              <a:extLst>
                <a:ext uri="{FF2B5EF4-FFF2-40B4-BE49-F238E27FC236}">
                  <a16:creationId xmlns:a16="http://schemas.microsoft.com/office/drawing/2014/main" id="{9EAB96BF-DFB3-4E65-F857-5FB098087B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7760503" y="1713600"/>
              <a:ext cx="4431496" cy="5144400"/>
            </a:xfrm>
            <a:prstGeom prst="rect">
              <a:avLst/>
            </a:prstGeom>
            <a:gradFill flip="none" rotWithShape="1">
              <a:gsLst>
                <a:gs pos="0">
                  <a:schemeClr val="accent5">
                    <a:lumMod val="75000"/>
                  </a:schemeClr>
                </a:gs>
                <a:gs pos="60000">
                  <a:schemeClr val="accent5">
                    <a:lumMod val="60000"/>
                    <a:lumOff val="40000"/>
                    <a:alpha val="0"/>
                  </a:schemeClr>
                </a:gs>
              </a:gsLst>
              <a:path path="circle">
                <a:fillToRect r="100000" b="100000"/>
              </a:path>
              <a:tileRect l="-100000" t="-100000"/>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noProof="0" dirty="0"/>
            </a:p>
          </p:txBody>
        </p:sp>
        <p:sp>
          <p:nvSpPr>
            <p:cNvPr id="1045" name="Rectangle 1044">
              <a:extLst>
                <a:ext uri="{FF2B5EF4-FFF2-40B4-BE49-F238E27FC236}">
                  <a16:creationId xmlns:a16="http://schemas.microsoft.com/office/drawing/2014/main" id="{1F350EA2-C795-0DD6-A39B-C9201894041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760509" y="-11586"/>
              <a:ext cx="3264743" cy="6876300"/>
            </a:xfrm>
            <a:prstGeom prst="rect">
              <a:avLst/>
            </a:prstGeom>
            <a:gradFill flip="none" rotWithShape="1">
              <a:gsLst>
                <a:gs pos="3000">
                  <a:schemeClr val="accent2">
                    <a:lumMod val="60000"/>
                    <a:lumOff val="40000"/>
                    <a:alpha val="78000"/>
                  </a:schemeClr>
                </a:gs>
                <a:gs pos="42000">
                  <a:schemeClr val="accent2">
                    <a:alpha val="0"/>
                  </a:schemeClr>
                </a:gs>
              </a:gsLst>
              <a:lin ang="30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046" name="Rectangle 1045">
              <a:extLst>
                <a:ext uri="{FF2B5EF4-FFF2-40B4-BE49-F238E27FC236}">
                  <a16:creationId xmlns:a16="http://schemas.microsoft.com/office/drawing/2014/main" id="{04AC1597-691C-C2BF-535E-B9DBBAA761A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6547151" y="1202115"/>
              <a:ext cx="6872341" cy="4431494"/>
            </a:xfrm>
            <a:prstGeom prst="rect">
              <a:avLst/>
            </a:prstGeom>
            <a:gradFill>
              <a:gsLst>
                <a:gs pos="0">
                  <a:schemeClr val="accent5">
                    <a:alpha val="86000"/>
                  </a:schemeClr>
                </a:gs>
                <a:gs pos="57000">
                  <a:schemeClr val="accent2">
                    <a:alpha val="0"/>
                  </a:schemeClr>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grpSp>
      <p:sp>
        <p:nvSpPr>
          <p:cNvPr id="2" name="Título 1">
            <a:extLst>
              <a:ext uri="{FF2B5EF4-FFF2-40B4-BE49-F238E27FC236}">
                <a16:creationId xmlns:a16="http://schemas.microsoft.com/office/drawing/2014/main" id="{03B58AC2-DC70-A628-193C-47CC15887371}"/>
              </a:ext>
            </a:extLst>
          </p:cNvPr>
          <p:cNvSpPr>
            <a:spLocks noGrp="1"/>
          </p:cNvSpPr>
          <p:nvPr>
            <p:ph type="title"/>
          </p:nvPr>
        </p:nvSpPr>
        <p:spPr>
          <a:xfrm>
            <a:off x="8418184" y="1532790"/>
            <a:ext cx="3310215" cy="3792419"/>
          </a:xfrm>
        </p:spPr>
        <p:txBody>
          <a:bodyPr vert="horz" lIns="91440" tIns="45720" rIns="91440" bIns="45720" rtlCol="0" anchor="t">
            <a:normAutofit fontScale="90000"/>
          </a:bodyPr>
          <a:lstStyle/>
          <a:p>
            <a:pPr>
              <a:spcAft>
                <a:spcPts val="1200"/>
              </a:spcAft>
            </a:pPr>
            <a:r>
              <a:rPr lang="en-US" sz="2800" kern="1200" noProof="0" dirty="0">
                <a:solidFill>
                  <a:srgbClr val="FFFFFF"/>
                </a:solidFill>
              </a:rPr>
              <a:t>On October 15, 2004, Lattes received from the hands of Rector Prof. Brito Cruz the titles of Professor Emeritus and Doctor Honoris Causa that had been conferred on him by </a:t>
            </a:r>
            <a:r>
              <a:rPr lang="en-US" sz="2800" kern="1200" noProof="0" dirty="0" err="1">
                <a:solidFill>
                  <a:srgbClr val="FFFFFF"/>
                </a:solidFill>
              </a:rPr>
              <a:t>Unicamp</a:t>
            </a:r>
            <a:r>
              <a:rPr lang="en-US" sz="2800" kern="1200" noProof="0" dirty="0">
                <a:solidFill>
                  <a:srgbClr val="FFFFFF"/>
                </a:solidFill>
              </a:rPr>
              <a:t> in 1986.</a:t>
            </a:r>
          </a:p>
        </p:txBody>
      </p:sp>
      <p:pic>
        <p:nvPicPr>
          <p:cNvPr id="1026" name="Picture 2" descr="Centenário Cesar Lattes - Jornal da Unicamp">
            <a:extLst>
              <a:ext uri="{FF2B5EF4-FFF2-40B4-BE49-F238E27FC236}">
                <a16:creationId xmlns:a16="http://schemas.microsoft.com/office/drawing/2014/main" id="{0FEB799F-AB09-22EE-E0FA-EFFBF128AA71}"/>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t="20748"/>
          <a:stretch/>
        </p:blipFill>
        <p:spPr bwMode="auto">
          <a:xfrm>
            <a:off x="0" y="1080704"/>
            <a:ext cx="8078877" cy="4257777"/>
          </a:xfrm>
          <a:prstGeom prst="rect">
            <a:avLst/>
          </a:prstGeom>
          <a:noFill/>
          <a:extLst>
            <a:ext uri="{909E8E84-426E-40DD-AFC4-6F175D3DCCD1}">
              <a14:hiddenFill xmlns:a14="http://schemas.microsoft.com/office/drawing/2010/main">
                <a:solidFill>
                  <a:srgbClr val="FFFFFF"/>
                </a:solidFill>
              </a14:hiddenFill>
            </a:ext>
          </a:extLst>
        </p:spPr>
      </p:pic>
      <p:sp>
        <p:nvSpPr>
          <p:cNvPr id="4" name="Espaço Reservado para Número de Slide 3">
            <a:extLst>
              <a:ext uri="{FF2B5EF4-FFF2-40B4-BE49-F238E27FC236}">
                <a16:creationId xmlns:a16="http://schemas.microsoft.com/office/drawing/2014/main" id="{7BFE9293-76F6-75CA-03A4-A29667BEB1C5}"/>
              </a:ext>
            </a:extLst>
          </p:cNvPr>
          <p:cNvSpPr>
            <a:spLocks noGrp="1"/>
          </p:cNvSpPr>
          <p:nvPr>
            <p:ph type="sldNum" sz="quarter" idx="12"/>
          </p:nvPr>
        </p:nvSpPr>
        <p:spPr>
          <a:xfrm>
            <a:off x="9448800" y="6492875"/>
            <a:ext cx="2743200" cy="365125"/>
          </a:xfrm>
        </p:spPr>
        <p:txBody>
          <a:bodyPr vert="horz" lIns="91440" tIns="45720" rIns="91440" bIns="45720" rtlCol="0" anchor="ctr">
            <a:noAutofit/>
          </a:bodyPr>
          <a:lstStyle/>
          <a:p>
            <a:pPr defTabSz="914400">
              <a:spcAft>
                <a:spcPts val="600"/>
              </a:spcAft>
            </a:pPr>
            <a:fld id="{F0469B45-E903-4573-A216-0BD6694B90F6}" type="slidenum">
              <a:rPr lang="en-US" sz="2000" noProof="0">
                <a:solidFill>
                  <a:srgbClr val="FFFFFF"/>
                </a:solidFill>
                <a:latin typeface="Arial" panose="020B0604020202020204" pitchFamily="34" charset="0"/>
                <a:cs typeface="Arial" panose="020B0604020202020204" pitchFamily="34" charset="0"/>
              </a:rPr>
              <a:pPr defTabSz="914400">
                <a:spcAft>
                  <a:spcPts val="600"/>
                </a:spcAft>
              </a:pPr>
              <a:t>84</a:t>
            </a:fld>
            <a:endParaRPr lang="en-US" sz="2000" noProof="0"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61916057"/>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15FAF7-8C4E-019D-4224-A3EFBE047EBD}"/>
              </a:ext>
            </a:extLst>
          </p:cNvPr>
          <p:cNvSpPr>
            <a:spLocks noGrp="1"/>
          </p:cNvSpPr>
          <p:nvPr>
            <p:ph type="title"/>
          </p:nvPr>
        </p:nvSpPr>
        <p:spPr>
          <a:xfrm>
            <a:off x="93482" y="120028"/>
            <a:ext cx="10515600" cy="1101725"/>
          </a:xfrm>
        </p:spPr>
        <p:txBody>
          <a:bodyPr/>
          <a:lstStyle/>
          <a:p>
            <a:r>
              <a:rPr lang="en-US" b="1" noProof="0" dirty="0"/>
              <a:t>A few words of Lattes </a:t>
            </a:r>
          </a:p>
        </p:txBody>
      </p:sp>
      <p:sp>
        <p:nvSpPr>
          <p:cNvPr id="3" name="Espaço Reservado para Conteúdo 2">
            <a:extLst>
              <a:ext uri="{FF2B5EF4-FFF2-40B4-BE49-F238E27FC236}">
                <a16:creationId xmlns:a16="http://schemas.microsoft.com/office/drawing/2014/main" id="{9A6F9A49-180E-194C-30AB-613108031940}"/>
              </a:ext>
            </a:extLst>
          </p:cNvPr>
          <p:cNvSpPr>
            <a:spLocks noGrp="1"/>
          </p:cNvSpPr>
          <p:nvPr>
            <p:ph idx="1"/>
          </p:nvPr>
        </p:nvSpPr>
        <p:spPr>
          <a:xfrm>
            <a:off x="645343" y="1036949"/>
            <a:ext cx="10901313" cy="5627802"/>
          </a:xfrm>
        </p:spPr>
        <p:txBody>
          <a:bodyPr>
            <a:normAutofit/>
          </a:bodyPr>
          <a:lstStyle/>
          <a:p>
            <a:pPr>
              <a:lnSpc>
                <a:spcPct val="150000"/>
              </a:lnSpc>
              <a:buSzPct val="150000"/>
            </a:pPr>
            <a:r>
              <a:rPr lang="en-US" sz="1800" noProof="0" dirty="0">
                <a:latin typeface="Arial" panose="020B0604020202020204" pitchFamily="34" charset="0"/>
                <a:cs typeface="Arial" panose="020B0604020202020204" pitchFamily="34" charset="0"/>
              </a:rPr>
              <a:t>I would like to end with some words from Lattes himself, taken from an interview he gave to Ms. Micheline Nussenzveig and Dr. Cássio Leite Vieira in 1995: </a:t>
            </a:r>
          </a:p>
          <a:p>
            <a:pPr>
              <a:lnSpc>
                <a:spcPct val="150000"/>
              </a:lnSpc>
              <a:buSzPct val="150000"/>
            </a:pPr>
            <a:r>
              <a:rPr lang="en-US" sz="1800" noProof="0" dirty="0">
                <a:latin typeface="Arial" panose="020B0604020202020204" pitchFamily="34" charset="0"/>
                <a:cs typeface="Arial" panose="020B0604020202020204" pitchFamily="34" charset="0"/>
              </a:rPr>
              <a:t>Lattes said (and I quote): </a:t>
            </a:r>
          </a:p>
          <a:p>
            <a:pPr lvl="1">
              <a:lnSpc>
                <a:spcPct val="150000"/>
              </a:lnSpc>
              <a:buSzPct val="150000"/>
            </a:pPr>
            <a:r>
              <a:rPr lang="en-US" sz="1800" i="1" noProof="0" dirty="0">
                <a:latin typeface="Arial" panose="020B0604020202020204" pitchFamily="34" charset="0"/>
                <a:cs typeface="Arial" panose="020B0604020202020204" pitchFamily="34" charset="0"/>
              </a:rPr>
              <a:t>“I will give you some quotes from my everyday philosophy. The first is: </a:t>
            </a:r>
            <a:r>
              <a:rPr lang="en-US" sz="1800" b="1" i="1" noProof="0" dirty="0">
                <a:latin typeface="Arial" panose="020B0604020202020204" pitchFamily="34" charset="0"/>
                <a:cs typeface="Arial" panose="020B0604020202020204" pitchFamily="34" charset="0"/>
              </a:rPr>
              <a:t>History is the most important of the sciences. I know that without history there is no objective reality, </a:t>
            </a:r>
            <a:r>
              <a:rPr lang="en-US" sz="1800" i="1" noProof="0" dirty="0">
                <a:latin typeface="Arial" panose="020B0604020202020204" pitchFamily="34" charset="0"/>
                <a:cs typeface="Arial" panose="020B0604020202020204" pitchFamily="34" charset="0"/>
              </a:rPr>
              <a:t>paraphrasing Schrödinger. </a:t>
            </a:r>
          </a:p>
          <a:p>
            <a:pPr lvl="1">
              <a:lnSpc>
                <a:spcPct val="150000"/>
              </a:lnSpc>
              <a:buSzPct val="150000"/>
            </a:pPr>
            <a:r>
              <a:rPr lang="en-US" sz="1800" i="1" noProof="0" dirty="0">
                <a:latin typeface="Arial" panose="020B0604020202020204" pitchFamily="34" charset="0"/>
                <a:cs typeface="Arial" panose="020B0604020202020204" pitchFamily="34" charset="0"/>
              </a:rPr>
              <a:t>The second is from a very old guy, Thomas Aquinas, who says: “</a:t>
            </a:r>
            <a:r>
              <a:rPr lang="en-US" sz="1800" b="1" i="1" noProof="0" dirty="0">
                <a:latin typeface="Arial" panose="020B0604020202020204" pitchFamily="34" charset="0"/>
                <a:cs typeface="Arial" panose="020B0604020202020204" pitchFamily="34" charset="0"/>
              </a:rPr>
              <a:t>Science cannot predict what will happen, it can only predict the probability of something happening. </a:t>
            </a:r>
            <a:r>
              <a:rPr lang="en-US" sz="1800" i="1" noProof="0" dirty="0">
                <a:latin typeface="Arial" panose="020B0604020202020204" pitchFamily="34" charset="0"/>
                <a:cs typeface="Arial" panose="020B0604020202020204" pitchFamily="34" charset="0"/>
              </a:rPr>
              <a:t>This is what scientists only discovered in 1927, with the uncertainty principle and other things. </a:t>
            </a:r>
          </a:p>
          <a:p>
            <a:pPr lvl="1">
              <a:lnSpc>
                <a:spcPct val="150000"/>
              </a:lnSpc>
              <a:buSzPct val="150000"/>
            </a:pPr>
            <a:r>
              <a:rPr lang="en-US" sz="1800" b="1" i="1" noProof="0" dirty="0">
                <a:latin typeface="Arial" panose="020B0604020202020204" pitchFamily="34" charset="0"/>
                <a:cs typeface="Arial" panose="020B0604020202020204" pitchFamily="34" charset="0"/>
              </a:rPr>
              <a:t>The mission of science is to increase and coordinate our empirical knowledge</a:t>
            </a:r>
            <a:r>
              <a:rPr lang="en-US" sz="1800" i="1" noProof="0" dirty="0">
                <a:latin typeface="Arial" panose="020B0604020202020204" pitchFamily="34" charset="0"/>
                <a:cs typeface="Arial" panose="020B0604020202020204" pitchFamily="34" charset="0"/>
              </a:rPr>
              <a:t>. This quote is from Niels Bohr. </a:t>
            </a:r>
          </a:p>
          <a:p>
            <a:pPr lvl="1">
              <a:lnSpc>
                <a:spcPct val="150000"/>
              </a:lnSpc>
              <a:buSzPct val="150000"/>
            </a:pPr>
            <a:r>
              <a:rPr lang="en-US" sz="1800" i="1" noProof="0" dirty="0">
                <a:latin typeface="Arial" panose="020B0604020202020204" pitchFamily="34" charset="0"/>
                <a:cs typeface="Arial" panose="020B0604020202020204" pitchFamily="34" charset="0"/>
              </a:rPr>
              <a:t>I would add again the phrase from Leonardo da Vinci</a:t>
            </a:r>
            <a:r>
              <a:rPr lang="en-US" sz="1800" b="1" i="1" noProof="0" dirty="0">
                <a:latin typeface="Arial" panose="020B0604020202020204" pitchFamily="34" charset="0"/>
                <a:cs typeface="Arial" panose="020B0604020202020204" pitchFamily="34" charset="0"/>
              </a:rPr>
              <a:t>: Go learn your lessons from nature.”</a:t>
            </a:r>
            <a:endParaRPr lang="en-US" sz="1800" b="1" i="1" noProof="0" dirty="0"/>
          </a:p>
        </p:txBody>
      </p:sp>
      <p:sp>
        <p:nvSpPr>
          <p:cNvPr id="4" name="Espaço Reservado para Número de Slide 3">
            <a:extLst>
              <a:ext uri="{FF2B5EF4-FFF2-40B4-BE49-F238E27FC236}">
                <a16:creationId xmlns:a16="http://schemas.microsoft.com/office/drawing/2014/main" id="{68B93046-0FBB-434F-959A-4FE4A2DA62D8}"/>
              </a:ext>
            </a:extLst>
          </p:cNvPr>
          <p:cNvSpPr>
            <a:spLocks noGrp="1"/>
          </p:cNvSpPr>
          <p:nvPr>
            <p:ph type="sldNum" sz="quarter" idx="12"/>
          </p:nvPr>
        </p:nvSpPr>
        <p:spPr/>
        <p:txBody>
          <a:bodyPr/>
          <a:lstStyle/>
          <a:p>
            <a:fld id="{F0469B45-E903-4573-A216-0BD6694B90F6}" type="slidenum">
              <a:rPr lang="en-US" sz="2000" noProof="0" smtClean="0">
                <a:latin typeface="Arial" panose="020B0604020202020204" pitchFamily="34" charset="0"/>
                <a:cs typeface="Arial" panose="020B0604020202020204" pitchFamily="34" charset="0"/>
              </a:rPr>
              <a:pPr/>
              <a:t>85</a:t>
            </a:fld>
            <a:endParaRPr lang="en-US" sz="2000" noProof="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84165487"/>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009D6D5-DAC2-4A8B-A17A-E206B9012D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2" name="Título 1">
            <a:extLst>
              <a:ext uri="{FF2B5EF4-FFF2-40B4-BE49-F238E27FC236}">
                <a16:creationId xmlns:a16="http://schemas.microsoft.com/office/drawing/2014/main" id="{1643EA34-8815-615E-1B32-4A5A9CBFD58E}"/>
              </a:ext>
            </a:extLst>
          </p:cNvPr>
          <p:cNvSpPr>
            <a:spLocks noGrp="1"/>
          </p:cNvSpPr>
          <p:nvPr>
            <p:ph type="title"/>
          </p:nvPr>
        </p:nvSpPr>
        <p:spPr>
          <a:xfrm>
            <a:off x="216310" y="89821"/>
            <a:ext cx="6420464" cy="903237"/>
          </a:xfrm>
        </p:spPr>
        <p:txBody>
          <a:bodyPr>
            <a:noAutofit/>
          </a:bodyPr>
          <a:lstStyle/>
          <a:p>
            <a:r>
              <a:rPr lang="en-US" sz="2800" b="1" noProof="0" dirty="0"/>
              <a:t>Finally, my humble homage to a special person: Dona Martha</a:t>
            </a:r>
          </a:p>
        </p:txBody>
      </p:sp>
      <p:sp>
        <p:nvSpPr>
          <p:cNvPr id="3" name="Espaço Reservado para Conteúdo 2">
            <a:extLst>
              <a:ext uri="{FF2B5EF4-FFF2-40B4-BE49-F238E27FC236}">
                <a16:creationId xmlns:a16="http://schemas.microsoft.com/office/drawing/2014/main" id="{8A95A668-E095-B1FA-F5EA-56A0B5071462}"/>
              </a:ext>
            </a:extLst>
          </p:cNvPr>
          <p:cNvSpPr>
            <a:spLocks noGrp="1"/>
          </p:cNvSpPr>
          <p:nvPr>
            <p:ph idx="1"/>
          </p:nvPr>
        </p:nvSpPr>
        <p:spPr>
          <a:xfrm>
            <a:off x="91757" y="1275570"/>
            <a:ext cx="6182034" cy="5582430"/>
          </a:xfrm>
        </p:spPr>
        <p:txBody>
          <a:bodyPr>
            <a:normAutofit fontScale="70000" lnSpcReduction="20000"/>
          </a:bodyPr>
          <a:lstStyle/>
          <a:p>
            <a:pPr>
              <a:lnSpc>
                <a:spcPct val="120000"/>
              </a:lnSpc>
              <a:buSzPct val="150000"/>
            </a:pPr>
            <a:r>
              <a:rPr lang="en-US" sz="2400" noProof="0" dirty="0">
                <a:latin typeface="Arial" panose="020B0604020202020204" pitchFamily="34" charset="0"/>
                <a:cs typeface="Arial" panose="020B0604020202020204" pitchFamily="34" charset="0"/>
              </a:rPr>
              <a:t>More than his wife and companion, Dona Martha was Lattes’ “retaining wall”, his “</a:t>
            </a:r>
            <a:r>
              <a:rPr lang="en-US" sz="2400" noProof="0" dirty="0" err="1">
                <a:latin typeface="Arial" panose="020B0604020202020204" pitchFamily="34" charset="0"/>
                <a:cs typeface="Arial" panose="020B0604020202020204" pitchFamily="34" charset="0"/>
              </a:rPr>
              <a:t>muro</a:t>
            </a:r>
            <a:r>
              <a:rPr lang="en-US" sz="2400" noProof="0" dirty="0">
                <a:latin typeface="Arial" panose="020B0604020202020204" pitchFamily="34" charset="0"/>
                <a:cs typeface="Arial" panose="020B0604020202020204" pitchFamily="34" charset="0"/>
              </a:rPr>
              <a:t> de </a:t>
            </a:r>
            <a:r>
              <a:rPr lang="en-US" sz="2400" noProof="0" dirty="0" err="1">
                <a:latin typeface="Arial" panose="020B0604020202020204" pitchFamily="34" charset="0"/>
                <a:cs typeface="Arial" panose="020B0604020202020204" pitchFamily="34" charset="0"/>
              </a:rPr>
              <a:t>arrimo</a:t>
            </a:r>
            <a:r>
              <a:rPr lang="en-US" sz="2400" noProof="0" dirty="0">
                <a:latin typeface="Arial" panose="020B0604020202020204" pitchFamily="34" charset="0"/>
                <a:cs typeface="Arial" panose="020B0604020202020204" pitchFamily="34" charset="0"/>
              </a:rPr>
              <a:t>”, his “</a:t>
            </a:r>
            <a:r>
              <a:rPr lang="en-US" sz="2400" noProof="0" dirty="0" err="1">
                <a:latin typeface="Arial" panose="020B0604020202020204" pitchFamily="34" charset="0"/>
                <a:cs typeface="Arial" panose="020B0604020202020204" pitchFamily="34" charset="0"/>
              </a:rPr>
              <a:t>muro</a:t>
            </a:r>
            <a:r>
              <a:rPr lang="en-US" sz="2400" noProof="0" dirty="0">
                <a:latin typeface="Arial" panose="020B0604020202020204" pitchFamily="34" charset="0"/>
                <a:cs typeface="Arial" panose="020B0604020202020204" pitchFamily="34" charset="0"/>
              </a:rPr>
              <a:t> de </a:t>
            </a:r>
            <a:r>
              <a:rPr lang="en-US" sz="2400" noProof="0" dirty="0" err="1">
                <a:latin typeface="Arial" panose="020B0604020202020204" pitchFamily="34" charset="0"/>
                <a:cs typeface="Arial" panose="020B0604020202020204" pitchFamily="34" charset="0"/>
              </a:rPr>
              <a:t>contención</a:t>
            </a:r>
            <a:r>
              <a:rPr lang="en-US" sz="2400" noProof="0" dirty="0">
                <a:latin typeface="Arial" panose="020B0604020202020204" pitchFamily="34" charset="0"/>
                <a:cs typeface="Arial" panose="020B0604020202020204" pitchFamily="34" charset="0"/>
              </a:rPr>
              <a:t>”  for 55 years.</a:t>
            </a:r>
          </a:p>
          <a:p>
            <a:pPr>
              <a:lnSpc>
                <a:spcPct val="120000"/>
              </a:lnSpc>
              <a:spcAft>
                <a:spcPts val="800"/>
              </a:spcAft>
              <a:buSzPct val="150000"/>
            </a:pPr>
            <a:r>
              <a:rPr lang="en-US" sz="2400" kern="100" noProof="0" dirty="0">
                <a:effectLst/>
                <a:latin typeface="Arial" panose="020B0604020202020204" pitchFamily="34" charset="0"/>
                <a:ea typeface="Aptos" panose="020B0004020202020204" pitchFamily="34" charset="0"/>
                <a:cs typeface="Arial" panose="020B0604020202020204" pitchFamily="34" charset="0"/>
              </a:rPr>
              <a:t>Dona Martha took care of all the daily family affairs and raised their four daughters, Maria Carolina, Maria Cristina, Maria Lúcia and Maria Teresa. </a:t>
            </a:r>
          </a:p>
          <a:p>
            <a:pPr>
              <a:lnSpc>
                <a:spcPct val="120000"/>
              </a:lnSpc>
              <a:spcAft>
                <a:spcPts val="800"/>
              </a:spcAft>
              <a:buSzPct val="150000"/>
            </a:pPr>
            <a:r>
              <a:rPr lang="en-US" sz="2400" kern="100" noProof="0" dirty="0">
                <a:effectLst/>
                <a:latin typeface="Arial" panose="020B0604020202020204" pitchFamily="34" charset="0"/>
                <a:ea typeface="Aptos" panose="020B0004020202020204" pitchFamily="34" charset="0"/>
                <a:cs typeface="Arial" panose="020B0604020202020204" pitchFamily="34" charset="0"/>
              </a:rPr>
              <a:t>She was a </a:t>
            </a:r>
            <a:r>
              <a:rPr lang="en-US" sz="2400" kern="100" noProof="0" dirty="0">
                <a:latin typeface="Arial" panose="020B0604020202020204" pitchFamily="34" charset="0"/>
                <a:ea typeface="Aptos" panose="020B0004020202020204" pitchFamily="34" charset="0"/>
                <a:cs typeface="Arial" panose="020B0604020202020204" pitchFamily="34" charset="0"/>
              </a:rPr>
              <a:t>Math high-school </a:t>
            </a:r>
            <a:r>
              <a:rPr lang="en-US" sz="2400" kern="100" noProof="0" dirty="0">
                <a:effectLst/>
                <a:latin typeface="Arial" panose="020B0604020202020204" pitchFamily="34" charset="0"/>
                <a:ea typeface="Aptos" panose="020B0004020202020204" pitchFamily="34" charset="0"/>
                <a:cs typeface="Arial" panose="020B0604020202020204" pitchFamily="34" charset="0"/>
              </a:rPr>
              <a:t>teacher most feared among the students.</a:t>
            </a:r>
          </a:p>
          <a:p>
            <a:pPr>
              <a:lnSpc>
                <a:spcPct val="120000"/>
              </a:lnSpc>
              <a:spcAft>
                <a:spcPts val="800"/>
              </a:spcAft>
              <a:buSzPct val="150000"/>
            </a:pPr>
            <a:r>
              <a:rPr lang="en-US" sz="2400" kern="100" noProof="0" dirty="0">
                <a:effectLst/>
                <a:latin typeface="Arial" panose="020B0604020202020204" pitchFamily="34" charset="0"/>
                <a:ea typeface="Aptos" panose="020B0004020202020204" pitchFamily="34" charset="0"/>
                <a:cs typeface="Arial" panose="020B0604020202020204" pitchFamily="34" charset="0"/>
              </a:rPr>
              <a:t>Above all, she welcomed everyone who visited the Lattes family with extreme warmth and a smile on her face. </a:t>
            </a:r>
          </a:p>
          <a:p>
            <a:pPr>
              <a:lnSpc>
                <a:spcPct val="120000"/>
              </a:lnSpc>
              <a:spcAft>
                <a:spcPts val="800"/>
              </a:spcAft>
              <a:buSzPct val="150000"/>
            </a:pPr>
            <a:r>
              <a:rPr lang="en-US" sz="2400" kern="100" noProof="0" dirty="0">
                <a:effectLst/>
                <a:latin typeface="Arial" panose="020B0604020202020204" pitchFamily="34" charset="0"/>
                <a:ea typeface="Aptos" panose="020B0004020202020204" pitchFamily="34" charset="0"/>
                <a:cs typeface="Arial" panose="020B0604020202020204" pitchFamily="34" charset="0"/>
              </a:rPr>
              <a:t>She passed away three years before him, in 2002. I am sure  that Lattes also died a little when losing his companion of  so many years, his safe haven.</a:t>
            </a:r>
          </a:p>
          <a:p>
            <a:pPr>
              <a:lnSpc>
                <a:spcPct val="120000"/>
              </a:lnSpc>
              <a:spcAft>
                <a:spcPts val="800"/>
              </a:spcAft>
              <a:buSzPct val="150000"/>
            </a:pPr>
            <a:r>
              <a:rPr lang="en-US" sz="2400" kern="100" noProof="0" dirty="0">
                <a:effectLst/>
                <a:latin typeface="Arial" panose="020B0604020202020204" pitchFamily="34" charset="0"/>
                <a:ea typeface="Aptos" panose="020B0004020202020204" pitchFamily="34" charset="0"/>
                <a:cs typeface="Arial" panose="020B0604020202020204" pitchFamily="34" charset="0"/>
              </a:rPr>
              <a:t>Dona Martha Lattes </a:t>
            </a:r>
            <a:r>
              <a:rPr lang="en-US" sz="2400" kern="100" noProof="0" dirty="0">
                <a:latin typeface="Arial" panose="020B0604020202020204" pitchFamily="34" charset="0"/>
                <a:ea typeface="Aptos" panose="020B0004020202020204" pitchFamily="34" charset="0"/>
                <a:cs typeface="Arial" panose="020B0604020202020204" pitchFamily="34" charset="0"/>
              </a:rPr>
              <a:t>was the living proof of the idea that behind every great man stands a great woman!</a:t>
            </a:r>
            <a:endParaRPr lang="en-US" sz="2400" noProof="0" dirty="0"/>
          </a:p>
          <a:p>
            <a:endParaRPr lang="en-US" sz="1100" noProof="0" dirty="0"/>
          </a:p>
        </p:txBody>
      </p:sp>
      <p:pic>
        <p:nvPicPr>
          <p:cNvPr id="6" name="Picture 4" descr="ju281pg20e">
            <a:extLst>
              <a:ext uri="{FF2B5EF4-FFF2-40B4-BE49-F238E27FC236}">
                <a16:creationId xmlns:a16="http://schemas.microsoft.com/office/drawing/2014/main" id="{22F5D3E9-872C-7788-64F9-47250A66B4E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l="7394" r="7399" b="1"/>
          <a:stretch/>
        </p:blipFill>
        <p:spPr bwMode="auto">
          <a:xfrm>
            <a:off x="6229215" y="10"/>
            <a:ext cx="5962785" cy="6857990"/>
          </a:xfrm>
          <a:custGeom>
            <a:avLst/>
            <a:gdLst/>
            <a:ahLst/>
            <a:cxnLst/>
            <a:rect l="l" t="t" r="r" b="b"/>
            <a:pathLst>
              <a:path w="5962785" h="6858000">
                <a:moveTo>
                  <a:pt x="1044839" y="0"/>
                </a:moveTo>
                <a:lnTo>
                  <a:pt x="5962785" y="0"/>
                </a:lnTo>
                <a:lnTo>
                  <a:pt x="5962785" y="6858000"/>
                </a:lnTo>
                <a:lnTo>
                  <a:pt x="1469886" y="6858000"/>
                </a:lnTo>
                <a:lnTo>
                  <a:pt x="1416006" y="6823984"/>
                </a:lnTo>
                <a:cubicBezTo>
                  <a:pt x="1356767" y="6787940"/>
                  <a:pt x="1296437" y="6755500"/>
                  <a:pt x="1232473" y="6733873"/>
                </a:cubicBezTo>
                <a:cubicBezTo>
                  <a:pt x="1145250" y="6705037"/>
                  <a:pt x="1060933" y="6654575"/>
                  <a:pt x="1075471" y="6503186"/>
                </a:cubicBezTo>
                <a:cubicBezTo>
                  <a:pt x="1078378" y="6459932"/>
                  <a:pt x="1055118" y="6427493"/>
                  <a:pt x="1020229" y="6438306"/>
                </a:cubicBezTo>
                <a:cubicBezTo>
                  <a:pt x="953358" y="6459932"/>
                  <a:pt x="921375" y="6398656"/>
                  <a:pt x="883579" y="6351798"/>
                </a:cubicBezTo>
                <a:cubicBezTo>
                  <a:pt x="816707" y="6268895"/>
                  <a:pt x="752743" y="6182387"/>
                  <a:pt x="645167" y="6167969"/>
                </a:cubicBezTo>
                <a:cubicBezTo>
                  <a:pt x="665519" y="6103088"/>
                  <a:pt x="700408" y="6110298"/>
                  <a:pt x="732391" y="6124716"/>
                </a:cubicBezTo>
                <a:cubicBezTo>
                  <a:pt x="816707" y="6160761"/>
                  <a:pt x="901023" y="6200410"/>
                  <a:pt x="985339" y="6236455"/>
                </a:cubicBezTo>
                <a:cubicBezTo>
                  <a:pt x="1040581" y="6258081"/>
                  <a:pt x="1095822" y="6290522"/>
                  <a:pt x="1168509" y="6265291"/>
                </a:cubicBezTo>
                <a:cubicBezTo>
                  <a:pt x="1104545" y="6135530"/>
                  <a:pt x="996969" y="6110298"/>
                  <a:pt x="909746" y="6070649"/>
                </a:cubicBezTo>
                <a:cubicBezTo>
                  <a:pt x="802169" y="6020185"/>
                  <a:pt x="738206" y="5926470"/>
                  <a:pt x="659704" y="5818335"/>
                </a:cubicBezTo>
                <a:cubicBezTo>
                  <a:pt x="738206" y="5789500"/>
                  <a:pt x="787632" y="5868798"/>
                  <a:pt x="851597" y="5865193"/>
                </a:cubicBezTo>
                <a:cubicBezTo>
                  <a:pt x="854504" y="5854380"/>
                  <a:pt x="860319" y="5832753"/>
                  <a:pt x="860319" y="5832753"/>
                </a:cubicBezTo>
                <a:cubicBezTo>
                  <a:pt x="755650" y="5775081"/>
                  <a:pt x="709132" y="5666947"/>
                  <a:pt x="691686" y="5533581"/>
                </a:cubicBezTo>
                <a:cubicBezTo>
                  <a:pt x="685872" y="5465095"/>
                  <a:pt x="648075" y="5443468"/>
                  <a:pt x="610278" y="5411029"/>
                </a:cubicBezTo>
                <a:cubicBezTo>
                  <a:pt x="482350" y="5299289"/>
                  <a:pt x="345700" y="5198364"/>
                  <a:pt x="238123" y="5046976"/>
                </a:cubicBezTo>
                <a:cubicBezTo>
                  <a:pt x="363144" y="5064998"/>
                  <a:pt x="461997" y="5165924"/>
                  <a:pt x="592833" y="5209177"/>
                </a:cubicBezTo>
                <a:cubicBezTo>
                  <a:pt x="488165" y="5043371"/>
                  <a:pt x="351514" y="4956864"/>
                  <a:pt x="226494" y="4855939"/>
                </a:cubicBezTo>
                <a:cubicBezTo>
                  <a:pt x="168344" y="4809081"/>
                  <a:pt x="116011" y="4751408"/>
                  <a:pt x="49139" y="4726177"/>
                </a:cubicBezTo>
                <a:cubicBezTo>
                  <a:pt x="25879" y="4718968"/>
                  <a:pt x="-14825" y="4700947"/>
                  <a:pt x="5527" y="4650483"/>
                </a:cubicBezTo>
                <a:cubicBezTo>
                  <a:pt x="22972" y="4607230"/>
                  <a:pt x="54954" y="4621648"/>
                  <a:pt x="84029" y="4632460"/>
                </a:cubicBezTo>
                <a:cubicBezTo>
                  <a:pt x="153807" y="4661296"/>
                  <a:pt x="229401" y="4661296"/>
                  <a:pt x="325347" y="4661296"/>
                </a:cubicBezTo>
                <a:cubicBezTo>
                  <a:pt x="243939" y="4524326"/>
                  <a:pt x="95658" y="4567580"/>
                  <a:pt x="25879" y="4423401"/>
                </a:cubicBezTo>
                <a:cubicBezTo>
                  <a:pt x="113103" y="4398170"/>
                  <a:pt x="179975" y="4448632"/>
                  <a:pt x="249753" y="4459446"/>
                </a:cubicBezTo>
                <a:cubicBezTo>
                  <a:pt x="313718" y="4470259"/>
                  <a:pt x="328254" y="4445028"/>
                  <a:pt x="313718" y="4365729"/>
                </a:cubicBezTo>
                <a:cubicBezTo>
                  <a:pt x="290458" y="4243177"/>
                  <a:pt x="325347" y="4181900"/>
                  <a:pt x="418386" y="4214341"/>
                </a:cubicBezTo>
                <a:cubicBezTo>
                  <a:pt x="505609" y="4246781"/>
                  <a:pt x="514332" y="4199922"/>
                  <a:pt x="491072" y="4131438"/>
                </a:cubicBezTo>
                <a:cubicBezTo>
                  <a:pt x="456183" y="4030512"/>
                  <a:pt x="493979" y="3951214"/>
                  <a:pt x="520147" y="3864706"/>
                </a:cubicBezTo>
                <a:cubicBezTo>
                  <a:pt x="560851" y="3734945"/>
                  <a:pt x="543407" y="3670064"/>
                  <a:pt x="459090" y="3572743"/>
                </a:cubicBezTo>
                <a:cubicBezTo>
                  <a:pt x="409664" y="3518676"/>
                  <a:pt x="360236" y="3471818"/>
                  <a:pt x="290458" y="3424959"/>
                </a:cubicBezTo>
                <a:cubicBezTo>
                  <a:pt x="450368" y="3399728"/>
                  <a:pt x="284643" y="3313221"/>
                  <a:pt x="339884" y="3259153"/>
                </a:cubicBezTo>
                <a:cubicBezTo>
                  <a:pt x="453275" y="3237527"/>
                  <a:pt x="543407" y="3410542"/>
                  <a:pt x="697501" y="3360078"/>
                </a:cubicBezTo>
                <a:cubicBezTo>
                  <a:pt x="511425" y="3212294"/>
                  <a:pt x="302087" y="3165436"/>
                  <a:pt x="165437" y="2967190"/>
                </a:cubicBezTo>
                <a:cubicBezTo>
                  <a:pt x="197419" y="2923937"/>
                  <a:pt x="229401" y="2967190"/>
                  <a:pt x="255568" y="2949167"/>
                </a:cubicBezTo>
                <a:cubicBezTo>
                  <a:pt x="255568" y="2938354"/>
                  <a:pt x="560851" y="3006840"/>
                  <a:pt x="578296" y="2725691"/>
                </a:cubicBezTo>
                <a:cubicBezTo>
                  <a:pt x="584111" y="2725691"/>
                  <a:pt x="589926" y="2725691"/>
                  <a:pt x="595740" y="2714876"/>
                </a:cubicBezTo>
                <a:cubicBezTo>
                  <a:pt x="627722" y="2675228"/>
                  <a:pt x="598648" y="2581510"/>
                  <a:pt x="650982" y="2574301"/>
                </a:cubicBezTo>
                <a:cubicBezTo>
                  <a:pt x="709132" y="2567092"/>
                  <a:pt x="764373" y="2534653"/>
                  <a:pt x="825429" y="2552674"/>
                </a:cubicBezTo>
                <a:cubicBezTo>
                  <a:pt x="871949" y="2567092"/>
                  <a:pt x="921375" y="2585115"/>
                  <a:pt x="970802" y="2585115"/>
                </a:cubicBezTo>
                <a:cubicBezTo>
                  <a:pt x="1023136" y="2585115"/>
                  <a:pt x="1095822" y="2707668"/>
                  <a:pt x="1127805" y="2545465"/>
                </a:cubicBezTo>
                <a:cubicBezTo>
                  <a:pt x="1127805" y="2538257"/>
                  <a:pt x="1217936" y="2556280"/>
                  <a:pt x="1267362" y="2563488"/>
                </a:cubicBezTo>
                <a:cubicBezTo>
                  <a:pt x="1308067" y="2570698"/>
                  <a:pt x="1357494" y="2603137"/>
                  <a:pt x="1386568" y="2538257"/>
                </a:cubicBezTo>
                <a:cubicBezTo>
                  <a:pt x="1401105" y="2498607"/>
                  <a:pt x="1331326" y="2426518"/>
                  <a:pt x="1270270" y="2419309"/>
                </a:cubicBezTo>
                <a:cubicBezTo>
                  <a:pt x="1215029" y="2412101"/>
                  <a:pt x="1159787" y="2404892"/>
                  <a:pt x="1107453" y="2419309"/>
                </a:cubicBezTo>
                <a:cubicBezTo>
                  <a:pt x="1043489" y="2437331"/>
                  <a:pt x="1008599" y="2408495"/>
                  <a:pt x="991154" y="2343615"/>
                </a:cubicBezTo>
                <a:cubicBezTo>
                  <a:pt x="970802" y="2275131"/>
                  <a:pt x="933005" y="2239085"/>
                  <a:pt x="880671" y="2206645"/>
                </a:cubicBezTo>
                <a:cubicBezTo>
                  <a:pt x="752743" y="2127346"/>
                  <a:pt x="630630" y="2033629"/>
                  <a:pt x="491072" y="1986771"/>
                </a:cubicBezTo>
                <a:cubicBezTo>
                  <a:pt x="464905" y="1979562"/>
                  <a:pt x="432923" y="1965145"/>
                  <a:pt x="421293" y="1903868"/>
                </a:cubicBezTo>
                <a:cubicBezTo>
                  <a:pt x="799262" y="1997584"/>
                  <a:pt x="1142342" y="2239085"/>
                  <a:pt x="1531941" y="2224667"/>
                </a:cubicBezTo>
                <a:cubicBezTo>
                  <a:pt x="1427272" y="2148974"/>
                  <a:pt x="1302252" y="2145369"/>
                  <a:pt x="1188861" y="2091301"/>
                </a:cubicBezTo>
                <a:cubicBezTo>
                  <a:pt x="1270270" y="2051652"/>
                  <a:pt x="1345864" y="2094906"/>
                  <a:pt x="1421458" y="2116532"/>
                </a:cubicBezTo>
                <a:cubicBezTo>
                  <a:pt x="1485422" y="2134554"/>
                  <a:pt x="1543571" y="2138160"/>
                  <a:pt x="1549386" y="2026420"/>
                </a:cubicBezTo>
                <a:cubicBezTo>
                  <a:pt x="1549386" y="2015607"/>
                  <a:pt x="1549386" y="2008398"/>
                  <a:pt x="1549386" y="1997584"/>
                </a:cubicBezTo>
                <a:cubicBezTo>
                  <a:pt x="1526126" y="1950727"/>
                  <a:pt x="1494144" y="1929099"/>
                  <a:pt x="1453440" y="1914682"/>
                </a:cubicBezTo>
                <a:cubicBezTo>
                  <a:pt x="1430180" y="1907473"/>
                  <a:pt x="1398198" y="1893056"/>
                  <a:pt x="1398198" y="1860614"/>
                </a:cubicBezTo>
                <a:cubicBezTo>
                  <a:pt x="1401105" y="1738063"/>
                  <a:pt x="1322604" y="1702018"/>
                  <a:pt x="1247011" y="1665972"/>
                </a:cubicBezTo>
                <a:cubicBezTo>
                  <a:pt x="1287715" y="1604696"/>
                  <a:pt x="1322604" y="1647950"/>
                  <a:pt x="1354586" y="1644345"/>
                </a:cubicBezTo>
                <a:cubicBezTo>
                  <a:pt x="1374939" y="1640741"/>
                  <a:pt x="1395290" y="1637138"/>
                  <a:pt x="1395290" y="1604696"/>
                </a:cubicBezTo>
                <a:cubicBezTo>
                  <a:pt x="1395290" y="1579465"/>
                  <a:pt x="1386568" y="1547025"/>
                  <a:pt x="1366216" y="1547025"/>
                </a:cubicBezTo>
                <a:cubicBezTo>
                  <a:pt x="1238288" y="1543420"/>
                  <a:pt x="1165601" y="1370405"/>
                  <a:pt x="1031858" y="1370405"/>
                </a:cubicBezTo>
                <a:cubicBezTo>
                  <a:pt x="950450" y="1370405"/>
                  <a:pt x="1072563" y="1273083"/>
                  <a:pt x="1005692" y="1233435"/>
                </a:cubicBezTo>
                <a:cubicBezTo>
                  <a:pt x="991154" y="1222621"/>
                  <a:pt x="1046396" y="1208203"/>
                  <a:pt x="1069655" y="1211808"/>
                </a:cubicBezTo>
                <a:cubicBezTo>
                  <a:pt x="1092915" y="1215412"/>
                  <a:pt x="1113268" y="1240644"/>
                  <a:pt x="1142342" y="1222621"/>
                </a:cubicBezTo>
                <a:cubicBezTo>
                  <a:pt x="1156879" y="1157741"/>
                  <a:pt x="1119082" y="1132510"/>
                  <a:pt x="1084193" y="1114487"/>
                </a:cubicBezTo>
                <a:cubicBezTo>
                  <a:pt x="1008599" y="1071234"/>
                  <a:pt x="933005" y="1020771"/>
                  <a:pt x="848689" y="1006353"/>
                </a:cubicBezTo>
                <a:cubicBezTo>
                  <a:pt x="819615" y="1002748"/>
                  <a:pt x="802169" y="984726"/>
                  <a:pt x="805077" y="948681"/>
                </a:cubicBezTo>
                <a:cubicBezTo>
                  <a:pt x="810892" y="901822"/>
                  <a:pt x="839967" y="916240"/>
                  <a:pt x="863226" y="919844"/>
                </a:cubicBezTo>
                <a:cubicBezTo>
                  <a:pt x="877764" y="923450"/>
                  <a:pt x="892301" y="934263"/>
                  <a:pt x="906838" y="909031"/>
                </a:cubicBezTo>
                <a:cubicBezTo>
                  <a:pt x="566666" y="653113"/>
                  <a:pt x="386404" y="667532"/>
                  <a:pt x="5527" y="458471"/>
                </a:cubicBezTo>
                <a:cubicBezTo>
                  <a:pt x="89843" y="418822"/>
                  <a:pt x="150900" y="447658"/>
                  <a:pt x="209049" y="454867"/>
                </a:cubicBezTo>
                <a:cubicBezTo>
                  <a:pt x="354422" y="472890"/>
                  <a:pt x="264290" y="505329"/>
                  <a:pt x="409664" y="526956"/>
                </a:cubicBezTo>
                <a:cubicBezTo>
                  <a:pt x="479443" y="537770"/>
                  <a:pt x="543407" y="573815"/>
                  <a:pt x="621908" y="516143"/>
                </a:cubicBezTo>
                <a:cubicBezTo>
                  <a:pt x="674242" y="476494"/>
                  <a:pt x="758558" y="519747"/>
                  <a:pt x="822522" y="552188"/>
                </a:cubicBezTo>
                <a:cubicBezTo>
                  <a:pt x="874856" y="581024"/>
                  <a:pt x="927190" y="588232"/>
                  <a:pt x="996969" y="552188"/>
                </a:cubicBezTo>
                <a:cubicBezTo>
                  <a:pt x="933005" y="530562"/>
                  <a:pt x="883579" y="512539"/>
                  <a:pt x="834151" y="498120"/>
                </a:cubicBezTo>
                <a:cubicBezTo>
                  <a:pt x="793447" y="487307"/>
                  <a:pt x="770187" y="462076"/>
                  <a:pt x="773095" y="408008"/>
                </a:cubicBezTo>
                <a:cubicBezTo>
                  <a:pt x="773095" y="379172"/>
                  <a:pt x="764373" y="339523"/>
                  <a:pt x="793447" y="325106"/>
                </a:cubicBezTo>
                <a:cubicBezTo>
                  <a:pt x="816707" y="310688"/>
                  <a:pt x="848689" y="325106"/>
                  <a:pt x="860319" y="350336"/>
                </a:cubicBezTo>
                <a:cubicBezTo>
                  <a:pt x="874856" y="397195"/>
                  <a:pt x="889393" y="440449"/>
                  <a:pt x="938820" y="444054"/>
                </a:cubicBezTo>
                <a:cubicBezTo>
                  <a:pt x="1005692" y="451262"/>
                  <a:pt x="967894" y="422426"/>
                  <a:pt x="956265" y="386381"/>
                </a:cubicBezTo>
                <a:cubicBezTo>
                  <a:pt x="944635" y="346733"/>
                  <a:pt x="979525" y="335919"/>
                  <a:pt x="1002784" y="343127"/>
                </a:cubicBezTo>
                <a:cubicBezTo>
                  <a:pt x="1090008" y="375569"/>
                  <a:pt x="1180139" y="317897"/>
                  <a:pt x="1270270" y="364755"/>
                </a:cubicBezTo>
                <a:cubicBezTo>
                  <a:pt x="1247011" y="249411"/>
                  <a:pt x="1197583" y="198949"/>
                  <a:pt x="1092915" y="180926"/>
                </a:cubicBezTo>
                <a:cubicBezTo>
                  <a:pt x="1055118" y="177322"/>
                  <a:pt x="1014414" y="184530"/>
                  <a:pt x="979525" y="152090"/>
                </a:cubicBezTo>
                <a:cubicBezTo>
                  <a:pt x="959172" y="134068"/>
                  <a:pt x="938820" y="112441"/>
                  <a:pt x="953358" y="76396"/>
                </a:cubicBezTo>
                <a:cubicBezTo>
                  <a:pt x="962080" y="51165"/>
                  <a:pt x="985339" y="51165"/>
                  <a:pt x="1005692" y="58373"/>
                </a:cubicBezTo>
                <a:cubicBezTo>
                  <a:pt x="1090008" y="98023"/>
                  <a:pt x="1180139" y="108837"/>
                  <a:pt x="1267362" y="123254"/>
                </a:cubicBezTo>
                <a:cubicBezTo>
                  <a:pt x="1281900" y="126859"/>
                  <a:pt x="1296437" y="134068"/>
                  <a:pt x="1310975" y="98023"/>
                </a:cubicBezTo>
                <a:cubicBezTo>
                  <a:pt x="1260095" y="81803"/>
                  <a:pt x="1209941" y="62879"/>
                  <a:pt x="1159787" y="43505"/>
                </a:cubicBezTo>
                <a:close/>
              </a:path>
            </a:pathLst>
          </a:cu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Espaço Reservado para Número de Slide 3">
            <a:extLst>
              <a:ext uri="{FF2B5EF4-FFF2-40B4-BE49-F238E27FC236}">
                <a16:creationId xmlns:a16="http://schemas.microsoft.com/office/drawing/2014/main" id="{4F0E0400-F5DC-228B-BE43-098DF8D5E1CE}"/>
              </a:ext>
            </a:extLst>
          </p:cNvPr>
          <p:cNvSpPr>
            <a:spLocks noGrp="1"/>
          </p:cNvSpPr>
          <p:nvPr>
            <p:ph type="sldNum" sz="quarter" idx="12"/>
          </p:nvPr>
        </p:nvSpPr>
        <p:spPr>
          <a:xfrm>
            <a:off x="9448800" y="6492875"/>
            <a:ext cx="2743200" cy="365125"/>
          </a:xfrm>
        </p:spPr>
        <p:txBody>
          <a:bodyPr>
            <a:noAutofit/>
          </a:bodyPr>
          <a:lstStyle/>
          <a:p>
            <a:pPr>
              <a:spcAft>
                <a:spcPts val="600"/>
              </a:spcAft>
            </a:pPr>
            <a:fld id="{F0469B45-E903-4573-A216-0BD6694B90F6}" type="slidenum">
              <a:rPr lang="en-US" sz="2000" noProof="0" smtClean="0">
                <a:latin typeface="Arial" panose="020B0604020202020204" pitchFamily="34" charset="0"/>
                <a:cs typeface="Arial" panose="020B0604020202020204" pitchFamily="34" charset="0"/>
              </a:rPr>
              <a:pPr>
                <a:spcAft>
                  <a:spcPts val="600"/>
                </a:spcAft>
              </a:pPr>
              <a:t>86</a:t>
            </a:fld>
            <a:endParaRPr lang="en-US" sz="2000" noProof="0" dirty="0">
              <a:latin typeface="Arial" panose="020B0604020202020204" pitchFamily="34" charset="0"/>
              <a:cs typeface="Arial" panose="020B0604020202020204" pitchFamily="34" charset="0"/>
            </a:endParaRPr>
          </a:p>
        </p:txBody>
      </p:sp>
      <p:sp>
        <p:nvSpPr>
          <p:cNvPr id="5" name="CaixaDeTexto 4">
            <a:extLst>
              <a:ext uri="{FF2B5EF4-FFF2-40B4-BE49-F238E27FC236}">
                <a16:creationId xmlns:a16="http://schemas.microsoft.com/office/drawing/2014/main" id="{F302A052-C793-6AB8-453D-BDCF30DF173A}"/>
              </a:ext>
            </a:extLst>
          </p:cNvPr>
          <p:cNvSpPr txBox="1"/>
          <p:nvPr/>
        </p:nvSpPr>
        <p:spPr>
          <a:xfrm>
            <a:off x="10210800" y="0"/>
            <a:ext cx="1981200" cy="2988000"/>
          </a:xfrm>
          <a:prstGeom prst="rect">
            <a:avLst/>
          </a:prstGeom>
          <a:solidFill>
            <a:schemeClr val="bg1"/>
          </a:solidFill>
        </p:spPr>
        <p:txBody>
          <a:bodyPr wrap="square" rtlCol="0">
            <a:spAutoFit/>
          </a:bodyPr>
          <a:lstStyle/>
          <a:p>
            <a:endParaRPr lang="en-US" noProof="0" dirty="0"/>
          </a:p>
          <a:p>
            <a:endParaRPr lang="en-US" noProof="0" dirty="0"/>
          </a:p>
          <a:p>
            <a:endParaRPr lang="en-US" noProof="0" dirty="0"/>
          </a:p>
          <a:p>
            <a:endParaRPr lang="en-US" noProof="0" dirty="0"/>
          </a:p>
          <a:p>
            <a:endParaRPr lang="en-US" noProof="0" dirty="0"/>
          </a:p>
          <a:p>
            <a:endParaRPr lang="en-US" noProof="0" dirty="0"/>
          </a:p>
          <a:p>
            <a:endParaRPr lang="en-US" noProof="0" dirty="0"/>
          </a:p>
          <a:p>
            <a:endParaRPr lang="en-US" noProof="0" dirty="0"/>
          </a:p>
          <a:p>
            <a:endParaRPr lang="en-US" noProof="0" dirty="0"/>
          </a:p>
          <a:p>
            <a:endParaRPr lang="en-US" noProof="0" dirty="0"/>
          </a:p>
          <a:p>
            <a:endParaRPr lang="en-US" noProof="0" dirty="0"/>
          </a:p>
        </p:txBody>
      </p:sp>
    </p:spTree>
    <p:extLst>
      <p:ext uri="{BB962C8B-B14F-4D97-AF65-F5344CB8AC3E}">
        <p14:creationId xmlns:p14="http://schemas.microsoft.com/office/powerpoint/2010/main" val="556718135"/>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7" name="Group 11">
            <a:extLst>
              <a:ext uri="{FF2B5EF4-FFF2-40B4-BE49-F238E27FC236}">
                <a16:creationId xmlns:a16="http://schemas.microsoft.com/office/drawing/2014/main" id="{723C66ED-DBBF-12CA-7F5E-813E0E7D036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7622"/>
            <a:ext cx="12192000" cy="6894986"/>
            <a:chOff x="0" y="-7622"/>
            <a:chExt cx="12192000" cy="6894986"/>
          </a:xfrm>
        </p:grpSpPr>
        <p:sp>
          <p:nvSpPr>
            <p:cNvPr id="13" name="Rectangle 12">
              <a:extLst>
                <a:ext uri="{FF2B5EF4-FFF2-40B4-BE49-F238E27FC236}">
                  <a16:creationId xmlns:a16="http://schemas.microsoft.com/office/drawing/2014/main" id="{E3002B52-2669-1ED7-2E0F-0627FC31DFD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0" y="-7621"/>
              <a:ext cx="12192000" cy="6887364"/>
            </a:xfrm>
            <a:prstGeom prst="rect">
              <a:avLst/>
            </a:prstGeom>
            <a:gradFill>
              <a:gsLst>
                <a:gs pos="8000">
                  <a:schemeClr val="accent5"/>
                </a:gs>
                <a:gs pos="100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4" name="Rectangle 13">
              <a:extLst>
                <a:ext uri="{FF2B5EF4-FFF2-40B4-BE49-F238E27FC236}">
                  <a16:creationId xmlns:a16="http://schemas.microsoft.com/office/drawing/2014/main" id="{82E9EC0D-91EA-9D35-F655-335C580AB3C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9" y="0"/>
              <a:ext cx="8216919" cy="6887364"/>
            </a:xfrm>
            <a:prstGeom prst="rect">
              <a:avLst/>
            </a:prstGeom>
            <a:gradFill flip="none" rotWithShape="1">
              <a:gsLst>
                <a:gs pos="0">
                  <a:schemeClr val="accent5">
                    <a:lumMod val="75000"/>
                    <a:alpha val="79000"/>
                  </a:schemeClr>
                </a:gs>
                <a:gs pos="40000">
                  <a:schemeClr val="accent5">
                    <a:lumMod val="60000"/>
                    <a:lumOff val="40000"/>
                    <a:alpha val="0"/>
                  </a:schemeClr>
                </a:gs>
              </a:gsLst>
              <a:lin ang="192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5" name="Rectangle 14">
              <a:extLst>
                <a:ext uri="{FF2B5EF4-FFF2-40B4-BE49-F238E27FC236}">
                  <a16:creationId xmlns:a16="http://schemas.microsoft.com/office/drawing/2014/main" id="{7770627C-B480-1145-72DC-5B59DBE048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739978" y="-7622"/>
              <a:ext cx="8451623" cy="6887367"/>
            </a:xfrm>
            <a:prstGeom prst="rect">
              <a:avLst/>
            </a:prstGeom>
            <a:gradFill>
              <a:gsLst>
                <a:gs pos="0">
                  <a:schemeClr val="accent5">
                    <a:lumMod val="75000"/>
                    <a:alpha val="67000"/>
                  </a:schemeClr>
                </a:gs>
                <a:gs pos="60000">
                  <a:schemeClr val="accent5">
                    <a:alpha val="0"/>
                  </a:scheme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16" name="Rectangle 15">
              <a:extLst>
                <a:ext uri="{FF2B5EF4-FFF2-40B4-BE49-F238E27FC236}">
                  <a16:creationId xmlns:a16="http://schemas.microsoft.com/office/drawing/2014/main" id="{E9F81D39-93D1-019C-74DC-4710F533463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0800000">
              <a:off x="9127281" y="7060"/>
              <a:ext cx="3064320" cy="6872683"/>
            </a:xfrm>
            <a:prstGeom prst="rect">
              <a:avLst/>
            </a:prstGeom>
            <a:gradFill flip="none" rotWithShape="1">
              <a:gsLst>
                <a:gs pos="0">
                  <a:schemeClr val="accent2">
                    <a:alpha val="58000"/>
                  </a:schemeClr>
                </a:gs>
                <a:gs pos="41000">
                  <a:schemeClr val="accent2">
                    <a:alpha val="0"/>
                  </a:schemeClr>
                </a:gs>
              </a:gsLst>
              <a:lin ang="1200000" scaled="0"/>
              <a:tileRect/>
            </a:gra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noProof="0" dirty="0"/>
            </a:p>
          </p:txBody>
        </p:sp>
      </p:grpSp>
      <p:pic>
        <p:nvPicPr>
          <p:cNvPr id="7" name="Picture 2" descr="A10">
            <a:extLst>
              <a:ext uri="{FF2B5EF4-FFF2-40B4-BE49-F238E27FC236}">
                <a16:creationId xmlns:a16="http://schemas.microsoft.com/office/drawing/2014/main" id="{3207ED62-9638-D85E-5467-D427638ABE73}"/>
              </a:ext>
            </a:extLst>
          </p:cNvPr>
          <p:cNvPicPr>
            <a:picLocks noGrp="1" noChangeAspect="1" noChangeArrowheads="1"/>
          </p:cNvPicPr>
          <p:nvPr>
            <p:ph idx="1"/>
          </p:nvPr>
        </p:nvPicPr>
        <p:blipFill>
          <a:blip r:embed="rId3">
            <a:alphaModFix amt="59000"/>
            <a:extLst>
              <a:ext uri="{28A0092B-C50C-407E-A947-70E740481C1C}">
                <a14:useLocalDpi xmlns:a14="http://schemas.microsoft.com/office/drawing/2010/main" val="0"/>
              </a:ext>
            </a:extLst>
          </a:blip>
          <a:srcRect t="5834" b="9217"/>
          <a:stretch/>
        </p:blipFill>
        <p:spPr bwMode="auto">
          <a:xfrm>
            <a:off x="20" y="-7624"/>
            <a:ext cx="12191981" cy="68873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Espaço Reservado para Número de Slide 3">
            <a:extLst>
              <a:ext uri="{FF2B5EF4-FFF2-40B4-BE49-F238E27FC236}">
                <a16:creationId xmlns:a16="http://schemas.microsoft.com/office/drawing/2014/main" id="{5FF3349C-7B66-D522-8ACF-B3400F5CEE66}"/>
              </a:ext>
            </a:extLst>
          </p:cNvPr>
          <p:cNvSpPr>
            <a:spLocks noGrp="1"/>
          </p:cNvSpPr>
          <p:nvPr>
            <p:ph type="sldNum" sz="quarter" idx="12"/>
          </p:nvPr>
        </p:nvSpPr>
        <p:spPr>
          <a:xfrm>
            <a:off x="9336464" y="6492875"/>
            <a:ext cx="2743200" cy="365125"/>
          </a:xfrm>
        </p:spPr>
        <p:txBody>
          <a:bodyPr vert="horz" lIns="91440" tIns="45720" rIns="91440" bIns="45720" rtlCol="0" anchor="ctr">
            <a:noAutofit/>
          </a:bodyPr>
          <a:lstStyle/>
          <a:p>
            <a:pPr defTabSz="914400">
              <a:spcAft>
                <a:spcPts val="600"/>
              </a:spcAft>
            </a:pPr>
            <a:fld id="{F0469B45-E903-4573-A216-0BD6694B90F6}" type="slidenum">
              <a:rPr lang="en-US" sz="2000" noProof="0">
                <a:latin typeface="Arial" panose="020B0604020202020204" pitchFamily="34" charset="0"/>
                <a:cs typeface="Arial" panose="020B0604020202020204" pitchFamily="34" charset="0"/>
              </a:rPr>
              <a:pPr defTabSz="914400">
                <a:spcAft>
                  <a:spcPts val="600"/>
                </a:spcAft>
              </a:pPr>
              <a:t>87</a:t>
            </a:fld>
            <a:endParaRPr lang="en-US" sz="2000" noProof="0" dirty="0">
              <a:latin typeface="Arial" panose="020B0604020202020204" pitchFamily="34" charset="0"/>
              <a:cs typeface="Arial" panose="020B0604020202020204" pitchFamily="34" charset="0"/>
            </a:endParaRPr>
          </a:p>
        </p:txBody>
      </p:sp>
      <p:sp>
        <p:nvSpPr>
          <p:cNvPr id="6" name="CaixaDeTexto 5">
            <a:extLst>
              <a:ext uri="{FF2B5EF4-FFF2-40B4-BE49-F238E27FC236}">
                <a16:creationId xmlns:a16="http://schemas.microsoft.com/office/drawing/2014/main" id="{B2BC3041-65CE-C972-16EB-66668F9FEACA}"/>
              </a:ext>
            </a:extLst>
          </p:cNvPr>
          <p:cNvSpPr txBox="1"/>
          <p:nvPr/>
        </p:nvSpPr>
        <p:spPr>
          <a:xfrm>
            <a:off x="3127775" y="6370088"/>
            <a:ext cx="7330853" cy="400110"/>
          </a:xfrm>
          <a:prstGeom prst="rect">
            <a:avLst/>
          </a:prstGeom>
          <a:noFill/>
        </p:spPr>
        <p:txBody>
          <a:bodyPr wrap="none" rtlCol="0">
            <a:spAutoFit/>
          </a:bodyPr>
          <a:lstStyle/>
          <a:p>
            <a:pPr>
              <a:spcAft>
                <a:spcPts val="600"/>
              </a:spcAft>
            </a:pPr>
            <a:r>
              <a:rPr lang="en-US" sz="2000" b="1" i="1" noProof="0" dirty="0">
                <a:latin typeface="Arial" panose="020B0604020202020204" pitchFamily="34" charset="0"/>
                <a:cs typeface="Arial" panose="020B0604020202020204" pitchFamily="34" charset="0"/>
              </a:rPr>
              <a:t>Thank you for the opportunity to talk about this great man!</a:t>
            </a:r>
          </a:p>
        </p:txBody>
      </p:sp>
    </p:spTree>
    <p:extLst>
      <p:ext uri="{BB962C8B-B14F-4D97-AF65-F5344CB8AC3E}">
        <p14:creationId xmlns:p14="http://schemas.microsoft.com/office/powerpoint/2010/main" val="9784989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55306" name="Rectangle 55305">
            <a:extLst>
              <a:ext uri="{FF2B5EF4-FFF2-40B4-BE49-F238E27FC236}">
                <a16:creationId xmlns:a16="http://schemas.microsoft.com/office/drawing/2014/main" id="{3C54F4CE-85F0-46ED-80DA-9518C9251AD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dirty="0"/>
          </a:p>
        </p:txBody>
      </p:sp>
      <p:sp>
        <p:nvSpPr>
          <p:cNvPr id="55308" name="Freeform: Shape 55307">
            <a:extLst>
              <a:ext uri="{FF2B5EF4-FFF2-40B4-BE49-F238E27FC236}">
                <a16:creationId xmlns:a16="http://schemas.microsoft.com/office/drawing/2014/main" id="{DADD1FCA-8ACB-4958-81DD-4CDD6D3E192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5802086" cy="6858000"/>
          </a:xfrm>
          <a:custGeom>
            <a:avLst/>
            <a:gdLst>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9647 w 5734864"/>
              <a:gd name="connsiteY33" fmla="*/ 1936120 h 6858000"/>
              <a:gd name="connsiteX34" fmla="*/ 714660 w 5734864"/>
              <a:gd name="connsiteY34" fmla="*/ 1982709 h 6858000"/>
              <a:gd name="connsiteX35" fmla="*/ 710759 w 5734864"/>
              <a:gd name="connsiteY35" fmla="*/ 2013010 h 6858000"/>
              <a:gd name="connsiteX36" fmla="*/ 697927 w 5734864"/>
              <a:gd name="connsiteY36" fmla="*/ 2069833 h 6858000"/>
              <a:gd name="connsiteX37" fmla="*/ 693594 w 5734864"/>
              <a:gd name="connsiteY37" fmla="*/ 2103731 h 6858000"/>
              <a:gd name="connsiteX38" fmla="*/ 691109 w 5734864"/>
              <a:gd name="connsiteY38" fmla="*/ 2124027 h 6858000"/>
              <a:gd name="connsiteX39" fmla="*/ 676593 w 5734864"/>
              <a:gd name="connsiteY39" fmla="*/ 2176182 h 6858000"/>
              <a:gd name="connsiteX40" fmla="*/ 633227 w 5734864"/>
              <a:gd name="connsiteY40" fmla="*/ 2258036 h 6858000"/>
              <a:gd name="connsiteX41" fmla="*/ 625564 w 5734864"/>
              <a:gd name="connsiteY41" fmla="*/ 2284567 h 6858000"/>
              <a:gd name="connsiteX42" fmla="*/ 627074 w 5734864"/>
              <a:gd name="connsiteY42" fmla="*/ 2289605 h 6858000"/>
              <a:gd name="connsiteX43" fmla="*/ 614574 w 5734864"/>
              <a:gd name="connsiteY43" fmla="*/ 2308717 h 6858000"/>
              <a:gd name="connsiteX44" fmla="*/ 606890 w 5734864"/>
              <a:gd name="connsiteY44" fmla="*/ 2320662 h 6858000"/>
              <a:gd name="connsiteX45" fmla="*/ 605558 w 5734864"/>
              <a:gd name="connsiteY45" fmla="*/ 2327897 h 6858000"/>
              <a:gd name="connsiteX46" fmla="*/ 602202 w 5734864"/>
              <a:gd name="connsiteY46" fmla="*/ 2357749 h 6858000"/>
              <a:gd name="connsiteX47" fmla="*/ 600213 w 5734864"/>
              <a:gd name="connsiteY47" fmla="*/ 2364905 h 6858000"/>
              <a:gd name="connsiteX48" fmla="*/ 597160 w 5734864"/>
              <a:gd name="connsiteY48" fmla="*/ 2388351 h 6858000"/>
              <a:gd name="connsiteX49" fmla="*/ 597982 w 5734864"/>
              <a:gd name="connsiteY49" fmla="*/ 2402296 h 6858000"/>
              <a:gd name="connsiteX50" fmla="*/ 593150 w 5734864"/>
              <a:gd name="connsiteY50" fmla="*/ 2420015 h 6858000"/>
              <a:gd name="connsiteX51" fmla="*/ 592833 w 5734864"/>
              <a:gd name="connsiteY51" fmla="*/ 2422749 h 6858000"/>
              <a:gd name="connsiteX52" fmla="*/ 594479 w 5734864"/>
              <a:gd name="connsiteY52" fmla="*/ 2426002 h 6858000"/>
              <a:gd name="connsiteX53" fmla="*/ 591963 w 5734864"/>
              <a:gd name="connsiteY53" fmla="*/ 2431950 h 6858000"/>
              <a:gd name="connsiteX54" fmla="*/ 591544 w 5734864"/>
              <a:gd name="connsiteY54" fmla="*/ 2433897 h 6858000"/>
              <a:gd name="connsiteX55" fmla="*/ 589519 w 5734864"/>
              <a:gd name="connsiteY55" fmla="*/ 2451398 h 6858000"/>
              <a:gd name="connsiteX56" fmla="*/ 590037 w 5734864"/>
              <a:gd name="connsiteY56" fmla="*/ 2455536 h 6858000"/>
              <a:gd name="connsiteX57" fmla="*/ 588179 w 5734864"/>
              <a:gd name="connsiteY57" fmla="*/ 2462981 h 6858000"/>
              <a:gd name="connsiteX58" fmla="*/ 583434 w 5734864"/>
              <a:gd name="connsiteY58" fmla="*/ 2503991 h 6858000"/>
              <a:gd name="connsiteX59" fmla="*/ 567942 w 5734864"/>
              <a:gd name="connsiteY59" fmla="*/ 2652936 h 6858000"/>
              <a:gd name="connsiteX60" fmla="*/ 573869 w 5734864"/>
              <a:gd name="connsiteY60" fmla="*/ 2670188 h 6858000"/>
              <a:gd name="connsiteX61" fmla="*/ 575243 w 5734864"/>
              <a:gd name="connsiteY61" fmla="*/ 2688114 h 6858000"/>
              <a:gd name="connsiteX62" fmla="*/ 573824 w 5734864"/>
              <a:gd name="connsiteY62" fmla="*/ 2689856 h 6858000"/>
              <a:gd name="connsiteX63" fmla="*/ 570699 w 5734864"/>
              <a:gd name="connsiteY63" fmla="*/ 2709353 h 6858000"/>
              <a:gd name="connsiteX64" fmla="*/ 573192 w 5734864"/>
              <a:gd name="connsiteY64" fmla="*/ 2714527 h 6858000"/>
              <a:gd name="connsiteX65" fmla="*/ 572044 w 5734864"/>
              <a:gd name="connsiteY65" fmla="*/ 2728187 h 6858000"/>
              <a:gd name="connsiteX66" fmla="*/ 572465 w 5734864"/>
              <a:gd name="connsiteY66" fmla="*/ 2755863 h 6858000"/>
              <a:gd name="connsiteX67" fmla="*/ 570028 w 5734864"/>
              <a:gd name="connsiteY67" fmla="*/ 2760324 h 6858000"/>
              <a:gd name="connsiteX68" fmla="*/ 566748 w 5734864"/>
              <a:gd name="connsiteY68" fmla="*/ 2800948 h 6858000"/>
              <a:gd name="connsiteX69" fmla="*/ 565509 w 5734864"/>
              <a:gd name="connsiteY69" fmla="*/ 2801167 h 6858000"/>
              <a:gd name="connsiteX70" fmla="*/ 559367 w 5734864"/>
              <a:gd name="connsiteY70" fmla="*/ 2811129 h 6858000"/>
              <a:gd name="connsiteX71" fmla="*/ 550354 w 5734864"/>
              <a:gd name="connsiteY71" fmla="*/ 2830949 h 6858000"/>
              <a:gd name="connsiteX72" fmla="*/ 514795 w 5734864"/>
              <a:gd name="connsiteY72" fmla="*/ 2872433 h 6858000"/>
              <a:gd name="connsiteX73" fmla="*/ 509875 w 5734864"/>
              <a:gd name="connsiteY73" fmla="*/ 2923099 h 6858000"/>
              <a:gd name="connsiteX74" fmla="*/ 509577 w 5734864"/>
              <a:gd name="connsiteY74" fmla="*/ 2923197 h 6858000"/>
              <a:gd name="connsiteX75" fmla="*/ 507597 w 5734864"/>
              <a:gd name="connsiteY75" fmla="*/ 2931868 h 6858000"/>
              <a:gd name="connsiteX76" fmla="*/ 507379 w 5734864"/>
              <a:gd name="connsiteY76" fmla="*/ 2938322 h 6858000"/>
              <a:gd name="connsiteX77" fmla="*/ 504725 w 5734864"/>
              <a:gd name="connsiteY77" fmla="*/ 2954519 h 6858000"/>
              <a:gd name="connsiteX78" fmla="*/ 502018 w 5734864"/>
              <a:gd name="connsiteY78" fmla="*/ 2959643 h 6858000"/>
              <a:gd name="connsiteX79" fmla="*/ 498360 w 5734864"/>
              <a:gd name="connsiteY79" fmla="*/ 2961019 h 6858000"/>
              <a:gd name="connsiteX80" fmla="*/ 498483 w 5734864"/>
              <a:gd name="connsiteY80" fmla="*/ 2962590 h 6858000"/>
              <a:gd name="connsiteX81" fmla="*/ 484403 w 5734864"/>
              <a:gd name="connsiteY81" fmla="*/ 2990538 h 6858000"/>
              <a:gd name="connsiteX82" fmla="*/ 463075 w 5734864"/>
              <a:gd name="connsiteY82" fmla="*/ 3055956 h 6858000"/>
              <a:gd name="connsiteX83" fmla="*/ 455013 w 5734864"/>
              <a:gd name="connsiteY83" fmla="*/ 3094482 h 6858000"/>
              <a:gd name="connsiteX84" fmla="*/ 428391 w 5734864"/>
              <a:gd name="connsiteY84" fmla="*/ 3198850 h 6858000"/>
              <a:gd name="connsiteX85" fmla="*/ 401440 w 5734864"/>
              <a:gd name="connsiteY85" fmla="*/ 3307560 h 6858000"/>
              <a:gd name="connsiteX86" fmla="*/ 386076 w 5734864"/>
              <a:gd name="connsiteY86" fmla="*/ 3373943 h 6858000"/>
              <a:gd name="connsiteX87" fmla="*/ 374726 w 5734864"/>
              <a:gd name="connsiteY87" fmla="*/ 3381364 h 6858000"/>
              <a:gd name="connsiteX88" fmla="*/ 369145 w 5734864"/>
              <a:gd name="connsiteY88" fmla="*/ 3383729 h 6858000"/>
              <a:gd name="connsiteX89" fmla="*/ 364294 w 5734864"/>
              <a:gd name="connsiteY89" fmla="*/ 3414159 h 6858000"/>
              <a:gd name="connsiteX90" fmla="*/ 366450 w 5734864"/>
              <a:gd name="connsiteY90" fmla="*/ 3436925 h 6858000"/>
              <a:gd name="connsiteX91" fmla="*/ 351743 w 5734864"/>
              <a:gd name="connsiteY91" fmla="*/ 3521619 h 6858000"/>
              <a:gd name="connsiteX92" fmla="*/ 345784 w 5734864"/>
              <a:gd name="connsiteY92" fmla="*/ 3603757 h 6858000"/>
              <a:gd name="connsiteX93" fmla="*/ 344198 w 5734864"/>
              <a:gd name="connsiteY93" fmla="*/ 3652424 h 6858000"/>
              <a:gd name="connsiteX94" fmla="*/ 352450 w 5734864"/>
              <a:gd name="connsiteY94" fmla="*/ 3665222 h 6858000"/>
              <a:gd name="connsiteX95" fmla="*/ 342621 w 5734864"/>
              <a:gd name="connsiteY95" fmla="*/ 3700804 h 6858000"/>
              <a:gd name="connsiteX96" fmla="*/ 341514 w 5734864"/>
              <a:gd name="connsiteY96" fmla="*/ 3734774 h 6858000"/>
              <a:gd name="connsiteX97" fmla="*/ 340607 w 5734864"/>
              <a:gd name="connsiteY97" fmla="*/ 3785153 h 6858000"/>
              <a:gd name="connsiteX98" fmla="*/ 340707 w 5734864"/>
              <a:gd name="connsiteY98" fmla="*/ 3788177 h 6858000"/>
              <a:gd name="connsiteX99" fmla="*/ 340361 w 5734864"/>
              <a:gd name="connsiteY99" fmla="*/ 3798803 h 6858000"/>
              <a:gd name="connsiteX100" fmla="*/ 339642 w 5734864"/>
              <a:gd name="connsiteY100" fmla="*/ 3838750 h 6858000"/>
              <a:gd name="connsiteX101" fmla="*/ 360295 w 5734864"/>
              <a:gd name="connsiteY101" fmla="*/ 4015196 h 6858000"/>
              <a:gd name="connsiteX102" fmla="*/ 339043 w 5734864"/>
              <a:gd name="connsiteY102" fmla="*/ 4052778 h 6858000"/>
              <a:gd name="connsiteX103" fmla="*/ 339343 w 5734864"/>
              <a:gd name="connsiteY103" fmla="*/ 4096257 h 6858000"/>
              <a:gd name="connsiteX104" fmla="*/ 340786 w 5734864"/>
              <a:gd name="connsiteY104" fmla="*/ 4321136 h 6858000"/>
              <a:gd name="connsiteX105" fmla="*/ 343158 w 5734864"/>
              <a:gd name="connsiteY105" fmla="*/ 4429174 h 6858000"/>
              <a:gd name="connsiteX106" fmla="*/ 334599 w 5734864"/>
              <a:gd name="connsiteY106" fmla="*/ 4449938 h 6858000"/>
              <a:gd name="connsiteX107" fmla="*/ 332890 w 5734864"/>
              <a:gd name="connsiteY107" fmla="*/ 4453515 h 6858000"/>
              <a:gd name="connsiteX108" fmla="*/ 331105 w 5734864"/>
              <a:gd name="connsiteY108" fmla="*/ 4467941 h 6858000"/>
              <a:gd name="connsiteX109" fmla="*/ 324289 w 5734864"/>
              <a:gd name="connsiteY109" fmla="*/ 4471861 h 6858000"/>
              <a:gd name="connsiteX110" fmla="*/ 317079 w 5734864"/>
              <a:gd name="connsiteY110" fmla="*/ 4493468 h 6858000"/>
              <a:gd name="connsiteX111" fmla="*/ 315557 w 5734864"/>
              <a:gd name="connsiteY111" fmla="*/ 4520067 h 6858000"/>
              <a:gd name="connsiteX112" fmla="*/ 315240 w 5734864"/>
              <a:gd name="connsiteY112" fmla="*/ 4536872 h 6858000"/>
              <a:gd name="connsiteX113" fmla="*/ 316200 w 5734864"/>
              <a:gd name="connsiteY113" fmla="*/ 4538297 h 6858000"/>
              <a:gd name="connsiteX114" fmla="*/ 317507 w 5734864"/>
              <a:gd name="connsiteY114" fmla="*/ 4547582 h 6858000"/>
              <a:gd name="connsiteX115" fmla="*/ 323078 w 5734864"/>
              <a:gd name="connsiteY115" fmla="*/ 4592102 h 6858000"/>
              <a:gd name="connsiteX116" fmla="*/ 328722 w 5734864"/>
              <a:gd name="connsiteY116" fmla="*/ 4667914 h 6858000"/>
              <a:gd name="connsiteX117" fmla="*/ 335597 w 5734864"/>
              <a:gd name="connsiteY117" fmla="*/ 4695035 h 6858000"/>
              <a:gd name="connsiteX118" fmla="*/ 339485 w 5734864"/>
              <a:gd name="connsiteY118" fmla="*/ 4695979 h 6858000"/>
              <a:gd name="connsiteX119" fmla="*/ 341089 w 5734864"/>
              <a:gd name="connsiteY119" fmla="*/ 4704268 h 6858000"/>
              <a:gd name="connsiteX120" fmla="*/ 342177 w 5734864"/>
              <a:gd name="connsiteY120" fmla="*/ 4706060 h 6858000"/>
              <a:gd name="connsiteX121" fmla="*/ 347751 w 5734864"/>
              <a:gd name="connsiteY121" fmla="*/ 4716754 h 6858000"/>
              <a:gd name="connsiteX122" fmla="*/ 344125 w 5734864"/>
              <a:gd name="connsiteY122" fmla="*/ 4764669 h 6858000"/>
              <a:gd name="connsiteX123" fmla="*/ 340188 w 5734864"/>
              <a:gd name="connsiteY123" fmla="*/ 4779386 h 6858000"/>
              <a:gd name="connsiteX124" fmla="*/ 335146 w 5734864"/>
              <a:gd name="connsiteY124" fmla="*/ 4787491 h 6858000"/>
              <a:gd name="connsiteX125" fmla="*/ 319124 w 5734864"/>
              <a:gd name="connsiteY125" fmla="*/ 4843514 h 6858000"/>
              <a:gd name="connsiteX126" fmla="*/ 305956 w 5734864"/>
              <a:gd name="connsiteY126" fmla="*/ 4881505 h 6858000"/>
              <a:gd name="connsiteX127" fmla="*/ 301062 w 5734864"/>
              <a:gd name="connsiteY127" fmla="*/ 4889332 h 6858000"/>
              <a:gd name="connsiteX128" fmla="*/ 302141 w 5734864"/>
              <a:gd name="connsiteY128" fmla="*/ 4899400 h 6858000"/>
              <a:gd name="connsiteX129" fmla="*/ 304424 w 5734864"/>
              <a:gd name="connsiteY129" fmla="*/ 4902664 h 6858000"/>
              <a:gd name="connsiteX130" fmla="*/ 293123 w 5734864"/>
              <a:gd name="connsiteY130" fmla="*/ 4932769 h 6858000"/>
              <a:gd name="connsiteX131" fmla="*/ 292275 w 5734864"/>
              <a:gd name="connsiteY131" fmla="*/ 4936482 h 6858000"/>
              <a:gd name="connsiteX132" fmla="*/ 288304 w 5734864"/>
              <a:gd name="connsiteY132" fmla="*/ 4962325 h 6858000"/>
              <a:gd name="connsiteX133" fmla="*/ 287420 w 5734864"/>
              <a:gd name="connsiteY133" fmla="*/ 5042193 h 6858000"/>
              <a:gd name="connsiteX134" fmla="*/ 287020 w 5734864"/>
              <a:gd name="connsiteY134" fmla="*/ 5065655 h 6858000"/>
              <a:gd name="connsiteX135" fmla="*/ 288488 w 5734864"/>
              <a:gd name="connsiteY135" fmla="*/ 5082216 h 6858000"/>
              <a:gd name="connsiteX136" fmla="*/ 282763 w 5734864"/>
              <a:gd name="connsiteY136" fmla="*/ 5127114 h 6858000"/>
              <a:gd name="connsiteX137" fmla="*/ 269316 w 5734864"/>
              <a:gd name="connsiteY137" fmla="*/ 5202682 h 6858000"/>
              <a:gd name="connsiteX138" fmla="*/ 269174 w 5734864"/>
              <a:gd name="connsiteY138" fmla="*/ 5230835 h 6858000"/>
              <a:gd name="connsiteX139" fmla="*/ 272679 w 5734864"/>
              <a:gd name="connsiteY139" fmla="*/ 5232660 h 6858000"/>
              <a:gd name="connsiteX140" fmla="*/ 272160 w 5734864"/>
              <a:gd name="connsiteY140" fmla="*/ 5241150 h 6858000"/>
              <a:gd name="connsiteX141" fmla="*/ 272760 w 5734864"/>
              <a:gd name="connsiteY141" fmla="*/ 5243156 h 6858000"/>
              <a:gd name="connsiteX142" fmla="*/ 275462 w 5734864"/>
              <a:gd name="connsiteY142" fmla="*/ 5254919 h 6858000"/>
              <a:gd name="connsiteX143" fmla="*/ 262897 w 5734864"/>
              <a:gd name="connsiteY143" fmla="*/ 5286259 h 6858000"/>
              <a:gd name="connsiteX144" fmla="*/ 252761 w 5734864"/>
              <a:gd name="connsiteY144" fmla="*/ 5357801 h 6858000"/>
              <a:gd name="connsiteX145" fmla="*/ 242360 w 5734864"/>
              <a:gd name="connsiteY145" fmla="*/ 5460080 h 6858000"/>
              <a:gd name="connsiteX146" fmla="*/ 229880 w 5734864"/>
              <a:gd name="connsiteY146" fmla="*/ 5539714 h 6858000"/>
              <a:gd name="connsiteX147" fmla="*/ 204283 w 5734864"/>
              <a:gd name="connsiteY147" fmla="*/ 5639080 h 6858000"/>
              <a:gd name="connsiteX148" fmla="*/ 198948 w 5734864"/>
              <a:gd name="connsiteY148" fmla="*/ 5710958 h 6858000"/>
              <a:gd name="connsiteX149" fmla="*/ 192367 w 5734864"/>
              <a:gd name="connsiteY149" fmla="*/ 5719859 h 6858000"/>
              <a:gd name="connsiteX150" fmla="*/ 188035 w 5734864"/>
              <a:gd name="connsiteY150" fmla="*/ 5729935 h 6858000"/>
              <a:gd name="connsiteX151" fmla="*/ 188428 w 5734864"/>
              <a:gd name="connsiteY151" fmla="*/ 5731182 h 6858000"/>
              <a:gd name="connsiteX152" fmla="*/ 181635 w 5734864"/>
              <a:gd name="connsiteY152" fmla="*/ 5753538 h 6858000"/>
              <a:gd name="connsiteX153" fmla="*/ 169744 w 5734864"/>
              <a:gd name="connsiteY153" fmla="*/ 5796307 h 6858000"/>
              <a:gd name="connsiteX154" fmla="*/ 170351 w 5734864"/>
              <a:gd name="connsiteY154" fmla="*/ 5796644 h 6858000"/>
              <a:gd name="connsiteX155" fmla="*/ 171559 w 5734864"/>
              <a:gd name="connsiteY155" fmla="*/ 5803435 h 6858000"/>
              <a:gd name="connsiteX156" fmla="*/ 172284 w 5734864"/>
              <a:gd name="connsiteY156" fmla="*/ 5816391 h 6858000"/>
              <a:gd name="connsiteX157" fmla="*/ 182542 w 5734864"/>
              <a:gd name="connsiteY157" fmla="*/ 5846382 h 6858000"/>
              <a:gd name="connsiteX158" fmla="*/ 175877 w 5734864"/>
              <a:gd name="connsiteY158" fmla="*/ 5871336 h 6858000"/>
              <a:gd name="connsiteX159" fmla="*/ 174910 w 5734864"/>
              <a:gd name="connsiteY159" fmla="*/ 5876376 h 6858000"/>
              <a:gd name="connsiteX160" fmla="*/ 175047 w 5734864"/>
              <a:gd name="connsiteY160" fmla="*/ 5876483 h 6858000"/>
              <a:gd name="connsiteX161" fmla="*/ 174335 w 5734864"/>
              <a:gd name="connsiteY161" fmla="*/ 5881814 h 6858000"/>
              <a:gd name="connsiteX162" fmla="*/ 171273 w 5734864"/>
              <a:gd name="connsiteY162" fmla="*/ 5895339 h 6858000"/>
              <a:gd name="connsiteX163" fmla="*/ 171658 w 5734864"/>
              <a:gd name="connsiteY163" fmla="*/ 5898749 h 6858000"/>
              <a:gd name="connsiteX164" fmla="*/ 174658 w 5734864"/>
              <a:gd name="connsiteY164" fmla="*/ 5919558 h 6858000"/>
              <a:gd name="connsiteX165" fmla="*/ 169099 w 5734864"/>
              <a:gd name="connsiteY165" fmla="*/ 5984417 h 6858000"/>
              <a:gd name="connsiteX166" fmla="*/ 162007 w 5734864"/>
              <a:gd name="connsiteY166" fmla="*/ 6049043 h 6858000"/>
              <a:gd name="connsiteX167" fmla="*/ 156875 w 5734864"/>
              <a:gd name="connsiteY167" fmla="*/ 6114000 h 6858000"/>
              <a:gd name="connsiteX168" fmla="*/ 165441 w 5734864"/>
              <a:gd name="connsiteY168" fmla="*/ 6146938 h 6858000"/>
              <a:gd name="connsiteX169" fmla="*/ 165177 w 5734864"/>
              <a:gd name="connsiteY169" fmla="*/ 6150658 h 6858000"/>
              <a:gd name="connsiteX170" fmla="*/ 161772 w 5734864"/>
              <a:gd name="connsiteY170" fmla="*/ 6160011 h 6858000"/>
              <a:gd name="connsiteX171" fmla="*/ 160051 w 5734864"/>
              <a:gd name="connsiteY171" fmla="*/ 6163393 h 6858000"/>
              <a:gd name="connsiteX172" fmla="*/ 158473 w 5734864"/>
              <a:gd name="connsiteY172" fmla="*/ 6168628 h 6858000"/>
              <a:gd name="connsiteX173" fmla="*/ 158573 w 5734864"/>
              <a:gd name="connsiteY173" fmla="*/ 6168799 h 6858000"/>
              <a:gd name="connsiteX174" fmla="*/ 146463 w 5734864"/>
              <a:gd name="connsiteY174" fmla="*/ 6196671 h 6858000"/>
              <a:gd name="connsiteX175" fmla="*/ 150209 w 5734864"/>
              <a:gd name="connsiteY175" fmla="*/ 6232365 h 6858000"/>
              <a:gd name="connsiteX176" fmla="*/ 148544 w 5734864"/>
              <a:gd name="connsiteY176" fmla="*/ 6246162 h 6858000"/>
              <a:gd name="connsiteX177" fmla="*/ 148403 w 5734864"/>
              <a:gd name="connsiteY177" fmla="*/ 6253754 h 6858000"/>
              <a:gd name="connsiteX178" fmla="*/ 138880 w 5734864"/>
              <a:gd name="connsiteY178" fmla="*/ 6276449 h 6858000"/>
              <a:gd name="connsiteX179" fmla="*/ 138683 w 5734864"/>
              <a:gd name="connsiteY179" fmla="*/ 6279721 h 6858000"/>
              <a:gd name="connsiteX180" fmla="*/ 130721 w 5734864"/>
              <a:gd name="connsiteY180" fmla="*/ 6293675 h 6858000"/>
              <a:gd name="connsiteX181" fmla="*/ 120717 w 5734864"/>
              <a:gd name="connsiteY181" fmla="*/ 6313967 h 6858000"/>
              <a:gd name="connsiteX182" fmla="*/ 120841 w 5734864"/>
              <a:gd name="connsiteY182" fmla="*/ 6315437 h 6858000"/>
              <a:gd name="connsiteX183" fmla="*/ 115208 w 5734864"/>
              <a:gd name="connsiteY183" fmla="*/ 6324024 h 6858000"/>
              <a:gd name="connsiteX184" fmla="*/ 101217 w 5734864"/>
              <a:gd name="connsiteY184" fmla="*/ 6365923 h 6858000"/>
              <a:gd name="connsiteX185" fmla="*/ 74946 w 5734864"/>
              <a:gd name="connsiteY185" fmla="*/ 6556817 h 6858000"/>
              <a:gd name="connsiteX186" fmla="*/ 16001 w 5734864"/>
              <a:gd name="connsiteY186" fmla="*/ 6808678 h 6858000"/>
              <a:gd name="connsiteX187" fmla="*/ 0 w 5734864"/>
              <a:gd name="connsiteY187" fmla="*/ 6858000 h 6858000"/>
              <a:gd name="connsiteX188" fmla="*/ 5734864 w 5734864"/>
              <a:gd name="connsiteY188" fmla="*/ 685800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6695 w 5734864"/>
              <a:gd name="connsiteY13" fmla="*/ 1035077 h 6858000"/>
              <a:gd name="connsiteX14" fmla="*/ 847865 w 5734864"/>
              <a:gd name="connsiteY14" fmla="*/ 1070795 h 6858000"/>
              <a:gd name="connsiteX15" fmla="*/ 862786 w 5734864"/>
              <a:gd name="connsiteY15" fmla="*/ 1238994 h 6858000"/>
              <a:gd name="connsiteX16" fmla="*/ 859345 w 5734864"/>
              <a:gd name="connsiteY16" fmla="*/ 1380427 h 6858000"/>
              <a:gd name="connsiteX17" fmla="*/ 855172 w 5734864"/>
              <a:gd name="connsiteY17" fmla="*/ 1435262 h 6858000"/>
              <a:gd name="connsiteX18" fmla="*/ 860494 w 5734864"/>
              <a:gd name="connsiteY18" fmla="*/ 1453861 h 6858000"/>
              <a:gd name="connsiteX19" fmla="*/ 853731 w 5734864"/>
              <a:gd name="connsiteY19" fmla="*/ 1467047 h 6858000"/>
              <a:gd name="connsiteX20" fmla="*/ 845847 w 5734864"/>
              <a:gd name="connsiteY20" fmla="*/ 1502307 h 6858000"/>
              <a:gd name="connsiteX21" fmla="*/ 817613 w 5734864"/>
              <a:gd name="connsiteY21" fmla="*/ 1565166 h 6858000"/>
              <a:gd name="connsiteX22" fmla="*/ 804223 w 5734864"/>
              <a:gd name="connsiteY22" fmla="*/ 1601941 h 6858000"/>
              <a:gd name="connsiteX23" fmla="*/ 791773 w 5734864"/>
              <a:gd name="connsiteY23" fmla="*/ 1627005 h 6858000"/>
              <a:gd name="connsiteX24" fmla="*/ 774645 w 5734864"/>
              <a:gd name="connsiteY24" fmla="*/ 1699922 h 6858000"/>
              <a:gd name="connsiteX25" fmla="*/ 752343 w 5734864"/>
              <a:gd name="connsiteY25" fmla="*/ 1824604 h 6858000"/>
              <a:gd name="connsiteX26" fmla="*/ 746254 w 5734864"/>
              <a:gd name="connsiteY26" fmla="*/ 1850222 h 6858000"/>
              <a:gd name="connsiteX27" fmla="*/ 728600 w 5734864"/>
              <a:gd name="connsiteY27" fmla="*/ 1869603 h 6858000"/>
              <a:gd name="connsiteX28" fmla="*/ 724396 w 5734864"/>
              <a:gd name="connsiteY28" fmla="*/ 1883104 h 6858000"/>
              <a:gd name="connsiteX29" fmla="*/ 722165 w 5734864"/>
              <a:gd name="connsiteY29" fmla="*/ 1885924 h 6858000"/>
              <a:gd name="connsiteX30" fmla="*/ 721338 w 5734864"/>
              <a:gd name="connsiteY30" fmla="*/ 1887123 h 6858000"/>
              <a:gd name="connsiteX31" fmla="*/ 714840 w 5734864"/>
              <a:gd name="connsiteY31" fmla="*/ 1902274 h 6858000"/>
              <a:gd name="connsiteX32" fmla="*/ 722847 w 5734864"/>
              <a:gd name="connsiteY32" fmla="*/ 1929891 h 6858000"/>
              <a:gd name="connsiteX33" fmla="*/ 714660 w 5734864"/>
              <a:gd name="connsiteY33" fmla="*/ 1982709 h 6858000"/>
              <a:gd name="connsiteX34" fmla="*/ 710759 w 5734864"/>
              <a:gd name="connsiteY34" fmla="*/ 2013010 h 6858000"/>
              <a:gd name="connsiteX35" fmla="*/ 697927 w 5734864"/>
              <a:gd name="connsiteY35" fmla="*/ 2069833 h 6858000"/>
              <a:gd name="connsiteX36" fmla="*/ 693594 w 5734864"/>
              <a:gd name="connsiteY36" fmla="*/ 2103731 h 6858000"/>
              <a:gd name="connsiteX37" fmla="*/ 691109 w 5734864"/>
              <a:gd name="connsiteY37" fmla="*/ 2124027 h 6858000"/>
              <a:gd name="connsiteX38" fmla="*/ 676593 w 5734864"/>
              <a:gd name="connsiteY38" fmla="*/ 2176182 h 6858000"/>
              <a:gd name="connsiteX39" fmla="*/ 633227 w 5734864"/>
              <a:gd name="connsiteY39" fmla="*/ 2258036 h 6858000"/>
              <a:gd name="connsiteX40" fmla="*/ 625564 w 5734864"/>
              <a:gd name="connsiteY40" fmla="*/ 2284567 h 6858000"/>
              <a:gd name="connsiteX41" fmla="*/ 627074 w 5734864"/>
              <a:gd name="connsiteY41" fmla="*/ 2289605 h 6858000"/>
              <a:gd name="connsiteX42" fmla="*/ 614574 w 5734864"/>
              <a:gd name="connsiteY42" fmla="*/ 2308717 h 6858000"/>
              <a:gd name="connsiteX43" fmla="*/ 606890 w 5734864"/>
              <a:gd name="connsiteY43" fmla="*/ 2320662 h 6858000"/>
              <a:gd name="connsiteX44" fmla="*/ 605558 w 5734864"/>
              <a:gd name="connsiteY44" fmla="*/ 2327897 h 6858000"/>
              <a:gd name="connsiteX45" fmla="*/ 602202 w 5734864"/>
              <a:gd name="connsiteY45" fmla="*/ 2357749 h 6858000"/>
              <a:gd name="connsiteX46" fmla="*/ 600213 w 5734864"/>
              <a:gd name="connsiteY46" fmla="*/ 2364905 h 6858000"/>
              <a:gd name="connsiteX47" fmla="*/ 597160 w 5734864"/>
              <a:gd name="connsiteY47" fmla="*/ 2388351 h 6858000"/>
              <a:gd name="connsiteX48" fmla="*/ 597982 w 5734864"/>
              <a:gd name="connsiteY48" fmla="*/ 2402296 h 6858000"/>
              <a:gd name="connsiteX49" fmla="*/ 593150 w 5734864"/>
              <a:gd name="connsiteY49" fmla="*/ 2420015 h 6858000"/>
              <a:gd name="connsiteX50" fmla="*/ 592833 w 5734864"/>
              <a:gd name="connsiteY50" fmla="*/ 2422749 h 6858000"/>
              <a:gd name="connsiteX51" fmla="*/ 594479 w 5734864"/>
              <a:gd name="connsiteY51" fmla="*/ 2426002 h 6858000"/>
              <a:gd name="connsiteX52" fmla="*/ 591963 w 5734864"/>
              <a:gd name="connsiteY52" fmla="*/ 2431950 h 6858000"/>
              <a:gd name="connsiteX53" fmla="*/ 591544 w 5734864"/>
              <a:gd name="connsiteY53" fmla="*/ 2433897 h 6858000"/>
              <a:gd name="connsiteX54" fmla="*/ 589519 w 5734864"/>
              <a:gd name="connsiteY54" fmla="*/ 2451398 h 6858000"/>
              <a:gd name="connsiteX55" fmla="*/ 590037 w 5734864"/>
              <a:gd name="connsiteY55" fmla="*/ 2455536 h 6858000"/>
              <a:gd name="connsiteX56" fmla="*/ 588179 w 5734864"/>
              <a:gd name="connsiteY56" fmla="*/ 2462981 h 6858000"/>
              <a:gd name="connsiteX57" fmla="*/ 583434 w 5734864"/>
              <a:gd name="connsiteY57" fmla="*/ 2503991 h 6858000"/>
              <a:gd name="connsiteX58" fmla="*/ 567942 w 5734864"/>
              <a:gd name="connsiteY58" fmla="*/ 2652936 h 6858000"/>
              <a:gd name="connsiteX59" fmla="*/ 573869 w 5734864"/>
              <a:gd name="connsiteY59" fmla="*/ 2670188 h 6858000"/>
              <a:gd name="connsiteX60" fmla="*/ 575243 w 5734864"/>
              <a:gd name="connsiteY60" fmla="*/ 2688114 h 6858000"/>
              <a:gd name="connsiteX61" fmla="*/ 573824 w 5734864"/>
              <a:gd name="connsiteY61" fmla="*/ 2689856 h 6858000"/>
              <a:gd name="connsiteX62" fmla="*/ 570699 w 5734864"/>
              <a:gd name="connsiteY62" fmla="*/ 2709353 h 6858000"/>
              <a:gd name="connsiteX63" fmla="*/ 573192 w 5734864"/>
              <a:gd name="connsiteY63" fmla="*/ 2714527 h 6858000"/>
              <a:gd name="connsiteX64" fmla="*/ 572044 w 5734864"/>
              <a:gd name="connsiteY64" fmla="*/ 2728187 h 6858000"/>
              <a:gd name="connsiteX65" fmla="*/ 572465 w 5734864"/>
              <a:gd name="connsiteY65" fmla="*/ 2755863 h 6858000"/>
              <a:gd name="connsiteX66" fmla="*/ 570028 w 5734864"/>
              <a:gd name="connsiteY66" fmla="*/ 2760324 h 6858000"/>
              <a:gd name="connsiteX67" fmla="*/ 566748 w 5734864"/>
              <a:gd name="connsiteY67" fmla="*/ 2800948 h 6858000"/>
              <a:gd name="connsiteX68" fmla="*/ 565509 w 5734864"/>
              <a:gd name="connsiteY68" fmla="*/ 2801167 h 6858000"/>
              <a:gd name="connsiteX69" fmla="*/ 559367 w 5734864"/>
              <a:gd name="connsiteY69" fmla="*/ 2811129 h 6858000"/>
              <a:gd name="connsiteX70" fmla="*/ 550354 w 5734864"/>
              <a:gd name="connsiteY70" fmla="*/ 2830949 h 6858000"/>
              <a:gd name="connsiteX71" fmla="*/ 514795 w 5734864"/>
              <a:gd name="connsiteY71" fmla="*/ 2872433 h 6858000"/>
              <a:gd name="connsiteX72" fmla="*/ 509875 w 5734864"/>
              <a:gd name="connsiteY72" fmla="*/ 2923099 h 6858000"/>
              <a:gd name="connsiteX73" fmla="*/ 509577 w 5734864"/>
              <a:gd name="connsiteY73" fmla="*/ 2923197 h 6858000"/>
              <a:gd name="connsiteX74" fmla="*/ 507597 w 5734864"/>
              <a:gd name="connsiteY74" fmla="*/ 2931868 h 6858000"/>
              <a:gd name="connsiteX75" fmla="*/ 507379 w 5734864"/>
              <a:gd name="connsiteY75" fmla="*/ 2938322 h 6858000"/>
              <a:gd name="connsiteX76" fmla="*/ 504725 w 5734864"/>
              <a:gd name="connsiteY76" fmla="*/ 2954519 h 6858000"/>
              <a:gd name="connsiteX77" fmla="*/ 502018 w 5734864"/>
              <a:gd name="connsiteY77" fmla="*/ 2959643 h 6858000"/>
              <a:gd name="connsiteX78" fmla="*/ 498360 w 5734864"/>
              <a:gd name="connsiteY78" fmla="*/ 2961019 h 6858000"/>
              <a:gd name="connsiteX79" fmla="*/ 498483 w 5734864"/>
              <a:gd name="connsiteY79" fmla="*/ 2962590 h 6858000"/>
              <a:gd name="connsiteX80" fmla="*/ 484403 w 5734864"/>
              <a:gd name="connsiteY80" fmla="*/ 2990538 h 6858000"/>
              <a:gd name="connsiteX81" fmla="*/ 463075 w 5734864"/>
              <a:gd name="connsiteY81" fmla="*/ 3055956 h 6858000"/>
              <a:gd name="connsiteX82" fmla="*/ 455013 w 5734864"/>
              <a:gd name="connsiteY82" fmla="*/ 3094482 h 6858000"/>
              <a:gd name="connsiteX83" fmla="*/ 428391 w 5734864"/>
              <a:gd name="connsiteY83" fmla="*/ 3198850 h 6858000"/>
              <a:gd name="connsiteX84" fmla="*/ 401440 w 5734864"/>
              <a:gd name="connsiteY84" fmla="*/ 3307560 h 6858000"/>
              <a:gd name="connsiteX85" fmla="*/ 386076 w 5734864"/>
              <a:gd name="connsiteY85" fmla="*/ 3373943 h 6858000"/>
              <a:gd name="connsiteX86" fmla="*/ 374726 w 5734864"/>
              <a:gd name="connsiteY86" fmla="*/ 3381364 h 6858000"/>
              <a:gd name="connsiteX87" fmla="*/ 369145 w 5734864"/>
              <a:gd name="connsiteY87" fmla="*/ 3383729 h 6858000"/>
              <a:gd name="connsiteX88" fmla="*/ 364294 w 5734864"/>
              <a:gd name="connsiteY88" fmla="*/ 3414159 h 6858000"/>
              <a:gd name="connsiteX89" fmla="*/ 366450 w 5734864"/>
              <a:gd name="connsiteY89" fmla="*/ 3436925 h 6858000"/>
              <a:gd name="connsiteX90" fmla="*/ 351743 w 5734864"/>
              <a:gd name="connsiteY90" fmla="*/ 3521619 h 6858000"/>
              <a:gd name="connsiteX91" fmla="*/ 345784 w 5734864"/>
              <a:gd name="connsiteY91" fmla="*/ 3603757 h 6858000"/>
              <a:gd name="connsiteX92" fmla="*/ 344198 w 5734864"/>
              <a:gd name="connsiteY92" fmla="*/ 3652424 h 6858000"/>
              <a:gd name="connsiteX93" fmla="*/ 352450 w 5734864"/>
              <a:gd name="connsiteY93" fmla="*/ 3665222 h 6858000"/>
              <a:gd name="connsiteX94" fmla="*/ 342621 w 5734864"/>
              <a:gd name="connsiteY94" fmla="*/ 3700804 h 6858000"/>
              <a:gd name="connsiteX95" fmla="*/ 341514 w 5734864"/>
              <a:gd name="connsiteY95" fmla="*/ 3734774 h 6858000"/>
              <a:gd name="connsiteX96" fmla="*/ 340607 w 5734864"/>
              <a:gd name="connsiteY96" fmla="*/ 3785153 h 6858000"/>
              <a:gd name="connsiteX97" fmla="*/ 340707 w 5734864"/>
              <a:gd name="connsiteY97" fmla="*/ 3788177 h 6858000"/>
              <a:gd name="connsiteX98" fmla="*/ 340361 w 5734864"/>
              <a:gd name="connsiteY98" fmla="*/ 3798803 h 6858000"/>
              <a:gd name="connsiteX99" fmla="*/ 339642 w 5734864"/>
              <a:gd name="connsiteY99" fmla="*/ 3838750 h 6858000"/>
              <a:gd name="connsiteX100" fmla="*/ 360295 w 5734864"/>
              <a:gd name="connsiteY100" fmla="*/ 4015196 h 6858000"/>
              <a:gd name="connsiteX101" fmla="*/ 339043 w 5734864"/>
              <a:gd name="connsiteY101" fmla="*/ 4052778 h 6858000"/>
              <a:gd name="connsiteX102" fmla="*/ 339343 w 5734864"/>
              <a:gd name="connsiteY102" fmla="*/ 4096257 h 6858000"/>
              <a:gd name="connsiteX103" fmla="*/ 340786 w 5734864"/>
              <a:gd name="connsiteY103" fmla="*/ 4321136 h 6858000"/>
              <a:gd name="connsiteX104" fmla="*/ 343158 w 5734864"/>
              <a:gd name="connsiteY104" fmla="*/ 4429174 h 6858000"/>
              <a:gd name="connsiteX105" fmla="*/ 334599 w 5734864"/>
              <a:gd name="connsiteY105" fmla="*/ 4449938 h 6858000"/>
              <a:gd name="connsiteX106" fmla="*/ 332890 w 5734864"/>
              <a:gd name="connsiteY106" fmla="*/ 4453515 h 6858000"/>
              <a:gd name="connsiteX107" fmla="*/ 331105 w 5734864"/>
              <a:gd name="connsiteY107" fmla="*/ 4467941 h 6858000"/>
              <a:gd name="connsiteX108" fmla="*/ 324289 w 5734864"/>
              <a:gd name="connsiteY108" fmla="*/ 4471861 h 6858000"/>
              <a:gd name="connsiteX109" fmla="*/ 317079 w 5734864"/>
              <a:gd name="connsiteY109" fmla="*/ 4493468 h 6858000"/>
              <a:gd name="connsiteX110" fmla="*/ 315557 w 5734864"/>
              <a:gd name="connsiteY110" fmla="*/ 4520067 h 6858000"/>
              <a:gd name="connsiteX111" fmla="*/ 315240 w 5734864"/>
              <a:gd name="connsiteY111" fmla="*/ 4536872 h 6858000"/>
              <a:gd name="connsiteX112" fmla="*/ 316200 w 5734864"/>
              <a:gd name="connsiteY112" fmla="*/ 4538297 h 6858000"/>
              <a:gd name="connsiteX113" fmla="*/ 317507 w 5734864"/>
              <a:gd name="connsiteY113" fmla="*/ 4547582 h 6858000"/>
              <a:gd name="connsiteX114" fmla="*/ 323078 w 5734864"/>
              <a:gd name="connsiteY114" fmla="*/ 4592102 h 6858000"/>
              <a:gd name="connsiteX115" fmla="*/ 328722 w 5734864"/>
              <a:gd name="connsiteY115" fmla="*/ 4667914 h 6858000"/>
              <a:gd name="connsiteX116" fmla="*/ 335597 w 5734864"/>
              <a:gd name="connsiteY116" fmla="*/ 4695035 h 6858000"/>
              <a:gd name="connsiteX117" fmla="*/ 339485 w 5734864"/>
              <a:gd name="connsiteY117" fmla="*/ 4695979 h 6858000"/>
              <a:gd name="connsiteX118" fmla="*/ 341089 w 5734864"/>
              <a:gd name="connsiteY118" fmla="*/ 4704268 h 6858000"/>
              <a:gd name="connsiteX119" fmla="*/ 342177 w 5734864"/>
              <a:gd name="connsiteY119" fmla="*/ 4706060 h 6858000"/>
              <a:gd name="connsiteX120" fmla="*/ 347751 w 5734864"/>
              <a:gd name="connsiteY120" fmla="*/ 4716754 h 6858000"/>
              <a:gd name="connsiteX121" fmla="*/ 344125 w 5734864"/>
              <a:gd name="connsiteY121" fmla="*/ 4764669 h 6858000"/>
              <a:gd name="connsiteX122" fmla="*/ 340188 w 5734864"/>
              <a:gd name="connsiteY122" fmla="*/ 4779386 h 6858000"/>
              <a:gd name="connsiteX123" fmla="*/ 335146 w 5734864"/>
              <a:gd name="connsiteY123" fmla="*/ 4787491 h 6858000"/>
              <a:gd name="connsiteX124" fmla="*/ 319124 w 5734864"/>
              <a:gd name="connsiteY124" fmla="*/ 4843514 h 6858000"/>
              <a:gd name="connsiteX125" fmla="*/ 305956 w 5734864"/>
              <a:gd name="connsiteY125" fmla="*/ 4881505 h 6858000"/>
              <a:gd name="connsiteX126" fmla="*/ 301062 w 5734864"/>
              <a:gd name="connsiteY126" fmla="*/ 4889332 h 6858000"/>
              <a:gd name="connsiteX127" fmla="*/ 302141 w 5734864"/>
              <a:gd name="connsiteY127" fmla="*/ 4899400 h 6858000"/>
              <a:gd name="connsiteX128" fmla="*/ 304424 w 5734864"/>
              <a:gd name="connsiteY128" fmla="*/ 4902664 h 6858000"/>
              <a:gd name="connsiteX129" fmla="*/ 293123 w 5734864"/>
              <a:gd name="connsiteY129" fmla="*/ 4932769 h 6858000"/>
              <a:gd name="connsiteX130" fmla="*/ 292275 w 5734864"/>
              <a:gd name="connsiteY130" fmla="*/ 4936482 h 6858000"/>
              <a:gd name="connsiteX131" fmla="*/ 288304 w 5734864"/>
              <a:gd name="connsiteY131" fmla="*/ 4962325 h 6858000"/>
              <a:gd name="connsiteX132" fmla="*/ 287420 w 5734864"/>
              <a:gd name="connsiteY132" fmla="*/ 5042193 h 6858000"/>
              <a:gd name="connsiteX133" fmla="*/ 287020 w 5734864"/>
              <a:gd name="connsiteY133" fmla="*/ 5065655 h 6858000"/>
              <a:gd name="connsiteX134" fmla="*/ 288488 w 5734864"/>
              <a:gd name="connsiteY134" fmla="*/ 5082216 h 6858000"/>
              <a:gd name="connsiteX135" fmla="*/ 282763 w 5734864"/>
              <a:gd name="connsiteY135" fmla="*/ 5127114 h 6858000"/>
              <a:gd name="connsiteX136" fmla="*/ 269316 w 5734864"/>
              <a:gd name="connsiteY136" fmla="*/ 5202682 h 6858000"/>
              <a:gd name="connsiteX137" fmla="*/ 269174 w 5734864"/>
              <a:gd name="connsiteY137" fmla="*/ 5230835 h 6858000"/>
              <a:gd name="connsiteX138" fmla="*/ 272679 w 5734864"/>
              <a:gd name="connsiteY138" fmla="*/ 5232660 h 6858000"/>
              <a:gd name="connsiteX139" fmla="*/ 272160 w 5734864"/>
              <a:gd name="connsiteY139" fmla="*/ 5241150 h 6858000"/>
              <a:gd name="connsiteX140" fmla="*/ 272760 w 5734864"/>
              <a:gd name="connsiteY140" fmla="*/ 5243156 h 6858000"/>
              <a:gd name="connsiteX141" fmla="*/ 275462 w 5734864"/>
              <a:gd name="connsiteY141" fmla="*/ 5254919 h 6858000"/>
              <a:gd name="connsiteX142" fmla="*/ 262897 w 5734864"/>
              <a:gd name="connsiteY142" fmla="*/ 5286259 h 6858000"/>
              <a:gd name="connsiteX143" fmla="*/ 252761 w 5734864"/>
              <a:gd name="connsiteY143" fmla="*/ 5357801 h 6858000"/>
              <a:gd name="connsiteX144" fmla="*/ 242360 w 5734864"/>
              <a:gd name="connsiteY144" fmla="*/ 5460080 h 6858000"/>
              <a:gd name="connsiteX145" fmla="*/ 229880 w 5734864"/>
              <a:gd name="connsiteY145" fmla="*/ 5539714 h 6858000"/>
              <a:gd name="connsiteX146" fmla="*/ 204283 w 5734864"/>
              <a:gd name="connsiteY146" fmla="*/ 5639080 h 6858000"/>
              <a:gd name="connsiteX147" fmla="*/ 198948 w 5734864"/>
              <a:gd name="connsiteY147" fmla="*/ 5710958 h 6858000"/>
              <a:gd name="connsiteX148" fmla="*/ 192367 w 5734864"/>
              <a:gd name="connsiteY148" fmla="*/ 5719859 h 6858000"/>
              <a:gd name="connsiteX149" fmla="*/ 188035 w 5734864"/>
              <a:gd name="connsiteY149" fmla="*/ 5729935 h 6858000"/>
              <a:gd name="connsiteX150" fmla="*/ 188428 w 5734864"/>
              <a:gd name="connsiteY150" fmla="*/ 5731182 h 6858000"/>
              <a:gd name="connsiteX151" fmla="*/ 181635 w 5734864"/>
              <a:gd name="connsiteY151" fmla="*/ 5753538 h 6858000"/>
              <a:gd name="connsiteX152" fmla="*/ 169744 w 5734864"/>
              <a:gd name="connsiteY152" fmla="*/ 5796307 h 6858000"/>
              <a:gd name="connsiteX153" fmla="*/ 170351 w 5734864"/>
              <a:gd name="connsiteY153" fmla="*/ 5796644 h 6858000"/>
              <a:gd name="connsiteX154" fmla="*/ 171559 w 5734864"/>
              <a:gd name="connsiteY154" fmla="*/ 5803435 h 6858000"/>
              <a:gd name="connsiteX155" fmla="*/ 172284 w 5734864"/>
              <a:gd name="connsiteY155" fmla="*/ 5816391 h 6858000"/>
              <a:gd name="connsiteX156" fmla="*/ 182542 w 5734864"/>
              <a:gd name="connsiteY156" fmla="*/ 5846382 h 6858000"/>
              <a:gd name="connsiteX157" fmla="*/ 175877 w 5734864"/>
              <a:gd name="connsiteY157" fmla="*/ 5871336 h 6858000"/>
              <a:gd name="connsiteX158" fmla="*/ 174910 w 5734864"/>
              <a:gd name="connsiteY158" fmla="*/ 5876376 h 6858000"/>
              <a:gd name="connsiteX159" fmla="*/ 175047 w 5734864"/>
              <a:gd name="connsiteY159" fmla="*/ 5876483 h 6858000"/>
              <a:gd name="connsiteX160" fmla="*/ 174335 w 5734864"/>
              <a:gd name="connsiteY160" fmla="*/ 5881814 h 6858000"/>
              <a:gd name="connsiteX161" fmla="*/ 171273 w 5734864"/>
              <a:gd name="connsiteY161" fmla="*/ 5895339 h 6858000"/>
              <a:gd name="connsiteX162" fmla="*/ 171658 w 5734864"/>
              <a:gd name="connsiteY162" fmla="*/ 5898749 h 6858000"/>
              <a:gd name="connsiteX163" fmla="*/ 174658 w 5734864"/>
              <a:gd name="connsiteY163" fmla="*/ 5919558 h 6858000"/>
              <a:gd name="connsiteX164" fmla="*/ 169099 w 5734864"/>
              <a:gd name="connsiteY164" fmla="*/ 5984417 h 6858000"/>
              <a:gd name="connsiteX165" fmla="*/ 162007 w 5734864"/>
              <a:gd name="connsiteY165" fmla="*/ 6049043 h 6858000"/>
              <a:gd name="connsiteX166" fmla="*/ 156875 w 5734864"/>
              <a:gd name="connsiteY166" fmla="*/ 6114000 h 6858000"/>
              <a:gd name="connsiteX167" fmla="*/ 165441 w 5734864"/>
              <a:gd name="connsiteY167" fmla="*/ 6146938 h 6858000"/>
              <a:gd name="connsiteX168" fmla="*/ 165177 w 5734864"/>
              <a:gd name="connsiteY168" fmla="*/ 6150658 h 6858000"/>
              <a:gd name="connsiteX169" fmla="*/ 161772 w 5734864"/>
              <a:gd name="connsiteY169" fmla="*/ 6160011 h 6858000"/>
              <a:gd name="connsiteX170" fmla="*/ 160051 w 5734864"/>
              <a:gd name="connsiteY170" fmla="*/ 6163393 h 6858000"/>
              <a:gd name="connsiteX171" fmla="*/ 158473 w 5734864"/>
              <a:gd name="connsiteY171" fmla="*/ 6168628 h 6858000"/>
              <a:gd name="connsiteX172" fmla="*/ 158573 w 5734864"/>
              <a:gd name="connsiteY172" fmla="*/ 6168799 h 6858000"/>
              <a:gd name="connsiteX173" fmla="*/ 146463 w 5734864"/>
              <a:gd name="connsiteY173" fmla="*/ 6196671 h 6858000"/>
              <a:gd name="connsiteX174" fmla="*/ 150209 w 5734864"/>
              <a:gd name="connsiteY174" fmla="*/ 6232365 h 6858000"/>
              <a:gd name="connsiteX175" fmla="*/ 148544 w 5734864"/>
              <a:gd name="connsiteY175" fmla="*/ 6246162 h 6858000"/>
              <a:gd name="connsiteX176" fmla="*/ 148403 w 5734864"/>
              <a:gd name="connsiteY176" fmla="*/ 6253754 h 6858000"/>
              <a:gd name="connsiteX177" fmla="*/ 138880 w 5734864"/>
              <a:gd name="connsiteY177" fmla="*/ 6276449 h 6858000"/>
              <a:gd name="connsiteX178" fmla="*/ 138683 w 5734864"/>
              <a:gd name="connsiteY178" fmla="*/ 6279721 h 6858000"/>
              <a:gd name="connsiteX179" fmla="*/ 130721 w 5734864"/>
              <a:gd name="connsiteY179" fmla="*/ 6293675 h 6858000"/>
              <a:gd name="connsiteX180" fmla="*/ 120717 w 5734864"/>
              <a:gd name="connsiteY180" fmla="*/ 6313967 h 6858000"/>
              <a:gd name="connsiteX181" fmla="*/ 120841 w 5734864"/>
              <a:gd name="connsiteY181" fmla="*/ 6315437 h 6858000"/>
              <a:gd name="connsiteX182" fmla="*/ 115208 w 5734864"/>
              <a:gd name="connsiteY182" fmla="*/ 6324024 h 6858000"/>
              <a:gd name="connsiteX183" fmla="*/ 101217 w 5734864"/>
              <a:gd name="connsiteY183" fmla="*/ 6365923 h 6858000"/>
              <a:gd name="connsiteX184" fmla="*/ 74946 w 5734864"/>
              <a:gd name="connsiteY184" fmla="*/ 6556817 h 6858000"/>
              <a:gd name="connsiteX185" fmla="*/ 16001 w 5734864"/>
              <a:gd name="connsiteY185" fmla="*/ 6808678 h 6858000"/>
              <a:gd name="connsiteX186" fmla="*/ 0 w 5734864"/>
              <a:gd name="connsiteY186" fmla="*/ 6858000 h 6858000"/>
              <a:gd name="connsiteX187" fmla="*/ 5734864 w 5734864"/>
              <a:gd name="connsiteY187" fmla="*/ 6858000 h 6858000"/>
              <a:gd name="connsiteX188" fmla="*/ 5734864 w 5734864"/>
              <a:gd name="connsiteY188" fmla="*/ 0 h 6858000"/>
              <a:gd name="connsiteX0" fmla="*/ 5734864 w 5734864"/>
              <a:gd name="connsiteY0" fmla="*/ 0 h 6858000"/>
              <a:gd name="connsiteX1" fmla="*/ 771611 w 5734864"/>
              <a:gd name="connsiteY1" fmla="*/ 0 h 6858000"/>
              <a:gd name="connsiteX2" fmla="*/ 771679 w 5734864"/>
              <a:gd name="connsiteY2" fmla="*/ 49108 h 6858000"/>
              <a:gd name="connsiteX3" fmla="*/ 794248 w 5734864"/>
              <a:gd name="connsiteY3" fmla="*/ 200968 h 6858000"/>
              <a:gd name="connsiteX4" fmla="*/ 801749 w 5734864"/>
              <a:gd name="connsiteY4" fmla="*/ 414071 h 6858000"/>
              <a:gd name="connsiteX5" fmla="*/ 818548 w 5734864"/>
              <a:gd name="connsiteY5" fmla="*/ 585467 h 6858000"/>
              <a:gd name="connsiteX6" fmla="*/ 857476 w 5734864"/>
              <a:gd name="connsiteY6" fmla="*/ 800623 h 6858000"/>
              <a:gd name="connsiteX7" fmla="*/ 851083 w 5734864"/>
              <a:gd name="connsiteY7" fmla="*/ 878903 h 6858000"/>
              <a:gd name="connsiteX8" fmla="*/ 873564 w 5734864"/>
              <a:gd name="connsiteY8" fmla="*/ 943826 h 6858000"/>
              <a:gd name="connsiteX9" fmla="*/ 864705 w 5734864"/>
              <a:gd name="connsiteY9" fmla="*/ 973328 h 6858000"/>
              <a:gd name="connsiteX10" fmla="*/ 862869 w 5734864"/>
              <a:gd name="connsiteY10" fmla="*/ 978457 h 6858000"/>
              <a:gd name="connsiteX11" fmla="*/ 862233 w 5734864"/>
              <a:gd name="connsiteY11" fmla="*/ 998041 h 6858000"/>
              <a:gd name="connsiteX12" fmla="*/ 853665 w 5734864"/>
              <a:gd name="connsiteY12" fmla="*/ 1004750 h 6858000"/>
              <a:gd name="connsiteX13" fmla="*/ 847865 w 5734864"/>
              <a:gd name="connsiteY13" fmla="*/ 1070795 h 6858000"/>
              <a:gd name="connsiteX14" fmla="*/ 862786 w 5734864"/>
              <a:gd name="connsiteY14" fmla="*/ 1238994 h 6858000"/>
              <a:gd name="connsiteX15" fmla="*/ 859345 w 5734864"/>
              <a:gd name="connsiteY15" fmla="*/ 1380427 h 6858000"/>
              <a:gd name="connsiteX16" fmla="*/ 855172 w 5734864"/>
              <a:gd name="connsiteY16" fmla="*/ 1435262 h 6858000"/>
              <a:gd name="connsiteX17" fmla="*/ 860494 w 5734864"/>
              <a:gd name="connsiteY17" fmla="*/ 1453861 h 6858000"/>
              <a:gd name="connsiteX18" fmla="*/ 853731 w 5734864"/>
              <a:gd name="connsiteY18" fmla="*/ 1467047 h 6858000"/>
              <a:gd name="connsiteX19" fmla="*/ 845847 w 5734864"/>
              <a:gd name="connsiteY19" fmla="*/ 1502307 h 6858000"/>
              <a:gd name="connsiteX20" fmla="*/ 817613 w 5734864"/>
              <a:gd name="connsiteY20" fmla="*/ 1565166 h 6858000"/>
              <a:gd name="connsiteX21" fmla="*/ 804223 w 5734864"/>
              <a:gd name="connsiteY21" fmla="*/ 1601941 h 6858000"/>
              <a:gd name="connsiteX22" fmla="*/ 791773 w 5734864"/>
              <a:gd name="connsiteY22" fmla="*/ 1627005 h 6858000"/>
              <a:gd name="connsiteX23" fmla="*/ 774645 w 5734864"/>
              <a:gd name="connsiteY23" fmla="*/ 1699922 h 6858000"/>
              <a:gd name="connsiteX24" fmla="*/ 752343 w 5734864"/>
              <a:gd name="connsiteY24" fmla="*/ 1824604 h 6858000"/>
              <a:gd name="connsiteX25" fmla="*/ 746254 w 5734864"/>
              <a:gd name="connsiteY25" fmla="*/ 1850222 h 6858000"/>
              <a:gd name="connsiteX26" fmla="*/ 728600 w 5734864"/>
              <a:gd name="connsiteY26" fmla="*/ 1869603 h 6858000"/>
              <a:gd name="connsiteX27" fmla="*/ 724396 w 5734864"/>
              <a:gd name="connsiteY27" fmla="*/ 1883104 h 6858000"/>
              <a:gd name="connsiteX28" fmla="*/ 722165 w 5734864"/>
              <a:gd name="connsiteY28" fmla="*/ 1885924 h 6858000"/>
              <a:gd name="connsiteX29" fmla="*/ 721338 w 5734864"/>
              <a:gd name="connsiteY29" fmla="*/ 1887123 h 6858000"/>
              <a:gd name="connsiteX30" fmla="*/ 714840 w 5734864"/>
              <a:gd name="connsiteY30" fmla="*/ 1902274 h 6858000"/>
              <a:gd name="connsiteX31" fmla="*/ 722847 w 5734864"/>
              <a:gd name="connsiteY31" fmla="*/ 1929891 h 6858000"/>
              <a:gd name="connsiteX32" fmla="*/ 714660 w 5734864"/>
              <a:gd name="connsiteY32" fmla="*/ 1982709 h 6858000"/>
              <a:gd name="connsiteX33" fmla="*/ 710759 w 5734864"/>
              <a:gd name="connsiteY33" fmla="*/ 2013010 h 6858000"/>
              <a:gd name="connsiteX34" fmla="*/ 697927 w 5734864"/>
              <a:gd name="connsiteY34" fmla="*/ 2069833 h 6858000"/>
              <a:gd name="connsiteX35" fmla="*/ 693594 w 5734864"/>
              <a:gd name="connsiteY35" fmla="*/ 2103731 h 6858000"/>
              <a:gd name="connsiteX36" fmla="*/ 691109 w 5734864"/>
              <a:gd name="connsiteY36" fmla="*/ 2124027 h 6858000"/>
              <a:gd name="connsiteX37" fmla="*/ 676593 w 5734864"/>
              <a:gd name="connsiteY37" fmla="*/ 2176182 h 6858000"/>
              <a:gd name="connsiteX38" fmla="*/ 633227 w 5734864"/>
              <a:gd name="connsiteY38" fmla="*/ 2258036 h 6858000"/>
              <a:gd name="connsiteX39" fmla="*/ 625564 w 5734864"/>
              <a:gd name="connsiteY39" fmla="*/ 2284567 h 6858000"/>
              <a:gd name="connsiteX40" fmla="*/ 627074 w 5734864"/>
              <a:gd name="connsiteY40" fmla="*/ 2289605 h 6858000"/>
              <a:gd name="connsiteX41" fmla="*/ 614574 w 5734864"/>
              <a:gd name="connsiteY41" fmla="*/ 2308717 h 6858000"/>
              <a:gd name="connsiteX42" fmla="*/ 606890 w 5734864"/>
              <a:gd name="connsiteY42" fmla="*/ 2320662 h 6858000"/>
              <a:gd name="connsiteX43" fmla="*/ 605558 w 5734864"/>
              <a:gd name="connsiteY43" fmla="*/ 2327897 h 6858000"/>
              <a:gd name="connsiteX44" fmla="*/ 602202 w 5734864"/>
              <a:gd name="connsiteY44" fmla="*/ 2357749 h 6858000"/>
              <a:gd name="connsiteX45" fmla="*/ 600213 w 5734864"/>
              <a:gd name="connsiteY45" fmla="*/ 2364905 h 6858000"/>
              <a:gd name="connsiteX46" fmla="*/ 597160 w 5734864"/>
              <a:gd name="connsiteY46" fmla="*/ 2388351 h 6858000"/>
              <a:gd name="connsiteX47" fmla="*/ 597982 w 5734864"/>
              <a:gd name="connsiteY47" fmla="*/ 2402296 h 6858000"/>
              <a:gd name="connsiteX48" fmla="*/ 593150 w 5734864"/>
              <a:gd name="connsiteY48" fmla="*/ 2420015 h 6858000"/>
              <a:gd name="connsiteX49" fmla="*/ 592833 w 5734864"/>
              <a:gd name="connsiteY49" fmla="*/ 2422749 h 6858000"/>
              <a:gd name="connsiteX50" fmla="*/ 594479 w 5734864"/>
              <a:gd name="connsiteY50" fmla="*/ 2426002 h 6858000"/>
              <a:gd name="connsiteX51" fmla="*/ 591963 w 5734864"/>
              <a:gd name="connsiteY51" fmla="*/ 2431950 h 6858000"/>
              <a:gd name="connsiteX52" fmla="*/ 591544 w 5734864"/>
              <a:gd name="connsiteY52" fmla="*/ 2433897 h 6858000"/>
              <a:gd name="connsiteX53" fmla="*/ 589519 w 5734864"/>
              <a:gd name="connsiteY53" fmla="*/ 2451398 h 6858000"/>
              <a:gd name="connsiteX54" fmla="*/ 590037 w 5734864"/>
              <a:gd name="connsiteY54" fmla="*/ 2455536 h 6858000"/>
              <a:gd name="connsiteX55" fmla="*/ 588179 w 5734864"/>
              <a:gd name="connsiteY55" fmla="*/ 2462981 h 6858000"/>
              <a:gd name="connsiteX56" fmla="*/ 583434 w 5734864"/>
              <a:gd name="connsiteY56" fmla="*/ 2503991 h 6858000"/>
              <a:gd name="connsiteX57" fmla="*/ 567942 w 5734864"/>
              <a:gd name="connsiteY57" fmla="*/ 2652936 h 6858000"/>
              <a:gd name="connsiteX58" fmla="*/ 573869 w 5734864"/>
              <a:gd name="connsiteY58" fmla="*/ 2670188 h 6858000"/>
              <a:gd name="connsiteX59" fmla="*/ 575243 w 5734864"/>
              <a:gd name="connsiteY59" fmla="*/ 2688114 h 6858000"/>
              <a:gd name="connsiteX60" fmla="*/ 573824 w 5734864"/>
              <a:gd name="connsiteY60" fmla="*/ 2689856 h 6858000"/>
              <a:gd name="connsiteX61" fmla="*/ 570699 w 5734864"/>
              <a:gd name="connsiteY61" fmla="*/ 2709353 h 6858000"/>
              <a:gd name="connsiteX62" fmla="*/ 573192 w 5734864"/>
              <a:gd name="connsiteY62" fmla="*/ 2714527 h 6858000"/>
              <a:gd name="connsiteX63" fmla="*/ 572044 w 5734864"/>
              <a:gd name="connsiteY63" fmla="*/ 2728187 h 6858000"/>
              <a:gd name="connsiteX64" fmla="*/ 572465 w 5734864"/>
              <a:gd name="connsiteY64" fmla="*/ 2755863 h 6858000"/>
              <a:gd name="connsiteX65" fmla="*/ 570028 w 5734864"/>
              <a:gd name="connsiteY65" fmla="*/ 2760324 h 6858000"/>
              <a:gd name="connsiteX66" fmla="*/ 566748 w 5734864"/>
              <a:gd name="connsiteY66" fmla="*/ 2800948 h 6858000"/>
              <a:gd name="connsiteX67" fmla="*/ 565509 w 5734864"/>
              <a:gd name="connsiteY67" fmla="*/ 2801167 h 6858000"/>
              <a:gd name="connsiteX68" fmla="*/ 559367 w 5734864"/>
              <a:gd name="connsiteY68" fmla="*/ 2811129 h 6858000"/>
              <a:gd name="connsiteX69" fmla="*/ 550354 w 5734864"/>
              <a:gd name="connsiteY69" fmla="*/ 2830949 h 6858000"/>
              <a:gd name="connsiteX70" fmla="*/ 514795 w 5734864"/>
              <a:gd name="connsiteY70" fmla="*/ 2872433 h 6858000"/>
              <a:gd name="connsiteX71" fmla="*/ 509875 w 5734864"/>
              <a:gd name="connsiteY71" fmla="*/ 2923099 h 6858000"/>
              <a:gd name="connsiteX72" fmla="*/ 509577 w 5734864"/>
              <a:gd name="connsiteY72" fmla="*/ 2923197 h 6858000"/>
              <a:gd name="connsiteX73" fmla="*/ 507597 w 5734864"/>
              <a:gd name="connsiteY73" fmla="*/ 2931868 h 6858000"/>
              <a:gd name="connsiteX74" fmla="*/ 507379 w 5734864"/>
              <a:gd name="connsiteY74" fmla="*/ 2938322 h 6858000"/>
              <a:gd name="connsiteX75" fmla="*/ 504725 w 5734864"/>
              <a:gd name="connsiteY75" fmla="*/ 2954519 h 6858000"/>
              <a:gd name="connsiteX76" fmla="*/ 502018 w 5734864"/>
              <a:gd name="connsiteY76" fmla="*/ 2959643 h 6858000"/>
              <a:gd name="connsiteX77" fmla="*/ 498360 w 5734864"/>
              <a:gd name="connsiteY77" fmla="*/ 2961019 h 6858000"/>
              <a:gd name="connsiteX78" fmla="*/ 498483 w 5734864"/>
              <a:gd name="connsiteY78" fmla="*/ 2962590 h 6858000"/>
              <a:gd name="connsiteX79" fmla="*/ 484403 w 5734864"/>
              <a:gd name="connsiteY79" fmla="*/ 2990538 h 6858000"/>
              <a:gd name="connsiteX80" fmla="*/ 463075 w 5734864"/>
              <a:gd name="connsiteY80" fmla="*/ 3055956 h 6858000"/>
              <a:gd name="connsiteX81" fmla="*/ 455013 w 5734864"/>
              <a:gd name="connsiteY81" fmla="*/ 3094482 h 6858000"/>
              <a:gd name="connsiteX82" fmla="*/ 428391 w 5734864"/>
              <a:gd name="connsiteY82" fmla="*/ 3198850 h 6858000"/>
              <a:gd name="connsiteX83" fmla="*/ 401440 w 5734864"/>
              <a:gd name="connsiteY83" fmla="*/ 3307560 h 6858000"/>
              <a:gd name="connsiteX84" fmla="*/ 386076 w 5734864"/>
              <a:gd name="connsiteY84" fmla="*/ 3373943 h 6858000"/>
              <a:gd name="connsiteX85" fmla="*/ 374726 w 5734864"/>
              <a:gd name="connsiteY85" fmla="*/ 3381364 h 6858000"/>
              <a:gd name="connsiteX86" fmla="*/ 369145 w 5734864"/>
              <a:gd name="connsiteY86" fmla="*/ 3383729 h 6858000"/>
              <a:gd name="connsiteX87" fmla="*/ 364294 w 5734864"/>
              <a:gd name="connsiteY87" fmla="*/ 3414159 h 6858000"/>
              <a:gd name="connsiteX88" fmla="*/ 366450 w 5734864"/>
              <a:gd name="connsiteY88" fmla="*/ 3436925 h 6858000"/>
              <a:gd name="connsiteX89" fmla="*/ 351743 w 5734864"/>
              <a:gd name="connsiteY89" fmla="*/ 3521619 h 6858000"/>
              <a:gd name="connsiteX90" fmla="*/ 345784 w 5734864"/>
              <a:gd name="connsiteY90" fmla="*/ 3603757 h 6858000"/>
              <a:gd name="connsiteX91" fmla="*/ 344198 w 5734864"/>
              <a:gd name="connsiteY91" fmla="*/ 3652424 h 6858000"/>
              <a:gd name="connsiteX92" fmla="*/ 352450 w 5734864"/>
              <a:gd name="connsiteY92" fmla="*/ 3665222 h 6858000"/>
              <a:gd name="connsiteX93" fmla="*/ 342621 w 5734864"/>
              <a:gd name="connsiteY93" fmla="*/ 3700804 h 6858000"/>
              <a:gd name="connsiteX94" fmla="*/ 341514 w 5734864"/>
              <a:gd name="connsiteY94" fmla="*/ 3734774 h 6858000"/>
              <a:gd name="connsiteX95" fmla="*/ 340607 w 5734864"/>
              <a:gd name="connsiteY95" fmla="*/ 3785153 h 6858000"/>
              <a:gd name="connsiteX96" fmla="*/ 340707 w 5734864"/>
              <a:gd name="connsiteY96" fmla="*/ 3788177 h 6858000"/>
              <a:gd name="connsiteX97" fmla="*/ 340361 w 5734864"/>
              <a:gd name="connsiteY97" fmla="*/ 3798803 h 6858000"/>
              <a:gd name="connsiteX98" fmla="*/ 339642 w 5734864"/>
              <a:gd name="connsiteY98" fmla="*/ 3838750 h 6858000"/>
              <a:gd name="connsiteX99" fmla="*/ 360295 w 5734864"/>
              <a:gd name="connsiteY99" fmla="*/ 4015196 h 6858000"/>
              <a:gd name="connsiteX100" fmla="*/ 339043 w 5734864"/>
              <a:gd name="connsiteY100" fmla="*/ 4052778 h 6858000"/>
              <a:gd name="connsiteX101" fmla="*/ 339343 w 5734864"/>
              <a:gd name="connsiteY101" fmla="*/ 4096257 h 6858000"/>
              <a:gd name="connsiteX102" fmla="*/ 340786 w 5734864"/>
              <a:gd name="connsiteY102" fmla="*/ 4321136 h 6858000"/>
              <a:gd name="connsiteX103" fmla="*/ 343158 w 5734864"/>
              <a:gd name="connsiteY103" fmla="*/ 4429174 h 6858000"/>
              <a:gd name="connsiteX104" fmla="*/ 334599 w 5734864"/>
              <a:gd name="connsiteY104" fmla="*/ 4449938 h 6858000"/>
              <a:gd name="connsiteX105" fmla="*/ 332890 w 5734864"/>
              <a:gd name="connsiteY105" fmla="*/ 4453515 h 6858000"/>
              <a:gd name="connsiteX106" fmla="*/ 331105 w 5734864"/>
              <a:gd name="connsiteY106" fmla="*/ 4467941 h 6858000"/>
              <a:gd name="connsiteX107" fmla="*/ 324289 w 5734864"/>
              <a:gd name="connsiteY107" fmla="*/ 4471861 h 6858000"/>
              <a:gd name="connsiteX108" fmla="*/ 317079 w 5734864"/>
              <a:gd name="connsiteY108" fmla="*/ 4493468 h 6858000"/>
              <a:gd name="connsiteX109" fmla="*/ 315557 w 5734864"/>
              <a:gd name="connsiteY109" fmla="*/ 4520067 h 6858000"/>
              <a:gd name="connsiteX110" fmla="*/ 315240 w 5734864"/>
              <a:gd name="connsiteY110" fmla="*/ 4536872 h 6858000"/>
              <a:gd name="connsiteX111" fmla="*/ 316200 w 5734864"/>
              <a:gd name="connsiteY111" fmla="*/ 4538297 h 6858000"/>
              <a:gd name="connsiteX112" fmla="*/ 317507 w 5734864"/>
              <a:gd name="connsiteY112" fmla="*/ 4547582 h 6858000"/>
              <a:gd name="connsiteX113" fmla="*/ 323078 w 5734864"/>
              <a:gd name="connsiteY113" fmla="*/ 4592102 h 6858000"/>
              <a:gd name="connsiteX114" fmla="*/ 328722 w 5734864"/>
              <a:gd name="connsiteY114" fmla="*/ 4667914 h 6858000"/>
              <a:gd name="connsiteX115" fmla="*/ 335597 w 5734864"/>
              <a:gd name="connsiteY115" fmla="*/ 4695035 h 6858000"/>
              <a:gd name="connsiteX116" fmla="*/ 339485 w 5734864"/>
              <a:gd name="connsiteY116" fmla="*/ 4695979 h 6858000"/>
              <a:gd name="connsiteX117" fmla="*/ 341089 w 5734864"/>
              <a:gd name="connsiteY117" fmla="*/ 4704268 h 6858000"/>
              <a:gd name="connsiteX118" fmla="*/ 342177 w 5734864"/>
              <a:gd name="connsiteY118" fmla="*/ 4706060 h 6858000"/>
              <a:gd name="connsiteX119" fmla="*/ 347751 w 5734864"/>
              <a:gd name="connsiteY119" fmla="*/ 4716754 h 6858000"/>
              <a:gd name="connsiteX120" fmla="*/ 344125 w 5734864"/>
              <a:gd name="connsiteY120" fmla="*/ 4764669 h 6858000"/>
              <a:gd name="connsiteX121" fmla="*/ 340188 w 5734864"/>
              <a:gd name="connsiteY121" fmla="*/ 4779386 h 6858000"/>
              <a:gd name="connsiteX122" fmla="*/ 335146 w 5734864"/>
              <a:gd name="connsiteY122" fmla="*/ 4787491 h 6858000"/>
              <a:gd name="connsiteX123" fmla="*/ 319124 w 5734864"/>
              <a:gd name="connsiteY123" fmla="*/ 4843514 h 6858000"/>
              <a:gd name="connsiteX124" fmla="*/ 305956 w 5734864"/>
              <a:gd name="connsiteY124" fmla="*/ 4881505 h 6858000"/>
              <a:gd name="connsiteX125" fmla="*/ 301062 w 5734864"/>
              <a:gd name="connsiteY125" fmla="*/ 4889332 h 6858000"/>
              <a:gd name="connsiteX126" fmla="*/ 302141 w 5734864"/>
              <a:gd name="connsiteY126" fmla="*/ 4899400 h 6858000"/>
              <a:gd name="connsiteX127" fmla="*/ 304424 w 5734864"/>
              <a:gd name="connsiteY127" fmla="*/ 4902664 h 6858000"/>
              <a:gd name="connsiteX128" fmla="*/ 293123 w 5734864"/>
              <a:gd name="connsiteY128" fmla="*/ 4932769 h 6858000"/>
              <a:gd name="connsiteX129" fmla="*/ 292275 w 5734864"/>
              <a:gd name="connsiteY129" fmla="*/ 4936482 h 6858000"/>
              <a:gd name="connsiteX130" fmla="*/ 288304 w 5734864"/>
              <a:gd name="connsiteY130" fmla="*/ 4962325 h 6858000"/>
              <a:gd name="connsiteX131" fmla="*/ 287420 w 5734864"/>
              <a:gd name="connsiteY131" fmla="*/ 5042193 h 6858000"/>
              <a:gd name="connsiteX132" fmla="*/ 287020 w 5734864"/>
              <a:gd name="connsiteY132" fmla="*/ 5065655 h 6858000"/>
              <a:gd name="connsiteX133" fmla="*/ 288488 w 5734864"/>
              <a:gd name="connsiteY133" fmla="*/ 5082216 h 6858000"/>
              <a:gd name="connsiteX134" fmla="*/ 282763 w 5734864"/>
              <a:gd name="connsiteY134" fmla="*/ 5127114 h 6858000"/>
              <a:gd name="connsiteX135" fmla="*/ 269316 w 5734864"/>
              <a:gd name="connsiteY135" fmla="*/ 5202682 h 6858000"/>
              <a:gd name="connsiteX136" fmla="*/ 269174 w 5734864"/>
              <a:gd name="connsiteY136" fmla="*/ 5230835 h 6858000"/>
              <a:gd name="connsiteX137" fmla="*/ 272679 w 5734864"/>
              <a:gd name="connsiteY137" fmla="*/ 5232660 h 6858000"/>
              <a:gd name="connsiteX138" fmla="*/ 272160 w 5734864"/>
              <a:gd name="connsiteY138" fmla="*/ 5241150 h 6858000"/>
              <a:gd name="connsiteX139" fmla="*/ 272760 w 5734864"/>
              <a:gd name="connsiteY139" fmla="*/ 5243156 h 6858000"/>
              <a:gd name="connsiteX140" fmla="*/ 275462 w 5734864"/>
              <a:gd name="connsiteY140" fmla="*/ 5254919 h 6858000"/>
              <a:gd name="connsiteX141" fmla="*/ 262897 w 5734864"/>
              <a:gd name="connsiteY141" fmla="*/ 5286259 h 6858000"/>
              <a:gd name="connsiteX142" fmla="*/ 252761 w 5734864"/>
              <a:gd name="connsiteY142" fmla="*/ 5357801 h 6858000"/>
              <a:gd name="connsiteX143" fmla="*/ 242360 w 5734864"/>
              <a:gd name="connsiteY143" fmla="*/ 5460080 h 6858000"/>
              <a:gd name="connsiteX144" fmla="*/ 229880 w 5734864"/>
              <a:gd name="connsiteY144" fmla="*/ 5539714 h 6858000"/>
              <a:gd name="connsiteX145" fmla="*/ 204283 w 5734864"/>
              <a:gd name="connsiteY145" fmla="*/ 5639080 h 6858000"/>
              <a:gd name="connsiteX146" fmla="*/ 198948 w 5734864"/>
              <a:gd name="connsiteY146" fmla="*/ 5710958 h 6858000"/>
              <a:gd name="connsiteX147" fmla="*/ 192367 w 5734864"/>
              <a:gd name="connsiteY147" fmla="*/ 5719859 h 6858000"/>
              <a:gd name="connsiteX148" fmla="*/ 188035 w 5734864"/>
              <a:gd name="connsiteY148" fmla="*/ 5729935 h 6858000"/>
              <a:gd name="connsiteX149" fmla="*/ 188428 w 5734864"/>
              <a:gd name="connsiteY149" fmla="*/ 5731182 h 6858000"/>
              <a:gd name="connsiteX150" fmla="*/ 181635 w 5734864"/>
              <a:gd name="connsiteY150" fmla="*/ 5753538 h 6858000"/>
              <a:gd name="connsiteX151" fmla="*/ 169744 w 5734864"/>
              <a:gd name="connsiteY151" fmla="*/ 5796307 h 6858000"/>
              <a:gd name="connsiteX152" fmla="*/ 170351 w 5734864"/>
              <a:gd name="connsiteY152" fmla="*/ 5796644 h 6858000"/>
              <a:gd name="connsiteX153" fmla="*/ 171559 w 5734864"/>
              <a:gd name="connsiteY153" fmla="*/ 5803435 h 6858000"/>
              <a:gd name="connsiteX154" fmla="*/ 172284 w 5734864"/>
              <a:gd name="connsiteY154" fmla="*/ 5816391 h 6858000"/>
              <a:gd name="connsiteX155" fmla="*/ 182542 w 5734864"/>
              <a:gd name="connsiteY155" fmla="*/ 5846382 h 6858000"/>
              <a:gd name="connsiteX156" fmla="*/ 175877 w 5734864"/>
              <a:gd name="connsiteY156" fmla="*/ 5871336 h 6858000"/>
              <a:gd name="connsiteX157" fmla="*/ 174910 w 5734864"/>
              <a:gd name="connsiteY157" fmla="*/ 5876376 h 6858000"/>
              <a:gd name="connsiteX158" fmla="*/ 175047 w 5734864"/>
              <a:gd name="connsiteY158" fmla="*/ 5876483 h 6858000"/>
              <a:gd name="connsiteX159" fmla="*/ 174335 w 5734864"/>
              <a:gd name="connsiteY159" fmla="*/ 5881814 h 6858000"/>
              <a:gd name="connsiteX160" fmla="*/ 171273 w 5734864"/>
              <a:gd name="connsiteY160" fmla="*/ 5895339 h 6858000"/>
              <a:gd name="connsiteX161" fmla="*/ 171658 w 5734864"/>
              <a:gd name="connsiteY161" fmla="*/ 5898749 h 6858000"/>
              <a:gd name="connsiteX162" fmla="*/ 174658 w 5734864"/>
              <a:gd name="connsiteY162" fmla="*/ 5919558 h 6858000"/>
              <a:gd name="connsiteX163" fmla="*/ 169099 w 5734864"/>
              <a:gd name="connsiteY163" fmla="*/ 5984417 h 6858000"/>
              <a:gd name="connsiteX164" fmla="*/ 162007 w 5734864"/>
              <a:gd name="connsiteY164" fmla="*/ 6049043 h 6858000"/>
              <a:gd name="connsiteX165" fmla="*/ 156875 w 5734864"/>
              <a:gd name="connsiteY165" fmla="*/ 6114000 h 6858000"/>
              <a:gd name="connsiteX166" fmla="*/ 165441 w 5734864"/>
              <a:gd name="connsiteY166" fmla="*/ 6146938 h 6858000"/>
              <a:gd name="connsiteX167" fmla="*/ 165177 w 5734864"/>
              <a:gd name="connsiteY167" fmla="*/ 6150658 h 6858000"/>
              <a:gd name="connsiteX168" fmla="*/ 161772 w 5734864"/>
              <a:gd name="connsiteY168" fmla="*/ 6160011 h 6858000"/>
              <a:gd name="connsiteX169" fmla="*/ 160051 w 5734864"/>
              <a:gd name="connsiteY169" fmla="*/ 6163393 h 6858000"/>
              <a:gd name="connsiteX170" fmla="*/ 158473 w 5734864"/>
              <a:gd name="connsiteY170" fmla="*/ 6168628 h 6858000"/>
              <a:gd name="connsiteX171" fmla="*/ 158573 w 5734864"/>
              <a:gd name="connsiteY171" fmla="*/ 6168799 h 6858000"/>
              <a:gd name="connsiteX172" fmla="*/ 146463 w 5734864"/>
              <a:gd name="connsiteY172" fmla="*/ 6196671 h 6858000"/>
              <a:gd name="connsiteX173" fmla="*/ 150209 w 5734864"/>
              <a:gd name="connsiteY173" fmla="*/ 6232365 h 6858000"/>
              <a:gd name="connsiteX174" fmla="*/ 148544 w 5734864"/>
              <a:gd name="connsiteY174" fmla="*/ 6246162 h 6858000"/>
              <a:gd name="connsiteX175" fmla="*/ 148403 w 5734864"/>
              <a:gd name="connsiteY175" fmla="*/ 6253754 h 6858000"/>
              <a:gd name="connsiteX176" fmla="*/ 138880 w 5734864"/>
              <a:gd name="connsiteY176" fmla="*/ 6276449 h 6858000"/>
              <a:gd name="connsiteX177" fmla="*/ 138683 w 5734864"/>
              <a:gd name="connsiteY177" fmla="*/ 6279721 h 6858000"/>
              <a:gd name="connsiteX178" fmla="*/ 130721 w 5734864"/>
              <a:gd name="connsiteY178" fmla="*/ 6293675 h 6858000"/>
              <a:gd name="connsiteX179" fmla="*/ 120717 w 5734864"/>
              <a:gd name="connsiteY179" fmla="*/ 6313967 h 6858000"/>
              <a:gd name="connsiteX180" fmla="*/ 120841 w 5734864"/>
              <a:gd name="connsiteY180" fmla="*/ 6315437 h 6858000"/>
              <a:gd name="connsiteX181" fmla="*/ 115208 w 5734864"/>
              <a:gd name="connsiteY181" fmla="*/ 6324024 h 6858000"/>
              <a:gd name="connsiteX182" fmla="*/ 101217 w 5734864"/>
              <a:gd name="connsiteY182" fmla="*/ 6365923 h 6858000"/>
              <a:gd name="connsiteX183" fmla="*/ 74946 w 5734864"/>
              <a:gd name="connsiteY183" fmla="*/ 6556817 h 6858000"/>
              <a:gd name="connsiteX184" fmla="*/ 16001 w 5734864"/>
              <a:gd name="connsiteY184" fmla="*/ 6808678 h 6858000"/>
              <a:gd name="connsiteX185" fmla="*/ 0 w 5734864"/>
              <a:gd name="connsiteY185" fmla="*/ 6858000 h 6858000"/>
              <a:gd name="connsiteX186" fmla="*/ 5734864 w 5734864"/>
              <a:gd name="connsiteY186" fmla="*/ 6858000 h 6858000"/>
              <a:gd name="connsiteX187" fmla="*/ 5734864 w 5734864"/>
              <a:gd name="connsiteY187"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5734864" h="6858000">
                <a:moveTo>
                  <a:pt x="5734864" y="0"/>
                </a:moveTo>
                <a:lnTo>
                  <a:pt x="771611" y="0"/>
                </a:lnTo>
                <a:cubicBezTo>
                  <a:pt x="771634" y="16369"/>
                  <a:pt x="771656" y="32739"/>
                  <a:pt x="771679" y="49108"/>
                </a:cubicBezTo>
                <a:cubicBezTo>
                  <a:pt x="775201" y="55622"/>
                  <a:pt x="788724" y="196721"/>
                  <a:pt x="794248" y="200968"/>
                </a:cubicBezTo>
                <a:lnTo>
                  <a:pt x="801749" y="414071"/>
                </a:lnTo>
                <a:cubicBezTo>
                  <a:pt x="807329" y="440933"/>
                  <a:pt x="835107" y="598697"/>
                  <a:pt x="818548" y="585467"/>
                </a:cubicBezTo>
                <a:cubicBezTo>
                  <a:pt x="856197" y="664140"/>
                  <a:pt x="837895" y="708473"/>
                  <a:pt x="857476" y="800623"/>
                </a:cubicBezTo>
                <a:cubicBezTo>
                  <a:pt x="822401" y="857344"/>
                  <a:pt x="855723" y="824571"/>
                  <a:pt x="851083" y="878903"/>
                </a:cubicBezTo>
                <a:cubicBezTo>
                  <a:pt x="884811" y="859448"/>
                  <a:pt x="834648" y="946397"/>
                  <a:pt x="873564" y="943826"/>
                </a:cubicBezTo>
                <a:cubicBezTo>
                  <a:pt x="871487" y="953795"/>
                  <a:pt x="868248" y="963533"/>
                  <a:pt x="864705" y="973328"/>
                </a:cubicBezTo>
                <a:lnTo>
                  <a:pt x="862869" y="978457"/>
                </a:lnTo>
                <a:lnTo>
                  <a:pt x="862233" y="998041"/>
                </a:lnTo>
                <a:lnTo>
                  <a:pt x="853665" y="1004750"/>
                </a:lnTo>
                <a:lnTo>
                  <a:pt x="847865" y="1070795"/>
                </a:lnTo>
                <a:cubicBezTo>
                  <a:pt x="870234" y="1110486"/>
                  <a:pt x="833172" y="1190441"/>
                  <a:pt x="862786" y="1238994"/>
                </a:cubicBezTo>
                <a:cubicBezTo>
                  <a:pt x="864699" y="1290599"/>
                  <a:pt x="860615" y="1347716"/>
                  <a:pt x="859345" y="1380427"/>
                </a:cubicBezTo>
                <a:cubicBezTo>
                  <a:pt x="845703" y="1396391"/>
                  <a:pt x="873184" y="1435525"/>
                  <a:pt x="855172" y="1435262"/>
                </a:cubicBezTo>
                <a:lnTo>
                  <a:pt x="860494" y="1453861"/>
                </a:lnTo>
                <a:lnTo>
                  <a:pt x="853731" y="1467047"/>
                </a:lnTo>
                <a:cubicBezTo>
                  <a:pt x="846549" y="1480528"/>
                  <a:pt x="841728" y="1491093"/>
                  <a:pt x="845847" y="1502307"/>
                </a:cubicBezTo>
                <a:lnTo>
                  <a:pt x="817613" y="1565166"/>
                </a:lnTo>
                <a:cubicBezTo>
                  <a:pt x="805468" y="1557258"/>
                  <a:pt x="816534" y="1596564"/>
                  <a:pt x="804223" y="1601941"/>
                </a:cubicBezTo>
                <a:cubicBezTo>
                  <a:pt x="794287" y="1604654"/>
                  <a:pt x="795328" y="1617209"/>
                  <a:pt x="791773" y="1627005"/>
                </a:cubicBezTo>
                <a:cubicBezTo>
                  <a:pt x="781684" y="1634393"/>
                  <a:pt x="772978" y="1683187"/>
                  <a:pt x="774645" y="1699922"/>
                </a:cubicBezTo>
                <a:cubicBezTo>
                  <a:pt x="785341" y="1746767"/>
                  <a:pt x="744845" y="1787099"/>
                  <a:pt x="752343" y="1824604"/>
                </a:cubicBezTo>
                <a:cubicBezTo>
                  <a:pt x="751502" y="1834578"/>
                  <a:pt x="749297" y="1842929"/>
                  <a:pt x="746254" y="1850222"/>
                </a:cubicBezTo>
                <a:lnTo>
                  <a:pt x="728600" y="1869603"/>
                </a:lnTo>
                <a:lnTo>
                  <a:pt x="724396" y="1883104"/>
                </a:lnTo>
                <a:lnTo>
                  <a:pt x="722165" y="1885924"/>
                </a:lnTo>
                <a:lnTo>
                  <a:pt x="721338" y="1887123"/>
                </a:lnTo>
                <a:lnTo>
                  <a:pt x="714840" y="1902274"/>
                </a:lnTo>
                <a:lnTo>
                  <a:pt x="722847" y="1929891"/>
                </a:lnTo>
                <a:lnTo>
                  <a:pt x="714660" y="1982709"/>
                </a:lnTo>
                <a:cubicBezTo>
                  <a:pt x="727725" y="2006201"/>
                  <a:pt x="714739" y="1997091"/>
                  <a:pt x="710759" y="2013010"/>
                </a:cubicBezTo>
                <a:cubicBezTo>
                  <a:pt x="707970" y="2027531"/>
                  <a:pt x="700788" y="2054714"/>
                  <a:pt x="697927" y="2069833"/>
                </a:cubicBezTo>
                <a:cubicBezTo>
                  <a:pt x="685211" y="2080229"/>
                  <a:pt x="698762" y="2088241"/>
                  <a:pt x="693594" y="2103731"/>
                </a:cubicBezTo>
                <a:cubicBezTo>
                  <a:pt x="688481" y="2110649"/>
                  <a:pt x="687183" y="2115973"/>
                  <a:pt x="691109" y="2124027"/>
                </a:cubicBezTo>
                <a:cubicBezTo>
                  <a:pt x="666413" y="2155740"/>
                  <a:pt x="688031" y="2144874"/>
                  <a:pt x="676593" y="2176182"/>
                </a:cubicBezTo>
                <a:cubicBezTo>
                  <a:pt x="665190" y="2202944"/>
                  <a:pt x="656416" y="2233857"/>
                  <a:pt x="633227" y="2258036"/>
                </a:cubicBezTo>
                <a:cubicBezTo>
                  <a:pt x="626930" y="2262191"/>
                  <a:pt x="623498" y="2274069"/>
                  <a:pt x="625564" y="2284567"/>
                </a:cubicBezTo>
                <a:cubicBezTo>
                  <a:pt x="625918" y="2286374"/>
                  <a:pt x="626427" y="2288071"/>
                  <a:pt x="627074" y="2289605"/>
                </a:cubicBezTo>
                <a:cubicBezTo>
                  <a:pt x="619029" y="2296628"/>
                  <a:pt x="616453" y="2303188"/>
                  <a:pt x="614574" y="2308717"/>
                </a:cubicBezTo>
                <a:lnTo>
                  <a:pt x="606890" y="2320662"/>
                </a:lnTo>
                <a:lnTo>
                  <a:pt x="605558" y="2327897"/>
                </a:lnTo>
                <a:lnTo>
                  <a:pt x="602202" y="2357749"/>
                </a:lnTo>
                <a:lnTo>
                  <a:pt x="600213" y="2364905"/>
                </a:lnTo>
                <a:lnTo>
                  <a:pt x="597160" y="2388351"/>
                </a:lnTo>
                <a:lnTo>
                  <a:pt x="597982" y="2402296"/>
                </a:lnTo>
                <a:lnTo>
                  <a:pt x="593150" y="2420015"/>
                </a:lnTo>
                <a:cubicBezTo>
                  <a:pt x="593044" y="2420926"/>
                  <a:pt x="592939" y="2421838"/>
                  <a:pt x="592833" y="2422749"/>
                </a:cubicBezTo>
                <a:lnTo>
                  <a:pt x="594479" y="2426002"/>
                </a:lnTo>
                <a:cubicBezTo>
                  <a:pt x="594168" y="2427683"/>
                  <a:pt x="593118" y="2429721"/>
                  <a:pt x="591963" y="2431950"/>
                </a:cubicBezTo>
                <a:cubicBezTo>
                  <a:pt x="591823" y="2432599"/>
                  <a:pt x="591684" y="2433248"/>
                  <a:pt x="591544" y="2433897"/>
                </a:cubicBezTo>
                <a:lnTo>
                  <a:pt x="589519" y="2451398"/>
                </a:lnTo>
                <a:cubicBezTo>
                  <a:pt x="589692" y="2452777"/>
                  <a:pt x="589864" y="2454157"/>
                  <a:pt x="590037" y="2455536"/>
                </a:cubicBezTo>
                <a:lnTo>
                  <a:pt x="588179" y="2462981"/>
                </a:lnTo>
                <a:lnTo>
                  <a:pt x="583434" y="2503991"/>
                </a:lnTo>
                <a:cubicBezTo>
                  <a:pt x="576530" y="2566058"/>
                  <a:pt x="570433" y="2625224"/>
                  <a:pt x="567942" y="2652936"/>
                </a:cubicBezTo>
                <a:cubicBezTo>
                  <a:pt x="570864" y="2658290"/>
                  <a:pt x="572739" y="2664095"/>
                  <a:pt x="573869" y="2670188"/>
                </a:cubicBezTo>
                <a:lnTo>
                  <a:pt x="575243" y="2688114"/>
                </a:lnTo>
                <a:lnTo>
                  <a:pt x="573824" y="2689856"/>
                </a:lnTo>
                <a:cubicBezTo>
                  <a:pt x="569972" y="2698471"/>
                  <a:pt x="569572" y="2704494"/>
                  <a:pt x="570699" y="2709353"/>
                </a:cubicBezTo>
                <a:lnTo>
                  <a:pt x="573192" y="2714527"/>
                </a:lnTo>
                <a:cubicBezTo>
                  <a:pt x="572809" y="2719080"/>
                  <a:pt x="572427" y="2723634"/>
                  <a:pt x="572044" y="2728187"/>
                </a:cubicBezTo>
                <a:cubicBezTo>
                  <a:pt x="572184" y="2737412"/>
                  <a:pt x="572325" y="2746638"/>
                  <a:pt x="572465" y="2755863"/>
                </a:cubicBezTo>
                <a:lnTo>
                  <a:pt x="570028" y="2760324"/>
                </a:lnTo>
                <a:lnTo>
                  <a:pt x="566748" y="2800948"/>
                </a:lnTo>
                <a:lnTo>
                  <a:pt x="565509" y="2801167"/>
                </a:lnTo>
                <a:cubicBezTo>
                  <a:pt x="562655" y="2802587"/>
                  <a:pt x="560408" y="2805381"/>
                  <a:pt x="559367" y="2811129"/>
                </a:cubicBezTo>
                <a:cubicBezTo>
                  <a:pt x="543471" y="2797318"/>
                  <a:pt x="552020" y="2812773"/>
                  <a:pt x="550354" y="2830949"/>
                </a:cubicBezTo>
                <a:cubicBezTo>
                  <a:pt x="525292" y="2813553"/>
                  <a:pt x="531129" y="2868192"/>
                  <a:pt x="514795" y="2872433"/>
                </a:cubicBezTo>
                <a:lnTo>
                  <a:pt x="509875" y="2923099"/>
                </a:lnTo>
                <a:lnTo>
                  <a:pt x="509577" y="2923197"/>
                </a:lnTo>
                <a:cubicBezTo>
                  <a:pt x="508704" y="2924865"/>
                  <a:pt x="508038" y="2927556"/>
                  <a:pt x="507597" y="2931868"/>
                </a:cubicBezTo>
                <a:cubicBezTo>
                  <a:pt x="507524" y="2934019"/>
                  <a:pt x="507452" y="2936171"/>
                  <a:pt x="507379" y="2938322"/>
                </a:cubicBezTo>
                <a:lnTo>
                  <a:pt x="504725" y="2954519"/>
                </a:lnTo>
                <a:lnTo>
                  <a:pt x="502018" y="2959643"/>
                </a:lnTo>
                <a:lnTo>
                  <a:pt x="498360" y="2961019"/>
                </a:lnTo>
                <a:lnTo>
                  <a:pt x="498483" y="2962590"/>
                </a:lnTo>
                <a:cubicBezTo>
                  <a:pt x="502388" y="2975027"/>
                  <a:pt x="510202" y="2980016"/>
                  <a:pt x="484403" y="2990538"/>
                </a:cubicBezTo>
                <a:cubicBezTo>
                  <a:pt x="489425" y="3018352"/>
                  <a:pt x="474337" y="3021029"/>
                  <a:pt x="463075" y="3055956"/>
                </a:cubicBezTo>
                <a:cubicBezTo>
                  <a:pt x="469487" y="3072485"/>
                  <a:pt x="464165" y="3083955"/>
                  <a:pt x="455013" y="3094482"/>
                </a:cubicBezTo>
                <a:cubicBezTo>
                  <a:pt x="453131" y="3130054"/>
                  <a:pt x="437643" y="3160106"/>
                  <a:pt x="428391" y="3198850"/>
                </a:cubicBezTo>
                <a:lnTo>
                  <a:pt x="401440" y="3307560"/>
                </a:lnTo>
                <a:lnTo>
                  <a:pt x="386076" y="3373943"/>
                </a:lnTo>
                <a:cubicBezTo>
                  <a:pt x="386236" y="3376061"/>
                  <a:pt x="380537" y="3378856"/>
                  <a:pt x="374726" y="3381364"/>
                </a:cubicBezTo>
                <a:lnTo>
                  <a:pt x="369145" y="3383729"/>
                </a:lnTo>
                <a:lnTo>
                  <a:pt x="364294" y="3414159"/>
                </a:lnTo>
                <a:lnTo>
                  <a:pt x="366450" y="3436925"/>
                </a:lnTo>
                <a:lnTo>
                  <a:pt x="351743" y="3521619"/>
                </a:lnTo>
                <a:lnTo>
                  <a:pt x="345784" y="3603757"/>
                </a:lnTo>
                <a:cubicBezTo>
                  <a:pt x="345255" y="3619979"/>
                  <a:pt x="344727" y="3636202"/>
                  <a:pt x="344198" y="3652424"/>
                </a:cubicBezTo>
                <a:lnTo>
                  <a:pt x="352450" y="3665222"/>
                </a:lnTo>
                <a:lnTo>
                  <a:pt x="342621" y="3700804"/>
                </a:lnTo>
                <a:lnTo>
                  <a:pt x="341514" y="3734774"/>
                </a:lnTo>
                <a:cubicBezTo>
                  <a:pt x="341212" y="3751567"/>
                  <a:pt x="340909" y="3768360"/>
                  <a:pt x="340607" y="3785153"/>
                </a:cubicBezTo>
                <a:cubicBezTo>
                  <a:pt x="340640" y="3786161"/>
                  <a:pt x="340674" y="3787169"/>
                  <a:pt x="340707" y="3788177"/>
                </a:cubicBezTo>
                <a:cubicBezTo>
                  <a:pt x="340592" y="3791719"/>
                  <a:pt x="340476" y="3795261"/>
                  <a:pt x="340361" y="3798803"/>
                </a:cubicBezTo>
                <a:cubicBezTo>
                  <a:pt x="340121" y="3812119"/>
                  <a:pt x="339882" y="3825434"/>
                  <a:pt x="339642" y="3838750"/>
                </a:cubicBezTo>
                <a:cubicBezTo>
                  <a:pt x="337363" y="3949044"/>
                  <a:pt x="361794" y="3960437"/>
                  <a:pt x="360295" y="4015196"/>
                </a:cubicBezTo>
                <a:lnTo>
                  <a:pt x="339043" y="4052778"/>
                </a:lnTo>
                <a:lnTo>
                  <a:pt x="339343" y="4096257"/>
                </a:lnTo>
                <a:cubicBezTo>
                  <a:pt x="362058" y="4159145"/>
                  <a:pt x="332404" y="4250479"/>
                  <a:pt x="340786" y="4321136"/>
                </a:cubicBezTo>
                <a:cubicBezTo>
                  <a:pt x="341421" y="4376624"/>
                  <a:pt x="344189" y="4407708"/>
                  <a:pt x="343158" y="4429174"/>
                </a:cubicBezTo>
                <a:cubicBezTo>
                  <a:pt x="340948" y="4436304"/>
                  <a:pt x="337887" y="4443121"/>
                  <a:pt x="334599" y="4449938"/>
                </a:cubicBezTo>
                <a:lnTo>
                  <a:pt x="332890" y="4453515"/>
                </a:lnTo>
                <a:lnTo>
                  <a:pt x="331105" y="4467941"/>
                </a:lnTo>
                <a:lnTo>
                  <a:pt x="324289" y="4471861"/>
                </a:lnTo>
                <a:lnTo>
                  <a:pt x="317079" y="4493468"/>
                </a:lnTo>
                <a:cubicBezTo>
                  <a:pt x="315353" y="4501584"/>
                  <a:pt x="314639" y="4510343"/>
                  <a:pt x="315557" y="4520067"/>
                </a:cubicBezTo>
                <a:cubicBezTo>
                  <a:pt x="315451" y="4525669"/>
                  <a:pt x="315346" y="4531270"/>
                  <a:pt x="315240" y="4536872"/>
                </a:cubicBezTo>
                <a:lnTo>
                  <a:pt x="316200" y="4538297"/>
                </a:lnTo>
                <a:cubicBezTo>
                  <a:pt x="316738" y="4541182"/>
                  <a:pt x="316785" y="4544563"/>
                  <a:pt x="317507" y="4547582"/>
                </a:cubicBezTo>
                <a:cubicBezTo>
                  <a:pt x="322716" y="4552468"/>
                  <a:pt x="324912" y="4582137"/>
                  <a:pt x="323078" y="4592102"/>
                </a:cubicBezTo>
                <a:cubicBezTo>
                  <a:pt x="314597" y="4619728"/>
                  <a:pt x="334923" y="4645745"/>
                  <a:pt x="328722" y="4667914"/>
                </a:cubicBezTo>
                <a:cubicBezTo>
                  <a:pt x="330810" y="4685069"/>
                  <a:pt x="333803" y="4690356"/>
                  <a:pt x="335597" y="4695035"/>
                </a:cubicBezTo>
                <a:lnTo>
                  <a:pt x="339485" y="4695979"/>
                </a:lnTo>
                <a:lnTo>
                  <a:pt x="341089" y="4704268"/>
                </a:lnTo>
                <a:lnTo>
                  <a:pt x="342177" y="4706060"/>
                </a:lnTo>
                <a:cubicBezTo>
                  <a:pt x="344268" y="4709474"/>
                  <a:pt x="346234" y="4712931"/>
                  <a:pt x="347751" y="4716754"/>
                </a:cubicBezTo>
                <a:lnTo>
                  <a:pt x="344125" y="4764669"/>
                </a:lnTo>
                <a:lnTo>
                  <a:pt x="340188" y="4779386"/>
                </a:lnTo>
                <a:lnTo>
                  <a:pt x="335146" y="4787491"/>
                </a:lnTo>
                <a:lnTo>
                  <a:pt x="319124" y="4843514"/>
                </a:lnTo>
                <a:lnTo>
                  <a:pt x="305956" y="4881505"/>
                </a:lnTo>
                <a:lnTo>
                  <a:pt x="301062" y="4889332"/>
                </a:lnTo>
                <a:lnTo>
                  <a:pt x="302141" y="4899400"/>
                </a:lnTo>
                <a:cubicBezTo>
                  <a:pt x="302767" y="4900706"/>
                  <a:pt x="303536" y="4901803"/>
                  <a:pt x="304424" y="4902664"/>
                </a:cubicBezTo>
                <a:lnTo>
                  <a:pt x="293123" y="4932769"/>
                </a:lnTo>
                <a:lnTo>
                  <a:pt x="292275" y="4936482"/>
                </a:lnTo>
                <a:lnTo>
                  <a:pt x="288304" y="4962325"/>
                </a:lnTo>
                <a:cubicBezTo>
                  <a:pt x="288009" y="4988948"/>
                  <a:pt x="287715" y="5015570"/>
                  <a:pt x="287420" y="5042193"/>
                </a:cubicBezTo>
                <a:cubicBezTo>
                  <a:pt x="295373" y="5039737"/>
                  <a:pt x="281659" y="5060438"/>
                  <a:pt x="287020" y="5065655"/>
                </a:cubicBezTo>
                <a:cubicBezTo>
                  <a:pt x="291675" y="5068928"/>
                  <a:pt x="288601" y="5075970"/>
                  <a:pt x="288488" y="5082216"/>
                </a:cubicBezTo>
                <a:cubicBezTo>
                  <a:pt x="292282" y="5088207"/>
                  <a:pt x="287008" y="5117775"/>
                  <a:pt x="282763" y="5127114"/>
                </a:cubicBezTo>
                <a:cubicBezTo>
                  <a:pt x="267723" y="5152218"/>
                  <a:pt x="280799" y="5182399"/>
                  <a:pt x="269316" y="5202682"/>
                </a:cubicBezTo>
                <a:cubicBezTo>
                  <a:pt x="267050" y="5219969"/>
                  <a:pt x="268614" y="5225841"/>
                  <a:pt x="269174" y="5230835"/>
                </a:cubicBezTo>
                <a:lnTo>
                  <a:pt x="272679" y="5232660"/>
                </a:lnTo>
                <a:lnTo>
                  <a:pt x="272160" y="5241150"/>
                </a:lnTo>
                <a:lnTo>
                  <a:pt x="272760" y="5243156"/>
                </a:lnTo>
                <a:cubicBezTo>
                  <a:pt x="273922" y="5246984"/>
                  <a:pt x="274952" y="5250824"/>
                  <a:pt x="275462" y="5254919"/>
                </a:cubicBezTo>
                <a:cubicBezTo>
                  <a:pt x="258407" y="5258851"/>
                  <a:pt x="276976" y="5290392"/>
                  <a:pt x="262897" y="5286259"/>
                </a:cubicBezTo>
                <a:cubicBezTo>
                  <a:pt x="262724" y="5309439"/>
                  <a:pt x="239612" y="5337531"/>
                  <a:pt x="252761" y="5357801"/>
                </a:cubicBezTo>
                <a:cubicBezTo>
                  <a:pt x="248775" y="5392256"/>
                  <a:pt x="247799" y="5423412"/>
                  <a:pt x="242360" y="5460080"/>
                </a:cubicBezTo>
                <a:cubicBezTo>
                  <a:pt x="232632" y="5488478"/>
                  <a:pt x="242025" y="5519143"/>
                  <a:pt x="229880" y="5539714"/>
                </a:cubicBezTo>
                <a:cubicBezTo>
                  <a:pt x="230558" y="5572454"/>
                  <a:pt x="222150" y="5613340"/>
                  <a:pt x="204283" y="5639080"/>
                </a:cubicBezTo>
                <a:cubicBezTo>
                  <a:pt x="201596" y="5674226"/>
                  <a:pt x="191051" y="5680198"/>
                  <a:pt x="198948" y="5710958"/>
                </a:cubicBezTo>
                <a:cubicBezTo>
                  <a:pt x="196338" y="5713534"/>
                  <a:pt x="194185" y="5716550"/>
                  <a:pt x="192367" y="5719859"/>
                </a:cubicBezTo>
                <a:lnTo>
                  <a:pt x="188035" y="5729935"/>
                </a:lnTo>
                <a:lnTo>
                  <a:pt x="188428" y="5731182"/>
                </a:lnTo>
                <a:lnTo>
                  <a:pt x="181635" y="5753538"/>
                </a:lnTo>
                <a:lnTo>
                  <a:pt x="169744" y="5796307"/>
                </a:lnTo>
                <a:lnTo>
                  <a:pt x="170351" y="5796644"/>
                </a:lnTo>
                <a:cubicBezTo>
                  <a:pt x="171558" y="5797954"/>
                  <a:pt x="172173" y="5799948"/>
                  <a:pt x="171559" y="5803435"/>
                </a:cubicBezTo>
                <a:cubicBezTo>
                  <a:pt x="182664" y="5798231"/>
                  <a:pt x="175075" y="5805646"/>
                  <a:pt x="172284" y="5816391"/>
                </a:cubicBezTo>
                <a:cubicBezTo>
                  <a:pt x="188911" y="5810703"/>
                  <a:pt x="174844" y="5841128"/>
                  <a:pt x="182542" y="5846382"/>
                </a:cubicBezTo>
                <a:cubicBezTo>
                  <a:pt x="180118" y="5854404"/>
                  <a:pt x="177856" y="5862781"/>
                  <a:pt x="175877" y="5871336"/>
                </a:cubicBezTo>
                <a:lnTo>
                  <a:pt x="174910" y="5876376"/>
                </a:lnTo>
                <a:lnTo>
                  <a:pt x="175047" y="5876483"/>
                </a:lnTo>
                <a:cubicBezTo>
                  <a:pt x="175167" y="5877594"/>
                  <a:pt x="174973" y="5879257"/>
                  <a:pt x="174335" y="5881814"/>
                </a:cubicBezTo>
                <a:lnTo>
                  <a:pt x="171273" y="5895339"/>
                </a:lnTo>
                <a:cubicBezTo>
                  <a:pt x="171401" y="5896476"/>
                  <a:pt x="171530" y="5897612"/>
                  <a:pt x="171658" y="5898749"/>
                </a:cubicBezTo>
                <a:lnTo>
                  <a:pt x="174658" y="5919558"/>
                </a:lnTo>
                <a:cubicBezTo>
                  <a:pt x="173958" y="5933601"/>
                  <a:pt x="171208" y="5962838"/>
                  <a:pt x="169099" y="5984417"/>
                </a:cubicBezTo>
                <a:cubicBezTo>
                  <a:pt x="162916" y="6005205"/>
                  <a:pt x="164971" y="6025162"/>
                  <a:pt x="162007" y="6049043"/>
                </a:cubicBezTo>
                <a:cubicBezTo>
                  <a:pt x="150795" y="6073830"/>
                  <a:pt x="160091" y="6088483"/>
                  <a:pt x="156875" y="6114000"/>
                </a:cubicBezTo>
                <a:cubicBezTo>
                  <a:pt x="141597" y="6134477"/>
                  <a:pt x="163381" y="6133378"/>
                  <a:pt x="165441" y="6146938"/>
                </a:cubicBezTo>
                <a:lnTo>
                  <a:pt x="165177" y="6150658"/>
                </a:lnTo>
                <a:lnTo>
                  <a:pt x="161772" y="6160011"/>
                </a:lnTo>
                <a:lnTo>
                  <a:pt x="160051" y="6163393"/>
                </a:lnTo>
                <a:cubicBezTo>
                  <a:pt x="159032" y="6165775"/>
                  <a:pt x="158564" y="6167421"/>
                  <a:pt x="158473" y="6168628"/>
                </a:cubicBezTo>
                <a:cubicBezTo>
                  <a:pt x="158506" y="6168685"/>
                  <a:pt x="158540" y="6168742"/>
                  <a:pt x="158573" y="6168799"/>
                </a:cubicBezTo>
                <a:lnTo>
                  <a:pt x="146463" y="6196671"/>
                </a:lnTo>
                <a:cubicBezTo>
                  <a:pt x="152348" y="6205503"/>
                  <a:pt x="134460" y="6231012"/>
                  <a:pt x="150209" y="6232365"/>
                </a:cubicBezTo>
                <a:cubicBezTo>
                  <a:pt x="145821" y="6242321"/>
                  <a:pt x="137774" y="6246719"/>
                  <a:pt x="148544" y="6246162"/>
                </a:cubicBezTo>
                <a:cubicBezTo>
                  <a:pt x="147378" y="6249522"/>
                  <a:pt x="147566" y="6251866"/>
                  <a:pt x="148403" y="6253754"/>
                </a:cubicBezTo>
                <a:lnTo>
                  <a:pt x="138880" y="6276449"/>
                </a:lnTo>
                <a:cubicBezTo>
                  <a:pt x="138814" y="6277540"/>
                  <a:pt x="138749" y="6278630"/>
                  <a:pt x="138683" y="6279721"/>
                </a:cubicBezTo>
                <a:lnTo>
                  <a:pt x="130721" y="6293675"/>
                </a:lnTo>
                <a:lnTo>
                  <a:pt x="120717" y="6313967"/>
                </a:lnTo>
                <a:cubicBezTo>
                  <a:pt x="120758" y="6314457"/>
                  <a:pt x="120800" y="6314947"/>
                  <a:pt x="120841" y="6315437"/>
                </a:cubicBezTo>
                <a:lnTo>
                  <a:pt x="115208" y="6324024"/>
                </a:lnTo>
                <a:cubicBezTo>
                  <a:pt x="113007" y="6326672"/>
                  <a:pt x="103991" y="6364381"/>
                  <a:pt x="101217" y="6365923"/>
                </a:cubicBezTo>
                <a:lnTo>
                  <a:pt x="74946" y="6556817"/>
                </a:lnTo>
                <a:cubicBezTo>
                  <a:pt x="55357" y="6665926"/>
                  <a:pt x="35695" y="6744075"/>
                  <a:pt x="16001" y="6808678"/>
                </a:cubicBezTo>
                <a:lnTo>
                  <a:pt x="0" y="6858000"/>
                </a:lnTo>
                <a:lnTo>
                  <a:pt x="5734864" y="6858000"/>
                </a:lnTo>
                <a:lnTo>
                  <a:pt x="5734864" y="0"/>
                </a:lnTo>
                <a:close/>
              </a:path>
            </a:pathLst>
          </a:custGeom>
          <a:solidFill>
            <a:srgbClr val="82766A">
              <a:alpha val="15000"/>
            </a:srgbClr>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noProof="0" dirty="0"/>
          </a:p>
        </p:txBody>
      </p:sp>
      <p:sp>
        <p:nvSpPr>
          <p:cNvPr id="55301" name="Rectangle 5">
            <a:extLst>
              <a:ext uri="{FF2B5EF4-FFF2-40B4-BE49-F238E27FC236}">
                <a16:creationId xmlns:a16="http://schemas.microsoft.com/office/drawing/2014/main" id="{62F684E6-4223-4BEE-9ED6-18BF71ABA2EA}"/>
              </a:ext>
            </a:extLst>
          </p:cNvPr>
          <p:cNvSpPr>
            <a:spLocks noGrp="1" noChangeArrowheads="1"/>
          </p:cNvSpPr>
          <p:nvPr>
            <p:ph type="title"/>
          </p:nvPr>
        </p:nvSpPr>
        <p:spPr>
          <a:xfrm>
            <a:off x="943090" y="2622931"/>
            <a:ext cx="4401907" cy="2795160"/>
          </a:xfrm>
        </p:spPr>
        <p:txBody>
          <a:bodyPr vert="horz" lIns="91440" tIns="45720" rIns="91440" bIns="45720" rtlCol="0" anchor="b">
            <a:normAutofit/>
          </a:bodyPr>
          <a:lstStyle/>
          <a:p>
            <a:pPr algn="ctr">
              <a:defRPr/>
            </a:pPr>
            <a:r>
              <a:rPr lang="en-US" sz="3600" kern="1200" noProof="0" dirty="0">
                <a:solidFill>
                  <a:schemeClr val="tx1"/>
                </a:solidFill>
              </a:rPr>
              <a:t>One of the few photos of </a:t>
            </a:r>
            <a:br>
              <a:rPr lang="en-US" sz="3600" kern="1200" noProof="0" dirty="0">
                <a:solidFill>
                  <a:schemeClr val="tx1"/>
                </a:solidFill>
              </a:rPr>
            </a:br>
            <a:r>
              <a:rPr lang="en-US" sz="3600" kern="1200" noProof="0" dirty="0">
                <a:solidFill>
                  <a:schemeClr val="tx1"/>
                </a:solidFill>
              </a:rPr>
              <a:t>Gleb Wataghin when he arrived in Brazil</a:t>
            </a:r>
          </a:p>
        </p:txBody>
      </p:sp>
      <p:pic>
        <p:nvPicPr>
          <p:cNvPr id="9220" name="Picture 4" descr="wataghinjovem">
            <a:extLst>
              <a:ext uri="{FF2B5EF4-FFF2-40B4-BE49-F238E27FC236}">
                <a16:creationId xmlns:a16="http://schemas.microsoft.com/office/drawing/2014/main" id="{E0AF1B5F-4C06-479A-8FD4-7186AA2D79DF}"/>
              </a:ext>
            </a:extLst>
          </p:cNvPr>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30149"/>
          <a:stretch/>
        </p:blipFill>
        <p:spPr>
          <a:xfrm>
            <a:off x="6931742" y="900782"/>
            <a:ext cx="4163611" cy="544979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 name="Espaço Reservado para Número de Slide 5">
            <a:extLst>
              <a:ext uri="{FF2B5EF4-FFF2-40B4-BE49-F238E27FC236}">
                <a16:creationId xmlns:a16="http://schemas.microsoft.com/office/drawing/2014/main" id="{542900D4-63BD-B60B-70AC-65149D1D27C1}"/>
              </a:ext>
            </a:extLst>
          </p:cNvPr>
          <p:cNvSpPr>
            <a:spLocks noGrp="1"/>
          </p:cNvSpPr>
          <p:nvPr>
            <p:ph type="sldNum" sz="quarter" idx="12"/>
          </p:nvPr>
        </p:nvSpPr>
        <p:spPr>
          <a:xfrm>
            <a:off x="9652000" y="6312309"/>
            <a:ext cx="2540000" cy="457200"/>
          </a:xfrm>
          <a:noFill/>
        </p:spPr>
        <p:txBody>
          <a:bodyPr/>
          <a:lstStyle>
            <a:lvl1pPr eaLnBrk="0" hangingPunct="0">
              <a:spcBef>
                <a:spcPct val="20000"/>
              </a:spcBef>
              <a:buClr>
                <a:schemeClr val="folHlink"/>
              </a:buClr>
              <a:buSzPct val="90000"/>
              <a:buFont typeface="Wingdings" panose="05000000000000000000" pitchFamily="2" charset="2"/>
              <a:buChar char="n"/>
              <a:defRPr sz="2800">
                <a:solidFill>
                  <a:schemeClr val="tx1"/>
                </a:solidFill>
                <a:latin typeface="Arial" panose="020B0604020202020204" pitchFamily="34" charset="0"/>
              </a:defRPr>
            </a:lvl1pPr>
            <a:lvl2pPr marL="742950" indent="-285750" eaLnBrk="0" hangingPunct="0">
              <a:spcBef>
                <a:spcPct val="20000"/>
              </a:spcBef>
              <a:buClr>
                <a:schemeClr val="accent1"/>
              </a:buClr>
              <a:buSzPct val="75000"/>
              <a:buFont typeface="Wingdings" panose="05000000000000000000" pitchFamily="2" charset="2"/>
              <a:buChar char="n"/>
              <a:defRPr sz="2600">
                <a:solidFill>
                  <a:schemeClr val="tx1"/>
                </a:solidFill>
                <a:latin typeface="Arial" panose="020B0604020202020204" pitchFamily="34" charset="0"/>
              </a:defRPr>
            </a:lvl2pPr>
            <a:lvl3pPr marL="1143000" indent="-228600" eaLnBrk="0" hangingPunct="0">
              <a:spcBef>
                <a:spcPct val="20000"/>
              </a:spcBef>
              <a:buClr>
                <a:schemeClr val="folHlink"/>
              </a:buClr>
              <a:buSzPct val="55000"/>
              <a:buFont typeface="Wingdings" panose="05000000000000000000" pitchFamily="2" charset="2"/>
              <a:buChar char="n"/>
              <a:defRPr sz="2300">
                <a:solidFill>
                  <a:schemeClr val="tx1"/>
                </a:solidFill>
                <a:latin typeface="Arial" panose="020B0604020202020204" pitchFamily="34" charset="0"/>
              </a:defRPr>
            </a:lvl3pPr>
            <a:lvl4pPr marL="16002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4pPr>
            <a:lvl5pPr marL="2057400" indent="-228600" eaLnBrk="0" hangingPunct="0">
              <a:spcBef>
                <a:spcPct val="20000"/>
              </a:spcBef>
              <a:buClr>
                <a:schemeClr val="accent1"/>
              </a:buClr>
              <a:buFont typeface="Wingdings" panose="05000000000000000000" pitchFamily="2" charset="2"/>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lr>
                <a:schemeClr val="accent1"/>
              </a:buClr>
              <a:buFont typeface="Wingdings" panose="05000000000000000000" pitchFamily="2" charset="2"/>
              <a:buChar char="§"/>
              <a:defRPr sz="2000">
                <a:solidFill>
                  <a:schemeClr val="tx1"/>
                </a:solidFill>
                <a:latin typeface="Arial" panose="020B0604020202020204" pitchFamily="34" charset="0"/>
              </a:defRPr>
            </a:lvl9pPr>
          </a:lstStyle>
          <a:p>
            <a:pPr eaLnBrk="1" hangingPunct="1">
              <a:spcBef>
                <a:spcPct val="0"/>
              </a:spcBef>
              <a:buClrTx/>
              <a:buSzTx/>
              <a:buFontTx/>
              <a:buNone/>
            </a:pPr>
            <a:fld id="{A405A70A-6B0A-4A3A-AD03-AEF9E36D1B9C}" type="slidenum">
              <a:rPr lang="en-US" sz="2000" noProof="0" smtClean="0"/>
              <a:pPr eaLnBrk="1" hangingPunct="1">
                <a:spcBef>
                  <a:spcPct val="0"/>
                </a:spcBef>
                <a:buClrTx/>
                <a:buSzTx/>
                <a:buFontTx/>
                <a:buNone/>
              </a:pPr>
              <a:t>9</a:t>
            </a:fld>
            <a:endParaRPr lang="en-US" sz="2000" noProof="0" dirty="0"/>
          </a:p>
        </p:txBody>
      </p:sp>
      <p:cxnSp>
        <p:nvCxnSpPr>
          <p:cNvPr id="5" name="Conector reto 4">
            <a:extLst>
              <a:ext uri="{FF2B5EF4-FFF2-40B4-BE49-F238E27FC236}">
                <a16:creationId xmlns:a16="http://schemas.microsoft.com/office/drawing/2014/main" id="{B8F2216A-6EAC-006F-F87D-8950E355F6A2}"/>
              </a:ext>
            </a:extLst>
          </p:cNvPr>
          <p:cNvCxnSpPr>
            <a:cxnSpLocks/>
          </p:cNvCxnSpPr>
          <p:nvPr/>
        </p:nvCxnSpPr>
        <p:spPr>
          <a:xfrm>
            <a:off x="0" y="-78658"/>
            <a:ext cx="12192000" cy="78658"/>
          </a:xfrm>
          <a:prstGeom prst="line">
            <a:avLst/>
          </a:prstGeom>
          <a:ln w="2286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7" name="Conector reto 6">
            <a:extLst>
              <a:ext uri="{FF2B5EF4-FFF2-40B4-BE49-F238E27FC236}">
                <a16:creationId xmlns:a16="http://schemas.microsoft.com/office/drawing/2014/main" id="{1467DFC7-B7DB-ABE1-70C1-ABBCB9EA8C84}"/>
              </a:ext>
            </a:extLst>
          </p:cNvPr>
          <p:cNvCxnSpPr>
            <a:cxnSpLocks/>
          </p:cNvCxnSpPr>
          <p:nvPr/>
        </p:nvCxnSpPr>
        <p:spPr>
          <a:xfrm>
            <a:off x="0" y="6858000"/>
            <a:ext cx="12192000" cy="78658"/>
          </a:xfrm>
          <a:prstGeom prst="line">
            <a:avLst/>
          </a:prstGeom>
          <a:ln w="22860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Conector reto 7">
            <a:extLst>
              <a:ext uri="{FF2B5EF4-FFF2-40B4-BE49-F238E27FC236}">
                <a16:creationId xmlns:a16="http://schemas.microsoft.com/office/drawing/2014/main" id="{A57EF47B-C120-9642-9E66-E276DCE2D170}"/>
              </a:ext>
            </a:extLst>
          </p:cNvPr>
          <p:cNvCxnSpPr>
            <a:cxnSpLocks/>
          </p:cNvCxnSpPr>
          <p:nvPr/>
        </p:nvCxnSpPr>
        <p:spPr>
          <a:xfrm>
            <a:off x="0" y="68826"/>
            <a:ext cx="12192000" cy="78658"/>
          </a:xfrm>
          <a:prstGeom prst="line">
            <a:avLst/>
          </a:prstGeom>
          <a:ln w="635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Conector reto 8">
            <a:extLst>
              <a:ext uri="{FF2B5EF4-FFF2-40B4-BE49-F238E27FC236}">
                <a16:creationId xmlns:a16="http://schemas.microsoft.com/office/drawing/2014/main" id="{B1B40402-6C00-94A3-A294-D1B281ABADC8}"/>
              </a:ext>
            </a:extLst>
          </p:cNvPr>
          <p:cNvCxnSpPr>
            <a:cxnSpLocks/>
          </p:cNvCxnSpPr>
          <p:nvPr/>
        </p:nvCxnSpPr>
        <p:spPr>
          <a:xfrm>
            <a:off x="0" y="6732000"/>
            <a:ext cx="12192000" cy="78658"/>
          </a:xfrm>
          <a:prstGeom prst="line">
            <a:avLst/>
          </a:prstGeom>
          <a:ln w="6350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theme/theme1.xml><?xml version="1.0" encoding="utf-8"?>
<a:theme xmlns:a="http://schemas.openxmlformats.org/drawingml/2006/main" name="Tema do Office">
  <a:themeElements>
    <a:clrScheme name="Tema do Offic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Tema do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o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AE6F2518-B084-4896-AF52-66CC2144AA26}"/>
    </a:ext>
  </a:extLst>
</a:theme>
</file>

<file path=ppt/theme/theme2.xml><?xml version="1.0" encoding="utf-8"?>
<a:theme xmlns:a="http://schemas.openxmlformats.org/drawingml/2006/main" name="Personalizar design">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17919</TotalTime>
  <Words>7324</Words>
  <Application>Microsoft Office PowerPoint</Application>
  <PresentationFormat>Widescreen</PresentationFormat>
  <Paragraphs>535</Paragraphs>
  <Slides>87</Slides>
  <Notes>22</Notes>
  <HiddenSlides>0</HiddenSlides>
  <MMClips>0</MMClips>
  <ScaleCrop>false</ScaleCrop>
  <HeadingPairs>
    <vt:vector size="8" baseType="variant">
      <vt:variant>
        <vt:lpstr>Fontes usadas</vt:lpstr>
      </vt:variant>
      <vt:variant>
        <vt:i4>14</vt:i4>
      </vt:variant>
      <vt:variant>
        <vt:lpstr>Tema</vt:lpstr>
      </vt:variant>
      <vt:variant>
        <vt:i4>2</vt:i4>
      </vt:variant>
      <vt:variant>
        <vt:lpstr>Servidores OLE inseridos</vt:lpstr>
      </vt:variant>
      <vt:variant>
        <vt:i4>1</vt:i4>
      </vt:variant>
      <vt:variant>
        <vt:lpstr>Títulos de slides</vt:lpstr>
      </vt:variant>
      <vt:variant>
        <vt:i4>87</vt:i4>
      </vt:variant>
    </vt:vector>
  </HeadingPairs>
  <TitlesOfParts>
    <vt:vector size="104" baseType="lpstr">
      <vt:lpstr>Meiryo</vt:lpstr>
      <vt:lpstr>Aptos</vt:lpstr>
      <vt:lpstr>Aptos Display</vt:lpstr>
      <vt:lpstr>Arial</vt:lpstr>
      <vt:lpstr>Calibri</vt:lpstr>
      <vt:lpstr>Calibri Light</vt:lpstr>
      <vt:lpstr>Helvetica</vt:lpstr>
      <vt:lpstr>MinionPro-Regular</vt:lpstr>
      <vt:lpstr>Noto Sans</vt:lpstr>
      <vt:lpstr>Open Sans</vt:lpstr>
      <vt:lpstr>roboto</vt:lpstr>
      <vt:lpstr>Script MT Bold</vt:lpstr>
      <vt:lpstr>Symbol</vt:lpstr>
      <vt:lpstr>Times New Roman</vt:lpstr>
      <vt:lpstr>Tema do Office</vt:lpstr>
      <vt:lpstr>Personalizar design</vt:lpstr>
      <vt:lpstr>Equation</vt:lpstr>
      <vt:lpstr>  Cesar Lattes’ Centennial 2024 Remembering his life and legacy</vt:lpstr>
      <vt:lpstr>Apresentação do PowerPoint</vt:lpstr>
      <vt:lpstr>Apresentação do PowerPoint</vt:lpstr>
      <vt:lpstr>Apresentação do PowerPoint</vt:lpstr>
      <vt:lpstr>Apresentação do PowerPoint</vt:lpstr>
      <vt:lpstr>His early years </vt:lpstr>
      <vt:lpstr>São Paulo at the beginning of the 1930’s</vt:lpstr>
      <vt:lpstr> Creation of USP and Gleb Wataghin to São Paulo</vt:lpstr>
      <vt:lpstr>One of the few photos of  Gleb Wataghin when he arrived in Brazil</vt:lpstr>
      <vt:lpstr>Wataghin  at the University of São Paulo</vt:lpstr>
      <vt:lpstr>Wataghin’s first laboratory (88 m2)</vt:lpstr>
      <vt:lpstr>Apresentação do PowerPoint</vt:lpstr>
      <vt:lpstr>The young assistant Marcello Damy, in 1939, during the experiment at the Morro Velho gold mine</vt:lpstr>
      <vt:lpstr>Apresentação do PowerPoint</vt:lpstr>
      <vt:lpstr>Wataghin conducted cosmic ray experiments during airplane flights</vt:lpstr>
      <vt:lpstr>Lattes’ academic background</vt:lpstr>
      <vt:lpstr>Apresentação do PowerPoint</vt:lpstr>
      <vt:lpstr>Opening a parenthesis to travel back to the 1930s</vt:lpstr>
      <vt:lpstr>Apresentação do PowerPoint</vt:lpstr>
      <vt:lpstr>Ionization energy loss</vt:lpstr>
      <vt:lpstr>Discoveries and Developments in the 1930’s: Theory</vt:lpstr>
      <vt:lpstr>Apresentação do PowerPoint</vt:lpstr>
      <vt:lpstr>Discoveries and Developments in the 1930’s: Experiments </vt:lpstr>
      <vt:lpstr>Nuclear Emulsions</vt:lpstr>
      <vt:lpstr>Nuclear Emulsions </vt:lpstr>
      <vt:lpstr>Be alert!! </vt:lpstr>
      <vt:lpstr>Apresentação do PowerPoint</vt:lpstr>
      <vt:lpstr>Apresentação do PowerPoint</vt:lpstr>
      <vt:lpstr>Once graduated,… </vt:lpstr>
      <vt:lpstr>Exchanging letters with Occhialini</vt:lpstr>
      <vt:lpstr>Lattes' task:</vt:lpstr>
      <vt:lpstr>Lattes' request to Ilford:</vt:lpstr>
      <vt:lpstr>The race begins </vt:lpstr>
      <vt:lpstr>Apresentação do PowerPoint</vt:lpstr>
      <vt:lpstr>Apresentação do PowerPoint</vt:lpstr>
      <vt:lpstr>Exposing emulsions to cosmic rays at the Pic du Midi</vt:lpstr>
      <vt:lpstr>Apresentação do PowerPoint</vt:lpstr>
      <vt:lpstr>Apresentação do PowerPoint</vt:lpstr>
      <vt:lpstr>Apresentação do PowerPoint</vt:lpstr>
      <vt:lpstr>Apresentação do PowerPoint</vt:lpstr>
      <vt:lpstr>Possible existence of mesons of different mass</vt:lpstr>
      <vt:lpstr>Apresentação do PowerPoint</vt:lpstr>
      <vt:lpstr>The urgency</vt:lpstr>
      <vt:lpstr>Including the first results from emulsions exposed at Mt. Chacaltaya: - and -mesons</vt:lpstr>
      <vt:lpstr>Apresentação do PowerPoint</vt:lpstr>
      <vt:lpstr>The discovery of the pi mesons in 1947 and what we know today:</vt:lpstr>
      <vt:lpstr>Apresentação do PowerPoint</vt:lpstr>
      <vt:lpstr>Conclusions of the two October papers:</vt:lpstr>
      <vt:lpstr>The Nobel Prize for Cecil Powell</vt:lpstr>
      <vt:lpstr>Cesar Lattes at the microscope counting grains! </vt:lpstr>
      <vt:lpstr>Apresentação do PowerPoint</vt:lpstr>
      <vt:lpstr>Giuseppe “Beppo” Occhialini &amp; BeppoSAX</vt:lpstr>
      <vt:lpstr>Lattes detecting pions produced in accelerators</vt:lpstr>
      <vt:lpstr>General arrangement of the apparatus in the cyclotron</vt:lpstr>
      <vt:lpstr>First observations of negative pions</vt:lpstr>
      <vt:lpstr>The second image provided in the paper</vt:lpstr>
      <vt:lpstr>An interesting discussion in the paper</vt:lpstr>
      <vt:lpstr>Apresentação do PowerPoint</vt:lpstr>
      <vt:lpstr>Positive Mesons Produced by the 184-Inch Berkeley Cyclotron</vt:lpstr>
      <vt:lpstr>Apresentação do PowerPoint</vt:lpstr>
      <vt:lpstr>Apresentação do PowerPoint</vt:lpstr>
      <vt:lpstr>Apresentação do PowerPoint</vt:lpstr>
      <vt:lpstr>Cover of the magazine Science News Letter March 1948</vt:lpstr>
      <vt:lpstr>Still in 1949,... </vt:lpstr>
      <vt:lpstr>His return to Brazil</vt:lpstr>
      <vt:lpstr>Apresentação do PowerPoint</vt:lpstr>
      <vt:lpstr>   Creation of CBPF (1949)  </vt:lpstr>
      <vt:lpstr>Creation of the National Research Council  (CNPq)  in 1951</vt:lpstr>
      <vt:lpstr>Lattes in the 1950s</vt:lpstr>
      <vt:lpstr>Lattes at USP in the 1960s </vt:lpstr>
      <vt:lpstr>The first international cosmic-ray collaboration: the Brazil-Japan Collaboration</vt:lpstr>
      <vt:lpstr>Apresentação do PowerPoint</vt:lpstr>
      <vt:lpstr>The Cosmic-Ray Laboratory at Mt.  Chacaltaya (Bolivia) at 5,220 m </vt:lpstr>
      <vt:lpstr>A chamber of nuclear emulsions, X-rays and lead</vt:lpstr>
      <vt:lpstr>A two-story emulsion chamber </vt:lpstr>
      <vt:lpstr>The lower part of an emulsion chamber</vt:lpstr>
      <vt:lpstr>The highest-energy  event Andromeda</vt:lpstr>
      <vt:lpstr>The 1960s – Lattes at UNICAMP</vt:lpstr>
      <vt:lpstr>Lattes at UNICAMP (1966  1985)</vt:lpstr>
      <vt:lpstr>Lattes at UNICAMP (1966  1985)</vt:lpstr>
      <vt:lpstr>Lattes at UNICAMP  (1966  1985)</vt:lpstr>
      <vt:lpstr>Apresentação do PowerPoint</vt:lpstr>
      <vt:lpstr>After retiring from UNICAMP,..</vt:lpstr>
      <vt:lpstr>On October 15, 2004, Lattes received from the hands of Rector Prof. Brito Cruz the titles of Professor Emeritus and Doctor Honoris Causa that had been conferred on him by Unicamp in 1986.</vt:lpstr>
      <vt:lpstr>A few words of Lattes </vt:lpstr>
      <vt:lpstr>Finally, my humble homage to a special person: Dona Martha</vt:lpstr>
      <vt:lpstr>Apresentação do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Carola Dobrigkeit</dc:creator>
  <cp:lastModifiedBy>Carola Dobrigkeit</cp:lastModifiedBy>
  <cp:revision>634</cp:revision>
  <dcterms:created xsi:type="dcterms:W3CDTF">2023-03-06T18:21:15Z</dcterms:created>
  <dcterms:modified xsi:type="dcterms:W3CDTF">2025-05-10T17:10:46Z</dcterms:modified>
</cp:coreProperties>
</file>