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79" r:id="rId2"/>
    <p:sldId id="284" r:id="rId3"/>
    <p:sldId id="258" r:id="rId4"/>
    <p:sldId id="295" r:id="rId5"/>
    <p:sldId id="259" r:id="rId6"/>
    <p:sldId id="296" r:id="rId7"/>
    <p:sldId id="298" r:id="rId8"/>
    <p:sldId id="300" r:id="rId9"/>
    <p:sldId id="266" r:id="rId10"/>
    <p:sldId id="276" r:id="rId11"/>
    <p:sldId id="299" r:id="rId12"/>
    <p:sldId id="283" r:id="rId13"/>
    <p:sldId id="269" r:id="rId14"/>
    <p:sldId id="278" r:id="rId15"/>
    <p:sldId id="303" r:id="rId16"/>
    <p:sldId id="271" r:id="rId17"/>
    <p:sldId id="272" r:id="rId18"/>
    <p:sldId id="301" r:id="rId19"/>
    <p:sldId id="260" r:id="rId20"/>
    <p:sldId id="288" r:id="rId21"/>
    <p:sldId id="285" r:id="rId22"/>
    <p:sldId id="286" r:id="rId23"/>
    <p:sldId id="273" r:id="rId24"/>
    <p:sldId id="270" r:id="rId25"/>
    <p:sldId id="292" r:id="rId26"/>
    <p:sldId id="28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147"/>
    <a:srgbClr val="C4CBFD"/>
    <a:srgbClr val="ADA8FF"/>
    <a:srgbClr val="AAA4FC"/>
    <a:srgbClr val="A8A0F3"/>
    <a:srgbClr val="9A93DD"/>
    <a:srgbClr val="110944"/>
    <a:srgbClr val="FFA3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A111915-BE36-4E01-A7E5-04B1672EAD32}" styleName="Light Style 2 –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00"/>
    <p:restoredTop sz="84467"/>
  </p:normalViewPr>
  <p:slideViewPr>
    <p:cSldViewPr snapToGrid="0">
      <p:cViewPr varScale="1">
        <p:scale>
          <a:sx n="114" d="100"/>
          <a:sy n="114" d="100"/>
        </p:scale>
        <p:origin x="6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gitlab.cern.ch/atlas-flavor-tagging-tools/algorithms/salt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gitlab.cern.ch/atlas-flavor-tagging-tools/algorithms/salt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C423E9-550E-484C-B0C3-A069A5D68CDC}" type="doc">
      <dgm:prSet loTypeId="urn:microsoft.com/office/officeart/2005/8/layout/process3" loCatId="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A7D7BD99-2F30-504F-AF08-3871C5C6911A}">
      <dgm:prSet phldrT="[Text]"/>
      <dgm:spPr/>
      <dgm:t>
        <a:bodyPr/>
        <a:lstStyle/>
        <a:p>
          <a:r>
            <a:rPr lang="en-GB" dirty="0" err="1"/>
            <a:t>Delphes</a:t>
          </a:r>
          <a:r>
            <a:rPr lang="en-GB" dirty="0"/>
            <a:t> + Pythia</a:t>
          </a:r>
        </a:p>
      </dgm:t>
    </dgm:pt>
    <dgm:pt modelId="{AFCB2E84-13F9-6C49-84B4-DB2166F94112}" type="parTrans" cxnId="{03657D63-7BB2-7C40-AC41-546DEAA9048D}">
      <dgm:prSet/>
      <dgm:spPr/>
      <dgm:t>
        <a:bodyPr/>
        <a:lstStyle/>
        <a:p>
          <a:endParaRPr lang="en-GB"/>
        </a:p>
      </dgm:t>
    </dgm:pt>
    <dgm:pt modelId="{05A46CE1-430E-2F47-9A63-B6E85E38CA58}" type="sibTrans" cxnId="{03657D63-7BB2-7C40-AC41-546DEAA9048D}">
      <dgm:prSet/>
      <dgm:spPr/>
      <dgm:t>
        <a:bodyPr/>
        <a:lstStyle/>
        <a:p>
          <a:endParaRPr lang="en-GB"/>
        </a:p>
      </dgm:t>
    </dgm:pt>
    <dgm:pt modelId="{CEE11639-5C7D-E044-B0A0-DC120FFF3554}">
      <dgm:prSet phldrT="[Text]"/>
      <dgm:spPr/>
      <dgm:t>
        <a:bodyPr/>
        <a:lstStyle/>
        <a:p>
          <a:r>
            <a:rPr lang="en-GB" dirty="0"/>
            <a:t>Event generation</a:t>
          </a:r>
        </a:p>
      </dgm:t>
    </dgm:pt>
    <dgm:pt modelId="{41A5FD79-CFFF-3F41-898A-31B183F32441}" type="parTrans" cxnId="{D08E03AB-FB46-944F-8F0B-62B6DAC5E3D3}">
      <dgm:prSet/>
      <dgm:spPr/>
      <dgm:t>
        <a:bodyPr/>
        <a:lstStyle/>
        <a:p>
          <a:endParaRPr lang="en-GB"/>
        </a:p>
      </dgm:t>
    </dgm:pt>
    <dgm:pt modelId="{B8132F1F-B590-FF44-A775-74ECB509AEDB}" type="sibTrans" cxnId="{D08E03AB-FB46-944F-8F0B-62B6DAC5E3D3}">
      <dgm:prSet/>
      <dgm:spPr/>
      <dgm:t>
        <a:bodyPr/>
        <a:lstStyle/>
        <a:p>
          <a:endParaRPr lang="en-GB"/>
        </a:p>
      </dgm:t>
    </dgm:pt>
    <dgm:pt modelId="{5772E652-1C05-AC45-A44F-AE018B282E9D}">
      <dgm:prSet phldrT="[Text]"/>
      <dgm:spPr/>
      <dgm:t>
        <a:bodyPr/>
        <a:lstStyle/>
        <a:p>
          <a:r>
            <a:rPr lang="en-GB" dirty="0"/>
            <a:t>Salt [</a:t>
          </a:r>
          <a:r>
            <a:rPr lang="en-GB" dirty="0">
              <a:hlinkClick xmlns:r="http://schemas.openxmlformats.org/officeDocument/2006/relationships" r:id="rId1"/>
            </a:rPr>
            <a:t>link</a:t>
          </a:r>
          <a:r>
            <a:rPr lang="en-GB" dirty="0"/>
            <a:t>]</a:t>
          </a:r>
        </a:p>
      </dgm:t>
    </dgm:pt>
    <dgm:pt modelId="{E20DCCDD-C8AC-FC49-A013-35FDE13F5851}" type="parTrans" cxnId="{164F725D-4095-3D49-A69E-3F02082791A0}">
      <dgm:prSet/>
      <dgm:spPr/>
      <dgm:t>
        <a:bodyPr/>
        <a:lstStyle/>
        <a:p>
          <a:endParaRPr lang="en-GB"/>
        </a:p>
      </dgm:t>
    </dgm:pt>
    <dgm:pt modelId="{1FD989E0-4F14-7644-B848-0BEE9897872E}" type="sibTrans" cxnId="{164F725D-4095-3D49-A69E-3F02082791A0}">
      <dgm:prSet/>
      <dgm:spPr/>
      <dgm:t>
        <a:bodyPr/>
        <a:lstStyle/>
        <a:p>
          <a:endParaRPr lang="en-GB"/>
        </a:p>
      </dgm:t>
    </dgm:pt>
    <dgm:pt modelId="{8F375386-E217-5945-B6A9-EEB9003D847F}">
      <dgm:prSet phldrT="[Text]"/>
      <dgm:spPr/>
      <dgm:t>
        <a:bodyPr/>
        <a:lstStyle/>
        <a:p>
          <a:r>
            <a:rPr lang="en-GB" dirty="0"/>
            <a:t>Model training</a:t>
          </a:r>
        </a:p>
      </dgm:t>
    </dgm:pt>
    <dgm:pt modelId="{E6A7769C-262B-704C-A599-A6CE44E0EDA0}" type="parTrans" cxnId="{E1E4581C-6A99-2A4E-8076-6CB35946CD0F}">
      <dgm:prSet/>
      <dgm:spPr/>
      <dgm:t>
        <a:bodyPr/>
        <a:lstStyle/>
        <a:p>
          <a:endParaRPr lang="en-GB"/>
        </a:p>
      </dgm:t>
    </dgm:pt>
    <dgm:pt modelId="{23E67855-221B-574C-A76D-5DD51E257B38}" type="sibTrans" cxnId="{E1E4581C-6A99-2A4E-8076-6CB35946CD0F}">
      <dgm:prSet/>
      <dgm:spPr/>
      <dgm:t>
        <a:bodyPr/>
        <a:lstStyle/>
        <a:p>
          <a:endParaRPr lang="en-GB"/>
        </a:p>
      </dgm:t>
    </dgm:pt>
    <dgm:pt modelId="{B3ACFA6D-A2A3-9447-AAFB-7978683DB3BF}">
      <dgm:prSet phldrT="[Text]"/>
      <dgm:spPr/>
      <dgm:t>
        <a:bodyPr/>
        <a:lstStyle/>
        <a:p>
          <a:r>
            <a:rPr lang="en-GB" dirty="0" err="1"/>
            <a:t>DelphesFTAG</a:t>
          </a:r>
          <a:endParaRPr lang="en-GB" dirty="0"/>
        </a:p>
      </dgm:t>
    </dgm:pt>
    <dgm:pt modelId="{91F548B8-B066-774A-A8C7-614C1E66AB3B}" type="sibTrans" cxnId="{BFC18BE2-ABFB-FE41-833E-151E22E9BE87}">
      <dgm:prSet/>
      <dgm:spPr/>
      <dgm:t>
        <a:bodyPr/>
        <a:lstStyle/>
        <a:p>
          <a:endParaRPr lang="en-GB"/>
        </a:p>
      </dgm:t>
    </dgm:pt>
    <dgm:pt modelId="{70F67B32-6916-0340-9648-BADEED404ED6}" type="parTrans" cxnId="{BFC18BE2-ABFB-FE41-833E-151E22E9BE87}">
      <dgm:prSet/>
      <dgm:spPr/>
      <dgm:t>
        <a:bodyPr/>
        <a:lstStyle/>
        <a:p>
          <a:endParaRPr lang="en-GB"/>
        </a:p>
      </dgm:t>
    </dgm:pt>
    <dgm:pt modelId="{8A59DBCA-D696-D640-BFC5-929CABD0958D}">
      <dgm:prSet phldrT="[Text]"/>
      <dgm:spPr/>
      <dgm:t>
        <a:bodyPr/>
        <a:lstStyle/>
        <a:p>
          <a:r>
            <a:rPr lang="en-GB" dirty="0"/>
            <a:t>ROOT to h5 </a:t>
          </a:r>
          <a:r>
            <a:rPr lang="en-GB" dirty="0" err="1"/>
            <a:t>ntuples</a:t>
          </a:r>
          <a:r>
            <a:rPr lang="en-GB" dirty="0"/>
            <a:t> (preferred format for ML training)</a:t>
          </a:r>
        </a:p>
      </dgm:t>
    </dgm:pt>
    <dgm:pt modelId="{CDB22918-7BDC-6549-8940-1BA2F3DB5E56}" type="sibTrans" cxnId="{F22B1188-400E-AA45-8758-A1B90207A326}">
      <dgm:prSet/>
      <dgm:spPr/>
      <dgm:t>
        <a:bodyPr/>
        <a:lstStyle/>
        <a:p>
          <a:endParaRPr lang="en-GB"/>
        </a:p>
      </dgm:t>
    </dgm:pt>
    <dgm:pt modelId="{1BC77EF0-32BA-314B-BF4C-98AE28D382A9}" type="parTrans" cxnId="{F22B1188-400E-AA45-8758-A1B90207A326}">
      <dgm:prSet/>
      <dgm:spPr/>
      <dgm:t>
        <a:bodyPr/>
        <a:lstStyle/>
        <a:p>
          <a:endParaRPr lang="en-GB"/>
        </a:p>
      </dgm:t>
    </dgm:pt>
    <dgm:pt modelId="{8728D707-2CC9-ED4B-98A8-0E317137E1CF}">
      <dgm:prSet phldrT="[Text]"/>
      <dgm:spPr/>
      <dgm:t>
        <a:bodyPr/>
        <a:lstStyle/>
        <a:p>
          <a:r>
            <a:rPr lang="en-GB" dirty="0"/>
            <a:t>Extracting auxiliary task information</a:t>
          </a:r>
        </a:p>
      </dgm:t>
    </dgm:pt>
    <dgm:pt modelId="{808D5A7B-90A7-CF49-82CE-7162820DD72A}" type="parTrans" cxnId="{5A990BDA-8B37-1F40-BCBF-CB31ED9D7405}">
      <dgm:prSet/>
      <dgm:spPr/>
      <dgm:t>
        <a:bodyPr/>
        <a:lstStyle/>
        <a:p>
          <a:endParaRPr lang="en-GB"/>
        </a:p>
      </dgm:t>
    </dgm:pt>
    <dgm:pt modelId="{9C1958B8-8B36-E44E-9946-14E5E9EF2A1E}" type="sibTrans" cxnId="{5A990BDA-8B37-1F40-BCBF-CB31ED9D7405}">
      <dgm:prSet/>
      <dgm:spPr/>
      <dgm:t>
        <a:bodyPr/>
        <a:lstStyle/>
        <a:p>
          <a:endParaRPr lang="en-GB"/>
        </a:p>
      </dgm:t>
    </dgm:pt>
    <dgm:pt modelId="{50EE8E22-765D-3243-9A3C-76F80EA898F1}">
      <dgm:prSet phldrT="[Text]"/>
      <dgm:spPr/>
      <dgm:t>
        <a:bodyPr/>
        <a:lstStyle/>
        <a:p>
          <a:r>
            <a:rPr lang="en-GB" dirty="0"/>
            <a:t>Detector simulation</a:t>
          </a:r>
        </a:p>
      </dgm:t>
    </dgm:pt>
    <dgm:pt modelId="{DBDEF809-3AD8-4A4F-BA6C-3D97B7F7D8D6}" type="parTrans" cxnId="{CB28B681-BD22-4540-BC48-13FEC2CF9485}">
      <dgm:prSet/>
      <dgm:spPr/>
      <dgm:t>
        <a:bodyPr/>
        <a:lstStyle/>
        <a:p>
          <a:endParaRPr lang="en-GB"/>
        </a:p>
      </dgm:t>
    </dgm:pt>
    <dgm:pt modelId="{10B5F6A0-F96B-6742-B044-6ED957443107}" type="sibTrans" cxnId="{CB28B681-BD22-4540-BC48-13FEC2CF9485}">
      <dgm:prSet/>
      <dgm:spPr/>
      <dgm:t>
        <a:bodyPr/>
        <a:lstStyle/>
        <a:p>
          <a:endParaRPr lang="en-GB"/>
        </a:p>
      </dgm:t>
    </dgm:pt>
    <dgm:pt modelId="{E4E14F16-BC0B-204B-8CA5-2605AA4087C0}" type="pres">
      <dgm:prSet presAssocID="{DEC423E9-550E-484C-B0C3-A069A5D68CDC}" presName="linearFlow" presStyleCnt="0">
        <dgm:presLayoutVars>
          <dgm:dir/>
          <dgm:animLvl val="lvl"/>
          <dgm:resizeHandles val="exact"/>
        </dgm:presLayoutVars>
      </dgm:prSet>
      <dgm:spPr/>
    </dgm:pt>
    <dgm:pt modelId="{9B6F21F2-8D07-FC43-A377-67A619CED858}" type="pres">
      <dgm:prSet presAssocID="{A7D7BD99-2F30-504F-AF08-3871C5C6911A}" presName="composite" presStyleCnt="0"/>
      <dgm:spPr/>
    </dgm:pt>
    <dgm:pt modelId="{B50C03BA-8018-354A-AD04-B23921D76DB0}" type="pres">
      <dgm:prSet presAssocID="{A7D7BD99-2F30-504F-AF08-3871C5C6911A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5CBC2145-FDE1-A749-A0CE-E30FB8FCF272}" type="pres">
      <dgm:prSet presAssocID="{A7D7BD99-2F30-504F-AF08-3871C5C6911A}" presName="parSh" presStyleLbl="node1" presStyleIdx="0" presStyleCnt="3" custScaleX="77929"/>
      <dgm:spPr/>
    </dgm:pt>
    <dgm:pt modelId="{1A22927D-CFF7-6F4F-832A-7E4447D42596}" type="pres">
      <dgm:prSet presAssocID="{A7D7BD99-2F30-504F-AF08-3871C5C6911A}" presName="desTx" presStyleLbl="fgAcc1" presStyleIdx="0" presStyleCnt="3">
        <dgm:presLayoutVars>
          <dgm:bulletEnabled val="1"/>
        </dgm:presLayoutVars>
      </dgm:prSet>
      <dgm:spPr/>
    </dgm:pt>
    <dgm:pt modelId="{F77D7853-B342-5D40-A68F-C9B04194BAC5}" type="pres">
      <dgm:prSet presAssocID="{05A46CE1-430E-2F47-9A63-B6E85E38CA58}" presName="sibTrans" presStyleLbl="sibTrans2D1" presStyleIdx="0" presStyleCnt="2"/>
      <dgm:spPr/>
    </dgm:pt>
    <dgm:pt modelId="{13727004-B9D6-E845-A9F5-B27909A6DF3D}" type="pres">
      <dgm:prSet presAssocID="{05A46CE1-430E-2F47-9A63-B6E85E38CA58}" presName="connTx" presStyleLbl="sibTrans2D1" presStyleIdx="0" presStyleCnt="2"/>
      <dgm:spPr/>
    </dgm:pt>
    <dgm:pt modelId="{101AB6FC-7746-DF43-A0AF-5A115CEB7220}" type="pres">
      <dgm:prSet presAssocID="{B3ACFA6D-A2A3-9447-AAFB-7978683DB3BF}" presName="composite" presStyleCnt="0"/>
      <dgm:spPr/>
    </dgm:pt>
    <dgm:pt modelId="{B6C885B7-9278-654A-AD18-9B327BE81A52}" type="pres">
      <dgm:prSet presAssocID="{B3ACFA6D-A2A3-9447-AAFB-7978683DB3BF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7C0C33D1-DF1A-314D-9393-8167C2727AA5}" type="pres">
      <dgm:prSet presAssocID="{B3ACFA6D-A2A3-9447-AAFB-7978683DB3BF}" presName="parSh" presStyleLbl="node1" presStyleIdx="1" presStyleCnt="3" custScaleX="77929"/>
      <dgm:spPr/>
    </dgm:pt>
    <dgm:pt modelId="{127BC493-C0FE-2A4B-965B-779E7CCA7C2E}" type="pres">
      <dgm:prSet presAssocID="{B3ACFA6D-A2A3-9447-AAFB-7978683DB3BF}" presName="desTx" presStyleLbl="fgAcc1" presStyleIdx="1" presStyleCnt="3" custScaleX="135830">
        <dgm:presLayoutVars>
          <dgm:bulletEnabled val="1"/>
        </dgm:presLayoutVars>
      </dgm:prSet>
      <dgm:spPr/>
    </dgm:pt>
    <dgm:pt modelId="{3A5FDD40-4915-D746-A9B8-FA83289BBA62}" type="pres">
      <dgm:prSet presAssocID="{91F548B8-B066-774A-A8C7-614C1E66AB3B}" presName="sibTrans" presStyleLbl="sibTrans2D1" presStyleIdx="1" presStyleCnt="2"/>
      <dgm:spPr/>
    </dgm:pt>
    <dgm:pt modelId="{C58B344C-6B2F-A943-98D4-0FA677012686}" type="pres">
      <dgm:prSet presAssocID="{91F548B8-B066-774A-A8C7-614C1E66AB3B}" presName="connTx" presStyleLbl="sibTrans2D1" presStyleIdx="1" presStyleCnt="2"/>
      <dgm:spPr/>
    </dgm:pt>
    <dgm:pt modelId="{BB26BF4A-C308-784C-A324-A7183ED2C7FC}" type="pres">
      <dgm:prSet presAssocID="{5772E652-1C05-AC45-A44F-AE018B282E9D}" presName="composite" presStyleCnt="0"/>
      <dgm:spPr/>
    </dgm:pt>
    <dgm:pt modelId="{F5D38C1B-3739-6C41-84E9-87D9A8448881}" type="pres">
      <dgm:prSet presAssocID="{5772E652-1C05-AC45-A44F-AE018B282E9D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CE6206C-DEEE-9C4B-BA53-6035875E482E}" type="pres">
      <dgm:prSet presAssocID="{5772E652-1C05-AC45-A44F-AE018B282E9D}" presName="parSh" presStyleLbl="node1" presStyleIdx="2" presStyleCnt="3" custScaleX="77929"/>
      <dgm:spPr/>
    </dgm:pt>
    <dgm:pt modelId="{1C60C329-2CA8-FB49-BFE8-D7611241E24C}" type="pres">
      <dgm:prSet presAssocID="{5772E652-1C05-AC45-A44F-AE018B282E9D}" presName="desTx" presStyleLbl="fgAcc1" presStyleIdx="2" presStyleCnt="3">
        <dgm:presLayoutVars>
          <dgm:bulletEnabled val="1"/>
        </dgm:presLayoutVars>
      </dgm:prSet>
      <dgm:spPr/>
    </dgm:pt>
  </dgm:ptLst>
  <dgm:cxnLst>
    <dgm:cxn modelId="{89197100-A779-9540-ACA2-60EE5122FC23}" type="presOf" srcId="{8F375386-E217-5945-B6A9-EEB9003D847F}" destId="{1C60C329-2CA8-FB49-BFE8-D7611241E24C}" srcOrd="0" destOrd="0" presId="urn:microsoft.com/office/officeart/2005/8/layout/process3"/>
    <dgm:cxn modelId="{8BB53503-BA97-1C44-8287-A33434DCB6A9}" type="presOf" srcId="{8A59DBCA-D696-D640-BFC5-929CABD0958D}" destId="{127BC493-C0FE-2A4B-965B-779E7CCA7C2E}" srcOrd="0" destOrd="0" presId="urn:microsoft.com/office/officeart/2005/8/layout/process3"/>
    <dgm:cxn modelId="{7EBFC40B-2E37-D44C-881F-7C59D89A11D1}" type="presOf" srcId="{B3ACFA6D-A2A3-9447-AAFB-7978683DB3BF}" destId="{B6C885B7-9278-654A-AD18-9B327BE81A52}" srcOrd="0" destOrd="0" presId="urn:microsoft.com/office/officeart/2005/8/layout/process3"/>
    <dgm:cxn modelId="{E1E4581C-6A99-2A4E-8076-6CB35946CD0F}" srcId="{5772E652-1C05-AC45-A44F-AE018B282E9D}" destId="{8F375386-E217-5945-B6A9-EEB9003D847F}" srcOrd="0" destOrd="0" parTransId="{E6A7769C-262B-704C-A599-A6CE44E0EDA0}" sibTransId="{23E67855-221B-574C-A76D-5DD51E257B38}"/>
    <dgm:cxn modelId="{45DFC327-38F5-194D-B66A-9094E6C18185}" type="presOf" srcId="{5772E652-1C05-AC45-A44F-AE018B282E9D}" destId="{DCE6206C-DEEE-9C4B-BA53-6035875E482E}" srcOrd="1" destOrd="0" presId="urn:microsoft.com/office/officeart/2005/8/layout/process3"/>
    <dgm:cxn modelId="{76959435-37DB-204E-A470-9612C52795B6}" type="presOf" srcId="{A7D7BD99-2F30-504F-AF08-3871C5C6911A}" destId="{B50C03BA-8018-354A-AD04-B23921D76DB0}" srcOrd="0" destOrd="0" presId="urn:microsoft.com/office/officeart/2005/8/layout/process3"/>
    <dgm:cxn modelId="{7411DC42-8FCC-084E-ABD4-8469610DDA59}" type="presOf" srcId="{B3ACFA6D-A2A3-9447-AAFB-7978683DB3BF}" destId="{7C0C33D1-DF1A-314D-9393-8167C2727AA5}" srcOrd="1" destOrd="0" presId="urn:microsoft.com/office/officeart/2005/8/layout/process3"/>
    <dgm:cxn modelId="{A6620156-496F-6044-8C86-AF5D942A8D9D}" type="presOf" srcId="{05A46CE1-430E-2F47-9A63-B6E85E38CA58}" destId="{F77D7853-B342-5D40-A68F-C9B04194BAC5}" srcOrd="0" destOrd="0" presId="urn:microsoft.com/office/officeart/2005/8/layout/process3"/>
    <dgm:cxn modelId="{164F725D-4095-3D49-A69E-3F02082791A0}" srcId="{DEC423E9-550E-484C-B0C3-A069A5D68CDC}" destId="{5772E652-1C05-AC45-A44F-AE018B282E9D}" srcOrd="2" destOrd="0" parTransId="{E20DCCDD-C8AC-FC49-A013-35FDE13F5851}" sibTransId="{1FD989E0-4F14-7644-B848-0BEE9897872E}"/>
    <dgm:cxn modelId="{30606563-7306-7444-91FF-2FFC42ABAC2B}" type="presOf" srcId="{05A46CE1-430E-2F47-9A63-B6E85E38CA58}" destId="{13727004-B9D6-E845-A9F5-B27909A6DF3D}" srcOrd="1" destOrd="0" presId="urn:microsoft.com/office/officeart/2005/8/layout/process3"/>
    <dgm:cxn modelId="{03657D63-7BB2-7C40-AC41-546DEAA9048D}" srcId="{DEC423E9-550E-484C-B0C3-A069A5D68CDC}" destId="{A7D7BD99-2F30-504F-AF08-3871C5C6911A}" srcOrd="0" destOrd="0" parTransId="{AFCB2E84-13F9-6C49-84B4-DB2166F94112}" sibTransId="{05A46CE1-430E-2F47-9A63-B6E85E38CA58}"/>
    <dgm:cxn modelId="{64DB6B6D-6342-E945-AA8C-F8F06D9CDAF6}" type="presOf" srcId="{8728D707-2CC9-ED4B-98A8-0E317137E1CF}" destId="{127BC493-C0FE-2A4B-965B-779E7CCA7C2E}" srcOrd="0" destOrd="1" presId="urn:microsoft.com/office/officeart/2005/8/layout/process3"/>
    <dgm:cxn modelId="{F3F77F7C-F0FA-7846-ADCC-A9C0221E7D9F}" type="presOf" srcId="{5772E652-1C05-AC45-A44F-AE018B282E9D}" destId="{F5D38C1B-3739-6C41-84E9-87D9A8448881}" srcOrd="0" destOrd="0" presId="urn:microsoft.com/office/officeart/2005/8/layout/process3"/>
    <dgm:cxn modelId="{688C2981-0DA5-244E-AD07-786F14B1D949}" type="presOf" srcId="{91F548B8-B066-774A-A8C7-614C1E66AB3B}" destId="{3A5FDD40-4915-D746-A9B8-FA83289BBA62}" srcOrd="0" destOrd="0" presId="urn:microsoft.com/office/officeart/2005/8/layout/process3"/>
    <dgm:cxn modelId="{CB28B681-BD22-4540-BC48-13FEC2CF9485}" srcId="{A7D7BD99-2F30-504F-AF08-3871C5C6911A}" destId="{50EE8E22-765D-3243-9A3C-76F80EA898F1}" srcOrd="1" destOrd="0" parTransId="{DBDEF809-3AD8-4A4F-BA6C-3D97B7F7D8D6}" sibTransId="{10B5F6A0-F96B-6742-B044-6ED957443107}"/>
    <dgm:cxn modelId="{F22B1188-400E-AA45-8758-A1B90207A326}" srcId="{B3ACFA6D-A2A3-9447-AAFB-7978683DB3BF}" destId="{8A59DBCA-D696-D640-BFC5-929CABD0958D}" srcOrd="0" destOrd="0" parTransId="{1BC77EF0-32BA-314B-BF4C-98AE28D382A9}" sibTransId="{CDB22918-7BDC-6549-8940-1BA2F3DB5E56}"/>
    <dgm:cxn modelId="{67228F94-33A1-E54A-822F-ADCA56E00EE9}" type="presOf" srcId="{DEC423E9-550E-484C-B0C3-A069A5D68CDC}" destId="{E4E14F16-BC0B-204B-8CA5-2605AA4087C0}" srcOrd="0" destOrd="0" presId="urn:microsoft.com/office/officeart/2005/8/layout/process3"/>
    <dgm:cxn modelId="{FBA853A2-3034-6E4D-ADE1-A67A93C05144}" type="presOf" srcId="{50EE8E22-765D-3243-9A3C-76F80EA898F1}" destId="{1A22927D-CFF7-6F4F-832A-7E4447D42596}" srcOrd="0" destOrd="1" presId="urn:microsoft.com/office/officeart/2005/8/layout/process3"/>
    <dgm:cxn modelId="{D08E03AB-FB46-944F-8F0B-62B6DAC5E3D3}" srcId="{A7D7BD99-2F30-504F-AF08-3871C5C6911A}" destId="{CEE11639-5C7D-E044-B0A0-DC120FFF3554}" srcOrd="0" destOrd="0" parTransId="{41A5FD79-CFFF-3F41-898A-31B183F32441}" sibTransId="{B8132F1F-B590-FF44-A775-74ECB509AEDB}"/>
    <dgm:cxn modelId="{5A990BDA-8B37-1F40-BCBF-CB31ED9D7405}" srcId="{B3ACFA6D-A2A3-9447-AAFB-7978683DB3BF}" destId="{8728D707-2CC9-ED4B-98A8-0E317137E1CF}" srcOrd="1" destOrd="0" parTransId="{808D5A7B-90A7-CF49-82CE-7162820DD72A}" sibTransId="{9C1958B8-8B36-E44E-9946-14E5E9EF2A1E}"/>
    <dgm:cxn modelId="{247630DC-8AB5-EE46-AD4F-BECC0F3BC1B8}" type="presOf" srcId="{A7D7BD99-2F30-504F-AF08-3871C5C6911A}" destId="{5CBC2145-FDE1-A749-A0CE-E30FB8FCF272}" srcOrd="1" destOrd="0" presId="urn:microsoft.com/office/officeart/2005/8/layout/process3"/>
    <dgm:cxn modelId="{BFC18BE2-ABFB-FE41-833E-151E22E9BE87}" srcId="{DEC423E9-550E-484C-B0C3-A069A5D68CDC}" destId="{B3ACFA6D-A2A3-9447-AAFB-7978683DB3BF}" srcOrd="1" destOrd="0" parTransId="{70F67B32-6916-0340-9648-BADEED404ED6}" sibTransId="{91F548B8-B066-774A-A8C7-614C1E66AB3B}"/>
    <dgm:cxn modelId="{08DADCEE-A0C5-5742-A76C-D21662FC8E92}" type="presOf" srcId="{91F548B8-B066-774A-A8C7-614C1E66AB3B}" destId="{C58B344C-6B2F-A943-98D4-0FA677012686}" srcOrd="1" destOrd="0" presId="urn:microsoft.com/office/officeart/2005/8/layout/process3"/>
    <dgm:cxn modelId="{8E7B99F5-927F-E34D-A9C6-9AE8B9BF991C}" type="presOf" srcId="{CEE11639-5C7D-E044-B0A0-DC120FFF3554}" destId="{1A22927D-CFF7-6F4F-832A-7E4447D42596}" srcOrd="0" destOrd="0" presId="urn:microsoft.com/office/officeart/2005/8/layout/process3"/>
    <dgm:cxn modelId="{17DD04AE-FDC5-8647-8141-2F241F084AE7}" type="presParOf" srcId="{E4E14F16-BC0B-204B-8CA5-2605AA4087C0}" destId="{9B6F21F2-8D07-FC43-A377-67A619CED858}" srcOrd="0" destOrd="0" presId="urn:microsoft.com/office/officeart/2005/8/layout/process3"/>
    <dgm:cxn modelId="{8890DDF7-FA2F-CC40-AC21-4ADF4B6D6477}" type="presParOf" srcId="{9B6F21F2-8D07-FC43-A377-67A619CED858}" destId="{B50C03BA-8018-354A-AD04-B23921D76DB0}" srcOrd="0" destOrd="0" presId="urn:microsoft.com/office/officeart/2005/8/layout/process3"/>
    <dgm:cxn modelId="{172691D8-BF2B-5B44-965C-55AB8B2634D8}" type="presParOf" srcId="{9B6F21F2-8D07-FC43-A377-67A619CED858}" destId="{5CBC2145-FDE1-A749-A0CE-E30FB8FCF272}" srcOrd="1" destOrd="0" presId="urn:microsoft.com/office/officeart/2005/8/layout/process3"/>
    <dgm:cxn modelId="{4B2B3847-A7E8-D744-A3D0-1A340522442F}" type="presParOf" srcId="{9B6F21F2-8D07-FC43-A377-67A619CED858}" destId="{1A22927D-CFF7-6F4F-832A-7E4447D42596}" srcOrd="2" destOrd="0" presId="urn:microsoft.com/office/officeart/2005/8/layout/process3"/>
    <dgm:cxn modelId="{66A406A5-B5CF-B14F-BD49-3831CD641944}" type="presParOf" srcId="{E4E14F16-BC0B-204B-8CA5-2605AA4087C0}" destId="{F77D7853-B342-5D40-A68F-C9B04194BAC5}" srcOrd="1" destOrd="0" presId="urn:microsoft.com/office/officeart/2005/8/layout/process3"/>
    <dgm:cxn modelId="{A6F98B5C-1D4C-0E42-8B6E-EB07FA6864E6}" type="presParOf" srcId="{F77D7853-B342-5D40-A68F-C9B04194BAC5}" destId="{13727004-B9D6-E845-A9F5-B27909A6DF3D}" srcOrd="0" destOrd="0" presId="urn:microsoft.com/office/officeart/2005/8/layout/process3"/>
    <dgm:cxn modelId="{346A1630-2294-3047-B400-B1C517CCD884}" type="presParOf" srcId="{E4E14F16-BC0B-204B-8CA5-2605AA4087C0}" destId="{101AB6FC-7746-DF43-A0AF-5A115CEB7220}" srcOrd="2" destOrd="0" presId="urn:microsoft.com/office/officeart/2005/8/layout/process3"/>
    <dgm:cxn modelId="{9FC7FD20-9A52-1640-AEB7-493E8FBCEA43}" type="presParOf" srcId="{101AB6FC-7746-DF43-A0AF-5A115CEB7220}" destId="{B6C885B7-9278-654A-AD18-9B327BE81A52}" srcOrd="0" destOrd="0" presId="urn:microsoft.com/office/officeart/2005/8/layout/process3"/>
    <dgm:cxn modelId="{4C1D7F6C-57BE-F649-9A31-D4AA6BC2C7D1}" type="presParOf" srcId="{101AB6FC-7746-DF43-A0AF-5A115CEB7220}" destId="{7C0C33D1-DF1A-314D-9393-8167C2727AA5}" srcOrd="1" destOrd="0" presId="urn:microsoft.com/office/officeart/2005/8/layout/process3"/>
    <dgm:cxn modelId="{2561379A-87D0-F14D-8A4B-91D3FD9C373E}" type="presParOf" srcId="{101AB6FC-7746-DF43-A0AF-5A115CEB7220}" destId="{127BC493-C0FE-2A4B-965B-779E7CCA7C2E}" srcOrd="2" destOrd="0" presId="urn:microsoft.com/office/officeart/2005/8/layout/process3"/>
    <dgm:cxn modelId="{D3987BA4-F6EA-6E48-811A-C9862995A06B}" type="presParOf" srcId="{E4E14F16-BC0B-204B-8CA5-2605AA4087C0}" destId="{3A5FDD40-4915-D746-A9B8-FA83289BBA62}" srcOrd="3" destOrd="0" presId="urn:microsoft.com/office/officeart/2005/8/layout/process3"/>
    <dgm:cxn modelId="{CC16E2D4-C564-EA4B-9FDB-758093A1F573}" type="presParOf" srcId="{3A5FDD40-4915-D746-A9B8-FA83289BBA62}" destId="{C58B344C-6B2F-A943-98D4-0FA677012686}" srcOrd="0" destOrd="0" presId="urn:microsoft.com/office/officeart/2005/8/layout/process3"/>
    <dgm:cxn modelId="{FC0DACFE-2EBD-194F-A983-88F92C0199E4}" type="presParOf" srcId="{E4E14F16-BC0B-204B-8CA5-2605AA4087C0}" destId="{BB26BF4A-C308-784C-A324-A7183ED2C7FC}" srcOrd="4" destOrd="0" presId="urn:microsoft.com/office/officeart/2005/8/layout/process3"/>
    <dgm:cxn modelId="{718053AA-A9E4-0C4A-8C83-57CAD95A07AD}" type="presParOf" srcId="{BB26BF4A-C308-784C-A324-A7183ED2C7FC}" destId="{F5D38C1B-3739-6C41-84E9-87D9A8448881}" srcOrd="0" destOrd="0" presId="urn:microsoft.com/office/officeart/2005/8/layout/process3"/>
    <dgm:cxn modelId="{BB9291B8-52FF-ED41-9E39-E74311CEB450}" type="presParOf" srcId="{BB26BF4A-C308-784C-A324-A7183ED2C7FC}" destId="{DCE6206C-DEEE-9C4B-BA53-6035875E482E}" srcOrd="1" destOrd="0" presId="urn:microsoft.com/office/officeart/2005/8/layout/process3"/>
    <dgm:cxn modelId="{3CF46EAE-F1A9-9B4D-8C67-F790824D6CD8}" type="presParOf" srcId="{BB26BF4A-C308-784C-A324-A7183ED2C7FC}" destId="{1C60C329-2CA8-FB49-BFE8-D7611241E24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BC2145-FDE1-A749-A0CE-E30FB8FCF272}">
      <dsp:nvSpPr>
        <dsp:cNvPr id="0" name=""/>
        <dsp:cNvSpPr/>
      </dsp:nvSpPr>
      <dsp:spPr>
        <a:xfrm>
          <a:off x="1843" y="198021"/>
          <a:ext cx="1999093" cy="8208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 err="1"/>
            <a:t>Delphes</a:t>
          </a:r>
          <a:r>
            <a:rPr lang="en-GB" sz="1900" kern="1200" dirty="0"/>
            <a:t> + Pythia</a:t>
          </a:r>
        </a:p>
      </dsp:txBody>
      <dsp:txXfrm>
        <a:off x="1843" y="198021"/>
        <a:ext cx="1999093" cy="547200"/>
      </dsp:txXfrm>
    </dsp:sp>
    <dsp:sp modelId="{1A22927D-CFF7-6F4F-832A-7E4447D42596}">
      <dsp:nvSpPr>
        <dsp:cNvPr id="0" name=""/>
        <dsp:cNvSpPr/>
      </dsp:nvSpPr>
      <dsp:spPr>
        <a:xfrm>
          <a:off x="244170" y="745221"/>
          <a:ext cx="2565276" cy="1744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Event generation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Detector simulation</a:t>
          </a:r>
        </a:p>
      </dsp:txBody>
      <dsp:txXfrm>
        <a:off x="295256" y="796307"/>
        <a:ext cx="2463104" cy="1642028"/>
      </dsp:txXfrm>
    </dsp:sp>
    <dsp:sp modelId="{F77D7853-B342-5D40-A68F-C9B04194BAC5}">
      <dsp:nvSpPr>
        <dsp:cNvPr id="0" name=""/>
        <dsp:cNvSpPr/>
      </dsp:nvSpPr>
      <dsp:spPr>
        <a:xfrm>
          <a:off x="2514907" y="152282"/>
          <a:ext cx="1089616" cy="6386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2514907" y="280018"/>
        <a:ext cx="898012" cy="383207"/>
      </dsp:txXfrm>
    </dsp:sp>
    <dsp:sp modelId="{7C0C33D1-DF1A-314D-9393-8167C2727AA5}">
      <dsp:nvSpPr>
        <dsp:cNvPr id="0" name=""/>
        <dsp:cNvSpPr/>
      </dsp:nvSpPr>
      <dsp:spPr>
        <a:xfrm>
          <a:off x="4056817" y="198021"/>
          <a:ext cx="1999093" cy="8208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 err="1"/>
            <a:t>DelphesFTAG</a:t>
          </a:r>
          <a:endParaRPr lang="en-GB" sz="1900" kern="1200" dirty="0"/>
        </a:p>
      </dsp:txBody>
      <dsp:txXfrm>
        <a:off x="4056817" y="198021"/>
        <a:ext cx="1999093" cy="547200"/>
      </dsp:txXfrm>
    </dsp:sp>
    <dsp:sp modelId="{127BC493-C0FE-2A4B-965B-779E7CCA7C2E}">
      <dsp:nvSpPr>
        <dsp:cNvPr id="0" name=""/>
        <dsp:cNvSpPr/>
      </dsp:nvSpPr>
      <dsp:spPr>
        <a:xfrm>
          <a:off x="3839575" y="745221"/>
          <a:ext cx="3484414" cy="1744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ROOT to h5 </a:t>
          </a:r>
          <a:r>
            <a:rPr lang="en-GB" sz="1900" kern="1200" dirty="0" err="1"/>
            <a:t>ntuples</a:t>
          </a:r>
          <a:r>
            <a:rPr lang="en-GB" sz="1900" kern="1200" dirty="0"/>
            <a:t> (preferred format for ML training)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Extracting auxiliary task information</a:t>
          </a:r>
        </a:p>
      </dsp:txBody>
      <dsp:txXfrm>
        <a:off x="3890661" y="796307"/>
        <a:ext cx="3382242" cy="1642028"/>
      </dsp:txXfrm>
    </dsp:sp>
    <dsp:sp modelId="{3A5FDD40-4915-D746-A9B8-FA83289BBA62}">
      <dsp:nvSpPr>
        <dsp:cNvPr id="0" name=""/>
        <dsp:cNvSpPr/>
      </dsp:nvSpPr>
      <dsp:spPr>
        <a:xfrm>
          <a:off x="6630463" y="152282"/>
          <a:ext cx="1218049" cy="6386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6630463" y="280018"/>
        <a:ext cx="1026445" cy="383207"/>
      </dsp:txXfrm>
    </dsp:sp>
    <dsp:sp modelId="{DCE6206C-DEEE-9C4B-BA53-6035875E482E}">
      <dsp:nvSpPr>
        <dsp:cNvPr id="0" name=""/>
        <dsp:cNvSpPr/>
      </dsp:nvSpPr>
      <dsp:spPr>
        <a:xfrm>
          <a:off x="8354118" y="198021"/>
          <a:ext cx="1999093" cy="82080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Salt [</a:t>
          </a:r>
          <a:r>
            <a:rPr lang="en-GB" sz="1900" kern="1200" dirty="0">
              <a:hlinkClick xmlns:r="http://schemas.openxmlformats.org/officeDocument/2006/relationships" r:id="rId1"/>
            </a:rPr>
            <a:t>link</a:t>
          </a:r>
          <a:r>
            <a:rPr lang="en-GB" sz="1900" kern="1200" dirty="0"/>
            <a:t>]</a:t>
          </a:r>
        </a:p>
      </dsp:txBody>
      <dsp:txXfrm>
        <a:off x="8354118" y="198021"/>
        <a:ext cx="1999093" cy="547200"/>
      </dsp:txXfrm>
    </dsp:sp>
    <dsp:sp modelId="{1C60C329-2CA8-FB49-BFE8-D7611241E24C}">
      <dsp:nvSpPr>
        <dsp:cNvPr id="0" name=""/>
        <dsp:cNvSpPr/>
      </dsp:nvSpPr>
      <dsp:spPr>
        <a:xfrm>
          <a:off x="8596444" y="745221"/>
          <a:ext cx="2565276" cy="1744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Model training</a:t>
          </a:r>
        </a:p>
      </dsp:txBody>
      <dsp:txXfrm>
        <a:off x="8647530" y="796307"/>
        <a:ext cx="2463104" cy="1642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6BE13-52EF-7346-9667-A5AED478E10A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81B331-5625-074D-9A20-903AE06EE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4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1B331-5625-074D-9A20-903AE06EE9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435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1B331-5625-074D-9A20-903AE06EE9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275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FB7A2-7535-2FA0-85CD-529982186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5CA67D-64EE-B3F3-4557-12290FC376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897C75-4A13-FB89-4CC0-89BA6B2738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7F5426-DE11-CD6E-74E5-AC8DF27625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1B331-5625-074D-9A20-903AE06EE9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033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1B331-5625-074D-9A20-903AE06EE9A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7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1B331-5625-074D-9A20-903AE06EE9A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33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1B331-5625-074D-9A20-903AE06EE9A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71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1B331-5625-074D-9A20-903AE06EE9A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27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1B331-5625-074D-9A20-903AE06EE9A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654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2F929-2264-CDF6-8EC1-129D4E937C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FD296B-7D1E-0E39-CE5D-2F8F860C31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14C4E-7EB9-B441-AE8F-EF7032C15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A290C-045D-B5AB-6C99-AFFB2790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D6AF77-5D00-D9AB-F559-ECF944E70D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7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6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A1A7B-D62E-DE11-4B1B-8CD5802E8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86062E-464F-9241-9CC1-826AEF1FC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1C272-D65C-605B-1683-ED1C1C833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E3C3-CAEA-7640-8F79-D54333631F2C}" type="datetime1">
              <a:rPr lang="en-GB" smtClean="0"/>
              <a:t>17/10/2024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47B72-BCA4-1771-507A-F20334243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E85AA-8B5D-E1C2-1FD5-A48AB79C3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9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B7DF33-F2D0-9016-F723-7AE2B5A5D2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914CB1-809F-E1DC-6600-332AC6621A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B01D4-E368-5EC1-A13A-36A9072F9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A0A85-D802-3B4B-B2DF-FBEEC49AE165}" type="datetime1">
              <a:rPr lang="en-GB" smtClean="0"/>
              <a:t>17/10/2024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E9482-2913-A991-91CC-08C0C7031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CEE85-44BA-0E02-190B-D12A60FAA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58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556D7-C719-AF63-6860-8C57730B9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6E5D6-5A16-B8E9-8AAF-B434DDE04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E14BC-FA6C-8C83-F7B8-34EE2787D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78B0-3908-A84E-8F01-E60844B2682C}" type="datetime1">
              <a:rPr lang="en-GB" smtClean="0"/>
              <a:t>17/10/2024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6DEB7-163F-6E86-5632-9CDAC4D3E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D446F-9D64-2DB7-5635-7400A2256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57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412A6-86CC-27A4-16BD-452BF6871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CEA44B-56D6-25EB-84D2-9352974F7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F6C44-142A-FBCB-1646-FA765720F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1EF7-03C9-C847-A575-5CA33D1932B1}" type="datetime1">
              <a:rPr lang="en-GB" smtClean="0"/>
              <a:t>17/10/2024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DE371-165D-4B70-87C6-E0F78CF45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34FE28-918B-AA1A-5EE7-56CB7AD99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705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07406-8D34-5E14-3BFC-28106C262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20069-008D-738B-A639-43284B5C2E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09A4F7-E790-AFC2-8438-41B48AD79A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980F6D-91FE-F4A4-15E2-3A5C7B5BB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4FA2-75BB-4244-9A1B-C4C2617E90BE}" type="datetime1">
              <a:rPr lang="en-GB" smtClean="0"/>
              <a:t>17/10/2024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F277E5-F875-C6A0-DCE6-6DC61B7D9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BFF132-091B-035F-585B-C5C0CAAEF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702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189EE-A659-3C8F-8BB2-E5D015FF7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789723-8B75-CFBE-251A-B13CEFB3D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27F58F-5A4E-6E33-A042-F15D245C1C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B9FD5D-58FA-6741-25E4-8149BFC50D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355AAD-DC13-0473-8B1D-C9FF4C0DD7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E0EB8E-145B-1FEF-F670-B957F276A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F5951-EB05-7E4D-9C67-73A90B9D48F8}" type="datetime1">
              <a:rPr lang="en-GB" smtClean="0"/>
              <a:t>17/10/2024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D8E1C0-CD9B-DE34-6D72-881EF0A4B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1FB441-F45C-8388-0609-F2A81C0BF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666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7">
            <a:extLst>
              <a:ext uri="{FF2B5EF4-FFF2-40B4-BE49-F238E27FC236}">
                <a16:creationId xmlns:a16="http://schemas.microsoft.com/office/drawing/2014/main" id="{347A34DB-74D7-1F7D-4BDB-D8B805FC04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472"/>
            <a:ext cx="12194617" cy="68594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B2688C-8601-3297-52D9-EEFA56B1B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C7E52A-E024-3381-DEFB-6C8DB951B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C22F-6F1C-5E48-B853-1E673938C643}" type="datetime1">
              <a:rPr lang="en-GB" smtClean="0"/>
              <a:t>17/10/2024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78D06F-7FF2-2107-4DDF-BF80E382E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6A11AF-E146-4DC0-B01D-46DA390A0D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2872" r="1"/>
          <a:stretch/>
        </p:blipFill>
        <p:spPr>
          <a:xfrm>
            <a:off x="0" y="0"/>
            <a:ext cx="12192000" cy="83127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F8E8A2-6F3E-3DD1-238B-398962C45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584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A3FFE2-F67E-EF08-8F12-55E70BA591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86102" y="6412232"/>
            <a:ext cx="2743200" cy="365125"/>
          </a:xfrm>
        </p:spPr>
        <p:txBody>
          <a:bodyPr/>
          <a:lstStyle>
            <a:lvl1pPr algn="ctr">
              <a:defRPr sz="1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59853F-8D3B-ED88-5184-2CABFAA8D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47413" y="6412232"/>
            <a:ext cx="2743200" cy="365125"/>
          </a:xfrm>
        </p:spPr>
        <p:txBody>
          <a:bodyPr/>
          <a:lstStyle>
            <a:lvl1pPr>
              <a:defRPr sz="1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fld id="{ADFF4635-2941-1D4B-A295-6B845BE1CA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9382A1-A475-2EBD-2216-7A4A443C19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1589"/>
          <a:stretch/>
        </p:blipFill>
        <p:spPr>
          <a:xfrm>
            <a:off x="0" y="0"/>
            <a:ext cx="12192000" cy="8312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767CD4-AF6C-6E2A-2713-1A0A1CD764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2872" r="1"/>
          <a:stretch/>
        </p:blipFill>
        <p:spPr>
          <a:xfrm>
            <a:off x="0" y="0"/>
            <a:ext cx="12192000" cy="831273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1439859-D789-2AAC-628D-0944AF8B10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87" y="6412232"/>
            <a:ext cx="816427" cy="30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915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121F3-1F6C-3919-8786-0DBA79B9B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0DD13-5816-FCAE-6581-EB4411923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849FA-63DE-8BE7-5234-17C33207A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95A1A-96A1-8117-195D-B43F2E267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0077-02D3-3D4B-AE64-D0F4B5103391}" type="datetime1">
              <a:rPr lang="en-GB" smtClean="0"/>
              <a:t>17/10/2024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8D052-D53A-E674-8910-D7AD99678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7A64C-CBE6-2056-FF55-4D9A709D2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85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DEAB9-142A-0BBA-A704-5A4C321A9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41C0AB-FC1C-0768-8EEA-66C0C5DE14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2C17BE-FA28-D3E5-548E-01CFF801E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91D0E6-81D9-C2E2-4790-F21414174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953E-DC1A-E14C-94B7-5234E0D4A49C}" type="datetime1">
              <a:rPr lang="en-GB" smtClean="0"/>
              <a:t>17/10/2024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2C356D-70B6-3058-42D9-2A23FAB00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8153A-C983-FED4-A639-097C8F489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8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A34E7A-C39D-38FF-A539-15ED74AA7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0E14DE-31BB-0B55-FB99-1560E09FC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CDD41-C5D8-D8E5-8E96-433E0ABBF1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747FA-DE8F-D64C-BDE3-92816C43C7D6}" type="datetime1">
              <a:rPr lang="en-GB" smtClean="0"/>
              <a:t>17/10/2024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CDB7E-1165-7CD1-CA68-8E1187F5C5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4C0CC-F987-089A-C9ED-6ADC1BA78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F4635-2941-1D4B-A295-6B845BE1C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2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svg"/><Relationship Id="rId9" Type="http://schemas.openxmlformats.org/officeDocument/2006/relationships/image" Target="../media/image45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PLOTS/FTAG-2023-01/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ds.cern.ch/record/2811135/files/ATL-PHYS-PUB-2022-027.pdf" TargetMode="Externa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cds.cern.ch/record/281113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2.03285" TargetMode="External"/><Relationship Id="rId2" Type="http://schemas.openxmlformats.org/officeDocument/2006/relationships/hyperlink" Target="https://arxiv.org/abs/1902.0857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cc-tklayout.web.cern.ch/fcc-tklayout/FCChh_v3.03/index.html" TargetMode="External"/><Relationship Id="rId2" Type="http://schemas.openxmlformats.org/officeDocument/2006/relationships/hyperlink" Target="https://cds.cern.ch/record/2842569/files/CERN-2022-002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ithub.com/delphes/delphes/pull/127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>
            <a:extLst>
              <a:ext uri="{FF2B5EF4-FFF2-40B4-BE49-F238E27FC236}">
                <a16:creationId xmlns:a16="http://schemas.microsoft.com/office/drawing/2014/main" id="{1E542C57-1795-5D78-5658-BD80C37BF3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2526"/>
            <a:ext cx="12214268" cy="68705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AE5E4F-89B1-43AD-DE0A-D46A6B0C10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117" y="1707598"/>
            <a:ext cx="10683766" cy="2387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Jet-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flavour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tagging at 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B6C199-A913-CA40-2F4E-BD9AB041B4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684" y="4105284"/>
            <a:ext cx="9829800" cy="1655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FCC-</a:t>
            </a:r>
            <a:r>
              <a:rPr lang="en-US" dirty="0" err="1">
                <a:solidFill>
                  <a:schemeClr val="bg1"/>
                </a:solidFill>
              </a:rPr>
              <a:t>hh</a:t>
            </a:r>
            <a:r>
              <a:rPr lang="en-US" dirty="0">
                <a:solidFill>
                  <a:schemeClr val="bg1"/>
                </a:solidFill>
              </a:rPr>
              <a:t> Physics &amp; Performance Meeting</a:t>
            </a:r>
          </a:p>
          <a:p>
            <a:r>
              <a:rPr lang="en-US" u="sng" dirty="0">
                <a:solidFill>
                  <a:schemeClr val="bg1"/>
                </a:solidFill>
              </a:rPr>
              <a:t>Wei Sheng Lai</a:t>
            </a:r>
            <a:r>
              <a:rPr lang="en-US" dirty="0">
                <a:solidFill>
                  <a:schemeClr val="bg1"/>
                </a:solidFill>
              </a:rPr>
              <a:t>, Nikita Pond, Tim Scanlon, Sebastien </a:t>
            </a:r>
            <a:r>
              <a:rPr lang="en-US" dirty="0" err="1">
                <a:solidFill>
                  <a:schemeClr val="bg1"/>
                </a:solidFill>
              </a:rPr>
              <a:t>Rettie</a:t>
            </a:r>
            <a:r>
              <a:rPr lang="en-US" dirty="0">
                <a:solidFill>
                  <a:schemeClr val="bg1"/>
                </a:solidFill>
              </a:rPr>
              <a:t>, Sam Van Stroud</a:t>
            </a:r>
          </a:p>
          <a:p>
            <a:r>
              <a:rPr lang="en-US" dirty="0">
                <a:solidFill>
                  <a:schemeClr val="bg1"/>
                </a:solidFill>
              </a:rPr>
              <a:t>17th October 2024</a:t>
            </a:r>
          </a:p>
        </p:txBody>
      </p:sp>
      <p:pic>
        <p:nvPicPr>
          <p:cNvPr id="9" name="Picture 8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163940A7-A819-D8E2-F5BC-A187E7634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345" y="294768"/>
            <a:ext cx="2403310" cy="812272"/>
          </a:xfrm>
          <a:prstGeom prst="rect">
            <a:avLst/>
          </a:prstGeom>
        </p:spPr>
      </p:pic>
      <p:pic>
        <p:nvPicPr>
          <p:cNvPr id="1028" name="Picture 4" descr="STFC's Summer School in Artificial Intelligence and Machine Learning (17-25  July 2018): Overview · Indico">
            <a:extLst>
              <a:ext uri="{FF2B5EF4-FFF2-40B4-BE49-F238E27FC236}">
                <a16:creationId xmlns:a16="http://schemas.microsoft.com/office/drawing/2014/main" id="{76F8CB74-92BB-4958-84BB-B8BF326E6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0028" y="183710"/>
            <a:ext cx="1454913" cy="190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822D075-CC44-05BE-62E9-5748896FA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28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EDE3B0-FDF0-19E5-EA7A-D2B364FC34CC}"/>
              </a:ext>
            </a:extLst>
          </p:cNvPr>
          <p:cNvSpPr txBox="1"/>
          <p:nvPr/>
        </p:nvSpPr>
        <p:spPr>
          <a:xfrm>
            <a:off x="218209" y="72737"/>
            <a:ext cx="5694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Simulating data (Pythia)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D6675AE-BA8A-29D2-3DDE-A76BA3932B71}"/>
                  </a:ext>
                </a:extLst>
              </p:cNvPr>
              <p:cNvSpPr txBox="1"/>
              <p:nvPr/>
            </p:nvSpPr>
            <p:spPr>
              <a:xfrm>
                <a:off x="714856" y="911515"/>
                <a:ext cx="10570178" cy="40318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Cambria Math" panose="02040503050406030204" pitchFamily="18" charset="0"/>
                  </a:rPr>
                  <a:t>Low </a:t>
                </a:r>
                <a:r>
                  <a:rPr lang="en-GB" sz="2400" dirty="0" err="1">
                    <a:latin typeface="Cambria Math" panose="02040503050406030204" pitchFamily="18" charset="0"/>
                  </a:rPr>
                  <a:t>pT</a:t>
                </a:r>
                <a:r>
                  <a:rPr lang="en-GB" sz="2400" dirty="0">
                    <a:latin typeface="Cambria Math" panose="02040503050406030204" pitchFamily="18" charset="0"/>
                  </a:rPr>
                  <a:t> (20 – 300 GeV):</a:t>
                </a:r>
                <a:endParaRPr lang="en-GB" sz="2400" b="0" dirty="0">
                  <a:latin typeface="Cambria Math" panose="02040503050406030204" pitchFamily="18" charset="0"/>
                </a:endParaRPr>
              </a:p>
              <a:p>
                <a:pPr marL="800100" lvl="1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𝑍𝐻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𝜈𝜈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US" sz="2400" dirty="0"/>
                  <a:t> (4 million jets)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High </a:t>
                </a:r>
                <a:r>
                  <a:rPr lang="en-US" sz="2400" dirty="0" err="1"/>
                  <a:t>pT</a:t>
                </a:r>
                <a:r>
                  <a:rPr lang="en-US" sz="2400" dirty="0"/>
                  <a:t> (300 – 5000 GeV)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′→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US" sz="2400" dirty="0"/>
                  <a:t> (4 million jets)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Only select leading 2 jets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Assume 0 pileup effect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Primarily interested in identifying b or c-jets while rejecting other </a:t>
                </a:r>
                <a:r>
                  <a:rPr lang="en-US" sz="2400" dirty="0" err="1"/>
                  <a:t>flavours</a:t>
                </a:r>
                <a:endParaRPr lang="en-US" sz="2400" dirty="0"/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Labelling of jet </a:t>
                </a:r>
                <a:r>
                  <a:rPr lang="en-GB" sz="2400" dirty="0"/>
                  <a:t>flavour</a:t>
                </a:r>
                <a:r>
                  <a:rPr lang="en-US" sz="2400" dirty="0"/>
                  <a:t> is done based on truth hadron content</a:t>
                </a:r>
              </a:p>
              <a:p>
                <a:pPr marL="800100" lvl="1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Similar to ATLAS approach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D6675AE-BA8A-29D2-3DDE-A76BA3932B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56" y="911515"/>
                <a:ext cx="10570178" cy="4031873"/>
              </a:xfrm>
              <a:prstGeom prst="rect">
                <a:avLst/>
              </a:prstGeom>
              <a:blipFill>
                <a:blip r:embed="rId3"/>
                <a:stretch>
                  <a:fillRect l="-840" t="-1572" b="-22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27948A0C-ADBA-32D1-5BE2-D53E7DB1A8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1783646"/>
              </p:ext>
            </p:extLst>
          </p:nvPr>
        </p:nvGraphicFramePr>
        <p:xfrm>
          <a:off x="5594774" y="4694059"/>
          <a:ext cx="5821738" cy="1565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408">
                  <a:extLst>
                    <a:ext uri="{9D8B030D-6E8A-4147-A177-3AD203B41FA5}">
                      <a16:colId xmlns:a16="http://schemas.microsoft.com/office/drawing/2014/main" val="3156847436"/>
                    </a:ext>
                  </a:extLst>
                </a:gridCol>
                <a:gridCol w="2283936">
                  <a:extLst>
                    <a:ext uri="{9D8B030D-6E8A-4147-A177-3AD203B41FA5}">
                      <a16:colId xmlns:a16="http://schemas.microsoft.com/office/drawing/2014/main" val="3952079279"/>
                    </a:ext>
                  </a:extLst>
                </a:gridCol>
                <a:gridCol w="2243394">
                  <a:extLst>
                    <a:ext uri="{9D8B030D-6E8A-4147-A177-3AD203B41FA5}">
                      <a16:colId xmlns:a16="http://schemas.microsoft.com/office/drawing/2014/main" val="2514736556"/>
                    </a:ext>
                  </a:extLst>
                </a:gridCol>
              </a:tblGrid>
              <a:tr h="37323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Jet Flavour</a:t>
                      </a:r>
                    </a:p>
                  </a:txBody>
                  <a:tcPr marL="102144" marR="102144" marT="51072" marB="510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Presence of b-Hadron</a:t>
                      </a:r>
                    </a:p>
                  </a:txBody>
                  <a:tcPr marL="102144" marR="102144" marT="51072" marB="5107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Presence of c-Hadron</a:t>
                      </a:r>
                    </a:p>
                  </a:txBody>
                  <a:tcPr marL="102144" marR="102144" marT="51072" marB="51072"/>
                </a:tc>
                <a:extLst>
                  <a:ext uri="{0D108BD9-81ED-4DB2-BD59-A6C34878D82A}">
                    <a16:rowId xmlns:a16="http://schemas.microsoft.com/office/drawing/2014/main" val="1698563959"/>
                  </a:ext>
                </a:extLst>
              </a:tr>
              <a:tr h="3928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b-jet</a:t>
                      </a:r>
                    </a:p>
                  </a:txBody>
                  <a:tcPr marL="102144" marR="102144" marT="51072" marB="510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ym typeface="Wingdings" panose="05000000000000000000" pitchFamily="2" charset="2"/>
                        </a:rPr>
                        <a:t>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ym typeface="Wingdings" panose="05000000000000000000" pitchFamily="2" charset="2"/>
                        </a:rPr>
                        <a:t>-</a:t>
                      </a:r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821361"/>
                  </a:ext>
                </a:extLst>
              </a:tr>
              <a:tr h="3928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c-jet</a:t>
                      </a:r>
                    </a:p>
                  </a:txBody>
                  <a:tcPr marL="102144" marR="102144" marT="51072" marB="510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ym typeface="Wingdings" panose="05000000000000000000" pitchFamily="2" charset="2"/>
                        </a:rPr>
                        <a:t>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ym typeface="Wingdings" panose="05000000000000000000" pitchFamily="2" charset="2"/>
                        </a:rPr>
                        <a:t></a:t>
                      </a:r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4976102"/>
                  </a:ext>
                </a:extLst>
              </a:tr>
              <a:tr h="3928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light-jet</a:t>
                      </a:r>
                    </a:p>
                  </a:txBody>
                  <a:tcPr marL="102144" marR="102144" marT="51072" marB="510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ym typeface="Wingdings" panose="05000000000000000000" pitchFamily="2" charset="2"/>
                        </a:rPr>
                        <a:t>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ym typeface="Wingdings" panose="05000000000000000000" pitchFamily="2" charset="2"/>
                        </a:rPr>
                        <a:t></a:t>
                      </a:r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7631902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262A11-0229-F0C2-2045-C6F557983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A6CB16-F56E-66BD-5805-EBECEFD1B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11AD-A85C-9145-B5E1-BB8476E5B075}" type="datetime1">
              <a:rPr lang="en-GB" smtClean="0"/>
              <a:t>17/10/2024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85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1313CE-6177-B345-1E9B-EC355C13F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70862A-F169-4C9D-8532-6D1AF04B4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EEBC6C-FEE1-D205-6350-48178FB786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0513"/>
          <a:stretch/>
        </p:blipFill>
        <p:spPr>
          <a:xfrm>
            <a:off x="915554" y="1035050"/>
            <a:ext cx="6350000" cy="33269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018DCD-9A3E-683B-307D-A131E1EEF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878" y="1268509"/>
            <a:ext cx="700531" cy="6680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622919-1EF4-2B97-8442-DC37F5FB6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168" y="1936517"/>
            <a:ext cx="722241" cy="6680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0461D1-6B10-8915-341E-94999F853A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36" y="2604524"/>
            <a:ext cx="750473" cy="16489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363A28-88C6-1113-BE17-2E569A17D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168" y="4192858"/>
            <a:ext cx="778705" cy="11648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C5AD41-5CD0-DC1D-8B08-58DE6D85118B}"/>
              </a:ext>
            </a:extLst>
          </p:cNvPr>
          <p:cNvSpPr txBox="1"/>
          <p:nvPr/>
        </p:nvSpPr>
        <p:spPr>
          <a:xfrm>
            <a:off x="8307872" y="4574366"/>
            <a:ext cx="2968573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Particle Identification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789EC8-B703-17CF-2DDA-78EFB203085F}"/>
              </a:ext>
            </a:extLst>
          </p:cNvPr>
          <p:cNvSpPr txBox="1"/>
          <p:nvPr/>
        </p:nvSpPr>
        <p:spPr>
          <a:xfrm>
            <a:off x="8307873" y="3198166"/>
            <a:ext cx="2968573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Track parameters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8B6CEE-58F4-8B21-5243-2A96661D3118}"/>
              </a:ext>
            </a:extLst>
          </p:cNvPr>
          <p:cNvSpPr txBox="1"/>
          <p:nvPr/>
        </p:nvSpPr>
        <p:spPr>
          <a:xfrm>
            <a:off x="8307873" y="2075812"/>
            <a:ext cx="2968573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Relative kinematics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084687-35AB-359D-D318-ABD714412401}"/>
              </a:ext>
            </a:extLst>
          </p:cNvPr>
          <p:cNvSpPr txBox="1"/>
          <p:nvPr/>
        </p:nvSpPr>
        <p:spPr>
          <a:xfrm>
            <a:off x="8307873" y="1415123"/>
            <a:ext cx="2968573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Jet kinematics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B36895-C15C-3D17-F475-74E51525D4AC}"/>
              </a:ext>
            </a:extLst>
          </p:cNvPr>
          <p:cNvSpPr txBox="1"/>
          <p:nvPr/>
        </p:nvSpPr>
        <p:spPr>
          <a:xfrm>
            <a:off x="218209" y="72737"/>
            <a:ext cx="5694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 variables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C7E74B-2C7D-A8DD-0B37-D177844246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7554"/>
          <a:stretch/>
        </p:blipFill>
        <p:spPr>
          <a:xfrm>
            <a:off x="915554" y="4412942"/>
            <a:ext cx="6350000" cy="107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540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25811ED-4794-D9AA-86B6-CE2FF95F8F9E}"/>
                  </a:ext>
                </a:extLst>
              </p:cNvPr>
              <p:cNvSpPr txBox="1"/>
              <p:nvPr/>
            </p:nvSpPr>
            <p:spPr>
              <a:xfrm>
                <a:off x="168624" y="967270"/>
                <a:ext cx="6611317" cy="2677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Model outputs 3 probabilities</a:t>
                </a:r>
                <a:r>
                  <a:rPr lang="en-GB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endParaRPr lang="en-GB" sz="2400" dirty="0"/>
              </a:p>
              <a:p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To identify b-jets while rejecting c and light-jets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Discriminant setup: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lvl="1"/>
                <a:endParaRPr lang="en-US" sz="2400" dirty="0"/>
              </a:p>
              <a:p>
                <a:pPr lvl="1"/>
                <a:endParaRPr lang="en-US" sz="24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25811ED-4794-D9AA-86B6-CE2FF95F8F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624" y="967270"/>
                <a:ext cx="6611317" cy="2677656"/>
              </a:xfrm>
              <a:prstGeom prst="rect">
                <a:avLst/>
              </a:prstGeom>
              <a:blipFill>
                <a:blip r:embed="rId2"/>
                <a:stretch>
                  <a:fillRect l="-1344" t="-1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F3ABC4-060F-A663-A2A4-DAE9513BB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37EF41-BD22-6E29-A6C1-6DD156AD7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E86318-29C6-9A07-56B5-3A75A6B356A8}"/>
              </a:ext>
            </a:extLst>
          </p:cNvPr>
          <p:cNvSpPr txBox="1"/>
          <p:nvPr/>
        </p:nvSpPr>
        <p:spPr>
          <a:xfrm>
            <a:off x="218209" y="72737"/>
            <a:ext cx="6858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ATLAS-style discriminant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129B55F-02A1-9EB5-CB53-AC3F302437C4}"/>
                  </a:ext>
                </a:extLst>
              </p:cNvPr>
              <p:cNvSpPr txBox="1"/>
              <p:nvPr/>
            </p:nvSpPr>
            <p:spPr>
              <a:xfrm>
                <a:off x="1644497" y="2604576"/>
                <a:ext cx="3398680" cy="6248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GB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1800" i="1">
                          <a:latin typeface="Cambria Math" panose="02040503050406030204" pitchFamily="18" charset="0"/>
                        </a:rPr>
                        <m:t>ln</m:t>
                      </m:r>
                      <m:d>
                        <m:dPr>
                          <m:ctrlPr>
                            <a:rPr lang="en-GB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 ⋅</m:t>
                              </m:r>
                              <m:sSub>
                                <m:sSub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 +  </m:t>
                              </m:r>
                              <m:d>
                                <m:d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GB" sz="18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1800" i="1"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sz="1800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129B55F-02A1-9EB5-CB53-AC3F302437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4497" y="2604576"/>
                <a:ext cx="3398680" cy="624851"/>
              </a:xfrm>
              <a:prstGeom prst="rect">
                <a:avLst/>
              </a:prstGeom>
              <a:blipFill>
                <a:blip r:embed="rId3"/>
                <a:stretch>
                  <a:fillRect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CF9BF0A-E686-4A48-9FC3-FDD7AE2F06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7702" y="2604576"/>
            <a:ext cx="5039958" cy="323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46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E4C12BD7-BAB5-5D76-075E-8CF0E25CC389}"/>
              </a:ext>
            </a:extLst>
          </p:cNvPr>
          <p:cNvSpPr/>
          <p:nvPr/>
        </p:nvSpPr>
        <p:spPr>
          <a:xfrm>
            <a:off x="5912427" y="972101"/>
            <a:ext cx="5558124" cy="5038406"/>
          </a:xfrm>
          <a:prstGeom prst="roundRect">
            <a:avLst>
              <a:gd name="adj" fmla="val 7087"/>
            </a:avLst>
          </a:prstGeom>
          <a:solidFill>
            <a:srgbClr val="C4CBFD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624BE0-D3D0-834D-319D-5A3E1687DDE6}"/>
              </a:ext>
            </a:extLst>
          </p:cNvPr>
          <p:cNvSpPr txBox="1"/>
          <p:nvPr/>
        </p:nvSpPr>
        <p:spPr>
          <a:xfrm>
            <a:off x="7481902" y="1044419"/>
            <a:ext cx="2646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High </a:t>
            </a:r>
            <a:r>
              <a:rPr lang="en-US" dirty="0" err="1"/>
              <a:t>pT</a:t>
            </a:r>
            <a:r>
              <a:rPr lang="en-US" dirty="0"/>
              <a:t> (300 – 5000 GeV)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0302B594-1C65-AC51-D2A1-6A419802D93A}"/>
              </a:ext>
            </a:extLst>
          </p:cNvPr>
          <p:cNvSpPr/>
          <p:nvPr/>
        </p:nvSpPr>
        <p:spPr>
          <a:xfrm>
            <a:off x="367270" y="972101"/>
            <a:ext cx="5558124" cy="5038406"/>
          </a:xfrm>
          <a:prstGeom prst="roundRect">
            <a:avLst>
              <a:gd name="adj" fmla="val 70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D0A152-9FCC-7339-5928-1B4B4BE0610A}"/>
              </a:ext>
            </a:extLst>
          </p:cNvPr>
          <p:cNvSpPr txBox="1"/>
          <p:nvPr/>
        </p:nvSpPr>
        <p:spPr>
          <a:xfrm>
            <a:off x="218209" y="72737"/>
            <a:ext cx="5694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GN2 @ 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1FFF0C-03BA-227D-1875-4D79B5298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13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0ECE3A-DD70-0A76-907D-CC4245E9B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DC15-DC06-0F4F-85BE-6D84BA4195C6}" type="datetime1">
              <a:rPr lang="en-GB" smtClean="0"/>
              <a:t>17/10/2024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FF1DA8D-AC1F-A6DC-F286-5FC8CEDBE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2728" y="1413751"/>
            <a:ext cx="5077522" cy="448016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F9004A9-03F7-5D45-761F-305751B0B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559" y="1446143"/>
            <a:ext cx="4919546" cy="433504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FCB5825-7568-19F8-2F0D-6FCCE5F45ED8}"/>
              </a:ext>
            </a:extLst>
          </p:cNvPr>
          <p:cNvSpPr txBox="1"/>
          <p:nvPr/>
        </p:nvSpPr>
        <p:spPr>
          <a:xfrm>
            <a:off x="1815242" y="1076812"/>
            <a:ext cx="2364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Low </a:t>
            </a:r>
            <a:r>
              <a:rPr lang="en-US" dirty="0" err="1"/>
              <a:t>pT</a:t>
            </a:r>
            <a:r>
              <a:rPr lang="en-US" dirty="0"/>
              <a:t> (20 – 300 GeV)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45294F-97FD-773C-F72A-B29CCA83CA01}"/>
              </a:ext>
            </a:extLst>
          </p:cNvPr>
          <p:cNvSpPr txBox="1"/>
          <p:nvPr/>
        </p:nvSpPr>
        <p:spPr>
          <a:xfrm>
            <a:off x="3794025" y="6082825"/>
            <a:ext cx="4717406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Very strong b-tagging performance!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With scenario I better than II (as expected)</a:t>
            </a:r>
          </a:p>
        </p:txBody>
      </p:sp>
      <p:sp>
        <p:nvSpPr>
          <p:cNvPr id="4" name="Arrow: Right 8">
            <a:extLst>
              <a:ext uri="{FF2B5EF4-FFF2-40B4-BE49-F238E27FC236}">
                <a16:creationId xmlns:a16="http://schemas.microsoft.com/office/drawing/2014/main" id="{606B00FB-0B4F-C210-0911-7319E0A0CF55}"/>
              </a:ext>
            </a:extLst>
          </p:cNvPr>
          <p:cNvSpPr/>
          <p:nvPr/>
        </p:nvSpPr>
        <p:spPr>
          <a:xfrm rot="18730503">
            <a:off x="3588764" y="2156946"/>
            <a:ext cx="535862" cy="38515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39F85E-9A31-2AFA-013E-1996C41C837D}"/>
              </a:ext>
            </a:extLst>
          </p:cNvPr>
          <p:cNvSpPr txBox="1"/>
          <p:nvPr/>
        </p:nvSpPr>
        <p:spPr>
          <a:xfrm rot="18613693">
            <a:off x="3161912" y="1953321"/>
            <a:ext cx="83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Better!</a:t>
            </a:r>
          </a:p>
        </p:txBody>
      </p:sp>
    </p:spTree>
    <p:extLst>
      <p:ext uri="{BB962C8B-B14F-4D97-AF65-F5344CB8AC3E}">
        <p14:creationId xmlns:p14="http://schemas.microsoft.com/office/powerpoint/2010/main" val="3616371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33F4B25-81C5-10C5-179D-8A5CE88CC0B4}"/>
              </a:ext>
            </a:extLst>
          </p:cNvPr>
          <p:cNvSpPr/>
          <p:nvPr/>
        </p:nvSpPr>
        <p:spPr>
          <a:xfrm>
            <a:off x="5891294" y="972101"/>
            <a:ext cx="5849742" cy="5440131"/>
          </a:xfrm>
          <a:prstGeom prst="roundRect">
            <a:avLst>
              <a:gd name="adj" fmla="val 7087"/>
            </a:avLst>
          </a:prstGeom>
          <a:solidFill>
            <a:srgbClr val="C4CBFD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7505BF-79D5-923A-C4E5-617E6B8E96D7}"/>
              </a:ext>
            </a:extLst>
          </p:cNvPr>
          <p:cNvSpPr txBox="1"/>
          <p:nvPr/>
        </p:nvSpPr>
        <p:spPr>
          <a:xfrm>
            <a:off x="7346889" y="1044420"/>
            <a:ext cx="2646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High </a:t>
            </a:r>
            <a:r>
              <a:rPr lang="en-US" dirty="0" err="1"/>
              <a:t>pT</a:t>
            </a:r>
            <a:r>
              <a:rPr lang="en-US" dirty="0"/>
              <a:t> (300 – 5000 GeV)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B42FBA7-B7A1-47B8-10D8-69358F892D52}"/>
              </a:ext>
            </a:extLst>
          </p:cNvPr>
          <p:cNvSpPr/>
          <p:nvPr/>
        </p:nvSpPr>
        <p:spPr>
          <a:xfrm>
            <a:off x="333170" y="972100"/>
            <a:ext cx="5558124" cy="5440132"/>
          </a:xfrm>
          <a:prstGeom prst="roundRect">
            <a:avLst>
              <a:gd name="adj" fmla="val 70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3335B1-033F-444B-B516-4A1516C4D7F0}"/>
              </a:ext>
            </a:extLst>
          </p:cNvPr>
          <p:cNvSpPr txBox="1"/>
          <p:nvPr/>
        </p:nvSpPr>
        <p:spPr>
          <a:xfrm>
            <a:off x="1930203" y="1076811"/>
            <a:ext cx="2364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Low </a:t>
            </a:r>
            <a:r>
              <a:rPr lang="en-US" dirty="0" err="1"/>
              <a:t>pT</a:t>
            </a:r>
            <a:r>
              <a:rPr lang="en-US" dirty="0"/>
              <a:t> (20 – 300 GeV)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18FD34-FA00-CCFF-0792-5B44BBD7C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14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CAFAC5-5B38-7E19-1989-AD715BFE6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82EB7-AAB5-1A4C-9D3E-1674E6E50C01}" type="datetime1">
              <a:rPr lang="en-GB" smtClean="0"/>
              <a:t>17/10/2024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F5BE47-EDDA-136D-56C6-9AF0F2BAB9F0}"/>
              </a:ext>
            </a:extLst>
          </p:cNvPr>
          <p:cNvSpPr txBox="1"/>
          <p:nvPr/>
        </p:nvSpPr>
        <p:spPr>
          <a:xfrm>
            <a:off x="218209" y="72737"/>
            <a:ext cx="8399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GN2 @ 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profiling performance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075D5D-9DDE-45BB-00EB-B1840D770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77" y="1458522"/>
            <a:ext cx="5056909" cy="39409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868644-9365-E900-DF26-D9C3F6195F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1693" y="1368689"/>
            <a:ext cx="5228943" cy="4075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6A1C3E-B7FF-62B0-A7E4-C7BFF656E819}"/>
              </a:ext>
            </a:extLst>
          </p:cNvPr>
          <p:cNvSpPr txBox="1"/>
          <p:nvPr/>
        </p:nvSpPr>
        <p:spPr>
          <a:xfrm>
            <a:off x="1330691" y="5444189"/>
            <a:ext cx="3736905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1% light jet mis-tagging rate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Reaches b-tagging efficiencies &gt; 95% for moderate </a:t>
            </a:r>
            <a:r>
              <a:rPr lang="en-US" dirty="0" err="1">
                <a:solidFill>
                  <a:schemeClr val="bg1"/>
                </a:solidFill>
              </a:rPr>
              <a:t>pT</a:t>
            </a:r>
            <a:r>
              <a:rPr lang="en-US" dirty="0">
                <a:solidFill>
                  <a:schemeClr val="bg1"/>
                </a:solidFill>
              </a:rPr>
              <a:t> range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F2898D-068F-0C67-DC15-BE5A6DE3C6CE}"/>
              </a:ext>
            </a:extLst>
          </p:cNvPr>
          <p:cNvSpPr txBox="1"/>
          <p:nvPr/>
        </p:nvSpPr>
        <p:spPr>
          <a:xfrm>
            <a:off x="7395771" y="5466545"/>
            <a:ext cx="3064074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1% light jet mis-tagging rate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&gt; 70% b-tagging efficiency for jets in TeV </a:t>
            </a:r>
            <a:r>
              <a:rPr lang="en-US" dirty="0" err="1">
                <a:solidFill>
                  <a:schemeClr val="bg1"/>
                </a:solidFill>
              </a:rPr>
              <a:t>pT</a:t>
            </a:r>
            <a:r>
              <a:rPr lang="en-US" dirty="0">
                <a:solidFill>
                  <a:schemeClr val="bg1"/>
                </a:solidFill>
              </a:rPr>
              <a:t> range</a:t>
            </a:r>
          </a:p>
        </p:txBody>
      </p:sp>
    </p:spTree>
    <p:extLst>
      <p:ext uri="{BB962C8B-B14F-4D97-AF65-F5344CB8AC3E}">
        <p14:creationId xmlns:p14="http://schemas.microsoft.com/office/powerpoint/2010/main" val="863880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67E13-D487-D741-DDDD-3E4816626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DF1EA05-8CCD-2BD7-D300-C856C07B67D8}"/>
              </a:ext>
            </a:extLst>
          </p:cNvPr>
          <p:cNvSpPr/>
          <p:nvPr/>
        </p:nvSpPr>
        <p:spPr>
          <a:xfrm>
            <a:off x="6026307" y="972101"/>
            <a:ext cx="5558124" cy="4572634"/>
          </a:xfrm>
          <a:prstGeom prst="roundRect">
            <a:avLst>
              <a:gd name="adj" fmla="val 7087"/>
            </a:avLst>
          </a:prstGeom>
          <a:solidFill>
            <a:srgbClr val="C4CBFD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31C10F-414A-7BDB-973A-484DF26F9CD4}"/>
              </a:ext>
            </a:extLst>
          </p:cNvPr>
          <p:cNvSpPr txBox="1"/>
          <p:nvPr/>
        </p:nvSpPr>
        <p:spPr>
          <a:xfrm>
            <a:off x="7481902" y="1044419"/>
            <a:ext cx="2646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High </a:t>
            </a:r>
            <a:r>
              <a:rPr lang="en-US" dirty="0" err="1"/>
              <a:t>pT</a:t>
            </a:r>
            <a:r>
              <a:rPr lang="en-US" dirty="0"/>
              <a:t> (300 – 5000 GeV)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40146FF-5844-D89F-315B-AE668D087127}"/>
              </a:ext>
            </a:extLst>
          </p:cNvPr>
          <p:cNvSpPr/>
          <p:nvPr/>
        </p:nvSpPr>
        <p:spPr>
          <a:xfrm>
            <a:off x="477981" y="972101"/>
            <a:ext cx="5558124" cy="4572633"/>
          </a:xfrm>
          <a:prstGeom prst="roundRect">
            <a:avLst>
              <a:gd name="adj" fmla="val 70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CAB6EF-AE87-AC18-63B1-70456926B1BC}"/>
              </a:ext>
            </a:extLst>
          </p:cNvPr>
          <p:cNvSpPr txBox="1"/>
          <p:nvPr/>
        </p:nvSpPr>
        <p:spPr>
          <a:xfrm>
            <a:off x="2075014" y="1076812"/>
            <a:ext cx="2364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Low </a:t>
            </a:r>
            <a:r>
              <a:rPr lang="en-US" dirty="0" err="1"/>
              <a:t>pT</a:t>
            </a:r>
            <a:r>
              <a:rPr lang="en-US" dirty="0"/>
              <a:t> (20 – 300 GeV)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1B36A2-DE2E-DF82-01EB-AA20356B6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BE2218-9C49-4141-2336-10F3FD308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4D1EB0-CFA5-CAAA-6309-765B4E3F5B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8"/>
          <a:stretch/>
        </p:blipFill>
        <p:spPr>
          <a:xfrm>
            <a:off x="756819" y="1460632"/>
            <a:ext cx="5088810" cy="39367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CADE78-DEF7-F3F7-F8F4-7E878795BA44}"/>
              </a:ext>
            </a:extLst>
          </p:cNvPr>
          <p:cNvSpPr txBox="1"/>
          <p:nvPr/>
        </p:nvSpPr>
        <p:spPr>
          <a:xfrm>
            <a:off x="218209" y="72737"/>
            <a:ext cx="8399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GN2 @ 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profiling performance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B20354-6343-01E0-2826-FB8DAE591770}"/>
                  </a:ext>
                </a:extLst>
              </p:cNvPr>
              <p:cNvSpPr txBox="1"/>
              <p:nvPr/>
            </p:nvSpPr>
            <p:spPr>
              <a:xfrm>
                <a:off x="3787982" y="5781188"/>
                <a:ext cx="5459431" cy="36933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err="1">
                    <a:solidFill>
                      <a:schemeClr val="bg1"/>
                    </a:solidFill>
                  </a:rPr>
                  <a:t>Flavour</a:t>
                </a:r>
                <a:r>
                  <a:rPr lang="en-US" dirty="0">
                    <a:solidFill>
                      <a:schemeClr val="bg1"/>
                    </a:solidFill>
                  </a:rPr>
                  <a:t> tagging performance maintained up to |</a:t>
                </a:r>
                <a:r>
                  <a:rPr lang="en-US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| &lt; 5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B20354-6343-01E0-2826-FB8DAE591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982" y="5781188"/>
                <a:ext cx="5459431" cy="369332"/>
              </a:xfrm>
              <a:prstGeom prst="rect">
                <a:avLst/>
              </a:prstGeom>
              <a:blipFill>
                <a:blip r:embed="rId3"/>
                <a:stretch>
                  <a:fillRect t="-3226" r="-231" b="-25806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BEF58009-8509-7016-944D-438214A5EA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4943" y="1446144"/>
            <a:ext cx="5079012" cy="396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0206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D455AE-3B3C-673D-A19C-B7CEDB52D5E0}"/>
              </a:ext>
            </a:extLst>
          </p:cNvPr>
          <p:cNvSpPr txBox="1"/>
          <p:nvPr/>
        </p:nvSpPr>
        <p:spPr>
          <a:xfrm>
            <a:off x="0" y="947824"/>
            <a:ext cx="1217699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Workflow established to study </a:t>
            </a:r>
            <a:r>
              <a:rPr lang="en-US" sz="2800" dirty="0" err="1"/>
              <a:t>flavour</a:t>
            </a:r>
            <a:r>
              <a:rPr lang="en-US" sz="2800" dirty="0"/>
              <a:t>-tagging performance at FCC-</a:t>
            </a:r>
            <a:r>
              <a:rPr lang="en-US" sz="2800" dirty="0" err="1"/>
              <a:t>hh</a:t>
            </a:r>
            <a:endParaRPr lang="en-US" sz="28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Studied performance with different detector scenarios (I/II)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Provided </a:t>
            </a:r>
            <a:r>
              <a:rPr lang="en-US" sz="2800" dirty="0" err="1"/>
              <a:t>parameterisations</a:t>
            </a:r>
            <a:r>
              <a:rPr lang="en-US" sz="2800" dirty="0"/>
              <a:t> of b-tagging performance:</a:t>
            </a:r>
          </a:p>
          <a:p>
            <a:pPr lvl="1"/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Interesting study: Adding pile-up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FEB305-2174-FDCE-8961-06C2869CF536}"/>
              </a:ext>
            </a:extLst>
          </p:cNvPr>
          <p:cNvSpPr txBox="1"/>
          <p:nvPr/>
        </p:nvSpPr>
        <p:spPr>
          <a:xfrm>
            <a:off x="450010" y="3034110"/>
            <a:ext cx="3736905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1% light jet mis-tagging rate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Obtain b-tagging efficiency &gt; 95% for moderate </a:t>
            </a:r>
            <a:r>
              <a:rPr lang="en-US" dirty="0" err="1">
                <a:solidFill>
                  <a:schemeClr val="bg1"/>
                </a:solidFill>
              </a:rPr>
              <a:t>pT</a:t>
            </a:r>
            <a:r>
              <a:rPr lang="en-US" dirty="0">
                <a:solidFill>
                  <a:schemeClr val="bg1"/>
                </a:solidFill>
              </a:rPr>
              <a:t> jets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B09139-83E1-E56D-56B7-9C7EA706B5A2}"/>
              </a:ext>
            </a:extLst>
          </p:cNvPr>
          <p:cNvSpPr txBox="1"/>
          <p:nvPr/>
        </p:nvSpPr>
        <p:spPr>
          <a:xfrm>
            <a:off x="218209" y="72737"/>
            <a:ext cx="5694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464A9-3F82-3BA0-B1DF-86C1165E6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16</a:t>
            </a:fld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C1618C-84C6-69D2-706C-4418EF461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A5255-2B33-E447-8B9C-4F4E180FC972}" type="datetime1">
              <a:rPr lang="en-GB" smtClean="0"/>
              <a:t>17/10/2024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C91043-8034-399C-1412-0DD1B592C955}"/>
              </a:ext>
            </a:extLst>
          </p:cNvPr>
          <p:cNvSpPr txBox="1"/>
          <p:nvPr/>
        </p:nvSpPr>
        <p:spPr>
          <a:xfrm>
            <a:off x="4443103" y="3034110"/>
            <a:ext cx="3305794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1% light jet mis-tagging rate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Maintain b-tagging efficiency &gt; 70% for jets in TeV </a:t>
            </a:r>
            <a:r>
              <a:rPr lang="en-US" dirty="0" err="1">
                <a:solidFill>
                  <a:schemeClr val="bg1"/>
                </a:solidFill>
              </a:rPr>
              <a:t>pT</a:t>
            </a:r>
            <a:r>
              <a:rPr lang="en-US" dirty="0">
                <a:solidFill>
                  <a:schemeClr val="bg1"/>
                </a:solidFill>
              </a:rPr>
              <a:t> range</a:t>
            </a:r>
          </a:p>
        </p:txBody>
      </p:sp>
      <p:pic>
        <p:nvPicPr>
          <p:cNvPr id="9" name="Graphic 8" descr="Badge 1 with solid fill">
            <a:extLst>
              <a:ext uri="{FF2B5EF4-FFF2-40B4-BE49-F238E27FC236}">
                <a16:creationId xmlns:a16="http://schemas.microsoft.com/office/drawing/2014/main" id="{5290B364-794C-6896-C4A7-510B43D76F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5954" y="2738162"/>
            <a:ext cx="479263" cy="4792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99A841-F5BA-C92C-A002-5793400002B4}"/>
                  </a:ext>
                </a:extLst>
              </p:cNvPr>
              <p:cNvSpPr txBox="1"/>
              <p:nvPr/>
            </p:nvSpPr>
            <p:spPr>
              <a:xfrm>
                <a:off x="8077995" y="3130379"/>
                <a:ext cx="3619391" cy="36933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Maintain performance up to |</a:t>
                </a:r>
                <a:r>
                  <a:rPr lang="en-US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| &lt; 5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99A841-F5BA-C92C-A002-5793400002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7995" y="3130379"/>
                <a:ext cx="3619391" cy="369332"/>
              </a:xfrm>
              <a:prstGeom prst="rect">
                <a:avLst/>
              </a:prstGeom>
              <a:blipFill>
                <a:blip r:embed="rId5"/>
                <a:stretch>
                  <a:fillRect l="-697" t="-6667" r="-2091" b="-26667"/>
                </a:stretch>
              </a:blipFill>
              <a:ln>
                <a:solidFill>
                  <a:schemeClr val="accent6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Graphic 17" descr="Badge 3 with solid fill">
            <a:extLst>
              <a:ext uri="{FF2B5EF4-FFF2-40B4-BE49-F238E27FC236}">
                <a16:creationId xmlns:a16="http://schemas.microsoft.com/office/drawing/2014/main" id="{8D1D8287-7FF1-8569-7E3E-792D2B439E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68018" y="2776369"/>
            <a:ext cx="479264" cy="479264"/>
          </a:xfrm>
          <a:prstGeom prst="rect">
            <a:avLst/>
          </a:prstGeom>
        </p:spPr>
      </p:pic>
      <p:pic>
        <p:nvPicPr>
          <p:cNvPr id="16" name="Graphic 15" descr="Badge with solid fill">
            <a:extLst>
              <a:ext uri="{FF2B5EF4-FFF2-40B4-BE49-F238E27FC236}">
                <a16:creationId xmlns:a16="http://schemas.microsoft.com/office/drawing/2014/main" id="{42BA13F7-ADA5-E598-B1C0-891C46E9A8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46110" y="2736168"/>
            <a:ext cx="479264" cy="47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794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7F8916-1283-27B7-5B0F-1F374AF29486}"/>
              </a:ext>
            </a:extLst>
          </p:cNvPr>
          <p:cNvSpPr txBox="1"/>
          <p:nvPr/>
        </p:nvSpPr>
        <p:spPr>
          <a:xfrm>
            <a:off x="2899954" y="2534194"/>
            <a:ext cx="6361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Backup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BC61AB-94FF-41FB-13CF-A3F5C132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17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6053D-D247-20D7-FBE9-E46079848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4CAB2-C693-7942-89EB-F8DCEBD155A0}" type="datetime1">
              <a:rPr lang="en-GB" smtClean="0"/>
              <a:t>17/10/2024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211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BE4A6-C19C-7C0F-B8BF-79092FE31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F12C03-CB7F-D3E1-D5C2-63F575419788}"/>
              </a:ext>
            </a:extLst>
          </p:cNvPr>
          <p:cNvSpPr txBox="1"/>
          <p:nvPr/>
        </p:nvSpPr>
        <p:spPr>
          <a:xfrm>
            <a:off x="218209" y="72737"/>
            <a:ext cx="5694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IDEA detector</a:t>
            </a:r>
          </a:p>
        </p:txBody>
      </p:sp>
      <p:pic>
        <p:nvPicPr>
          <p:cNvPr id="3" name="Picture 2" descr="Diagram of a calorimeter with text&#10;&#10;Description automatically generated">
            <a:extLst>
              <a:ext uri="{FF2B5EF4-FFF2-40B4-BE49-F238E27FC236}">
                <a16:creationId xmlns:a16="http://schemas.microsoft.com/office/drawing/2014/main" id="{DABBAB9C-0F19-DEC6-2E8B-A5D111837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1672" y="1053377"/>
            <a:ext cx="8272059" cy="535885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2C03B-DDC2-8387-A0A2-D572F467E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18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B9026B-8FB0-08EE-7151-5A5FF5A11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E0BA-5B1E-854D-A95B-7DF58476E51D}" type="datetime1">
              <a:rPr lang="en-GB" smtClean="0"/>
              <a:t>17/10/2024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6511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F04D41-C695-8061-4D43-C015BC5061A7}"/>
              </a:ext>
            </a:extLst>
          </p:cNvPr>
          <p:cNvSpPr txBox="1"/>
          <p:nvPr/>
        </p:nvSpPr>
        <p:spPr>
          <a:xfrm>
            <a:off x="218209" y="72737"/>
            <a:ext cx="5694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tracking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E0454-1DC0-8327-6F4D-DD469D3FE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19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19C81B-A628-2DC1-2010-731DC695F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8E0BA-5B1E-854D-A95B-7DF58476E51D}" type="datetime1">
              <a:rPr lang="en-GB" smtClean="0"/>
              <a:t>17/10/2024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570A09-8273-E311-696B-C84316E5F1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137" y="1585424"/>
            <a:ext cx="9634580" cy="368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003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DD8C49-E615-1B32-4FA8-1115CFAAA75D}"/>
              </a:ext>
            </a:extLst>
          </p:cNvPr>
          <p:cNvSpPr txBox="1"/>
          <p:nvPr/>
        </p:nvSpPr>
        <p:spPr>
          <a:xfrm>
            <a:off x="218209" y="72737"/>
            <a:ext cx="656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A0D64-B054-034E-EEFE-D586A26AEE2C}"/>
              </a:ext>
            </a:extLst>
          </p:cNvPr>
          <p:cNvSpPr txBox="1">
            <a:spLocks/>
          </p:cNvSpPr>
          <p:nvPr/>
        </p:nvSpPr>
        <p:spPr>
          <a:xfrm>
            <a:off x="398487" y="1035696"/>
            <a:ext cx="10515600" cy="51155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dirty="0" err="1">
                <a:solidFill>
                  <a:schemeClr val="tx1"/>
                </a:solidFill>
              </a:rPr>
              <a:t>Flavour</a:t>
            </a:r>
            <a:r>
              <a:rPr lang="en-US" dirty="0">
                <a:solidFill>
                  <a:schemeClr val="tx1"/>
                </a:solidFill>
              </a:rPr>
              <a:t> tagging</a:t>
            </a:r>
          </a:p>
          <a:p>
            <a:pPr lvl="1"/>
            <a:r>
              <a:rPr lang="en-US" dirty="0"/>
              <a:t>Motivation</a:t>
            </a:r>
          </a:p>
          <a:p>
            <a:pPr lvl="1"/>
            <a:r>
              <a:rPr lang="en-US" dirty="0"/>
              <a:t>Transformer based model (first attempt @ FCC-</a:t>
            </a:r>
            <a:r>
              <a:rPr lang="en-US" dirty="0" err="1"/>
              <a:t>hh</a:t>
            </a:r>
            <a:r>
              <a:rPr lang="en-US" dirty="0"/>
              <a:t>)</a:t>
            </a:r>
          </a:p>
          <a:p>
            <a:r>
              <a:rPr lang="en-US" dirty="0"/>
              <a:t>Validating workflow with FCC-</a:t>
            </a:r>
            <a:r>
              <a:rPr lang="en-US" dirty="0" err="1"/>
              <a:t>ee</a:t>
            </a:r>
            <a:endParaRPr lang="en-US" dirty="0"/>
          </a:p>
          <a:p>
            <a:r>
              <a:rPr lang="en-US" dirty="0"/>
              <a:t>Data simulation</a:t>
            </a:r>
          </a:p>
          <a:p>
            <a:pPr lvl="1"/>
            <a:r>
              <a:rPr lang="en-US" dirty="0"/>
              <a:t>Fast detector simulation (</a:t>
            </a:r>
            <a:r>
              <a:rPr lang="en-US" dirty="0" err="1"/>
              <a:t>Delphes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Input variables</a:t>
            </a:r>
          </a:p>
          <a:p>
            <a:r>
              <a:rPr lang="en-US" dirty="0"/>
              <a:t>Performance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3024E-0CC1-E1B3-FB0F-C415C99BA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1B96487-BC4A-4E38-5299-AFAE36BEA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6EC6-F841-0041-B3FE-F9F90D55DE58}" type="datetime1">
              <a:rPr lang="en-GB" smtClean="0"/>
              <a:t>17/10/2024</a:t>
            </a:fld>
            <a:endParaRPr lang="en-US" dirty="0"/>
          </a:p>
        </p:txBody>
      </p:sp>
      <p:pic>
        <p:nvPicPr>
          <p:cNvPr id="4" name="Grafik 9">
            <a:extLst>
              <a:ext uri="{FF2B5EF4-FFF2-40B4-BE49-F238E27FC236}">
                <a16:creationId xmlns:a16="http://schemas.microsoft.com/office/drawing/2014/main" id="{40F07764-9C73-09A5-CDEF-9808154CA0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79731" y="855191"/>
            <a:ext cx="5155941" cy="515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244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9F372D-40CD-6846-294E-4F9CB3D23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4832AF-B953-431C-4491-984C97EAB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CCF972-588D-C2DD-2331-65259483E7C6}"/>
              </a:ext>
            </a:extLst>
          </p:cNvPr>
          <p:cNvSpPr txBox="1"/>
          <p:nvPr/>
        </p:nvSpPr>
        <p:spPr>
          <a:xfrm>
            <a:off x="218208" y="72737"/>
            <a:ext cx="6985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GN2 @ 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(c-tagging)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04FD4F-15D5-5090-CB0B-C69AA50D1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306" y="1282536"/>
            <a:ext cx="5226744" cy="46118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5188CB-1BE9-D5E2-FCB8-05BAA83A0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43" y="1854141"/>
            <a:ext cx="4899561" cy="314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651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204BB9-25C6-7BC1-1485-41C116073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FB0FE8-E071-8F9D-2585-B5CD4903A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EEC3CB-2699-2417-A998-5F3DF22BA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489" y="4316359"/>
            <a:ext cx="6949277" cy="1747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094F5E-8CE4-62E2-E424-611B259AD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102" y="793664"/>
            <a:ext cx="6776143" cy="32390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640A64-31E0-8BF7-B986-044C7CD9F6E2}"/>
              </a:ext>
            </a:extLst>
          </p:cNvPr>
          <p:cNvSpPr txBox="1"/>
          <p:nvPr/>
        </p:nvSpPr>
        <p:spPr>
          <a:xfrm>
            <a:off x="218209" y="72737"/>
            <a:ext cx="5694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 vs 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en-US" sz="36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layer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E75AAF-9D98-77AE-0DAB-170997DDC1F4}"/>
              </a:ext>
            </a:extLst>
          </p:cNvPr>
          <p:cNvSpPr txBox="1"/>
          <p:nvPr/>
        </p:nvSpPr>
        <p:spPr>
          <a:xfrm>
            <a:off x="417689" y="1546578"/>
            <a:ext cx="436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IDEA detector silicon pixel pitch size: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20um x 20um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Resolution of 3um x 3um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EFF7F8-3D91-ED0A-0834-95BD81D9EF99}"/>
              </a:ext>
            </a:extLst>
          </p:cNvPr>
          <p:cNvSpPr txBox="1"/>
          <p:nvPr/>
        </p:nvSpPr>
        <p:spPr>
          <a:xfrm>
            <a:off x="517302" y="4622320"/>
            <a:ext cx="436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FCChh</a:t>
            </a:r>
            <a:r>
              <a:rPr lang="en-US" dirty="0"/>
              <a:t> detector silicon pixel pitch size: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25um x 50um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Resolution of 7um x 14 um</a:t>
            </a:r>
          </a:p>
        </p:txBody>
      </p:sp>
    </p:spTree>
    <p:extLst>
      <p:ext uri="{BB962C8B-B14F-4D97-AF65-F5344CB8AC3E}">
        <p14:creationId xmlns:p14="http://schemas.microsoft.com/office/powerpoint/2010/main" val="27016202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CA6FC-F768-4BE8-844F-FB445DB0A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57E63D-6543-3F98-2F8B-207CB2C78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9ABB53-059E-94EB-FA3E-7EBE2E64E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74" y="1619305"/>
            <a:ext cx="6308733" cy="37997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E9C738-2569-77B2-AA9A-21B1CFD45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840" y="1438953"/>
            <a:ext cx="5321300" cy="4330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EB5FDB-F6A6-FF65-53B0-B5E280B7194A}"/>
              </a:ext>
            </a:extLst>
          </p:cNvPr>
          <p:cNvSpPr txBox="1"/>
          <p:nvPr/>
        </p:nvSpPr>
        <p:spPr>
          <a:xfrm>
            <a:off x="218209" y="72737"/>
            <a:ext cx="5694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 vs 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en-US" sz="36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layer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9F4DCF-51BF-81C2-8414-DC09C73ECB5B}"/>
              </a:ext>
            </a:extLst>
          </p:cNvPr>
          <p:cNvSpPr txBox="1"/>
          <p:nvPr/>
        </p:nvSpPr>
        <p:spPr>
          <a:xfrm>
            <a:off x="440267" y="1004711"/>
            <a:ext cx="6524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Inner layer of IDEA assumed to be closer to collision point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8DA86F-D617-E61F-32FD-79723E1DC2BE}"/>
              </a:ext>
            </a:extLst>
          </p:cNvPr>
          <p:cNvSpPr txBox="1"/>
          <p:nvPr/>
        </p:nvSpPr>
        <p:spPr>
          <a:xfrm>
            <a:off x="1862666" y="5808784"/>
            <a:ext cx="2190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IDEA detector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556327-E683-FDE8-3C42-BCDF6CFEA799}"/>
              </a:ext>
            </a:extLst>
          </p:cNvPr>
          <p:cNvSpPr txBox="1"/>
          <p:nvPr/>
        </p:nvSpPr>
        <p:spPr>
          <a:xfrm>
            <a:off x="8257822" y="5904089"/>
            <a:ext cx="2190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FCC detector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F7092A1-45CF-FC7A-A182-F61D2F1CB036}"/>
              </a:ext>
            </a:extLst>
          </p:cNvPr>
          <p:cNvSpPr/>
          <p:nvPr/>
        </p:nvSpPr>
        <p:spPr>
          <a:xfrm>
            <a:off x="326860" y="2325511"/>
            <a:ext cx="5803007" cy="349956"/>
          </a:xfrm>
          <a:prstGeom prst="round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6C20F1E-0011-C013-1CA7-3CCF97052C8B}"/>
              </a:ext>
            </a:extLst>
          </p:cNvPr>
          <p:cNvSpPr/>
          <p:nvPr/>
        </p:nvSpPr>
        <p:spPr>
          <a:xfrm>
            <a:off x="6635593" y="1862666"/>
            <a:ext cx="2282629" cy="462845"/>
          </a:xfrm>
          <a:prstGeom prst="round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216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0B4C119-35C2-A13B-B648-1EF6CBC82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77" y="1743995"/>
            <a:ext cx="8720804" cy="308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759297C-D5CC-6881-12C2-6DF85AB2CA6C}"/>
              </a:ext>
            </a:extLst>
          </p:cNvPr>
          <p:cNvSpPr txBox="1"/>
          <p:nvPr/>
        </p:nvSpPr>
        <p:spPr>
          <a:xfrm>
            <a:off x="4674268" y="4928756"/>
            <a:ext cx="6100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FF"/>
                </a:solidFill>
                <a:effectLst/>
                <a:latin typeface="Calibri" panose="020F0502020204030204" pitchFamily="34" charset="0"/>
              </a:rPr>
              <a:t>[</a:t>
            </a:r>
            <a:r>
              <a:rPr lang="en-GB" sz="1800" dirty="0">
                <a:solidFill>
                  <a:srgbClr val="0000FF"/>
                </a:solidFill>
                <a:effectLst/>
                <a:latin typeface="Calibri" panose="020F0502020204030204" pitchFamily="34" charset="0"/>
                <a:hlinkClick r:id="rId3"/>
              </a:rPr>
              <a:t>FTAG-2023-01</a:t>
            </a:r>
            <a:r>
              <a:rPr lang="en-GB" sz="1800" dirty="0">
                <a:solidFill>
                  <a:srgbClr val="0000FF"/>
                </a:solidFill>
                <a:effectLst/>
                <a:latin typeface="Calibri" panose="020F0502020204030204" pitchFamily="34" charset="0"/>
              </a:rPr>
              <a:t>] </a:t>
            </a:r>
            <a:endParaRPr lang="en-GB" dirty="0">
              <a:effectLst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26D8BB-0497-B3B9-9197-CA74C55C4DDA}"/>
              </a:ext>
            </a:extLst>
          </p:cNvPr>
          <p:cNvSpPr txBox="1"/>
          <p:nvPr/>
        </p:nvSpPr>
        <p:spPr>
          <a:xfrm>
            <a:off x="218209" y="72737"/>
            <a:ext cx="5694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GN2 architecture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364879-CCCF-0640-B22C-D2938FBD2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23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194FF3-2929-4432-E5D1-16E26A3A9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A8AF2-2AE5-5C49-BCF3-A0DF265B1801}" type="datetime1">
              <a:rPr lang="en-GB" smtClean="0"/>
              <a:t>17/10/2024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0677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7D4963D-5135-81F4-6010-5A605CFB0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17" y="871945"/>
            <a:ext cx="5270423" cy="539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42D137-0673-0480-5AA6-C16F629AED14}"/>
              </a:ext>
            </a:extLst>
          </p:cNvPr>
          <p:cNvSpPr txBox="1"/>
          <p:nvPr/>
        </p:nvSpPr>
        <p:spPr>
          <a:xfrm>
            <a:off x="37122" y="80643"/>
            <a:ext cx="7389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GN2 @ ATLAS vs 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2FE95F-D19A-D1A5-741B-F4DCAAAEB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24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ABB2A-0297-3F42-9BD3-22CE477F5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C453-861A-D94C-AE0E-C39D6F554048}" type="datetime1">
              <a:rPr lang="en-GB" smtClean="0"/>
              <a:t>17/10/2024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4DF52D-14B0-EC1C-8B7C-A767F4E56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5220" y="1111988"/>
            <a:ext cx="5258836" cy="463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0463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FA7CF5-10F9-0152-B781-EFC2B92A0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D18706-8FEE-AE99-E669-F10019609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0FE7712-57A0-6D7E-0823-FDFEC4727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4" y="1260087"/>
            <a:ext cx="4905376" cy="501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CA6ED1-4EF0-5C9E-F8BB-149D8F4DCDFE}"/>
              </a:ext>
            </a:extLst>
          </p:cNvPr>
          <p:cNvSpPr txBox="1"/>
          <p:nvPr/>
        </p:nvSpPr>
        <p:spPr>
          <a:xfrm>
            <a:off x="37122" y="80643"/>
            <a:ext cx="7389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GN2 @ ATLAS vs 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5BC851-3781-43B4-4313-01FB315832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702" y="1425626"/>
            <a:ext cx="5077522" cy="4480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241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F76003-9BC0-DBC1-2151-53FBC4801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C14103-AEE8-3780-4008-1687B31EE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FA5560-9717-E811-E3BD-70031D849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46" y="2118753"/>
            <a:ext cx="6571471" cy="20653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F34CB7-789A-6095-1AA3-1782CFBF5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652" y="1003609"/>
            <a:ext cx="3270708" cy="26618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A04E53-5D4D-DFBA-60D5-2195A1004E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6862" y="3756582"/>
            <a:ext cx="4220286" cy="10615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7A6F3C-CDE8-23A4-77C2-7922AAFA6E58}"/>
              </a:ext>
            </a:extLst>
          </p:cNvPr>
          <p:cNvSpPr txBox="1"/>
          <p:nvPr/>
        </p:nvSpPr>
        <p:spPr>
          <a:xfrm>
            <a:off x="7688382" y="5061181"/>
            <a:ext cx="436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FCChh</a:t>
            </a:r>
            <a:r>
              <a:rPr lang="en-US" dirty="0"/>
              <a:t> detector silicon pixel pitch size: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25um x 50um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Resolution of 7um x 14 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F27B18-CC40-6934-DC01-5DD8F6D937B1}"/>
              </a:ext>
            </a:extLst>
          </p:cNvPr>
          <p:cNvSpPr txBox="1"/>
          <p:nvPr/>
        </p:nvSpPr>
        <p:spPr>
          <a:xfrm>
            <a:off x="37122" y="80643"/>
            <a:ext cx="7389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GN2 @ ATLAS vs 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3F6885-4608-3E4E-E860-F148C7734D34}"/>
              </a:ext>
            </a:extLst>
          </p:cNvPr>
          <p:cNvSpPr txBox="1"/>
          <p:nvPr/>
        </p:nvSpPr>
        <p:spPr>
          <a:xfrm>
            <a:off x="1547517" y="5060950"/>
            <a:ext cx="436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IBL pitch size: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50um x 250um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Resolution of 10um x 66 um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B42EF34-11F2-DD31-8716-FE2D0D59D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069903"/>
              </p:ext>
            </p:extLst>
          </p:nvPr>
        </p:nvGraphicFramePr>
        <p:xfrm>
          <a:off x="2260602" y="913233"/>
          <a:ext cx="4577520" cy="97113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5840">
                  <a:extLst>
                    <a:ext uri="{9D8B030D-6E8A-4147-A177-3AD203B41FA5}">
                      <a16:colId xmlns:a16="http://schemas.microsoft.com/office/drawing/2014/main" val="1628211922"/>
                    </a:ext>
                  </a:extLst>
                </a:gridCol>
                <a:gridCol w="1525840">
                  <a:extLst>
                    <a:ext uri="{9D8B030D-6E8A-4147-A177-3AD203B41FA5}">
                      <a16:colId xmlns:a16="http://schemas.microsoft.com/office/drawing/2014/main" val="3503643955"/>
                    </a:ext>
                  </a:extLst>
                </a:gridCol>
                <a:gridCol w="1525840">
                  <a:extLst>
                    <a:ext uri="{9D8B030D-6E8A-4147-A177-3AD203B41FA5}">
                      <a16:colId xmlns:a16="http://schemas.microsoft.com/office/drawing/2014/main" val="1069463760"/>
                    </a:ext>
                  </a:extLst>
                </a:gridCol>
              </a:tblGrid>
              <a:tr h="48556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LHC (IBL)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FCC-</a:t>
                      </a:r>
                      <a:r>
                        <a:rPr lang="en-US" dirty="0" err="1"/>
                        <a:t>hh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399383"/>
                  </a:ext>
                </a:extLst>
              </a:tr>
              <a:tr h="485568">
                <a:tc>
                  <a:txBody>
                    <a:bodyPr/>
                    <a:lstStyle/>
                    <a:p>
                      <a:r>
                        <a:rPr lang="en-US" dirty="0"/>
                        <a:t>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r>
                        <a:rPr lang="el-G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dirty="0"/>
                        <a:t>m x 66</a:t>
                      </a:r>
                      <a:r>
                        <a:rPr lang="el-G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  <a:r>
                        <a:rPr lang="el-G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dirty="0"/>
                        <a:t>m x 14</a:t>
                      </a:r>
                      <a:r>
                        <a:rPr lang="el-G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2690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550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DD8C49-E615-1B32-4FA8-1115CFAAA75D}"/>
              </a:ext>
            </a:extLst>
          </p:cNvPr>
          <p:cNvSpPr txBox="1"/>
          <p:nvPr/>
        </p:nvSpPr>
        <p:spPr>
          <a:xfrm>
            <a:off x="218209" y="72737"/>
            <a:ext cx="656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Flavour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tagging (b-tagging)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3A0D64-B054-034E-EEFE-D586A26AEE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9209" y="881828"/>
                <a:ext cx="10515600" cy="511550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Why?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Many signatures of interest contain b-jets</a:t>
                </a:r>
              </a:p>
              <a:p>
                <a:pPr lvl="1"/>
                <a:r>
                  <a:rPr lang="en-US" dirty="0" err="1">
                    <a:solidFill>
                      <a:schemeClr val="tx1"/>
                    </a:solidFill>
                  </a:rPr>
                  <a:t>e.g</a:t>
                </a:r>
                <a:r>
                  <a:rPr lang="en-US" dirty="0">
                    <a:solidFill>
                      <a:schemeClr val="tx1"/>
                    </a:solidFill>
                  </a:rPr>
                  <a:t> Higgs boson decay</a:t>
                </a:r>
              </a:p>
              <a:p>
                <a:r>
                  <a:rPr lang="en-US" sz="2400" dirty="0"/>
                  <a:t>Important in many new physics searches </a:t>
                </a:r>
                <a:endParaRPr lang="en-US" sz="2400" dirty="0">
                  <a:solidFill>
                    <a:schemeClr val="tx1"/>
                  </a:solidFill>
                </a:endParaRP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Also useful for rejecting backgrounds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e.g.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production can be troublesome </a:t>
                </a:r>
                <a14:m>
                  <m:oMath xmlns:m="http://schemas.openxmlformats.org/officeDocument/2006/math">
                    <m:r>
                      <a:rPr lang="en-GB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𝑏𝑊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/>
                  <a:t>How?</a:t>
                </a:r>
              </a:p>
              <a:p>
                <a:r>
                  <a:rPr lang="en-US" sz="2400" dirty="0"/>
                  <a:t>b-hadrons have a relatively long lifetime (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/>
                  <a:t>1.5ps)</a:t>
                </a:r>
              </a:p>
              <a:p>
                <a:r>
                  <a:rPr lang="en-US" sz="2400" dirty="0"/>
                  <a:t>Presence of 1+ displaced vertex within the jet</a:t>
                </a:r>
              </a:p>
              <a:p>
                <a:r>
                  <a:rPr lang="en-US" sz="2400" dirty="0"/>
                  <a:t>Tracks with large impact parameter values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40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3A0D64-B054-034E-EEFE-D586A26AEE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209" y="881828"/>
                <a:ext cx="10515600" cy="5115502"/>
              </a:xfrm>
              <a:prstGeom prst="rect">
                <a:avLst/>
              </a:prstGeom>
              <a:blipFill>
                <a:blip r:embed="rId3"/>
                <a:stretch>
                  <a:fillRect l="-1327" t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>
            <a:extLst>
              <a:ext uri="{FF2B5EF4-FFF2-40B4-BE49-F238E27FC236}">
                <a16:creationId xmlns:a16="http://schemas.microsoft.com/office/drawing/2014/main" id="{A130E9B0-EE42-A866-0EE5-32C33D352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1180" y="3623506"/>
            <a:ext cx="3206241" cy="2451064"/>
          </a:xfrm>
          <a:prstGeom prst="rect">
            <a:avLst/>
          </a:prstGeom>
          <a:solidFill>
            <a:srgbClr val="F09416"/>
          </a:solidFill>
          <a:ln>
            <a:noFill/>
          </a:ln>
          <a:effectLst>
            <a:outerShdw blurRad="165100" dist="1270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7CBA99-62DA-86F2-A88C-1D5604D8AF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3639" y="881828"/>
            <a:ext cx="3297108" cy="270981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3024E-0CC1-E1B3-FB0F-C415C99BA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3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1B96487-BC4A-4E38-5299-AFAE36BEA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D6EC6-F841-0041-B3FE-F9F90D55DE58}" type="datetime1">
              <a:rPr lang="en-GB" smtClean="0"/>
              <a:t>17/10/2024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124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EE2BA4-BFED-B153-6827-F18F08E7B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98D1A3-07DA-E27F-3F35-285AD6ACC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6445B1-1829-CE77-7210-75B81DE27865}"/>
              </a:ext>
            </a:extLst>
          </p:cNvPr>
          <p:cNvSpPr txBox="1"/>
          <p:nvPr/>
        </p:nvSpPr>
        <p:spPr>
          <a:xfrm>
            <a:off x="218209" y="72737"/>
            <a:ext cx="656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Flavour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tagging at 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83C8F04A-198C-B373-FD0A-63D8FEEB331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1079" y="1078700"/>
                <a:ext cx="10515600" cy="5115502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Understand </a:t>
                </a:r>
                <a:r>
                  <a:rPr lang="en-US" dirty="0" err="1"/>
                  <a:t>flavour</a:t>
                </a:r>
                <a:r>
                  <a:rPr lang="en-US" dirty="0"/>
                  <a:t>-tagging performance at FCC-</a:t>
                </a:r>
                <a:r>
                  <a:rPr lang="en-US" dirty="0" err="1"/>
                  <a:t>hh</a:t>
                </a:r>
                <a:endParaRPr lang="en-US" dirty="0"/>
              </a:p>
              <a:p>
                <a:pPr lvl="1"/>
                <a:r>
                  <a:rPr lang="en-US" dirty="0"/>
                  <a:t>Impact of new detector designs and collider conditions</a:t>
                </a:r>
              </a:p>
              <a:p>
                <a:r>
                  <a:rPr lang="en-US" dirty="0"/>
                  <a:t>Study:</a:t>
                </a:r>
              </a:p>
              <a:p>
                <a:pPr lvl="1"/>
                <a:r>
                  <a:rPr lang="en-US" dirty="0"/>
                  <a:t>Performance as a function of </a:t>
                </a:r>
                <a:r>
                  <a:rPr lang="en-US" dirty="0" err="1"/>
                  <a:t>pT</a:t>
                </a:r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Impact on very large pile-up</a:t>
                </a:r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83C8F04A-198C-B373-FD0A-63D8FEEB33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79" y="1078700"/>
                <a:ext cx="10515600" cy="5115502"/>
              </a:xfrm>
              <a:prstGeom prst="rect">
                <a:avLst/>
              </a:prstGeom>
              <a:blipFill>
                <a:blip r:embed="rId2"/>
                <a:stretch>
                  <a:fillRect l="-1086" t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26E48067-1EF9-5E97-EB7F-7D02515A6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8426" y="2517442"/>
            <a:ext cx="3685557" cy="32006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55B4AF-450D-A69B-7913-C9173EE50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917" y="3582494"/>
            <a:ext cx="5412510" cy="228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5B90D3-DD37-72CA-780D-91C09252B014}"/>
              </a:ext>
            </a:extLst>
          </p:cNvPr>
          <p:cNvSpPr txBox="1"/>
          <p:nvPr/>
        </p:nvSpPr>
        <p:spPr>
          <a:xfrm>
            <a:off x="10533678" y="5511146"/>
            <a:ext cx="1258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Ref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783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9DCACE-BCF7-6E8A-39D1-6A95C9FBD98D}"/>
              </a:ext>
            </a:extLst>
          </p:cNvPr>
          <p:cNvSpPr txBox="1"/>
          <p:nvPr/>
        </p:nvSpPr>
        <p:spPr>
          <a:xfrm>
            <a:off x="218209" y="72737"/>
            <a:ext cx="3719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CC5B96-9324-1A95-F47B-C51DF203520B}"/>
              </a:ext>
            </a:extLst>
          </p:cNvPr>
          <p:cNvSpPr txBox="1"/>
          <p:nvPr/>
        </p:nvSpPr>
        <p:spPr>
          <a:xfrm>
            <a:off x="331610" y="982433"/>
            <a:ext cx="11860390" cy="206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Transformer-based architecture (GN2) </a:t>
            </a:r>
            <a:r>
              <a:rPr lang="en-US" sz="1600" dirty="0">
                <a:hlinkClick r:id="rId2"/>
              </a:rPr>
              <a:t>[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77"/>
                <a:hlinkClick r:id="rId2"/>
              </a:rPr>
              <a:t>ATL-PHYS-PUB-2022-027]</a:t>
            </a:r>
            <a:endParaRPr lang="en-US" sz="2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Jet kinematics are concatenated with jet </a:t>
            </a:r>
            <a:r>
              <a:rPr lang="en-GB" sz="2400" b="0" i="0" u="none" strike="noStrike" dirty="0">
                <a:solidFill>
                  <a:srgbClr val="001D35"/>
                </a:solidFill>
                <a:effectLst/>
                <a:latin typeface="Google Sans"/>
              </a:rPr>
              <a:t>constituents</a:t>
            </a:r>
            <a:r>
              <a:rPr lang="en-US" sz="2400" dirty="0"/>
              <a:t> inputs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Predict: Jet </a:t>
            </a:r>
            <a:r>
              <a:rPr lang="en-US" sz="2400" dirty="0" err="1"/>
              <a:t>flavour</a:t>
            </a:r>
            <a:r>
              <a:rPr lang="en-US" sz="2400" dirty="0"/>
              <a:t> classification (primary task), 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	      track truth origin and vertexing (auxiliary task)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3355D2-0AF2-D09D-F3BB-1BCE8EAFF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5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1AE45B-8223-5123-B695-28CA87753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3E9B-A878-C845-A4E8-C68E91737F25}" type="datetime1">
              <a:rPr lang="en-GB" smtClean="0"/>
              <a:t>17/10/2024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2346D1-493A-EA9D-78A4-13CB5A672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7415" y="1413842"/>
            <a:ext cx="3046730" cy="9747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5C4001-3FD6-0BEA-9460-D7541E0CB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907" y="3427919"/>
            <a:ext cx="8718371" cy="25937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E1DE7E-43C4-9F14-5063-51EC6009556C}"/>
              </a:ext>
            </a:extLst>
          </p:cNvPr>
          <p:cNvSpPr txBox="1"/>
          <p:nvPr/>
        </p:nvSpPr>
        <p:spPr>
          <a:xfrm>
            <a:off x="4768426" y="3860800"/>
            <a:ext cx="894080" cy="2616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50" dirty="0"/>
              <a:t>Transformer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4205A2-8AB0-F49F-E61E-E8E43F5428F5}"/>
                  </a:ext>
                </a:extLst>
              </p:cNvPr>
              <p:cNvSpPr txBox="1"/>
              <p:nvPr/>
            </p:nvSpPr>
            <p:spPr>
              <a:xfrm>
                <a:off x="9247413" y="3537635"/>
                <a:ext cx="263424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Output:</a:t>
                </a:r>
              </a:p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dirty="0"/>
                  <a:t>: probability of each classes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C4205A2-8AB0-F49F-E61E-E8E43F5428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7413" y="3537635"/>
                <a:ext cx="2634242" cy="584775"/>
              </a:xfrm>
              <a:prstGeom prst="rect">
                <a:avLst/>
              </a:prstGeom>
              <a:blipFill>
                <a:blip r:embed="rId5"/>
                <a:stretch>
                  <a:fillRect l="-1442" t="-4255" r="-481"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1653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FCA697-D387-70A0-5958-766C9D9EA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CB080F-9399-A09E-5CC3-86BEF565F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BA4A3E-FD96-6750-B9AA-28A9C9B99961}"/>
              </a:ext>
            </a:extLst>
          </p:cNvPr>
          <p:cNvSpPr txBox="1"/>
          <p:nvPr/>
        </p:nvSpPr>
        <p:spPr>
          <a:xfrm>
            <a:off x="218209" y="72737"/>
            <a:ext cx="3719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Workflow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2A17290C-AC56-8D39-927B-70529E90DB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1941783"/>
              </p:ext>
            </p:extLst>
          </p:nvPr>
        </p:nvGraphicFramePr>
        <p:xfrm>
          <a:off x="675919" y="1795346"/>
          <a:ext cx="11163565" cy="2687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2124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1451B3-4A68-F8A8-4C15-CBBCFC0F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7840-DF68-2242-9F3B-183E697ECBF6}" type="datetime1">
              <a:rPr lang="en-GB" smtClean="0"/>
              <a:pPr/>
              <a:t>17/10/2024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BEC95E-0CEA-EA70-9E26-75324D57A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5191EA-6CEF-68B0-6F04-86F3476B74CB}"/>
              </a:ext>
            </a:extLst>
          </p:cNvPr>
          <p:cNvSpPr txBox="1"/>
          <p:nvPr/>
        </p:nvSpPr>
        <p:spPr>
          <a:xfrm>
            <a:off x="218209" y="72737"/>
            <a:ext cx="8399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Validate setup with 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58BD83D-D1B2-5D08-E720-5CFEA7956961}"/>
                  </a:ext>
                </a:extLst>
              </p:cNvPr>
              <p:cNvSpPr txBox="1"/>
              <p:nvPr/>
            </p:nvSpPr>
            <p:spPr>
              <a:xfrm>
                <a:off x="403684" y="875185"/>
                <a:ext cx="10215329" cy="43128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800" dirty="0"/>
                  <a:t>Inspired by Particle-Net </a:t>
                </a:r>
                <a:r>
                  <a:rPr lang="en-US" sz="1600" dirty="0">
                    <a:hlinkClick r:id="rId2"/>
                  </a:rPr>
                  <a:t>[1902.08570]</a:t>
                </a:r>
                <a:r>
                  <a:rPr lang="en-US" sz="1600" dirty="0"/>
                  <a:t> </a:t>
                </a:r>
                <a:r>
                  <a:rPr lang="en-US" sz="2800" dirty="0"/>
                  <a:t>on FCC-</a:t>
                </a:r>
                <a:r>
                  <a:rPr lang="en-US" sz="2800" dirty="0" err="1"/>
                  <a:t>ee</a:t>
                </a:r>
                <a:r>
                  <a:rPr lang="en-US" sz="2800" dirty="0"/>
                  <a:t> </a:t>
                </a:r>
                <a:r>
                  <a:rPr lang="en-US" sz="1600" dirty="0">
                    <a:hlinkClick r:id="rId3"/>
                  </a:rPr>
                  <a:t>[2202.03285]</a:t>
                </a:r>
                <a:endParaRPr lang="en-US" sz="1600" dirty="0"/>
              </a:p>
              <a:p>
                <a:pPr marL="342900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Authors (Michele </a:t>
                </a:r>
                <a:r>
                  <a:rPr lang="en-US" sz="2400" dirty="0" err="1"/>
                  <a:t>Selvaggi</a:t>
                </a:r>
                <a:r>
                  <a:rPr lang="en-US" sz="2400" dirty="0"/>
                  <a:t>) very helpfully provided their samples/code</a:t>
                </a:r>
              </a:p>
              <a:p>
                <a:pPr marL="342900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2400" dirty="0"/>
                  <a:t>Use as benchmark to test setup, code generation and relative performance</a:t>
                </a:r>
              </a:p>
              <a:p>
                <a:endParaRPr lang="en-US" sz="2400" dirty="0"/>
              </a:p>
              <a:p>
                <a:pPr>
                  <a:spcAft>
                    <a:spcPts val="600"/>
                  </a:spcAft>
                </a:pPr>
                <a:r>
                  <a:rPr lang="en-US" sz="2800" dirty="0"/>
                  <a:t>Event generation (</a:t>
                </a:r>
                <a:r>
                  <a:rPr lang="en-US" sz="2800" dirty="0" err="1"/>
                  <a:t>Madgraph</a:t>
                </a:r>
                <a:r>
                  <a:rPr lang="en-US" sz="2800" dirty="0"/>
                  <a:t> + Pythia)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𝑒𝑒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𝑍𝐻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𝜈𝜈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𝑗𝑗</m:t>
                    </m:r>
                  </m:oMath>
                </a14:m>
                <a:r>
                  <a:rPr lang="en-US" sz="2400" dirty="0"/>
                  <a:t>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2400" dirty="0"/>
                  <a:t>240 GeV)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Provided by authors</a:t>
                </a:r>
              </a:p>
              <a:p>
                <a:pPr marL="342900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Focus on identifying jets from Higgs decays (b, c, s, </a:t>
                </a:r>
                <a:r>
                  <a:rPr lang="en-US" sz="2400" dirty="0" err="1"/>
                  <a:t>ud</a:t>
                </a:r>
                <a:r>
                  <a:rPr lang="en-US" sz="2400" dirty="0"/>
                  <a:t>, gluon)</a:t>
                </a:r>
                <a:endParaRPr lang="en-US" sz="1200" dirty="0"/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/>
                  <a:t>10 million jets labelled according to the Higgs decay process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58BD83D-D1B2-5D08-E720-5CFEA79569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684" y="875185"/>
                <a:ext cx="10215329" cy="4312847"/>
              </a:xfrm>
              <a:prstGeom prst="rect">
                <a:avLst/>
              </a:prstGeom>
              <a:blipFill>
                <a:blip r:embed="rId4"/>
                <a:stretch>
                  <a:fillRect l="-1241" t="-1765" b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0325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5976A-E767-8358-F986-3125B57F2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F2E4A55-568C-DDAC-0037-CD7D7BBFC49A}"/>
              </a:ext>
            </a:extLst>
          </p:cNvPr>
          <p:cNvSpPr txBox="1"/>
          <p:nvPr/>
        </p:nvSpPr>
        <p:spPr>
          <a:xfrm>
            <a:off x="218209" y="72737"/>
            <a:ext cx="5694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BC39D8-169B-6623-68A5-E30C29A97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410" y="827693"/>
            <a:ext cx="3606591" cy="27948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FA5E59-7E9D-5A6A-3038-00CA3CBAA5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8070" y="3617353"/>
            <a:ext cx="3606593" cy="27948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E9EC80-4091-0F93-557C-33BA89A84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8072" y="856736"/>
            <a:ext cx="3606591" cy="27948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A79A46-D4E8-58EF-2E72-20C47987F4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5293" y="3597388"/>
            <a:ext cx="3808393" cy="295126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BBD9EA-C47B-DB4B-6E9E-CEBB26EEF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8</a:t>
            </a:fld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1A8F325-D481-A37C-2D6D-3329B09CA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9B2A-0AA1-F345-B3CE-9275B6264265}" type="datetime1">
              <a:rPr lang="en-GB" smtClean="0"/>
              <a:t>17/10/2024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3FAA495-39BB-D26A-0887-BB185CAF1CB3}"/>
                  </a:ext>
                </a:extLst>
              </p:cNvPr>
              <p:cNvSpPr txBox="1"/>
              <p:nvPr/>
            </p:nvSpPr>
            <p:spPr>
              <a:xfrm>
                <a:off x="218209" y="856736"/>
                <a:ext cx="3663702" cy="3968843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lvl="0"/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Discriminant Function constructed to study the discriminant between pairs of flavour </a:t>
                </a:r>
              </a:p>
              <a:p>
                <a:pPr lvl="0"/>
                <a:endParaRPr lang="en-GB" sz="1800" b="0" i="1" dirty="0">
                  <a:latin typeface="Cambria Math" panose="02040503050406030204" pitchFamily="18" charset="0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  <a:p>
                <a:pPr lvl="0"/>
                <a:endParaRPr lang="en-GB" dirty="0"/>
              </a:p>
              <a:p>
                <a:pPr lvl="0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signal flavour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background flavour</a:t>
                </a:r>
              </a:p>
              <a:p>
                <a:endParaRPr lang="en-GB" dirty="0"/>
              </a:p>
              <a:p>
                <a:r>
                  <a:rPr lang="en-US" sz="1800" dirty="0"/>
                  <a:t>Use discriminant values cut to determined whether a jet is tagged or not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3FAA495-39BB-D26A-0887-BB185CAF1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209" y="856736"/>
                <a:ext cx="3663702" cy="3968843"/>
              </a:xfrm>
              <a:prstGeom prst="rect">
                <a:avLst/>
              </a:prstGeom>
              <a:blipFill>
                <a:blip r:embed="rId7"/>
                <a:stretch>
                  <a:fillRect l="-1730" t="-637" r="-20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22C1B36-AE9C-5923-2A42-D5BDBC4EB828}"/>
              </a:ext>
            </a:extLst>
          </p:cNvPr>
          <p:cNvSpPr txBox="1"/>
          <p:nvPr/>
        </p:nvSpPr>
        <p:spPr>
          <a:xfrm>
            <a:off x="218209" y="4657906"/>
            <a:ext cx="3663702" cy="175432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lvl="0"/>
            <a:r>
              <a:rPr lang="en-GB" sz="1800" dirty="0"/>
              <a:t>Results: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/>
              <a:t>Reproduced </a:t>
            </a:r>
            <a:r>
              <a:rPr lang="en-GB" sz="1800" dirty="0" err="1"/>
              <a:t>ParticleNetIDEA</a:t>
            </a:r>
            <a:r>
              <a:rPr lang="en-GB" sz="1800" dirty="0"/>
              <a:t> results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/>
              <a:t>Validated sample generation/evaluation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Similar performance achieved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381390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67F21E-C00D-9E34-B0A6-7CF7859E6289}"/>
              </a:ext>
            </a:extLst>
          </p:cNvPr>
          <p:cNvSpPr txBox="1"/>
          <p:nvPr/>
        </p:nvSpPr>
        <p:spPr>
          <a:xfrm>
            <a:off x="218208" y="72737"/>
            <a:ext cx="8758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3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Delphes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089C03-7EDA-318D-5AE2-667531179746}"/>
              </a:ext>
            </a:extLst>
          </p:cNvPr>
          <p:cNvSpPr txBox="1"/>
          <p:nvPr/>
        </p:nvSpPr>
        <p:spPr>
          <a:xfrm>
            <a:off x="350579" y="871629"/>
            <a:ext cx="11490841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Modified baseline FCC-</a:t>
            </a:r>
            <a:r>
              <a:rPr lang="en-US" sz="1800" dirty="0" err="1"/>
              <a:t>hh</a:t>
            </a:r>
            <a:r>
              <a:rPr lang="en-US" sz="1800" dirty="0"/>
              <a:t> </a:t>
            </a:r>
            <a:r>
              <a:rPr lang="en-US" sz="1800" dirty="0" err="1"/>
              <a:t>Delphes</a:t>
            </a:r>
            <a:r>
              <a:rPr lang="en-US" sz="1800" dirty="0"/>
              <a:t> cards based on conceptual design report (CDR) </a:t>
            </a:r>
            <a:r>
              <a:rPr lang="en-US" sz="1400" dirty="0">
                <a:solidFill>
                  <a:srgbClr val="0070C0"/>
                </a:solidFill>
              </a:rPr>
              <a:t>[</a:t>
            </a:r>
            <a:r>
              <a:rPr lang="en-GB" sz="1400" b="0" i="0" dirty="0">
                <a:solidFill>
                  <a:srgbClr val="0070C0"/>
                </a:solidFill>
                <a:effectLst/>
                <a:latin typeface="PT Sans" panose="020B0503020203020204" pitchFamily="34" charset="77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CERN-2022-002</a:t>
            </a:r>
            <a:r>
              <a:rPr lang="en-GB" sz="1400" b="0" i="0" dirty="0">
                <a:solidFill>
                  <a:srgbClr val="0070C0"/>
                </a:solidFill>
                <a:effectLst/>
                <a:latin typeface="PT Sans" panose="020B0503020203020204" pitchFamily="34" charset="77"/>
              </a:rPr>
              <a:t>]</a:t>
            </a:r>
            <a:endParaRPr lang="en-US" sz="1400" b="0" i="0" dirty="0">
              <a:solidFill>
                <a:srgbClr val="0070C0"/>
              </a:solidFill>
              <a:effectLst/>
              <a:latin typeface="PT Sans" panose="020B0503020203020204" pitchFamily="34" charset="77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  <a:latin typeface="PT Sans" panose="020B0503020203020204" pitchFamily="34" charset="77"/>
              </a:rPr>
              <a:t>DenseTrackFilter</a:t>
            </a:r>
            <a:r>
              <a:rPr lang="en-US" dirty="0">
                <a:solidFill>
                  <a:srgbClr val="000000"/>
                </a:solidFill>
                <a:latin typeface="PT Sans" panose="020B0503020203020204" pitchFamily="34" charset="77"/>
              </a:rPr>
              <a:t> module: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PT Sans" panose="020B0503020203020204" pitchFamily="34" charset="77"/>
              </a:rPr>
              <a:t>Remove overlapping tracks in dense environment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rgbClr val="000000"/>
                </a:solidFill>
                <a:latin typeface="PT Sans" panose="020B0503020203020204" pitchFamily="34" charset="77"/>
              </a:rPr>
              <a:t>TrackCovariance</a:t>
            </a:r>
            <a:r>
              <a:rPr lang="en-US" sz="1800" dirty="0">
                <a:solidFill>
                  <a:srgbClr val="000000"/>
                </a:solidFill>
                <a:latin typeface="PT Sans" panose="020B0503020203020204" pitchFamily="34" charset="77"/>
              </a:rPr>
              <a:t> module: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PT Sans" panose="020B0503020203020204" pitchFamily="34" charset="77"/>
              </a:rPr>
              <a:t>Similar to FCC-</a:t>
            </a:r>
            <a:r>
              <a:rPr lang="en-US" dirty="0" err="1">
                <a:solidFill>
                  <a:srgbClr val="000000"/>
                </a:solidFill>
                <a:latin typeface="PT Sans" panose="020B0503020203020204" pitchFamily="34" charset="77"/>
              </a:rPr>
              <a:t>ee</a:t>
            </a:r>
            <a:r>
              <a:rPr lang="en-US" dirty="0">
                <a:solidFill>
                  <a:srgbClr val="000000"/>
                </a:solidFill>
                <a:latin typeface="PT Sans" panose="020B0503020203020204" pitchFamily="34" charset="77"/>
              </a:rPr>
              <a:t> IDEA detector approach</a:t>
            </a:r>
            <a:endParaRPr lang="en-US" sz="1800" dirty="0">
              <a:solidFill>
                <a:srgbClr val="000000"/>
              </a:solidFill>
              <a:latin typeface="PT Sans" panose="020B0503020203020204" pitchFamily="34" charset="77"/>
            </a:endParaRP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PT Sans" panose="020B0503020203020204" pitchFamily="34" charset="77"/>
              </a:rPr>
              <a:t>Implemented simple description of tracking detector layout (</a:t>
            </a:r>
            <a:r>
              <a:rPr lang="en-US" sz="1800" dirty="0" err="1">
                <a:solidFill>
                  <a:srgbClr val="000000"/>
                </a:solidFill>
                <a:latin typeface="PT Sans" panose="020B0503020203020204" pitchFamily="34" charset="77"/>
              </a:rPr>
              <a:t>tklayout</a:t>
            </a:r>
            <a:r>
              <a:rPr lang="en-US" sz="1800" dirty="0">
                <a:solidFill>
                  <a:srgbClr val="000000"/>
                </a:solidFill>
                <a:latin typeface="PT Sans" panose="020B0503020203020204" pitchFamily="34" charset="77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PT Sans" panose="020B0503020203020204" pitchFamily="34" charset="77"/>
                <a:hlinkClick r:id="rId3"/>
              </a:rPr>
              <a:t>link</a:t>
            </a:r>
            <a:r>
              <a:rPr lang="en-US" sz="1800" dirty="0">
                <a:solidFill>
                  <a:srgbClr val="000000"/>
                </a:solidFill>
                <a:latin typeface="PT Sans" panose="020B0503020203020204" pitchFamily="34" charset="77"/>
              </a:rPr>
              <a:t>)</a:t>
            </a:r>
            <a:endParaRPr lang="en-US" dirty="0">
              <a:solidFill>
                <a:srgbClr val="000000"/>
              </a:solidFill>
              <a:latin typeface="PT Sans" panose="020B0503020203020204" pitchFamily="34" charset="77"/>
            </a:endParaRP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PT Sans" panose="020B0503020203020204" pitchFamily="34" charset="77"/>
              </a:rPr>
              <a:t>Simulate track parameters and covariance matrix</a:t>
            </a:r>
            <a:endParaRPr lang="en-US" sz="1800" dirty="0">
              <a:solidFill>
                <a:srgbClr val="000000"/>
              </a:solidFill>
              <a:latin typeface="PT Sans" panose="020B0503020203020204" pitchFamily="34" charset="77"/>
            </a:endParaRP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PT Sans" panose="020B0503020203020204" pitchFamily="34" charset="77"/>
              </a:rPr>
              <a:t>Validated resolutions agree with predictions from CDR</a:t>
            </a:r>
            <a:endParaRPr lang="en-US" dirty="0">
              <a:solidFill>
                <a:srgbClr val="000000"/>
              </a:solidFill>
              <a:latin typeface="PT Sans" panose="020B0503020203020204" pitchFamily="34" charset="77"/>
            </a:endParaRP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PT Sans" panose="020B0503020203020204" pitchFamily="34" charset="77"/>
              </a:rPr>
              <a:t>Same approach to Scenario I detector card (Optimistic: higher tracking efficiency)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98FD9B-B108-6E7B-A8AB-DAF884081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F4635-2941-1D4B-A295-6B845BE1CAA3}" type="slidenum">
              <a:rPr lang="en-US" smtClean="0"/>
              <a:t>9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1544F-6415-3482-923F-0DCB9870D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664E-17D9-434A-BD89-DAFEE43BA754}" type="datetime1">
              <a:rPr lang="en-GB" smtClean="0"/>
              <a:t>17/10/2024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4AE838-83C9-E7CB-4A2F-235855947DC7}"/>
              </a:ext>
            </a:extLst>
          </p:cNvPr>
          <p:cNvSpPr txBox="1"/>
          <p:nvPr/>
        </p:nvSpPr>
        <p:spPr>
          <a:xfrm>
            <a:off x="7914885" y="6170494"/>
            <a:ext cx="2015318" cy="3693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CDR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417448-DA30-0BD3-46F1-FE8B01C485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850" t="9921" r="6504" b="1577"/>
          <a:stretch/>
        </p:blipFill>
        <p:spPr>
          <a:xfrm>
            <a:off x="1975372" y="3948853"/>
            <a:ext cx="2910729" cy="21551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E02DAE-325C-0EE4-FA36-3939F8E002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8773" y="3943819"/>
            <a:ext cx="3428149" cy="22273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05FBA8-3F5D-3481-4CB7-D51D62D56515}"/>
              </a:ext>
            </a:extLst>
          </p:cNvPr>
          <p:cNvSpPr txBox="1"/>
          <p:nvPr/>
        </p:nvSpPr>
        <p:spPr>
          <a:xfrm>
            <a:off x="2582151" y="6134287"/>
            <a:ext cx="2015318" cy="3693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hlinkClick r:id="rId6"/>
              </a:rPr>
              <a:t>FCChhTrackCov_II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068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3731</TotalTime>
  <Words>980</Words>
  <Application>Microsoft Macintosh PowerPoint</Application>
  <PresentationFormat>Widescreen</PresentationFormat>
  <Paragraphs>241</Paragraphs>
  <Slides>26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Google Sans</vt:lpstr>
      <vt:lpstr>Arial</vt:lpstr>
      <vt:lpstr>Calibri</vt:lpstr>
      <vt:lpstr>Calibri Light</vt:lpstr>
      <vt:lpstr>Cambria Math</vt:lpstr>
      <vt:lpstr>PT Sans</vt:lpstr>
      <vt:lpstr>Wingdings</vt:lpstr>
      <vt:lpstr>Office Theme</vt:lpstr>
      <vt:lpstr>Jet-flavour tagging at  FCC-hh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b-tagging at FCC experiments</dc:title>
  <dc:creator>Lai, Wei Sheng</dc:creator>
  <cp:lastModifiedBy>Lai, Wei Sheng</cp:lastModifiedBy>
  <cp:revision>39</cp:revision>
  <dcterms:created xsi:type="dcterms:W3CDTF">2023-11-08T05:08:35Z</dcterms:created>
  <dcterms:modified xsi:type="dcterms:W3CDTF">2024-10-17T13:58:42Z</dcterms:modified>
</cp:coreProperties>
</file>