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311708" y="744573"/>
            <a:ext cx="8520601" cy="20526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311698" y="2834125"/>
            <a:ext cx="8520603" cy="7926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698" y="1106125"/>
            <a:ext cx="8520603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698" y="3152225"/>
            <a:ext cx="8520603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698" y="2150848"/>
            <a:ext cx="8520603" cy="8418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2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6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3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698" y="555600"/>
            <a:ext cx="2808003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698" y="1389598"/>
            <a:ext cx="2808003" cy="31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48"/>
            <a:ext cx="6367801" cy="4090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6"/>
            <a:ext cx="4572000" cy="5143503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4"/>
            <a:ext cx="3837000" cy="36951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698" y="4230575"/>
            <a:ext cx="5998804" cy="605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684348" y="4700820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54;p13"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0776" y="147039"/>
            <a:ext cx="2590977" cy="13383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6;p13" id="55" name="Google Shape;55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3028" y="2373278"/>
            <a:ext cx="5547870" cy="246021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110279" y="152910"/>
            <a:ext cx="65529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CMS ECAL Upgrade - systematic testing/screening of readout electronics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To accomodate/provide: the higher trigger rates (750 MHz), full detector readout at 40 MHz, and improve timing resolution ( 30 ps for E ≥ 50 GeV), the </a:t>
            </a: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entire </a:t>
            </a: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on-detector and off-detector CMS ECAL [1] electronics </a:t>
            </a: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will be replaced! </a:t>
            </a:r>
            <a:r>
              <a:rPr i="0" lang="en-US" sz="900" u="none" cap="none" strike="noStrike">
                <a:solidFill>
                  <a:srgbClr val="585858"/>
                </a:solidFill>
              </a:rPr>
              <a:t>[3]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Extracting an EB </a:t>
            </a:r>
            <a:r>
              <a:rPr i="0" lang="en-US" sz="900" u="none" cap="none" strike="noStrike">
                <a:solidFill>
                  <a:srgbClr val="585858"/>
                </a:solidFill>
              </a:rPr>
              <a:t>[2] </a:t>
            </a: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module </a:t>
            </a: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for repair</a:t>
            </a: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is not foreseen </a:t>
            </a: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for the operation period of ~20 years, thus we aim at excellent quality and reliability targeting &lt;0.5% of failing readout channels at end-of-life. This will be achieved by systematic testing/screening with dedicated systems for the </a:t>
            </a: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Environmental Stress Screening (ESS)</a:t>
            </a: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ESS </a:t>
            </a: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has been designed and built as a highly modular, configurable, </a:t>
            </a:r>
            <a:b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scalable and safe system by </a:t>
            </a: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Faculty of Physics Belgrade </a:t>
            </a:r>
            <a:b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in cooperation with ETH Zurich</a:t>
            </a: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b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ESS</a:t>
            </a: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is capable of performing the testing/screening program of about </a:t>
            </a:r>
            <a:b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750 different ECAL readout electronics boards simultaneously, </a:t>
            </a:r>
            <a:b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within period of about 5 days. </a:t>
            </a:r>
            <a:endParaRPr/>
          </a:p>
        </p:txBody>
      </p:sp>
      <p:pic>
        <p:nvPicPr>
          <p:cNvPr descr="Google Shape;63;p13" id="57" name="Google Shape;57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21843" y="2953621"/>
            <a:ext cx="1782315" cy="17387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4;p13" id="58" name="Google Shape;58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31983" y="3570461"/>
            <a:ext cx="1625151" cy="15142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5;p13" id="59" name="Google Shape;59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01799" y="1554125"/>
            <a:ext cx="2748686" cy="180871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3912425" y="1554125"/>
            <a:ext cx="1963500" cy="1246800"/>
          </a:xfrm>
          <a:prstGeom prst="rect">
            <a:avLst/>
          </a:prstGeom>
          <a:noFill/>
          <a:ln cap="flat" cmpd="sng" w="12700">
            <a:solidFill>
              <a:srgbClr val="5858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rPr b="1" i="0" lang="en-US" sz="900" u="sng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Serbian participants in the project:</a:t>
            </a:r>
            <a:br>
              <a:rPr b="1" i="0" lang="en-US" sz="900" u="sng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Nikola Rasevic, electronics engineer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Milorad Mijic, physicist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Darko Brunet, PhD student</a:t>
            </a:r>
            <a:b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Predrag Milenovic, physicist</a:t>
            </a:r>
            <a:b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Lazar Cokic, electronics engineer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Irena Veljajnovic, automation engineer</a:t>
            </a:r>
            <a:b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Dusan Belca, master student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Bogdan Popovic, master student </a:t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0" y="4747950"/>
            <a:ext cx="5304000" cy="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585858"/>
                </a:solidFill>
              </a:rPr>
              <a:t> [1] CMS Collaboration, G.L. Baya an et al., “The Compact Muon Solenoid: Technical Proposal”, CERN LHCC-94-38, CERN-LHCC-P-1, Dec. 1994</a:t>
            </a:r>
            <a:endParaRPr sz="500">
              <a:solidFill>
                <a:srgbClr val="58585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585858"/>
                </a:solidFill>
              </a:rPr>
              <a:t> [2] CMS Collaboration, G.L. Baya an et al., “The Electromagnetic Calorimeter: Technical Design Report”, CERN/LHCC 97–33, Dec. 1997 </a:t>
            </a:r>
            <a:endParaRPr sz="500">
              <a:solidFill>
                <a:srgbClr val="58585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585858"/>
                </a:solidFill>
              </a:rPr>
              <a:t> [3] CMS Collaboration, A.M. Sirunyan et al. “The Phase-2 Upgrade of the CMS Barrel Calorimeters: Technical Design Report”, CERN-LHCC-2017-011, CMS-TDR-015, Sep 2017 </a:t>
            </a:r>
            <a:endParaRPr sz="500">
              <a:solidFill>
                <a:srgbClr val="585858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